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82" r:id="rId4"/>
    <p:sldId id="281" r:id="rId5"/>
    <p:sldId id="257" r:id="rId6"/>
    <p:sldId id="280" r:id="rId7"/>
    <p:sldId id="269" r:id="rId8"/>
    <p:sldId id="270" r:id="rId9"/>
    <p:sldId id="271" r:id="rId10"/>
    <p:sldId id="259" r:id="rId11"/>
    <p:sldId id="260" r:id="rId12"/>
    <p:sldId id="263" r:id="rId13"/>
    <p:sldId id="266" r:id="rId14"/>
    <p:sldId id="272" r:id="rId15"/>
    <p:sldId id="273" r:id="rId16"/>
    <p:sldId id="274" r:id="rId17"/>
    <p:sldId id="275" r:id="rId18"/>
    <p:sldId id="276" r:id="rId19"/>
    <p:sldId id="283" r:id="rId20"/>
    <p:sldId id="284" r:id="rId21"/>
    <p:sldId id="285" r:id="rId22"/>
    <p:sldId id="286" r:id="rId23"/>
    <p:sldId id="288" r:id="rId24"/>
    <p:sldId id="290" r:id="rId25"/>
    <p:sldId id="291" r:id="rId26"/>
    <p:sldId id="295" r:id="rId27"/>
    <p:sldId id="264" r:id="rId28"/>
    <p:sldId id="293" r:id="rId29"/>
    <p:sldId id="294" r:id="rId3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CF38"/>
    <a:srgbClr val="FAE383"/>
    <a:srgbClr val="95B2F8"/>
    <a:srgbClr val="99B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83" autoAdjust="0"/>
    <p:restoredTop sz="94660"/>
  </p:normalViewPr>
  <p:slideViewPr>
    <p:cSldViewPr snapToGrid="0">
      <p:cViewPr varScale="1">
        <p:scale>
          <a:sx n="69" d="100"/>
          <a:sy n="69" d="100"/>
        </p:scale>
        <p:origin x="2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B5368-702D-4EDD-9048-47F01D3FA139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639F-454A-4D9E-8C79-DE3BA5CF1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93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B5368-702D-4EDD-9048-47F01D3FA139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639F-454A-4D9E-8C79-DE3BA5CF1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9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B5368-702D-4EDD-9048-47F01D3FA139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639F-454A-4D9E-8C79-DE3BA5CF1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30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60585CB6-55F2-4DB6-BFF2-751E880DBD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23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36113-75FD-42EE-9C9E-2D44ADDC74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18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B5368-702D-4EDD-9048-47F01D3FA139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639F-454A-4D9E-8C79-DE3BA5CF1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00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B5368-702D-4EDD-9048-47F01D3FA139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639F-454A-4D9E-8C79-DE3BA5CF1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21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B5368-702D-4EDD-9048-47F01D3FA139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639F-454A-4D9E-8C79-DE3BA5CF1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23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B5368-702D-4EDD-9048-47F01D3FA139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639F-454A-4D9E-8C79-DE3BA5CF1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539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B5368-702D-4EDD-9048-47F01D3FA139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639F-454A-4D9E-8C79-DE3BA5CF1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334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B5368-702D-4EDD-9048-47F01D3FA139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639F-454A-4D9E-8C79-DE3BA5CF1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90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B5368-702D-4EDD-9048-47F01D3FA139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639F-454A-4D9E-8C79-DE3BA5CF1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53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B5368-702D-4EDD-9048-47F01D3FA139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639F-454A-4D9E-8C79-DE3BA5CF1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56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B5368-702D-4EDD-9048-47F01D3FA139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1639F-454A-4D9E-8C79-DE3BA5CF1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113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BDCDB56-ED00-4F7C-AE6C-6ABC0D2F39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333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jyu.fi/en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5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12" Type="http://schemas.openxmlformats.org/officeDocument/2006/relationships/image" Target="../media/image36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50.png"/><Relationship Id="rId5" Type="http://schemas.openxmlformats.org/officeDocument/2006/relationships/image" Target="../media/image290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38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4.png"/><Relationship Id="rId4" Type="http://schemas.openxmlformats.org/officeDocument/2006/relationships/image" Target="../media/image21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29.png"/><Relationship Id="rId12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17.png"/><Relationship Id="rId5" Type="http://schemas.openxmlformats.org/officeDocument/2006/relationships/image" Target="../media/image27.png"/><Relationship Id="rId10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9.png"/><Relationship Id="rId3" Type="http://schemas.openxmlformats.org/officeDocument/2006/relationships/image" Target="../media/image20.png"/><Relationship Id="rId7" Type="http://schemas.openxmlformats.org/officeDocument/2006/relationships/image" Target="../media/image37.png"/><Relationship Id="rId12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6.png"/><Relationship Id="rId5" Type="http://schemas.openxmlformats.org/officeDocument/2006/relationships/image" Target="../media/image27.png"/><Relationship Id="rId10" Type="http://schemas.openxmlformats.org/officeDocument/2006/relationships/image" Target="../media/image35.png"/><Relationship Id="rId4" Type="http://schemas.openxmlformats.org/officeDocument/2006/relationships/image" Target="../media/image21.png"/><Relationship Id="rId9" Type="http://schemas.openxmlformats.org/officeDocument/2006/relationships/image" Target="../media/image30.png"/><Relationship Id="rId1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jyu.fi/ai/vagan/AI_Courses_Vagan_Terziyan.htm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gif"/><Relationship Id="rId5" Type="http://schemas.openxmlformats.org/officeDocument/2006/relationships/image" Target="../media/image39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12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gif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openxmlformats.org/officeDocument/2006/relationships/image" Target="../media/image41.png"/><Relationship Id="rId4" Type="http://schemas.openxmlformats.org/officeDocument/2006/relationships/image" Target="../media/image25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www.cs.jyu.fi/ai/vagan/AI_Courses_Vagan_Terziyan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gif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.gif"/><Relationship Id="rId7" Type="http://schemas.openxmlformats.org/officeDocument/2006/relationships/image" Target="../media/image5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"/><Relationship Id="rId7" Type="http://schemas.openxmlformats.org/officeDocument/2006/relationships/image" Target="../media/image56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://www.cs.jyu.fi/ai/vagan/AI_Courses_Vagan_Terziyan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jyu.fi/coin" TargetMode="External"/><Relationship Id="rId3" Type="http://schemas.openxmlformats.org/officeDocument/2006/relationships/image" Target="../media/image69.gif"/><Relationship Id="rId7" Type="http://schemas.openxmlformats.org/officeDocument/2006/relationships/image" Target="../media/image7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gif"/><Relationship Id="rId5" Type="http://schemas.openxmlformats.org/officeDocument/2006/relationships/image" Target="../media/image70.png"/><Relationship Id="rId4" Type="http://schemas.openxmlformats.org/officeDocument/2006/relationships/hyperlink" Target="http://clipartall.com/img/clipart-165720.html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jyu.fi/ai/nato/NATO-IV.pptx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hyperlink" Target="mailto:vagan.terziyan@jyu.fi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359" y="35850"/>
            <a:ext cx="989920" cy="962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0" y="-2"/>
            <a:ext cx="12192000" cy="2318541"/>
            <a:chOff x="0" y="-2"/>
            <a:chExt cx="12192000" cy="2318541"/>
          </a:xfrm>
        </p:grpSpPr>
        <p:sp>
          <p:nvSpPr>
            <p:cNvPr id="16" name="Rectangle 15"/>
            <p:cNvSpPr/>
            <p:nvPr/>
          </p:nvSpPr>
          <p:spPr>
            <a:xfrm>
              <a:off x="0" y="-2"/>
              <a:ext cx="9514316" cy="23185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9854614" y="219394"/>
              <a:ext cx="2143155" cy="1961257"/>
              <a:chOff x="9846267" y="175265"/>
              <a:chExt cx="2060320" cy="2005352"/>
            </a:xfrm>
          </p:grpSpPr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46267" y="569376"/>
                <a:ext cx="1643466" cy="16112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" name="Picture 32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2345">
                <a:off x="10635417" y="175265"/>
                <a:ext cx="1271170" cy="820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50538" y="23108"/>
              <a:ext cx="3057256" cy="2275805"/>
            </a:xfrm>
            <a:prstGeom prst="rect">
              <a:avLst/>
            </a:prstGeom>
            <a:ln w="25400">
              <a:solidFill>
                <a:srgbClr val="000000"/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42147" y="23107"/>
              <a:ext cx="3601869" cy="2275806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19664"/>
              <a:ext cx="2835625" cy="2279250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15" name="Rectangle 14"/>
            <p:cNvSpPr/>
            <p:nvPr/>
          </p:nvSpPr>
          <p:spPr>
            <a:xfrm>
              <a:off x="9514316" y="0"/>
              <a:ext cx="2677684" cy="2298913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891724" y="2838368"/>
            <a:ext cx="10626755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AI's role in digitalization of 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research:</a:t>
            </a:r>
          </a:p>
          <a:p>
            <a:pPr algn="ctr"/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from linked data to digital clones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16462" y="4499151"/>
            <a:ext cx="27022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smtClean="0">
                <a:ln/>
                <a:solidFill>
                  <a:srgbClr val="FF0000"/>
                </a:solidFill>
                <a:effectLst/>
              </a:rPr>
              <a:t>Vagan Terziyan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22175" y="5119266"/>
            <a:ext cx="10414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7030A0"/>
                </a:solidFill>
                <a:latin typeface="Montserrat"/>
              </a:rPr>
              <a:t>“Collective Intelligence” </a:t>
            </a:r>
            <a:r>
              <a:rPr lang="en-US" sz="2000" b="1" i="1" dirty="0">
                <a:solidFill>
                  <a:srgbClr val="7030A0"/>
                </a:solidFill>
                <a:latin typeface="Montserrat"/>
              </a:rPr>
              <a:t>research </a:t>
            </a:r>
            <a:r>
              <a:rPr lang="en-US" sz="2000" b="1" i="1" dirty="0" smtClean="0">
                <a:solidFill>
                  <a:srgbClr val="7030A0"/>
                </a:solidFill>
                <a:effectLst/>
                <a:latin typeface="Montserrat"/>
              </a:rPr>
              <a:t>group,</a:t>
            </a:r>
          </a:p>
          <a:p>
            <a:pPr algn="ctr"/>
            <a:r>
              <a:rPr lang="en-US" sz="1600" b="1" dirty="0" smtClean="0">
                <a:solidFill>
                  <a:srgbClr val="7030A0"/>
                </a:solidFill>
                <a:effectLst/>
                <a:latin typeface="Montserrat"/>
              </a:rPr>
              <a:t>Faculty of Information Technology, University of </a:t>
            </a:r>
            <a:r>
              <a:rPr lang="fi-FI" sz="1600" b="1" dirty="0" smtClean="0">
                <a:solidFill>
                  <a:srgbClr val="7030A0"/>
                </a:solidFill>
                <a:effectLst/>
                <a:latin typeface="Montserrat"/>
              </a:rPr>
              <a:t>Jyväskylä</a:t>
            </a:r>
            <a:endParaRPr lang="en-US" sz="1600" dirty="0">
              <a:solidFill>
                <a:srgbClr val="7030A0"/>
              </a:solidFill>
            </a:endParaRPr>
          </a:p>
        </p:txBody>
      </p:sp>
      <p:pic>
        <p:nvPicPr>
          <p:cNvPr id="23" name="Picture 2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7" y="5765597"/>
            <a:ext cx="2552118" cy="98655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9031150" y="5966860"/>
            <a:ext cx="3057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en-US" sz="1600" b="1" dirty="0" smtClean="0">
                <a:effectLst/>
              </a:rPr>
              <a:t>Science Council / Evening School / Development Workshop / </a:t>
            </a:r>
          </a:p>
          <a:p>
            <a:pPr algn="r" fontAlgn="base"/>
            <a:r>
              <a:rPr lang="en-US" sz="1600" b="1" dirty="0" smtClean="0">
                <a:effectLst/>
              </a:rPr>
              <a:t>30th August, 2021; 1:30-4 pm</a:t>
            </a:r>
            <a:endParaRPr lang="en-US" sz="1600" b="1" dirty="0">
              <a:effectLst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3206737">
            <a:off x="8263035" y="6027045"/>
            <a:ext cx="1112051" cy="50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2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42799" y="2610579"/>
            <a:ext cx="3634978" cy="337286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6638" y="4490482"/>
            <a:ext cx="532746" cy="53520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7526" y="5099517"/>
            <a:ext cx="532746" cy="53520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9704" y="3774639"/>
            <a:ext cx="532746" cy="53520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7905" y="4798659"/>
            <a:ext cx="532746" cy="53520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3888" y="3975039"/>
            <a:ext cx="532746" cy="53520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9083" y="4188565"/>
            <a:ext cx="532746" cy="5352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9581" y="4831916"/>
            <a:ext cx="532746" cy="53520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8398" y="4439523"/>
            <a:ext cx="532746" cy="53520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rot="-1860000">
            <a:off x="3082796" y="4780045"/>
            <a:ext cx="3930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44897" y="4816988"/>
            <a:ext cx="3930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28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 rot="1980000">
            <a:off x="1869615" y="5078534"/>
            <a:ext cx="3930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2800" b="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12208" y="4416536"/>
            <a:ext cx="3930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20" name="Rectangle 19"/>
          <p:cNvSpPr/>
          <p:nvPr/>
        </p:nvSpPr>
        <p:spPr>
          <a:xfrm rot="1140000">
            <a:off x="2128353" y="3952218"/>
            <a:ext cx="3930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28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750439" y="4490482"/>
            <a:ext cx="3930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28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748928" y="4162510"/>
            <a:ext cx="3930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23" name="Rectangle 22"/>
          <p:cNvSpPr/>
          <p:nvPr/>
        </p:nvSpPr>
        <p:spPr>
          <a:xfrm rot="-3060000">
            <a:off x="3207653" y="3741326"/>
            <a:ext cx="3930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28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9871" y="2433579"/>
            <a:ext cx="532746" cy="53520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0759" y="3042614"/>
            <a:ext cx="532746" cy="53520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2937" y="1717736"/>
            <a:ext cx="532746" cy="53520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1138" y="2741756"/>
            <a:ext cx="532746" cy="53520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7121" y="1918136"/>
            <a:ext cx="532746" cy="53520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2316" y="2131662"/>
            <a:ext cx="532746" cy="53520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2814" y="2775013"/>
            <a:ext cx="532746" cy="53520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1631" y="2382620"/>
            <a:ext cx="532746" cy="535202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 rot="-1860000">
            <a:off x="6276029" y="2723142"/>
            <a:ext cx="3930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638130" y="2760085"/>
            <a:ext cx="3930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28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6" name="Rectangle 45"/>
          <p:cNvSpPr/>
          <p:nvPr/>
        </p:nvSpPr>
        <p:spPr>
          <a:xfrm rot="1980000">
            <a:off x="5062848" y="3021631"/>
            <a:ext cx="3930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2800" b="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905441" y="2359633"/>
            <a:ext cx="3930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48" name="Rectangle 47"/>
          <p:cNvSpPr/>
          <p:nvPr/>
        </p:nvSpPr>
        <p:spPr>
          <a:xfrm rot="1140000">
            <a:off x="5321586" y="1895315"/>
            <a:ext cx="3930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28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943672" y="2433579"/>
            <a:ext cx="3930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28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942161" y="2105607"/>
            <a:ext cx="3930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51" name="Rectangle 50"/>
          <p:cNvSpPr/>
          <p:nvPr/>
        </p:nvSpPr>
        <p:spPr>
          <a:xfrm rot="-3060000">
            <a:off x="6400886" y="1684423"/>
            <a:ext cx="3930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28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 rot="1628494">
            <a:off x="4261124" y="2328303"/>
            <a:ext cx="632682" cy="40815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 rot="1628494">
            <a:off x="4403776" y="3009510"/>
            <a:ext cx="632682" cy="40815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 rot="1628494">
            <a:off x="4690121" y="1813647"/>
            <a:ext cx="632682" cy="40815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 rot="1628494">
            <a:off x="6403374" y="2294664"/>
            <a:ext cx="632682" cy="40815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 rot="3986031">
            <a:off x="5594255" y="1754535"/>
            <a:ext cx="632682" cy="40815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 rot="13918540">
            <a:off x="5877898" y="3218332"/>
            <a:ext cx="632682" cy="40815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 rot="14108305">
            <a:off x="6787871" y="1925882"/>
            <a:ext cx="632682" cy="40815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 rot="13732208">
            <a:off x="6685310" y="2981917"/>
            <a:ext cx="632682" cy="4081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7611" y="594089"/>
            <a:ext cx="2028825" cy="2752725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1067259" y="135051"/>
            <a:ext cx="1342797" cy="772039"/>
          </a:xfrm>
          <a:prstGeom prst="cloudCallout">
            <a:avLst>
              <a:gd name="adj1" fmla="val 39143"/>
              <a:gd name="adj2" fmla="val 73903"/>
            </a:avLst>
          </a:prstGeom>
          <a:solidFill>
            <a:schemeClr val="bg1">
              <a:lumMod val="85000"/>
            </a:schemeClr>
          </a:solidFill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U-Turn Arrow 2"/>
          <p:cNvSpPr/>
          <p:nvPr/>
        </p:nvSpPr>
        <p:spPr>
          <a:xfrm rot="16200000">
            <a:off x="-1091453" y="1455248"/>
            <a:ext cx="4130309" cy="1652434"/>
          </a:xfrm>
          <a:prstGeom prst="uturnArrow">
            <a:avLst>
              <a:gd name="adj1" fmla="val 13629"/>
              <a:gd name="adj2" fmla="val 19720"/>
              <a:gd name="adj3" fmla="val 38554"/>
              <a:gd name="adj4" fmla="val 24008"/>
              <a:gd name="adj5" fmla="val 71253"/>
            </a:avLst>
          </a:prstGeom>
          <a:solidFill>
            <a:schemeClr val="accent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Bent Arrow 8"/>
          <p:cNvSpPr/>
          <p:nvPr/>
        </p:nvSpPr>
        <p:spPr>
          <a:xfrm rot="5400000">
            <a:off x="3378709" y="-799699"/>
            <a:ext cx="1273639" cy="3489704"/>
          </a:xfrm>
          <a:prstGeom prst="bentArrow">
            <a:avLst>
              <a:gd name="adj1" fmla="val 20368"/>
              <a:gd name="adj2" fmla="val 25000"/>
              <a:gd name="adj3" fmla="val 39147"/>
              <a:gd name="adj4" fmla="val 29082"/>
            </a:avLst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73998" y="59405"/>
            <a:ext cx="6735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 Black" panose="02070A03080606020203" pitchFamily="18" charset="0"/>
              </a:rPr>
              <a:t>F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doni MT Black" panose="02070A03080606020203" pitchFamily="18" charset="0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5829187" y="3364704"/>
            <a:ext cx="5263370" cy="2274980"/>
            <a:chOff x="3899882" y="1885053"/>
            <a:chExt cx="5263370" cy="2274980"/>
          </a:xfrm>
        </p:grpSpPr>
        <p:sp>
          <p:nvSpPr>
            <p:cNvPr id="60" name="Rounded Rectangle 59"/>
            <p:cNvSpPr/>
            <p:nvPr/>
          </p:nvSpPr>
          <p:spPr>
            <a:xfrm>
              <a:off x="3899882" y="2381696"/>
              <a:ext cx="5263370" cy="1778337"/>
            </a:xfrm>
            <a:prstGeom prst="roundRect">
              <a:avLst>
                <a:gd name="adj" fmla="val 9649"/>
              </a:avLst>
            </a:prstGeom>
            <a:solidFill>
              <a:schemeClr val="bg2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Tagging evidence</a:t>
              </a:r>
              <a:r>
                <a:rPr lang="en-US" sz="2800" dirty="0" smtClean="0">
                  <a:solidFill>
                    <a:schemeClr val="tx1"/>
                  </a:solidFill>
                </a:rPr>
                <a:t>: Researcher is using his or her hidden personal skill </a:t>
              </a:r>
              <a:r>
                <a:rPr lang="en-US" sz="2800" b="1" dirty="0" smtClean="0">
                  <a:solidFill>
                    <a:schemeClr val="tx1"/>
                  </a:solidFill>
                  <a:latin typeface="Bodoni MT Black" panose="02070A03080606020203" pitchFamily="18" charset="0"/>
                </a:rPr>
                <a:t>F</a:t>
              </a:r>
              <a:r>
                <a:rPr lang="en-US" sz="2800" dirty="0" smtClean="0">
                  <a:solidFill>
                    <a:schemeClr val="tx1"/>
                  </a:solidFill>
                </a:rPr>
                <a:t> to “tag” the evidence (</a:t>
              </a:r>
              <a:r>
                <a:rPr lang="en-US" sz="2800" dirty="0" smtClean="0">
                  <a:solidFill>
                    <a:srgbClr val="FF0000"/>
                  </a:solidFill>
                </a:rPr>
                <a:t>declarative knowledge creation</a:t>
              </a:r>
              <a:r>
                <a:rPr lang="en-US" sz="2800" dirty="0" smtClean="0">
                  <a:solidFill>
                    <a:schemeClr val="tx1"/>
                  </a:solidFill>
                </a:rPr>
                <a:t>)… 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412787" y="1885053"/>
              <a:ext cx="393056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</a:t>
              </a:r>
              <a:endPara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5" name="Rounded Rectangular Callout 4"/>
          <p:cNvSpPr/>
          <p:nvPr/>
        </p:nvSpPr>
        <p:spPr>
          <a:xfrm>
            <a:off x="8538620" y="750771"/>
            <a:ext cx="2434180" cy="1167364"/>
          </a:xfrm>
          <a:prstGeom prst="wedgeRoundRectCallout">
            <a:avLst>
              <a:gd name="adj1" fmla="val -101519"/>
              <a:gd name="adj2" fmla="val 46913"/>
              <a:gd name="adj3" fmla="val 16667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Tagged evidence OR labelled data OR declarative knowledge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0980218" y="0"/>
            <a:ext cx="118333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ML</a:t>
            </a:r>
            <a:endParaRPr lang="en-US" sz="6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6182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2026686" y="1406414"/>
            <a:ext cx="3872669" cy="553682"/>
          </a:xfrm>
          <a:prstGeom prst="rightArrow">
            <a:avLst>
              <a:gd name="adj1" fmla="val 50000"/>
              <a:gd name="adj2" fmla="val 8906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3424" y="511806"/>
            <a:ext cx="2780109" cy="4534480"/>
          </a:xfrm>
          <a:prstGeom prst="rect">
            <a:avLst/>
          </a:prstGeom>
        </p:spPr>
      </p:pic>
      <p:sp>
        <p:nvSpPr>
          <p:cNvPr id="12" name="Flowchart: Predefined Process 11"/>
          <p:cNvSpPr/>
          <p:nvPr/>
        </p:nvSpPr>
        <p:spPr>
          <a:xfrm>
            <a:off x="6025846" y="699338"/>
            <a:ext cx="5101031" cy="1992011"/>
          </a:xfrm>
          <a:prstGeom prst="flowChartPredefinedProcess">
            <a:avLst/>
          </a:prstGeom>
          <a:solidFill>
            <a:srgbClr val="99B7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3"/>
          <p:cNvGrpSpPr>
            <a:grpSpLocks/>
          </p:cNvGrpSpPr>
          <p:nvPr/>
        </p:nvGrpSpPr>
        <p:grpSpPr bwMode="auto">
          <a:xfrm rot="15183715">
            <a:off x="9173552" y="1225709"/>
            <a:ext cx="1193416" cy="1123885"/>
            <a:chOff x="3790950" y="4653136"/>
            <a:chExt cx="1562100" cy="1524000"/>
          </a:xfrm>
        </p:grpSpPr>
        <p:pic>
          <p:nvPicPr>
            <p:cNvPr id="62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55300">
              <a:off x="3790950" y="4653136"/>
              <a:ext cx="15621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" name="Oval 63"/>
            <p:cNvSpPr/>
            <p:nvPr/>
          </p:nvSpPr>
          <p:spPr>
            <a:xfrm>
              <a:off x="4451350" y="5269086"/>
              <a:ext cx="536575" cy="5048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65" name="Picture 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5309497"/>
              <a:ext cx="382938" cy="399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/>
              <p:cNvSpPr/>
              <p:nvPr/>
            </p:nvSpPr>
            <p:spPr>
              <a:xfrm>
                <a:off x="8200049" y="1093295"/>
                <a:ext cx="1245854" cy="134222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8000" b="0" i="1" cap="none" spc="0" dirty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8000" dirty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Bodoni MT Black" panose="02070A03080606020203" pitchFamily="18" charset="0"/>
                            </a:rPr>
                            <m:t>F</m:t>
                          </m:r>
                        </m:e>
                      </m:acc>
                    </m:oMath>
                  </m:oMathPara>
                </a14:m>
                <a:endParaRPr lang="en-US" sz="80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odoni MT Black" panose="02070A03080606020203" pitchFamily="18" charset="0"/>
                </a:endParaRPr>
              </a:p>
            </p:txBody>
          </p:sp>
        </mc:Choice>
        <mc:Fallback xmlns="">
          <p:sp>
            <p:nvSpPr>
              <p:cNvPr id="67" name="Rectangle 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0049" y="1093295"/>
                <a:ext cx="1245854" cy="134222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2816383" y="768855"/>
            <a:ext cx="1828800" cy="1828800"/>
            <a:chOff x="7672989" y="2392389"/>
            <a:chExt cx="1828800" cy="18288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70195" y="3340971"/>
              <a:ext cx="209550" cy="476250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7672989" y="2392389"/>
              <a:ext cx="1828800" cy="1828800"/>
            </a:xfrm>
            <a:prstGeom prst="ellipse">
              <a:avLst/>
            </a:prstGeom>
            <a:solidFill>
              <a:srgbClr val="FAE38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AE383"/>
                </a:clrFrom>
                <a:clrTo>
                  <a:srgbClr val="FAE383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987650" y="2641033"/>
              <a:ext cx="1258470" cy="1355691"/>
            </a:xfrm>
            <a:prstGeom prst="rect">
              <a:avLst/>
            </a:prstGeom>
          </p:spPr>
        </p:pic>
        <p:pic>
          <p:nvPicPr>
            <p:cNvPr id="63" name="Picture 32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03449">
              <a:off x="8203945" y="2502416"/>
              <a:ext cx="580165" cy="352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11529" y="1015383"/>
            <a:ext cx="1321339" cy="12130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9938" y="61779"/>
            <a:ext cx="7286625" cy="12668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/>
              <p:cNvSpPr/>
              <p:nvPr/>
            </p:nvSpPr>
            <p:spPr>
              <a:xfrm>
                <a:off x="4125414" y="92139"/>
                <a:ext cx="1739194" cy="717184"/>
              </a:xfrm>
              <a:prstGeom prst="rect">
                <a:avLst/>
              </a:prstGeom>
              <a:solidFill>
                <a:schemeClr val="bg1">
                  <a:alpha val="84000"/>
                </a:schemeClr>
              </a:solidFill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4000" b="0" i="1" cap="none" spc="0" dirty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4000" dirty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Bodoni MT Black" panose="02070A03080606020203" pitchFamily="18" charset="0"/>
                            </a:rPr>
                            <m:t>F</m:t>
                          </m:r>
                        </m:e>
                      </m:acc>
                      <m:r>
                        <a:rPr lang="en-US" sz="4000" b="0" i="1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m:rPr>
                          <m:nor/>
                        </m:rPr>
                        <a:rPr lang="en-US" sz="400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Bodoni MT Black" panose="02070A03080606020203" pitchFamily="18" charset="0"/>
                        </a:rPr>
                        <m:t>F</m:t>
                      </m:r>
                    </m:oMath>
                  </m:oMathPara>
                </a14:m>
                <a:endParaRPr lang="en-US" sz="40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odoni MT Black" panose="02070A03080606020203" pitchFamily="18" charset="0"/>
                </a:endParaRPr>
              </a:p>
            </p:txBody>
          </p:sp>
        </mc:Choice>
        <mc:Fallback xmlns="">
          <p:sp>
            <p:nvSpPr>
              <p:cNvPr id="80" name="Rectangle 7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5414" y="92139"/>
                <a:ext cx="1739194" cy="71718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2" name="Group 81"/>
          <p:cNvGrpSpPr/>
          <p:nvPr/>
        </p:nvGrpSpPr>
        <p:grpSpPr>
          <a:xfrm>
            <a:off x="3416968" y="2805831"/>
            <a:ext cx="7825339" cy="2690762"/>
            <a:chOff x="3805556" y="1890075"/>
            <a:chExt cx="7825339" cy="26907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Rounded Rectangle 82"/>
                <p:cNvSpPr/>
                <p:nvPr/>
              </p:nvSpPr>
              <p:spPr>
                <a:xfrm>
                  <a:off x="3805556" y="2381696"/>
                  <a:ext cx="7825339" cy="2199141"/>
                </a:xfrm>
                <a:prstGeom prst="roundRect">
                  <a:avLst>
                    <a:gd name="adj" fmla="val 9649"/>
                  </a:avLst>
                </a:prstGeom>
                <a:solidFill>
                  <a:schemeClr val="bg2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 dirty="0" smtClean="0">
                      <a:solidFill>
                        <a:srgbClr val="FF0000"/>
                      </a:solidFill>
                    </a:rPr>
                    <a:t>Designing and tagging executable knowledge</a:t>
                  </a:r>
                  <a:r>
                    <a:rPr lang="en-US" sz="2800" dirty="0" smtClean="0">
                      <a:solidFill>
                        <a:schemeClr val="tx1"/>
                      </a:solidFill>
                    </a:rPr>
                    <a:t>: Researcher is making his or her hidden personal skill </a:t>
                  </a:r>
                  <a:r>
                    <a:rPr lang="en-US" sz="2800" b="1" dirty="0" smtClean="0">
                      <a:solidFill>
                        <a:schemeClr val="tx1"/>
                      </a:solidFill>
                      <a:latin typeface="Bodoni MT Black" panose="02070A03080606020203" pitchFamily="18" charset="0"/>
                    </a:rPr>
                    <a:t>F</a:t>
                  </a:r>
                  <a:r>
                    <a:rPr lang="en-US" sz="2800" dirty="0" smtClean="0">
                      <a:solidFill>
                        <a:schemeClr val="tx1"/>
                      </a:solidFill>
                    </a:rPr>
                    <a:t> explicit by designing its formal model aka digital twin </a:t>
                  </a:r>
                  <a14:m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8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b="1" dirty="0">
                              <a:solidFill>
                                <a:schemeClr val="tx1"/>
                              </a:solidFill>
                              <a:latin typeface="Bodoni MT Black" panose="02070A03080606020203" pitchFamily="18" charset="0"/>
                            </a:rPr>
                            <m:t>F</m:t>
                          </m:r>
                        </m:e>
                      </m:acc>
                    </m:oMath>
                  </a14:m>
                  <a:r>
                    <a:rPr lang="en-US" sz="2800" dirty="0" smtClean="0">
                      <a:solidFill>
                        <a:schemeClr val="tx1"/>
                      </a:solidFill>
                    </a:rPr>
                    <a:t> and tagging the twin for further reuse and automation (</a:t>
                  </a:r>
                  <a:r>
                    <a:rPr lang="en-US" sz="2800" dirty="0" smtClean="0">
                      <a:solidFill>
                        <a:srgbClr val="FF0000"/>
                      </a:solidFill>
                    </a:rPr>
                    <a:t>procedural knowledge creation</a:t>
                  </a:r>
                  <a:r>
                    <a:rPr lang="en-US" sz="2800" dirty="0" smtClean="0">
                      <a:solidFill>
                        <a:schemeClr val="tx1"/>
                      </a:solidFill>
                    </a:rPr>
                    <a:t>)… </a:t>
                  </a:r>
                  <a:endParaRPr lang="en-US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Rounded Rectangle 8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5556" y="2381696"/>
                  <a:ext cx="7825339" cy="2199141"/>
                </a:xfrm>
                <a:prstGeom prst="roundRect">
                  <a:avLst>
                    <a:gd name="adj" fmla="val 9649"/>
                  </a:avLst>
                </a:prstGeom>
                <a:blipFill>
                  <a:blip r:embed="rId12"/>
                  <a:stretch>
                    <a:fillRect l="-311" t="-2740" r="-1321" b="-7945"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4" name="Rectangle 83"/>
            <p:cNvSpPr/>
            <p:nvPr/>
          </p:nvSpPr>
          <p:spPr>
            <a:xfrm>
              <a:off x="6869846" y="1890075"/>
              <a:ext cx="393056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</a:t>
              </a:r>
              <a:endPara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85" name="Picture 84"/>
          <p:cNvPicPr>
            <a:picLocks noChangeAspect="1"/>
          </p:cNvPicPr>
          <p:nvPr/>
        </p:nvPicPr>
        <p:blipFill>
          <a:blip r:embed="rId1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 rot="2430331">
            <a:off x="8823222" y="863568"/>
            <a:ext cx="680430" cy="43895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0980218" y="0"/>
            <a:ext cx="118333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ML</a:t>
            </a:r>
            <a:endParaRPr lang="en-US" sz="6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4426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2026686" y="1406414"/>
            <a:ext cx="3872669" cy="553682"/>
          </a:xfrm>
          <a:prstGeom prst="rightArrow">
            <a:avLst>
              <a:gd name="adj1" fmla="val 50000"/>
              <a:gd name="adj2" fmla="val 8906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03287" y="3203149"/>
            <a:ext cx="2441818" cy="17532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3424" y="511806"/>
            <a:ext cx="2780109" cy="4534480"/>
          </a:xfrm>
          <a:prstGeom prst="rect">
            <a:avLst/>
          </a:prstGeom>
        </p:spPr>
      </p:pic>
      <p:sp>
        <p:nvSpPr>
          <p:cNvPr id="12" name="Flowchart: Predefined Process 11"/>
          <p:cNvSpPr/>
          <p:nvPr/>
        </p:nvSpPr>
        <p:spPr>
          <a:xfrm>
            <a:off x="6025846" y="699338"/>
            <a:ext cx="5101031" cy="1992011"/>
          </a:xfrm>
          <a:prstGeom prst="flowChartPredefinedProcess">
            <a:avLst/>
          </a:prstGeom>
          <a:solidFill>
            <a:srgbClr val="99B7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3"/>
          <p:cNvGrpSpPr>
            <a:grpSpLocks/>
          </p:cNvGrpSpPr>
          <p:nvPr/>
        </p:nvGrpSpPr>
        <p:grpSpPr bwMode="auto">
          <a:xfrm rot="15183715">
            <a:off x="9173552" y="1225709"/>
            <a:ext cx="1193416" cy="1123885"/>
            <a:chOff x="3790950" y="4653136"/>
            <a:chExt cx="1562100" cy="1524000"/>
          </a:xfrm>
        </p:grpSpPr>
        <p:pic>
          <p:nvPicPr>
            <p:cNvPr id="62" name="Picture 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55300">
              <a:off x="3790950" y="4653136"/>
              <a:ext cx="15621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" name="Oval 63"/>
            <p:cNvSpPr/>
            <p:nvPr/>
          </p:nvSpPr>
          <p:spPr>
            <a:xfrm>
              <a:off x="4451350" y="5269086"/>
              <a:ext cx="536575" cy="5048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65" name="Picture 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5309497"/>
              <a:ext cx="382938" cy="399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/>
              <p:cNvSpPr/>
              <p:nvPr/>
            </p:nvSpPr>
            <p:spPr>
              <a:xfrm>
                <a:off x="8200049" y="1093295"/>
                <a:ext cx="1245854" cy="134222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8000" b="0" i="1" cap="none" spc="0" dirty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8000" dirty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Bodoni MT Black" panose="02070A03080606020203" pitchFamily="18" charset="0"/>
                            </a:rPr>
                            <m:t>F</m:t>
                          </m:r>
                        </m:e>
                      </m:acc>
                    </m:oMath>
                  </m:oMathPara>
                </a14:m>
                <a:endParaRPr lang="en-US" sz="80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odoni MT Black" panose="02070A03080606020203" pitchFamily="18" charset="0"/>
                </a:endParaRPr>
              </a:p>
            </p:txBody>
          </p:sp>
        </mc:Choice>
        <mc:Fallback xmlns="">
          <p:sp>
            <p:nvSpPr>
              <p:cNvPr id="67" name="Rectangle 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0049" y="1093295"/>
                <a:ext cx="1245854" cy="134222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2816383" y="768855"/>
            <a:ext cx="1828800" cy="1828800"/>
            <a:chOff x="7672989" y="2392389"/>
            <a:chExt cx="1828800" cy="18288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70195" y="3340971"/>
              <a:ext cx="209550" cy="476250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7672989" y="2392389"/>
              <a:ext cx="1828800" cy="1828800"/>
            </a:xfrm>
            <a:prstGeom prst="ellipse">
              <a:avLst/>
            </a:prstGeom>
            <a:solidFill>
              <a:srgbClr val="FAE38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AE383"/>
                </a:clrFrom>
                <a:clrTo>
                  <a:srgbClr val="FAE383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987650" y="2641033"/>
              <a:ext cx="1258470" cy="1355691"/>
            </a:xfrm>
            <a:prstGeom prst="rect">
              <a:avLst/>
            </a:prstGeom>
          </p:spPr>
        </p:pic>
        <p:pic>
          <p:nvPicPr>
            <p:cNvPr id="63" name="Picture 32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03449">
              <a:off x="8203945" y="2502416"/>
              <a:ext cx="580165" cy="352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11529" y="1015383"/>
            <a:ext cx="1321339" cy="1213024"/>
          </a:xfrm>
          <a:prstGeom prst="rect">
            <a:avLst/>
          </a:prstGeom>
        </p:spPr>
      </p:pic>
      <p:sp>
        <p:nvSpPr>
          <p:cNvPr id="74" name="Right Arrow 73"/>
          <p:cNvSpPr/>
          <p:nvPr/>
        </p:nvSpPr>
        <p:spPr>
          <a:xfrm>
            <a:off x="2708848" y="3692692"/>
            <a:ext cx="3996752" cy="553682"/>
          </a:xfrm>
          <a:prstGeom prst="rightArrow">
            <a:avLst>
              <a:gd name="adj1" fmla="val 50000"/>
              <a:gd name="adj2" fmla="val 8906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600799" y="3055133"/>
            <a:ext cx="1828800" cy="1828800"/>
            <a:chOff x="2669997" y="4439941"/>
            <a:chExt cx="1828800" cy="1828800"/>
          </a:xfrm>
        </p:grpSpPr>
        <p:sp>
          <p:nvSpPr>
            <p:cNvPr id="75" name="Oval 74"/>
            <p:cNvSpPr/>
            <p:nvPr/>
          </p:nvSpPr>
          <p:spPr>
            <a:xfrm>
              <a:off x="2669997" y="4439941"/>
              <a:ext cx="1828800" cy="1828800"/>
            </a:xfrm>
            <a:prstGeom prst="ellipse">
              <a:avLst/>
            </a:prstGeom>
            <a:solidFill>
              <a:srgbClr val="FAE38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0" name="Group 3"/>
            <p:cNvGrpSpPr>
              <a:grpSpLocks/>
            </p:cNvGrpSpPr>
            <p:nvPr/>
          </p:nvGrpSpPr>
          <p:grpSpPr bwMode="auto">
            <a:xfrm rot="15183715">
              <a:off x="2997142" y="4739470"/>
              <a:ext cx="1241231" cy="1288734"/>
              <a:chOff x="3790950" y="4653136"/>
              <a:chExt cx="1562100" cy="1524000"/>
            </a:xfrm>
          </p:grpSpPr>
          <p:pic>
            <p:nvPicPr>
              <p:cNvPr id="71" name="Picture 3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55300">
                <a:off x="3790950" y="4653136"/>
                <a:ext cx="1562100" cy="15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2" name="Oval 71"/>
              <p:cNvSpPr/>
              <p:nvPr/>
            </p:nvSpPr>
            <p:spPr>
              <a:xfrm>
                <a:off x="4451350" y="5269086"/>
                <a:ext cx="536575" cy="5048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pic>
            <p:nvPicPr>
              <p:cNvPr id="73" name="Picture 4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9992" y="5309497"/>
                <a:ext cx="382938" cy="399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9938" y="61779"/>
            <a:ext cx="7286625" cy="1266825"/>
          </a:xfrm>
          <a:prstGeom prst="rect">
            <a:avLst/>
          </a:prstGeom>
        </p:spPr>
      </p:pic>
      <p:sp>
        <p:nvSpPr>
          <p:cNvPr id="14" name="Left Arrow 13"/>
          <p:cNvSpPr/>
          <p:nvPr/>
        </p:nvSpPr>
        <p:spPr>
          <a:xfrm rot="20556611">
            <a:off x="4994849" y="2682994"/>
            <a:ext cx="4362652" cy="326952"/>
          </a:xfrm>
          <a:prstGeom prst="leftArrow">
            <a:avLst>
              <a:gd name="adj1" fmla="val 50000"/>
              <a:gd name="adj2" fmla="val 108263"/>
            </a:avLst>
          </a:prstGeom>
          <a:solidFill>
            <a:schemeClr val="bg1">
              <a:lumMod val="85000"/>
            </a:schemeClr>
          </a:solidFill>
          <a:ln w="25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78"/>
              <p:cNvSpPr/>
              <p:nvPr/>
            </p:nvSpPr>
            <p:spPr>
              <a:xfrm>
                <a:off x="4730000" y="3970199"/>
                <a:ext cx="394659" cy="46166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400" b="1" i="1" dirty="0">
                              <a:ln w="10160">
                                <a:solidFill>
                                  <a:schemeClr val="accent5"/>
                                </a:solidFill>
                                <a:prstDash val="solid"/>
                              </a:ln>
                              <a:solidFill>
                                <a:srgbClr val="FFFFFF"/>
                              </a:solidFill>
                              <a:effectLst>
                                <a:outerShdw blurRad="38100" dist="22860" dir="5400000" algn="tl" rotWithShape="0">
                                  <a:srgbClr val="000000">
                                    <a:alpha val="30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400" b="1" dirty="0">
                              <a:ln w="10160">
                                <a:solidFill>
                                  <a:schemeClr val="accent5"/>
                                </a:solidFill>
                                <a:prstDash val="solid"/>
                              </a:ln>
                              <a:solidFill>
                                <a:srgbClr val="FFFFFF"/>
                              </a:solidFill>
                              <a:effectLst>
                                <a:outerShdw blurRad="38100" dist="22860" dir="5400000" algn="tl" rotWithShape="0">
                                  <a:srgbClr val="000000">
                                    <a:alpha val="30000"/>
                                  </a:srgbClr>
                                </a:outerShdw>
                              </a:effectLst>
                            </a:rPr>
                            <m:t>F</m:t>
                          </m:r>
                        </m:e>
                      </m:acc>
                    </m:oMath>
                  </m:oMathPara>
                </a14:m>
                <a:endParaRPr lang="en-US" sz="2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79" name="Rectangle 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0000" y="3970199"/>
                <a:ext cx="394659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/>
              <p:cNvSpPr/>
              <p:nvPr/>
            </p:nvSpPr>
            <p:spPr>
              <a:xfrm>
                <a:off x="4125414" y="92139"/>
                <a:ext cx="1739194" cy="717184"/>
              </a:xfrm>
              <a:prstGeom prst="rect">
                <a:avLst/>
              </a:prstGeom>
              <a:solidFill>
                <a:schemeClr val="bg1">
                  <a:alpha val="84000"/>
                </a:schemeClr>
              </a:solidFill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4000" b="0" i="1" cap="none" spc="0" dirty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4000" dirty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Bodoni MT Black" panose="02070A03080606020203" pitchFamily="18" charset="0"/>
                            </a:rPr>
                            <m:t>F</m:t>
                          </m:r>
                        </m:e>
                      </m:acc>
                      <m:r>
                        <a:rPr lang="en-US" sz="4000" b="0" i="1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m:rPr>
                          <m:nor/>
                        </m:rPr>
                        <a:rPr lang="en-US" sz="400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Bodoni MT Black" panose="02070A03080606020203" pitchFamily="18" charset="0"/>
                        </a:rPr>
                        <m:t>F</m:t>
                      </m:r>
                    </m:oMath>
                  </m:oMathPara>
                </a14:m>
                <a:endParaRPr lang="en-US" sz="40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odoni MT Black" panose="02070A03080606020203" pitchFamily="18" charset="0"/>
                </a:endParaRPr>
              </a:p>
            </p:txBody>
          </p:sp>
        </mc:Choice>
        <mc:Fallback xmlns="">
          <p:sp>
            <p:nvSpPr>
              <p:cNvPr id="80" name="Rectangle 7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5414" y="92139"/>
                <a:ext cx="1739194" cy="71718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" name="Picture 80"/>
          <p:cNvPicPr>
            <a:picLocks noChangeAspect="1"/>
          </p:cNvPicPr>
          <p:nvPr/>
        </p:nvPicPr>
        <p:blipFill>
          <a:blip r:embed="rId1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 rot="2430331">
            <a:off x="2679125" y="2834534"/>
            <a:ext cx="1211940" cy="78184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 rot="2430331">
            <a:off x="8823222" y="863568"/>
            <a:ext cx="680430" cy="438959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15614" y="4829607"/>
            <a:ext cx="11897710" cy="1571194"/>
            <a:chOff x="131574" y="2592963"/>
            <a:chExt cx="11897710" cy="1571194"/>
          </a:xfrm>
        </p:grpSpPr>
        <p:sp>
          <p:nvSpPr>
            <p:cNvPr id="31" name="Rounded Rectangle 30"/>
            <p:cNvSpPr/>
            <p:nvPr/>
          </p:nvSpPr>
          <p:spPr>
            <a:xfrm>
              <a:off x="131574" y="3167793"/>
              <a:ext cx="11897710" cy="996364"/>
            </a:xfrm>
            <a:prstGeom prst="roundRect">
              <a:avLst>
                <a:gd name="adj" fmla="val 9649"/>
              </a:avLst>
            </a:prstGeom>
            <a:solidFill>
              <a:schemeClr val="bg2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Automatic work of executable knowledge</a:t>
              </a:r>
              <a:r>
                <a:rPr lang="en-US" sz="2800" dirty="0" smtClean="0">
                  <a:solidFill>
                    <a:schemeClr val="tx1"/>
                  </a:solidFill>
                </a:rPr>
                <a:t>: After being trained, the executable models are capable of automated tagging of new (previously unseen) artifacts … 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669769" y="2592963"/>
              <a:ext cx="393056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4</a:t>
              </a:r>
              <a:endPara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10980218" y="0"/>
            <a:ext cx="118333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ML</a:t>
            </a:r>
            <a:endParaRPr lang="en-US" sz="6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941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714" y="843567"/>
            <a:ext cx="12121756" cy="5821434"/>
          </a:xfrm>
          <a:prstGeom prst="roundRect">
            <a:avLst>
              <a:gd name="adj" fmla="val 3083"/>
            </a:avLst>
          </a:prstGeom>
          <a:solidFill>
            <a:schemeClr val="bg1">
              <a:lumMod val="9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ounded Rectangle 82"/>
          <p:cNvSpPr/>
          <p:nvPr/>
        </p:nvSpPr>
        <p:spPr>
          <a:xfrm>
            <a:off x="2753578" y="962479"/>
            <a:ext cx="3680260" cy="3139932"/>
          </a:xfrm>
          <a:prstGeom prst="roundRect">
            <a:avLst>
              <a:gd name="adj" fmla="val 8130"/>
            </a:avLst>
          </a:prstGeom>
          <a:solidFill>
            <a:srgbClr val="FAE3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52249" y="3048043"/>
            <a:ext cx="1379702" cy="1334771"/>
            <a:chOff x="2816383" y="768855"/>
            <a:chExt cx="1828800" cy="1828800"/>
          </a:xfrm>
        </p:grpSpPr>
        <p:sp>
          <p:nvSpPr>
            <p:cNvPr id="70" name="Oval 69"/>
            <p:cNvSpPr/>
            <p:nvPr/>
          </p:nvSpPr>
          <p:spPr>
            <a:xfrm>
              <a:off x="2816383" y="768855"/>
              <a:ext cx="1828800" cy="1828800"/>
            </a:xfrm>
            <a:prstGeom prst="ellipse">
              <a:avLst/>
            </a:prstGeom>
            <a:solidFill>
              <a:srgbClr val="FAE38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90742" y="872359"/>
              <a:ext cx="1105526" cy="1499986"/>
            </a:xfrm>
            <a:prstGeom prst="rect">
              <a:avLst/>
            </a:prstGeom>
          </p:spPr>
        </p:pic>
      </p:grpSp>
      <p:sp>
        <p:nvSpPr>
          <p:cNvPr id="72" name="Down Arrow 71"/>
          <p:cNvSpPr/>
          <p:nvPr/>
        </p:nvSpPr>
        <p:spPr>
          <a:xfrm>
            <a:off x="626218" y="4313069"/>
            <a:ext cx="557048" cy="562158"/>
          </a:xfrm>
          <a:prstGeom prst="downArrow">
            <a:avLst>
              <a:gd name="adj1" fmla="val 50000"/>
              <a:gd name="adj2" fmla="val 61321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791" y="1789632"/>
            <a:ext cx="2370874" cy="9370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823" y="3011568"/>
            <a:ext cx="2356818" cy="933952"/>
          </a:xfrm>
          <a:prstGeom prst="rect">
            <a:avLst/>
          </a:prstGeom>
        </p:spPr>
      </p:pic>
      <p:sp>
        <p:nvSpPr>
          <p:cNvPr id="84" name="Rectangle 83"/>
          <p:cNvSpPr/>
          <p:nvPr/>
        </p:nvSpPr>
        <p:spPr>
          <a:xfrm>
            <a:off x="3021445" y="899418"/>
            <a:ext cx="31422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 Black" panose="02070A03080606020203" pitchFamily="18" charset="0"/>
              </a:rPr>
              <a:t>Inference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86" name="Down Arrow 85"/>
          <p:cNvSpPr/>
          <p:nvPr/>
        </p:nvSpPr>
        <p:spPr>
          <a:xfrm rot="14280000">
            <a:off x="2002195" y="2056284"/>
            <a:ext cx="407036" cy="1778635"/>
          </a:xfrm>
          <a:prstGeom prst="downArrow">
            <a:avLst>
              <a:gd name="adj1" fmla="val 50000"/>
              <a:gd name="adj2" fmla="val 91875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Curved Right Arrow 86"/>
          <p:cNvSpPr/>
          <p:nvPr/>
        </p:nvSpPr>
        <p:spPr>
          <a:xfrm flipH="1" flipV="1">
            <a:off x="5340594" y="1969740"/>
            <a:ext cx="759144" cy="1614226"/>
          </a:xfrm>
          <a:prstGeom prst="curvedRightArrow">
            <a:avLst>
              <a:gd name="adj1" fmla="val 25000"/>
              <a:gd name="adj2" fmla="val 50000"/>
              <a:gd name="adj3" fmla="val 3343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5385881" y="2393097"/>
            <a:ext cx="936423" cy="972263"/>
          </a:xfrm>
          <a:prstGeom prst="ellipse">
            <a:avLst/>
          </a:prstGeom>
          <a:solidFill>
            <a:srgbClr val="A8CF3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3"/>
          <p:cNvGrpSpPr>
            <a:grpSpLocks/>
          </p:cNvGrpSpPr>
          <p:nvPr/>
        </p:nvGrpSpPr>
        <p:grpSpPr bwMode="auto">
          <a:xfrm rot="15183715">
            <a:off x="5474842" y="2601831"/>
            <a:ext cx="796560" cy="690115"/>
            <a:chOff x="3790950" y="4653136"/>
            <a:chExt cx="1562100" cy="1524000"/>
          </a:xfrm>
        </p:grpSpPr>
        <p:pic>
          <p:nvPicPr>
            <p:cNvPr id="76" name="Picture 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55300">
              <a:off x="3790950" y="4653136"/>
              <a:ext cx="15621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Oval 76"/>
            <p:cNvSpPr/>
            <p:nvPr/>
          </p:nvSpPr>
          <p:spPr>
            <a:xfrm>
              <a:off x="4451350" y="5269086"/>
              <a:ext cx="536575" cy="5048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78" name="Picture 4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5309497"/>
              <a:ext cx="382938" cy="399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1" name="Down Arrow 90"/>
          <p:cNvSpPr/>
          <p:nvPr/>
        </p:nvSpPr>
        <p:spPr>
          <a:xfrm rot="16200000">
            <a:off x="2284793" y="4854188"/>
            <a:ext cx="509322" cy="1111709"/>
          </a:xfrm>
          <a:prstGeom prst="downArrow">
            <a:avLst>
              <a:gd name="adj1" fmla="val 50000"/>
              <a:gd name="adj2" fmla="val 91875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ounded Rectangle 101"/>
          <p:cNvSpPr/>
          <p:nvPr/>
        </p:nvSpPr>
        <p:spPr>
          <a:xfrm>
            <a:off x="141924" y="924513"/>
            <a:ext cx="1517547" cy="1574740"/>
          </a:xfrm>
          <a:prstGeom prst="roundRect">
            <a:avLst>
              <a:gd name="adj" fmla="val 8130"/>
            </a:avLst>
          </a:prstGeom>
          <a:solidFill>
            <a:srgbClr val="FAE3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172745" y="926181"/>
            <a:ext cx="147608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 Black" panose="02070A03080606020203" pitchFamily="18" charset="0"/>
              </a:rPr>
              <a:t>Collected Evidence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doni MT Black" panose="02070A03080606020203" pitchFamily="18" charset="0"/>
            </a:endParaRPr>
          </a:p>
        </p:txBody>
      </p:sp>
      <p:pic>
        <p:nvPicPr>
          <p:cNvPr id="105" name="Picture 10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925" y="1468768"/>
            <a:ext cx="1422689" cy="1078729"/>
          </a:xfrm>
          <a:prstGeom prst="rect">
            <a:avLst/>
          </a:prstGeom>
        </p:spPr>
      </p:pic>
      <p:sp>
        <p:nvSpPr>
          <p:cNvPr id="13" name="Down Arrow 12"/>
          <p:cNvSpPr/>
          <p:nvPr/>
        </p:nvSpPr>
        <p:spPr>
          <a:xfrm>
            <a:off x="646946" y="2366999"/>
            <a:ext cx="557048" cy="632058"/>
          </a:xfrm>
          <a:prstGeom prst="downArrow">
            <a:avLst>
              <a:gd name="adj1" fmla="val 50000"/>
              <a:gd name="adj2" fmla="val 61321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ounded Rectangle 105"/>
          <p:cNvSpPr/>
          <p:nvPr/>
        </p:nvSpPr>
        <p:spPr>
          <a:xfrm>
            <a:off x="100037" y="4954466"/>
            <a:ext cx="1844575" cy="1574740"/>
          </a:xfrm>
          <a:prstGeom prst="roundRect">
            <a:avLst>
              <a:gd name="adj" fmla="val 8130"/>
            </a:avLst>
          </a:prstGeom>
          <a:solidFill>
            <a:srgbClr val="FAE3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252980" y="4914627"/>
            <a:ext cx="147608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 Black" panose="02070A03080606020203" pitchFamily="18" charset="0"/>
              </a:rPr>
              <a:t>Labelled Evidence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doni MT Black" panose="02070A03080606020203" pitchFamily="18" charset="0"/>
            </a:endParaRPr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980" y="5554091"/>
            <a:ext cx="1336930" cy="9599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5532" y="4348717"/>
            <a:ext cx="2010038" cy="1676105"/>
          </a:xfrm>
          <a:prstGeom prst="rect">
            <a:avLst/>
          </a:prstGeom>
        </p:spPr>
      </p:pic>
      <p:sp>
        <p:nvSpPr>
          <p:cNvPr id="85" name="Down Arrow 84"/>
          <p:cNvSpPr/>
          <p:nvPr/>
        </p:nvSpPr>
        <p:spPr>
          <a:xfrm rot="10800000">
            <a:off x="4036334" y="3951350"/>
            <a:ext cx="451956" cy="599394"/>
          </a:xfrm>
          <a:prstGeom prst="downArrow">
            <a:avLst>
              <a:gd name="adj1" fmla="val 50000"/>
              <a:gd name="adj2" fmla="val 77922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88075" y="113567"/>
            <a:ext cx="1204201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Semantic Layer (5): </a:t>
            </a:r>
            <a:r>
              <a:rPr lang="en-US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Automatic translation (CAI -&gt; XAI) and integration of inference models</a:t>
            </a:r>
            <a:endParaRPr lang="en-U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648621" y="1203149"/>
            <a:ext cx="4114800" cy="4114800"/>
            <a:chOff x="7438418" y="1634067"/>
            <a:chExt cx="4114800" cy="4114800"/>
          </a:xfrm>
        </p:grpSpPr>
        <p:sp>
          <p:nvSpPr>
            <p:cNvPr id="3" name="Oval 2"/>
            <p:cNvSpPr/>
            <p:nvPr/>
          </p:nvSpPr>
          <p:spPr>
            <a:xfrm>
              <a:off x="7438418" y="1634067"/>
              <a:ext cx="4114800" cy="4114800"/>
            </a:xfrm>
            <a:prstGeom prst="ellipse">
              <a:avLst/>
            </a:prstGeom>
            <a:solidFill>
              <a:srgbClr val="A8CF38"/>
            </a:solidFill>
            <a:ln w="635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01628" y="2248101"/>
              <a:ext cx="2776579" cy="2885083"/>
            </a:xfrm>
            <a:prstGeom prst="rect">
              <a:avLst/>
            </a:prstGeom>
          </p:spPr>
        </p:pic>
      </p:grpSp>
      <p:sp>
        <p:nvSpPr>
          <p:cNvPr id="31" name="Rectangle 30"/>
          <p:cNvSpPr/>
          <p:nvPr/>
        </p:nvSpPr>
        <p:spPr>
          <a:xfrm>
            <a:off x="8039206" y="5410042"/>
            <a:ext cx="33218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“Black-Box” AI to XAI transformation</a:t>
            </a:r>
            <a:endParaRPr lang="en-US" sz="2800" dirty="0"/>
          </a:p>
        </p:txBody>
      </p:sp>
      <p:sp>
        <p:nvSpPr>
          <p:cNvPr id="32" name="Down Arrow 31"/>
          <p:cNvSpPr/>
          <p:nvPr/>
        </p:nvSpPr>
        <p:spPr>
          <a:xfrm rot="16500000">
            <a:off x="6798903" y="2336813"/>
            <a:ext cx="417702" cy="1248671"/>
          </a:xfrm>
          <a:prstGeom prst="downArrow">
            <a:avLst>
              <a:gd name="adj1" fmla="val 50000"/>
              <a:gd name="adj2" fmla="val 91875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1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714" y="843567"/>
            <a:ext cx="12121756" cy="5821434"/>
          </a:xfrm>
          <a:prstGeom prst="roundRect">
            <a:avLst>
              <a:gd name="adj" fmla="val 3083"/>
            </a:avLst>
          </a:prstGeom>
          <a:solidFill>
            <a:schemeClr val="bg1">
              <a:lumMod val="9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ounded Rectangle 82"/>
          <p:cNvSpPr/>
          <p:nvPr/>
        </p:nvSpPr>
        <p:spPr>
          <a:xfrm>
            <a:off x="2753578" y="962479"/>
            <a:ext cx="3680260" cy="3139932"/>
          </a:xfrm>
          <a:prstGeom prst="roundRect">
            <a:avLst>
              <a:gd name="adj" fmla="val 8130"/>
            </a:avLst>
          </a:prstGeom>
          <a:solidFill>
            <a:srgbClr val="FAE3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52249" y="3048043"/>
            <a:ext cx="1379702" cy="1334771"/>
            <a:chOff x="2816383" y="768855"/>
            <a:chExt cx="1828800" cy="1828800"/>
          </a:xfrm>
        </p:grpSpPr>
        <p:sp>
          <p:nvSpPr>
            <p:cNvPr id="70" name="Oval 69"/>
            <p:cNvSpPr/>
            <p:nvPr/>
          </p:nvSpPr>
          <p:spPr>
            <a:xfrm>
              <a:off x="2816383" y="768855"/>
              <a:ext cx="1828800" cy="1828800"/>
            </a:xfrm>
            <a:prstGeom prst="ellipse">
              <a:avLst/>
            </a:prstGeom>
            <a:solidFill>
              <a:srgbClr val="FAE38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90742" y="872359"/>
              <a:ext cx="1105526" cy="1499986"/>
            </a:xfrm>
            <a:prstGeom prst="rect">
              <a:avLst/>
            </a:prstGeom>
          </p:spPr>
        </p:pic>
      </p:grpSp>
      <p:sp>
        <p:nvSpPr>
          <p:cNvPr id="72" name="Down Arrow 71"/>
          <p:cNvSpPr/>
          <p:nvPr/>
        </p:nvSpPr>
        <p:spPr>
          <a:xfrm>
            <a:off x="626218" y="4313069"/>
            <a:ext cx="557048" cy="562158"/>
          </a:xfrm>
          <a:prstGeom prst="downArrow">
            <a:avLst>
              <a:gd name="adj1" fmla="val 50000"/>
              <a:gd name="adj2" fmla="val 61321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791" y="1789632"/>
            <a:ext cx="2370874" cy="9370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823" y="3011568"/>
            <a:ext cx="2356818" cy="933952"/>
          </a:xfrm>
          <a:prstGeom prst="rect">
            <a:avLst/>
          </a:prstGeom>
        </p:spPr>
      </p:pic>
      <p:sp>
        <p:nvSpPr>
          <p:cNvPr id="84" name="Rectangle 83"/>
          <p:cNvSpPr/>
          <p:nvPr/>
        </p:nvSpPr>
        <p:spPr>
          <a:xfrm>
            <a:off x="3021445" y="899418"/>
            <a:ext cx="31422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 Black" panose="02070A03080606020203" pitchFamily="18" charset="0"/>
              </a:rPr>
              <a:t>Inference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86" name="Down Arrow 85"/>
          <p:cNvSpPr/>
          <p:nvPr/>
        </p:nvSpPr>
        <p:spPr>
          <a:xfrm rot="14280000">
            <a:off x="2002195" y="2056284"/>
            <a:ext cx="407036" cy="1778635"/>
          </a:xfrm>
          <a:prstGeom prst="downArrow">
            <a:avLst>
              <a:gd name="adj1" fmla="val 50000"/>
              <a:gd name="adj2" fmla="val 91875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Curved Right Arrow 86"/>
          <p:cNvSpPr/>
          <p:nvPr/>
        </p:nvSpPr>
        <p:spPr>
          <a:xfrm flipH="1" flipV="1">
            <a:off x="5340594" y="1969740"/>
            <a:ext cx="759144" cy="1614226"/>
          </a:xfrm>
          <a:prstGeom prst="curvedRightArrow">
            <a:avLst>
              <a:gd name="adj1" fmla="val 25000"/>
              <a:gd name="adj2" fmla="val 50000"/>
              <a:gd name="adj3" fmla="val 334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5385881" y="2393097"/>
            <a:ext cx="936423" cy="972263"/>
          </a:xfrm>
          <a:prstGeom prst="ellipse">
            <a:avLst/>
          </a:prstGeom>
          <a:solidFill>
            <a:srgbClr val="A8CF3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3"/>
          <p:cNvGrpSpPr>
            <a:grpSpLocks/>
          </p:cNvGrpSpPr>
          <p:nvPr/>
        </p:nvGrpSpPr>
        <p:grpSpPr bwMode="auto">
          <a:xfrm rot="15183715">
            <a:off x="5474842" y="2601831"/>
            <a:ext cx="796560" cy="690115"/>
            <a:chOff x="3790950" y="4653136"/>
            <a:chExt cx="1562100" cy="1524000"/>
          </a:xfrm>
        </p:grpSpPr>
        <p:pic>
          <p:nvPicPr>
            <p:cNvPr id="76" name="Picture 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55300">
              <a:off x="3790950" y="4653136"/>
              <a:ext cx="15621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Oval 76"/>
            <p:cNvSpPr/>
            <p:nvPr/>
          </p:nvSpPr>
          <p:spPr>
            <a:xfrm>
              <a:off x="4451350" y="5269086"/>
              <a:ext cx="536575" cy="5048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78" name="Picture 4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5309497"/>
              <a:ext cx="382938" cy="399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9" name="Down Arrow 88"/>
          <p:cNvSpPr/>
          <p:nvPr/>
        </p:nvSpPr>
        <p:spPr>
          <a:xfrm rot="16200000">
            <a:off x="1937676" y="1266239"/>
            <a:ext cx="508547" cy="997140"/>
          </a:xfrm>
          <a:prstGeom prst="downArrow">
            <a:avLst>
              <a:gd name="adj1" fmla="val 50000"/>
              <a:gd name="adj2" fmla="val 91875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Down Arrow 89"/>
          <p:cNvSpPr/>
          <p:nvPr/>
        </p:nvSpPr>
        <p:spPr>
          <a:xfrm rot="16200000">
            <a:off x="6667604" y="1147574"/>
            <a:ext cx="588644" cy="892883"/>
          </a:xfrm>
          <a:prstGeom prst="downArrow">
            <a:avLst>
              <a:gd name="adj1" fmla="val 50000"/>
              <a:gd name="adj2" fmla="val 91875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Down Arrow 90"/>
          <p:cNvSpPr/>
          <p:nvPr/>
        </p:nvSpPr>
        <p:spPr>
          <a:xfrm rot="16200000">
            <a:off x="2284793" y="4854188"/>
            <a:ext cx="509322" cy="1111709"/>
          </a:xfrm>
          <a:prstGeom prst="downArrow">
            <a:avLst>
              <a:gd name="adj1" fmla="val 50000"/>
              <a:gd name="adj2" fmla="val 91875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ounded Rectangle 101"/>
          <p:cNvSpPr/>
          <p:nvPr/>
        </p:nvSpPr>
        <p:spPr>
          <a:xfrm>
            <a:off x="141924" y="924513"/>
            <a:ext cx="1517547" cy="1574740"/>
          </a:xfrm>
          <a:prstGeom prst="roundRect">
            <a:avLst>
              <a:gd name="adj" fmla="val 8130"/>
            </a:avLst>
          </a:prstGeom>
          <a:solidFill>
            <a:srgbClr val="FAE3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172745" y="926181"/>
            <a:ext cx="147608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 Black" panose="02070A03080606020203" pitchFamily="18" charset="0"/>
              </a:rPr>
              <a:t>Collected Evidence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doni MT Black" panose="02070A03080606020203" pitchFamily="18" charset="0"/>
            </a:endParaRPr>
          </a:p>
        </p:txBody>
      </p:sp>
      <p:pic>
        <p:nvPicPr>
          <p:cNvPr id="105" name="Picture 10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925" y="1468768"/>
            <a:ext cx="1422689" cy="1078729"/>
          </a:xfrm>
          <a:prstGeom prst="rect">
            <a:avLst/>
          </a:prstGeom>
        </p:spPr>
      </p:pic>
      <p:sp>
        <p:nvSpPr>
          <p:cNvPr id="13" name="Down Arrow 12"/>
          <p:cNvSpPr/>
          <p:nvPr/>
        </p:nvSpPr>
        <p:spPr>
          <a:xfrm>
            <a:off x="646946" y="2366999"/>
            <a:ext cx="557048" cy="632058"/>
          </a:xfrm>
          <a:prstGeom prst="downArrow">
            <a:avLst>
              <a:gd name="adj1" fmla="val 50000"/>
              <a:gd name="adj2" fmla="val 61321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ounded Rectangle 105"/>
          <p:cNvSpPr/>
          <p:nvPr/>
        </p:nvSpPr>
        <p:spPr>
          <a:xfrm>
            <a:off x="100037" y="4954466"/>
            <a:ext cx="1844575" cy="1574740"/>
          </a:xfrm>
          <a:prstGeom prst="roundRect">
            <a:avLst>
              <a:gd name="adj" fmla="val 8130"/>
            </a:avLst>
          </a:prstGeom>
          <a:solidFill>
            <a:srgbClr val="FAE3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252980" y="4914627"/>
            <a:ext cx="147608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 Black" panose="02070A03080606020203" pitchFamily="18" charset="0"/>
              </a:rPr>
              <a:t>Labelled Evidence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doni MT Black" panose="02070A03080606020203" pitchFamily="18" charset="0"/>
            </a:endParaRPr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980" y="5554091"/>
            <a:ext cx="1336930" cy="959947"/>
          </a:xfrm>
          <a:prstGeom prst="rect">
            <a:avLst/>
          </a:prstGeom>
        </p:spPr>
      </p:pic>
      <p:sp>
        <p:nvSpPr>
          <p:cNvPr id="109" name="Rounded Rectangle 108"/>
          <p:cNvSpPr/>
          <p:nvPr/>
        </p:nvSpPr>
        <p:spPr>
          <a:xfrm>
            <a:off x="7490013" y="954165"/>
            <a:ext cx="3023600" cy="1574740"/>
          </a:xfrm>
          <a:prstGeom prst="roundRect">
            <a:avLst>
              <a:gd name="adj" fmla="val 8130"/>
            </a:avLst>
          </a:prstGeom>
          <a:solidFill>
            <a:srgbClr val="FAE3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7502495" y="976633"/>
            <a:ext cx="299009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 Black" panose="02070A03080606020203" pitchFamily="18" charset="0"/>
              </a:rPr>
              <a:t>Inferred Evidence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doni MT Black" panose="02070A03080606020203" pitchFamily="18" charset="0"/>
            </a:endParaRPr>
          </a:p>
        </p:txBody>
      </p:sp>
      <p:pic>
        <p:nvPicPr>
          <p:cNvPr id="111" name="Picture 11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44398" y="1299695"/>
            <a:ext cx="1737829" cy="12478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5532" y="4348717"/>
            <a:ext cx="2010038" cy="1676105"/>
          </a:xfrm>
          <a:prstGeom prst="rect">
            <a:avLst/>
          </a:prstGeom>
        </p:spPr>
      </p:pic>
      <p:sp>
        <p:nvSpPr>
          <p:cNvPr id="85" name="Down Arrow 84"/>
          <p:cNvSpPr/>
          <p:nvPr/>
        </p:nvSpPr>
        <p:spPr>
          <a:xfrm rot="10800000">
            <a:off x="4036334" y="3951350"/>
            <a:ext cx="451956" cy="599394"/>
          </a:xfrm>
          <a:prstGeom prst="downArrow">
            <a:avLst>
              <a:gd name="adj1" fmla="val 50000"/>
              <a:gd name="adj2" fmla="val 77922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557699" y="113567"/>
            <a:ext cx="1110278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Semantic Layer (6): Automatic </a:t>
            </a:r>
            <a:r>
              <a:rPr lang="en-US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inference, reasoning and new knowledge creation</a:t>
            </a:r>
            <a:endParaRPr lang="en-U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917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714" y="843567"/>
            <a:ext cx="12121756" cy="5821434"/>
          </a:xfrm>
          <a:prstGeom prst="roundRect">
            <a:avLst>
              <a:gd name="adj" fmla="val 3083"/>
            </a:avLst>
          </a:prstGeom>
          <a:solidFill>
            <a:schemeClr val="bg1">
              <a:lumMod val="9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ounded Rectangle 82"/>
          <p:cNvSpPr/>
          <p:nvPr/>
        </p:nvSpPr>
        <p:spPr>
          <a:xfrm>
            <a:off x="2753578" y="962479"/>
            <a:ext cx="3680260" cy="3139932"/>
          </a:xfrm>
          <a:prstGeom prst="roundRect">
            <a:avLst>
              <a:gd name="adj" fmla="val 8130"/>
            </a:avLst>
          </a:prstGeom>
          <a:solidFill>
            <a:srgbClr val="FAE3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52249" y="3048043"/>
            <a:ext cx="1379702" cy="1334771"/>
            <a:chOff x="2816383" y="768855"/>
            <a:chExt cx="1828800" cy="1828800"/>
          </a:xfrm>
        </p:grpSpPr>
        <p:sp>
          <p:nvSpPr>
            <p:cNvPr id="70" name="Oval 69"/>
            <p:cNvSpPr/>
            <p:nvPr/>
          </p:nvSpPr>
          <p:spPr>
            <a:xfrm>
              <a:off x="2816383" y="768855"/>
              <a:ext cx="1828800" cy="1828800"/>
            </a:xfrm>
            <a:prstGeom prst="ellipse">
              <a:avLst/>
            </a:prstGeom>
            <a:solidFill>
              <a:srgbClr val="FAE38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90742" y="872359"/>
              <a:ext cx="1105526" cy="1499986"/>
            </a:xfrm>
            <a:prstGeom prst="rect">
              <a:avLst/>
            </a:prstGeom>
          </p:spPr>
        </p:pic>
      </p:grpSp>
      <p:sp>
        <p:nvSpPr>
          <p:cNvPr id="72" name="Down Arrow 71"/>
          <p:cNvSpPr/>
          <p:nvPr/>
        </p:nvSpPr>
        <p:spPr>
          <a:xfrm>
            <a:off x="626218" y="4313069"/>
            <a:ext cx="557048" cy="562158"/>
          </a:xfrm>
          <a:prstGeom prst="downArrow">
            <a:avLst>
              <a:gd name="adj1" fmla="val 50000"/>
              <a:gd name="adj2" fmla="val 61321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791" y="1789632"/>
            <a:ext cx="2370874" cy="9370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823" y="3011568"/>
            <a:ext cx="2356818" cy="933952"/>
          </a:xfrm>
          <a:prstGeom prst="rect">
            <a:avLst/>
          </a:prstGeom>
        </p:spPr>
      </p:pic>
      <p:sp>
        <p:nvSpPr>
          <p:cNvPr id="84" name="Rectangle 83"/>
          <p:cNvSpPr/>
          <p:nvPr/>
        </p:nvSpPr>
        <p:spPr>
          <a:xfrm>
            <a:off x="3021445" y="899418"/>
            <a:ext cx="31422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 Black" panose="02070A03080606020203" pitchFamily="18" charset="0"/>
              </a:rPr>
              <a:t>Inference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86" name="Down Arrow 85"/>
          <p:cNvSpPr/>
          <p:nvPr/>
        </p:nvSpPr>
        <p:spPr>
          <a:xfrm rot="14280000">
            <a:off x="2002195" y="2056284"/>
            <a:ext cx="407036" cy="1778635"/>
          </a:xfrm>
          <a:prstGeom prst="downArrow">
            <a:avLst>
              <a:gd name="adj1" fmla="val 50000"/>
              <a:gd name="adj2" fmla="val 91875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Curved Right Arrow 86"/>
          <p:cNvSpPr/>
          <p:nvPr/>
        </p:nvSpPr>
        <p:spPr>
          <a:xfrm flipH="1" flipV="1">
            <a:off x="5340594" y="1969740"/>
            <a:ext cx="759144" cy="1614226"/>
          </a:xfrm>
          <a:prstGeom prst="curvedRightArrow">
            <a:avLst>
              <a:gd name="adj1" fmla="val 25000"/>
              <a:gd name="adj2" fmla="val 50000"/>
              <a:gd name="adj3" fmla="val 334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5385881" y="2393097"/>
            <a:ext cx="936423" cy="972263"/>
          </a:xfrm>
          <a:prstGeom prst="ellipse">
            <a:avLst/>
          </a:prstGeom>
          <a:solidFill>
            <a:srgbClr val="A8CF3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3"/>
          <p:cNvGrpSpPr>
            <a:grpSpLocks/>
          </p:cNvGrpSpPr>
          <p:nvPr/>
        </p:nvGrpSpPr>
        <p:grpSpPr bwMode="auto">
          <a:xfrm rot="15183715">
            <a:off x="5474842" y="2601831"/>
            <a:ext cx="796560" cy="690115"/>
            <a:chOff x="3790950" y="4653136"/>
            <a:chExt cx="1562100" cy="1524000"/>
          </a:xfrm>
        </p:grpSpPr>
        <p:pic>
          <p:nvPicPr>
            <p:cNvPr id="76" name="Picture 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55300">
              <a:off x="3790950" y="4653136"/>
              <a:ext cx="15621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Oval 76"/>
            <p:cNvSpPr/>
            <p:nvPr/>
          </p:nvSpPr>
          <p:spPr>
            <a:xfrm>
              <a:off x="4451350" y="5269086"/>
              <a:ext cx="536575" cy="5048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78" name="Picture 4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5309497"/>
              <a:ext cx="382938" cy="399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9" name="Down Arrow 88"/>
          <p:cNvSpPr/>
          <p:nvPr/>
        </p:nvSpPr>
        <p:spPr>
          <a:xfrm rot="16200000">
            <a:off x="1937676" y="1266239"/>
            <a:ext cx="508547" cy="997140"/>
          </a:xfrm>
          <a:prstGeom prst="downArrow">
            <a:avLst>
              <a:gd name="adj1" fmla="val 50000"/>
              <a:gd name="adj2" fmla="val 91875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Down Arrow 89"/>
          <p:cNvSpPr/>
          <p:nvPr/>
        </p:nvSpPr>
        <p:spPr>
          <a:xfrm rot="16200000">
            <a:off x="6682472" y="963153"/>
            <a:ext cx="508547" cy="892883"/>
          </a:xfrm>
          <a:prstGeom prst="downArrow">
            <a:avLst>
              <a:gd name="adj1" fmla="val 50000"/>
              <a:gd name="adj2" fmla="val 91875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Down Arrow 90"/>
          <p:cNvSpPr/>
          <p:nvPr/>
        </p:nvSpPr>
        <p:spPr>
          <a:xfrm rot="16200000">
            <a:off x="2284793" y="4854188"/>
            <a:ext cx="509322" cy="1111709"/>
          </a:xfrm>
          <a:prstGeom prst="downArrow">
            <a:avLst>
              <a:gd name="adj1" fmla="val 50000"/>
              <a:gd name="adj2" fmla="val 91875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10597226" y="2834007"/>
            <a:ext cx="1448522" cy="1445868"/>
            <a:chOff x="7672989" y="2392389"/>
            <a:chExt cx="1828800" cy="1828800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70195" y="3340971"/>
              <a:ext cx="209550" cy="476250"/>
            </a:xfrm>
            <a:prstGeom prst="rect">
              <a:avLst/>
            </a:prstGeom>
          </p:spPr>
        </p:pic>
        <p:sp>
          <p:nvSpPr>
            <p:cNvPr id="67" name="Oval 66"/>
            <p:cNvSpPr/>
            <p:nvPr/>
          </p:nvSpPr>
          <p:spPr>
            <a:xfrm>
              <a:off x="7672989" y="2392389"/>
              <a:ext cx="1828800" cy="1828800"/>
            </a:xfrm>
            <a:prstGeom prst="ellipse">
              <a:avLst/>
            </a:prstGeom>
            <a:solidFill>
              <a:srgbClr val="FAE38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AE383"/>
                </a:clrFrom>
                <a:clrTo>
                  <a:srgbClr val="FAE383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987650" y="2641033"/>
              <a:ext cx="1258470" cy="1355691"/>
            </a:xfrm>
            <a:prstGeom prst="rect">
              <a:avLst/>
            </a:prstGeom>
          </p:spPr>
        </p:pic>
        <p:pic>
          <p:nvPicPr>
            <p:cNvPr id="69" name="Picture 32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03449">
              <a:off x="8203945" y="2502416"/>
              <a:ext cx="580165" cy="352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6" name="Rounded Rectangle 95"/>
          <p:cNvSpPr/>
          <p:nvPr/>
        </p:nvSpPr>
        <p:spPr>
          <a:xfrm>
            <a:off x="7348964" y="2840182"/>
            <a:ext cx="2065273" cy="1367259"/>
          </a:xfrm>
          <a:prstGeom prst="roundRect">
            <a:avLst>
              <a:gd name="adj" fmla="val 8130"/>
            </a:avLst>
          </a:prstGeom>
          <a:solidFill>
            <a:srgbClr val="FAE3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7414717" y="2787662"/>
            <a:ext cx="180664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 Black" panose="02070A03080606020203" pitchFamily="18" charset="0"/>
              </a:rPr>
              <a:t>Ontology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99" name="Down Arrow 98"/>
          <p:cNvSpPr/>
          <p:nvPr/>
        </p:nvSpPr>
        <p:spPr>
          <a:xfrm rot="5400000">
            <a:off x="9607960" y="2847171"/>
            <a:ext cx="508547" cy="1302758"/>
          </a:xfrm>
          <a:prstGeom prst="downArrow">
            <a:avLst>
              <a:gd name="adj1" fmla="val 50000"/>
              <a:gd name="adj2" fmla="val 91875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 rot="21091353">
            <a:off x="7870462" y="3245646"/>
            <a:ext cx="901781" cy="951484"/>
          </a:xfrm>
          <a:prstGeom prst="rect">
            <a:avLst/>
          </a:prstGeom>
        </p:spPr>
      </p:pic>
      <p:sp>
        <p:nvSpPr>
          <p:cNvPr id="102" name="Rounded Rectangle 101"/>
          <p:cNvSpPr/>
          <p:nvPr/>
        </p:nvSpPr>
        <p:spPr>
          <a:xfrm>
            <a:off x="141924" y="924513"/>
            <a:ext cx="1517547" cy="1574740"/>
          </a:xfrm>
          <a:prstGeom prst="roundRect">
            <a:avLst>
              <a:gd name="adj" fmla="val 8130"/>
            </a:avLst>
          </a:prstGeom>
          <a:solidFill>
            <a:srgbClr val="FAE3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172745" y="926181"/>
            <a:ext cx="147608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 Black" panose="02070A03080606020203" pitchFamily="18" charset="0"/>
              </a:rPr>
              <a:t>Collected Evidence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doni MT Black" panose="02070A03080606020203" pitchFamily="18" charset="0"/>
            </a:endParaRPr>
          </a:p>
        </p:txBody>
      </p:sp>
      <p:pic>
        <p:nvPicPr>
          <p:cNvPr id="105" name="Picture 104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925" y="1468768"/>
            <a:ext cx="1422689" cy="1078729"/>
          </a:xfrm>
          <a:prstGeom prst="rect">
            <a:avLst/>
          </a:prstGeom>
        </p:spPr>
      </p:pic>
      <p:sp>
        <p:nvSpPr>
          <p:cNvPr id="13" name="Down Arrow 12"/>
          <p:cNvSpPr/>
          <p:nvPr/>
        </p:nvSpPr>
        <p:spPr>
          <a:xfrm>
            <a:off x="646946" y="2366999"/>
            <a:ext cx="557048" cy="632058"/>
          </a:xfrm>
          <a:prstGeom prst="downArrow">
            <a:avLst>
              <a:gd name="adj1" fmla="val 50000"/>
              <a:gd name="adj2" fmla="val 61321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ounded Rectangle 105"/>
          <p:cNvSpPr/>
          <p:nvPr/>
        </p:nvSpPr>
        <p:spPr>
          <a:xfrm>
            <a:off x="100037" y="4954466"/>
            <a:ext cx="1844575" cy="1574740"/>
          </a:xfrm>
          <a:prstGeom prst="roundRect">
            <a:avLst>
              <a:gd name="adj" fmla="val 8130"/>
            </a:avLst>
          </a:prstGeom>
          <a:solidFill>
            <a:srgbClr val="FAE3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252980" y="4914627"/>
            <a:ext cx="147608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 Black" panose="02070A03080606020203" pitchFamily="18" charset="0"/>
              </a:rPr>
              <a:t>Labelled Evidence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doni MT Black" panose="02070A03080606020203" pitchFamily="18" charset="0"/>
            </a:endParaRPr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980" y="5554091"/>
            <a:ext cx="1336930" cy="959947"/>
          </a:xfrm>
          <a:prstGeom prst="rect">
            <a:avLst/>
          </a:prstGeom>
        </p:spPr>
      </p:pic>
      <p:sp>
        <p:nvSpPr>
          <p:cNvPr id="109" name="Rounded Rectangle 108"/>
          <p:cNvSpPr/>
          <p:nvPr/>
        </p:nvSpPr>
        <p:spPr>
          <a:xfrm>
            <a:off x="7490013" y="954165"/>
            <a:ext cx="3023600" cy="1574740"/>
          </a:xfrm>
          <a:prstGeom prst="roundRect">
            <a:avLst>
              <a:gd name="adj" fmla="val 8130"/>
            </a:avLst>
          </a:prstGeom>
          <a:solidFill>
            <a:srgbClr val="FAE3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7502495" y="976633"/>
            <a:ext cx="299009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 Black" panose="02070A03080606020203" pitchFamily="18" charset="0"/>
              </a:rPr>
              <a:t>Inferred Evidence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doni MT Black" panose="02070A03080606020203" pitchFamily="18" charset="0"/>
            </a:endParaRPr>
          </a:p>
        </p:txBody>
      </p:sp>
      <p:pic>
        <p:nvPicPr>
          <p:cNvPr id="111" name="Picture 110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44398" y="1299695"/>
            <a:ext cx="1737829" cy="12478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5532" y="4348717"/>
            <a:ext cx="2010038" cy="1676105"/>
          </a:xfrm>
          <a:prstGeom prst="rect">
            <a:avLst/>
          </a:prstGeom>
        </p:spPr>
      </p:pic>
      <p:sp>
        <p:nvSpPr>
          <p:cNvPr id="85" name="Down Arrow 84"/>
          <p:cNvSpPr/>
          <p:nvPr/>
        </p:nvSpPr>
        <p:spPr>
          <a:xfrm rot="10800000">
            <a:off x="4036334" y="3951350"/>
            <a:ext cx="451956" cy="599394"/>
          </a:xfrm>
          <a:prstGeom prst="downArrow">
            <a:avLst>
              <a:gd name="adj1" fmla="val 50000"/>
              <a:gd name="adj2" fmla="val 77922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186202" y="113567"/>
            <a:ext cx="1184580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Semantic Layer (7): Designing ontology as a research domain knowledge model</a:t>
            </a:r>
            <a:endParaRPr lang="en-U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174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714" y="843567"/>
            <a:ext cx="12121756" cy="5821434"/>
          </a:xfrm>
          <a:prstGeom prst="roundRect">
            <a:avLst>
              <a:gd name="adj" fmla="val 3083"/>
            </a:avLst>
          </a:prstGeom>
          <a:solidFill>
            <a:schemeClr val="bg1">
              <a:lumMod val="9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ounded Rectangle 93"/>
          <p:cNvSpPr/>
          <p:nvPr/>
        </p:nvSpPr>
        <p:spPr>
          <a:xfrm>
            <a:off x="6862901" y="4594148"/>
            <a:ext cx="3648903" cy="1997729"/>
          </a:xfrm>
          <a:prstGeom prst="roundRect">
            <a:avLst>
              <a:gd name="adj" fmla="val 8130"/>
            </a:avLst>
          </a:prstGeom>
          <a:solidFill>
            <a:srgbClr val="FAE3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ounded Rectangle 82"/>
          <p:cNvSpPr/>
          <p:nvPr/>
        </p:nvSpPr>
        <p:spPr>
          <a:xfrm>
            <a:off x="2753578" y="962479"/>
            <a:ext cx="3680260" cy="3139932"/>
          </a:xfrm>
          <a:prstGeom prst="roundRect">
            <a:avLst>
              <a:gd name="adj" fmla="val 8130"/>
            </a:avLst>
          </a:prstGeom>
          <a:solidFill>
            <a:srgbClr val="FAE3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52249" y="3048043"/>
            <a:ext cx="1379702" cy="1334771"/>
            <a:chOff x="2816383" y="768855"/>
            <a:chExt cx="1828800" cy="1828800"/>
          </a:xfrm>
        </p:grpSpPr>
        <p:sp>
          <p:nvSpPr>
            <p:cNvPr id="70" name="Oval 69"/>
            <p:cNvSpPr/>
            <p:nvPr/>
          </p:nvSpPr>
          <p:spPr>
            <a:xfrm>
              <a:off x="2816383" y="768855"/>
              <a:ext cx="1828800" cy="1828800"/>
            </a:xfrm>
            <a:prstGeom prst="ellipse">
              <a:avLst/>
            </a:prstGeom>
            <a:solidFill>
              <a:srgbClr val="FAE38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90742" y="872359"/>
              <a:ext cx="1105526" cy="1499986"/>
            </a:xfrm>
            <a:prstGeom prst="rect">
              <a:avLst/>
            </a:prstGeom>
          </p:spPr>
        </p:pic>
      </p:grpSp>
      <p:sp>
        <p:nvSpPr>
          <p:cNvPr id="72" name="Down Arrow 71"/>
          <p:cNvSpPr/>
          <p:nvPr/>
        </p:nvSpPr>
        <p:spPr>
          <a:xfrm>
            <a:off x="626218" y="4313069"/>
            <a:ext cx="557048" cy="562158"/>
          </a:xfrm>
          <a:prstGeom prst="downArrow">
            <a:avLst>
              <a:gd name="adj1" fmla="val 50000"/>
              <a:gd name="adj2" fmla="val 61321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791" y="1789632"/>
            <a:ext cx="2370874" cy="9370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823" y="3011568"/>
            <a:ext cx="2356818" cy="933952"/>
          </a:xfrm>
          <a:prstGeom prst="rect">
            <a:avLst/>
          </a:prstGeom>
        </p:spPr>
      </p:pic>
      <p:sp>
        <p:nvSpPr>
          <p:cNvPr id="84" name="Rectangle 83"/>
          <p:cNvSpPr/>
          <p:nvPr/>
        </p:nvSpPr>
        <p:spPr>
          <a:xfrm>
            <a:off x="3021445" y="899418"/>
            <a:ext cx="31422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 Black" panose="02070A03080606020203" pitchFamily="18" charset="0"/>
              </a:rPr>
              <a:t>Inference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86" name="Down Arrow 85"/>
          <p:cNvSpPr/>
          <p:nvPr/>
        </p:nvSpPr>
        <p:spPr>
          <a:xfrm rot="14280000">
            <a:off x="2002195" y="2056284"/>
            <a:ext cx="407036" cy="1778635"/>
          </a:xfrm>
          <a:prstGeom prst="downArrow">
            <a:avLst>
              <a:gd name="adj1" fmla="val 50000"/>
              <a:gd name="adj2" fmla="val 91875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Curved Right Arrow 86"/>
          <p:cNvSpPr/>
          <p:nvPr/>
        </p:nvSpPr>
        <p:spPr>
          <a:xfrm flipH="1" flipV="1">
            <a:off x="5340594" y="1969740"/>
            <a:ext cx="759144" cy="1614226"/>
          </a:xfrm>
          <a:prstGeom prst="curvedRightArrow">
            <a:avLst>
              <a:gd name="adj1" fmla="val 25000"/>
              <a:gd name="adj2" fmla="val 50000"/>
              <a:gd name="adj3" fmla="val 334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5385881" y="2393097"/>
            <a:ext cx="936423" cy="972263"/>
          </a:xfrm>
          <a:prstGeom prst="ellipse">
            <a:avLst/>
          </a:prstGeom>
          <a:solidFill>
            <a:srgbClr val="A8CF3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3"/>
          <p:cNvGrpSpPr>
            <a:grpSpLocks/>
          </p:cNvGrpSpPr>
          <p:nvPr/>
        </p:nvGrpSpPr>
        <p:grpSpPr bwMode="auto">
          <a:xfrm rot="15183715">
            <a:off x="5474842" y="2601831"/>
            <a:ext cx="796560" cy="690115"/>
            <a:chOff x="3790950" y="4653136"/>
            <a:chExt cx="1562100" cy="1524000"/>
          </a:xfrm>
        </p:grpSpPr>
        <p:pic>
          <p:nvPicPr>
            <p:cNvPr id="76" name="Picture 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55300">
              <a:off x="3790950" y="4653136"/>
              <a:ext cx="15621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Oval 76"/>
            <p:cNvSpPr/>
            <p:nvPr/>
          </p:nvSpPr>
          <p:spPr>
            <a:xfrm>
              <a:off x="4451350" y="5269086"/>
              <a:ext cx="536575" cy="5048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78" name="Picture 4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5309497"/>
              <a:ext cx="382938" cy="399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9" name="Down Arrow 88"/>
          <p:cNvSpPr/>
          <p:nvPr/>
        </p:nvSpPr>
        <p:spPr>
          <a:xfrm rot="16200000">
            <a:off x="1937676" y="1266239"/>
            <a:ext cx="508547" cy="997140"/>
          </a:xfrm>
          <a:prstGeom prst="downArrow">
            <a:avLst>
              <a:gd name="adj1" fmla="val 50000"/>
              <a:gd name="adj2" fmla="val 91875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Down Arrow 89"/>
          <p:cNvSpPr/>
          <p:nvPr/>
        </p:nvSpPr>
        <p:spPr>
          <a:xfrm rot="16200000">
            <a:off x="6682472" y="963153"/>
            <a:ext cx="508547" cy="892883"/>
          </a:xfrm>
          <a:prstGeom prst="downArrow">
            <a:avLst>
              <a:gd name="adj1" fmla="val 50000"/>
              <a:gd name="adj2" fmla="val 91875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Down Arrow 90"/>
          <p:cNvSpPr/>
          <p:nvPr/>
        </p:nvSpPr>
        <p:spPr>
          <a:xfrm rot="16200000">
            <a:off x="2284793" y="4854188"/>
            <a:ext cx="509322" cy="1111709"/>
          </a:xfrm>
          <a:prstGeom prst="downArrow">
            <a:avLst>
              <a:gd name="adj1" fmla="val 50000"/>
              <a:gd name="adj2" fmla="val 91875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3752" y="5019919"/>
            <a:ext cx="3384305" cy="1536978"/>
          </a:xfrm>
          <a:prstGeom prst="rect">
            <a:avLst/>
          </a:prstGeom>
        </p:spPr>
      </p:pic>
      <p:sp>
        <p:nvSpPr>
          <p:cNvPr id="93" name="Curved Right Arrow 92"/>
          <p:cNvSpPr/>
          <p:nvPr/>
        </p:nvSpPr>
        <p:spPr>
          <a:xfrm flipH="1">
            <a:off x="10556966" y="1764810"/>
            <a:ext cx="938779" cy="3637515"/>
          </a:xfrm>
          <a:prstGeom prst="curvedRightArrow">
            <a:avLst>
              <a:gd name="adj1" fmla="val 38897"/>
              <a:gd name="adj2" fmla="val 70019"/>
              <a:gd name="adj3" fmla="val 334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10597226" y="2834007"/>
            <a:ext cx="1448522" cy="1445868"/>
            <a:chOff x="7672989" y="2392389"/>
            <a:chExt cx="1828800" cy="1828800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70195" y="3340971"/>
              <a:ext cx="209550" cy="476250"/>
            </a:xfrm>
            <a:prstGeom prst="rect">
              <a:avLst/>
            </a:prstGeom>
          </p:spPr>
        </p:pic>
        <p:sp>
          <p:nvSpPr>
            <p:cNvPr id="67" name="Oval 66"/>
            <p:cNvSpPr/>
            <p:nvPr/>
          </p:nvSpPr>
          <p:spPr>
            <a:xfrm>
              <a:off x="7672989" y="2392389"/>
              <a:ext cx="1828800" cy="1828800"/>
            </a:xfrm>
            <a:prstGeom prst="ellipse">
              <a:avLst/>
            </a:prstGeom>
            <a:solidFill>
              <a:srgbClr val="FAE38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AE383"/>
                </a:clrFrom>
                <a:clrTo>
                  <a:srgbClr val="FAE383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987650" y="2641033"/>
              <a:ext cx="1258470" cy="1355691"/>
            </a:xfrm>
            <a:prstGeom prst="rect">
              <a:avLst/>
            </a:prstGeom>
          </p:spPr>
        </p:pic>
        <p:pic>
          <p:nvPicPr>
            <p:cNvPr id="69" name="Picture 32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03449">
              <a:off x="8203945" y="2502416"/>
              <a:ext cx="580165" cy="352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5" name="Rectangle 94"/>
          <p:cNvSpPr/>
          <p:nvPr/>
        </p:nvSpPr>
        <p:spPr>
          <a:xfrm>
            <a:off x="6869840" y="4583638"/>
            <a:ext cx="35846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 Black" panose="02070A03080606020203" pitchFamily="18" charset="0"/>
              </a:rPr>
              <a:t>Linked Artifacts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96" name="Rounded Rectangle 95"/>
          <p:cNvSpPr/>
          <p:nvPr/>
        </p:nvSpPr>
        <p:spPr>
          <a:xfrm>
            <a:off x="7348964" y="2840182"/>
            <a:ext cx="2065273" cy="1367259"/>
          </a:xfrm>
          <a:prstGeom prst="roundRect">
            <a:avLst>
              <a:gd name="adj" fmla="val 8130"/>
            </a:avLst>
          </a:prstGeom>
          <a:solidFill>
            <a:srgbClr val="FAE3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7414717" y="2787662"/>
            <a:ext cx="180664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 Black" panose="02070A03080606020203" pitchFamily="18" charset="0"/>
              </a:rPr>
              <a:t>Ontology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98" name="Down Arrow 97"/>
          <p:cNvSpPr/>
          <p:nvPr/>
        </p:nvSpPr>
        <p:spPr>
          <a:xfrm>
            <a:off x="8021469" y="4065594"/>
            <a:ext cx="557048" cy="632538"/>
          </a:xfrm>
          <a:prstGeom prst="downArrow">
            <a:avLst>
              <a:gd name="adj1" fmla="val 50000"/>
              <a:gd name="adj2" fmla="val 6132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Down Arrow 98"/>
          <p:cNvSpPr/>
          <p:nvPr/>
        </p:nvSpPr>
        <p:spPr>
          <a:xfrm rot="5400000">
            <a:off x="9607960" y="2847171"/>
            <a:ext cx="508547" cy="1302758"/>
          </a:xfrm>
          <a:prstGeom prst="downArrow">
            <a:avLst>
              <a:gd name="adj1" fmla="val 50000"/>
              <a:gd name="adj2" fmla="val 91875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 rot="21091353">
            <a:off x="7870462" y="3245646"/>
            <a:ext cx="901781" cy="951484"/>
          </a:xfrm>
          <a:prstGeom prst="rect">
            <a:avLst/>
          </a:prstGeom>
        </p:spPr>
      </p:pic>
      <p:sp>
        <p:nvSpPr>
          <p:cNvPr id="101" name="Down Arrow 100"/>
          <p:cNvSpPr/>
          <p:nvPr/>
        </p:nvSpPr>
        <p:spPr>
          <a:xfrm rot="5400000">
            <a:off x="6709285" y="2849680"/>
            <a:ext cx="508547" cy="1345570"/>
          </a:xfrm>
          <a:prstGeom prst="downArrow">
            <a:avLst>
              <a:gd name="adj1" fmla="val 50000"/>
              <a:gd name="adj2" fmla="val 91875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ounded Rectangle 101"/>
          <p:cNvSpPr/>
          <p:nvPr/>
        </p:nvSpPr>
        <p:spPr>
          <a:xfrm>
            <a:off x="141924" y="924513"/>
            <a:ext cx="1517547" cy="1574740"/>
          </a:xfrm>
          <a:prstGeom prst="roundRect">
            <a:avLst>
              <a:gd name="adj" fmla="val 8130"/>
            </a:avLst>
          </a:prstGeom>
          <a:solidFill>
            <a:srgbClr val="FAE3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172745" y="926181"/>
            <a:ext cx="147608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 Black" panose="02070A03080606020203" pitchFamily="18" charset="0"/>
              </a:rPr>
              <a:t>Collected Evidence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doni MT Black" panose="02070A03080606020203" pitchFamily="18" charset="0"/>
            </a:endParaRPr>
          </a:p>
        </p:txBody>
      </p:sp>
      <p:pic>
        <p:nvPicPr>
          <p:cNvPr id="105" name="Picture 104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925" y="1468768"/>
            <a:ext cx="1422689" cy="1078729"/>
          </a:xfrm>
          <a:prstGeom prst="rect">
            <a:avLst/>
          </a:prstGeom>
        </p:spPr>
      </p:pic>
      <p:sp>
        <p:nvSpPr>
          <p:cNvPr id="13" name="Down Arrow 12"/>
          <p:cNvSpPr/>
          <p:nvPr/>
        </p:nvSpPr>
        <p:spPr>
          <a:xfrm>
            <a:off x="646946" y="2366999"/>
            <a:ext cx="557048" cy="632058"/>
          </a:xfrm>
          <a:prstGeom prst="downArrow">
            <a:avLst>
              <a:gd name="adj1" fmla="val 50000"/>
              <a:gd name="adj2" fmla="val 61321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ounded Rectangle 105"/>
          <p:cNvSpPr/>
          <p:nvPr/>
        </p:nvSpPr>
        <p:spPr>
          <a:xfrm>
            <a:off x="100037" y="4954466"/>
            <a:ext cx="1844575" cy="1574740"/>
          </a:xfrm>
          <a:prstGeom prst="roundRect">
            <a:avLst>
              <a:gd name="adj" fmla="val 8130"/>
            </a:avLst>
          </a:prstGeom>
          <a:solidFill>
            <a:srgbClr val="FAE3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252980" y="4914627"/>
            <a:ext cx="147608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 Black" panose="02070A03080606020203" pitchFamily="18" charset="0"/>
              </a:rPr>
              <a:t>Labelled Evidence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doni MT Black" panose="02070A03080606020203" pitchFamily="18" charset="0"/>
            </a:endParaRPr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980" y="5554091"/>
            <a:ext cx="1336930" cy="959947"/>
          </a:xfrm>
          <a:prstGeom prst="rect">
            <a:avLst/>
          </a:prstGeom>
        </p:spPr>
      </p:pic>
      <p:sp>
        <p:nvSpPr>
          <p:cNvPr id="109" name="Rounded Rectangle 108"/>
          <p:cNvSpPr/>
          <p:nvPr/>
        </p:nvSpPr>
        <p:spPr>
          <a:xfrm>
            <a:off x="7490013" y="954165"/>
            <a:ext cx="3023600" cy="1574740"/>
          </a:xfrm>
          <a:prstGeom prst="roundRect">
            <a:avLst>
              <a:gd name="adj" fmla="val 8130"/>
            </a:avLst>
          </a:prstGeom>
          <a:solidFill>
            <a:srgbClr val="FAE3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7502495" y="976633"/>
            <a:ext cx="299009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 Black" panose="02070A03080606020203" pitchFamily="18" charset="0"/>
              </a:rPr>
              <a:t>Inferred Evidence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doni MT Black" panose="02070A03080606020203" pitchFamily="18" charset="0"/>
            </a:endParaRPr>
          </a:p>
        </p:txBody>
      </p:sp>
      <p:pic>
        <p:nvPicPr>
          <p:cNvPr id="111" name="Picture 110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44398" y="1299695"/>
            <a:ext cx="1737829" cy="1247802"/>
          </a:xfrm>
          <a:prstGeom prst="rect">
            <a:avLst/>
          </a:prstGeom>
        </p:spPr>
      </p:pic>
      <p:sp>
        <p:nvSpPr>
          <p:cNvPr id="112" name="Down Arrow 111"/>
          <p:cNvSpPr/>
          <p:nvPr/>
        </p:nvSpPr>
        <p:spPr>
          <a:xfrm rot="16200000">
            <a:off x="4261484" y="3678757"/>
            <a:ext cx="455192" cy="5029349"/>
          </a:xfrm>
          <a:prstGeom prst="downArrow">
            <a:avLst>
              <a:gd name="adj1" fmla="val 50000"/>
              <a:gd name="adj2" fmla="val 91875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5532" y="4348717"/>
            <a:ext cx="2010038" cy="1676105"/>
          </a:xfrm>
          <a:prstGeom prst="rect">
            <a:avLst/>
          </a:prstGeom>
        </p:spPr>
      </p:pic>
      <p:sp>
        <p:nvSpPr>
          <p:cNvPr id="85" name="Down Arrow 84"/>
          <p:cNvSpPr/>
          <p:nvPr/>
        </p:nvSpPr>
        <p:spPr>
          <a:xfrm rot="10800000">
            <a:off x="4036334" y="3951350"/>
            <a:ext cx="451956" cy="599394"/>
          </a:xfrm>
          <a:prstGeom prst="downArrow">
            <a:avLst>
              <a:gd name="adj1" fmla="val 50000"/>
              <a:gd name="adj2" fmla="val 77922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708471" y="113567"/>
            <a:ext cx="108012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Semantic Layer (8): Linking data, knowledge and models using ontology</a:t>
            </a:r>
            <a:endParaRPr lang="en-U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8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714" y="843567"/>
            <a:ext cx="12121756" cy="5821434"/>
          </a:xfrm>
          <a:prstGeom prst="roundRect">
            <a:avLst>
              <a:gd name="adj" fmla="val 3083"/>
            </a:avLst>
          </a:prstGeom>
          <a:solidFill>
            <a:schemeClr val="bg1">
              <a:lumMod val="9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87857" y="890619"/>
            <a:ext cx="3804535" cy="2080884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76255" y="113567"/>
            <a:ext cx="120656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“Why” and “How” Semantic Layer (in research digitalization schema)?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1911" y="2980098"/>
            <a:ext cx="552844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Automation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(users of content are not only humans but programs as well, which can automatically find, understand and process the content);</a:t>
            </a:r>
          </a:p>
          <a:p>
            <a:pPr algn="just"/>
            <a:r>
              <a:rPr lang="en-US" sz="2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Integration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(possibility to integrate heterogeneous research content into integrated and executable format);</a:t>
            </a:r>
          </a:p>
          <a:p>
            <a:pPr algn="just"/>
            <a:r>
              <a:rPr lang="en-US" sz="2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Interoperability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(possibility to link 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distributed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research content internally and 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externally and enable external tools to jointly and seamlessly work on it);</a:t>
            </a:r>
          </a:p>
          <a:p>
            <a:pPr algn="just"/>
            <a:r>
              <a:rPr lang="en-US" sz="2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Reuse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(research discoveries, data, knowledge, models, etc. remain longer in use for the research community).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0889" y="2206359"/>
            <a:ext cx="160653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WHY?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85059" y="4676181"/>
            <a:ext cx="5487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rgbClr val="800000"/>
                </a:solidFill>
              </a:rPr>
              <a:t>ITKS5440</a:t>
            </a:r>
            <a:r>
              <a:rPr lang="en-US" altLang="en-US" sz="2400" b="1" dirty="0"/>
              <a:t>: </a:t>
            </a:r>
            <a:r>
              <a:rPr lang="en-US" altLang="en-US" sz="2400" b="1" dirty="0" smtClean="0">
                <a:solidFill>
                  <a:srgbClr val="0033CC"/>
                </a:solidFill>
              </a:rPr>
              <a:t>Semantic Web and </a:t>
            </a:r>
            <a:r>
              <a:rPr lang="en-US" altLang="en-US" sz="2400" b="1" dirty="0">
                <a:solidFill>
                  <a:srgbClr val="0033CC"/>
                </a:solidFill>
              </a:rPr>
              <a:t>Linked Data</a:t>
            </a:r>
            <a:r>
              <a:rPr lang="en-US" altLang="en-US" sz="2400" b="1" dirty="0">
                <a:solidFill>
                  <a:srgbClr val="800000"/>
                </a:solidFill>
              </a:rPr>
              <a:t> </a:t>
            </a:r>
            <a:r>
              <a:rPr lang="en-US" altLang="en-US" sz="2400" b="1" dirty="0" smtClean="0">
                <a:solidFill>
                  <a:srgbClr val="800000"/>
                </a:solidFill>
              </a:rPr>
              <a:t>(5 ECTS)</a:t>
            </a:r>
            <a:endParaRPr lang="en-US" sz="2400" dirty="0"/>
          </a:p>
        </p:txBody>
      </p:sp>
      <p:sp>
        <p:nvSpPr>
          <p:cNvPr id="55" name="Rectangle 54"/>
          <p:cNvSpPr/>
          <p:nvPr/>
        </p:nvSpPr>
        <p:spPr>
          <a:xfrm>
            <a:off x="5969621" y="1884568"/>
            <a:ext cx="168783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HOW?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85059" y="2623474"/>
            <a:ext cx="6147358" cy="2000548"/>
          </a:xfrm>
          <a:prstGeom prst="rect">
            <a:avLst/>
          </a:prstGeom>
          <a:solidFill>
            <a:srgbClr val="FFFF00"/>
          </a:solidFill>
          <a:ln w="15875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If you want to learn fast how to use available tools to design ontologies within your domain, link data and knowledge, design and execute inference rules, etc., please join our </a:t>
            </a:r>
            <a:r>
              <a:rPr lang="en-US" sz="2800" b="1" i="1" u="sng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course</a:t>
            </a:r>
            <a:r>
              <a:rPr lang="en-US" sz="24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for all (no prerequisites, no special background): </a:t>
            </a:r>
            <a:endParaRPr lang="en-US" sz="24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31656" y="5507178"/>
            <a:ext cx="6047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www.cs.jyu.fi/ai/vagan/AI_Courses_Vagan_Terziyan.htm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9193" y="1063645"/>
            <a:ext cx="4371635" cy="7948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929017" y="2067859"/>
            <a:ext cx="21823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Top-Down AI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3610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714" y="843567"/>
            <a:ext cx="12121756" cy="5821434"/>
          </a:xfrm>
          <a:prstGeom prst="roundRect">
            <a:avLst>
              <a:gd name="adj" fmla="val 3083"/>
            </a:avLst>
          </a:prstGeom>
          <a:solidFill>
            <a:schemeClr val="bg1">
              <a:lumMod val="9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6166" y="26513"/>
            <a:ext cx="1159676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Self-management Layer (1): </a:t>
            </a:r>
            <a:r>
              <a:rPr kumimoji="0" lang="en-US" sz="3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Artifacts are “smart” (agent-driven)</a:t>
            </a:r>
            <a:endParaRPr kumimoji="0" lang="en-US" sz="32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5816" y="2603666"/>
            <a:ext cx="910202" cy="914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1140000">
            <a:off x="1754708" y="2563591"/>
            <a:ext cx="54053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48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 rot="1628494">
            <a:off x="202135" y="2220754"/>
            <a:ext cx="1533731" cy="9894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02492">
            <a:off x="489686" y="2458178"/>
            <a:ext cx="667336" cy="342566"/>
          </a:xfrm>
          <a:prstGeom prst="rect">
            <a:avLst/>
          </a:prstGeom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955" y="843567"/>
            <a:ext cx="2340321" cy="227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ular Callout 14"/>
          <p:cNvSpPr/>
          <p:nvPr/>
        </p:nvSpPr>
        <p:spPr>
          <a:xfrm>
            <a:off x="4138227" y="993722"/>
            <a:ext cx="7929320" cy="4761187"/>
          </a:xfrm>
          <a:prstGeom prst="wedgeRoundRectCallout">
            <a:avLst>
              <a:gd name="adj1" fmla="val -64067"/>
              <a:gd name="adj2" fmla="val -38630"/>
              <a:gd name="adj3" fmla="val 16667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420554" y="1096672"/>
            <a:ext cx="7381112" cy="46012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Each digitalized and semantically tagged research artifact (</a:t>
            </a:r>
            <a:r>
              <a:rPr lang="en-US" sz="2400" b="1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will be supplied with the autonomous manager (</a:t>
            </a:r>
            <a:r>
              <a:rPr lang="en-US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software robot </a:t>
            </a:r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 agent) who is aware of </a:t>
            </a:r>
            <a:r>
              <a:rPr lang="en-US" sz="24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will “take care” of </a:t>
            </a:r>
            <a:r>
              <a:rPr lang="en-US" sz="24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and works as a smart interface of </a:t>
            </a:r>
            <a:r>
              <a:rPr lang="en-US" sz="24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marL="914400" lvl="1" indent="-457200" algn="just">
              <a:spcBef>
                <a:spcPts val="600"/>
              </a:spcBef>
              <a:buFont typeface="+mj-lt"/>
              <a:buAutoNum type="alphaLcParenR"/>
            </a:pP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Knows how to use </a:t>
            </a:r>
            <a:r>
              <a:rPr lang="en-US" sz="24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(query, execute, etc.);</a:t>
            </a:r>
          </a:p>
          <a:p>
            <a:pPr marL="914400" lvl="1" indent="-457200" algn="just">
              <a:buFont typeface="+mj-lt"/>
              <a:buAutoNum type="alphaLcParenR"/>
            </a:pPr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Capable of advertising (promoting) </a:t>
            </a:r>
            <a:r>
              <a:rPr lang="en-US" sz="24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across the internal and external networks;</a:t>
            </a:r>
          </a:p>
          <a:p>
            <a:pPr marL="914400" lvl="1" indent="-457200" algn="just">
              <a:buFont typeface="+mj-lt"/>
              <a:buAutoNum type="alphaLcParenR"/>
            </a:pPr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Capable of linking </a:t>
            </a:r>
            <a:r>
              <a:rPr lang="en-US" sz="24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with other artifacts;</a:t>
            </a:r>
          </a:p>
          <a:p>
            <a:pPr marL="914400" lvl="1" indent="-457200" algn="just">
              <a:buFont typeface="+mj-lt"/>
              <a:buAutoNum type="alphaLcParenR"/>
            </a:pP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Capable of maintaining and updating </a:t>
            </a:r>
            <a:r>
              <a:rPr lang="en-US" sz="24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;</a:t>
            </a:r>
          </a:p>
          <a:p>
            <a:pPr marL="914400" lvl="1" indent="-457200" algn="just">
              <a:buFont typeface="+mj-lt"/>
              <a:buAutoNum type="alphaLcParenR"/>
            </a:pP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Responsible for security and privacy of </a:t>
            </a:r>
            <a:r>
              <a:rPr lang="en-US" sz="24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;</a:t>
            </a:r>
          </a:p>
          <a:p>
            <a:pPr marL="914400" lvl="1" indent="-457200" algn="just">
              <a:buFont typeface="+mj-lt"/>
              <a:buAutoNum type="alphaLcParenR"/>
            </a:pPr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Capable of communicating issues related to </a:t>
            </a:r>
            <a:r>
              <a:rPr lang="en-US" sz="24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with the users, other agents or external programs… 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85508" y="1173141"/>
            <a:ext cx="34015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2000" b="1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0094" y="5409499"/>
            <a:ext cx="910202" cy="9144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 rot="1140000">
            <a:off x="2338986" y="5369424"/>
            <a:ext cx="54053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4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 rot="1628494">
            <a:off x="786413" y="5026587"/>
            <a:ext cx="1533731" cy="9894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02492">
            <a:off x="1073964" y="5264011"/>
            <a:ext cx="667336" cy="342566"/>
          </a:xfrm>
          <a:prstGeom prst="rect">
            <a:avLst/>
          </a:prstGeom>
        </p:spPr>
      </p:pic>
      <p:pic>
        <p:nvPicPr>
          <p:cNvPr id="20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233" y="3649400"/>
            <a:ext cx="2340321" cy="227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3069786" y="3978974"/>
            <a:ext cx="34015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20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713391" y="3074700"/>
            <a:ext cx="747932" cy="1987885"/>
          </a:xfrm>
          <a:prstGeom prst="straightConnector1">
            <a:avLst/>
          </a:prstGeom>
          <a:ln w="63500">
            <a:solidFill>
              <a:schemeClr val="tx1"/>
            </a:solidFill>
            <a:prstDash val="sysDash"/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825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185" y="1040523"/>
            <a:ext cx="5857077" cy="5624477"/>
          </a:xfrm>
          <a:prstGeom prst="roundRect">
            <a:avLst>
              <a:gd name="adj" fmla="val 3083"/>
            </a:avLst>
          </a:prstGeom>
          <a:solidFill>
            <a:schemeClr val="bg1">
              <a:lumMod val="9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6525" y="4991"/>
            <a:ext cx="11589197" cy="20005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Self-management Layer (2): Benefits of smart artifacts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(self-management, internal</a:t>
            </a:r>
            <a:r>
              <a:rPr kumimoji="0" lang="en-US" sz="2800" b="1" i="0" u="none" strike="noStrike" kern="120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and external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autonomous</a:t>
            </a:r>
            <a:r>
              <a:rPr kumimoji="0" lang="en-US" sz="2800" b="1" i="0" u="none" strike="noStrike" kern="120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communication,</a:t>
            </a:r>
            <a:r>
              <a:rPr kumimoji="0" lang="en-US" sz="2800" b="1" i="0" u="none" strike="noStrike" kern="120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networking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and collaboration)</a:t>
            </a:r>
            <a:endParaRPr kumimoji="0" lang="en-US" sz="2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9696" y="2603666"/>
            <a:ext cx="910202" cy="914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1140000">
            <a:off x="1628588" y="2563591"/>
            <a:ext cx="54053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48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 rot="1628494">
            <a:off x="76015" y="2220754"/>
            <a:ext cx="1533731" cy="9894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02492">
            <a:off x="363566" y="2458178"/>
            <a:ext cx="667336" cy="342566"/>
          </a:xfrm>
          <a:prstGeom prst="rect">
            <a:avLst/>
          </a:prstGeom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835" y="843567"/>
            <a:ext cx="2340321" cy="227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359388" y="1173141"/>
            <a:ext cx="34015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2000" b="1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9144" y="5315249"/>
            <a:ext cx="910202" cy="9144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 rot="1140000">
            <a:off x="2338036" y="5275174"/>
            <a:ext cx="54053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4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 rot="1628494">
            <a:off x="785463" y="4932337"/>
            <a:ext cx="1533731" cy="9894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02492">
            <a:off x="1073014" y="5169761"/>
            <a:ext cx="667336" cy="342566"/>
          </a:xfrm>
          <a:prstGeom prst="rect">
            <a:avLst/>
          </a:prstGeom>
        </p:spPr>
      </p:pic>
      <p:pic>
        <p:nvPicPr>
          <p:cNvPr id="17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350" y="4470662"/>
            <a:ext cx="2340321" cy="227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458974" y="4809710"/>
            <a:ext cx="34015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2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1942" y="3761884"/>
            <a:ext cx="910202" cy="9144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 rot="1140000">
            <a:off x="4190834" y="3721809"/>
            <a:ext cx="54053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48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 rot="1628494">
            <a:off x="2638261" y="3378972"/>
            <a:ext cx="1533731" cy="9894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02492">
            <a:off x="2925812" y="3616396"/>
            <a:ext cx="667336" cy="342566"/>
          </a:xfrm>
          <a:prstGeom prst="rect">
            <a:avLst/>
          </a:prstGeom>
        </p:spPr>
      </p:pic>
      <p:pic>
        <p:nvPicPr>
          <p:cNvPr id="23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403" y="2999528"/>
            <a:ext cx="2340321" cy="227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5156508" y="3334942"/>
            <a:ext cx="34015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20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5" name="Straight Arrow Connector 24"/>
          <p:cNvCxnSpPr>
            <a:endCxn id="9" idx="2"/>
          </p:cNvCxnSpPr>
          <p:nvPr/>
        </p:nvCxnSpPr>
        <p:spPr>
          <a:xfrm flipH="1" flipV="1">
            <a:off x="617194" y="3155719"/>
            <a:ext cx="810618" cy="1752612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1653407" y="4251221"/>
            <a:ext cx="1459913" cy="617708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24027" y="3595891"/>
            <a:ext cx="910202" cy="914400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 rot="1140000">
            <a:off x="8992919" y="3555816"/>
            <a:ext cx="54053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4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 rot="20742055" flipH="1">
            <a:off x="9635418" y="3632080"/>
            <a:ext cx="1563259" cy="85870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68555">
            <a:off x="10208881" y="3841631"/>
            <a:ext cx="667336" cy="342566"/>
          </a:xfrm>
          <a:prstGeom prst="rect">
            <a:avLst/>
          </a:prstGeom>
        </p:spPr>
      </p:pic>
      <p:pic>
        <p:nvPicPr>
          <p:cNvPr id="39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38161" y="2907162"/>
            <a:ext cx="2228016" cy="227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8270541" y="3220681"/>
            <a:ext cx="34015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20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41" name="Group 3"/>
          <p:cNvGrpSpPr>
            <a:grpSpLocks/>
          </p:cNvGrpSpPr>
          <p:nvPr/>
        </p:nvGrpSpPr>
        <p:grpSpPr bwMode="auto">
          <a:xfrm rot="16200000">
            <a:off x="6707064" y="1804042"/>
            <a:ext cx="1354992" cy="1331145"/>
            <a:chOff x="3790950" y="4653136"/>
            <a:chExt cx="1562100" cy="1524000"/>
          </a:xfrm>
        </p:grpSpPr>
        <p:pic>
          <p:nvPicPr>
            <p:cNvPr id="42" name="Picture 3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55300">
              <a:off x="3790950" y="4653136"/>
              <a:ext cx="15621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Oval 42"/>
            <p:cNvSpPr/>
            <p:nvPr/>
          </p:nvSpPr>
          <p:spPr>
            <a:xfrm>
              <a:off x="4451350" y="5269086"/>
              <a:ext cx="536575" cy="5048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44" name="Picture 4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5309497"/>
              <a:ext cx="382938" cy="399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clrChange>
              <a:clrFrom>
                <a:srgbClr val="F5F5F7"/>
              </a:clrFrom>
              <a:clrTo>
                <a:srgbClr val="F5F5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81598" y="4740171"/>
            <a:ext cx="1812406" cy="1796748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8112836" y="2141178"/>
            <a:ext cx="15329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Software</a:t>
            </a:r>
            <a:endParaRPr lang="en-US" sz="2800" dirty="0"/>
          </a:p>
        </p:txBody>
      </p:sp>
      <p:sp>
        <p:nvSpPr>
          <p:cNvPr id="47" name="Rectangle 46"/>
          <p:cNvSpPr/>
          <p:nvPr/>
        </p:nvSpPr>
        <p:spPr>
          <a:xfrm>
            <a:off x="8703228" y="3026743"/>
            <a:ext cx="24766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External agents</a:t>
            </a:r>
            <a:endParaRPr lang="en-US" sz="2800" dirty="0"/>
          </a:p>
        </p:txBody>
      </p:sp>
      <p:sp>
        <p:nvSpPr>
          <p:cNvPr id="48" name="Rectangle 47"/>
          <p:cNvSpPr/>
          <p:nvPr/>
        </p:nvSpPr>
        <p:spPr>
          <a:xfrm>
            <a:off x="8062106" y="4894870"/>
            <a:ext cx="10090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Users</a:t>
            </a:r>
            <a:endParaRPr lang="en-US" sz="2800" dirty="0"/>
          </a:p>
        </p:txBody>
      </p:sp>
      <p:sp>
        <p:nvSpPr>
          <p:cNvPr id="49" name="Left-Right Arrow 48"/>
          <p:cNvSpPr/>
          <p:nvPr/>
        </p:nvSpPr>
        <p:spPr>
          <a:xfrm>
            <a:off x="5608480" y="3498805"/>
            <a:ext cx="2536169" cy="395127"/>
          </a:xfrm>
          <a:prstGeom prst="leftRightArrow">
            <a:avLst>
              <a:gd name="adj1" fmla="val 54371"/>
              <a:gd name="adj2" fmla="val 78415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Left-Right Arrow 49"/>
          <p:cNvSpPr/>
          <p:nvPr/>
        </p:nvSpPr>
        <p:spPr>
          <a:xfrm rot="2078676">
            <a:off x="2934243" y="2590880"/>
            <a:ext cx="2277856" cy="398958"/>
          </a:xfrm>
          <a:prstGeom prst="leftRightArrow">
            <a:avLst>
              <a:gd name="adj1" fmla="val 54371"/>
              <a:gd name="adj2" fmla="val 78415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Left-Right Arrow 50"/>
          <p:cNvSpPr/>
          <p:nvPr/>
        </p:nvSpPr>
        <p:spPr>
          <a:xfrm rot="19835867">
            <a:off x="3958678" y="4925234"/>
            <a:ext cx="1136713" cy="377213"/>
          </a:xfrm>
          <a:prstGeom prst="leftRightArrow">
            <a:avLst>
              <a:gd name="adj1" fmla="val 54371"/>
              <a:gd name="adj2" fmla="val 78415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Left-Right Arrow 51"/>
          <p:cNvSpPr/>
          <p:nvPr/>
        </p:nvSpPr>
        <p:spPr>
          <a:xfrm>
            <a:off x="4196889" y="5511926"/>
            <a:ext cx="2277856" cy="398958"/>
          </a:xfrm>
          <a:prstGeom prst="leftRightArrow">
            <a:avLst>
              <a:gd name="adj1" fmla="val 54371"/>
              <a:gd name="adj2" fmla="val 78415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Left-Right Arrow 52"/>
          <p:cNvSpPr/>
          <p:nvPr/>
        </p:nvSpPr>
        <p:spPr>
          <a:xfrm rot="637818">
            <a:off x="3035145" y="1806996"/>
            <a:ext cx="3771977" cy="367899"/>
          </a:xfrm>
          <a:prstGeom prst="leftRightArrow">
            <a:avLst>
              <a:gd name="adj1" fmla="val 54371"/>
              <a:gd name="adj2" fmla="val 78415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34607" y="2080674"/>
            <a:ext cx="1121116" cy="736478"/>
          </a:xfrm>
          <a:prstGeom prst="rect">
            <a:avLst/>
          </a:prstGeom>
        </p:spPr>
      </p:pic>
      <p:pic>
        <p:nvPicPr>
          <p:cNvPr id="55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26959" y="3146161"/>
            <a:ext cx="815841" cy="833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52850" y="3742272"/>
            <a:ext cx="815841" cy="833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20501" y="4035419"/>
            <a:ext cx="815841" cy="833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/>
          <p:cNvGrpSpPr/>
          <p:nvPr/>
        </p:nvGrpSpPr>
        <p:grpSpPr>
          <a:xfrm>
            <a:off x="9943520" y="5363644"/>
            <a:ext cx="2125171" cy="824098"/>
            <a:chOff x="10024451" y="5261392"/>
            <a:chExt cx="1834949" cy="690727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701612" y="5261392"/>
              <a:ext cx="1157788" cy="68668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024451" y="5261392"/>
              <a:ext cx="673459" cy="69072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38927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71744" y="62552"/>
            <a:ext cx="44900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Font typeface="Monotype Sorts" charset="0"/>
              <a:buChar char="§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SzPct val="50000"/>
              <a:buFont typeface="Monotype Sorts" charset="0"/>
              <a:buChar char="l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GB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C2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The lecturer today</a:t>
            </a:r>
            <a:endParaRPr kumimoji="1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4C2B"/>
              </a:solidFill>
              <a:effectLst/>
              <a:uLnTx/>
              <a:uFillTx/>
              <a:latin typeface="Times New Roman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540608" y="1267637"/>
            <a:ext cx="6988783" cy="499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bg2"/>
              </a:buClr>
              <a:buFont typeface="Monotype Sorts" charset="0"/>
              <a:buChar char="§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SzPct val="50000"/>
              <a:buFont typeface="Monotype Sorts" charset="0"/>
              <a:buChar char="l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78963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1" lang="en-GB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Vagan Terziyan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78963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1" lang="en-GB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Professor:</a:t>
            </a:r>
            <a:r>
              <a:rPr kumimoji="1" lang="en-GB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1" lang="en-GB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Distributed Systems </a:t>
            </a:r>
            <a:r>
              <a:rPr kumimoji="1" lang="en-GB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(University of </a:t>
            </a:r>
            <a:r>
              <a:rPr kumimoji="1" lang="fi-FI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Jyväskylä, Finland</a:t>
            </a:r>
            <a:r>
              <a:rPr kumimoji="1" lang="en-GB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78963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1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40+ years </a:t>
            </a:r>
            <a:r>
              <a:rPr kumimoji="1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of research and teaching experience in </a:t>
            </a:r>
            <a:r>
              <a:rPr kumimoji="1" lang="en-GB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AI …</a:t>
            </a:r>
            <a:endParaRPr kumimoji="1" lang="en-GB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itchFamily="18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78963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1" lang="en-GB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Head of</a:t>
            </a:r>
            <a:r>
              <a:rPr kumimoji="1" lang="en-GB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:</a:t>
            </a:r>
            <a:r>
              <a:rPr kumimoji="1" lang="en-GB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1" lang="en-GB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Collective Intelligence </a:t>
            </a:r>
            <a:r>
              <a:rPr kumimoji="1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research group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78963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1" lang="en-GB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Head of International Master Programs: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78963"/>
              </a:buClr>
              <a:buSzTx/>
              <a:buFont typeface="Monotype Sorts" charset="0"/>
              <a:buNone/>
              <a:tabLst/>
              <a:defRPr/>
            </a:pPr>
            <a:r>
              <a:rPr kumimoji="1" lang="en-GB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WISE: “Web Intelligence and Service Engineering”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78963"/>
              </a:buClr>
              <a:buSzTx/>
              <a:buFont typeface="Monotype Sorts" charset="0"/>
              <a:buNone/>
              <a:tabLst/>
              <a:defRPr/>
            </a:pPr>
            <a:r>
              <a:rPr kumimoji="1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COIN: </a:t>
            </a:r>
            <a:r>
              <a:rPr kumimoji="1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“Cognitive </a:t>
            </a:r>
            <a:r>
              <a:rPr kumimoji="1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Computing and Collective </a:t>
            </a:r>
            <a:r>
              <a:rPr kumimoji="1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Intelligence”</a:t>
            </a:r>
            <a:endParaRPr kumimoji="1" lang="en-GB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itchFamily="18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78963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1" lang="en-GB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Background:</a:t>
            </a:r>
            <a:r>
              <a:rPr kumimoji="1" lang="en-GB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1" lang="en-GB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Applied Mathematics; Artificial Intelligence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78963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1" lang="en-GB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Interests: </a:t>
            </a:r>
            <a:r>
              <a:rPr kumimoji="1" lang="en-GB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AI: </a:t>
            </a:r>
            <a:r>
              <a:rPr kumimoji="1" lang="en-GB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machine </a:t>
            </a:r>
            <a:r>
              <a:rPr kumimoji="1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(deep) learning, linked data &amp; ontology engineering &amp; </a:t>
            </a:r>
            <a:r>
              <a:rPr kumimoji="1" lang="en-GB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semantic technologies, agent technologies &amp; multi-agent systems , cyber-physical systems, Industry 4.0, smart everything, cognitive computing, collective (collaborative) intelligence, cybersecurity &amp; digital immunity &amp; digital vaccination, digital “cloning” of humans and systems, …</a:t>
            </a:r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6" y="915988"/>
            <a:ext cx="4444318" cy="4446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909" y="4813691"/>
            <a:ext cx="1698102" cy="524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33" y="5398623"/>
            <a:ext cx="2158199" cy="28629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670211" y="62552"/>
            <a:ext cx="2436627" cy="1738688"/>
            <a:chOff x="9670211" y="62552"/>
            <a:chExt cx="2436627" cy="1738688"/>
          </a:xfrm>
        </p:grpSpPr>
        <p:pic>
          <p:nvPicPr>
            <p:cNvPr id="13" name="Picture 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0211" y="62552"/>
              <a:ext cx="2436627" cy="173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9796719" y="62552"/>
              <a:ext cx="2183610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AI+MATH</a:t>
              </a:r>
              <a:endParaRPr lang="en-US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826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714" y="843567"/>
            <a:ext cx="12121756" cy="5821434"/>
          </a:xfrm>
          <a:prstGeom prst="roundRect">
            <a:avLst>
              <a:gd name="adj" fmla="val 3083"/>
            </a:avLst>
          </a:prstGeom>
          <a:solidFill>
            <a:schemeClr val="bg1">
              <a:lumMod val="9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91582" y="113567"/>
            <a:ext cx="1203502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“Why” and “How” Self-Management Layer </a:t>
            </a:r>
            <a:r>
              <a:rPr kumimoji="0" lang="en-US" sz="24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(in research digitalization schema)?</a:t>
            </a:r>
            <a:endParaRPr kumimoji="0" lang="en-US" sz="2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1911" y="2980098"/>
            <a:ext cx="548350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Self management</a:t>
            </a:r>
            <a:r>
              <a:rPr kumimoji="0" lang="en-US" sz="1800" b="0" i="0" u="none" strike="noStrike" kern="1200" cap="none" spc="0" normalizeH="0" baseline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(software robots or agents are self-aware and capable of self-configuration,</a:t>
            </a:r>
            <a:r>
              <a:rPr kumimoji="0" lang="en-US" sz="1800" b="0" i="0" u="none" strike="noStrike" kern="1200" cap="none" spc="0" normalizeH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self-optimization, self-protection and self-healing</a:t>
            </a:r>
            <a:r>
              <a:rPr kumimoji="0" lang="en-US" sz="1800" b="0" i="0" u="none" strike="noStrike" kern="1200" cap="none" spc="0" normalizeH="0" baseline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);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Ubiquity</a:t>
            </a:r>
            <a:r>
              <a:rPr kumimoji="0" lang="en-US" sz="1800" b="0" i="0" u="none" strike="noStrike" kern="1200" cap="none" spc="0" normalizeH="0" baseline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(the same agent can synchronously take part in severa</a:t>
            </a:r>
            <a:r>
              <a:rPr lang="en-US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l processes 24/7 without control from humans</a:t>
            </a:r>
            <a:r>
              <a:rPr kumimoji="0" lang="en-US" sz="1800" b="0" i="0" u="none" strike="noStrike" kern="1200" cap="none" spc="0" normalizeH="0" baseline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);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Efficiency</a:t>
            </a:r>
            <a:r>
              <a:rPr kumimoji="0" lang="en-US" sz="1800" b="0" i="0" u="none" strike="noStrike" kern="1200" cap="none" spc="0" normalizeH="0" baseline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(agents are very efficient in their use of computational and time resources);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Collaboration</a:t>
            </a:r>
            <a:r>
              <a:rPr kumimoji="0" lang="en-US" sz="1800" b="0" i="0" u="none" strike="noStrike" kern="1200" cap="none" spc="0" normalizeH="0" baseline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(agent tools and</a:t>
            </a:r>
            <a:r>
              <a:rPr kumimoji="0" lang="en-US" sz="1800" b="0" i="0" u="none" strike="noStrike" kern="1200" cap="none" spc="0" normalizeH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platforms support communication, networking and collaboration</a:t>
            </a:r>
            <a:r>
              <a:rPr kumimoji="0" lang="en-US" sz="1800" b="0" i="0" u="none" strike="noStrike" kern="1200" cap="none" spc="0" normalizeH="0" baseline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);</a:t>
            </a:r>
          </a:p>
          <a:p>
            <a:pPr algn="just"/>
            <a:r>
              <a:rPr lang="en-US" sz="24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Smartness</a:t>
            </a:r>
            <a:r>
              <a:rPr lang="en-US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(</a:t>
            </a:r>
            <a:r>
              <a:rPr lang="en-US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agents are not preprogrammed to do things, they are capable of planning and reasoning).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0889" y="2206359"/>
            <a:ext cx="160653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WHY?</a:t>
            </a:r>
            <a:endParaRPr kumimoji="0" lang="en-US" sz="4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32327" y="4769247"/>
            <a:ext cx="58012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TIES4530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</a:t>
            </a:r>
            <a:r>
              <a:rPr lang="en-US" sz="2400" b="1" dirty="0">
                <a:solidFill>
                  <a:srgbClr val="0033CC"/>
                </a:solidFill>
              </a:rPr>
              <a:t>Collective Intelligence and Agent Technology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(5 ECTS)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988074" y="1884567"/>
            <a:ext cx="168783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HOW?</a:t>
            </a:r>
            <a:endParaRPr kumimoji="0" lang="en-US" sz="4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16128" y="2623474"/>
            <a:ext cx="5916288" cy="2000548"/>
          </a:xfrm>
          <a:prstGeom prst="rect">
            <a:avLst/>
          </a:prstGeom>
          <a:solidFill>
            <a:srgbClr val="FFFF00"/>
          </a:solidFill>
          <a:ln w="15875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If you want to learn fast how to use available methods and tools to design autonomous agents (software robots) within your domain, please join our </a:t>
            </a:r>
            <a:r>
              <a:rPr kumimoji="0" lang="en-US" sz="2800" b="1" i="1" u="sng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course</a:t>
            </a:r>
            <a:r>
              <a:rPr kumimoji="0" lang="en-US" sz="2400" b="1" i="1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for all (no prerequisites, no special background): </a:t>
            </a:r>
            <a:endParaRPr kumimoji="0" lang="en-US" sz="2400" b="1" i="1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50517" y="5723354"/>
            <a:ext cx="6047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http://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www.cs.jyu.fi/ai/vagan/AI_Courses_Vagan_Terziyan.htm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282036" y="2007678"/>
            <a:ext cx="25904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Autonomous 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AI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671035" y="983411"/>
            <a:ext cx="3309794" cy="939223"/>
            <a:chOff x="10024451" y="5261392"/>
            <a:chExt cx="1834949" cy="69072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01612" y="5261392"/>
              <a:ext cx="1157788" cy="68668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24451" y="5261392"/>
              <a:ext cx="673459" cy="69072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5473" y="953600"/>
            <a:ext cx="4138660" cy="2011039"/>
          </a:xfrm>
          <a:prstGeom prst="rect">
            <a:avLst/>
          </a:prstGeom>
        </p:spPr>
      </p:pic>
      <p:pic>
        <p:nvPicPr>
          <p:cNvPr id="18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98" y="1026213"/>
            <a:ext cx="1138717" cy="1107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67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714" y="843567"/>
            <a:ext cx="12121756" cy="5821434"/>
          </a:xfrm>
          <a:prstGeom prst="roundRect">
            <a:avLst>
              <a:gd name="adj" fmla="val 3083"/>
            </a:avLst>
          </a:prstGeom>
          <a:solidFill>
            <a:schemeClr val="bg1">
              <a:lumMod val="9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6168" y="26513"/>
            <a:ext cx="1189678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Collective Intelligence</a:t>
            </a:r>
            <a:r>
              <a:rPr kumimoji="0" lang="en-US" sz="3200" b="1" i="0" u="none" strike="noStrike" kern="120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Layer </a:t>
            </a:r>
            <a:r>
              <a:rPr kumimoji="0" lang="en-US" sz="3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(1):</a:t>
            </a:r>
            <a:r>
              <a:rPr kumimoji="0" lang="en-US" sz="36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Layer of </a:t>
            </a:r>
            <a:r>
              <a:rPr lang="en-U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smart 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and </a:t>
            </a:r>
            <a:r>
              <a:rPr lang="en-U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secure 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processes </a:t>
            </a:r>
            <a:endParaRPr kumimoji="0" lang="en-US" sz="32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550025" y="1765367"/>
            <a:ext cx="2830045" cy="3247155"/>
            <a:chOff x="5051759" y="2276872"/>
            <a:chExt cx="3787526" cy="4373667"/>
          </a:xfrm>
        </p:grpSpPr>
        <p:grpSp>
          <p:nvGrpSpPr>
            <p:cNvPr id="24" name="Group 4"/>
            <p:cNvGrpSpPr>
              <a:grpSpLocks/>
            </p:cNvGrpSpPr>
            <p:nvPr/>
          </p:nvGrpSpPr>
          <p:grpSpPr bwMode="auto">
            <a:xfrm>
              <a:off x="5051759" y="2276872"/>
              <a:ext cx="3779777" cy="2359133"/>
              <a:chOff x="5650696" y="192028"/>
              <a:chExt cx="3779912" cy="2358899"/>
            </a:xfrm>
          </p:grpSpPr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0696" y="192028"/>
                <a:ext cx="3779912" cy="2358899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27" name="Picture 1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EEEEEE"/>
                  </a:clrFrom>
                  <a:clrTo>
                    <a:srgbClr val="EEEEE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45609" y="1706820"/>
                <a:ext cx="790083" cy="7505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8917" y="4674251"/>
              <a:ext cx="3780368" cy="1976288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41" name="Right Arrow 40"/>
          <p:cNvSpPr/>
          <p:nvPr/>
        </p:nvSpPr>
        <p:spPr>
          <a:xfrm rot="10800000">
            <a:off x="5423338" y="2824312"/>
            <a:ext cx="1069568" cy="1117413"/>
          </a:xfrm>
          <a:prstGeom prst="rightArrow">
            <a:avLst>
              <a:gd name="adj1" fmla="val 50000"/>
              <a:gd name="adj2" fmla="val 600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173162" y="880759"/>
            <a:ext cx="34415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Collective Intelligence</a:t>
            </a:r>
          </a:p>
          <a:p>
            <a:pPr algn="ctr"/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(collaborative [human + AI])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216665" y="983212"/>
            <a:ext cx="5143613" cy="5522692"/>
            <a:chOff x="216665" y="983212"/>
            <a:chExt cx="5143613" cy="5522692"/>
          </a:xfrm>
        </p:grpSpPr>
        <p:sp>
          <p:nvSpPr>
            <p:cNvPr id="40" name="Rectangle 39"/>
            <p:cNvSpPr/>
            <p:nvPr/>
          </p:nvSpPr>
          <p:spPr>
            <a:xfrm>
              <a:off x="216665" y="983212"/>
              <a:ext cx="5143613" cy="552269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1676" y="1122487"/>
              <a:ext cx="4626993" cy="5263593"/>
            </a:xfrm>
            <a:prstGeom prst="rect">
              <a:avLst/>
            </a:prstGeom>
          </p:spPr>
        </p:pic>
        <p:pic>
          <p:nvPicPr>
            <p:cNvPr id="45" name="Picture 5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4977" y="3899685"/>
              <a:ext cx="466482" cy="719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8112" y="3447388"/>
              <a:ext cx="825777" cy="851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ounded Rectangular Callout 14"/>
          <p:cNvSpPr/>
          <p:nvPr/>
        </p:nvSpPr>
        <p:spPr>
          <a:xfrm>
            <a:off x="4623298" y="5280892"/>
            <a:ext cx="7389652" cy="997315"/>
          </a:xfrm>
          <a:prstGeom prst="wedgeRoundRectCallout">
            <a:avLst>
              <a:gd name="adj1" fmla="val -55080"/>
              <a:gd name="adj2" fmla="val -42920"/>
              <a:gd name="adj3" fmla="val 16667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4806179" y="5308862"/>
            <a:ext cx="709153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Digitalized and smart research-related business processes driven by collaborative intelligence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297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714" y="843567"/>
            <a:ext cx="12121756" cy="5821434"/>
          </a:xfrm>
          <a:prstGeom prst="roundRect">
            <a:avLst>
              <a:gd name="adj" fmla="val 3083"/>
            </a:avLst>
          </a:prstGeom>
          <a:solidFill>
            <a:schemeClr val="bg1">
              <a:lumMod val="9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173975" y="1349892"/>
            <a:ext cx="1910490" cy="3948619"/>
          </a:xfrm>
          <a:prstGeom prst="roundRect">
            <a:avLst>
              <a:gd name="adj" fmla="val 7288"/>
            </a:avLst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216665" y="983212"/>
            <a:ext cx="5143613" cy="552269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80945" y="26513"/>
            <a:ext cx="956723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Collective Intelligence</a:t>
            </a:r>
            <a:r>
              <a:rPr kumimoji="0" lang="en-US" sz="3200" b="1" i="0" u="none" strike="noStrike" kern="120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Layer </a:t>
            </a:r>
            <a:r>
              <a:rPr kumimoji="0" lang="en-US" sz="3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(2):</a:t>
            </a:r>
            <a:r>
              <a:rPr kumimoji="0" lang="en-US" sz="36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The main smart assets </a:t>
            </a:r>
            <a:endParaRPr kumimoji="0" lang="en-US" sz="32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5538230" y="5468129"/>
            <a:ext cx="5645206" cy="997315"/>
          </a:xfrm>
          <a:prstGeom prst="wedgeRoundRectCallout">
            <a:avLst>
              <a:gd name="adj1" fmla="val 29346"/>
              <a:gd name="adj2" fmla="val -115637"/>
              <a:gd name="adj3" fmla="val 16667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6550025" y="1765367"/>
            <a:ext cx="2830045" cy="3247155"/>
            <a:chOff x="5051759" y="2276872"/>
            <a:chExt cx="3787526" cy="4373667"/>
          </a:xfrm>
        </p:grpSpPr>
        <p:grpSp>
          <p:nvGrpSpPr>
            <p:cNvPr id="24" name="Group 4"/>
            <p:cNvGrpSpPr>
              <a:grpSpLocks/>
            </p:cNvGrpSpPr>
            <p:nvPr/>
          </p:nvGrpSpPr>
          <p:grpSpPr bwMode="auto">
            <a:xfrm>
              <a:off x="5051759" y="2276872"/>
              <a:ext cx="3779777" cy="2359133"/>
              <a:chOff x="5650696" y="192028"/>
              <a:chExt cx="3779912" cy="2358899"/>
            </a:xfrm>
          </p:grpSpPr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0696" y="192028"/>
                <a:ext cx="3779912" cy="2358899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27" name="Picture 1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EEEEEE"/>
                  </a:clrFrom>
                  <a:clrTo>
                    <a:srgbClr val="EEEEE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45609" y="1706820"/>
                <a:ext cx="790083" cy="7505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8917" y="4674251"/>
              <a:ext cx="3780368" cy="1976288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300746" y="1122487"/>
            <a:ext cx="4973742" cy="5263593"/>
            <a:chOff x="207375" y="1173193"/>
            <a:chExt cx="4973742" cy="526359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8305" y="1173193"/>
              <a:ext cx="4626993" cy="5263593"/>
            </a:xfrm>
            <a:prstGeom prst="rect">
              <a:avLst/>
            </a:prstGeom>
          </p:spPr>
        </p:pic>
        <p:sp>
          <p:nvSpPr>
            <p:cNvPr id="6" name="Down Arrow 5"/>
            <p:cNvSpPr/>
            <p:nvPr/>
          </p:nvSpPr>
          <p:spPr>
            <a:xfrm>
              <a:off x="4325742" y="2693555"/>
              <a:ext cx="182880" cy="548640"/>
            </a:xfrm>
            <a:prstGeom prst="downArrow">
              <a:avLst>
                <a:gd name="adj1" fmla="val 50000"/>
                <a:gd name="adj2" fmla="val 9149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Down Arrow 27"/>
            <p:cNvSpPr/>
            <p:nvPr/>
          </p:nvSpPr>
          <p:spPr>
            <a:xfrm rot="10800000">
              <a:off x="4529927" y="2700208"/>
              <a:ext cx="182880" cy="548640"/>
            </a:xfrm>
            <a:prstGeom prst="downArrow">
              <a:avLst>
                <a:gd name="adj1" fmla="val 50000"/>
                <a:gd name="adj2" fmla="val 9149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Down Arrow 28"/>
            <p:cNvSpPr/>
            <p:nvPr/>
          </p:nvSpPr>
          <p:spPr>
            <a:xfrm>
              <a:off x="479408" y="2765410"/>
              <a:ext cx="182880" cy="548640"/>
            </a:xfrm>
            <a:prstGeom prst="downArrow">
              <a:avLst>
                <a:gd name="adj1" fmla="val 50000"/>
                <a:gd name="adj2" fmla="val 9149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Down Arrow 29"/>
            <p:cNvSpPr/>
            <p:nvPr/>
          </p:nvSpPr>
          <p:spPr>
            <a:xfrm rot="10800000">
              <a:off x="678155" y="2754900"/>
              <a:ext cx="182880" cy="548640"/>
            </a:xfrm>
            <a:prstGeom prst="downArrow">
              <a:avLst>
                <a:gd name="adj1" fmla="val 50000"/>
                <a:gd name="adj2" fmla="val 9149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375" y="3160766"/>
              <a:ext cx="941560" cy="915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3658" y="3141607"/>
              <a:ext cx="941560" cy="915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343887" y="3795260"/>
              <a:ext cx="837230" cy="61260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5991" y="3791258"/>
              <a:ext cx="837230" cy="612608"/>
            </a:xfrm>
            <a:prstGeom prst="rect">
              <a:avLst/>
            </a:prstGeom>
          </p:spPr>
        </p:pic>
      </p:grpSp>
      <p:sp>
        <p:nvSpPr>
          <p:cNvPr id="41" name="Right Arrow 40"/>
          <p:cNvSpPr/>
          <p:nvPr/>
        </p:nvSpPr>
        <p:spPr>
          <a:xfrm rot="10800000">
            <a:off x="5423338" y="2824312"/>
            <a:ext cx="1069568" cy="1117413"/>
          </a:xfrm>
          <a:prstGeom prst="rightArrow">
            <a:avLst>
              <a:gd name="adj1" fmla="val 50000"/>
              <a:gd name="adj2" fmla="val 600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173162" y="880759"/>
            <a:ext cx="34415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Collective Intelligence</a:t>
            </a:r>
          </a:p>
          <a:p>
            <a:pPr algn="ctr"/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(collaborative [human + AI])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602016" y="5497813"/>
            <a:ext cx="546581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Heterogeneous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smart, autonomous and collaborating players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1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63610" y="1266641"/>
            <a:ext cx="1272657" cy="1230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clrChange>
              <a:clrFrom>
                <a:srgbClr val="DBE1F2"/>
              </a:clrFrom>
              <a:clrTo>
                <a:srgbClr val="DBE1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18731" y="2554970"/>
            <a:ext cx="685072" cy="731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clrChange>
              <a:clrFrom>
                <a:srgbClr val="DCE1F3"/>
              </a:clrFrom>
              <a:clrTo>
                <a:srgbClr val="DCE1F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96075" y="3498774"/>
            <a:ext cx="607728" cy="73152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11860" y="4434013"/>
            <a:ext cx="971575" cy="79702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0965428" y="1599987"/>
            <a:ext cx="10852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Software robots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1005957" y="2724588"/>
            <a:ext cx="97013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Humans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0956407" y="3402869"/>
            <a:ext cx="110325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Digital Clones of Humans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clrChange>
              <a:clrFrom>
                <a:srgbClr val="DCE1F3"/>
              </a:clrFrom>
              <a:clrTo>
                <a:srgbClr val="DCE1F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1879" y="3938564"/>
            <a:ext cx="565470" cy="68065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>
            <a:clrChange>
              <a:clrFrom>
                <a:srgbClr val="DBE1F2"/>
              </a:clrFrom>
              <a:clrTo>
                <a:srgbClr val="DBE1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93930" y="2098881"/>
            <a:ext cx="460443" cy="49166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clrChange>
              <a:clrFrom>
                <a:srgbClr val="DBE1F2"/>
              </a:clrFrom>
              <a:clrTo>
                <a:srgbClr val="DBE1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0938" y="4806850"/>
            <a:ext cx="460443" cy="49166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0464" y="4792659"/>
            <a:ext cx="1422370" cy="1166826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10932260" y="4652180"/>
            <a:ext cx="120246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Digital Immunity</a:t>
            </a:r>
          </a:p>
        </p:txBody>
      </p:sp>
      <p:pic>
        <p:nvPicPr>
          <p:cNvPr id="48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21179" y="3066244"/>
            <a:ext cx="697614" cy="674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ight Arrow 48"/>
          <p:cNvSpPr/>
          <p:nvPr/>
        </p:nvSpPr>
        <p:spPr>
          <a:xfrm rot="10800000">
            <a:off x="9432026" y="2961802"/>
            <a:ext cx="697751" cy="775385"/>
          </a:xfrm>
          <a:prstGeom prst="rightArrow">
            <a:avLst>
              <a:gd name="adj1" fmla="val 50000"/>
              <a:gd name="adj2" fmla="val 600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16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9224" y="843567"/>
            <a:ext cx="12121756" cy="5821434"/>
          </a:xfrm>
          <a:prstGeom prst="roundRect">
            <a:avLst>
              <a:gd name="adj" fmla="val 3083"/>
            </a:avLst>
          </a:prstGeom>
          <a:solidFill>
            <a:schemeClr val="bg1">
              <a:lumMod val="9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5871888" y="1441229"/>
            <a:ext cx="2504858" cy="1093077"/>
          </a:xfrm>
          <a:prstGeom prst="roundRect">
            <a:avLst>
              <a:gd name="adj" fmla="val 8903"/>
            </a:avLst>
          </a:prstGeom>
          <a:solidFill>
            <a:schemeClr val="bg1">
              <a:lumMod val="7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9335950" y="1441229"/>
            <a:ext cx="2706967" cy="1093077"/>
          </a:xfrm>
          <a:prstGeom prst="roundRect">
            <a:avLst>
              <a:gd name="adj" fmla="val 8903"/>
            </a:avLst>
          </a:prstGeom>
          <a:solidFill>
            <a:schemeClr val="bg1">
              <a:lumMod val="7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67053" y="26513"/>
            <a:ext cx="1159503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Collective Intelligence</a:t>
            </a:r>
            <a:r>
              <a:rPr kumimoji="0" lang="en-US" sz="3200" b="1" i="0" u="none" strike="noStrike" kern="120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Layer </a:t>
            </a:r>
            <a:r>
              <a:rPr kumimoji="0" lang="en-US" sz="3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(3):</a:t>
            </a:r>
            <a:r>
              <a:rPr kumimoji="0" lang="en-US" sz="36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Digital clones of humans and digital immunity </a:t>
            </a:r>
            <a:endParaRPr kumimoji="0" lang="en-US" sz="2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41" name="Right Arrow 40"/>
          <p:cNvSpPr/>
          <p:nvPr/>
        </p:nvSpPr>
        <p:spPr>
          <a:xfrm rot="10800000" flipH="1">
            <a:off x="6778249" y="1800808"/>
            <a:ext cx="812793" cy="498547"/>
          </a:xfrm>
          <a:prstGeom prst="rightArrow">
            <a:avLst>
              <a:gd name="adj1" fmla="val 50000"/>
              <a:gd name="adj2" fmla="val 600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5676807" y="2714263"/>
            <a:ext cx="649417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Unique adversarial training techniques for digital cloning of humans and training digital immunity by digital vaccination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70257" y="1630416"/>
            <a:ext cx="935902" cy="76775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56" y="984087"/>
            <a:ext cx="5568566" cy="554039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clrChange>
              <a:clrFrom>
                <a:srgbClr val="DBE1F2"/>
              </a:clrFrom>
              <a:clrTo>
                <a:srgbClr val="DBE1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53203" y="1594861"/>
            <a:ext cx="777073" cy="82975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clrChange>
              <a:clrFrom>
                <a:srgbClr val="DCE1F3"/>
              </a:clrFrom>
              <a:clrTo>
                <a:srgbClr val="DCE1F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9911" y="1603417"/>
            <a:ext cx="666211" cy="80191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22577" y="1588375"/>
            <a:ext cx="759575" cy="836245"/>
          </a:xfrm>
          <a:prstGeom prst="rect">
            <a:avLst/>
          </a:prstGeom>
        </p:spPr>
      </p:pic>
      <p:sp>
        <p:nvSpPr>
          <p:cNvPr id="56" name="Right Arrow 55"/>
          <p:cNvSpPr/>
          <p:nvPr/>
        </p:nvSpPr>
        <p:spPr>
          <a:xfrm rot="10800000" flipH="1">
            <a:off x="10240221" y="1749944"/>
            <a:ext cx="820536" cy="498547"/>
          </a:xfrm>
          <a:prstGeom prst="rightArrow">
            <a:avLst>
              <a:gd name="adj1" fmla="val 50000"/>
              <a:gd name="adj2" fmla="val 600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323143" y="910798"/>
            <a:ext cx="273257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Digital Immunity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818355" y="867745"/>
            <a:ext cx="273257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Digital Cloning</a:t>
            </a:r>
          </a:p>
        </p:txBody>
      </p:sp>
      <p:pic>
        <p:nvPicPr>
          <p:cNvPr id="60" name="Picture 59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335" y="3422150"/>
            <a:ext cx="5577699" cy="310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714" y="843567"/>
            <a:ext cx="12121756" cy="5821434"/>
          </a:xfrm>
          <a:prstGeom prst="roundRect">
            <a:avLst>
              <a:gd name="adj" fmla="val 3083"/>
            </a:avLst>
          </a:prstGeom>
          <a:solidFill>
            <a:schemeClr val="bg1">
              <a:lumMod val="9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69275" y="50507"/>
            <a:ext cx="117325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“Why” and “How” Collective Intelligence Layer</a:t>
            </a:r>
            <a:r>
              <a:rPr kumimoji="0" lang="en-US" sz="3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(in research digitalization schema)?</a:t>
            </a:r>
            <a:endParaRPr kumimoji="0" lang="en-US" sz="2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18" y="2780408"/>
            <a:ext cx="5525967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Responsibility</a:t>
            </a:r>
            <a:r>
              <a:rPr kumimoji="0" lang="en-US" sz="1800" b="0" i="0" u="none" strike="noStrike" kern="1200" cap="none" spc="0" normalizeH="0" baseline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(cloning technology enables responsible behavior of designed clones of humans);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Ubiquity of humans</a:t>
            </a:r>
            <a:r>
              <a:rPr kumimoji="0" lang="en-US" sz="1800" b="0" i="0" u="none" strike="noStrike" kern="1200" cap="none" spc="0" normalizeH="0" baseline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(the same human can synchronously take part in severa</a:t>
            </a:r>
            <a:r>
              <a:rPr lang="en-US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l processes 24/7 due to own digital clones</a:t>
            </a:r>
            <a:r>
              <a:rPr kumimoji="0" lang="en-US" sz="1800" b="0" i="0" u="none" strike="noStrike" kern="1200" cap="none" spc="0" normalizeH="0" baseline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);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Transparency</a:t>
            </a:r>
            <a:r>
              <a:rPr kumimoji="0" lang="en-US" sz="1800" b="0" i="0" u="none" strike="noStrike" kern="1200" cap="none" spc="0" normalizeH="0" baseline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(processes run with highest level of transparency, awareness and involvement);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Security and resilience</a:t>
            </a:r>
            <a:r>
              <a:rPr kumimoji="0" lang="en-US" sz="1800" b="0" i="0" u="none" strike="noStrike" kern="1200" cap="none" spc="0" normalizeH="0" baseline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(processes can be digitally vaccinated against external intrusions, manipulations with data and knowledge, corruption, etc. …);</a:t>
            </a:r>
          </a:p>
          <a:p>
            <a:pPr algn="just"/>
            <a:r>
              <a:rPr lang="en-US" sz="24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Effectiveness</a:t>
            </a:r>
            <a:r>
              <a:rPr lang="en-US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(smart artificial components combined with humans improve quality of the processes).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696" y="2104758"/>
            <a:ext cx="160653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WHY?</a:t>
            </a:r>
            <a:endParaRPr kumimoji="0" lang="en-US" sz="4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82150" y="5344453"/>
            <a:ext cx="50564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TIES4910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</a:t>
            </a:r>
            <a:r>
              <a:rPr lang="en-US" sz="2400" b="1" dirty="0" smtClean="0">
                <a:solidFill>
                  <a:srgbClr val="0033CC"/>
                </a:solidFill>
              </a:rPr>
              <a:t>Deep Learning for Cognitive Computing. Theory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(5 ECTS)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988074" y="1884567"/>
            <a:ext cx="168783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HOW?</a:t>
            </a:r>
            <a:endParaRPr kumimoji="0" lang="en-US" sz="4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32868" y="2623474"/>
            <a:ext cx="6354031" cy="2739211"/>
          </a:xfrm>
          <a:prstGeom prst="rect">
            <a:avLst/>
          </a:prstGeom>
          <a:solidFill>
            <a:srgbClr val="FFFF00"/>
          </a:solidFill>
          <a:ln w="15875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kumimoji="0" lang="en-US" sz="2400" b="1" i="1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If you want to learn fast how to use available methods and tools to design and train collective intelligence for smart and secure </a:t>
            </a:r>
            <a:r>
              <a:rPr lang="en-US" sz="24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processes within your domain based </a:t>
            </a:r>
            <a:r>
              <a:rPr kumimoji="0" lang="en-US" sz="2400" b="1" i="1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on Machine Learning, Neural Networks, Cognitive Computing and Adversarial Training, please join our </a:t>
            </a:r>
            <a:r>
              <a:rPr kumimoji="0" lang="en-US" sz="2800" b="1" i="1" u="sng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course</a:t>
            </a:r>
            <a:r>
              <a:rPr kumimoji="0" lang="en-US" sz="2400" b="1" i="1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for all (no prerequisites, no special background): </a:t>
            </a:r>
            <a:endParaRPr kumimoji="0" lang="en-US" sz="2400" b="1" i="1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84908" y="6211752"/>
            <a:ext cx="6047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http://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www.cs.jyu.fi/ai/vagan/AI_Courses_Vagan_Terziyan.htm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984006" y="2133283"/>
            <a:ext cx="41764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Bottom-Up (Computational) 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AI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8851236" y="943470"/>
            <a:ext cx="3045384" cy="1161288"/>
            <a:chOff x="8788176" y="901430"/>
            <a:chExt cx="3045384" cy="116128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88176" y="901430"/>
              <a:ext cx="3045384" cy="1161288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58704" y="1005686"/>
              <a:ext cx="185503" cy="26226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91592" y="1005686"/>
              <a:ext cx="185503" cy="26226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17067" y="1020651"/>
              <a:ext cx="185503" cy="26226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19706" y="1027358"/>
              <a:ext cx="185503" cy="26226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50080" y="1012083"/>
              <a:ext cx="185503" cy="262263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75555" y="985008"/>
              <a:ext cx="185503" cy="26226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15134" y="1002225"/>
              <a:ext cx="185503" cy="26226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33254" y="1044744"/>
              <a:ext cx="86230" cy="265587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3208" y="957144"/>
            <a:ext cx="3920184" cy="188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5031409" y="4032209"/>
            <a:ext cx="3810234" cy="2746813"/>
            <a:chOff x="8026857" y="3421117"/>
            <a:chExt cx="3810234" cy="274681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026857" y="3421117"/>
              <a:ext cx="3810234" cy="274681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070754" y="4922489"/>
              <a:ext cx="126616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Prof. Timo Tiihonen</a:t>
              </a:r>
            </a:p>
            <a:p>
              <a:r>
                <a:rPr lang="en-US" sz="1200" dirty="0" smtClean="0"/>
                <a:t>Computational Science Division</a:t>
              </a:r>
              <a:endParaRPr lang="en-US" sz="1200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27663" y="4773503"/>
              <a:ext cx="862427" cy="1196374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0" y="99607"/>
            <a:ext cx="3718454" cy="2611821"/>
            <a:chOff x="338539" y="1655378"/>
            <a:chExt cx="3718454" cy="261182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H="1">
              <a:off x="338539" y="1655378"/>
              <a:ext cx="3718454" cy="261182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769253" y="3021906"/>
              <a:ext cx="1224677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Prof. Vagan Terziyan</a:t>
              </a:r>
            </a:p>
            <a:p>
              <a:r>
                <a:rPr lang="en-US" sz="1200" dirty="0" smtClean="0"/>
                <a:t>Collective Intelligence Group</a:t>
              </a:r>
              <a:endParaRPr lang="en-US" sz="1200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92882" y="2950778"/>
              <a:ext cx="860377" cy="1151181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8298654" y="1569489"/>
            <a:ext cx="3810234" cy="2746813"/>
            <a:chOff x="7916498" y="462455"/>
            <a:chExt cx="3810234" cy="27468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916498" y="462455"/>
              <a:ext cx="3810234" cy="274681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981415" y="1827197"/>
              <a:ext cx="126616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Prof. Timo Hamalainen</a:t>
              </a:r>
            </a:p>
            <a:p>
              <a:r>
                <a:rPr lang="en-US" sz="1200" dirty="0"/>
                <a:t>Software and Communications </a:t>
              </a:r>
              <a:r>
                <a:rPr lang="en-US" sz="1200" dirty="0" smtClean="0"/>
                <a:t>Engineering Division</a:t>
              </a:r>
              <a:endParaRPr lang="en-US" sz="1200" dirty="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52413" y="1826307"/>
              <a:ext cx="786962" cy="1177021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5518781" y="89333"/>
            <a:ext cx="3810234" cy="2746813"/>
            <a:chOff x="4292908" y="403823"/>
            <a:chExt cx="3810234" cy="27468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292908" y="403823"/>
              <a:ext cx="3810234" cy="274681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378845" y="1737035"/>
              <a:ext cx="126616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Prof. Tuure Tuunanen</a:t>
              </a:r>
            </a:p>
            <a:p>
              <a:r>
                <a:rPr lang="en-US" sz="1200" dirty="0"/>
                <a:t>Value Creation for Cyber-Physical Systems and </a:t>
              </a:r>
              <a:r>
                <a:rPr lang="en-US" sz="1200" dirty="0" smtClean="0"/>
                <a:t>Services</a:t>
              </a:r>
              <a:endParaRPr lang="en-US" sz="1200" dirty="0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88420" y="1768565"/>
              <a:ext cx="891410" cy="1174331"/>
            </a:xfrm>
            <a:prstGeom prst="rect">
              <a:avLst/>
            </a:prstGeom>
          </p:spPr>
        </p:pic>
      </p:grp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688" y="5447533"/>
            <a:ext cx="1212500" cy="114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94571" y="4167201"/>
            <a:ext cx="4771720" cy="2611821"/>
            <a:chOff x="338539" y="1655378"/>
            <a:chExt cx="3789508" cy="261182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338539" y="1655378"/>
              <a:ext cx="3718454" cy="2611821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2817585" y="3011396"/>
              <a:ext cx="1310462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Department of AI (UKRAINE)</a:t>
              </a:r>
            </a:p>
            <a:p>
              <a:r>
                <a:rPr lang="en-US" sz="1200" dirty="0" smtClean="0"/>
                <a:t>Kharkiv National University of  Radioelectronics</a:t>
              </a:r>
              <a:endParaRPr lang="en-US" sz="1200" dirty="0"/>
            </a:p>
          </p:txBody>
        </p:sp>
      </p:grpSp>
      <p:sp>
        <p:nvSpPr>
          <p:cNvPr id="31" name="Rectangle 30"/>
          <p:cNvSpPr/>
          <p:nvPr/>
        </p:nvSpPr>
        <p:spPr>
          <a:xfrm>
            <a:off x="9097108" y="179232"/>
            <a:ext cx="30652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Collaboration</a:t>
            </a:r>
            <a:endParaRPr kumimoji="0" lang="en-US" sz="4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3" name="Straight Arrow Connector 32"/>
          <p:cNvCxnSpPr>
            <a:stCxn id="5" idx="2"/>
          </p:cNvCxnSpPr>
          <p:nvPr/>
        </p:nvCxnSpPr>
        <p:spPr>
          <a:xfrm>
            <a:off x="1859227" y="2711428"/>
            <a:ext cx="806155" cy="2634602"/>
          </a:xfrm>
          <a:prstGeom prst="straightConnector1">
            <a:avLst/>
          </a:prstGeom>
          <a:ln w="635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3753948" y="1828800"/>
            <a:ext cx="1764833" cy="16652"/>
          </a:xfrm>
          <a:prstGeom prst="straightConnector1">
            <a:avLst/>
          </a:prstGeom>
          <a:ln w="635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2517284" y="2663141"/>
            <a:ext cx="2629306" cy="2560352"/>
          </a:xfrm>
          <a:prstGeom prst="straightConnector1">
            <a:avLst/>
          </a:prstGeom>
          <a:ln w="635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724421" y="2599891"/>
            <a:ext cx="4668394" cy="1162812"/>
          </a:xfrm>
          <a:prstGeom prst="straightConnector1">
            <a:avLst/>
          </a:prstGeom>
          <a:ln w="635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3731608" y="1313083"/>
            <a:ext cx="165628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Digital cloning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" name="Rectangle 43"/>
          <p:cNvSpPr/>
          <p:nvPr/>
        </p:nvSpPr>
        <p:spPr>
          <a:xfrm rot="705508">
            <a:off x="6039263" y="2968158"/>
            <a:ext cx="160858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Cybersecurity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Rectangle 44"/>
          <p:cNvSpPr/>
          <p:nvPr/>
        </p:nvSpPr>
        <p:spPr>
          <a:xfrm rot="2717059">
            <a:off x="2897399" y="3713094"/>
            <a:ext cx="240681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Agent-Based Systems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6" name="Rectangle 45"/>
          <p:cNvSpPr/>
          <p:nvPr/>
        </p:nvSpPr>
        <p:spPr>
          <a:xfrm rot="4380769">
            <a:off x="1492930" y="3550642"/>
            <a:ext cx="2048959" cy="40011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Machine Learning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8087" y="4454605"/>
            <a:ext cx="2203306" cy="220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34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7748" y="4423173"/>
            <a:ext cx="4173031" cy="2237021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7748" y="69153"/>
            <a:ext cx="4173031" cy="2106489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55" y="187134"/>
            <a:ext cx="3953199" cy="19054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9720" y="4522174"/>
            <a:ext cx="3813198" cy="210648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7748" y="2253619"/>
            <a:ext cx="4173031" cy="2106489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302" y="2341794"/>
            <a:ext cx="4055922" cy="197083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32230" y="4474696"/>
            <a:ext cx="1307859" cy="30777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Semantic Layer</a:t>
            </a:r>
            <a:endParaRPr lang="en-US" sz="1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Right Brace 10"/>
          <p:cNvSpPr/>
          <p:nvPr/>
        </p:nvSpPr>
        <p:spPr>
          <a:xfrm>
            <a:off x="4456386" y="69153"/>
            <a:ext cx="612306" cy="6591041"/>
          </a:xfrm>
          <a:prstGeom prst="rightBrace">
            <a:avLst>
              <a:gd name="adj1" fmla="val 72083"/>
              <a:gd name="adj2" fmla="val 55262"/>
            </a:avLst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8257" y="2600449"/>
            <a:ext cx="3601869" cy="227580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5493712" y="988852"/>
            <a:ext cx="633042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Such layered AI-Driven digitalization schema</a:t>
            </a:r>
            <a:r>
              <a:rPr kumimoji="0" lang="en-US" sz="3200" b="1" i="0" u="none" strike="noStrike" kern="120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could be unique not only locally but also globally …</a:t>
            </a:r>
            <a:endParaRPr kumimoji="0" lang="en-US" sz="32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9966" y="2600449"/>
            <a:ext cx="2835625" cy="227925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5" name="Isosceles Triangle 14"/>
          <p:cNvSpPr/>
          <p:nvPr/>
        </p:nvSpPr>
        <p:spPr>
          <a:xfrm rot="5400000">
            <a:off x="5187683" y="3549648"/>
            <a:ext cx="274320" cy="365760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75009" y="4928702"/>
            <a:ext cx="556728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… This could be an opportunity, in which University of Jyväskylä could take a leadership role …</a:t>
            </a:r>
            <a:endParaRPr kumimoji="0" lang="en-US" sz="3200" b="1" i="0" u="none" strike="noStrike" kern="1200" cap="none" spc="0" normalizeH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92408" y="54926"/>
            <a:ext cx="586478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Concluding remark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74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4" y="787180"/>
            <a:ext cx="4242388" cy="5769238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24592" y="0"/>
            <a:ext cx="107959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Come to study at our International Master Program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26252" y="1793846"/>
            <a:ext cx="71701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… the first university program for collective intelligence, where humans learn together with their digital clones and autonomous digital assistants …</a:t>
            </a:r>
            <a:endParaRPr kumimoji="0" lang="en-US" sz="2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57643" y="544463"/>
            <a:ext cx="667959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DAEDEF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COIN:</a:t>
            </a:r>
            <a:r>
              <a:rPr kumimoji="0" lang="en-US" sz="3600" b="1" i="0" u="none" strike="noStrike" kern="1200" cap="none" spc="0" normalizeH="0" baseline="0" noProof="0" dirty="0" smtClean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DAEDEF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rgbClr val="DAEDEF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Cognitive Computing and Collective Intelligence … </a:t>
            </a:r>
            <a:endParaRPr kumimoji="0" lang="en-US" sz="3600" b="1" i="0" u="none" strike="noStrike" kern="1200" cap="none" spc="0" normalizeH="0" baseline="0" noProof="0" dirty="0">
              <a:ln w="13462">
                <a:solidFill>
                  <a:srgbClr val="FFFFFF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rgbClr val="DAEDEF"/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9" name="Группа 2"/>
          <p:cNvGrpSpPr/>
          <p:nvPr/>
        </p:nvGrpSpPr>
        <p:grpSpPr>
          <a:xfrm>
            <a:off x="4461700" y="3409753"/>
            <a:ext cx="3024156" cy="3218198"/>
            <a:chOff x="328337" y="3275104"/>
            <a:chExt cx="3295871" cy="3451617"/>
          </a:xfrm>
        </p:grpSpPr>
        <p:pic>
          <p:nvPicPr>
            <p:cNvPr id="10" name="Picture 2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7EFDE"/>
                </a:clrFrom>
                <a:clrTo>
                  <a:srgbClr val="F7EFD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5392">
              <a:off x="1277337" y="3943453"/>
              <a:ext cx="2346871" cy="2308907"/>
            </a:xfrm>
            <a:prstGeom prst="rect">
              <a:avLst/>
            </a:prstGeom>
            <a:ln w="19050">
              <a:noFill/>
            </a:ln>
          </p:spPr>
        </p:pic>
        <p:pic>
          <p:nvPicPr>
            <p:cNvPr id="11" name="Picture 2" descr="Coin clip art free clipart .">
              <a:hlinkClick r:id="rId4" tooltip="Coin clip art free clipart .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768" y="3779160"/>
              <a:ext cx="2394893" cy="2947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27889" y="3777892"/>
              <a:ext cx="792088" cy="750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087" y="3275104"/>
              <a:ext cx="790069" cy="750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/>
            <p:nvPr/>
          </p:nvSpPr>
          <p:spPr>
            <a:xfrm rot="16200000">
              <a:off x="-7813" y="3833096"/>
              <a:ext cx="1257075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all" spc="0" normalizeH="0" baseline="0" noProof="0" dirty="0" smtClean="0">
                  <a:ln w="0"/>
                  <a:solidFill>
                    <a:srgbClr val="7030A0"/>
                  </a:solidFill>
                  <a:effectLst>
                    <a:reflection blurRad="12700" stA="50000" endPos="50000" dist="5000" dir="5400000" sy="-100000" rotWithShape="0"/>
                  </a:effectLst>
                  <a:uLnTx/>
                  <a:uFillTx/>
                  <a:latin typeface="Arial"/>
                  <a:ea typeface="+mn-ea"/>
                  <a:cs typeface="Arial"/>
                </a:rPr>
                <a:t>COIN</a:t>
              </a:r>
              <a:endParaRPr kumimoji="0" lang="ru-RU" sz="3200" b="1" i="0" u="none" strike="noStrike" kern="1200" cap="all" spc="0" normalizeH="0" baseline="0" noProof="0" dirty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5" name="Picture 1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99627">
              <a:off x="934713" y="5954477"/>
              <a:ext cx="683152" cy="648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38731" flipH="1">
              <a:off x="2232145" y="5573176"/>
              <a:ext cx="608386" cy="592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791" y="3967701"/>
            <a:ext cx="5115035" cy="25575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021791" y="3055810"/>
            <a:ext cx="49750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8"/>
              </a:rPr>
              <a:t>http://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8"/>
              </a:rPr>
              <a:t>www.jyu.fi/coin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076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142" y="97288"/>
            <a:ext cx="10779308" cy="44006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50962" y="4653260"/>
            <a:ext cx="898560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Link to the presentation: </a:t>
            </a:r>
            <a:r>
              <a:rPr kumimoji="0" lang="en-US" sz="24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http://www.cs.jyu.fi/ai/AI_Digitalization.pptx</a:t>
            </a:r>
            <a:r>
              <a:rPr kumimoji="0" lang="en-US" sz="24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59814" y="5232124"/>
            <a:ext cx="412100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Contact: </a:t>
            </a:r>
            <a:r>
              <a:rPr kumimoji="0" lang="en-US" sz="24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vagan.terziyan@jyu.fi</a:t>
            </a:r>
            <a:r>
              <a:rPr kumimoji="0" lang="en-US" sz="24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en-US" sz="2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09536" y="4497961"/>
            <a:ext cx="2757410" cy="2261696"/>
            <a:chOff x="109536" y="4497961"/>
            <a:chExt cx="2757410" cy="226169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9536" y="4497961"/>
              <a:ext cx="2757410" cy="226169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65464" y="5034260"/>
              <a:ext cx="78899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4472C4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AI</a:t>
              </a:r>
              <a:endParaRPr kumimoji="0" lang="en-US" sz="5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078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7150" y="3833946"/>
            <a:ext cx="10773098" cy="128016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7150" y="2556123"/>
            <a:ext cx="10773098" cy="1280160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7150" y="5123786"/>
            <a:ext cx="10773098" cy="1280160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47150" y="1198179"/>
            <a:ext cx="2377440" cy="5205767"/>
          </a:xfrm>
          <a:prstGeom prst="rect">
            <a:avLst/>
          </a:prstGeom>
          <a:solidFill>
            <a:schemeClr val="bg1">
              <a:lumMod val="95000"/>
              <a:alpha val="88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517229" y="1198179"/>
            <a:ext cx="2517221" cy="5205767"/>
          </a:xfrm>
          <a:prstGeom prst="rect">
            <a:avLst/>
          </a:prstGeom>
          <a:solidFill>
            <a:schemeClr val="bg1">
              <a:lumMod val="75000"/>
              <a:alpha val="88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034451" y="1198179"/>
            <a:ext cx="2377440" cy="5205767"/>
          </a:xfrm>
          <a:prstGeom prst="rect">
            <a:avLst/>
          </a:prstGeom>
          <a:solidFill>
            <a:schemeClr val="bg1">
              <a:lumMod val="50000"/>
              <a:alpha val="88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47149" y="2596039"/>
            <a:ext cx="7264742" cy="3807908"/>
          </a:xfrm>
          <a:prstGeom prst="roundRect">
            <a:avLst>
              <a:gd name="adj" fmla="val 6424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e 11"/>
          <p:cNvSpPr/>
          <p:nvPr/>
        </p:nvSpPr>
        <p:spPr>
          <a:xfrm>
            <a:off x="11014847" y="2480440"/>
            <a:ext cx="294286" cy="3934015"/>
          </a:xfrm>
          <a:prstGeom prst="rightBrace">
            <a:avLst>
              <a:gd name="adj1" fmla="val 93644"/>
              <a:gd name="adj2" fmla="val 50000"/>
            </a:avLst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56936" y="5278475"/>
            <a:ext cx="328116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Layer 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 Linked Artifacts: 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Semantic Layer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577959" y="4073740"/>
            <a:ext cx="326442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Layer 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 </a:t>
            </a: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Smart 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Artifacts: </a:t>
            </a:r>
            <a:r>
              <a:rPr lang="en-US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Self-Management 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Layer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369859" y="2596038"/>
            <a:ext cx="350405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Layer 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 </a:t>
            </a: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Smart and Secure Processes: </a:t>
            </a:r>
            <a:r>
              <a:rPr lang="en-US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Collective Intelligence Layer</a:t>
            </a:r>
            <a:endParaRPr lang="en-US" sz="2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9537740" y="3998914"/>
            <a:ext cx="443987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Digitalization Layers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8" name="Right Brace 17"/>
          <p:cNvSpPr/>
          <p:nvPr/>
        </p:nvSpPr>
        <p:spPr>
          <a:xfrm rot="16200000">
            <a:off x="3551931" y="-2633247"/>
            <a:ext cx="318549" cy="7128114"/>
          </a:xfrm>
          <a:prstGeom prst="rightBrace">
            <a:avLst>
              <a:gd name="adj1" fmla="val 44587"/>
              <a:gd name="adj2" fmla="val 50000"/>
            </a:avLst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03759" y="-79644"/>
            <a:ext cx="689599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Artificial Intelligence (AI) Facets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68168" y="1208688"/>
            <a:ext cx="2310320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Top-Down AI </a:t>
            </a:r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(“symbolic”, human-driven, explicit, explainable …)</a:t>
            </a:r>
            <a:endParaRPr lang="en-US" sz="2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475573" y="1191740"/>
            <a:ext cx="2558877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Bottom-up AI </a:t>
            </a:r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(“statistical”, Machine Learning-driven, 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com-</a:t>
            </a:r>
            <a:r>
              <a:rPr lang="en-US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putational</a:t>
            </a:r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“black-box”)</a:t>
            </a:r>
            <a:endParaRPr lang="en-US" sz="2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43732" y="1189908"/>
            <a:ext cx="2558877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Autonomous AI </a:t>
            </a:r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(self-managed, 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agent-driven, </a:t>
            </a:r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ubiquitous, collaborative, AGI …)</a:t>
            </a:r>
            <a:endParaRPr lang="en-US" sz="2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502609" y="447677"/>
            <a:ext cx="460900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AI-Driven Research Digitalization Schema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0731" y="2732829"/>
            <a:ext cx="4786097" cy="351149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265" y="5653710"/>
            <a:ext cx="2008504" cy="43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8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714" y="1095810"/>
            <a:ext cx="12121756" cy="4830537"/>
          </a:xfrm>
          <a:prstGeom prst="roundRect">
            <a:avLst>
              <a:gd name="adj" fmla="val 3083"/>
            </a:avLst>
          </a:prstGeom>
          <a:solidFill>
            <a:schemeClr val="bg1">
              <a:lumMod val="9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91555" y="79063"/>
            <a:ext cx="1067273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 Layer of 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Linked Artifacts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 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Semantic 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Layer …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33052" y="1457641"/>
            <a:ext cx="5369104" cy="976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594" y="1143017"/>
            <a:ext cx="3794234" cy="28272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0417" y="2728355"/>
            <a:ext cx="1129443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       … is the best known AI-driven way to structure and standardize the conten</a:t>
            </a:r>
            <a:r>
              <a:rPr lang="en-US" sz="48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 from research</a:t>
            </a:r>
            <a:r>
              <a:rPr lang="en-US" sz="48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and research digitalization processes for internal and external use …</a:t>
            </a:r>
            <a:endParaRPr lang="en-US" sz="48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919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714" y="843567"/>
            <a:ext cx="12121756" cy="5821434"/>
          </a:xfrm>
          <a:prstGeom prst="roundRect">
            <a:avLst>
              <a:gd name="adj" fmla="val 3083"/>
            </a:avLst>
          </a:prstGeom>
          <a:solidFill>
            <a:schemeClr val="bg1">
              <a:lumMod val="9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ounded Rectangle 101"/>
          <p:cNvSpPr/>
          <p:nvPr/>
        </p:nvSpPr>
        <p:spPr>
          <a:xfrm>
            <a:off x="141924" y="924513"/>
            <a:ext cx="1517547" cy="1574740"/>
          </a:xfrm>
          <a:prstGeom prst="roundRect">
            <a:avLst>
              <a:gd name="adj" fmla="val 8130"/>
            </a:avLst>
          </a:prstGeom>
          <a:solidFill>
            <a:srgbClr val="FAE3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172745" y="926181"/>
            <a:ext cx="147608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 Black" panose="02070A03080606020203" pitchFamily="18" charset="0"/>
              </a:rPr>
              <a:t>Collected Evidence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doni MT Black" panose="02070A03080606020203" pitchFamily="18" charset="0"/>
            </a:endParaRPr>
          </a:p>
        </p:txBody>
      </p:sp>
      <p:pic>
        <p:nvPicPr>
          <p:cNvPr id="105" name="Picture 10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925" y="1468768"/>
            <a:ext cx="1422689" cy="10787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2745" y="79063"/>
            <a:ext cx="115103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Semantic Layer (1): </a:t>
            </a:r>
            <a:r>
              <a:rPr lang="en-US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Collecting digital evidence on artifacts (research data)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259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714" y="843567"/>
            <a:ext cx="12121756" cy="5821434"/>
          </a:xfrm>
          <a:prstGeom prst="roundRect">
            <a:avLst>
              <a:gd name="adj" fmla="val 3083"/>
            </a:avLst>
          </a:prstGeom>
          <a:solidFill>
            <a:schemeClr val="bg1">
              <a:lumMod val="9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52249" y="3048043"/>
            <a:ext cx="1379702" cy="1334771"/>
            <a:chOff x="2816383" y="768855"/>
            <a:chExt cx="1828800" cy="1828800"/>
          </a:xfrm>
        </p:grpSpPr>
        <p:sp>
          <p:nvSpPr>
            <p:cNvPr id="70" name="Oval 69"/>
            <p:cNvSpPr/>
            <p:nvPr/>
          </p:nvSpPr>
          <p:spPr>
            <a:xfrm>
              <a:off x="2816383" y="768855"/>
              <a:ext cx="1828800" cy="1828800"/>
            </a:xfrm>
            <a:prstGeom prst="ellipse">
              <a:avLst/>
            </a:prstGeom>
            <a:solidFill>
              <a:srgbClr val="FAE38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90742" y="872359"/>
              <a:ext cx="1105526" cy="1499986"/>
            </a:xfrm>
            <a:prstGeom prst="rect">
              <a:avLst/>
            </a:prstGeom>
          </p:spPr>
        </p:pic>
      </p:grpSp>
      <p:sp>
        <p:nvSpPr>
          <p:cNvPr id="72" name="Down Arrow 71"/>
          <p:cNvSpPr/>
          <p:nvPr/>
        </p:nvSpPr>
        <p:spPr>
          <a:xfrm>
            <a:off x="626218" y="4313069"/>
            <a:ext cx="557048" cy="562158"/>
          </a:xfrm>
          <a:prstGeom prst="downArrow">
            <a:avLst>
              <a:gd name="adj1" fmla="val 50000"/>
              <a:gd name="adj2" fmla="val 6132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ounded Rectangle 101"/>
          <p:cNvSpPr/>
          <p:nvPr/>
        </p:nvSpPr>
        <p:spPr>
          <a:xfrm>
            <a:off x="141924" y="924513"/>
            <a:ext cx="1517547" cy="1574740"/>
          </a:xfrm>
          <a:prstGeom prst="roundRect">
            <a:avLst>
              <a:gd name="adj" fmla="val 8130"/>
            </a:avLst>
          </a:prstGeom>
          <a:solidFill>
            <a:srgbClr val="FAE3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172745" y="926181"/>
            <a:ext cx="147608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 Black" panose="02070A03080606020203" pitchFamily="18" charset="0"/>
              </a:rPr>
              <a:t>Collected Evidence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doni MT Black" panose="02070A03080606020203" pitchFamily="18" charset="0"/>
            </a:endParaRPr>
          </a:p>
        </p:txBody>
      </p:sp>
      <p:pic>
        <p:nvPicPr>
          <p:cNvPr id="105" name="Picture 10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925" y="1468768"/>
            <a:ext cx="1422689" cy="1078729"/>
          </a:xfrm>
          <a:prstGeom prst="rect">
            <a:avLst/>
          </a:prstGeom>
        </p:spPr>
      </p:pic>
      <p:sp>
        <p:nvSpPr>
          <p:cNvPr id="13" name="Down Arrow 12"/>
          <p:cNvSpPr/>
          <p:nvPr/>
        </p:nvSpPr>
        <p:spPr>
          <a:xfrm>
            <a:off x="646946" y="2366999"/>
            <a:ext cx="557048" cy="632058"/>
          </a:xfrm>
          <a:prstGeom prst="downArrow">
            <a:avLst>
              <a:gd name="adj1" fmla="val 50000"/>
              <a:gd name="adj2" fmla="val 6132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ounded Rectangle 105"/>
          <p:cNvSpPr/>
          <p:nvPr/>
        </p:nvSpPr>
        <p:spPr>
          <a:xfrm>
            <a:off x="100037" y="4954466"/>
            <a:ext cx="1844575" cy="1574740"/>
          </a:xfrm>
          <a:prstGeom prst="roundRect">
            <a:avLst>
              <a:gd name="adj" fmla="val 8130"/>
            </a:avLst>
          </a:prstGeom>
          <a:solidFill>
            <a:srgbClr val="FAE3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252980" y="4914627"/>
            <a:ext cx="147608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 Black" panose="02070A03080606020203" pitchFamily="18" charset="0"/>
              </a:rPr>
              <a:t>Labelled Evidence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doni MT Black" panose="02070A03080606020203" pitchFamily="18" charset="0"/>
            </a:endParaRPr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980" y="5554091"/>
            <a:ext cx="1336930" cy="959947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1591243" y="79063"/>
            <a:ext cx="86733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Semantic Layer (2): </a:t>
            </a:r>
            <a:r>
              <a:rPr lang="en-US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Labelling (tagging) digital evidence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150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714" y="843567"/>
            <a:ext cx="12121756" cy="5821434"/>
          </a:xfrm>
          <a:prstGeom prst="roundRect">
            <a:avLst>
              <a:gd name="adj" fmla="val 3083"/>
            </a:avLst>
          </a:prstGeom>
          <a:solidFill>
            <a:schemeClr val="bg1">
              <a:lumMod val="9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ounded Rectangle 82"/>
          <p:cNvSpPr/>
          <p:nvPr/>
        </p:nvSpPr>
        <p:spPr>
          <a:xfrm>
            <a:off x="2753578" y="962479"/>
            <a:ext cx="3680260" cy="3139932"/>
          </a:xfrm>
          <a:prstGeom prst="roundRect">
            <a:avLst>
              <a:gd name="adj" fmla="val 8130"/>
            </a:avLst>
          </a:prstGeom>
          <a:solidFill>
            <a:srgbClr val="FAE3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52249" y="3048043"/>
            <a:ext cx="1379702" cy="1334771"/>
            <a:chOff x="2816383" y="768855"/>
            <a:chExt cx="1828800" cy="1828800"/>
          </a:xfrm>
        </p:grpSpPr>
        <p:sp>
          <p:nvSpPr>
            <p:cNvPr id="70" name="Oval 69"/>
            <p:cNvSpPr/>
            <p:nvPr/>
          </p:nvSpPr>
          <p:spPr>
            <a:xfrm>
              <a:off x="2816383" y="768855"/>
              <a:ext cx="1828800" cy="1828800"/>
            </a:xfrm>
            <a:prstGeom prst="ellipse">
              <a:avLst/>
            </a:prstGeom>
            <a:solidFill>
              <a:srgbClr val="FAE38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90742" y="872359"/>
              <a:ext cx="1105526" cy="1499986"/>
            </a:xfrm>
            <a:prstGeom prst="rect">
              <a:avLst/>
            </a:prstGeom>
          </p:spPr>
        </p:pic>
      </p:grpSp>
      <p:sp>
        <p:nvSpPr>
          <p:cNvPr id="72" name="Down Arrow 71"/>
          <p:cNvSpPr/>
          <p:nvPr/>
        </p:nvSpPr>
        <p:spPr>
          <a:xfrm>
            <a:off x="626218" y="4313069"/>
            <a:ext cx="557048" cy="562158"/>
          </a:xfrm>
          <a:prstGeom prst="downArrow">
            <a:avLst>
              <a:gd name="adj1" fmla="val 50000"/>
              <a:gd name="adj2" fmla="val 61321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791" y="1789632"/>
            <a:ext cx="2370874" cy="937030"/>
          </a:xfrm>
          <a:prstGeom prst="rect">
            <a:avLst/>
          </a:prstGeom>
        </p:spPr>
      </p:pic>
      <p:sp>
        <p:nvSpPr>
          <p:cNvPr id="84" name="Rectangle 83"/>
          <p:cNvSpPr/>
          <p:nvPr/>
        </p:nvSpPr>
        <p:spPr>
          <a:xfrm>
            <a:off x="3021445" y="899418"/>
            <a:ext cx="31422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 Black" panose="02070A03080606020203" pitchFamily="18" charset="0"/>
              </a:rPr>
              <a:t>Inference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86" name="Down Arrow 85"/>
          <p:cNvSpPr/>
          <p:nvPr/>
        </p:nvSpPr>
        <p:spPr>
          <a:xfrm rot="14280000">
            <a:off x="2002195" y="2056284"/>
            <a:ext cx="407036" cy="1778635"/>
          </a:xfrm>
          <a:prstGeom prst="downArrow">
            <a:avLst>
              <a:gd name="adj1" fmla="val 50000"/>
              <a:gd name="adj2" fmla="val 91875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ounded Rectangle 101"/>
          <p:cNvSpPr/>
          <p:nvPr/>
        </p:nvSpPr>
        <p:spPr>
          <a:xfrm>
            <a:off x="141924" y="924513"/>
            <a:ext cx="1517547" cy="1574740"/>
          </a:xfrm>
          <a:prstGeom prst="roundRect">
            <a:avLst>
              <a:gd name="adj" fmla="val 8130"/>
            </a:avLst>
          </a:prstGeom>
          <a:solidFill>
            <a:srgbClr val="FAE3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172745" y="926181"/>
            <a:ext cx="147608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 Black" panose="02070A03080606020203" pitchFamily="18" charset="0"/>
              </a:rPr>
              <a:t>Collected Evidence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doni MT Black" panose="02070A03080606020203" pitchFamily="18" charset="0"/>
            </a:endParaRPr>
          </a:p>
        </p:txBody>
      </p:sp>
      <p:pic>
        <p:nvPicPr>
          <p:cNvPr id="105" name="Picture 10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925" y="1468768"/>
            <a:ext cx="1422689" cy="1078729"/>
          </a:xfrm>
          <a:prstGeom prst="rect">
            <a:avLst/>
          </a:prstGeom>
        </p:spPr>
      </p:pic>
      <p:sp>
        <p:nvSpPr>
          <p:cNvPr id="13" name="Down Arrow 12"/>
          <p:cNvSpPr/>
          <p:nvPr/>
        </p:nvSpPr>
        <p:spPr>
          <a:xfrm>
            <a:off x="646946" y="2366999"/>
            <a:ext cx="557048" cy="632058"/>
          </a:xfrm>
          <a:prstGeom prst="downArrow">
            <a:avLst>
              <a:gd name="adj1" fmla="val 50000"/>
              <a:gd name="adj2" fmla="val 61321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ounded Rectangle 105"/>
          <p:cNvSpPr/>
          <p:nvPr/>
        </p:nvSpPr>
        <p:spPr>
          <a:xfrm>
            <a:off x="100037" y="4954466"/>
            <a:ext cx="1844575" cy="1574740"/>
          </a:xfrm>
          <a:prstGeom prst="roundRect">
            <a:avLst>
              <a:gd name="adj" fmla="val 8130"/>
            </a:avLst>
          </a:prstGeom>
          <a:solidFill>
            <a:srgbClr val="FAE3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252980" y="4914627"/>
            <a:ext cx="147608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 Black" panose="02070A03080606020203" pitchFamily="18" charset="0"/>
              </a:rPr>
              <a:t>Labelled Evidence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doni MT Black" panose="02070A03080606020203" pitchFamily="18" charset="0"/>
            </a:endParaRPr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980" y="5554091"/>
            <a:ext cx="1336930" cy="959947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51312" y="79063"/>
            <a:ext cx="1175321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Semantic Layer (3): </a:t>
            </a:r>
            <a:r>
              <a:rPr lang="en-US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Formalization of (explicit &amp; explainable) inference rules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94999" y="1653927"/>
            <a:ext cx="374168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XAI</a:t>
            </a:r>
            <a:r>
              <a:rPr lang="en-US" sz="36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– </a:t>
            </a:r>
            <a:r>
              <a:rPr lang="en-US" sz="2800" b="0" i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</a:t>
            </a:r>
            <a:r>
              <a:rPr lang="en-US" sz="2800" b="1" i="1" u="sng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</a:t>
            </a:r>
            <a:r>
              <a:rPr lang="en-US" sz="2800" b="0" i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plainable </a:t>
            </a:r>
            <a:r>
              <a:rPr lang="en-US" sz="2800" b="1" i="1" u="sng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r>
              <a:rPr lang="en-US" sz="2800" b="0" i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rtificial </a:t>
            </a:r>
            <a:r>
              <a:rPr lang="en-US" sz="2800" b="1" i="1" u="sng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</a:t>
            </a:r>
            <a:r>
              <a:rPr lang="en-US" sz="2800" b="0" i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ntelligence</a:t>
            </a:r>
            <a:endParaRPr lang="en-US" sz="2800" b="0" i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113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714" y="843567"/>
            <a:ext cx="12121756" cy="5821434"/>
          </a:xfrm>
          <a:prstGeom prst="roundRect">
            <a:avLst>
              <a:gd name="adj" fmla="val 3083"/>
            </a:avLst>
          </a:prstGeom>
          <a:solidFill>
            <a:schemeClr val="bg1">
              <a:lumMod val="9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ounded Rectangle 82"/>
          <p:cNvSpPr/>
          <p:nvPr/>
        </p:nvSpPr>
        <p:spPr>
          <a:xfrm>
            <a:off x="2753578" y="962479"/>
            <a:ext cx="3680260" cy="3139932"/>
          </a:xfrm>
          <a:prstGeom prst="roundRect">
            <a:avLst>
              <a:gd name="adj" fmla="val 8130"/>
            </a:avLst>
          </a:prstGeom>
          <a:solidFill>
            <a:srgbClr val="FAE3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52249" y="3048043"/>
            <a:ext cx="1379702" cy="1334771"/>
            <a:chOff x="2816383" y="768855"/>
            <a:chExt cx="1828800" cy="1828800"/>
          </a:xfrm>
        </p:grpSpPr>
        <p:sp>
          <p:nvSpPr>
            <p:cNvPr id="70" name="Oval 69"/>
            <p:cNvSpPr/>
            <p:nvPr/>
          </p:nvSpPr>
          <p:spPr>
            <a:xfrm>
              <a:off x="2816383" y="768855"/>
              <a:ext cx="1828800" cy="1828800"/>
            </a:xfrm>
            <a:prstGeom prst="ellipse">
              <a:avLst/>
            </a:prstGeom>
            <a:solidFill>
              <a:srgbClr val="FAE38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90742" y="872359"/>
              <a:ext cx="1105526" cy="1499986"/>
            </a:xfrm>
            <a:prstGeom prst="rect">
              <a:avLst/>
            </a:prstGeom>
          </p:spPr>
        </p:pic>
      </p:grpSp>
      <p:sp>
        <p:nvSpPr>
          <p:cNvPr id="72" name="Down Arrow 71"/>
          <p:cNvSpPr/>
          <p:nvPr/>
        </p:nvSpPr>
        <p:spPr>
          <a:xfrm>
            <a:off x="626218" y="4313069"/>
            <a:ext cx="557048" cy="562158"/>
          </a:xfrm>
          <a:prstGeom prst="downArrow">
            <a:avLst>
              <a:gd name="adj1" fmla="val 50000"/>
              <a:gd name="adj2" fmla="val 61321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791" y="1789632"/>
            <a:ext cx="2370874" cy="9370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823" y="3011568"/>
            <a:ext cx="2356818" cy="933952"/>
          </a:xfrm>
          <a:prstGeom prst="rect">
            <a:avLst/>
          </a:prstGeom>
        </p:spPr>
      </p:pic>
      <p:sp>
        <p:nvSpPr>
          <p:cNvPr id="84" name="Rectangle 83"/>
          <p:cNvSpPr/>
          <p:nvPr/>
        </p:nvSpPr>
        <p:spPr>
          <a:xfrm>
            <a:off x="3021445" y="899418"/>
            <a:ext cx="31422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 Black" panose="02070A03080606020203" pitchFamily="18" charset="0"/>
              </a:rPr>
              <a:t>Inference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86" name="Down Arrow 85"/>
          <p:cNvSpPr/>
          <p:nvPr/>
        </p:nvSpPr>
        <p:spPr>
          <a:xfrm rot="14280000">
            <a:off x="2002195" y="2056284"/>
            <a:ext cx="407036" cy="1778635"/>
          </a:xfrm>
          <a:prstGeom prst="downArrow">
            <a:avLst>
              <a:gd name="adj1" fmla="val 50000"/>
              <a:gd name="adj2" fmla="val 91875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Down Arrow 90"/>
          <p:cNvSpPr/>
          <p:nvPr/>
        </p:nvSpPr>
        <p:spPr>
          <a:xfrm rot="16200000">
            <a:off x="2284793" y="4854188"/>
            <a:ext cx="509322" cy="1111709"/>
          </a:xfrm>
          <a:prstGeom prst="downArrow">
            <a:avLst>
              <a:gd name="adj1" fmla="val 50000"/>
              <a:gd name="adj2" fmla="val 91875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ounded Rectangle 101"/>
          <p:cNvSpPr/>
          <p:nvPr/>
        </p:nvSpPr>
        <p:spPr>
          <a:xfrm>
            <a:off x="141924" y="924513"/>
            <a:ext cx="1517547" cy="1574740"/>
          </a:xfrm>
          <a:prstGeom prst="roundRect">
            <a:avLst>
              <a:gd name="adj" fmla="val 8130"/>
            </a:avLst>
          </a:prstGeom>
          <a:solidFill>
            <a:srgbClr val="FAE3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172745" y="926181"/>
            <a:ext cx="147608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 Black" panose="02070A03080606020203" pitchFamily="18" charset="0"/>
              </a:rPr>
              <a:t>Collected Evidence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doni MT Black" panose="02070A03080606020203" pitchFamily="18" charset="0"/>
            </a:endParaRPr>
          </a:p>
        </p:txBody>
      </p:sp>
      <p:pic>
        <p:nvPicPr>
          <p:cNvPr id="105" name="Picture 10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925" y="1468768"/>
            <a:ext cx="1422689" cy="1078729"/>
          </a:xfrm>
          <a:prstGeom prst="rect">
            <a:avLst/>
          </a:prstGeom>
        </p:spPr>
      </p:pic>
      <p:sp>
        <p:nvSpPr>
          <p:cNvPr id="13" name="Down Arrow 12"/>
          <p:cNvSpPr/>
          <p:nvPr/>
        </p:nvSpPr>
        <p:spPr>
          <a:xfrm>
            <a:off x="646946" y="2366999"/>
            <a:ext cx="557048" cy="632058"/>
          </a:xfrm>
          <a:prstGeom prst="downArrow">
            <a:avLst>
              <a:gd name="adj1" fmla="val 50000"/>
              <a:gd name="adj2" fmla="val 61321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ounded Rectangle 105"/>
          <p:cNvSpPr/>
          <p:nvPr/>
        </p:nvSpPr>
        <p:spPr>
          <a:xfrm>
            <a:off x="100037" y="4954466"/>
            <a:ext cx="1844575" cy="1574740"/>
          </a:xfrm>
          <a:prstGeom prst="roundRect">
            <a:avLst>
              <a:gd name="adj" fmla="val 8130"/>
            </a:avLst>
          </a:prstGeom>
          <a:solidFill>
            <a:srgbClr val="FAE3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252980" y="4914627"/>
            <a:ext cx="147608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 Black" panose="02070A03080606020203" pitchFamily="18" charset="0"/>
              </a:rPr>
              <a:t>Labelled Evidence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doni MT Black" panose="02070A03080606020203" pitchFamily="18" charset="0"/>
            </a:endParaRPr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980" y="5554091"/>
            <a:ext cx="1336930" cy="9599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5532" y="4348717"/>
            <a:ext cx="2010038" cy="1676105"/>
          </a:xfrm>
          <a:prstGeom prst="rect">
            <a:avLst/>
          </a:prstGeom>
        </p:spPr>
      </p:pic>
      <p:sp>
        <p:nvSpPr>
          <p:cNvPr id="85" name="Down Arrow 84"/>
          <p:cNvSpPr/>
          <p:nvPr/>
        </p:nvSpPr>
        <p:spPr>
          <a:xfrm rot="10800000">
            <a:off x="4036334" y="3951350"/>
            <a:ext cx="451956" cy="599394"/>
          </a:xfrm>
          <a:prstGeom prst="downArrow">
            <a:avLst>
              <a:gd name="adj1" fmla="val 50000"/>
              <a:gd name="adj2" fmla="val 77922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104389" y="113567"/>
            <a:ext cx="1200937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Semantic Layer (4): </a:t>
            </a:r>
            <a:r>
              <a:rPr lang="en-US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Automatic (“black-box”) inference model creation (Machine Learning)</a:t>
            </a:r>
            <a:endParaRPr lang="en-U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988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42799" y="2610579"/>
            <a:ext cx="3634978" cy="337286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6638" y="4490482"/>
            <a:ext cx="532746" cy="53520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7526" y="5099517"/>
            <a:ext cx="532746" cy="53520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9704" y="3774639"/>
            <a:ext cx="532746" cy="53520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7905" y="4798659"/>
            <a:ext cx="532746" cy="53520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3888" y="3975039"/>
            <a:ext cx="532746" cy="53520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9083" y="4188565"/>
            <a:ext cx="532746" cy="5352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9581" y="4831916"/>
            <a:ext cx="532746" cy="53520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8398" y="4439523"/>
            <a:ext cx="532746" cy="53520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rot="-1860000">
            <a:off x="3082796" y="4780045"/>
            <a:ext cx="3930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44897" y="4816988"/>
            <a:ext cx="3930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28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 rot="1980000">
            <a:off x="1869615" y="5078534"/>
            <a:ext cx="3930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2800" b="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12208" y="4416536"/>
            <a:ext cx="3930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20" name="Rectangle 19"/>
          <p:cNvSpPr/>
          <p:nvPr/>
        </p:nvSpPr>
        <p:spPr>
          <a:xfrm rot="1140000">
            <a:off x="2128353" y="3952218"/>
            <a:ext cx="3930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28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750439" y="4490482"/>
            <a:ext cx="3930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28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748928" y="4162510"/>
            <a:ext cx="3930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23" name="Rectangle 22"/>
          <p:cNvSpPr/>
          <p:nvPr/>
        </p:nvSpPr>
        <p:spPr>
          <a:xfrm rot="-3060000">
            <a:off x="3207653" y="3741326"/>
            <a:ext cx="3930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28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7611" y="594089"/>
            <a:ext cx="2028825" cy="275272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209384" y="1885053"/>
            <a:ext cx="4953868" cy="1889586"/>
            <a:chOff x="4209384" y="1885053"/>
            <a:chExt cx="4953868" cy="1889586"/>
          </a:xfrm>
        </p:grpSpPr>
        <p:sp>
          <p:nvSpPr>
            <p:cNvPr id="3" name="Rounded Rectangle 2"/>
            <p:cNvSpPr/>
            <p:nvPr/>
          </p:nvSpPr>
          <p:spPr>
            <a:xfrm>
              <a:off x="4209384" y="2381697"/>
              <a:ext cx="4953868" cy="1392942"/>
            </a:xfrm>
            <a:prstGeom prst="roundRect">
              <a:avLst>
                <a:gd name="adj" fmla="val 9649"/>
              </a:avLst>
            </a:prstGeom>
            <a:solidFill>
              <a:schemeClr val="bg2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Collecting evidence</a:t>
              </a:r>
              <a:r>
                <a:rPr lang="en-US" sz="2800" dirty="0" smtClean="0">
                  <a:solidFill>
                    <a:schemeClr val="tx1"/>
                  </a:solidFill>
                </a:rPr>
                <a:t>: Researcher has collected some evidence regarding various artifacts … 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6412787" y="1885053"/>
              <a:ext cx="393056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</a:t>
              </a:r>
              <a:endPara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0980218" y="0"/>
            <a:ext cx="118333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ML</a:t>
            </a:r>
            <a:endParaRPr lang="en-US" sz="6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1364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1046</TotalTime>
  <Words>1526</Words>
  <Application>Microsoft Office PowerPoint</Application>
  <PresentationFormat>Widescreen</PresentationFormat>
  <Paragraphs>214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Arial</vt:lpstr>
      <vt:lpstr>Berlin Sans FB Demi</vt:lpstr>
      <vt:lpstr>Bodoni MT Black</vt:lpstr>
      <vt:lpstr>Calibri</vt:lpstr>
      <vt:lpstr>Calibri Light</vt:lpstr>
      <vt:lpstr>Cambria Math</vt:lpstr>
      <vt:lpstr>Monotype Sorts</vt:lpstr>
      <vt:lpstr>Montserrat</vt:lpstr>
      <vt:lpstr>Times New Roman</vt:lpstr>
      <vt:lpstr>Wingdings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Jyväskylä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Terziyan, Vagan</dc:creator>
  <cp:lastModifiedBy>Terziyan, Vagan</cp:lastModifiedBy>
  <cp:revision>152</cp:revision>
  <dcterms:created xsi:type="dcterms:W3CDTF">2021-05-07T18:13:04Z</dcterms:created>
  <dcterms:modified xsi:type="dcterms:W3CDTF">2021-09-06T06:39:21Z</dcterms:modified>
</cp:coreProperties>
</file>