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sldIdLst>
    <p:sldId id="256" r:id="rId5"/>
    <p:sldId id="391" r:id="rId6"/>
    <p:sldId id="257" r:id="rId7"/>
    <p:sldId id="331" r:id="rId8"/>
    <p:sldId id="332" r:id="rId9"/>
    <p:sldId id="334" r:id="rId10"/>
    <p:sldId id="333" r:id="rId11"/>
    <p:sldId id="335" r:id="rId12"/>
    <p:sldId id="259" r:id="rId13"/>
    <p:sldId id="260" r:id="rId14"/>
    <p:sldId id="261" r:id="rId15"/>
    <p:sldId id="262" r:id="rId16"/>
    <p:sldId id="263" r:id="rId17"/>
    <p:sldId id="264" r:id="rId18"/>
    <p:sldId id="265" r:id="rId19"/>
    <p:sldId id="383" r:id="rId20"/>
    <p:sldId id="378" r:id="rId21"/>
    <p:sldId id="380" r:id="rId22"/>
    <p:sldId id="381" r:id="rId23"/>
    <p:sldId id="327" r:id="rId24"/>
    <p:sldId id="268" r:id="rId25"/>
    <p:sldId id="269" r:id="rId26"/>
    <p:sldId id="270" r:id="rId27"/>
    <p:sldId id="273" r:id="rId28"/>
    <p:sldId id="274" r:id="rId29"/>
    <p:sldId id="275" r:id="rId30"/>
    <p:sldId id="276" r:id="rId31"/>
    <p:sldId id="336" r:id="rId32"/>
    <p:sldId id="277" r:id="rId33"/>
    <p:sldId id="278" r:id="rId34"/>
    <p:sldId id="279" r:id="rId35"/>
    <p:sldId id="280" r:id="rId36"/>
    <p:sldId id="281" r:id="rId37"/>
    <p:sldId id="337" r:id="rId38"/>
    <p:sldId id="338" r:id="rId39"/>
    <p:sldId id="339" r:id="rId40"/>
    <p:sldId id="341" r:id="rId41"/>
    <p:sldId id="282" r:id="rId42"/>
    <p:sldId id="284" r:id="rId43"/>
    <p:sldId id="285" r:id="rId44"/>
    <p:sldId id="286" r:id="rId45"/>
    <p:sldId id="370" r:id="rId46"/>
    <p:sldId id="347" r:id="rId47"/>
    <p:sldId id="390" r:id="rId48"/>
    <p:sldId id="348" r:id="rId49"/>
    <p:sldId id="349" r:id="rId50"/>
    <p:sldId id="350" r:id="rId51"/>
    <p:sldId id="351" r:id="rId52"/>
    <p:sldId id="352" r:id="rId53"/>
    <p:sldId id="353" r:id="rId54"/>
    <p:sldId id="354" r:id="rId55"/>
    <p:sldId id="355" r:id="rId56"/>
    <p:sldId id="356" r:id="rId57"/>
    <p:sldId id="357" r:id="rId58"/>
    <p:sldId id="358" r:id="rId59"/>
    <p:sldId id="359" r:id="rId60"/>
    <p:sldId id="360" r:id="rId61"/>
    <p:sldId id="361" r:id="rId62"/>
    <p:sldId id="362" r:id="rId63"/>
    <p:sldId id="363" r:id="rId64"/>
    <p:sldId id="364" r:id="rId65"/>
    <p:sldId id="365" r:id="rId66"/>
    <p:sldId id="366" r:id="rId67"/>
    <p:sldId id="367" r:id="rId68"/>
    <p:sldId id="388" r:id="rId69"/>
    <p:sldId id="371" r:id="rId70"/>
    <p:sldId id="372" r:id="rId71"/>
    <p:sldId id="313" r:id="rId72"/>
    <p:sldId id="312" r:id="rId73"/>
    <p:sldId id="258" r:id="rId74"/>
    <p:sldId id="386" r:id="rId75"/>
    <p:sldId id="385" r:id="rId76"/>
    <p:sldId id="375" r:id="rId77"/>
    <p:sldId id="377" r:id="rId78"/>
    <p:sldId id="322" r:id="rId79"/>
    <p:sldId id="323" r:id="rId80"/>
    <p:sldId id="389" r:id="rId81"/>
    <p:sldId id="345" r:id="rId82"/>
    <p:sldId id="342" r:id="rId83"/>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7B00"/>
    <a:srgbClr val="C8904A"/>
    <a:srgbClr val="5EB7D9"/>
    <a:srgbClr val="9FD4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23" d="100"/>
          <a:sy n="123" d="100"/>
        </p:scale>
        <p:origin x="114"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2EDC513-5667-4A7F-8B51-8F6ED3373BC6}"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4CE72-925E-4E6A-AA89-949B9F86A4DA}" type="slidenum">
              <a:rPr lang="en-US" smtClean="0"/>
              <a:t>‹#›</a:t>
            </a:fld>
            <a:endParaRPr lang="en-US"/>
          </a:p>
        </p:txBody>
      </p:sp>
    </p:spTree>
    <p:extLst>
      <p:ext uri="{BB962C8B-B14F-4D97-AF65-F5344CB8AC3E}">
        <p14:creationId xmlns:p14="http://schemas.microsoft.com/office/powerpoint/2010/main" val="2945711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EDC513-5667-4A7F-8B51-8F6ED3373BC6}"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4CE72-925E-4E6A-AA89-949B9F86A4DA}" type="slidenum">
              <a:rPr lang="en-US" smtClean="0"/>
              <a:t>‹#›</a:t>
            </a:fld>
            <a:endParaRPr lang="en-US"/>
          </a:p>
        </p:txBody>
      </p:sp>
    </p:spTree>
    <p:extLst>
      <p:ext uri="{BB962C8B-B14F-4D97-AF65-F5344CB8AC3E}">
        <p14:creationId xmlns:p14="http://schemas.microsoft.com/office/powerpoint/2010/main" val="3457565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EDC513-5667-4A7F-8B51-8F6ED3373BC6}"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4CE72-925E-4E6A-AA89-949B9F86A4DA}" type="slidenum">
              <a:rPr lang="en-US" smtClean="0"/>
              <a:t>‹#›</a:t>
            </a:fld>
            <a:endParaRPr lang="en-US"/>
          </a:p>
        </p:txBody>
      </p:sp>
    </p:spTree>
    <p:extLst>
      <p:ext uri="{BB962C8B-B14F-4D97-AF65-F5344CB8AC3E}">
        <p14:creationId xmlns:p14="http://schemas.microsoft.com/office/powerpoint/2010/main" val="486908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17942BB-DB79-49FA-9ACF-60C75A9585B1}"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C59831-199D-481B-B247-5ACEF2D0D9DA}" type="slidenum">
              <a:rPr lang="en-US" smtClean="0"/>
              <a:t>‹#›</a:t>
            </a:fld>
            <a:endParaRPr lang="en-US"/>
          </a:p>
        </p:txBody>
      </p:sp>
    </p:spTree>
    <p:extLst>
      <p:ext uri="{BB962C8B-B14F-4D97-AF65-F5344CB8AC3E}">
        <p14:creationId xmlns:p14="http://schemas.microsoft.com/office/powerpoint/2010/main" val="39628756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7942BB-DB79-49FA-9ACF-60C75A9585B1}"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C59831-199D-481B-B247-5ACEF2D0D9DA}" type="slidenum">
              <a:rPr lang="en-US" smtClean="0"/>
              <a:t>‹#›</a:t>
            </a:fld>
            <a:endParaRPr lang="en-US"/>
          </a:p>
        </p:txBody>
      </p:sp>
    </p:spTree>
    <p:extLst>
      <p:ext uri="{BB962C8B-B14F-4D97-AF65-F5344CB8AC3E}">
        <p14:creationId xmlns:p14="http://schemas.microsoft.com/office/powerpoint/2010/main" val="2019809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7942BB-DB79-49FA-9ACF-60C75A9585B1}"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C59831-199D-481B-B247-5ACEF2D0D9DA}" type="slidenum">
              <a:rPr lang="en-US" smtClean="0"/>
              <a:t>‹#›</a:t>
            </a:fld>
            <a:endParaRPr lang="en-US"/>
          </a:p>
        </p:txBody>
      </p:sp>
    </p:spTree>
    <p:extLst>
      <p:ext uri="{BB962C8B-B14F-4D97-AF65-F5344CB8AC3E}">
        <p14:creationId xmlns:p14="http://schemas.microsoft.com/office/powerpoint/2010/main" val="3748698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7942BB-DB79-49FA-9ACF-60C75A9585B1}" type="datetimeFigureOut">
              <a:rPr lang="en-US" smtClean="0"/>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C59831-199D-481B-B247-5ACEF2D0D9DA}" type="slidenum">
              <a:rPr lang="en-US" smtClean="0"/>
              <a:t>‹#›</a:t>
            </a:fld>
            <a:endParaRPr lang="en-US"/>
          </a:p>
        </p:txBody>
      </p:sp>
    </p:spTree>
    <p:extLst>
      <p:ext uri="{BB962C8B-B14F-4D97-AF65-F5344CB8AC3E}">
        <p14:creationId xmlns:p14="http://schemas.microsoft.com/office/powerpoint/2010/main" val="33581614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7942BB-DB79-49FA-9ACF-60C75A9585B1}" type="datetimeFigureOut">
              <a:rPr lang="en-US" smtClean="0"/>
              <a:t>4/11/2024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C59831-199D-481B-B247-5ACEF2D0D9DA}" type="slidenum">
              <a:rPr lang="en-US" smtClean="0"/>
              <a:t>‹#›</a:t>
            </a:fld>
            <a:endParaRPr lang="en-US"/>
          </a:p>
        </p:txBody>
      </p:sp>
    </p:spTree>
    <p:extLst>
      <p:ext uri="{BB962C8B-B14F-4D97-AF65-F5344CB8AC3E}">
        <p14:creationId xmlns:p14="http://schemas.microsoft.com/office/powerpoint/2010/main" val="11119341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7942BB-DB79-49FA-9ACF-60C75A9585B1}" type="datetimeFigureOut">
              <a:rPr lang="en-US" smtClean="0"/>
              <a:t>4/11/2024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C59831-199D-481B-B247-5ACEF2D0D9DA}" type="slidenum">
              <a:rPr lang="en-US" smtClean="0"/>
              <a:t>‹#›</a:t>
            </a:fld>
            <a:endParaRPr lang="en-US"/>
          </a:p>
        </p:txBody>
      </p:sp>
    </p:spTree>
    <p:extLst>
      <p:ext uri="{BB962C8B-B14F-4D97-AF65-F5344CB8AC3E}">
        <p14:creationId xmlns:p14="http://schemas.microsoft.com/office/powerpoint/2010/main" val="16618565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7942BB-DB79-49FA-9ACF-60C75A9585B1}" type="datetimeFigureOut">
              <a:rPr lang="en-US" smtClean="0"/>
              <a:t>4/11/2024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C59831-199D-481B-B247-5ACEF2D0D9DA}" type="slidenum">
              <a:rPr lang="en-US" smtClean="0"/>
              <a:t>‹#›</a:t>
            </a:fld>
            <a:endParaRPr lang="en-US"/>
          </a:p>
        </p:txBody>
      </p:sp>
    </p:spTree>
    <p:extLst>
      <p:ext uri="{BB962C8B-B14F-4D97-AF65-F5344CB8AC3E}">
        <p14:creationId xmlns:p14="http://schemas.microsoft.com/office/powerpoint/2010/main" val="1530151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7942BB-DB79-49FA-9ACF-60C75A9585B1}" type="datetimeFigureOut">
              <a:rPr lang="en-US" smtClean="0"/>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C59831-199D-481B-B247-5ACEF2D0D9DA}" type="slidenum">
              <a:rPr lang="en-US" smtClean="0"/>
              <a:t>‹#›</a:t>
            </a:fld>
            <a:endParaRPr lang="en-US"/>
          </a:p>
        </p:txBody>
      </p:sp>
    </p:spTree>
    <p:extLst>
      <p:ext uri="{BB962C8B-B14F-4D97-AF65-F5344CB8AC3E}">
        <p14:creationId xmlns:p14="http://schemas.microsoft.com/office/powerpoint/2010/main" val="1886030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EDC513-5667-4A7F-8B51-8F6ED3373BC6}"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4CE72-925E-4E6A-AA89-949B9F86A4DA}" type="slidenum">
              <a:rPr lang="en-US" smtClean="0"/>
              <a:t>‹#›</a:t>
            </a:fld>
            <a:endParaRPr lang="en-US"/>
          </a:p>
        </p:txBody>
      </p:sp>
    </p:spTree>
    <p:extLst>
      <p:ext uri="{BB962C8B-B14F-4D97-AF65-F5344CB8AC3E}">
        <p14:creationId xmlns:p14="http://schemas.microsoft.com/office/powerpoint/2010/main" val="21176256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7942BB-DB79-49FA-9ACF-60C75A9585B1}" type="datetimeFigureOut">
              <a:rPr lang="en-US" smtClean="0"/>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C59831-199D-481B-B247-5ACEF2D0D9DA}" type="slidenum">
              <a:rPr lang="en-US" smtClean="0"/>
              <a:t>‹#›</a:t>
            </a:fld>
            <a:endParaRPr lang="en-US"/>
          </a:p>
        </p:txBody>
      </p:sp>
    </p:spTree>
    <p:extLst>
      <p:ext uri="{BB962C8B-B14F-4D97-AF65-F5344CB8AC3E}">
        <p14:creationId xmlns:p14="http://schemas.microsoft.com/office/powerpoint/2010/main" val="19974526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7942BB-DB79-49FA-9ACF-60C75A9585B1}"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C59831-199D-481B-B247-5ACEF2D0D9DA}" type="slidenum">
              <a:rPr lang="en-US" smtClean="0"/>
              <a:t>‹#›</a:t>
            </a:fld>
            <a:endParaRPr lang="en-US"/>
          </a:p>
        </p:txBody>
      </p:sp>
    </p:spTree>
    <p:extLst>
      <p:ext uri="{BB962C8B-B14F-4D97-AF65-F5344CB8AC3E}">
        <p14:creationId xmlns:p14="http://schemas.microsoft.com/office/powerpoint/2010/main" val="4068793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7942BB-DB79-49FA-9ACF-60C75A9585B1}"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C59831-199D-481B-B247-5ACEF2D0D9DA}" type="slidenum">
              <a:rPr lang="en-US" smtClean="0"/>
              <a:t>‹#›</a:t>
            </a:fld>
            <a:endParaRPr lang="en-US"/>
          </a:p>
        </p:txBody>
      </p:sp>
    </p:spTree>
    <p:extLst>
      <p:ext uri="{BB962C8B-B14F-4D97-AF65-F5344CB8AC3E}">
        <p14:creationId xmlns:p14="http://schemas.microsoft.com/office/powerpoint/2010/main" val="21437352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0EFB893-5DF0-4F27-B5B3-E5E9A12896C7}" type="slidenum">
              <a:rPr lang="en-US" altLang="fi-FI"/>
              <a:pPr/>
              <a:t>‹#›</a:t>
            </a:fld>
            <a:endParaRPr lang="en-US" altLang="fi-FI"/>
          </a:p>
        </p:txBody>
      </p:sp>
    </p:spTree>
    <p:extLst>
      <p:ext uri="{BB962C8B-B14F-4D97-AF65-F5344CB8AC3E}">
        <p14:creationId xmlns:p14="http://schemas.microsoft.com/office/powerpoint/2010/main" val="2580517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91C7616-7B3B-4A5D-8ECB-AC28F8210AD3}" type="slidenum">
              <a:rPr lang="en-US" altLang="fi-FI"/>
              <a:pPr/>
              <a:t>‹#›</a:t>
            </a:fld>
            <a:endParaRPr lang="en-US" altLang="fi-FI"/>
          </a:p>
        </p:txBody>
      </p:sp>
    </p:spTree>
    <p:extLst>
      <p:ext uri="{BB962C8B-B14F-4D97-AF65-F5344CB8AC3E}">
        <p14:creationId xmlns:p14="http://schemas.microsoft.com/office/powerpoint/2010/main" val="28550366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6AEB497-0966-4367-8484-F19369D6A17B}" type="slidenum">
              <a:rPr lang="en-US" altLang="fi-FI"/>
              <a:pPr/>
              <a:t>‹#›</a:t>
            </a:fld>
            <a:endParaRPr lang="en-US" altLang="fi-FI"/>
          </a:p>
        </p:txBody>
      </p:sp>
    </p:spTree>
    <p:extLst>
      <p:ext uri="{BB962C8B-B14F-4D97-AF65-F5344CB8AC3E}">
        <p14:creationId xmlns:p14="http://schemas.microsoft.com/office/powerpoint/2010/main" val="1250914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CA2F698-4152-45BB-B11C-EFBCC3C983F7}" type="slidenum">
              <a:rPr lang="en-US" altLang="fi-FI"/>
              <a:pPr/>
              <a:t>‹#›</a:t>
            </a:fld>
            <a:endParaRPr lang="en-US" altLang="fi-FI"/>
          </a:p>
        </p:txBody>
      </p:sp>
    </p:spTree>
    <p:extLst>
      <p:ext uri="{BB962C8B-B14F-4D97-AF65-F5344CB8AC3E}">
        <p14:creationId xmlns:p14="http://schemas.microsoft.com/office/powerpoint/2010/main" val="20934167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176EE9BE-514A-4993-9210-F43B002C4124}" type="slidenum">
              <a:rPr lang="en-US" altLang="fi-FI"/>
              <a:pPr/>
              <a:t>‹#›</a:t>
            </a:fld>
            <a:endParaRPr lang="en-US" altLang="fi-FI"/>
          </a:p>
        </p:txBody>
      </p:sp>
    </p:spTree>
    <p:extLst>
      <p:ext uri="{BB962C8B-B14F-4D97-AF65-F5344CB8AC3E}">
        <p14:creationId xmlns:p14="http://schemas.microsoft.com/office/powerpoint/2010/main" val="34964206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9A0F2CDA-780D-4C98-8B13-480B95F61B73}" type="slidenum">
              <a:rPr lang="en-US" altLang="fi-FI"/>
              <a:pPr/>
              <a:t>‹#›</a:t>
            </a:fld>
            <a:endParaRPr lang="en-US" altLang="fi-FI"/>
          </a:p>
        </p:txBody>
      </p:sp>
    </p:spTree>
    <p:extLst>
      <p:ext uri="{BB962C8B-B14F-4D97-AF65-F5344CB8AC3E}">
        <p14:creationId xmlns:p14="http://schemas.microsoft.com/office/powerpoint/2010/main" val="19486167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81633F3-A47E-4064-AB8C-45755A5260AE}" type="slidenum">
              <a:rPr lang="en-US" altLang="fi-FI"/>
              <a:pPr/>
              <a:t>‹#›</a:t>
            </a:fld>
            <a:endParaRPr lang="en-US" altLang="fi-FI"/>
          </a:p>
        </p:txBody>
      </p:sp>
    </p:spTree>
    <p:extLst>
      <p:ext uri="{BB962C8B-B14F-4D97-AF65-F5344CB8AC3E}">
        <p14:creationId xmlns:p14="http://schemas.microsoft.com/office/powerpoint/2010/main" val="3859799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2EDC513-5667-4A7F-8B51-8F6ED3373BC6}"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4CE72-925E-4E6A-AA89-949B9F86A4DA}" type="slidenum">
              <a:rPr lang="en-US" smtClean="0"/>
              <a:t>‹#›</a:t>
            </a:fld>
            <a:endParaRPr lang="en-US"/>
          </a:p>
        </p:txBody>
      </p:sp>
    </p:spTree>
    <p:extLst>
      <p:ext uri="{BB962C8B-B14F-4D97-AF65-F5344CB8AC3E}">
        <p14:creationId xmlns:p14="http://schemas.microsoft.com/office/powerpoint/2010/main" val="23302095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292CF0A-36C6-4B68-9B8D-8513CA3F6229}" type="slidenum">
              <a:rPr lang="en-US" altLang="fi-FI"/>
              <a:pPr/>
              <a:t>‹#›</a:t>
            </a:fld>
            <a:endParaRPr lang="en-US" altLang="fi-FI"/>
          </a:p>
        </p:txBody>
      </p:sp>
    </p:spTree>
    <p:extLst>
      <p:ext uri="{BB962C8B-B14F-4D97-AF65-F5344CB8AC3E}">
        <p14:creationId xmlns:p14="http://schemas.microsoft.com/office/powerpoint/2010/main" val="487937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2AB9502-FA07-46D9-9BB3-A9EFEF0A66ED}" type="slidenum">
              <a:rPr lang="en-US" altLang="fi-FI"/>
              <a:pPr/>
              <a:t>‹#›</a:t>
            </a:fld>
            <a:endParaRPr lang="en-US" altLang="fi-FI"/>
          </a:p>
        </p:txBody>
      </p:sp>
    </p:spTree>
    <p:extLst>
      <p:ext uri="{BB962C8B-B14F-4D97-AF65-F5344CB8AC3E}">
        <p14:creationId xmlns:p14="http://schemas.microsoft.com/office/powerpoint/2010/main" val="35342206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C1A3CF4-D85E-47B2-8B87-AE5B4E5413E1}" type="slidenum">
              <a:rPr lang="en-US" altLang="fi-FI"/>
              <a:pPr/>
              <a:t>‹#›</a:t>
            </a:fld>
            <a:endParaRPr lang="en-US" altLang="fi-FI"/>
          </a:p>
        </p:txBody>
      </p:sp>
    </p:spTree>
    <p:extLst>
      <p:ext uri="{BB962C8B-B14F-4D97-AF65-F5344CB8AC3E}">
        <p14:creationId xmlns:p14="http://schemas.microsoft.com/office/powerpoint/2010/main" val="16061619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7"/>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7"/>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852E692-4B9A-4398-9EC2-2A68C818A153}" type="slidenum">
              <a:rPr lang="en-US" altLang="fi-FI"/>
              <a:pPr/>
              <a:t>‹#›</a:t>
            </a:fld>
            <a:endParaRPr lang="en-US" altLang="fi-FI"/>
          </a:p>
        </p:txBody>
      </p:sp>
    </p:spTree>
    <p:extLst>
      <p:ext uri="{BB962C8B-B14F-4D97-AF65-F5344CB8AC3E}">
        <p14:creationId xmlns:p14="http://schemas.microsoft.com/office/powerpoint/2010/main" val="8997438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154D070-A534-4D18-9DE2-8496341D7AF8}" type="datetimeFigureOut">
              <a:rPr lang="en-GB" smtClean="0"/>
              <a:t>11/04/2024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3CB117-4C0E-447E-9CA7-5ABF704859AD}" type="slidenum">
              <a:rPr lang="en-GB" smtClean="0"/>
              <a:t>‹#›</a:t>
            </a:fld>
            <a:endParaRPr lang="en-GB"/>
          </a:p>
        </p:txBody>
      </p:sp>
    </p:spTree>
    <p:extLst>
      <p:ext uri="{BB962C8B-B14F-4D97-AF65-F5344CB8AC3E}">
        <p14:creationId xmlns:p14="http://schemas.microsoft.com/office/powerpoint/2010/main" val="1267167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154D070-A534-4D18-9DE2-8496341D7AF8}" type="datetimeFigureOut">
              <a:rPr lang="en-GB" smtClean="0"/>
              <a:t>11/04/2024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3CB117-4C0E-447E-9CA7-5ABF704859AD}" type="slidenum">
              <a:rPr lang="en-GB" smtClean="0"/>
              <a:t>‹#›</a:t>
            </a:fld>
            <a:endParaRPr lang="en-GB"/>
          </a:p>
        </p:txBody>
      </p:sp>
    </p:spTree>
    <p:extLst>
      <p:ext uri="{BB962C8B-B14F-4D97-AF65-F5344CB8AC3E}">
        <p14:creationId xmlns:p14="http://schemas.microsoft.com/office/powerpoint/2010/main" val="4165736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154D070-A534-4D18-9DE2-8496341D7AF8}" type="datetimeFigureOut">
              <a:rPr lang="en-GB" smtClean="0"/>
              <a:t>11/04/2024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3CB117-4C0E-447E-9CA7-5ABF704859AD}" type="slidenum">
              <a:rPr lang="en-GB" smtClean="0"/>
              <a:t>‹#›</a:t>
            </a:fld>
            <a:endParaRPr lang="en-GB"/>
          </a:p>
        </p:txBody>
      </p:sp>
    </p:spTree>
    <p:extLst>
      <p:ext uri="{BB962C8B-B14F-4D97-AF65-F5344CB8AC3E}">
        <p14:creationId xmlns:p14="http://schemas.microsoft.com/office/powerpoint/2010/main" val="42028990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154D070-A534-4D18-9DE2-8496341D7AF8}" type="datetimeFigureOut">
              <a:rPr lang="en-GB" smtClean="0"/>
              <a:t>11/04/2024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C3CB117-4C0E-447E-9CA7-5ABF704859AD}" type="slidenum">
              <a:rPr lang="en-GB" smtClean="0"/>
              <a:t>‹#›</a:t>
            </a:fld>
            <a:endParaRPr lang="en-GB"/>
          </a:p>
        </p:txBody>
      </p:sp>
    </p:spTree>
    <p:extLst>
      <p:ext uri="{BB962C8B-B14F-4D97-AF65-F5344CB8AC3E}">
        <p14:creationId xmlns:p14="http://schemas.microsoft.com/office/powerpoint/2010/main" val="24546160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154D070-A534-4D18-9DE2-8496341D7AF8}" type="datetimeFigureOut">
              <a:rPr lang="en-GB" smtClean="0"/>
              <a:t>11/04/2024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C3CB117-4C0E-447E-9CA7-5ABF704859AD}" type="slidenum">
              <a:rPr lang="en-GB" smtClean="0"/>
              <a:t>‹#›</a:t>
            </a:fld>
            <a:endParaRPr lang="en-GB"/>
          </a:p>
        </p:txBody>
      </p:sp>
    </p:spTree>
    <p:extLst>
      <p:ext uri="{BB962C8B-B14F-4D97-AF65-F5344CB8AC3E}">
        <p14:creationId xmlns:p14="http://schemas.microsoft.com/office/powerpoint/2010/main" val="20442632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154D070-A534-4D18-9DE2-8496341D7AF8}" type="datetimeFigureOut">
              <a:rPr lang="en-GB" smtClean="0"/>
              <a:t>11/04/2024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C3CB117-4C0E-447E-9CA7-5ABF704859AD}" type="slidenum">
              <a:rPr lang="en-GB" smtClean="0"/>
              <a:t>‹#›</a:t>
            </a:fld>
            <a:endParaRPr lang="en-GB"/>
          </a:p>
        </p:txBody>
      </p:sp>
    </p:spTree>
    <p:extLst>
      <p:ext uri="{BB962C8B-B14F-4D97-AF65-F5344CB8AC3E}">
        <p14:creationId xmlns:p14="http://schemas.microsoft.com/office/powerpoint/2010/main" val="2817009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2EDC513-5667-4A7F-8B51-8F6ED3373BC6}" type="datetimeFigureOut">
              <a:rPr lang="en-US" smtClean="0"/>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4CE72-925E-4E6A-AA89-949B9F86A4DA}" type="slidenum">
              <a:rPr lang="en-US" smtClean="0"/>
              <a:t>‹#›</a:t>
            </a:fld>
            <a:endParaRPr lang="en-US"/>
          </a:p>
        </p:txBody>
      </p:sp>
    </p:spTree>
    <p:extLst>
      <p:ext uri="{BB962C8B-B14F-4D97-AF65-F5344CB8AC3E}">
        <p14:creationId xmlns:p14="http://schemas.microsoft.com/office/powerpoint/2010/main" val="29587602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54D070-A534-4D18-9DE2-8496341D7AF8}" type="datetimeFigureOut">
              <a:rPr lang="en-GB" smtClean="0"/>
              <a:t>11/04/2024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C3CB117-4C0E-447E-9CA7-5ABF704859AD}" type="slidenum">
              <a:rPr lang="en-GB" smtClean="0"/>
              <a:t>‹#›</a:t>
            </a:fld>
            <a:endParaRPr lang="en-GB"/>
          </a:p>
        </p:txBody>
      </p:sp>
    </p:spTree>
    <p:extLst>
      <p:ext uri="{BB962C8B-B14F-4D97-AF65-F5344CB8AC3E}">
        <p14:creationId xmlns:p14="http://schemas.microsoft.com/office/powerpoint/2010/main" val="19669485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154D070-A534-4D18-9DE2-8496341D7AF8}" type="datetimeFigureOut">
              <a:rPr lang="en-GB" smtClean="0"/>
              <a:t>11/04/2024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C3CB117-4C0E-447E-9CA7-5ABF704859AD}" type="slidenum">
              <a:rPr lang="en-GB" smtClean="0"/>
              <a:t>‹#›</a:t>
            </a:fld>
            <a:endParaRPr lang="en-GB"/>
          </a:p>
        </p:txBody>
      </p:sp>
    </p:spTree>
    <p:extLst>
      <p:ext uri="{BB962C8B-B14F-4D97-AF65-F5344CB8AC3E}">
        <p14:creationId xmlns:p14="http://schemas.microsoft.com/office/powerpoint/2010/main" val="28728330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154D070-A534-4D18-9DE2-8496341D7AF8}" type="datetimeFigureOut">
              <a:rPr lang="en-GB" smtClean="0"/>
              <a:t>11/04/2024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C3CB117-4C0E-447E-9CA7-5ABF704859AD}" type="slidenum">
              <a:rPr lang="en-GB" smtClean="0"/>
              <a:t>‹#›</a:t>
            </a:fld>
            <a:endParaRPr lang="en-GB"/>
          </a:p>
        </p:txBody>
      </p:sp>
    </p:spTree>
    <p:extLst>
      <p:ext uri="{BB962C8B-B14F-4D97-AF65-F5344CB8AC3E}">
        <p14:creationId xmlns:p14="http://schemas.microsoft.com/office/powerpoint/2010/main" val="20170868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154D070-A534-4D18-9DE2-8496341D7AF8}" type="datetimeFigureOut">
              <a:rPr lang="en-GB" smtClean="0"/>
              <a:t>11/04/2024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3CB117-4C0E-447E-9CA7-5ABF704859AD}" type="slidenum">
              <a:rPr lang="en-GB" smtClean="0"/>
              <a:t>‹#›</a:t>
            </a:fld>
            <a:endParaRPr lang="en-GB"/>
          </a:p>
        </p:txBody>
      </p:sp>
    </p:spTree>
    <p:extLst>
      <p:ext uri="{BB962C8B-B14F-4D97-AF65-F5344CB8AC3E}">
        <p14:creationId xmlns:p14="http://schemas.microsoft.com/office/powerpoint/2010/main" val="36740408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154D070-A534-4D18-9DE2-8496341D7AF8}" type="datetimeFigureOut">
              <a:rPr lang="en-GB" smtClean="0"/>
              <a:t>11/04/2024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3CB117-4C0E-447E-9CA7-5ABF704859AD}" type="slidenum">
              <a:rPr lang="en-GB" smtClean="0"/>
              <a:t>‹#›</a:t>
            </a:fld>
            <a:endParaRPr lang="en-GB"/>
          </a:p>
        </p:txBody>
      </p:sp>
    </p:spTree>
    <p:extLst>
      <p:ext uri="{BB962C8B-B14F-4D97-AF65-F5344CB8AC3E}">
        <p14:creationId xmlns:p14="http://schemas.microsoft.com/office/powerpoint/2010/main" val="491784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EDC513-5667-4A7F-8B51-8F6ED3373BC6}" type="datetimeFigureOut">
              <a:rPr lang="en-US" smtClean="0"/>
              <a:t>4/11/2024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74CE72-925E-4E6A-AA89-949B9F86A4DA}" type="slidenum">
              <a:rPr lang="en-US" smtClean="0"/>
              <a:t>‹#›</a:t>
            </a:fld>
            <a:endParaRPr lang="en-US"/>
          </a:p>
        </p:txBody>
      </p:sp>
    </p:spTree>
    <p:extLst>
      <p:ext uri="{BB962C8B-B14F-4D97-AF65-F5344CB8AC3E}">
        <p14:creationId xmlns:p14="http://schemas.microsoft.com/office/powerpoint/2010/main" val="1596014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2EDC513-5667-4A7F-8B51-8F6ED3373BC6}" type="datetimeFigureOut">
              <a:rPr lang="en-US" smtClean="0"/>
              <a:t>4/11/2024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74CE72-925E-4E6A-AA89-949B9F86A4DA}" type="slidenum">
              <a:rPr lang="en-US" smtClean="0"/>
              <a:t>‹#›</a:t>
            </a:fld>
            <a:endParaRPr lang="en-US"/>
          </a:p>
        </p:txBody>
      </p:sp>
    </p:spTree>
    <p:extLst>
      <p:ext uri="{BB962C8B-B14F-4D97-AF65-F5344CB8AC3E}">
        <p14:creationId xmlns:p14="http://schemas.microsoft.com/office/powerpoint/2010/main" val="3087670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EDC513-5667-4A7F-8B51-8F6ED3373BC6}" type="datetimeFigureOut">
              <a:rPr lang="en-US" smtClean="0"/>
              <a:t>4/11/2024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74CE72-925E-4E6A-AA89-949B9F86A4DA}" type="slidenum">
              <a:rPr lang="en-US" smtClean="0"/>
              <a:t>‹#›</a:t>
            </a:fld>
            <a:endParaRPr lang="en-US"/>
          </a:p>
        </p:txBody>
      </p:sp>
    </p:spTree>
    <p:extLst>
      <p:ext uri="{BB962C8B-B14F-4D97-AF65-F5344CB8AC3E}">
        <p14:creationId xmlns:p14="http://schemas.microsoft.com/office/powerpoint/2010/main" val="90371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2EDC513-5667-4A7F-8B51-8F6ED3373BC6}" type="datetimeFigureOut">
              <a:rPr lang="en-US" smtClean="0"/>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4CE72-925E-4E6A-AA89-949B9F86A4DA}" type="slidenum">
              <a:rPr lang="en-US" smtClean="0"/>
              <a:t>‹#›</a:t>
            </a:fld>
            <a:endParaRPr lang="en-US"/>
          </a:p>
        </p:txBody>
      </p:sp>
    </p:spTree>
    <p:extLst>
      <p:ext uri="{BB962C8B-B14F-4D97-AF65-F5344CB8AC3E}">
        <p14:creationId xmlns:p14="http://schemas.microsoft.com/office/powerpoint/2010/main" val="2524805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2EDC513-5667-4A7F-8B51-8F6ED3373BC6}" type="datetimeFigureOut">
              <a:rPr lang="en-US" smtClean="0"/>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4CE72-925E-4E6A-AA89-949B9F86A4DA}" type="slidenum">
              <a:rPr lang="en-US" smtClean="0"/>
              <a:t>‹#›</a:t>
            </a:fld>
            <a:endParaRPr lang="en-US"/>
          </a:p>
        </p:txBody>
      </p:sp>
    </p:spTree>
    <p:extLst>
      <p:ext uri="{BB962C8B-B14F-4D97-AF65-F5344CB8AC3E}">
        <p14:creationId xmlns:p14="http://schemas.microsoft.com/office/powerpoint/2010/main" val="3744130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EDC513-5667-4A7F-8B51-8F6ED3373BC6}" type="datetimeFigureOut">
              <a:rPr lang="en-US" smtClean="0"/>
              <a:t>4/11/2024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74CE72-925E-4E6A-AA89-949B9F86A4DA}" type="slidenum">
              <a:rPr lang="en-US" smtClean="0"/>
              <a:t>‹#›</a:t>
            </a:fld>
            <a:endParaRPr lang="en-US"/>
          </a:p>
        </p:txBody>
      </p:sp>
    </p:spTree>
    <p:extLst>
      <p:ext uri="{BB962C8B-B14F-4D97-AF65-F5344CB8AC3E}">
        <p14:creationId xmlns:p14="http://schemas.microsoft.com/office/powerpoint/2010/main" val="2433601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7942BB-DB79-49FA-9ACF-60C75A9585B1}" type="datetimeFigureOut">
              <a:rPr lang="en-US" smtClean="0"/>
              <a:t>4/11/2024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C59831-199D-481B-B247-5ACEF2D0D9DA}" type="slidenum">
              <a:rPr lang="en-US" smtClean="0"/>
              <a:t>‹#›</a:t>
            </a:fld>
            <a:endParaRPr lang="en-US"/>
          </a:p>
        </p:txBody>
      </p:sp>
    </p:spTree>
    <p:extLst>
      <p:ext uri="{BB962C8B-B14F-4D97-AF65-F5344CB8AC3E}">
        <p14:creationId xmlns:p14="http://schemas.microsoft.com/office/powerpoint/2010/main" val="33487300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1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100BCCBC-D1C5-4747-9C3B-511E71B40B32}" type="slidenum">
              <a:rPr lang="en-US" altLang="fi-FI"/>
              <a:pPr/>
              <a:t>‹#›</a:t>
            </a:fld>
            <a:endParaRPr lang="en-US" altLang="fi-FI"/>
          </a:p>
        </p:txBody>
      </p:sp>
    </p:spTree>
    <p:extLst>
      <p:ext uri="{BB962C8B-B14F-4D97-AF65-F5344CB8AC3E}">
        <p14:creationId xmlns:p14="http://schemas.microsoft.com/office/powerpoint/2010/main" val="6188025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54D070-A534-4D18-9DE2-8496341D7AF8}" type="datetimeFigureOut">
              <a:rPr lang="en-GB" smtClean="0"/>
              <a:t>11/04/2024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3CB117-4C0E-447E-9CA7-5ABF704859AD}" type="slidenum">
              <a:rPr lang="en-GB" smtClean="0"/>
              <a:t>‹#›</a:t>
            </a:fld>
            <a:endParaRPr lang="en-GB"/>
          </a:p>
        </p:txBody>
      </p:sp>
    </p:spTree>
    <p:extLst>
      <p:ext uri="{BB962C8B-B14F-4D97-AF65-F5344CB8AC3E}">
        <p14:creationId xmlns:p14="http://schemas.microsoft.com/office/powerpoint/2010/main" val="30658025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gif"/><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gif"/><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2.png"/><Relationship Id="rId2" Type="http://schemas.openxmlformats.org/officeDocument/2006/relationships/image" Target="../media/image50.gif"/><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jpeg"/></Relationships>
</file>

<file path=ppt/slides/_rels/slide1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66.png"/></Relationships>
</file>

<file path=ppt/slides/_rels/slide15.xml.rels><?xml version="1.0" encoding="UTF-8" standalone="yes"?>
<Relationships xmlns="http://schemas.openxmlformats.org/package/2006/relationships"><Relationship Id="rId3" Type="http://schemas.openxmlformats.org/officeDocument/2006/relationships/hyperlink" Target="https://doi.org/10.1016/j.procs.2022.12.206" TargetMode="External"/><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hyperlink" Target="https://ai.it.jyu.fi/ISM-2022-Industry_4_5.pptx"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2.png"/><Relationship Id="rId2" Type="http://schemas.openxmlformats.org/officeDocument/2006/relationships/image" Target="../media/image19.gif"/><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7.xml.rels><?xml version="1.0" encoding="UTF-8" standalone="yes"?>
<Relationships xmlns="http://schemas.openxmlformats.org/package/2006/relationships"><Relationship Id="rId3" Type="http://schemas.openxmlformats.org/officeDocument/2006/relationships/image" Target="../media/image79.png"/><Relationship Id="rId7" Type="http://schemas.microsoft.com/office/2007/relationships/hdphoto" Target="../media/hdphoto1.wdp"/><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0.png"/><Relationship Id="rId7" Type="http://schemas.openxmlformats.org/officeDocument/2006/relationships/image" Target="../media/image7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85.png"/><Relationship Id="rId5" Type="http://schemas.microsoft.com/office/2007/relationships/hdphoto" Target="../media/hdphoto1.wdp"/><Relationship Id="rId10" Type="http://schemas.openxmlformats.org/officeDocument/2006/relationships/image" Target="../media/image84.png"/><Relationship Id="rId4" Type="http://schemas.openxmlformats.org/officeDocument/2006/relationships/image" Target="../media/image81.png"/><Relationship Id="rId9" Type="http://schemas.openxmlformats.org/officeDocument/2006/relationships/image" Target="../media/image83.png"/></Relationships>
</file>

<file path=ppt/slides/_rels/slide1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0.png"/><Relationship Id="rId7" Type="http://schemas.openxmlformats.org/officeDocument/2006/relationships/image" Target="../media/image79.png"/><Relationship Id="rId12" Type="http://schemas.openxmlformats.org/officeDocument/2006/relationships/image" Target="../media/image6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85.png"/><Relationship Id="rId5" Type="http://schemas.microsoft.com/office/2007/relationships/hdphoto" Target="../media/hdphoto1.wdp"/><Relationship Id="rId10" Type="http://schemas.openxmlformats.org/officeDocument/2006/relationships/image" Target="../media/image84.png"/><Relationship Id="rId4" Type="http://schemas.openxmlformats.org/officeDocument/2006/relationships/image" Target="../media/image81.png"/><Relationship Id="rId9" Type="http://schemas.openxmlformats.org/officeDocument/2006/relationships/image" Target="../media/image83.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https://teams.microsoft.com/l/meetup-join/19%3ameeting_Njk4NmQ5MWUtYTMwNi00OTc1LWE4NmQtZWE3ODUyYjEwNGJk%40thread.v2/0?context=%7b%22Tid%22%3a%2222eaed64-f042-482e-a652-79746ace4fc8%22%2c%22Oid%22%3a%22168cc15b-64fe-4b70-a2ce-c6649e873947%22%7d" TargetMode="Externa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2.xml"/><Relationship Id="rId6" Type="http://schemas.openxmlformats.org/officeDocument/2006/relationships/image" Target="../media/image20.gif"/><Relationship Id="rId5" Type="http://schemas.openxmlformats.org/officeDocument/2006/relationships/image" Target="../media/image89.gif"/><Relationship Id="rId4" Type="http://schemas.openxmlformats.org/officeDocument/2006/relationships/image" Target="../media/image88.png"/></Relationships>
</file>

<file path=ppt/slides/_rels/slide22.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1.gif"/><Relationship Id="rId7" Type="http://schemas.openxmlformats.org/officeDocument/2006/relationships/hyperlink" Target="https://bt3gl.github.io/index.html" TargetMode="External"/><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50.gif"/><Relationship Id="rId10" Type="http://schemas.openxmlformats.org/officeDocument/2006/relationships/image" Target="../media/image96.png"/><Relationship Id="rId4" Type="http://schemas.openxmlformats.org/officeDocument/2006/relationships/image" Target="../media/image92.png"/><Relationship Id="rId9" Type="http://schemas.openxmlformats.org/officeDocument/2006/relationships/image" Target="../media/image95.png"/></Relationships>
</file>

<file path=ppt/slides/_rels/slide2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1.gif"/><Relationship Id="rId7" Type="http://schemas.openxmlformats.org/officeDocument/2006/relationships/hyperlink" Target="https://www.schneier.com/crypto-gram/archives/2000/1015.html" TargetMode="External"/><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50.gif"/><Relationship Id="rId10" Type="http://schemas.openxmlformats.org/officeDocument/2006/relationships/image" Target="../media/image96.png"/><Relationship Id="rId4" Type="http://schemas.openxmlformats.org/officeDocument/2006/relationships/image" Target="../media/image92.png"/><Relationship Id="rId9" Type="http://schemas.openxmlformats.org/officeDocument/2006/relationships/image" Target="../media/image95.png"/></Relationships>
</file>

<file path=ppt/slides/_rels/slide2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cs.jyu.fi/ai/nato/NATO.pptx" TargetMode="External"/><Relationship Id="rId2" Type="http://schemas.openxmlformats.org/officeDocument/2006/relationships/hyperlink" Target="https://doi.org/10.3233/978-1-61499-888-4-110" TargetMode="Externa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28.xml.rels><?xml version="1.0" encoding="UTF-8" standalone="yes"?>
<Relationships xmlns="http://schemas.openxmlformats.org/package/2006/relationships"><Relationship Id="rId3" Type="http://schemas.openxmlformats.org/officeDocument/2006/relationships/hyperlink" Target="https://owasp.org/www-project-top-10-for-large-language-model-applications/assets/PDF/OWASP-Top-10-for-LLMs-2023-slides-v1_0_1.pdf" TargetMode="External"/><Relationship Id="rId7" Type="http://schemas.openxmlformats.org/officeDocument/2006/relationships/image" Target="../media/image52.png"/><Relationship Id="rId2" Type="http://schemas.openxmlformats.org/officeDocument/2006/relationships/hyperlink" Target="https://www.cobalt.io/blog/prompt-injection-attacks" TargetMode="External"/><Relationship Id="rId1" Type="http://schemas.openxmlformats.org/officeDocument/2006/relationships/slideLayout" Target="../slideLayouts/slideLayout13.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hyperlink" Target="https://www.wired.com/story/chatgpt-jailbreak-generative-ai-hackin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3.xml.rels><?xml version="1.0" encoding="UTF-8" standalone="yes"?>
<Relationships xmlns="http://schemas.openxmlformats.org/package/2006/relationships"><Relationship Id="rId8" Type="http://schemas.openxmlformats.org/officeDocument/2006/relationships/hyperlink" Target="https://ai.it.jyu.fi/vagan" TargetMode="External"/><Relationship Id="rId3" Type="http://schemas.openxmlformats.org/officeDocument/2006/relationships/image" Target="../media/image16.jpg"/><Relationship Id="rId7" Type="http://schemas.openxmlformats.org/officeDocument/2006/relationships/hyperlink" Target="mailto:vagan.terziyan@jyu.fi" TargetMode="External"/><Relationship Id="rId2" Type="http://schemas.openxmlformats.org/officeDocument/2006/relationships/hyperlink" Target="https://ai.it.jyu.fi/Adversarial_Analytics.pptx" TargetMode="External"/><Relationship Id="rId1" Type="http://schemas.openxmlformats.org/officeDocument/2006/relationships/slideLayout" Target="../slideLayouts/slideLayout2.xml"/><Relationship Id="rId6" Type="http://schemas.openxmlformats.org/officeDocument/2006/relationships/hyperlink" Target="https://www.jyu.fi/en/research-groups/collective-intelligence" TargetMode="External"/><Relationship Id="rId5" Type="http://schemas.openxmlformats.org/officeDocument/2006/relationships/hyperlink" Target="https://www.jyu.fi/en" TargetMode="External"/><Relationship Id="rId4" Type="http://schemas.openxmlformats.org/officeDocument/2006/relationships/hyperlink" Target="https://www.jyu.fi/en/it" TargetMode="External"/><Relationship Id="rId9" Type="http://schemas.openxmlformats.org/officeDocument/2006/relationships/image" Target="../media/image17.gif"/></Relationships>
</file>

<file path=ppt/slides/_rels/slide30.xml.rels><?xml version="1.0" encoding="UTF-8" standalone="yes"?>
<Relationships xmlns="http://schemas.openxmlformats.org/package/2006/relationships"><Relationship Id="rId3" Type="http://schemas.openxmlformats.org/officeDocument/2006/relationships/image" Target="../media/image108.gif"/><Relationship Id="rId2" Type="http://schemas.openxmlformats.org/officeDocument/2006/relationships/image" Target="../media/image107.jpg"/><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3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hyperlink" Target="http://recode.bg/natog5511/" TargetMode="External"/><Relationship Id="rId5" Type="http://schemas.openxmlformats.org/officeDocument/2006/relationships/image" Target="../media/image112.png"/><Relationship Id="rId4" Type="http://schemas.openxmlformats.org/officeDocument/2006/relationships/image" Target="../media/image111.png"/></Relationships>
</file>

<file path=ppt/slides/_rels/slide32.xml.rels><?xml version="1.0" encoding="UTF-8" standalone="yes"?>
<Relationships xmlns="http://schemas.openxmlformats.org/package/2006/relationships"><Relationship Id="rId8" Type="http://schemas.openxmlformats.org/officeDocument/2006/relationships/hyperlink" Target="https://doi.org/10.1051/e3sconf/202235303004" TargetMode="External"/><Relationship Id="rId3" Type="http://schemas.openxmlformats.org/officeDocument/2006/relationships/image" Target="../media/image114.png"/><Relationship Id="rId7" Type="http://schemas.openxmlformats.org/officeDocument/2006/relationships/hyperlink" Target="https://ai.it.jyu.fi/WARN.pptx" TargetMode="External"/><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hyperlink" Target="https://ai.it.jyu.fi/EVF-2021.pptx"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image" Target="../media/image9.gif"/><Relationship Id="rId1" Type="http://schemas.openxmlformats.org/officeDocument/2006/relationships/slideLayout" Target="../slideLayouts/slideLayout2.xml"/><Relationship Id="rId5" Type="http://schemas.openxmlformats.org/officeDocument/2006/relationships/image" Target="../media/image21.gif"/><Relationship Id="rId4" Type="http://schemas.openxmlformats.org/officeDocument/2006/relationships/image" Target="../media/image119.gif"/></Relationships>
</file>

<file path=ppt/slides/_rels/slide3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91.gif"/><Relationship Id="rId1" Type="http://schemas.openxmlformats.org/officeDocument/2006/relationships/slideLayout" Target="../slideLayouts/slideLayout7.xml"/><Relationship Id="rId5" Type="http://schemas.openxmlformats.org/officeDocument/2006/relationships/image" Target="../media/image122.png"/><Relationship Id="rId4" Type="http://schemas.openxmlformats.org/officeDocument/2006/relationships/image" Target="../media/image121.png"/></Relationships>
</file>

<file path=ppt/slides/_rels/slide35.xml.rels><?xml version="1.0" encoding="UTF-8" standalone="yes"?>
<Relationships xmlns="http://schemas.openxmlformats.org/package/2006/relationships"><Relationship Id="rId8" Type="http://schemas.openxmlformats.org/officeDocument/2006/relationships/hyperlink" Target="https://doi.org/10.5220/0001489001690178" TargetMode="External"/><Relationship Id="rId3" Type="http://schemas.openxmlformats.org/officeDocument/2006/relationships/image" Target="../media/image120.png"/><Relationship Id="rId7" Type="http://schemas.openxmlformats.org/officeDocument/2006/relationships/hyperlink" Target="https://gvpress.com/journals/IJSH/vol2_no2/3.pdf" TargetMode="External"/><Relationship Id="rId2" Type="http://schemas.openxmlformats.org/officeDocument/2006/relationships/image" Target="../media/image91.gif"/><Relationship Id="rId1" Type="http://schemas.openxmlformats.org/officeDocument/2006/relationships/slideLayout" Target="../slideLayouts/slideLayout7.xml"/><Relationship Id="rId6" Type="http://schemas.openxmlformats.org/officeDocument/2006/relationships/hyperlink" Target="http://www.cs.jyu.fi/ai/SmartResource_UBIWARE.html" TargetMode="External"/><Relationship Id="rId5" Type="http://schemas.openxmlformats.org/officeDocument/2006/relationships/image" Target="../media/image122.png"/><Relationship Id="rId4" Type="http://schemas.openxmlformats.org/officeDocument/2006/relationships/image" Target="../media/image121.png"/></Relationships>
</file>

<file path=ppt/slides/_rels/slide36.xml.rels><?xml version="1.0" encoding="UTF-8" standalone="yes"?>
<Relationships xmlns="http://schemas.openxmlformats.org/package/2006/relationships"><Relationship Id="rId3" Type="http://schemas.openxmlformats.org/officeDocument/2006/relationships/image" Target="../media/image91.gif"/><Relationship Id="rId7" Type="http://schemas.openxmlformats.org/officeDocument/2006/relationships/hyperlink" Target="https://doi.org/10.1016/j.promfg.2020.02.092" TargetMode="External"/><Relationship Id="rId2"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37.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27.png"/><Relationship Id="rId4" Type="http://schemas.openxmlformats.org/officeDocument/2006/relationships/image" Target="../media/image126.png"/></Relationships>
</file>

<file path=ppt/slides/_rels/slide38.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image" Target="../media/image128.png"/><Relationship Id="rId1" Type="http://schemas.openxmlformats.org/officeDocument/2006/relationships/slideLayout" Target="../slideLayouts/slideLayout7.xml"/><Relationship Id="rId6" Type="http://schemas.openxmlformats.org/officeDocument/2006/relationships/image" Target="../media/image132.png"/><Relationship Id="rId5" Type="http://schemas.openxmlformats.org/officeDocument/2006/relationships/image" Target="../media/image131.png"/><Relationship Id="rId10" Type="http://schemas.openxmlformats.org/officeDocument/2006/relationships/image" Target="../media/image156.png"/><Relationship Id="rId4" Type="http://schemas.openxmlformats.org/officeDocument/2006/relationships/image" Target="../media/image130.png"/><Relationship Id="rId9" Type="http://schemas.openxmlformats.org/officeDocument/2006/relationships/hyperlink" Target="https://doi.org/10.1016/j.jmsy.2018.04.019"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4.gif"/><Relationship Id="rId13" Type="http://schemas.openxmlformats.org/officeDocument/2006/relationships/image" Target="../media/image29.png"/><Relationship Id="rId3" Type="http://schemas.openxmlformats.org/officeDocument/2006/relationships/image" Target="../media/image19.gif"/><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18.gif"/><Relationship Id="rId1" Type="http://schemas.openxmlformats.org/officeDocument/2006/relationships/slideLayout" Target="../slideLayouts/slideLayout2.xml"/><Relationship Id="rId6" Type="http://schemas.openxmlformats.org/officeDocument/2006/relationships/image" Target="../media/image22.gif"/><Relationship Id="rId11" Type="http://schemas.openxmlformats.org/officeDocument/2006/relationships/image" Target="../media/image27.gif"/><Relationship Id="rId5" Type="http://schemas.openxmlformats.org/officeDocument/2006/relationships/image" Target="../media/image21.gif"/><Relationship Id="rId10" Type="http://schemas.openxmlformats.org/officeDocument/2006/relationships/image" Target="../media/image26.gif"/><Relationship Id="rId4" Type="http://schemas.openxmlformats.org/officeDocument/2006/relationships/image" Target="../media/image20.gif"/><Relationship Id="rId9" Type="http://schemas.openxmlformats.org/officeDocument/2006/relationships/image" Target="../media/image25.gif"/><Relationship Id="rId14" Type="http://schemas.openxmlformats.org/officeDocument/2006/relationships/image" Target="../media/image30.gif"/></Relationships>
</file>

<file path=ppt/slides/_rels/slide40.xml.rels><?xml version="1.0" encoding="UTF-8" standalone="yes"?>
<Relationships xmlns="http://schemas.openxmlformats.org/package/2006/relationships"><Relationship Id="rId3" Type="http://schemas.openxmlformats.org/officeDocument/2006/relationships/hyperlink" Target="https://doi.org/10.1080/0960085X.2022.2073278" TargetMode="External"/><Relationship Id="rId2" Type="http://schemas.openxmlformats.org/officeDocument/2006/relationships/image" Target="../media/image136.jpeg"/><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hyperlink" Target="https://ai.it.jyu.fi/ISM-2020-Pi-Mind.pptx" TargetMode="External"/><Relationship Id="rId4" Type="http://schemas.openxmlformats.org/officeDocument/2006/relationships/hyperlink" Target="https://doi.org/10.1016/j.procs.2021.01.155"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doi.org/10.1049/cim2.12008" TargetMode="External"/><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hyperlink" Target="https://ai.it.jyu.fi/ISM-2023-Cloning_GAN.pptx" TargetMode="External"/><Relationship Id="rId4" Type="http://schemas.openxmlformats.org/officeDocument/2006/relationships/hyperlink" Target="https://doi.org/10.1016/j.procs.2024.01.089"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143.png"/><Relationship Id="rId7" Type="http://schemas.openxmlformats.org/officeDocument/2006/relationships/hyperlink" Target="http://www.cs.jyu.fi/ai/EVF-2021.pptx" TargetMode="External"/><Relationship Id="rId2" Type="http://schemas.openxmlformats.org/officeDocument/2006/relationships/image" Target="../media/image142.png"/><Relationship Id="rId1" Type="http://schemas.openxmlformats.org/officeDocument/2006/relationships/slideLayout" Target="../slideLayouts/slideLayout1.xml"/><Relationship Id="rId6" Type="http://schemas.openxmlformats.org/officeDocument/2006/relationships/hyperlink" Target="https://doi.org/10.1051/e3sconf/202235303004" TargetMode="External"/><Relationship Id="rId5" Type="http://schemas.openxmlformats.org/officeDocument/2006/relationships/hyperlink" Target="https://doi.org/10.1504/IJSPM.2022.10048910" TargetMode="External"/><Relationship Id="rId4" Type="http://schemas.openxmlformats.org/officeDocument/2006/relationships/image" Target="../media/image144.png"/><Relationship Id="rId9" Type="http://schemas.openxmlformats.org/officeDocument/2006/relationships/image" Target="../media/image27.gif"/></Relationships>
</file>

<file path=ppt/slides/_rels/slide44.xml.rels><?xml version="1.0" encoding="UTF-8" standalone="yes"?>
<Relationships xmlns="http://schemas.openxmlformats.org/package/2006/relationships"><Relationship Id="rId3" Type="http://schemas.openxmlformats.org/officeDocument/2006/relationships/hyperlink" Target="https://doi.org/10.1504/IJSPM.2022.10048910" TargetMode="External"/><Relationship Id="rId2" Type="http://schemas.openxmlformats.org/officeDocument/2006/relationships/image" Target="../media/image145.png"/><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hyperlink" Target="https://doi.org/10.3233/978-1-61499-888-4-110" TargetMode="External"/><Relationship Id="rId3" Type="http://schemas.openxmlformats.org/officeDocument/2006/relationships/image" Target="../media/image57.png"/><Relationship Id="rId7" Type="http://schemas.openxmlformats.org/officeDocument/2006/relationships/hyperlink" Target="https://www.iospress.nl/bookserie/nato-science-for-peace-and-security-series-d-information-andcommunication-security/" TargetMode="External"/><Relationship Id="rId2"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hyperlink" Target="http://ebooks.iospress.nl/volumearticle/50290" TargetMode="External"/><Relationship Id="rId5" Type="http://schemas.openxmlformats.org/officeDocument/2006/relationships/image" Target="../media/image91.gif"/><Relationship Id="rId4" Type="http://schemas.openxmlformats.org/officeDocument/2006/relationships/image" Target="../media/image147.jpeg"/></Relationships>
</file>

<file path=ppt/slides/_rels/slide47.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image" Target="../media/image32.png"/><Relationship Id="rId7" Type="http://schemas.openxmlformats.org/officeDocument/2006/relationships/image" Target="../media/image36.gif"/><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22.gif"/></Relationships>
</file>

<file path=ppt/slides/_rels/slide50.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58.gif"/><Relationship Id="rId2" Type="http://schemas.openxmlformats.org/officeDocument/2006/relationships/image" Target="../media/image149.png"/><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9.jpeg"/></Relationships>
</file>

<file path=ppt/slides/_rels/slide57.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image" Target="../media/image169.png"/><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6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xml"/><Relationship Id="rId6" Type="http://schemas.openxmlformats.org/officeDocument/2006/relationships/image" Target="../media/image26.gif"/><Relationship Id="rId5" Type="http://schemas.openxmlformats.org/officeDocument/2006/relationships/image" Target="../media/image179.png"/><Relationship Id="rId4" Type="http://schemas.openxmlformats.org/officeDocument/2006/relationships/image" Target="../media/image178.png"/></Relationships>
</file>

<file path=ppt/slides/_rels/slide66.xml.rels><?xml version="1.0" encoding="UTF-8" standalone="yes"?>
<Relationships xmlns="http://schemas.openxmlformats.org/package/2006/relationships"><Relationship Id="rId3" Type="http://schemas.openxmlformats.org/officeDocument/2006/relationships/image" Target="../media/image181.png"/><Relationship Id="rId7" Type="http://schemas.openxmlformats.org/officeDocument/2006/relationships/image" Target="../media/image185.png"/><Relationship Id="rId2" Type="http://schemas.openxmlformats.org/officeDocument/2006/relationships/image" Target="../media/image180.png"/><Relationship Id="rId1" Type="http://schemas.openxmlformats.org/officeDocument/2006/relationships/slideLayout" Target="../slideLayouts/slideLayout24.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67.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gif"/><Relationship Id="rId1" Type="http://schemas.openxmlformats.org/officeDocument/2006/relationships/slideLayout" Target="../slideLayouts/slideLayout24.xml"/><Relationship Id="rId4" Type="http://schemas.openxmlformats.org/officeDocument/2006/relationships/image" Target="../media/image188.gif"/></Relationships>
</file>

<file path=ppt/slides/_rels/slide68.xml.rels><?xml version="1.0" encoding="UTF-8" standalone="yes"?>
<Relationships xmlns="http://schemas.openxmlformats.org/package/2006/relationships"><Relationship Id="rId3" Type="http://schemas.openxmlformats.org/officeDocument/2006/relationships/hyperlink" Target="https://doi.org/10.1016/j.procs.2024.01.137" TargetMode="External"/><Relationship Id="rId2" Type="http://schemas.openxmlformats.org/officeDocument/2006/relationships/image" Target="../media/image189.png"/><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69.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NULL"/><Relationship Id="rId2" Type="http://schemas.openxmlformats.org/officeDocument/2006/relationships/image" Target="../media/image39.png"/><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70.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1.xml"/><Relationship Id="rId6" Type="http://schemas.openxmlformats.org/officeDocument/2006/relationships/image" Target="../media/image25.gif"/><Relationship Id="rId5" Type="http://schemas.openxmlformats.org/officeDocument/2006/relationships/image" Target="../media/image196.png"/><Relationship Id="rId4" Type="http://schemas.openxmlformats.org/officeDocument/2006/relationships/image" Target="../media/image195.png"/></Relationships>
</file>

<file path=ppt/slides/_rels/slide72.xml.rels><?xml version="1.0" encoding="UTF-8" standalone="yes"?>
<Relationships xmlns="http://schemas.openxmlformats.org/package/2006/relationships"><Relationship Id="rId8" Type="http://schemas.openxmlformats.org/officeDocument/2006/relationships/hyperlink" Target="https://doi.org/10.1162/neco_a_01449" TargetMode="External"/><Relationship Id="rId3" Type="http://schemas.openxmlformats.org/officeDocument/2006/relationships/image" Target="../media/image123.png"/><Relationship Id="rId7" Type="http://schemas.openxmlformats.org/officeDocument/2006/relationships/image" Target="../media/image194.png"/><Relationship Id="rId2" Type="http://schemas.openxmlformats.org/officeDocument/2006/relationships/image" Target="../media/image91.gif"/><Relationship Id="rId1" Type="http://schemas.openxmlformats.org/officeDocument/2006/relationships/slideLayout" Target="../slideLayouts/slideLayout7.xml"/><Relationship Id="rId6" Type="http://schemas.openxmlformats.org/officeDocument/2006/relationships/image" Target="../media/image197.png"/><Relationship Id="rId5" Type="http://schemas.openxmlformats.org/officeDocument/2006/relationships/image" Target="../media/image125.png"/><Relationship Id="rId4" Type="http://schemas.openxmlformats.org/officeDocument/2006/relationships/image" Target="../media/image124.png"/></Relationships>
</file>

<file path=ppt/slides/_rels/slide73.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2.xml"/><Relationship Id="rId4" Type="http://schemas.openxmlformats.org/officeDocument/2006/relationships/hyperlink" Target="https://doi.org/10.1162/neco_a_01449"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2.xml"/><Relationship Id="rId5" Type="http://schemas.openxmlformats.org/officeDocument/2006/relationships/hyperlink" Target="https://doi.org/10.1162/neco_a_01449" TargetMode="External"/><Relationship Id="rId4" Type="http://schemas.openxmlformats.org/officeDocument/2006/relationships/image" Target="../media/image202.png"/></Relationships>
</file>

<file path=ppt/slides/_rels/slide75.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hyperlink" Target="http://www.jyu.fi/ai" TargetMode="External"/><Relationship Id="rId3" Type="http://schemas.openxmlformats.org/officeDocument/2006/relationships/image" Target="../media/image207.gif"/><Relationship Id="rId7" Type="http://schemas.openxmlformats.org/officeDocument/2006/relationships/image" Target="../media/image209.png"/><Relationship Id="rId2" Type="http://schemas.openxmlformats.org/officeDocument/2006/relationships/image" Target="../media/image206.png"/><Relationship Id="rId1" Type="http://schemas.openxmlformats.org/officeDocument/2006/relationships/slideLayout" Target="../slideLayouts/slideLayout2.xml"/><Relationship Id="rId6" Type="http://schemas.openxmlformats.org/officeDocument/2006/relationships/image" Target="../media/image91.gif"/><Relationship Id="rId5" Type="http://schemas.openxmlformats.org/officeDocument/2006/relationships/image" Target="../media/image208.png"/><Relationship Id="rId4" Type="http://schemas.openxmlformats.org/officeDocument/2006/relationships/hyperlink" Target="http://clipartall.com/img/clipart-165720.html"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ai.it.jyu.fi/Adversarial_Analytics.pptx" TargetMode="External"/><Relationship Id="rId7" Type="http://schemas.openxmlformats.org/officeDocument/2006/relationships/image" Target="../media/image211.png"/><Relationship Id="rId2" Type="http://schemas.openxmlformats.org/officeDocument/2006/relationships/image" Target="../media/image2040.png"/><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image" Target="../media/image76.png"/><Relationship Id="rId4" Type="http://schemas.openxmlformats.org/officeDocument/2006/relationships/hyperlink" Target="mailto:vagan.terziyan@jyu.fi" TargetMode="External"/></Relationships>
</file>

<file path=ppt/slides/_rels/slide8.xml.rels><?xml version="1.0" encoding="UTF-8" standalone="yes"?>
<Relationships xmlns="http://schemas.openxmlformats.org/package/2006/relationships"><Relationship Id="rId2" Type="http://schemas.openxmlformats.org/officeDocument/2006/relationships/hyperlink" Target="https://ai.it.jyu.fi/KONE_AI_and_Cybersecurity.pptx"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18.gif"/><Relationship Id="rId1" Type="http://schemas.openxmlformats.org/officeDocument/2006/relationships/slideLayout" Target="../slideLayouts/slideLayout2.xml"/><Relationship Id="rId5" Type="http://schemas.openxmlformats.org/officeDocument/2006/relationships/image" Target="../media/image46.gif"/><Relationship Id="rId4" Type="http://schemas.openxmlformats.org/officeDocument/2006/relationships/image" Target="../media/image4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03" y="3"/>
            <a:ext cx="7039567" cy="4367357"/>
          </a:xfrm>
          <a:prstGeom prst="rect">
            <a:avLst/>
          </a:prstGeom>
        </p:spPr>
      </p:pic>
      <p:sp>
        <p:nvSpPr>
          <p:cNvPr id="5" name="Rectangle 4"/>
          <p:cNvSpPr/>
          <p:nvPr/>
        </p:nvSpPr>
        <p:spPr>
          <a:xfrm>
            <a:off x="4903" y="4294913"/>
            <a:ext cx="7039567" cy="1265382"/>
          </a:xfrm>
          <a:prstGeom prst="rect">
            <a:avLst/>
          </a:prstGeom>
          <a:solidFill>
            <a:srgbClr val="5EB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clrChange>
              <a:clrFrom>
                <a:srgbClr val="FFFFFF"/>
              </a:clrFrom>
              <a:clrTo>
                <a:srgbClr val="FFFFFF">
                  <a:alpha val="0"/>
                </a:srgbClr>
              </a:clrTo>
            </a:clrChange>
          </a:blip>
          <a:stretch>
            <a:fillRect/>
          </a:stretch>
        </p:blipFill>
        <p:spPr>
          <a:xfrm rot="20430681">
            <a:off x="3842925" y="467854"/>
            <a:ext cx="1171398" cy="1301089"/>
          </a:xfrm>
          <a:prstGeom prst="rect">
            <a:avLst/>
          </a:prstGeom>
        </p:spPr>
      </p:pic>
      <p:sp>
        <p:nvSpPr>
          <p:cNvPr id="13" name="Rectangle 12"/>
          <p:cNvSpPr/>
          <p:nvPr/>
        </p:nvSpPr>
        <p:spPr>
          <a:xfrm>
            <a:off x="7044470" y="3"/>
            <a:ext cx="5147530" cy="5549422"/>
          </a:xfrm>
          <a:prstGeom prst="rect">
            <a:avLst/>
          </a:prstGeom>
          <a:solidFill>
            <a:srgbClr val="5EB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115735" y="3596981"/>
            <a:ext cx="2202597" cy="1746832"/>
            <a:chOff x="6210" y="3970476"/>
            <a:chExt cx="2283726" cy="1794078"/>
          </a:xfrm>
        </p:grpSpPr>
        <p:sp>
          <p:nvSpPr>
            <p:cNvPr id="15" name="Oval 14"/>
            <p:cNvSpPr/>
            <p:nvPr/>
          </p:nvSpPr>
          <p:spPr>
            <a:xfrm rot="2367263">
              <a:off x="6210" y="4091435"/>
              <a:ext cx="2283726" cy="160390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clrChange>
                <a:clrFrom>
                  <a:srgbClr val="FFFFFF"/>
                </a:clrFrom>
                <a:clrTo>
                  <a:srgbClr val="FFFFFF">
                    <a:alpha val="0"/>
                  </a:srgbClr>
                </a:clrTo>
              </a:clrChange>
            </a:blip>
            <a:stretch>
              <a:fillRect/>
            </a:stretch>
          </p:blipFill>
          <p:spPr>
            <a:xfrm>
              <a:off x="1272892" y="4798421"/>
              <a:ext cx="654868" cy="966133"/>
            </a:xfrm>
            <a:prstGeom prst="rect">
              <a:avLst/>
            </a:prstGeom>
          </p:spPr>
        </p:pic>
        <p:pic>
          <p:nvPicPr>
            <p:cNvPr id="14" name="Picture 13"/>
            <p:cNvPicPr>
              <a:picLocks noChangeAspect="1"/>
            </p:cNvPicPr>
            <p:nvPr/>
          </p:nvPicPr>
          <p:blipFill>
            <a:blip r:embed="rId5">
              <a:clrChange>
                <a:clrFrom>
                  <a:srgbClr val="FFFFFF"/>
                </a:clrFrom>
                <a:clrTo>
                  <a:srgbClr val="FFFFFF">
                    <a:alpha val="0"/>
                  </a:srgbClr>
                </a:clrTo>
              </a:clrChange>
            </a:blip>
            <a:stretch>
              <a:fillRect/>
            </a:stretch>
          </p:blipFill>
          <p:spPr>
            <a:xfrm>
              <a:off x="142790" y="3970476"/>
              <a:ext cx="1480139" cy="1480139"/>
            </a:xfrm>
            <a:prstGeom prst="rect">
              <a:avLst/>
            </a:prstGeom>
          </p:spPr>
        </p:pic>
      </p:grpSp>
      <p:grpSp>
        <p:nvGrpSpPr>
          <p:cNvPr id="23" name="Group 22"/>
          <p:cNvGrpSpPr/>
          <p:nvPr/>
        </p:nvGrpSpPr>
        <p:grpSpPr>
          <a:xfrm>
            <a:off x="5400060" y="1949516"/>
            <a:ext cx="1444758" cy="1532592"/>
            <a:chOff x="7896223" y="2220928"/>
            <a:chExt cx="1554411" cy="1700839"/>
          </a:xfrm>
        </p:grpSpPr>
        <p:sp>
          <p:nvSpPr>
            <p:cNvPr id="18" name="Oval 17"/>
            <p:cNvSpPr/>
            <p:nvPr/>
          </p:nvSpPr>
          <p:spPr>
            <a:xfrm rot="18889769">
              <a:off x="7824593" y="2295727"/>
              <a:ext cx="1700839" cy="155124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6">
              <a:clrChange>
                <a:clrFrom>
                  <a:srgbClr val="FFFFFF"/>
                </a:clrFrom>
                <a:clrTo>
                  <a:srgbClr val="FFFFFF">
                    <a:alpha val="0"/>
                  </a:srgbClr>
                </a:clrTo>
              </a:clrChange>
            </a:blip>
            <a:stretch>
              <a:fillRect/>
            </a:stretch>
          </p:blipFill>
          <p:spPr>
            <a:xfrm rot="20779435">
              <a:off x="7896223" y="2755216"/>
              <a:ext cx="1064924" cy="1042987"/>
            </a:xfrm>
            <a:prstGeom prst="rect">
              <a:avLst/>
            </a:prstGeom>
          </p:spPr>
        </p:pic>
        <p:pic>
          <p:nvPicPr>
            <p:cNvPr id="9" name="Picture 8"/>
            <p:cNvPicPr>
              <a:picLocks noChangeAspect="1"/>
            </p:cNvPicPr>
            <p:nvPr/>
          </p:nvPicPr>
          <p:blipFill>
            <a:blip r:embed="rId7">
              <a:clrChange>
                <a:clrFrom>
                  <a:srgbClr val="FFFFFF"/>
                </a:clrFrom>
                <a:clrTo>
                  <a:srgbClr val="FFFFFF">
                    <a:alpha val="0"/>
                  </a:srgbClr>
                </a:clrTo>
              </a:clrChange>
            </a:blip>
            <a:stretch>
              <a:fillRect/>
            </a:stretch>
          </p:blipFill>
          <p:spPr>
            <a:xfrm>
              <a:off x="8423563" y="2365252"/>
              <a:ext cx="1018303" cy="806348"/>
            </a:xfrm>
            <a:prstGeom prst="rect">
              <a:avLst/>
            </a:prstGeom>
          </p:spPr>
        </p:pic>
      </p:grpSp>
      <p:sp>
        <p:nvSpPr>
          <p:cNvPr id="21" name="Oval 20"/>
          <p:cNvSpPr/>
          <p:nvPr/>
        </p:nvSpPr>
        <p:spPr>
          <a:xfrm rot="440359">
            <a:off x="786226" y="183763"/>
            <a:ext cx="1688007" cy="175402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8">
            <a:clrChange>
              <a:clrFrom>
                <a:srgbClr val="FFFFFF"/>
              </a:clrFrom>
              <a:clrTo>
                <a:srgbClr val="FFFFFF">
                  <a:alpha val="0"/>
                </a:srgbClr>
              </a:clrTo>
            </a:clrChange>
          </a:blip>
          <a:stretch>
            <a:fillRect/>
          </a:stretch>
        </p:blipFill>
        <p:spPr>
          <a:xfrm>
            <a:off x="1059072" y="344847"/>
            <a:ext cx="1110292" cy="1166611"/>
          </a:xfrm>
          <a:prstGeom prst="rect">
            <a:avLst/>
          </a:prstGeom>
        </p:spPr>
      </p:pic>
      <p:pic>
        <p:nvPicPr>
          <p:cNvPr id="24" name="Picture 23"/>
          <p:cNvPicPr>
            <a:picLocks noChangeAspect="1"/>
          </p:cNvPicPr>
          <p:nvPr/>
        </p:nvPicPr>
        <p:blipFill>
          <a:blip r:embed="rId9"/>
          <a:stretch>
            <a:fillRect/>
          </a:stretch>
        </p:blipFill>
        <p:spPr>
          <a:xfrm>
            <a:off x="1400809" y="1362347"/>
            <a:ext cx="609107" cy="462081"/>
          </a:xfrm>
          <a:prstGeom prst="rect">
            <a:avLst/>
          </a:prstGeom>
        </p:spPr>
      </p:pic>
      <p:sp>
        <p:nvSpPr>
          <p:cNvPr id="26" name="Rectangle 25"/>
          <p:cNvSpPr/>
          <p:nvPr/>
        </p:nvSpPr>
        <p:spPr>
          <a:xfrm>
            <a:off x="6641857" y="1384786"/>
            <a:ext cx="5405906" cy="3046988"/>
          </a:xfrm>
          <a:prstGeom prst="rect">
            <a:avLst/>
          </a:prstGeom>
        </p:spPr>
        <p:txBody>
          <a:bodyPr wrap="square">
            <a:spAutoFit/>
          </a:bodyPr>
          <a:lstStyle/>
          <a:p>
            <a:pPr algn="r"/>
            <a:r>
              <a:rPr lang="en-US" sz="4800" b="1" dirty="0">
                <a:solidFill>
                  <a:srgbClr val="7030A0"/>
                </a:solidFill>
                <a:effectLst>
                  <a:outerShdw blurRad="38100" dist="38100" dir="2700000" algn="tl">
                    <a:srgbClr val="000000">
                      <a:alpha val="43137"/>
                    </a:srgbClr>
                  </a:outerShdw>
                </a:effectLst>
                <a:latin typeface="Chiller" panose="04020404031007020602" pitchFamily="82" charset="0"/>
                <a:ea typeface="Calibri" panose="020F0502020204030204" pitchFamily="34" charset="0"/>
                <a:cs typeface="Times New Roman" panose="02020603050405020304" pitchFamily="18" charset="0"/>
              </a:rPr>
              <a:t>“Adversarial Analytics – Adversarial Maintenance – Adversarial AI:</a:t>
            </a:r>
          </a:p>
          <a:p>
            <a:pPr algn="r"/>
            <a:r>
              <a:rPr lang="en-US" sz="4800" b="1" dirty="0">
                <a:solidFill>
                  <a:srgbClr val="7030A0"/>
                </a:solidFill>
                <a:effectLst>
                  <a:outerShdw blurRad="38100" dist="38100" dir="2700000" algn="tl">
                    <a:srgbClr val="000000">
                      <a:alpha val="43137"/>
                    </a:srgbClr>
                  </a:outerShdw>
                </a:effectLst>
                <a:latin typeface="Chiller" panose="04020404031007020602" pitchFamily="82" charset="0"/>
                <a:ea typeface="Calibri" panose="020F0502020204030204" pitchFamily="34" charset="0"/>
                <a:cs typeface="Times New Roman" panose="02020603050405020304" pitchFamily="18" charset="0"/>
              </a:rPr>
              <a:t> A New Bermuda Triangle?”</a:t>
            </a:r>
          </a:p>
        </p:txBody>
      </p:sp>
      <p:sp>
        <p:nvSpPr>
          <p:cNvPr id="27" name="Rectangle 26"/>
          <p:cNvSpPr/>
          <p:nvPr/>
        </p:nvSpPr>
        <p:spPr>
          <a:xfrm>
            <a:off x="8907616" y="4713293"/>
            <a:ext cx="3020314" cy="646331"/>
          </a:xfrm>
          <a:prstGeom prst="rect">
            <a:avLst/>
          </a:prstGeom>
          <a:noFill/>
        </p:spPr>
        <p:txBody>
          <a:bodyPr wrap="none" lIns="91440" tIns="45720" rIns="91440" bIns="45720">
            <a:spAutoFit/>
          </a:bodyPr>
          <a:lstStyle/>
          <a:p>
            <a:pPr algn="ctr"/>
            <a:r>
              <a:rPr lang="en-US" sz="3600" b="1" cap="none" spc="0" dirty="0">
                <a:ln w="0"/>
                <a:solidFill>
                  <a:srgbClr val="7030A0"/>
                </a:solidFill>
                <a:effectLst>
                  <a:reflection blurRad="6350" stA="53000" endA="300" endPos="35500" dir="5400000" sy="-90000" algn="bl" rotWithShape="0"/>
                </a:effectLst>
              </a:rPr>
              <a:t>Vagan Terziyan</a:t>
            </a:r>
          </a:p>
        </p:txBody>
      </p:sp>
      <p:sp>
        <p:nvSpPr>
          <p:cNvPr id="28" name="Rectangle 27"/>
          <p:cNvSpPr/>
          <p:nvPr/>
        </p:nvSpPr>
        <p:spPr>
          <a:xfrm>
            <a:off x="9039" y="5521788"/>
            <a:ext cx="12182961" cy="1336212"/>
          </a:xfrm>
          <a:prstGeom prst="rect">
            <a:avLst/>
          </a:prstGeom>
          <a:solidFill>
            <a:srgbClr val="5EB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4" descr="Self-replicating-robots GIFs - Get the best GIF on GIPHY"/>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563571" y="3556949"/>
            <a:ext cx="2781453" cy="1586734"/>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grpSp>
        <p:nvGrpSpPr>
          <p:cNvPr id="40" name="Group 39"/>
          <p:cNvGrpSpPr/>
          <p:nvPr/>
        </p:nvGrpSpPr>
        <p:grpSpPr>
          <a:xfrm>
            <a:off x="297288" y="5543048"/>
            <a:ext cx="11656794" cy="1198216"/>
            <a:chOff x="271136" y="5526488"/>
            <a:chExt cx="11656794" cy="1264555"/>
          </a:xfrm>
        </p:grpSpPr>
        <p:grpSp>
          <p:nvGrpSpPr>
            <p:cNvPr id="33" name="Group 32"/>
            <p:cNvGrpSpPr/>
            <p:nvPr/>
          </p:nvGrpSpPr>
          <p:grpSpPr>
            <a:xfrm>
              <a:off x="271136" y="5531409"/>
              <a:ext cx="4410725" cy="1259634"/>
              <a:chOff x="-161997" y="5646909"/>
              <a:chExt cx="4410725" cy="1259634"/>
            </a:xfrm>
          </p:grpSpPr>
          <p:pic>
            <p:nvPicPr>
              <p:cNvPr id="31" name="Picture 30"/>
              <p:cNvPicPr>
                <a:picLocks noChangeAspect="1"/>
              </p:cNvPicPr>
              <p:nvPr/>
            </p:nvPicPr>
            <p:blipFill>
              <a:blip r:embed="rId11"/>
              <a:stretch>
                <a:fillRect/>
              </a:stretch>
            </p:blipFill>
            <p:spPr>
              <a:xfrm>
                <a:off x="2679731" y="5652011"/>
                <a:ext cx="1568997" cy="1254532"/>
              </a:xfrm>
              <a:prstGeom prst="rect">
                <a:avLst/>
              </a:prstGeom>
              <a:ln w="25400">
                <a:solidFill>
                  <a:schemeClr val="tx1"/>
                </a:solidFill>
              </a:ln>
            </p:spPr>
          </p:pic>
          <p:pic>
            <p:nvPicPr>
              <p:cNvPr id="32" name="Picture 31"/>
              <p:cNvPicPr>
                <a:picLocks noChangeAspect="1"/>
              </p:cNvPicPr>
              <p:nvPr/>
            </p:nvPicPr>
            <p:blipFill>
              <a:blip r:embed="rId12"/>
              <a:stretch>
                <a:fillRect/>
              </a:stretch>
            </p:blipFill>
            <p:spPr>
              <a:xfrm>
                <a:off x="-161997" y="5646909"/>
                <a:ext cx="2805721" cy="1254532"/>
              </a:xfrm>
              <a:prstGeom prst="rect">
                <a:avLst/>
              </a:prstGeom>
              <a:ln w="25400">
                <a:solidFill>
                  <a:schemeClr val="tx1"/>
                </a:solidFill>
              </a:ln>
            </p:spPr>
          </p:pic>
        </p:grpSp>
        <p:sp>
          <p:nvSpPr>
            <p:cNvPr id="37" name="Rectangle 36"/>
            <p:cNvSpPr/>
            <p:nvPr/>
          </p:nvSpPr>
          <p:spPr>
            <a:xfrm>
              <a:off x="4699944" y="5526488"/>
              <a:ext cx="7227986" cy="1254532"/>
            </a:xfrm>
            <a:prstGeom prst="rect">
              <a:avLst/>
            </a:prstGeom>
            <a:solidFill>
              <a:schemeClr val="tx1">
                <a:lumMod val="75000"/>
                <a:lumOff val="2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4709569" y="5737944"/>
              <a:ext cx="7142920" cy="892552"/>
            </a:xfrm>
            <a:prstGeom prst="rect">
              <a:avLst/>
            </a:prstGeom>
          </p:spPr>
          <p:txBody>
            <a:bodyPr wrap="square">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Hagenberg Prescriptive Analytics Days 2024</a:t>
              </a:r>
            </a:p>
            <a:p>
              <a:pPr algn="ctr"/>
              <a:r>
                <a:rPr lang="en-US" sz="2400" b="1" dirty="0">
                  <a:solidFill>
                    <a:schemeClr val="bg1"/>
                  </a:solidFill>
                  <a:latin typeface="Times New Roman" panose="02020603050405020304" pitchFamily="18" charset="0"/>
                  <a:cs typeface="Times New Roman" panose="02020603050405020304" pitchFamily="18" charset="0"/>
                </a:rPr>
                <a:t>(</a:t>
              </a:r>
              <a:r>
                <a:rPr lang="fi-FI" sz="2400" b="1" dirty="0">
                  <a:solidFill>
                    <a:schemeClr val="bg1"/>
                  </a:solidFill>
                  <a:latin typeface="Times New Roman" panose="02020603050405020304" pitchFamily="18" charset="0"/>
                  <a:cs typeface="Times New Roman" panose="02020603050405020304" pitchFamily="18" charset="0"/>
                </a:rPr>
                <a:t>11:00 - 11:40, </a:t>
              </a:r>
              <a:r>
                <a:rPr lang="en-US" sz="2400" b="1" dirty="0">
                  <a:solidFill>
                    <a:schemeClr val="bg1"/>
                  </a:solidFill>
                  <a:latin typeface="Times New Roman" panose="02020603050405020304" pitchFamily="18" charset="0"/>
                  <a:cs typeface="Times New Roman" panose="02020603050405020304" pitchFamily="18" charset="0"/>
                </a:rPr>
                <a:t>April 4, 2024)</a:t>
              </a:r>
              <a:endParaRPr lang="en-US" sz="2400" b="1" dirty="0">
                <a:solidFill>
                  <a:schemeClr val="bg1"/>
                </a:solidFill>
              </a:endParaRPr>
            </a:p>
          </p:txBody>
        </p:sp>
      </p:grpSp>
    </p:spTree>
    <p:extLst>
      <p:ext uri="{BB962C8B-B14F-4D97-AF65-F5344CB8AC3E}">
        <p14:creationId xmlns:p14="http://schemas.microsoft.com/office/powerpoint/2010/main" val="29246259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7963" y="4770047"/>
            <a:ext cx="11651529"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30A0"/>
                </a:solidFill>
                <a:effectLst/>
                <a:uLnTx/>
                <a:uFillTx/>
                <a:latin typeface="Times New Roman" panose="02020603050405020304" pitchFamily="18" charset="0"/>
                <a:ea typeface="SimSun" panose="02010600030101010101" pitchFamily="2" charset="-122"/>
                <a:cs typeface="+mn-cs"/>
              </a:rPr>
              <a:t>A popular view is that Industry 4.0 concept assumes a high share of automation in the decision-making processes and the Industry 5.0 concept assumes the recovery of the leading role of humans within the decision-making processes. Is these completely so? …</a:t>
            </a:r>
            <a:endParaRPr kumimoji="0" lang="en-US" sz="2400" b="1" i="0" u="none" strike="noStrike" kern="1200" cap="none" spc="0" normalizeH="0" baseline="0" noProof="0" dirty="0">
              <a:ln>
                <a:noFill/>
              </a:ln>
              <a:solidFill>
                <a:srgbClr val="7030A0"/>
              </a:solidFill>
              <a:effectLst/>
              <a:uLnTx/>
              <a:uFillTx/>
              <a:latin typeface="Calibri" panose="020F0502020204030204"/>
              <a:cs typeface="+mn-cs"/>
            </a:endParaRPr>
          </a:p>
        </p:txBody>
      </p:sp>
      <p:sp>
        <p:nvSpPr>
          <p:cNvPr id="5" name="Rectangle 4"/>
          <p:cNvSpPr/>
          <p:nvPr/>
        </p:nvSpPr>
        <p:spPr>
          <a:xfrm>
            <a:off x="296042" y="37167"/>
            <a:ext cx="1149127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“Industry 4.0 vs. Industry 5.0” – is it all about human role?</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2"/>
          <a:stretch>
            <a:fillRect/>
          </a:stretch>
        </p:blipFill>
        <p:spPr>
          <a:xfrm>
            <a:off x="102789" y="822280"/>
            <a:ext cx="5734716" cy="2284010"/>
          </a:xfrm>
          <a:prstGeom prst="rect">
            <a:avLst/>
          </a:prstGeom>
          <a:ln w="31750">
            <a:solidFill>
              <a:schemeClr val="tx1"/>
            </a:solidFill>
          </a:ln>
        </p:spPr>
      </p:pic>
      <p:pic>
        <p:nvPicPr>
          <p:cNvPr id="8" name="Picture 7"/>
          <p:cNvPicPr>
            <a:picLocks noChangeAspect="1"/>
          </p:cNvPicPr>
          <p:nvPr/>
        </p:nvPicPr>
        <p:blipFill>
          <a:blip r:embed="rId3"/>
          <a:stretch>
            <a:fillRect/>
          </a:stretch>
        </p:blipFill>
        <p:spPr>
          <a:xfrm>
            <a:off x="6628280" y="822280"/>
            <a:ext cx="5446216" cy="2284010"/>
          </a:xfrm>
          <a:prstGeom prst="rect">
            <a:avLst/>
          </a:prstGeom>
          <a:ln w="31750">
            <a:solidFill>
              <a:schemeClr val="tx1"/>
            </a:solidFill>
          </a:ln>
        </p:spPr>
      </p:pic>
      <p:sp>
        <p:nvSpPr>
          <p:cNvPr id="9" name="Rectangle 8"/>
          <p:cNvSpPr/>
          <p:nvPr/>
        </p:nvSpPr>
        <p:spPr>
          <a:xfrm>
            <a:off x="5880449" y="1629196"/>
            <a:ext cx="766685"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vs.</a:t>
            </a:r>
          </a:p>
        </p:txBody>
      </p:sp>
      <p:pic>
        <p:nvPicPr>
          <p:cNvPr id="10" name="Picture 9"/>
          <p:cNvPicPr>
            <a:picLocks noChangeAspect="1"/>
          </p:cNvPicPr>
          <p:nvPr/>
        </p:nvPicPr>
        <p:blipFill>
          <a:blip r:embed="rId4"/>
          <a:stretch>
            <a:fillRect/>
          </a:stretch>
        </p:blipFill>
        <p:spPr>
          <a:xfrm>
            <a:off x="4534293" y="3014788"/>
            <a:ext cx="3459638" cy="1652365"/>
          </a:xfrm>
          <a:prstGeom prst="rect">
            <a:avLst/>
          </a:prstGeom>
        </p:spPr>
      </p:pic>
      <p:sp>
        <p:nvSpPr>
          <p:cNvPr id="11" name="Rectangle 10"/>
          <p:cNvSpPr/>
          <p:nvPr/>
        </p:nvSpPr>
        <p:spPr>
          <a:xfrm>
            <a:off x="102789" y="3446628"/>
            <a:ext cx="433633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mn-cs"/>
              </a:rPr>
              <a:t>New generation of AI drives Industry 4.0 from “Automatic” to “Automagic” one …</a:t>
            </a:r>
            <a:endParaRPr kumimoji="0" lang="en-US" b="1" i="0" u="none" strike="noStrike" kern="1200" cap="none" spc="0" normalizeH="0" baseline="0" noProof="0" dirty="0">
              <a:ln>
                <a:noFill/>
              </a:ln>
              <a:solidFill>
                <a:srgbClr val="FF0000"/>
              </a:solidFill>
              <a:effectLst/>
              <a:uLnTx/>
              <a:uFillTx/>
              <a:latin typeface="Calibri" panose="020F0502020204030204"/>
              <a:cs typeface="+mn-cs"/>
            </a:endParaRPr>
          </a:p>
        </p:txBody>
      </p:sp>
    </p:spTree>
    <p:extLst>
      <p:ext uri="{BB962C8B-B14F-4D97-AF65-F5344CB8AC3E}">
        <p14:creationId xmlns:p14="http://schemas.microsoft.com/office/powerpoint/2010/main" val="3668100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05487" y="48562"/>
            <a:ext cx="10934700" cy="6310786"/>
          </a:xfrm>
          <a:prstGeom prst="rect">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grpSp>
        <p:nvGrpSpPr>
          <p:cNvPr id="7" name="Group 6"/>
          <p:cNvGrpSpPr/>
          <p:nvPr/>
        </p:nvGrpSpPr>
        <p:grpSpPr>
          <a:xfrm>
            <a:off x="3101036" y="2392493"/>
            <a:ext cx="2355247" cy="1503660"/>
            <a:chOff x="1362074" y="3009900"/>
            <a:chExt cx="2355247" cy="150366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2074" y="3009900"/>
              <a:ext cx="2355247" cy="1503660"/>
            </a:xfrm>
            <a:prstGeom prst="rect">
              <a:avLst/>
            </a:prstGeom>
            <a:ln w="50800">
              <a:solidFill>
                <a:schemeClr val="tx1"/>
              </a:solidFill>
            </a:ln>
          </p:spPr>
        </p:pic>
        <p:sp>
          <p:nvSpPr>
            <p:cNvPr id="6" name="Rectangle 5"/>
            <p:cNvSpPr/>
            <p:nvPr/>
          </p:nvSpPr>
          <p:spPr>
            <a:xfrm>
              <a:off x="1695450" y="3038475"/>
              <a:ext cx="1733550" cy="4191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Arial"/>
                </a:rPr>
                <a:t>I D U S T R Y</a:t>
              </a:r>
            </a:p>
          </p:txBody>
        </p:sp>
      </p:grpSp>
      <p:sp>
        <p:nvSpPr>
          <p:cNvPr id="8" name="Right Arrow 7"/>
          <p:cNvSpPr>
            <a:spLocks noChangeArrowheads="1"/>
          </p:cNvSpPr>
          <p:nvPr/>
        </p:nvSpPr>
        <p:spPr bwMode="auto">
          <a:xfrm rot="2935307">
            <a:off x="2408382" y="1731636"/>
            <a:ext cx="731520" cy="274320"/>
          </a:xfrm>
          <a:prstGeom prst="rightArrow">
            <a:avLst>
              <a:gd name="adj1" fmla="val 50000"/>
              <a:gd name="adj2" fmla="val 86097"/>
            </a:avLst>
          </a:prstGeom>
          <a:solidFill>
            <a:srgbClr val="0070C0"/>
          </a:solidFill>
          <a:ln w="38100" algn="ctr">
            <a:solidFill>
              <a:srgbClr val="0000FF"/>
            </a:solidFill>
            <a:round/>
            <a:headEnd/>
            <a:tailEnd type="triangle" w="med" len="me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9" name="Picture 8"/>
          <p:cNvPicPr>
            <a:picLocks noChangeAspect="1"/>
          </p:cNvPicPr>
          <p:nvPr/>
        </p:nvPicPr>
        <p:blipFill>
          <a:blip r:embed="rId3"/>
          <a:stretch>
            <a:fillRect/>
          </a:stretch>
        </p:blipFill>
        <p:spPr>
          <a:xfrm>
            <a:off x="846502" y="244370"/>
            <a:ext cx="2196373" cy="1178508"/>
          </a:xfrm>
          <a:prstGeom prst="rect">
            <a:avLst/>
          </a:prstGeom>
          <a:ln w="38100">
            <a:solidFill>
              <a:schemeClr val="tx1"/>
            </a:solidFill>
          </a:ln>
        </p:spPr>
      </p:pic>
      <p:grpSp>
        <p:nvGrpSpPr>
          <p:cNvPr id="13" name="Group 12"/>
          <p:cNvGrpSpPr/>
          <p:nvPr/>
        </p:nvGrpSpPr>
        <p:grpSpPr>
          <a:xfrm>
            <a:off x="5721227" y="677775"/>
            <a:ext cx="2033980" cy="1225472"/>
            <a:chOff x="3278070" y="1866900"/>
            <a:chExt cx="2033980" cy="1225472"/>
          </a:xfrm>
        </p:grpSpPr>
        <p:sp>
          <p:nvSpPr>
            <p:cNvPr id="12" name="Rectangle 11"/>
            <p:cNvSpPr/>
            <p:nvPr/>
          </p:nvSpPr>
          <p:spPr>
            <a:xfrm>
              <a:off x="3400425" y="1866900"/>
              <a:ext cx="1800225" cy="1210320"/>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pic>
          <p:nvPicPr>
            <p:cNvPr id="10" name="Picture 9"/>
            <p:cNvPicPr>
              <a:picLocks noChangeAspect="1"/>
            </p:cNvPicPr>
            <p:nvPr/>
          </p:nvPicPr>
          <p:blipFill>
            <a:blip r:embed="rId4">
              <a:clrChange>
                <a:clrFrom>
                  <a:srgbClr val="FFFFFF"/>
                </a:clrFrom>
                <a:clrTo>
                  <a:srgbClr val="FFFFFF">
                    <a:alpha val="0"/>
                  </a:srgbClr>
                </a:clrTo>
              </a:clrChange>
            </a:blip>
            <a:stretch>
              <a:fillRect/>
            </a:stretch>
          </p:blipFill>
          <p:spPr>
            <a:xfrm rot="19366273">
              <a:off x="3278070" y="1969009"/>
              <a:ext cx="1357750" cy="790954"/>
            </a:xfrm>
            <a:prstGeom prst="rect">
              <a:avLst/>
            </a:prstGeom>
          </p:spPr>
        </p:pic>
        <p:sp>
          <p:nvSpPr>
            <p:cNvPr id="11" name="Rectangle 10"/>
            <p:cNvSpPr/>
            <p:nvPr/>
          </p:nvSpPr>
          <p:spPr>
            <a:xfrm>
              <a:off x="3933824" y="2384486"/>
              <a:ext cx="1378226" cy="70788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solidFill>
                    <a:srgbClr val="000000"/>
                  </a:solidFill>
                  <a:effectLst/>
                  <a:uLnTx/>
                  <a:uFillTx/>
                  <a:latin typeface="Arial"/>
                  <a:ea typeface="+mn-ea"/>
                  <a:cs typeface="Arial"/>
                </a:rPr>
                <a:t>Hybrid Threats</a:t>
              </a:r>
            </a:p>
          </p:txBody>
        </p:sp>
      </p:grpSp>
      <p:grpSp>
        <p:nvGrpSpPr>
          <p:cNvPr id="18" name="Group 17"/>
          <p:cNvGrpSpPr/>
          <p:nvPr/>
        </p:nvGrpSpPr>
        <p:grpSpPr>
          <a:xfrm>
            <a:off x="734437" y="2340404"/>
            <a:ext cx="1347425" cy="1607838"/>
            <a:chOff x="833800" y="3819525"/>
            <a:chExt cx="1347425" cy="1607838"/>
          </a:xfrm>
        </p:grpSpPr>
        <p:pic>
          <p:nvPicPr>
            <p:cNvPr id="15" name="Picture 14"/>
            <p:cNvPicPr>
              <a:picLocks noChangeAspect="1"/>
            </p:cNvPicPr>
            <p:nvPr/>
          </p:nvPicPr>
          <p:blipFill>
            <a:blip r:embed="rId5"/>
            <a:stretch>
              <a:fillRect/>
            </a:stretch>
          </p:blipFill>
          <p:spPr>
            <a:xfrm>
              <a:off x="847725" y="3819525"/>
              <a:ext cx="1312426" cy="1184792"/>
            </a:xfrm>
            <a:prstGeom prst="rect">
              <a:avLst/>
            </a:prstGeom>
            <a:ln w="38100">
              <a:solidFill>
                <a:schemeClr val="tx1"/>
              </a:solidFill>
            </a:ln>
          </p:spPr>
        </p:pic>
        <p:sp>
          <p:nvSpPr>
            <p:cNvPr id="17" name="Rectangle 16"/>
            <p:cNvSpPr/>
            <p:nvPr/>
          </p:nvSpPr>
          <p:spPr>
            <a:xfrm>
              <a:off x="833800" y="5008263"/>
              <a:ext cx="1347425" cy="419100"/>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Arial"/>
                </a:rPr>
                <a:t>Cyberattacks</a:t>
              </a:r>
            </a:p>
          </p:txBody>
        </p:sp>
      </p:grpSp>
      <p:sp>
        <p:nvSpPr>
          <p:cNvPr id="19" name="Right Arrow 18"/>
          <p:cNvSpPr>
            <a:spLocks noChangeArrowheads="1"/>
          </p:cNvSpPr>
          <p:nvPr/>
        </p:nvSpPr>
        <p:spPr bwMode="auto">
          <a:xfrm>
            <a:off x="2175653" y="3007163"/>
            <a:ext cx="731520" cy="274320"/>
          </a:xfrm>
          <a:prstGeom prst="rightArrow">
            <a:avLst>
              <a:gd name="adj1" fmla="val 50000"/>
              <a:gd name="adj2" fmla="val 86097"/>
            </a:avLst>
          </a:prstGeom>
          <a:solidFill>
            <a:srgbClr val="0070C0"/>
          </a:solidFill>
          <a:ln w="38100" algn="ctr">
            <a:solidFill>
              <a:srgbClr val="0000FF"/>
            </a:solidFill>
            <a:round/>
            <a:headEnd/>
            <a:tailEnd type="triangle" w="med" len="me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2252510" y="4896308"/>
            <a:ext cx="1601002" cy="1277610"/>
            <a:chOff x="2389973" y="5504190"/>
            <a:chExt cx="1330937" cy="1277610"/>
          </a:xfrm>
        </p:grpSpPr>
        <p:pic>
          <p:nvPicPr>
            <p:cNvPr id="20" name="Picture 19"/>
            <p:cNvPicPr>
              <a:picLocks noChangeAspect="1"/>
            </p:cNvPicPr>
            <p:nvPr/>
          </p:nvPicPr>
          <p:blipFill>
            <a:blip r:embed="rId6"/>
            <a:stretch>
              <a:fillRect/>
            </a:stretch>
          </p:blipFill>
          <p:spPr>
            <a:xfrm>
              <a:off x="2396935" y="5504190"/>
              <a:ext cx="1314450" cy="986789"/>
            </a:xfrm>
            <a:prstGeom prst="rect">
              <a:avLst/>
            </a:prstGeom>
            <a:ln w="38100">
              <a:solidFill>
                <a:schemeClr val="tx1"/>
              </a:solidFill>
            </a:ln>
          </p:spPr>
        </p:pic>
        <p:sp>
          <p:nvSpPr>
            <p:cNvPr id="21" name="Rectangle 20"/>
            <p:cNvSpPr/>
            <p:nvPr/>
          </p:nvSpPr>
          <p:spPr>
            <a:xfrm>
              <a:off x="2389973" y="6362700"/>
              <a:ext cx="1330937" cy="419100"/>
            </a:xfrm>
            <a:prstGeom prst="rect">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Arial"/>
                </a:rPr>
                <a:t>Emergencies</a:t>
              </a:r>
            </a:p>
          </p:txBody>
        </p:sp>
      </p:grpSp>
      <p:sp>
        <p:nvSpPr>
          <p:cNvPr id="23" name="Right Arrow 22"/>
          <p:cNvSpPr>
            <a:spLocks noChangeArrowheads="1"/>
          </p:cNvSpPr>
          <p:nvPr/>
        </p:nvSpPr>
        <p:spPr bwMode="auto">
          <a:xfrm rot="16200000">
            <a:off x="3171948" y="4286985"/>
            <a:ext cx="731520" cy="274320"/>
          </a:xfrm>
          <a:prstGeom prst="rightArrow">
            <a:avLst>
              <a:gd name="adj1" fmla="val 50000"/>
              <a:gd name="adj2" fmla="val 86097"/>
            </a:avLst>
          </a:prstGeom>
          <a:solidFill>
            <a:srgbClr val="0070C0"/>
          </a:solidFill>
          <a:ln w="38100" algn="ctr">
            <a:solidFill>
              <a:srgbClr val="0000FF"/>
            </a:solidFill>
            <a:round/>
            <a:headEnd/>
            <a:tailEnd type="triangle" w="med" len="me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31" name="Group 30"/>
          <p:cNvGrpSpPr/>
          <p:nvPr/>
        </p:nvGrpSpPr>
        <p:grpSpPr>
          <a:xfrm>
            <a:off x="4684091" y="4839158"/>
            <a:ext cx="2188846" cy="1463040"/>
            <a:chOff x="4231004" y="5227965"/>
            <a:chExt cx="1779269" cy="1463040"/>
          </a:xfrm>
        </p:grpSpPr>
        <p:sp>
          <p:nvSpPr>
            <p:cNvPr id="30" name="Rectangle 29"/>
            <p:cNvSpPr/>
            <p:nvPr/>
          </p:nvSpPr>
          <p:spPr>
            <a:xfrm>
              <a:off x="4231004" y="5227965"/>
              <a:ext cx="1779269" cy="1463040"/>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grpSp>
          <p:nvGrpSpPr>
            <p:cNvPr id="27" name="Group 26"/>
            <p:cNvGrpSpPr/>
            <p:nvPr/>
          </p:nvGrpSpPr>
          <p:grpSpPr>
            <a:xfrm>
              <a:off x="4250055" y="5256540"/>
              <a:ext cx="1731645" cy="989828"/>
              <a:chOff x="3614737" y="3952103"/>
              <a:chExt cx="7267575" cy="2676525"/>
            </a:xfrm>
          </p:grpSpPr>
          <p:pic>
            <p:nvPicPr>
              <p:cNvPr id="24" name="Picture 23"/>
              <p:cNvPicPr>
                <a:picLocks noChangeAspect="1"/>
              </p:cNvPicPr>
              <p:nvPr/>
            </p:nvPicPr>
            <p:blipFill>
              <a:blip r:embed="rId7"/>
              <a:stretch>
                <a:fillRect/>
              </a:stretch>
            </p:blipFill>
            <p:spPr>
              <a:xfrm>
                <a:off x="3614737" y="3952103"/>
                <a:ext cx="7267575" cy="2676525"/>
              </a:xfrm>
              <a:prstGeom prst="rect">
                <a:avLst/>
              </a:prstGeom>
            </p:spPr>
          </p:pic>
          <p:pic>
            <p:nvPicPr>
              <p:cNvPr id="25" name="Picture 24"/>
              <p:cNvPicPr>
                <a:picLocks noChangeAspect="1"/>
              </p:cNvPicPr>
              <p:nvPr/>
            </p:nvPicPr>
            <p:blipFill>
              <a:blip r:embed="rId8">
                <a:clrChange>
                  <a:clrFrom>
                    <a:srgbClr val="FFFFFF"/>
                  </a:clrFrom>
                  <a:clrTo>
                    <a:srgbClr val="FFFFFF">
                      <a:alpha val="0"/>
                    </a:srgbClr>
                  </a:clrTo>
                </a:clrChange>
              </a:blip>
              <a:stretch>
                <a:fillRect/>
              </a:stretch>
            </p:blipFill>
            <p:spPr>
              <a:xfrm>
                <a:off x="5245843" y="4323030"/>
                <a:ext cx="2231281" cy="2115870"/>
              </a:xfrm>
              <a:prstGeom prst="rect">
                <a:avLst/>
              </a:prstGeom>
            </p:spPr>
          </p:pic>
        </p:grpSp>
        <p:sp>
          <p:nvSpPr>
            <p:cNvPr id="28" name="Rectangle 27"/>
            <p:cNvSpPr/>
            <p:nvPr/>
          </p:nvSpPr>
          <p:spPr>
            <a:xfrm>
              <a:off x="4250055" y="6232109"/>
              <a:ext cx="1712595" cy="419100"/>
            </a:xfrm>
            <a:prstGeom prst="rect">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Arial"/>
                </a:rPr>
                <a:t>Crashes</a:t>
              </a:r>
            </a:p>
          </p:txBody>
        </p:sp>
      </p:grpSp>
      <p:sp>
        <p:nvSpPr>
          <p:cNvPr id="29" name="Right Arrow 28"/>
          <p:cNvSpPr>
            <a:spLocks noChangeArrowheads="1"/>
          </p:cNvSpPr>
          <p:nvPr/>
        </p:nvSpPr>
        <p:spPr bwMode="auto">
          <a:xfrm rot="16200000">
            <a:off x="4665042" y="4259070"/>
            <a:ext cx="731520" cy="274320"/>
          </a:xfrm>
          <a:prstGeom prst="rightArrow">
            <a:avLst>
              <a:gd name="adj1" fmla="val 50000"/>
              <a:gd name="adj2" fmla="val 86097"/>
            </a:avLst>
          </a:prstGeom>
          <a:solidFill>
            <a:srgbClr val="0070C0"/>
          </a:solidFill>
          <a:ln w="38100" algn="ctr">
            <a:solidFill>
              <a:srgbClr val="0000FF"/>
            </a:solidFill>
            <a:round/>
            <a:headEnd/>
            <a:tailEnd type="triangle" w="med" len="me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34" name="Group 33"/>
          <p:cNvGrpSpPr/>
          <p:nvPr/>
        </p:nvGrpSpPr>
        <p:grpSpPr>
          <a:xfrm>
            <a:off x="8463279" y="3424358"/>
            <a:ext cx="2862746" cy="1927856"/>
            <a:chOff x="5863377" y="2470142"/>
            <a:chExt cx="2862746" cy="1927856"/>
          </a:xfrm>
        </p:grpSpPr>
        <p:pic>
          <p:nvPicPr>
            <p:cNvPr id="32"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63377" y="2470142"/>
              <a:ext cx="2862746" cy="1927856"/>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3" name="Rectangle 32"/>
            <p:cNvSpPr/>
            <p:nvPr/>
          </p:nvSpPr>
          <p:spPr>
            <a:xfrm>
              <a:off x="6824228" y="3402072"/>
              <a:ext cx="69762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0160">
                    <a:solidFill>
                      <a:srgbClr val="DAEDEF"/>
                    </a:solidFill>
                    <a:prstDash val="solid"/>
                  </a:ln>
                  <a:solidFill>
                    <a:srgbClr val="FFFFFF"/>
                  </a:solidFill>
                  <a:effectLst>
                    <a:outerShdw blurRad="38100" dist="22860" dir="5400000" algn="tl" rotWithShape="0">
                      <a:srgbClr val="000000">
                        <a:alpha val="30000"/>
                      </a:srgbClr>
                    </a:outerShdw>
                  </a:effectLst>
                  <a:uLnTx/>
                  <a:uFillTx/>
                  <a:latin typeface="Arial"/>
                  <a:ea typeface="+mn-ea"/>
                  <a:cs typeface="Arial"/>
                </a:rPr>
                <a:t>AI</a:t>
              </a:r>
            </a:p>
          </p:txBody>
        </p:sp>
      </p:grpSp>
      <p:pic>
        <p:nvPicPr>
          <p:cNvPr id="35" name="Picture 34"/>
          <p:cNvPicPr>
            <a:picLocks noChangeAspect="1"/>
          </p:cNvPicPr>
          <p:nvPr/>
        </p:nvPicPr>
        <p:blipFill>
          <a:blip r:embed="rId10">
            <a:clrChange>
              <a:clrFrom>
                <a:srgbClr val="FEFEFE"/>
              </a:clrFrom>
              <a:clrTo>
                <a:srgbClr val="FEFEFE">
                  <a:alpha val="0"/>
                </a:srgbClr>
              </a:clrTo>
            </a:clrChange>
          </a:blip>
          <a:stretch>
            <a:fillRect/>
          </a:stretch>
        </p:blipFill>
        <p:spPr>
          <a:xfrm>
            <a:off x="5505073" y="2417917"/>
            <a:ext cx="2909416" cy="1918593"/>
          </a:xfrm>
          <a:prstGeom prst="rect">
            <a:avLst/>
          </a:prstGeom>
        </p:spPr>
      </p:pic>
      <p:sp>
        <p:nvSpPr>
          <p:cNvPr id="36" name="Rectangle 35"/>
          <p:cNvSpPr/>
          <p:nvPr/>
        </p:nvSpPr>
        <p:spPr>
          <a:xfrm>
            <a:off x="8369154" y="1807553"/>
            <a:ext cx="3242265" cy="156966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22225">
                  <a:solidFill>
                    <a:srgbClr val="333399"/>
                  </a:solidFill>
                  <a:prstDash val="solid"/>
                </a:ln>
                <a:solidFill>
                  <a:srgbClr val="333399">
                    <a:lumMod val="40000"/>
                    <a:lumOff val="60000"/>
                  </a:srgbClr>
                </a:solidFill>
                <a:effectLst/>
                <a:uLnTx/>
                <a:uFillTx/>
                <a:latin typeface="Arial"/>
                <a:ea typeface="+mn-ea"/>
                <a:cs typeface="Arial"/>
              </a:rPr>
              <a:t>Artificial Intelligence as a digital recovery, sustainability and resilience enabler</a:t>
            </a:r>
          </a:p>
        </p:txBody>
      </p:sp>
      <p:sp>
        <p:nvSpPr>
          <p:cNvPr id="2" name="Rectangle 1"/>
          <p:cNvSpPr/>
          <p:nvPr/>
        </p:nvSpPr>
        <p:spPr>
          <a:xfrm>
            <a:off x="7645016" y="48562"/>
            <a:ext cx="3848193"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33399"/>
                  </a:solidFill>
                  <a:prstDash val="solid"/>
                </a:ln>
                <a:solidFill>
                  <a:srgbClr val="FF0000"/>
                </a:solidFill>
                <a:effectLst/>
                <a:uLnTx/>
                <a:uFillTx/>
                <a:latin typeface="Algerian" panose="04020705040A02060702" pitchFamily="82" charset="0"/>
                <a:ea typeface="+mn-ea"/>
                <a:cs typeface="Arial"/>
              </a:rPr>
              <a:t>AI </a:t>
            </a:r>
            <a:r>
              <a:rPr kumimoji="0" lang="en-US" sz="4000" b="1" i="0" u="none" strike="noStrike" kern="1200" cap="none" spc="0" normalizeH="0" baseline="0" noProof="0" dirty="0">
                <a:ln w="22225">
                  <a:solidFill>
                    <a:srgbClr val="333399"/>
                  </a:solidFill>
                  <a:prstDash val="solid"/>
                </a:ln>
                <a:solidFill>
                  <a:srgbClr val="FF0000"/>
                </a:solidFill>
                <a:effectLst/>
                <a:uLnTx/>
                <a:uFillTx/>
                <a:latin typeface="Algerian" panose="04020705040A02060702" pitchFamily="82" charset="0"/>
                <a:ea typeface="+mn-ea"/>
                <a:cs typeface="Arial"/>
              </a:rPr>
              <a:t>meets challenges …</a:t>
            </a:r>
          </a:p>
        </p:txBody>
      </p:sp>
      <p:pic>
        <p:nvPicPr>
          <p:cNvPr id="4" name="Picture 3"/>
          <p:cNvPicPr>
            <a:picLocks noChangeAspect="1"/>
          </p:cNvPicPr>
          <p:nvPr/>
        </p:nvPicPr>
        <p:blipFill>
          <a:blip r:embed="rId11"/>
          <a:stretch>
            <a:fillRect/>
          </a:stretch>
        </p:blipFill>
        <p:spPr>
          <a:xfrm>
            <a:off x="3198487" y="196034"/>
            <a:ext cx="2507530" cy="1557745"/>
          </a:xfrm>
          <a:prstGeom prst="rect">
            <a:avLst/>
          </a:prstGeom>
          <a:ln w="25400">
            <a:solidFill>
              <a:schemeClr val="tx1"/>
            </a:solidFill>
          </a:ln>
        </p:spPr>
      </p:pic>
      <p:sp>
        <p:nvSpPr>
          <p:cNvPr id="37" name="Rectangle 36"/>
          <p:cNvSpPr/>
          <p:nvPr/>
        </p:nvSpPr>
        <p:spPr>
          <a:xfrm>
            <a:off x="3134580" y="207365"/>
            <a:ext cx="1192324" cy="64633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solidFill>
                  <a:srgbClr val="000000"/>
                </a:solidFill>
                <a:effectLst/>
                <a:uLnTx/>
                <a:uFillTx/>
                <a:latin typeface="Arial"/>
                <a:ea typeface="+mn-ea"/>
                <a:cs typeface="Arial"/>
              </a:rPr>
              <a:t>Digital Overload</a:t>
            </a:r>
          </a:p>
        </p:txBody>
      </p:sp>
      <p:sp>
        <p:nvSpPr>
          <p:cNvPr id="38" name="Rectangle 37"/>
          <p:cNvSpPr/>
          <p:nvPr/>
        </p:nvSpPr>
        <p:spPr>
          <a:xfrm>
            <a:off x="1519764" y="1053546"/>
            <a:ext cx="1794328" cy="369332"/>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solidFill>
                  <a:srgbClr val="FFFFFF"/>
                </a:solidFill>
                <a:effectLst/>
                <a:uLnTx/>
                <a:uFillTx/>
                <a:latin typeface="Arial"/>
                <a:ea typeface="+mn-ea"/>
                <a:cs typeface="Arial"/>
              </a:rPr>
              <a:t>Pandemics</a:t>
            </a:r>
          </a:p>
        </p:txBody>
      </p:sp>
      <p:sp>
        <p:nvSpPr>
          <p:cNvPr id="39" name="Right Arrow 38"/>
          <p:cNvSpPr>
            <a:spLocks noChangeArrowheads="1"/>
          </p:cNvSpPr>
          <p:nvPr/>
        </p:nvSpPr>
        <p:spPr bwMode="auto">
          <a:xfrm rot="7860698">
            <a:off x="5474565" y="2017299"/>
            <a:ext cx="470013" cy="279982"/>
          </a:xfrm>
          <a:prstGeom prst="rightArrow">
            <a:avLst>
              <a:gd name="adj1" fmla="val 50000"/>
              <a:gd name="adj2" fmla="val 86097"/>
            </a:avLst>
          </a:prstGeom>
          <a:solidFill>
            <a:srgbClr val="0070C0"/>
          </a:solidFill>
          <a:ln w="38100" algn="ctr">
            <a:solidFill>
              <a:srgbClr val="0000FF"/>
            </a:solidFill>
            <a:round/>
            <a:headEnd/>
            <a:tailEnd type="triangle" w="med" len="me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 name="Right Arrow 13"/>
          <p:cNvSpPr>
            <a:spLocks noChangeArrowheads="1"/>
          </p:cNvSpPr>
          <p:nvPr/>
        </p:nvSpPr>
        <p:spPr bwMode="auto">
          <a:xfrm rot="5400000">
            <a:off x="4430370" y="1912127"/>
            <a:ext cx="497752" cy="293542"/>
          </a:xfrm>
          <a:prstGeom prst="rightArrow">
            <a:avLst>
              <a:gd name="adj1" fmla="val 50000"/>
              <a:gd name="adj2" fmla="val 86097"/>
            </a:avLst>
          </a:prstGeom>
          <a:solidFill>
            <a:srgbClr val="0070C0"/>
          </a:solidFill>
          <a:ln w="38100" algn="ctr">
            <a:solidFill>
              <a:srgbClr val="0000FF"/>
            </a:solidFill>
            <a:round/>
            <a:headEnd/>
            <a:tailEnd type="triangle" w="med" len="me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16691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7"/>
          <p:cNvSpPr>
            <a:spLocks noChangeArrowheads="1"/>
          </p:cNvSpPr>
          <p:nvPr/>
        </p:nvSpPr>
        <p:spPr bwMode="auto">
          <a:xfrm>
            <a:off x="0" y="5930"/>
            <a:ext cx="1219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fi-FI"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these change Human + AI collaboration scenarios …</a:t>
            </a:r>
          </a:p>
        </p:txBody>
      </p:sp>
      <p:grpSp>
        <p:nvGrpSpPr>
          <p:cNvPr id="2" name="Group 1"/>
          <p:cNvGrpSpPr/>
          <p:nvPr/>
        </p:nvGrpSpPr>
        <p:grpSpPr>
          <a:xfrm>
            <a:off x="506768" y="690386"/>
            <a:ext cx="11251915" cy="5696821"/>
            <a:chOff x="506768" y="690386"/>
            <a:chExt cx="11251915" cy="5696821"/>
          </a:xfrm>
        </p:grpSpPr>
        <p:sp>
          <p:nvSpPr>
            <p:cNvPr id="16" name="Rectangle 15"/>
            <p:cNvSpPr/>
            <p:nvPr/>
          </p:nvSpPr>
          <p:spPr>
            <a:xfrm>
              <a:off x="506768" y="690386"/>
              <a:ext cx="11180684" cy="5696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grpSp>
          <p:nvGrpSpPr>
            <p:cNvPr id="7" name="Group 6"/>
            <p:cNvGrpSpPr/>
            <p:nvPr/>
          </p:nvGrpSpPr>
          <p:grpSpPr>
            <a:xfrm>
              <a:off x="3257925" y="2691499"/>
              <a:ext cx="2355247" cy="1503660"/>
              <a:chOff x="1362074" y="3009900"/>
              <a:chExt cx="2355247" cy="150366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2074" y="3009900"/>
                <a:ext cx="2355247" cy="1503660"/>
              </a:xfrm>
              <a:prstGeom prst="rect">
                <a:avLst/>
              </a:prstGeom>
              <a:ln w="50800">
                <a:solidFill>
                  <a:schemeClr val="tx1"/>
                </a:solidFill>
              </a:ln>
            </p:spPr>
          </p:pic>
          <p:sp>
            <p:nvSpPr>
              <p:cNvPr id="6" name="Rectangle 5"/>
              <p:cNvSpPr/>
              <p:nvPr/>
            </p:nvSpPr>
            <p:spPr>
              <a:xfrm>
                <a:off x="1695450" y="3038475"/>
                <a:ext cx="1733550" cy="4191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Arial"/>
                  </a:rPr>
                  <a:t>I D U S T R Y</a:t>
                </a:r>
              </a:p>
            </p:txBody>
          </p:sp>
        </p:grpSp>
        <p:sp>
          <p:nvSpPr>
            <p:cNvPr id="8" name="Right Arrow 7"/>
            <p:cNvSpPr>
              <a:spLocks noChangeArrowheads="1"/>
            </p:cNvSpPr>
            <p:nvPr/>
          </p:nvSpPr>
          <p:spPr bwMode="auto">
            <a:xfrm rot="5400000">
              <a:off x="4135665" y="2152269"/>
              <a:ext cx="603043" cy="251792"/>
            </a:xfrm>
            <a:prstGeom prst="rightArrow">
              <a:avLst>
                <a:gd name="adj1" fmla="val 50000"/>
                <a:gd name="adj2" fmla="val 86097"/>
              </a:avLst>
            </a:prstGeom>
            <a:solidFill>
              <a:srgbClr val="0070C0"/>
            </a:solidFill>
            <a:ln w="38100" algn="ctr">
              <a:solidFill>
                <a:srgbClr val="0000FF"/>
              </a:solidFill>
              <a:round/>
              <a:headEnd/>
              <a:tailEnd type="triangle" w="med" len="me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34" name="Group 33"/>
            <p:cNvGrpSpPr/>
            <p:nvPr/>
          </p:nvGrpSpPr>
          <p:grpSpPr>
            <a:xfrm>
              <a:off x="8610543" y="4196491"/>
              <a:ext cx="2862746" cy="1927856"/>
              <a:chOff x="5863377" y="2470142"/>
              <a:chExt cx="2862746" cy="1927856"/>
            </a:xfrm>
          </p:grpSpPr>
          <p:pic>
            <p:nvPicPr>
              <p:cNvPr id="3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3377" y="2470142"/>
                <a:ext cx="2862746" cy="1927856"/>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3" name="Rectangle 32"/>
              <p:cNvSpPr/>
              <p:nvPr/>
            </p:nvSpPr>
            <p:spPr>
              <a:xfrm>
                <a:off x="6824228" y="3402072"/>
                <a:ext cx="69762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0160">
                      <a:solidFill>
                        <a:srgbClr val="DAEDEF"/>
                      </a:solidFill>
                      <a:prstDash val="solid"/>
                    </a:ln>
                    <a:solidFill>
                      <a:srgbClr val="FFFFFF"/>
                    </a:solidFill>
                    <a:effectLst>
                      <a:outerShdw blurRad="38100" dist="22860" dir="5400000" algn="tl" rotWithShape="0">
                        <a:srgbClr val="000000">
                          <a:alpha val="30000"/>
                        </a:srgbClr>
                      </a:outerShdw>
                    </a:effectLst>
                    <a:uLnTx/>
                    <a:uFillTx/>
                    <a:latin typeface="Arial"/>
                    <a:ea typeface="+mn-ea"/>
                    <a:cs typeface="Arial"/>
                  </a:rPr>
                  <a:t>AI</a:t>
                </a:r>
              </a:p>
            </p:txBody>
          </p:sp>
        </p:grpSp>
        <p:pic>
          <p:nvPicPr>
            <p:cNvPr id="35" name="Picture 34"/>
            <p:cNvPicPr>
              <a:picLocks noChangeAspect="1"/>
            </p:cNvPicPr>
            <p:nvPr/>
          </p:nvPicPr>
          <p:blipFill>
            <a:blip r:embed="rId4">
              <a:clrChange>
                <a:clrFrom>
                  <a:srgbClr val="FEFEFE"/>
                </a:clrFrom>
                <a:clrTo>
                  <a:srgbClr val="FEFEFE">
                    <a:alpha val="0"/>
                  </a:srgbClr>
                </a:clrTo>
              </a:clrChange>
            </a:blip>
            <a:stretch>
              <a:fillRect/>
            </a:stretch>
          </p:blipFill>
          <p:spPr>
            <a:xfrm>
              <a:off x="5652337" y="3293743"/>
              <a:ext cx="2909416" cy="1918593"/>
            </a:xfrm>
            <a:prstGeom prst="rect">
              <a:avLst/>
            </a:prstGeom>
          </p:spPr>
        </p:pic>
        <p:sp>
          <p:nvSpPr>
            <p:cNvPr id="36" name="Rectangle 35"/>
            <p:cNvSpPr/>
            <p:nvPr/>
          </p:nvSpPr>
          <p:spPr>
            <a:xfrm>
              <a:off x="8516418" y="2579686"/>
              <a:ext cx="3242265" cy="156966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22225">
                    <a:solidFill>
                      <a:srgbClr val="333399"/>
                    </a:solidFill>
                    <a:prstDash val="solid"/>
                  </a:ln>
                  <a:solidFill>
                    <a:srgbClr val="333399">
                      <a:lumMod val="40000"/>
                      <a:lumOff val="60000"/>
                    </a:srgbClr>
                  </a:solidFill>
                  <a:effectLst/>
                  <a:uLnTx/>
                  <a:uFillTx/>
                  <a:latin typeface="Arial"/>
                  <a:ea typeface="+mn-ea"/>
                  <a:cs typeface="Arial"/>
                </a:rPr>
                <a:t>Artificial Intelligence as a digital recovery, sustainability and resilience enabler</a:t>
              </a:r>
            </a:p>
          </p:txBody>
        </p:sp>
        <p:pic>
          <p:nvPicPr>
            <p:cNvPr id="4" name="Picture 3"/>
            <p:cNvPicPr>
              <a:picLocks noChangeAspect="1"/>
            </p:cNvPicPr>
            <p:nvPr/>
          </p:nvPicPr>
          <p:blipFill>
            <a:blip r:embed="rId5"/>
            <a:stretch>
              <a:fillRect/>
            </a:stretch>
          </p:blipFill>
          <p:spPr>
            <a:xfrm>
              <a:off x="3080286" y="799295"/>
              <a:ext cx="2853473" cy="1344500"/>
            </a:xfrm>
            <a:prstGeom prst="rect">
              <a:avLst/>
            </a:prstGeom>
            <a:ln w="50800">
              <a:solidFill>
                <a:schemeClr val="tx1"/>
              </a:solidFill>
            </a:ln>
          </p:spPr>
        </p:pic>
        <p:sp>
          <p:nvSpPr>
            <p:cNvPr id="39" name="Right Arrow 38"/>
            <p:cNvSpPr>
              <a:spLocks noChangeArrowheads="1"/>
            </p:cNvSpPr>
            <p:nvPr/>
          </p:nvSpPr>
          <p:spPr bwMode="auto">
            <a:xfrm>
              <a:off x="2431373" y="3364516"/>
              <a:ext cx="731520" cy="274320"/>
            </a:xfrm>
            <a:prstGeom prst="rightArrow">
              <a:avLst>
                <a:gd name="adj1" fmla="val 50000"/>
                <a:gd name="adj2" fmla="val 86097"/>
              </a:avLst>
            </a:prstGeom>
            <a:solidFill>
              <a:srgbClr val="0070C0"/>
            </a:solidFill>
            <a:ln w="38100" algn="ctr">
              <a:solidFill>
                <a:srgbClr val="0000FF"/>
              </a:solidFill>
              <a:round/>
              <a:headEnd/>
              <a:tailEnd type="triangle" w="med" len="me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6" name="Picture 25"/>
            <p:cNvPicPr>
              <a:picLocks noChangeAspect="1"/>
            </p:cNvPicPr>
            <p:nvPr/>
          </p:nvPicPr>
          <p:blipFill>
            <a:blip r:embed="rId6"/>
            <a:stretch>
              <a:fillRect/>
            </a:stretch>
          </p:blipFill>
          <p:spPr>
            <a:xfrm>
              <a:off x="670477" y="2701556"/>
              <a:ext cx="1839069" cy="1584635"/>
            </a:xfrm>
            <a:prstGeom prst="rect">
              <a:avLst/>
            </a:prstGeom>
            <a:ln w="50800">
              <a:solidFill>
                <a:schemeClr val="tx1"/>
              </a:solidFill>
            </a:ln>
          </p:spPr>
        </p:pic>
        <p:sp>
          <p:nvSpPr>
            <p:cNvPr id="42" name="Right Arrow 41"/>
            <p:cNvSpPr>
              <a:spLocks noChangeArrowheads="1"/>
            </p:cNvSpPr>
            <p:nvPr/>
          </p:nvSpPr>
          <p:spPr bwMode="auto">
            <a:xfrm rot="16200000">
              <a:off x="4069788" y="4513977"/>
              <a:ext cx="731520" cy="274320"/>
            </a:xfrm>
            <a:prstGeom prst="rightArrow">
              <a:avLst>
                <a:gd name="adj1" fmla="val 50000"/>
                <a:gd name="adj2" fmla="val 86097"/>
              </a:avLst>
            </a:prstGeom>
            <a:solidFill>
              <a:srgbClr val="0070C0"/>
            </a:solidFill>
            <a:ln w="38100" algn="ctr">
              <a:solidFill>
                <a:srgbClr val="0000FF"/>
              </a:solidFill>
              <a:round/>
              <a:headEnd/>
              <a:tailEnd type="triangle" w="med" len="me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45" name="Group 44"/>
            <p:cNvGrpSpPr/>
            <p:nvPr/>
          </p:nvGrpSpPr>
          <p:grpSpPr>
            <a:xfrm>
              <a:off x="3445164" y="4611305"/>
              <a:ext cx="2126712" cy="1738958"/>
              <a:chOff x="3089028" y="4938555"/>
              <a:chExt cx="2126712" cy="1738958"/>
            </a:xfrm>
          </p:grpSpPr>
          <p:pic>
            <p:nvPicPr>
              <p:cNvPr id="38" name="Picture 37"/>
              <p:cNvPicPr>
                <a:picLocks noChangeAspect="1"/>
              </p:cNvPicPr>
              <p:nvPr/>
            </p:nvPicPr>
            <p:blipFill>
              <a:blip r:embed="rId7"/>
              <a:stretch>
                <a:fillRect/>
              </a:stretch>
            </p:blipFill>
            <p:spPr>
              <a:xfrm>
                <a:off x="3089028" y="5023553"/>
                <a:ext cx="2126712" cy="1596752"/>
              </a:xfrm>
              <a:prstGeom prst="rect">
                <a:avLst/>
              </a:prstGeom>
              <a:ln w="50800">
                <a:solidFill>
                  <a:schemeClr val="tx1"/>
                </a:solidFill>
              </a:ln>
            </p:spPr>
          </p:pic>
          <p:sp>
            <p:nvSpPr>
              <p:cNvPr id="43" name="Rectangle 42"/>
              <p:cNvSpPr/>
              <p:nvPr/>
            </p:nvSpPr>
            <p:spPr>
              <a:xfrm>
                <a:off x="3431570" y="6031182"/>
                <a:ext cx="1338829"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srgbClr val="FFFFFF"/>
                    </a:solidFill>
                    <a:effectLst>
                      <a:outerShdw blurRad="38100" dist="19050" dir="2700000" algn="tl" rotWithShape="0">
                        <a:srgbClr val="000000">
                          <a:alpha val="40000"/>
                        </a:srgbClr>
                      </a:outerShdw>
                    </a:effectLst>
                    <a:uLnTx/>
                    <a:uFillTx/>
                    <a:latin typeface="Arial"/>
                    <a:ea typeface="+mn-ea"/>
                    <a:cs typeface="Arial"/>
                  </a:rPr>
                  <a:t>Crisis</a:t>
                </a:r>
              </a:p>
            </p:txBody>
          </p:sp>
          <p:sp>
            <p:nvSpPr>
              <p:cNvPr id="44" name="Rectangle 43"/>
              <p:cNvSpPr/>
              <p:nvPr/>
            </p:nvSpPr>
            <p:spPr>
              <a:xfrm>
                <a:off x="3196144" y="4938555"/>
                <a:ext cx="1928733"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Arial"/>
                  </a:rPr>
                  <a:t>Refugee</a:t>
                </a:r>
              </a:p>
            </p:txBody>
          </p:sp>
        </p:grpSp>
        <p:sp>
          <p:nvSpPr>
            <p:cNvPr id="23" name="Rectangle 22"/>
            <p:cNvSpPr/>
            <p:nvPr/>
          </p:nvSpPr>
          <p:spPr>
            <a:xfrm>
              <a:off x="6525930" y="827796"/>
              <a:ext cx="5061522"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33399"/>
                    </a:solidFill>
                    <a:prstDash val="solid"/>
                  </a:ln>
                  <a:solidFill>
                    <a:srgbClr val="FF0000"/>
                  </a:solidFill>
                  <a:effectLst/>
                  <a:uLnTx/>
                  <a:uFillTx/>
                  <a:latin typeface="Algerian" panose="04020705040A02060702" pitchFamily="82" charset="0"/>
                  <a:ea typeface="+mn-ea"/>
                  <a:cs typeface="Arial"/>
                </a:rPr>
                <a:t>AI </a:t>
              </a:r>
              <a:r>
                <a:rPr kumimoji="0" lang="en-US" sz="4000" b="1" i="0" u="none" strike="noStrike" kern="1200" cap="none" spc="0" normalizeH="0" baseline="0" noProof="0" dirty="0">
                  <a:ln w="22225">
                    <a:solidFill>
                      <a:srgbClr val="333399"/>
                    </a:solidFill>
                    <a:prstDash val="solid"/>
                  </a:ln>
                  <a:solidFill>
                    <a:srgbClr val="FF0000"/>
                  </a:solidFill>
                  <a:effectLst/>
                  <a:uLnTx/>
                  <a:uFillTx/>
                  <a:latin typeface="Algerian" panose="04020705040A02060702" pitchFamily="82" charset="0"/>
                  <a:ea typeface="+mn-ea"/>
                  <a:cs typeface="Arial"/>
                </a:rPr>
                <a:t>meets also the new challenges …</a:t>
              </a:r>
            </a:p>
          </p:txBody>
        </p:sp>
      </p:grpSp>
    </p:spTree>
    <p:extLst>
      <p:ext uri="{BB962C8B-B14F-4D97-AF65-F5344CB8AC3E}">
        <p14:creationId xmlns:p14="http://schemas.microsoft.com/office/powerpoint/2010/main" val="219425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614872" y="2518025"/>
            <a:ext cx="584810" cy="374064"/>
          </a:xfrm>
          <a:prstGeom prst="rect">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41120" y="369942"/>
            <a:ext cx="1100138" cy="433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rot="16200000">
            <a:off x="3289048" y="2524272"/>
            <a:ext cx="231557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Resilience</a:t>
            </a:r>
          </a:p>
        </p:txBody>
      </p:sp>
      <p:pic>
        <p:nvPicPr>
          <p:cNvPr id="9" name="Picture 8"/>
          <p:cNvPicPr>
            <a:picLocks noChangeAspect="1"/>
          </p:cNvPicPr>
          <p:nvPr/>
        </p:nvPicPr>
        <p:blipFill>
          <a:blip r:embed="rId3"/>
          <a:stretch>
            <a:fillRect/>
          </a:stretch>
        </p:blipFill>
        <p:spPr>
          <a:xfrm>
            <a:off x="394005" y="978403"/>
            <a:ext cx="3171825" cy="3276600"/>
          </a:xfrm>
          <a:prstGeom prst="rect">
            <a:avLst/>
          </a:prstGeom>
        </p:spPr>
      </p:pic>
      <p:grpSp>
        <p:nvGrpSpPr>
          <p:cNvPr id="10" name="Group 9"/>
          <p:cNvGrpSpPr/>
          <p:nvPr/>
        </p:nvGrpSpPr>
        <p:grpSpPr>
          <a:xfrm>
            <a:off x="6038982" y="1164559"/>
            <a:ext cx="5424010" cy="2936101"/>
            <a:chOff x="7239778" y="181158"/>
            <a:chExt cx="4483095" cy="2401689"/>
          </a:xfrm>
        </p:grpSpPr>
        <p:pic>
          <p:nvPicPr>
            <p:cNvPr id="4098" name="Picture 2" descr=" Robots and robotics are part of today's everyday life, but when it comes to working with robots and replacing people, the key issue is safe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9429" y="245097"/>
              <a:ext cx="4433444" cy="233775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1" name="Rectangle 10"/>
            <p:cNvSpPr/>
            <p:nvPr/>
          </p:nvSpPr>
          <p:spPr>
            <a:xfrm>
              <a:off x="7239778" y="181158"/>
              <a:ext cx="3591450" cy="47833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AI vs. Human in Industry</a:t>
              </a:r>
            </a:p>
          </p:txBody>
        </p:sp>
      </p:grpSp>
      <p:sp>
        <p:nvSpPr>
          <p:cNvPr id="12" name="Explosion 2 11"/>
          <p:cNvSpPr/>
          <p:nvPr/>
        </p:nvSpPr>
        <p:spPr>
          <a:xfrm>
            <a:off x="4851006" y="2155325"/>
            <a:ext cx="273377" cy="93666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13"/>
          <p:cNvSpPr/>
          <p:nvPr/>
        </p:nvSpPr>
        <p:spPr>
          <a:xfrm>
            <a:off x="4996385" y="2302564"/>
            <a:ext cx="978408" cy="717602"/>
          </a:xfrm>
          <a:prstGeom prst="rightArrow">
            <a:avLst>
              <a:gd name="adj1" fmla="val 50000"/>
              <a:gd name="adj2" fmla="val 72332"/>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958677" y="2448525"/>
            <a:ext cx="122548" cy="374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ight Arrow 17"/>
          <p:cNvSpPr/>
          <p:nvPr/>
        </p:nvSpPr>
        <p:spPr>
          <a:xfrm rot="5400000">
            <a:off x="6861156" y="3920776"/>
            <a:ext cx="730320" cy="482109"/>
          </a:xfrm>
          <a:prstGeom prst="rightArrow">
            <a:avLst>
              <a:gd name="adj1" fmla="val 50000"/>
              <a:gd name="adj2" fmla="val 72332"/>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ight Arrow 18"/>
          <p:cNvSpPr/>
          <p:nvPr/>
        </p:nvSpPr>
        <p:spPr>
          <a:xfrm rot="5400000">
            <a:off x="10318004" y="3920778"/>
            <a:ext cx="730321" cy="482109"/>
          </a:xfrm>
          <a:prstGeom prst="rightArrow">
            <a:avLst>
              <a:gd name="adj1" fmla="val 50000"/>
              <a:gd name="adj2" fmla="val 72332"/>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6099054" y="4611445"/>
            <a:ext cx="1969322" cy="523220"/>
          </a:xfrm>
          <a:prstGeom prst="rect">
            <a:avLst/>
          </a:prstGeom>
          <a:solidFill>
            <a:srgbClr val="00B050"/>
          </a:solidFill>
          <a:ln w="38100">
            <a:solidFill>
              <a:schemeClr val="tx1"/>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AI strengths</a:t>
            </a:r>
          </a:p>
        </p:txBody>
      </p:sp>
      <p:sp>
        <p:nvSpPr>
          <p:cNvPr id="21" name="Rectangle 20"/>
          <p:cNvSpPr/>
          <p:nvPr/>
        </p:nvSpPr>
        <p:spPr>
          <a:xfrm>
            <a:off x="8652742" y="4611445"/>
            <a:ext cx="3462936" cy="523220"/>
          </a:xfrm>
          <a:prstGeom prst="rect">
            <a:avLst/>
          </a:prstGeom>
          <a:solidFill>
            <a:srgbClr val="FF0000"/>
          </a:solidFill>
          <a:ln w="38100">
            <a:solidFill>
              <a:schemeClr val="tx1"/>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Human vulnerabilities</a:t>
            </a:r>
          </a:p>
        </p:txBody>
      </p:sp>
      <p:sp>
        <p:nvSpPr>
          <p:cNvPr id="22" name="Rectangle 21"/>
          <p:cNvSpPr/>
          <p:nvPr/>
        </p:nvSpPr>
        <p:spPr>
          <a:xfrm>
            <a:off x="5363943" y="5215377"/>
            <a:ext cx="2696700" cy="523220"/>
          </a:xfrm>
          <a:prstGeom prst="rect">
            <a:avLst/>
          </a:prstGeom>
          <a:solidFill>
            <a:srgbClr val="FF0000"/>
          </a:solidFill>
          <a:ln w="38100">
            <a:solidFill>
              <a:schemeClr val="tx1"/>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AI vulnerabilities</a:t>
            </a:r>
          </a:p>
        </p:txBody>
      </p:sp>
      <p:sp>
        <p:nvSpPr>
          <p:cNvPr id="23" name="Rectangle 22"/>
          <p:cNvSpPr/>
          <p:nvPr/>
        </p:nvSpPr>
        <p:spPr>
          <a:xfrm>
            <a:off x="8652742" y="5205749"/>
            <a:ext cx="2735557" cy="523220"/>
          </a:xfrm>
          <a:prstGeom prst="rect">
            <a:avLst/>
          </a:prstGeom>
          <a:solidFill>
            <a:srgbClr val="00B050"/>
          </a:solidFill>
          <a:ln w="38100">
            <a:solidFill>
              <a:schemeClr val="tx1"/>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Human strengths</a:t>
            </a:r>
          </a:p>
        </p:txBody>
      </p:sp>
      <p:sp>
        <p:nvSpPr>
          <p:cNvPr id="20" name="Rectangle 19"/>
          <p:cNvSpPr/>
          <p:nvPr/>
        </p:nvSpPr>
        <p:spPr>
          <a:xfrm>
            <a:off x="8067028" y="4421015"/>
            <a:ext cx="529311"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p>
        </p:txBody>
      </p:sp>
      <p:sp>
        <p:nvSpPr>
          <p:cNvPr id="25" name="Rectangle 24"/>
          <p:cNvSpPr/>
          <p:nvPr/>
        </p:nvSpPr>
        <p:spPr>
          <a:xfrm>
            <a:off x="8074761" y="4950055"/>
            <a:ext cx="529311"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p>
        </p:txBody>
      </p:sp>
      <p:sp>
        <p:nvSpPr>
          <p:cNvPr id="24" name="Bent Arrow 23"/>
          <p:cNvSpPr/>
          <p:nvPr/>
        </p:nvSpPr>
        <p:spPr>
          <a:xfrm rot="10800000">
            <a:off x="3262965" y="5693004"/>
            <a:ext cx="6853187" cy="568878"/>
          </a:xfrm>
          <a:prstGeom prst="bentArrow">
            <a:avLst>
              <a:gd name="adj1" fmla="val 26692"/>
              <a:gd name="adj2" fmla="val 25000"/>
              <a:gd name="adj3" fmla="val 50000"/>
              <a:gd name="adj4" fmla="val 65746"/>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Left Arrow 25"/>
          <p:cNvSpPr/>
          <p:nvPr/>
        </p:nvSpPr>
        <p:spPr>
          <a:xfrm>
            <a:off x="3262965" y="4748370"/>
            <a:ext cx="2885081" cy="338929"/>
          </a:xfrm>
          <a:prstGeom prst="leftArrow">
            <a:avLst>
              <a:gd name="adj1" fmla="val 50000"/>
              <a:gd name="adj2" fmla="val 90456"/>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p:cNvSpPr/>
          <p:nvPr/>
        </p:nvSpPr>
        <p:spPr>
          <a:xfrm>
            <a:off x="240631" y="4709870"/>
            <a:ext cx="2945331" cy="1597794"/>
          </a:xfrm>
          <a:prstGeom prst="roundRect">
            <a:avLst>
              <a:gd name="adj" fmla="val 8667"/>
            </a:avLst>
          </a:prstGeom>
          <a:solidFill>
            <a:srgbClr val="FFFF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1069993" y="4889350"/>
            <a:ext cx="2078303"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Resilient Industry</a:t>
            </a:r>
          </a:p>
        </p:txBody>
      </p:sp>
      <p:pic>
        <p:nvPicPr>
          <p:cNvPr id="29" name="Picture 28"/>
          <p:cNvPicPr>
            <a:picLocks noChangeAspect="1"/>
          </p:cNvPicPr>
          <p:nvPr/>
        </p:nvPicPr>
        <p:blipFill>
          <a:blip r:embed="rId5">
            <a:clrChange>
              <a:clrFrom>
                <a:srgbClr val="FFFFFF"/>
              </a:clrFrom>
              <a:clrTo>
                <a:srgbClr val="FFFFFF">
                  <a:alpha val="0"/>
                </a:srgbClr>
              </a:clrTo>
            </a:clrChange>
          </a:blip>
          <a:stretch>
            <a:fillRect/>
          </a:stretch>
        </p:blipFill>
        <p:spPr>
          <a:xfrm>
            <a:off x="347858" y="4909823"/>
            <a:ext cx="884176" cy="1096682"/>
          </a:xfrm>
          <a:prstGeom prst="rect">
            <a:avLst/>
          </a:prstGeom>
        </p:spPr>
      </p:pic>
      <p:sp>
        <p:nvSpPr>
          <p:cNvPr id="31" name="Rectangle 30"/>
          <p:cNvSpPr/>
          <p:nvPr/>
        </p:nvSpPr>
        <p:spPr>
          <a:xfrm>
            <a:off x="6099054" y="4440"/>
            <a:ext cx="4527237" cy="120032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rPr>
              <a:t>The need for resilience changes everything</a:t>
            </a:r>
          </a:p>
        </p:txBody>
      </p:sp>
    </p:spTree>
    <p:extLst>
      <p:ext uri="{BB962C8B-B14F-4D97-AF65-F5344CB8AC3E}">
        <p14:creationId xmlns:p14="http://schemas.microsoft.com/office/powerpoint/2010/main" val="3747140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0603436" y="71725"/>
            <a:ext cx="1471113" cy="2828903"/>
            <a:chOff x="3886567" y="693019"/>
            <a:chExt cx="3486386" cy="6095708"/>
          </a:xfrm>
        </p:grpSpPr>
        <p:sp>
          <p:nvSpPr>
            <p:cNvPr id="5" name="Rounded Rectangle 4"/>
            <p:cNvSpPr/>
            <p:nvPr/>
          </p:nvSpPr>
          <p:spPr>
            <a:xfrm>
              <a:off x="3886567" y="693019"/>
              <a:ext cx="3486386" cy="6095708"/>
            </a:xfrm>
            <a:prstGeom prst="roundRect">
              <a:avLst>
                <a:gd name="adj" fmla="val 2248"/>
              </a:avLst>
            </a:prstGeom>
            <a:solidFill>
              <a:schemeClr val="bg1">
                <a:lumMod val="75000"/>
              </a:scheme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2"/>
            <a:stretch>
              <a:fillRect/>
            </a:stretch>
          </p:blipFill>
          <p:spPr>
            <a:xfrm>
              <a:off x="3934692" y="774845"/>
              <a:ext cx="3397105" cy="2260619"/>
            </a:xfrm>
            <a:prstGeom prst="rect">
              <a:avLst/>
            </a:prstGeom>
          </p:spPr>
        </p:pic>
        <p:pic>
          <p:nvPicPr>
            <p:cNvPr id="7" name="Picture 6"/>
            <p:cNvPicPr>
              <a:picLocks noChangeAspect="1"/>
            </p:cNvPicPr>
            <p:nvPr/>
          </p:nvPicPr>
          <p:blipFill>
            <a:blip r:embed="rId3"/>
            <a:stretch>
              <a:fillRect/>
            </a:stretch>
          </p:blipFill>
          <p:spPr>
            <a:xfrm>
              <a:off x="3934692" y="4965864"/>
              <a:ext cx="3397105" cy="1774132"/>
            </a:xfrm>
            <a:prstGeom prst="rect">
              <a:avLst/>
            </a:prstGeom>
          </p:spPr>
        </p:pic>
        <p:pic>
          <p:nvPicPr>
            <p:cNvPr id="8" name="Picture 7"/>
            <p:cNvPicPr>
              <a:picLocks noChangeAspect="1"/>
            </p:cNvPicPr>
            <p:nvPr/>
          </p:nvPicPr>
          <p:blipFill>
            <a:blip r:embed="rId4"/>
            <a:stretch>
              <a:fillRect/>
            </a:stretch>
          </p:blipFill>
          <p:spPr>
            <a:xfrm>
              <a:off x="3946493" y="3043870"/>
              <a:ext cx="3385304" cy="1922828"/>
            </a:xfrm>
            <a:prstGeom prst="rect">
              <a:avLst/>
            </a:prstGeom>
          </p:spPr>
        </p:pic>
      </p:grpSp>
      <p:grpSp>
        <p:nvGrpSpPr>
          <p:cNvPr id="9" name="Group 8"/>
          <p:cNvGrpSpPr/>
          <p:nvPr/>
        </p:nvGrpSpPr>
        <p:grpSpPr>
          <a:xfrm>
            <a:off x="5865094" y="3026294"/>
            <a:ext cx="6232887" cy="3220327"/>
            <a:chOff x="30105" y="2188966"/>
            <a:chExt cx="9100248" cy="4596597"/>
          </a:xfrm>
        </p:grpSpPr>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05" y="2188966"/>
              <a:ext cx="9100248" cy="4596597"/>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10"/>
            <p:cNvPicPr>
              <a:picLocks noChangeAspect="1"/>
            </p:cNvPicPr>
            <p:nvPr/>
          </p:nvPicPr>
          <p:blipFill>
            <a:blip r:embed="rId6"/>
            <a:stretch>
              <a:fillRect/>
            </a:stretch>
          </p:blipFill>
          <p:spPr>
            <a:xfrm>
              <a:off x="3779912" y="2708920"/>
              <a:ext cx="5069904" cy="2448272"/>
            </a:xfrm>
            <a:prstGeom prst="rect">
              <a:avLst/>
            </a:prstGeom>
          </p:spPr>
        </p:pic>
        <p:pic>
          <p:nvPicPr>
            <p:cNvPr id="12" name="Picture 11"/>
            <p:cNvPicPr>
              <a:picLocks noChangeAspect="1"/>
            </p:cNvPicPr>
            <p:nvPr/>
          </p:nvPicPr>
          <p:blipFill>
            <a:blip r:embed="rId7"/>
            <a:stretch>
              <a:fillRect/>
            </a:stretch>
          </p:blipFill>
          <p:spPr>
            <a:xfrm>
              <a:off x="3499375" y="2512209"/>
              <a:ext cx="3448889" cy="2343150"/>
            </a:xfrm>
            <a:prstGeom prst="rect">
              <a:avLst/>
            </a:prstGeom>
          </p:spPr>
        </p:pic>
        <p:pic>
          <p:nvPicPr>
            <p:cNvPr id="13" name="Picture 12"/>
            <p:cNvPicPr>
              <a:picLocks noChangeAspect="1"/>
            </p:cNvPicPr>
            <p:nvPr/>
          </p:nvPicPr>
          <p:blipFill>
            <a:blip r:embed="rId8"/>
            <a:stretch>
              <a:fillRect/>
            </a:stretch>
          </p:blipFill>
          <p:spPr>
            <a:xfrm>
              <a:off x="7280872" y="2575316"/>
              <a:ext cx="1568944" cy="2252106"/>
            </a:xfrm>
            <a:prstGeom prst="rect">
              <a:avLst/>
            </a:prstGeom>
            <a:ln w="38100">
              <a:solidFill>
                <a:srgbClr val="800000"/>
              </a:solidFill>
            </a:ln>
          </p:spPr>
        </p:pic>
        <p:sp>
          <p:nvSpPr>
            <p:cNvPr id="14" name="TextBox 13"/>
            <p:cNvSpPr txBox="1"/>
            <p:nvPr/>
          </p:nvSpPr>
          <p:spPr>
            <a:xfrm>
              <a:off x="3767351" y="6068495"/>
              <a:ext cx="5311486" cy="3953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DC3619"/>
                  </a:solidFill>
                  <a:effectLst/>
                  <a:uLnTx/>
                  <a:uFillTx/>
                  <a:latin typeface="Broadway" panose="04040905080B02020502" pitchFamily="82" charset="0"/>
                  <a:ea typeface="+mn-ea"/>
                  <a:cs typeface="+mn-cs"/>
                </a:rPr>
                <a:t>21 Lessons </a:t>
              </a:r>
              <a:r>
                <a:rPr kumimoji="0" lang="en-US" sz="1200" b="1"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shows us where we are today …</a:t>
              </a:r>
              <a:endParaRPr kumimoji="0" lang="en-US" sz="800" b="1"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grpSp>
      <p:sp>
        <p:nvSpPr>
          <p:cNvPr id="15" name="Rounded Rectangle 14"/>
          <p:cNvSpPr/>
          <p:nvPr/>
        </p:nvSpPr>
        <p:spPr>
          <a:xfrm>
            <a:off x="174644" y="296600"/>
            <a:ext cx="2945331" cy="1597794"/>
          </a:xfrm>
          <a:prstGeom prst="roundRect">
            <a:avLst>
              <a:gd name="adj" fmla="val 8667"/>
            </a:avLst>
          </a:prstGeom>
          <a:solidFill>
            <a:srgbClr val="FFFF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1004006" y="476080"/>
            <a:ext cx="2078303"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Resilient Industry</a:t>
            </a:r>
          </a:p>
        </p:txBody>
      </p:sp>
      <p:pic>
        <p:nvPicPr>
          <p:cNvPr id="17" name="Picture 16"/>
          <p:cNvPicPr>
            <a:picLocks noChangeAspect="1"/>
          </p:cNvPicPr>
          <p:nvPr/>
        </p:nvPicPr>
        <p:blipFill>
          <a:blip r:embed="rId9">
            <a:clrChange>
              <a:clrFrom>
                <a:srgbClr val="FFFFFF"/>
              </a:clrFrom>
              <a:clrTo>
                <a:srgbClr val="FFFFFF">
                  <a:alpha val="0"/>
                </a:srgbClr>
              </a:clrTo>
            </a:clrChange>
          </a:blip>
          <a:stretch>
            <a:fillRect/>
          </a:stretch>
        </p:blipFill>
        <p:spPr>
          <a:xfrm>
            <a:off x="281871" y="496553"/>
            <a:ext cx="884176" cy="1096682"/>
          </a:xfrm>
          <a:prstGeom prst="rect">
            <a:avLst/>
          </a:prstGeom>
        </p:spPr>
      </p:pic>
      <p:sp>
        <p:nvSpPr>
          <p:cNvPr id="18" name="Rectangle 17"/>
          <p:cNvSpPr/>
          <p:nvPr/>
        </p:nvSpPr>
        <p:spPr>
          <a:xfrm>
            <a:off x="3506785" y="357558"/>
            <a:ext cx="6810233" cy="2308324"/>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rPr>
              <a:t>To enable resilient and efficient industry of the future we need a hybrid “Industry 4.0 + Industry 5.0” with:</a:t>
            </a:r>
          </a:p>
          <a:p>
            <a:pPr marL="514350" marR="0" lvl="0" indent="-514350" algn="just" defTabSz="914400" rtl="0" eaLnBrk="1" fontAlgn="auto" latinLnBrk="0" hangingPunct="1">
              <a:lnSpc>
                <a:spcPct val="100000"/>
              </a:lnSpc>
              <a:spcBef>
                <a:spcPts val="0"/>
              </a:spcBef>
              <a:spcAft>
                <a:spcPts val="0"/>
              </a:spcAft>
              <a:buClrTx/>
              <a:buSzTx/>
              <a:buFontTx/>
              <a:buAutoNum type="alphaLcParenBoth"/>
              <a:tabLst/>
              <a:defRPr/>
            </a:pPr>
            <a:r>
              <a:rPr kumimoji="0" lang="en-US" sz="2400" b="1" i="0" u="none" strike="noStrike" kern="1200" cap="none" spc="0" normalizeH="0" baseline="0" noProof="0" dirty="0">
                <a:ln w="11430"/>
                <a:solidFill>
                  <a:srgbClr val="7030A0"/>
                </a:solidFill>
                <a:effectLst>
                  <a:outerShdw blurRad="50800" dist="39000" dir="5460000" algn="tl">
                    <a:srgbClr val="000000">
                      <a:alpha val="38000"/>
                    </a:srgbClr>
                  </a:outerShdw>
                </a:effectLst>
                <a:uLnTx/>
                <a:uFillTx/>
                <a:latin typeface="Calibri" panose="020F0502020204030204"/>
                <a:ea typeface="+mn-ea"/>
                <a:cs typeface="+mn-cs"/>
              </a:rPr>
              <a:t>humans enhanced by autonomous AI;</a:t>
            </a:r>
          </a:p>
          <a:p>
            <a:pPr marL="514350" marR="0" lvl="0" indent="-514350" algn="just" defTabSz="914400" rtl="0" eaLnBrk="1" fontAlgn="auto" latinLnBrk="0" hangingPunct="1">
              <a:lnSpc>
                <a:spcPct val="100000"/>
              </a:lnSpc>
              <a:spcBef>
                <a:spcPts val="0"/>
              </a:spcBef>
              <a:spcAft>
                <a:spcPts val="0"/>
              </a:spcAft>
              <a:buClrTx/>
              <a:buSzTx/>
              <a:buFontTx/>
              <a:buAutoNum type="alphaLcParenBoth"/>
              <a:tabLst/>
              <a:defRPr/>
            </a:pPr>
            <a:r>
              <a:rPr kumimoji="0" lang="en-US" sz="2400" b="1" i="0" u="none" strike="noStrike" kern="1200" cap="none" spc="0" normalizeH="0" baseline="0" noProof="0" dirty="0">
                <a:ln w="11430"/>
                <a:solidFill>
                  <a:srgbClr val="7030A0"/>
                </a:solidFill>
                <a:effectLst>
                  <a:outerShdw blurRad="50800" dist="39000" dir="5460000" algn="tl">
                    <a:srgbClr val="000000">
                      <a:alpha val="38000"/>
                    </a:srgbClr>
                  </a:outerShdw>
                </a:effectLst>
                <a:uLnTx/>
                <a:uFillTx/>
                <a:latin typeface="Calibri" panose="020F0502020204030204"/>
                <a:ea typeface="+mn-ea"/>
                <a:cs typeface="+mn-cs"/>
              </a:rPr>
              <a:t>autonomous AI “with human face” … </a:t>
            </a:r>
          </a:p>
        </p:txBody>
      </p:sp>
      <p:sp>
        <p:nvSpPr>
          <p:cNvPr id="19" name="Rectangle 18"/>
          <p:cNvSpPr/>
          <p:nvPr/>
        </p:nvSpPr>
        <p:spPr>
          <a:xfrm>
            <a:off x="174644" y="3081710"/>
            <a:ext cx="5536872" cy="313932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rPr>
              <a:t>… and which will inherit the most valuable features of both - efficiency of the Industry 4.0 processes and sustainability of the Industry 5.0 decisions. </a:t>
            </a:r>
            <a:r>
              <a:rPr kumimoji="0" lang="en-US" sz="2200" b="1" i="0" u="sng"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rPr>
              <a:t>Digital cognitive clones </a:t>
            </a:r>
            <a:r>
              <a:rPr kumimoji="0" lang="en-US" sz="2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rPr>
              <a:t>(i.e., twinning human decision-making behavior) could be an enabling technology for the future hybrid and as an accelerator (as well as resilience enabler) of the convergence of the digital and human worlds ...</a:t>
            </a:r>
            <a:endParaRPr kumimoji="0" lang="fi-FI" sz="2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892005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867171" y="1448785"/>
            <a:ext cx="8366719" cy="3640449"/>
          </a:xfrm>
          <a:prstGeom prst="rect">
            <a:avLst/>
          </a:prstGeom>
          <a:noFill/>
          <a:ln>
            <a:noFill/>
          </a:ln>
        </p:spPr>
      </p:pic>
      <p:sp>
        <p:nvSpPr>
          <p:cNvPr id="5" name="Rectangle 4"/>
          <p:cNvSpPr/>
          <p:nvPr/>
        </p:nvSpPr>
        <p:spPr>
          <a:xfrm>
            <a:off x="530566" y="100402"/>
            <a:ext cx="11563642" cy="11387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The concept of Industry 4.0 + Industry 5.0 hybrid </a:t>
            </a:r>
            <a:r>
              <a:rPr kumimoji="0" lang="en-GB"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(driven by digital cognitive clones of humans)</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7" name="Rectangle 6"/>
          <p:cNvSpPr/>
          <p:nvPr/>
        </p:nvSpPr>
        <p:spPr>
          <a:xfrm>
            <a:off x="286327" y="5267236"/>
            <a:ext cx="11471563" cy="1269578"/>
          </a:xfrm>
          <a:prstGeom prst="rect">
            <a:avLst/>
          </a:prstGeom>
          <a:solidFill>
            <a:schemeClr val="bg1">
              <a:lumMod val="85000"/>
            </a:schemeClr>
          </a:solidFill>
          <a:ln w="25400">
            <a:solidFill>
              <a:schemeClr val="tx1"/>
            </a:solidFill>
          </a:ln>
        </p:spPr>
        <p:txBody>
          <a:bodyPr wrap="square">
            <a:spAutoFit/>
          </a:bodyPr>
          <a:lstStyle/>
          <a:p>
            <a:pPr algn="just">
              <a:spcAft>
                <a:spcPts val="300"/>
              </a:spcAft>
            </a:pPr>
            <a:r>
              <a:rPr lang="en-US" sz="2000" b="1" dirty="0">
                <a:latin typeface="Times New Roman" panose="02020603050405020304" pitchFamily="18" charset="0"/>
                <a:cs typeface="Times New Roman" panose="02020603050405020304" pitchFamily="18" charset="0"/>
              </a:rPr>
              <a:t>Cite as:</a:t>
            </a:r>
          </a:p>
          <a:p>
            <a:pPr algn="just"/>
            <a:r>
              <a:rPr lang="en-US" dirty="0">
                <a:latin typeface="Times New Roman" panose="02020603050405020304" pitchFamily="18" charset="0"/>
                <a:cs typeface="Times New Roman" panose="02020603050405020304" pitchFamily="18" charset="0"/>
              </a:rPr>
              <a:t>Golovianko, M., Terziyan, V., Branytskyi, V., &amp; Malyk, D., (2023). </a:t>
            </a:r>
            <a:r>
              <a:rPr lang="en-US" b="1" dirty="0">
                <a:solidFill>
                  <a:srgbClr val="7030A0"/>
                </a:solidFill>
                <a:latin typeface="Times New Roman" panose="02020603050405020304" pitchFamily="18" charset="0"/>
                <a:cs typeface="Times New Roman" panose="02020603050405020304" pitchFamily="18" charset="0"/>
              </a:rPr>
              <a:t>Industry 4.0 vs. Industry 5.0: Co-existence, Transition, or a Hybrid</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Procedia Computer Science</a:t>
            </a:r>
            <a:r>
              <a:rPr lang="en-US" dirty="0">
                <a:latin typeface="Times New Roman" panose="02020603050405020304" pitchFamily="18" charset="0"/>
                <a:cs typeface="Times New Roman" panose="02020603050405020304" pitchFamily="18" charset="0"/>
              </a:rPr>
              <a:t>, 217, 102-113. Elsevier. </a:t>
            </a:r>
            <a:r>
              <a:rPr lang="en-US" dirty="0">
                <a:latin typeface="Times New Roman" panose="02020603050405020304" pitchFamily="18" charset="0"/>
                <a:cs typeface="Times New Roman" panose="02020603050405020304" pitchFamily="18" charset="0"/>
                <a:hlinkClick r:id="rId3"/>
              </a:rPr>
              <a:t>https://doi.org/10.1016/j.procs.2022.12.206</a:t>
            </a:r>
            <a:r>
              <a:rPr lang="en-US" dirty="0">
                <a:latin typeface="Times New Roman" panose="02020603050405020304" pitchFamily="18" charset="0"/>
                <a:cs typeface="Times New Roman" panose="02020603050405020304" pitchFamily="18" charset="0"/>
              </a:rPr>
              <a:t>. Presentation slides: </a:t>
            </a:r>
            <a:r>
              <a:rPr lang="en-US" dirty="0">
                <a:ln w="0"/>
                <a:latin typeface="Times New Roman" panose="02020603050405020304" pitchFamily="18" charset="0"/>
                <a:cs typeface="Times New Roman" panose="02020603050405020304" pitchFamily="18" charset="0"/>
                <a:hlinkClick r:id="rId4"/>
              </a:rPr>
              <a:t>https://ai.it.jyu.fi/ISM-2022-Industry_4_5.pptx</a:t>
            </a:r>
            <a:r>
              <a:rPr lang="en-US" dirty="0">
                <a:ln w="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3495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Free Three GIF and Numbers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6733" y="2733966"/>
            <a:ext cx="1539154" cy="21890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010679" y="3639131"/>
            <a:ext cx="9944024"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Introducing Adversarial Maintenance</a:t>
            </a:r>
            <a:endParaRPr kumimoji="0" lang="en-US" sz="4000" b="1"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endParaRPr>
          </a:p>
        </p:txBody>
      </p:sp>
      <p:grpSp>
        <p:nvGrpSpPr>
          <p:cNvPr id="2" name="Group 1"/>
          <p:cNvGrpSpPr/>
          <p:nvPr/>
        </p:nvGrpSpPr>
        <p:grpSpPr>
          <a:xfrm>
            <a:off x="58023" y="131899"/>
            <a:ext cx="12015345" cy="2200554"/>
            <a:chOff x="58023" y="131899"/>
            <a:chExt cx="12015345" cy="2200554"/>
          </a:xfrm>
        </p:grpSpPr>
        <p:pic>
          <p:nvPicPr>
            <p:cNvPr id="8" name="Picture 7"/>
            <p:cNvPicPr>
              <a:picLocks noChangeAspect="1"/>
            </p:cNvPicPr>
            <p:nvPr/>
          </p:nvPicPr>
          <p:blipFill>
            <a:blip r:embed="rId3">
              <a:clrChange>
                <a:clrFrom>
                  <a:srgbClr val="FFFFFF"/>
                </a:clrFrom>
                <a:clrTo>
                  <a:srgbClr val="FFFFFF">
                    <a:alpha val="0"/>
                  </a:srgbClr>
                </a:clrTo>
              </a:clrChange>
            </a:blip>
            <a:stretch>
              <a:fillRect/>
            </a:stretch>
          </p:blipFill>
          <p:spPr>
            <a:xfrm>
              <a:off x="6982691" y="131899"/>
              <a:ext cx="2179782" cy="2200554"/>
            </a:xfrm>
            <a:prstGeom prst="rect">
              <a:avLst/>
            </a:prstGeom>
          </p:spPr>
        </p:pic>
        <p:grpSp>
          <p:nvGrpSpPr>
            <p:cNvPr id="9" name="Group 8"/>
            <p:cNvGrpSpPr/>
            <p:nvPr/>
          </p:nvGrpSpPr>
          <p:grpSpPr>
            <a:xfrm>
              <a:off x="58023" y="201952"/>
              <a:ext cx="12015345" cy="2029525"/>
              <a:chOff x="294101" y="4340871"/>
              <a:chExt cx="12015345" cy="2029525"/>
            </a:xfrm>
          </p:grpSpPr>
          <p:pic>
            <p:nvPicPr>
              <p:cNvPr id="11" name="Picture 10"/>
              <p:cNvPicPr>
                <a:picLocks noChangeAspect="1"/>
              </p:cNvPicPr>
              <p:nvPr/>
            </p:nvPicPr>
            <p:blipFill>
              <a:blip r:embed="rId4"/>
              <a:stretch>
                <a:fillRect/>
              </a:stretch>
            </p:blipFill>
            <p:spPr>
              <a:xfrm>
                <a:off x="9748202" y="4340871"/>
                <a:ext cx="2561244" cy="2029525"/>
              </a:xfrm>
              <a:prstGeom prst="rect">
                <a:avLst/>
              </a:prstGeom>
              <a:ln w="63500">
                <a:solidFill>
                  <a:schemeClr val="tx1"/>
                </a:solidFill>
              </a:ln>
            </p:spPr>
          </p:pic>
          <p:grpSp>
            <p:nvGrpSpPr>
              <p:cNvPr id="13" name="Group 12"/>
              <p:cNvGrpSpPr/>
              <p:nvPr/>
            </p:nvGrpSpPr>
            <p:grpSpPr>
              <a:xfrm>
                <a:off x="4896541" y="4342043"/>
                <a:ext cx="2419215" cy="1984300"/>
                <a:chOff x="-2291108" y="4346202"/>
                <a:chExt cx="2419215" cy="1984300"/>
              </a:xfrm>
            </p:grpSpPr>
            <p:pic>
              <p:nvPicPr>
                <p:cNvPr id="16" name="Picture 15"/>
                <p:cNvPicPr>
                  <a:picLocks noChangeAspect="1"/>
                </p:cNvPicPr>
                <p:nvPr/>
              </p:nvPicPr>
              <p:blipFill>
                <a:blip r:embed="rId5">
                  <a:clrChange>
                    <a:clrFrom>
                      <a:srgbClr val="FFFFFF"/>
                    </a:clrFrom>
                    <a:clrTo>
                      <a:srgbClr val="FFFFFF">
                        <a:alpha val="0"/>
                      </a:srgbClr>
                    </a:clrTo>
                  </a:clrChange>
                </a:blip>
                <a:stretch>
                  <a:fillRect/>
                </a:stretch>
              </p:blipFill>
              <p:spPr>
                <a:xfrm>
                  <a:off x="-2291108" y="4346202"/>
                  <a:ext cx="2419215" cy="1984300"/>
                </a:xfrm>
                <a:prstGeom prst="rect">
                  <a:avLst/>
                </a:prstGeom>
              </p:spPr>
            </p:pic>
            <p:sp>
              <p:nvSpPr>
                <p:cNvPr id="17" name="Rectangle 16"/>
                <p:cNvSpPr/>
                <p:nvPr/>
              </p:nvSpPr>
              <p:spPr>
                <a:xfrm>
                  <a:off x="-2176528" y="4783224"/>
                  <a:ext cx="78899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AI</a:t>
                  </a:r>
                </a:p>
              </p:txBody>
            </p:sp>
          </p:grpSp>
          <p:pic>
            <p:nvPicPr>
              <p:cNvPr id="14" name="Picture 13"/>
              <p:cNvPicPr>
                <a:picLocks noChangeAspect="1"/>
              </p:cNvPicPr>
              <p:nvPr/>
            </p:nvPicPr>
            <p:blipFill>
              <a:blip r:embed="rId6"/>
              <a:stretch>
                <a:fillRect/>
              </a:stretch>
            </p:blipFill>
            <p:spPr>
              <a:xfrm>
                <a:off x="294101" y="4432009"/>
                <a:ext cx="2271591" cy="1882341"/>
              </a:xfrm>
              <a:prstGeom prst="rect">
                <a:avLst/>
              </a:prstGeom>
            </p:spPr>
          </p:pic>
          <p:pic>
            <p:nvPicPr>
              <p:cNvPr id="15" name="Picture 14"/>
              <p:cNvPicPr>
                <a:picLocks noChangeAspect="1"/>
              </p:cNvPicPr>
              <p:nvPr/>
            </p:nvPicPr>
            <p:blipFill>
              <a:blip r:embed="rId7">
                <a:clrChange>
                  <a:clrFrom>
                    <a:srgbClr val="FFFFFF"/>
                  </a:clrFrom>
                  <a:clrTo>
                    <a:srgbClr val="FFFFFF">
                      <a:alpha val="0"/>
                    </a:srgbClr>
                  </a:clrTo>
                </a:clrChange>
              </a:blip>
              <a:stretch>
                <a:fillRect/>
              </a:stretch>
            </p:blipFill>
            <p:spPr>
              <a:xfrm rot="9064339" flipV="1">
                <a:off x="2320407" y="4620692"/>
                <a:ext cx="2405790" cy="1537837"/>
              </a:xfrm>
              <a:prstGeom prst="rect">
                <a:avLst/>
              </a:prstGeom>
            </p:spPr>
          </p:pic>
        </p:grpSp>
      </p:grpSp>
    </p:spTree>
    <p:extLst>
      <p:ext uri="{BB962C8B-B14F-4D97-AF65-F5344CB8AC3E}">
        <p14:creationId xmlns:p14="http://schemas.microsoft.com/office/powerpoint/2010/main" val="381503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608976" y="2558472"/>
            <a:ext cx="3829050" cy="3486432"/>
            <a:chOff x="3461195" y="1551709"/>
            <a:chExt cx="3829050" cy="3486432"/>
          </a:xfrm>
        </p:grpSpPr>
        <p:pic>
          <p:nvPicPr>
            <p:cNvPr id="7" name="Picture 6"/>
            <p:cNvPicPr>
              <a:picLocks noChangeAspect="1"/>
            </p:cNvPicPr>
            <p:nvPr/>
          </p:nvPicPr>
          <p:blipFill>
            <a:blip r:embed="rId2"/>
            <a:stretch>
              <a:fillRect/>
            </a:stretch>
          </p:blipFill>
          <p:spPr>
            <a:xfrm>
              <a:off x="3461195" y="2056816"/>
              <a:ext cx="3829050" cy="2981325"/>
            </a:xfrm>
            <a:prstGeom prst="rect">
              <a:avLst/>
            </a:prstGeom>
          </p:spPr>
        </p:pic>
        <p:sp>
          <p:nvSpPr>
            <p:cNvPr id="6" name="Rectangle 5"/>
            <p:cNvSpPr/>
            <p:nvPr/>
          </p:nvSpPr>
          <p:spPr>
            <a:xfrm>
              <a:off x="3975467" y="3784453"/>
              <a:ext cx="2818977" cy="584775"/>
            </a:xfrm>
            <a:prstGeom prst="rect">
              <a:avLst/>
            </a:prstGeom>
            <a:solidFill>
              <a:srgbClr val="C8904A"/>
            </a:solidFill>
          </p:spPr>
          <p:txBody>
            <a:bodyPr wrap="none" lIns="91440" tIns="45720" rIns="91440" bIns="45720">
              <a:spAutoFit/>
            </a:bodyPr>
            <a:lstStyle/>
            <a:p>
              <a:pPr algn="ctr"/>
              <a:r>
                <a:rPr lang="en-US" sz="3200" b="1" cap="none" spc="0" dirty="0">
                  <a:ln w="0"/>
                  <a:solidFill>
                    <a:schemeClr val="bg1"/>
                  </a:solidFill>
                  <a:effectLst>
                    <a:reflection blurRad="6350" stA="53000" endA="300" endPos="35500" dir="5400000" sy="-90000" algn="bl" rotWithShape="0"/>
                  </a:effectLst>
                </a:rPr>
                <a:t>Industrial Asset</a:t>
              </a:r>
            </a:p>
          </p:txBody>
        </p:sp>
        <p:pic>
          <p:nvPicPr>
            <p:cNvPr id="9" name="Picture 8"/>
            <p:cNvPicPr>
              <a:picLocks noChangeAspect="1"/>
            </p:cNvPicPr>
            <p:nvPr/>
          </p:nvPicPr>
          <p:blipFill>
            <a:blip r:embed="rId3">
              <a:clrChange>
                <a:clrFrom>
                  <a:srgbClr val="FFFFFF"/>
                </a:clrFrom>
                <a:clrTo>
                  <a:srgbClr val="FFFFFF">
                    <a:alpha val="0"/>
                  </a:srgbClr>
                </a:clrTo>
              </a:clrChange>
            </a:blip>
            <a:stretch>
              <a:fillRect/>
            </a:stretch>
          </p:blipFill>
          <p:spPr>
            <a:xfrm>
              <a:off x="4587873" y="1551709"/>
              <a:ext cx="2006049" cy="1620270"/>
            </a:xfrm>
            <a:prstGeom prst="rect">
              <a:avLst/>
            </a:prstGeom>
          </p:spPr>
        </p:pic>
        <p:sp>
          <p:nvSpPr>
            <p:cNvPr id="11" name="Isosceles Triangle 10"/>
            <p:cNvSpPr/>
            <p:nvPr/>
          </p:nvSpPr>
          <p:spPr>
            <a:xfrm rot="-5400000">
              <a:off x="5208080" y="3044054"/>
              <a:ext cx="129309" cy="274320"/>
            </a:xfrm>
            <a:prstGeom prst="triangle">
              <a:avLst/>
            </a:prstGeom>
            <a:solidFill>
              <a:srgbClr val="F57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119874" y="133082"/>
            <a:ext cx="2798816" cy="6443209"/>
            <a:chOff x="101402" y="133082"/>
            <a:chExt cx="2798816" cy="6443209"/>
          </a:xfrm>
        </p:grpSpPr>
        <p:sp>
          <p:nvSpPr>
            <p:cNvPr id="20" name="Rectangle 19"/>
            <p:cNvSpPr/>
            <p:nvPr/>
          </p:nvSpPr>
          <p:spPr>
            <a:xfrm>
              <a:off x="101402" y="133082"/>
              <a:ext cx="2798816" cy="6443209"/>
            </a:xfrm>
            <a:prstGeom prst="rect">
              <a:avLst/>
            </a:prstGeom>
            <a:solidFill>
              <a:schemeClr val="bg1">
                <a:lumMod val="85000"/>
              </a:scheme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618838" y="5084198"/>
              <a:ext cx="1731852" cy="135774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618838" y="3593734"/>
              <a:ext cx="1753591" cy="135774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clrChange>
                <a:clrFrom>
                  <a:srgbClr val="FFFFFF"/>
                </a:clrFrom>
                <a:clrTo>
                  <a:srgbClr val="FFFFFF">
                    <a:alpha val="0"/>
                  </a:srgbClr>
                </a:clrTo>
              </a:clrChange>
            </a:blip>
            <a:stretch>
              <a:fillRect/>
            </a:stretch>
          </p:blipFill>
          <p:spPr>
            <a:xfrm>
              <a:off x="175289" y="673838"/>
              <a:ext cx="2617079" cy="2642017"/>
            </a:xfrm>
            <a:prstGeom prst="rect">
              <a:avLst/>
            </a:prstGeom>
          </p:spPr>
        </p:pic>
        <p:sp>
          <p:nvSpPr>
            <p:cNvPr id="13" name="Rectangle 12"/>
            <p:cNvSpPr/>
            <p:nvPr/>
          </p:nvSpPr>
          <p:spPr>
            <a:xfrm>
              <a:off x="291470" y="151554"/>
              <a:ext cx="2426498" cy="584775"/>
            </a:xfrm>
            <a:prstGeom prst="rect">
              <a:avLst/>
            </a:prstGeom>
            <a:noFill/>
          </p:spPr>
          <p:txBody>
            <a:bodyPr wrap="none" lIns="91440" tIns="45720" rIns="91440" bIns="45720">
              <a:spAutoFit/>
            </a:bodyPr>
            <a:lstStyle/>
            <a:p>
              <a:pPr algn="ctr"/>
              <a:r>
                <a:rPr lang="en-US" sz="3200" b="1" cap="none" spc="0" dirty="0">
                  <a:ln w="0"/>
                  <a:effectLst>
                    <a:reflection blurRad="6350" stA="53000" endA="300" endPos="35500" dir="5400000" sy="-90000" algn="bl" rotWithShape="0"/>
                  </a:effectLst>
                </a:rPr>
                <a:t>Maintenance</a:t>
              </a:r>
            </a:p>
          </p:txBody>
        </p:sp>
        <p:pic>
          <p:nvPicPr>
            <p:cNvPr id="14" name="Picture 13"/>
            <p:cNvPicPr>
              <a:picLocks noChangeAspect="1"/>
            </p:cNvPicPr>
            <p:nvPr/>
          </p:nvPicPr>
          <p:blipFill>
            <a:blip r:embed="rId5"/>
            <a:stretch>
              <a:fillRect/>
            </a:stretch>
          </p:blipFill>
          <p:spPr>
            <a:xfrm>
              <a:off x="770345" y="3710734"/>
              <a:ext cx="1476082" cy="1143682"/>
            </a:xfrm>
            <a:prstGeom prst="rect">
              <a:avLst/>
            </a:prstGeom>
          </p:spPr>
        </p:pic>
        <p:pic>
          <p:nvPicPr>
            <p:cNvPr id="15" name="Picture 14"/>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753469" y="5148850"/>
              <a:ext cx="1477139" cy="1202322"/>
            </a:xfrm>
            <a:prstGeom prst="rect">
              <a:avLst/>
            </a:prstGeom>
          </p:spPr>
        </p:pic>
        <p:sp>
          <p:nvSpPr>
            <p:cNvPr id="19" name="Rectangle 18"/>
            <p:cNvSpPr/>
            <p:nvPr/>
          </p:nvSpPr>
          <p:spPr>
            <a:xfrm>
              <a:off x="736220" y="6137264"/>
              <a:ext cx="1503938" cy="307777"/>
            </a:xfrm>
            <a:prstGeom prst="rect">
              <a:avLst/>
            </a:prstGeom>
            <a:noFill/>
          </p:spPr>
          <p:txBody>
            <a:bodyPr wrap="none" lIns="91440" tIns="45720" rIns="91440" bIns="45720">
              <a:spAutoFit/>
            </a:bodyPr>
            <a:lstStyle/>
            <a:p>
              <a:pPr algn="ctr"/>
              <a:r>
                <a:rPr lang="en-US" sz="14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PRESCRIPTIVE</a:t>
              </a:r>
            </a:p>
          </p:txBody>
        </p:sp>
        <p:sp>
          <p:nvSpPr>
            <p:cNvPr id="21" name="Rectangle 20"/>
            <p:cNvSpPr/>
            <p:nvPr/>
          </p:nvSpPr>
          <p:spPr>
            <a:xfrm>
              <a:off x="1079695" y="2690340"/>
              <a:ext cx="66236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t>
              </a:r>
            </a:p>
          </p:txBody>
        </p:sp>
      </p:grpSp>
      <p:sp>
        <p:nvSpPr>
          <p:cNvPr id="23" name="Right Arrow 22"/>
          <p:cNvSpPr/>
          <p:nvPr/>
        </p:nvSpPr>
        <p:spPr>
          <a:xfrm>
            <a:off x="3053321" y="4331855"/>
            <a:ext cx="946024" cy="816995"/>
          </a:xfrm>
          <a:prstGeom prst="rightArrow">
            <a:avLst>
              <a:gd name="adj1" fmla="val 50000"/>
              <a:gd name="adj2" fmla="val 65827"/>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952298" y="1320561"/>
            <a:ext cx="4000110" cy="4970591"/>
          </a:xfrm>
          <a:prstGeom prst="rect">
            <a:avLst/>
          </a:prstGeom>
          <a:solidFill>
            <a:schemeClr val="bg1">
              <a:lumMod val="85000"/>
            </a:schemeClr>
          </a:solidFill>
          <a:ln w="25400">
            <a:solidFill>
              <a:schemeClr val="tx1"/>
            </a:solidFill>
          </a:ln>
        </p:spPr>
        <p:txBody>
          <a:bodyPr wrap="square">
            <a:spAutoFit/>
          </a:bodyPr>
          <a:lstStyle/>
          <a:p>
            <a:pPr indent="171450" algn="just">
              <a:spcAft>
                <a:spcPts val="600"/>
              </a:spcAft>
            </a:pPr>
            <a:r>
              <a:rPr lang="en-US" sz="2400" i="1" dirty="0">
                <a:solidFill>
                  <a:srgbClr val="000000"/>
                </a:solidFill>
                <a:latin typeface="Times New Roman" panose="02020603050405020304" pitchFamily="18" charset="0"/>
                <a:ea typeface="SimSun" panose="02010600030101010101" pitchFamily="2" charset="-122"/>
              </a:rPr>
              <a:t>Predictive maintenance</a:t>
            </a:r>
            <a:r>
              <a:rPr lang="en-US" sz="2400" dirty="0">
                <a:solidFill>
                  <a:srgbClr val="000000"/>
                </a:solidFill>
                <a:latin typeface="Times New Roman" panose="02020603050405020304" pitchFamily="18" charset="0"/>
                <a:ea typeface="SimSun" panose="02010600030101010101" pitchFamily="2" charset="-122"/>
              </a:rPr>
              <a:t>  uses data and analytics to predict when equipment is likely to fail. It involves monitoring the real-time condition of equipment and performing maintenance when indicators suggest an impending failure. </a:t>
            </a:r>
            <a:endParaRPr lang="fi-FI" sz="2400" dirty="0">
              <a:latin typeface="Times New Roman" panose="02020603050405020304" pitchFamily="18" charset="0"/>
              <a:ea typeface="SimSun" panose="02010600030101010101" pitchFamily="2" charset="-122"/>
            </a:endParaRPr>
          </a:p>
          <a:p>
            <a:pPr indent="171450" algn="just">
              <a:spcAft>
                <a:spcPts val="600"/>
              </a:spcAft>
            </a:pPr>
            <a:r>
              <a:rPr lang="en-US" sz="2400" i="1" dirty="0">
                <a:solidFill>
                  <a:srgbClr val="000000"/>
                </a:solidFill>
                <a:latin typeface="Times New Roman" panose="02020603050405020304" pitchFamily="18" charset="0"/>
                <a:ea typeface="SimSun" panose="02010600030101010101" pitchFamily="2" charset="-122"/>
              </a:rPr>
              <a:t>Prescriptive maintenance</a:t>
            </a:r>
            <a:r>
              <a:rPr lang="en-US" sz="2400" dirty="0">
                <a:solidFill>
                  <a:srgbClr val="000000"/>
                </a:solidFill>
                <a:latin typeface="Times New Roman" panose="02020603050405020304" pitchFamily="18" charset="0"/>
                <a:ea typeface="SimSun" panose="02010600030101010101" pitchFamily="2" charset="-122"/>
              </a:rPr>
              <a:t> takes a step further by not only predicting when maintenance is needed but also prescribing the optimal actions to take. </a:t>
            </a:r>
            <a:endParaRPr lang="fi-FI" sz="2400" dirty="0">
              <a:latin typeface="Times New Roman" panose="02020603050405020304" pitchFamily="18" charset="0"/>
              <a:ea typeface="SimSun" panose="02010600030101010101" pitchFamily="2" charset="-122"/>
            </a:endParaRPr>
          </a:p>
        </p:txBody>
      </p:sp>
      <p:sp>
        <p:nvSpPr>
          <p:cNvPr id="25" name="Rectangle 24"/>
          <p:cNvSpPr/>
          <p:nvPr/>
        </p:nvSpPr>
        <p:spPr>
          <a:xfrm>
            <a:off x="3338102" y="31482"/>
            <a:ext cx="6969680"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FF0000"/>
                </a:solidFill>
                <a:latin typeface="Arial" panose="020B0604020202020204" pitchFamily="34" charset="0"/>
                <a:cs typeface="Arial" panose="020B0604020202020204" pitchFamily="34" charset="0"/>
              </a:rPr>
              <a:t>Modern </a:t>
            </a:r>
            <a:r>
              <a:rPr kumimoji="0" lang="en-GB"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maintenance frameworks: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Do we need anything else?</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71715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82930" y="133082"/>
            <a:ext cx="2798816" cy="6443209"/>
            <a:chOff x="101402" y="133082"/>
            <a:chExt cx="2798816" cy="6443209"/>
          </a:xfrm>
        </p:grpSpPr>
        <p:sp>
          <p:nvSpPr>
            <p:cNvPr id="20" name="Rectangle 19"/>
            <p:cNvSpPr/>
            <p:nvPr/>
          </p:nvSpPr>
          <p:spPr>
            <a:xfrm>
              <a:off x="101402" y="133082"/>
              <a:ext cx="2798816" cy="6443209"/>
            </a:xfrm>
            <a:prstGeom prst="rect">
              <a:avLst/>
            </a:prstGeom>
            <a:solidFill>
              <a:schemeClr val="bg1">
                <a:lumMod val="85000"/>
              </a:scheme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618838" y="5084198"/>
              <a:ext cx="1731852" cy="135774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618838" y="3593734"/>
              <a:ext cx="1753591" cy="135774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175289" y="673838"/>
              <a:ext cx="2617079" cy="2642017"/>
            </a:xfrm>
            <a:prstGeom prst="rect">
              <a:avLst/>
            </a:prstGeom>
          </p:spPr>
        </p:pic>
        <p:sp>
          <p:nvSpPr>
            <p:cNvPr id="13" name="Rectangle 12"/>
            <p:cNvSpPr/>
            <p:nvPr/>
          </p:nvSpPr>
          <p:spPr>
            <a:xfrm>
              <a:off x="291470" y="151554"/>
              <a:ext cx="2426498" cy="584775"/>
            </a:xfrm>
            <a:prstGeom prst="rect">
              <a:avLst/>
            </a:prstGeom>
            <a:noFill/>
          </p:spPr>
          <p:txBody>
            <a:bodyPr wrap="none" lIns="91440" tIns="45720" rIns="91440" bIns="45720">
              <a:spAutoFit/>
            </a:bodyPr>
            <a:lstStyle/>
            <a:p>
              <a:pPr algn="ctr"/>
              <a:r>
                <a:rPr lang="en-US" sz="3200" b="1" cap="none" spc="0" dirty="0">
                  <a:ln w="0"/>
                  <a:effectLst>
                    <a:reflection blurRad="6350" stA="53000" endA="300" endPos="35500" dir="5400000" sy="-90000" algn="bl" rotWithShape="0"/>
                  </a:effectLst>
                </a:rPr>
                <a:t>Maintenance</a:t>
              </a:r>
            </a:p>
          </p:txBody>
        </p:sp>
        <p:pic>
          <p:nvPicPr>
            <p:cNvPr id="14" name="Picture 13"/>
            <p:cNvPicPr>
              <a:picLocks noChangeAspect="1"/>
            </p:cNvPicPr>
            <p:nvPr/>
          </p:nvPicPr>
          <p:blipFill>
            <a:blip r:embed="rId3"/>
            <a:stretch>
              <a:fillRect/>
            </a:stretch>
          </p:blipFill>
          <p:spPr>
            <a:xfrm>
              <a:off x="770345" y="3710734"/>
              <a:ext cx="1476082" cy="1143682"/>
            </a:xfrm>
            <a:prstGeom prst="rect">
              <a:avLst/>
            </a:prstGeom>
          </p:spPr>
        </p:pic>
        <p:pic>
          <p:nvPicPr>
            <p:cNvPr id="15" name="Picture 14"/>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753469" y="5148850"/>
              <a:ext cx="1477139" cy="1202322"/>
            </a:xfrm>
            <a:prstGeom prst="rect">
              <a:avLst/>
            </a:prstGeom>
          </p:spPr>
        </p:pic>
        <p:sp>
          <p:nvSpPr>
            <p:cNvPr id="19" name="Rectangle 18"/>
            <p:cNvSpPr/>
            <p:nvPr/>
          </p:nvSpPr>
          <p:spPr>
            <a:xfrm>
              <a:off x="736220" y="6137264"/>
              <a:ext cx="1503938" cy="307777"/>
            </a:xfrm>
            <a:prstGeom prst="rect">
              <a:avLst/>
            </a:prstGeom>
            <a:noFill/>
          </p:spPr>
          <p:txBody>
            <a:bodyPr wrap="none" lIns="91440" tIns="45720" rIns="91440" bIns="45720">
              <a:spAutoFit/>
            </a:bodyPr>
            <a:lstStyle/>
            <a:p>
              <a:pPr algn="ctr"/>
              <a:r>
                <a:rPr lang="en-US" sz="14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PRESCRIPTIVE</a:t>
              </a:r>
            </a:p>
          </p:txBody>
        </p:sp>
        <p:sp>
          <p:nvSpPr>
            <p:cNvPr id="21" name="Rectangle 20"/>
            <p:cNvSpPr/>
            <p:nvPr/>
          </p:nvSpPr>
          <p:spPr>
            <a:xfrm>
              <a:off x="1079695" y="2690340"/>
              <a:ext cx="66236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t>
              </a:r>
            </a:p>
          </p:txBody>
        </p:sp>
      </p:grpSp>
      <p:sp>
        <p:nvSpPr>
          <p:cNvPr id="23" name="Right Arrow 22"/>
          <p:cNvSpPr/>
          <p:nvPr/>
        </p:nvSpPr>
        <p:spPr>
          <a:xfrm>
            <a:off x="2953202" y="3201616"/>
            <a:ext cx="935598" cy="816995"/>
          </a:xfrm>
          <a:prstGeom prst="rightArrow">
            <a:avLst>
              <a:gd name="adj1" fmla="val 50000"/>
              <a:gd name="adj2" fmla="val 65827"/>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3959347" y="600364"/>
            <a:ext cx="4270249" cy="6072609"/>
            <a:chOff x="3959347" y="600364"/>
            <a:chExt cx="4270249" cy="6072609"/>
          </a:xfrm>
        </p:grpSpPr>
        <p:sp>
          <p:nvSpPr>
            <p:cNvPr id="31" name="Rectangle 30"/>
            <p:cNvSpPr/>
            <p:nvPr/>
          </p:nvSpPr>
          <p:spPr>
            <a:xfrm>
              <a:off x="3959347" y="600364"/>
              <a:ext cx="4270249" cy="6072609"/>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128986" y="779623"/>
              <a:ext cx="3937656" cy="1902691"/>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4172381" y="3186541"/>
              <a:ext cx="3829050" cy="3486432"/>
              <a:chOff x="3461195" y="1551709"/>
              <a:chExt cx="3829050" cy="3486432"/>
            </a:xfrm>
          </p:grpSpPr>
          <p:pic>
            <p:nvPicPr>
              <p:cNvPr id="7" name="Picture 6"/>
              <p:cNvPicPr>
                <a:picLocks noChangeAspect="1"/>
              </p:cNvPicPr>
              <p:nvPr/>
            </p:nvPicPr>
            <p:blipFill>
              <a:blip r:embed="rId6">
                <a:clrChange>
                  <a:clrFrom>
                    <a:srgbClr val="FFFFFF"/>
                  </a:clrFrom>
                  <a:clrTo>
                    <a:srgbClr val="FFFFFF">
                      <a:alpha val="0"/>
                    </a:srgbClr>
                  </a:clrTo>
                </a:clrChange>
              </a:blip>
              <a:stretch>
                <a:fillRect/>
              </a:stretch>
            </p:blipFill>
            <p:spPr>
              <a:xfrm>
                <a:off x="3461195" y="2056816"/>
                <a:ext cx="3829050" cy="2981325"/>
              </a:xfrm>
              <a:prstGeom prst="rect">
                <a:avLst/>
              </a:prstGeom>
            </p:spPr>
          </p:pic>
          <p:sp>
            <p:nvSpPr>
              <p:cNvPr id="6" name="Rectangle 5"/>
              <p:cNvSpPr/>
              <p:nvPr/>
            </p:nvSpPr>
            <p:spPr>
              <a:xfrm>
                <a:off x="3975467" y="3784453"/>
                <a:ext cx="2818977" cy="584775"/>
              </a:xfrm>
              <a:prstGeom prst="rect">
                <a:avLst/>
              </a:prstGeom>
              <a:solidFill>
                <a:srgbClr val="C8904A"/>
              </a:solidFill>
            </p:spPr>
            <p:txBody>
              <a:bodyPr wrap="none" lIns="91440" tIns="45720" rIns="91440" bIns="45720">
                <a:spAutoFit/>
              </a:bodyPr>
              <a:lstStyle/>
              <a:p>
                <a:pPr algn="ctr"/>
                <a:r>
                  <a:rPr lang="en-US" sz="3200" b="1" cap="none" spc="0" dirty="0">
                    <a:ln w="0"/>
                    <a:solidFill>
                      <a:schemeClr val="bg1"/>
                    </a:solidFill>
                    <a:effectLst>
                      <a:reflection blurRad="6350" stA="53000" endA="300" endPos="35500" dir="5400000" sy="-90000" algn="bl" rotWithShape="0"/>
                    </a:effectLst>
                  </a:rPr>
                  <a:t>Industrial Asset</a:t>
                </a:r>
              </a:p>
            </p:txBody>
          </p:sp>
          <p:pic>
            <p:nvPicPr>
              <p:cNvPr id="9" name="Picture 8"/>
              <p:cNvPicPr>
                <a:picLocks noChangeAspect="1"/>
              </p:cNvPicPr>
              <p:nvPr/>
            </p:nvPicPr>
            <p:blipFill>
              <a:blip r:embed="rId7">
                <a:clrChange>
                  <a:clrFrom>
                    <a:srgbClr val="FFFFFF"/>
                  </a:clrFrom>
                  <a:clrTo>
                    <a:srgbClr val="FFFFFF">
                      <a:alpha val="0"/>
                    </a:srgbClr>
                  </a:clrTo>
                </a:clrChange>
              </a:blip>
              <a:stretch>
                <a:fillRect/>
              </a:stretch>
            </p:blipFill>
            <p:spPr>
              <a:xfrm>
                <a:off x="4587873" y="1551709"/>
                <a:ext cx="2006049" cy="1620270"/>
              </a:xfrm>
              <a:prstGeom prst="rect">
                <a:avLst/>
              </a:prstGeom>
            </p:spPr>
          </p:pic>
          <p:sp>
            <p:nvSpPr>
              <p:cNvPr id="11" name="Isosceles Triangle 10"/>
              <p:cNvSpPr/>
              <p:nvPr/>
            </p:nvSpPr>
            <p:spPr>
              <a:xfrm rot="-5400000">
                <a:off x="5208080" y="3044054"/>
                <a:ext cx="129309" cy="274320"/>
              </a:xfrm>
              <a:prstGeom prst="triangle">
                <a:avLst/>
              </a:prstGeom>
              <a:solidFill>
                <a:srgbClr val="F57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p:cNvPicPr>
              <a:picLocks noChangeAspect="1"/>
            </p:cNvPicPr>
            <p:nvPr/>
          </p:nvPicPr>
          <p:blipFill>
            <a:blip r:embed="rId8">
              <a:clrChange>
                <a:clrFrom>
                  <a:srgbClr val="FFFFFF"/>
                </a:clrFrom>
                <a:clrTo>
                  <a:srgbClr val="FFFFFF">
                    <a:alpha val="0"/>
                  </a:srgbClr>
                </a:clrTo>
              </a:clrChange>
            </a:blip>
            <a:stretch>
              <a:fillRect/>
            </a:stretch>
          </p:blipFill>
          <p:spPr>
            <a:xfrm flipH="1">
              <a:off x="5167849" y="1471545"/>
              <a:ext cx="1085850" cy="1181100"/>
            </a:xfrm>
            <a:prstGeom prst="rect">
              <a:avLst/>
            </a:prstGeom>
          </p:spPr>
        </p:pic>
        <p:pic>
          <p:nvPicPr>
            <p:cNvPr id="3" name="Picture 2"/>
            <p:cNvPicPr>
              <a:picLocks noChangeAspect="1"/>
            </p:cNvPicPr>
            <p:nvPr/>
          </p:nvPicPr>
          <p:blipFill>
            <a:blip r:embed="rId9">
              <a:clrChange>
                <a:clrFrom>
                  <a:srgbClr val="FFFFFF"/>
                </a:clrFrom>
                <a:clrTo>
                  <a:srgbClr val="FFFFFF">
                    <a:alpha val="0"/>
                  </a:srgbClr>
                </a:clrTo>
              </a:clrChange>
            </a:blip>
            <a:stretch>
              <a:fillRect/>
            </a:stretch>
          </p:blipFill>
          <p:spPr>
            <a:xfrm>
              <a:off x="6054312" y="1777150"/>
              <a:ext cx="1507279" cy="861302"/>
            </a:xfrm>
            <a:prstGeom prst="rect">
              <a:avLst/>
            </a:prstGeom>
          </p:spPr>
        </p:pic>
        <p:pic>
          <p:nvPicPr>
            <p:cNvPr id="4" name="Picture 3"/>
            <p:cNvPicPr>
              <a:picLocks noChangeAspect="1"/>
            </p:cNvPicPr>
            <p:nvPr/>
          </p:nvPicPr>
          <p:blipFill>
            <a:blip r:embed="rId10">
              <a:clrChange>
                <a:clrFrom>
                  <a:srgbClr val="FFFFFF"/>
                </a:clrFrom>
                <a:clrTo>
                  <a:srgbClr val="FFFFFF">
                    <a:alpha val="0"/>
                  </a:srgbClr>
                </a:clrTo>
              </a:clrChange>
            </a:blip>
            <a:stretch>
              <a:fillRect/>
            </a:stretch>
          </p:blipFill>
          <p:spPr>
            <a:xfrm>
              <a:off x="7351924" y="1462877"/>
              <a:ext cx="649507" cy="1129872"/>
            </a:xfrm>
            <a:prstGeom prst="rect">
              <a:avLst/>
            </a:prstGeom>
          </p:spPr>
        </p:pic>
        <p:pic>
          <p:nvPicPr>
            <p:cNvPr id="8" name="Picture 7"/>
            <p:cNvPicPr>
              <a:picLocks noChangeAspect="1"/>
            </p:cNvPicPr>
            <p:nvPr/>
          </p:nvPicPr>
          <p:blipFill>
            <a:blip r:embed="rId11">
              <a:clrChange>
                <a:clrFrom>
                  <a:srgbClr val="FFFFFF"/>
                </a:clrFrom>
                <a:clrTo>
                  <a:srgbClr val="FFFFFF">
                    <a:alpha val="0"/>
                  </a:srgbClr>
                </a:clrTo>
              </a:clrChange>
            </a:blip>
            <a:stretch>
              <a:fillRect/>
            </a:stretch>
          </p:blipFill>
          <p:spPr>
            <a:xfrm>
              <a:off x="4243127" y="1534599"/>
              <a:ext cx="1059729" cy="1037181"/>
            </a:xfrm>
            <a:prstGeom prst="rect">
              <a:avLst/>
            </a:prstGeom>
          </p:spPr>
        </p:pic>
        <p:sp>
          <p:nvSpPr>
            <p:cNvPr id="29" name="Rectangle 28"/>
            <p:cNvSpPr/>
            <p:nvPr/>
          </p:nvSpPr>
          <p:spPr>
            <a:xfrm>
              <a:off x="4378035" y="765104"/>
              <a:ext cx="3435929" cy="707886"/>
            </a:xfrm>
            <a:prstGeom prst="rect">
              <a:avLst/>
            </a:prstGeom>
            <a:noFill/>
          </p:spPr>
          <p:txBody>
            <a:bodyPr wrap="square" lIns="91440" tIns="45720" rIns="91440" bIns="45720">
              <a:spAutoFit/>
            </a:bodyPr>
            <a:lstStyle/>
            <a:p>
              <a:pPr algn="ctr"/>
              <a:r>
                <a:rPr lang="en-US" sz="2000" b="1" dirty="0">
                  <a:ln w="0"/>
                  <a:effectLst>
                    <a:reflection blurRad="6350" stA="53000" endA="300" endPos="35500" dir="5400000" sy="-90000" algn="bl" rotWithShape="0"/>
                  </a:effectLst>
                </a:rPr>
                <a:t>Collective (Hybrid) Intelligence as a user</a:t>
              </a:r>
            </a:p>
          </p:txBody>
        </p:sp>
        <p:sp>
          <p:nvSpPr>
            <p:cNvPr id="30" name="Right Arrow 29"/>
            <p:cNvSpPr/>
            <p:nvPr/>
          </p:nvSpPr>
          <p:spPr>
            <a:xfrm rot="5400000">
              <a:off x="5415094" y="2782048"/>
              <a:ext cx="823269" cy="816995"/>
            </a:xfrm>
            <a:prstGeom prst="rightArrow">
              <a:avLst>
                <a:gd name="adj1" fmla="val 50000"/>
                <a:gd name="adj2" fmla="val 57395"/>
              </a:avLst>
            </a:prstGeom>
            <a:solidFill>
              <a:schemeClr val="tx1">
                <a:lumMod val="75000"/>
                <a:lumOff val="2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p:cNvSpPr/>
          <p:nvPr/>
        </p:nvSpPr>
        <p:spPr>
          <a:xfrm>
            <a:off x="8399235" y="743145"/>
            <a:ext cx="3759004" cy="35394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FF0000"/>
                </a:solidFill>
                <a:latin typeface="Arial" panose="020B0604020202020204" pitchFamily="34" charset="0"/>
                <a:cs typeface="Arial" panose="020B0604020202020204" pitchFamily="34" charset="0"/>
              </a:rPr>
              <a:t>Actually, we need to maintain the whole system, where our “asset-in-question” is used/managed by humans, by AI, or by hybrid collective intelligence</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76791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82930" y="133082"/>
            <a:ext cx="2798816" cy="6443209"/>
            <a:chOff x="101402" y="133082"/>
            <a:chExt cx="2798816" cy="6443209"/>
          </a:xfrm>
        </p:grpSpPr>
        <p:sp>
          <p:nvSpPr>
            <p:cNvPr id="20" name="Rectangle 19"/>
            <p:cNvSpPr/>
            <p:nvPr/>
          </p:nvSpPr>
          <p:spPr>
            <a:xfrm>
              <a:off x="101402" y="133082"/>
              <a:ext cx="2798816" cy="6443209"/>
            </a:xfrm>
            <a:prstGeom prst="rect">
              <a:avLst/>
            </a:prstGeom>
            <a:solidFill>
              <a:schemeClr val="bg1">
                <a:lumMod val="85000"/>
              </a:scheme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618838" y="5084198"/>
              <a:ext cx="1731852" cy="135774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618838" y="3593734"/>
              <a:ext cx="1753591" cy="135774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175289" y="673838"/>
              <a:ext cx="2617079" cy="2642017"/>
            </a:xfrm>
            <a:prstGeom prst="rect">
              <a:avLst/>
            </a:prstGeom>
          </p:spPr>
        </p:pic>
        <p:sp>
          <p:nvSpPr>
            <p:cNvPr id="13" name="Rectangle 12"/>
            <p:cNvSpPr/>
            <p:nvPr/>
          </p:nvSpPr>
          <p:spPr>
            <a:xfrm>
              <a:off x="291470" y="151554"/>
              <a:ext cx="2426498" cy="584775"/>
            </a:xfrm>
            <a:prstGeom prst="rect">
              <a:avLst/>
            </a:prstGeom>
            <a:noFill/>
          </p:spPr>
          <p:txBody>
            <a:bodyPr wrap="none" lIns="91440" tIns="45720" rIns="91440" bIns="45720">
              <a:spAutoFit/>
            </a:bodyPr>
            <a:lstStyle/>
            <a:p>
              <a:pPr algn="ctr"/>
              <a:r>
                <a:rPr lang="en-US" sz="3200" b="1" cap="none" spc="0" dirty="0">
                  <a:ln w="0"/>
                  <a:effectLst>
                    <a:reflection blurRad="6350" stA="53000" endA="300" endPos="35500" dir="5400000" sy="-90000" algn="bl" rotWithShape="0"/>
                  </a:effectLst>
                </a:rPr>
                <a:t>Maintenance</a:t>
              </a:r>
            </a:p>
          </p:txBody>
        </p:sp>
        <p:pic>
          <p:nvPicPr>
            <p:cNvPr id="14" name="Picture 13"/>
            <p:cNvPicPr>
              <a:picLocks noChangeAspect="1"/>
            </p:cNvPicPr>
            <p:nvPr/>
          </p:nvPicPr>
          <p:blipFill>
            <a:blip r:embed="rId3"/>
            <a:stretch>
              <a:fillRect/>
            </a:stretch>
          </p:blipFill>
          <p:spPr>
            <a:xfrm>
              <a:off x="770345" y="3710734"/>
              <a:ext cx="1476082" cy="1143682"/>
            </a:xfrm>
            <a:prstGeom prst="rect">
              <a:avLst/>
            </a:prstGeom>
          </p:spPr>
        </p:pic>
        <p:pic>
          <p:nvPicPr>
            <p:cNvPr id="15" name="Picture 14"/>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753469" y="5148850"/>
              <a:ext cx="1477139" cy="1202322"/>
            </a:xfrm>
            <a:prstGeom prst="rect">
              <a:avLst/>
            </a:prstGeom>
          </p:spPr>
        </p:pic>
        <p:sp>
          <p:nvSpPr>
            <p:cNvPr id="19" name="Rectangle 18"/>
            <p:cNvSpPr/>
            <p:nvPr/>
          </p:nvSpPr>
          <p:spPr>
            <a:xfrm>
              <a:off x="736220" y="6137264"/>
              <a:ext cx="1503938" cy="307777"/>
            </a:xfrm>
            <a:prstGeom prst="rect">
              <a:avLst/>
            </a:prstGeom>
            <a:noFill/>
          </p:spPr>
          <p:txBody>
            <a:bodyPr wrap="none" lIns="91440" tIns="45720" rIns="91440" bIns="45720">
              <a:spAutoFit/>
            </a:bodyPr>
            <a:lstStyle/>
            <a:p>
              <a:pPr algn="ctr"/>
              <a:r>
                <a:rPr lang="en-US" sz="14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PRESCRIPTIVE</a:t>
              </a:r>
            </a:p>
          </p:txBody>
        </p:sp>
        <p:sp>
          <p:nvSpPr>
            <p:cNvPr id="21" name="Rectangle 20"/>
            <p:cNvSpPr/>
            <p:nvPr/>
          </p:nvSpPr>
          <p:spPr>
            <a:xfrm>
              <a:off x="1079695" y="2690340"/>
              <a:ext cx="66236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t>
              </a:r>
            </a:p>
          </p:txBody>
        </p:sp>
      </p:grpSp>
      <p:sp>
        <p:nvSpPr>
          <p:cNvPr id="23" name="Right Arrow 22"/>
          <p:cNvSpPr/>
          <p:nvPr/>
        </p:nvSpPr>
        <p:spPr>
          <a:xfrm>
            <a:off x="2953202" y="3201616"/>
            <a:ext cx="935598" cy="816995"/>
          </a:xfrm>
          <a:prstGeom prst="rightArrow">
            <a:avLst>
              <a:gd name="adj1" fmla="val 50000"/>
              <a:gd name="adj2" fmla="val 65827"/>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3959347" y="600364"/>
            <a:ext cx="4270249" cy="6072609"/>
            <a:chOff x="3959347" y="600364"/>
            <a:chExt cx="4270249" cy="6072609"/>
          </a:xfrm>
        </p:grpSpPr>
        <p:sp>
          <p:nvSpPr>
            <p:cNvPr id="31" name="Rectangle 30"/>
            <p:cNvSpPr/>
            <p:nvPr/>
          </p:nvSpPr>
          <p:spPr>
            <a:xfrm>
              <a:off x="3959347" y="600364"/>
              <a:ext cx="4270249" cy="6072609"/>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128986" y="779623"/>
              <a:ext cx="3937656" cy="1902691"/>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4172381" y="3186541"/>
              <a:ext cx="3829050" cy="3486432"/>
              <a:chOff x="3461195" y="1551709"/>
              <a:chExt cx="3829050" cy="3486432"/>
            </a:xfrm>
          </p:grpSpPr>
          <p:pic>
            <p:nvPicPr>
              <p:cNvPr id="7" name="Picture 6"/>
              <p:cNvPicPr>
                <a:picLocks noChangeAspect="1"/>
              </p:cNvPicPr>
              <p:nvPr/>
            </p:nvPicPr>
            <p:blipFill>
              <a:blip r:embed="rId6">
                <a:clrChange>
                  <a:clrFrom>
                    <a:srgbClr val="FFFFFF"/>
                  </a:clrFrom>
                  <a:clrTo>
                    <a:srgbClr val="FFFFFF">
                      <a:alpha val="0"/>
                    </a:srgbClr>
                  </a:clrTo>
                </a:clrChange>
              </a:blip>
              <a:stretch>
                <a:fillRect/>
              </a:stretch>
            </p:blipFill>
            <p:spPr>
              <a:xfrm>
                <a:off x="3461195" y="2056816"/>
                <a:ext cx="3829050" cy="2981325"/>
              </a:xfrm>
              <a:prstGeom prst="rect">
                <a:avLst/>
              </a:prstGeom>
            </p:spPr>
          </p:pic>
          <p:sp>
            <p:nvSpPr>
              <p:cNvPr id="6" name="Rectangle 5"/>
              <p:cNvSpPr/>
              <p:nvPr/>
            </p:nvSpPr>
            <p:spPr>
              <a:xfrm>
                <a:off x="3975467" y="3784453"/>
                <a:ext cx="2818977" cy="584775"/>
              </a:xfrm>
              <a:prstGeom prst="rect">
                <a:avLst/>
              </a:prstGeom>
              <a:solidFill>
                <a:srgbClr val="C8904A"/>
              </a:solidFill>
            </p:spPr>
            <p:txBody>
              <a:bodyPr wrap="none" lIns="91440" tIns="45720" rIns="91440" bIns="45720">
                <a:spAutoFit/>
              </a:bodyPr>
              <a:lstStyle/>
              <a:p>
                <a:pPr algn="ctr"/>
                <a:r>
                  <a:rPr lang="en-US" sz="3200" b="1" cap="none" spc="0" dirty="0">
                    <a:ln w="0"/>
                    <a:solidFill>
                      <a:schemeClr val="bg1"/>
                    </a:solidFill>
                    <a:effectLst>
                      <a:reflection blurRad="6350" stA="53000" endA="300" endPos="35500" dir="5400000" sy="-90000" algn="bl" rotWithShape="0"/>
                    </a:effectLst>
                  </a:rPr>
                  <a:t>Industrial Asset</a:t>
                </a:r>
              </a:p>
            </p:txBody>
          </p:sp>
          <p:pic>
            <p:nvPicPr>
              <p:cNvPr id="9" name="Picture 8"/>
              <p:cNvPicPr>
                <a:picLocks noChangeAspect="1"/>
              </p:cNvPicPr>
              <p:nvPr/>
            </p:nvPicPr>
            <p:blipFill>
              <a:blip r:embed="rId7">
                <a:clrChange>
                  <a:clrFrom>
                    <a:srgbClr val="FFFFFF"/>
                  </a:clrFrom>
                  <a:clrTo>
                    <a:srgbClr val="FFFFFF">
                      <a:alpha val="0"/>
                    </a:srgbClr>
                  </a:clrTo>
                </a:clrChange>
              </a:blip>
              <a:stretch>
                <a:fillRect/>
              </a:stretch>
            </p:blipFill>
            <p:spPr>
              <a:xfrm>
                <a:off x="4587873" y="1551709"/>
                <a:ext cx="2006049" cy="1620270"/>
              </a:xfrm>
              <a:prstGeom prst="rect">
                <a:avLst/>
              </a:prstGeom>
            </p:spPr>
          </p:pic>
          <p:sp>
            <p:nvSpPr>
              <p:cNvPr id="11" name="Isosceles Triangle 10"/>
              <p:cNvSpPr/>
              <p:nvPr/>
            </p:nvSpPr>
            <p:spPr>
              <a:xfrm rot="-5400000">
                <a:off x="5208080" y="3044054"/>
                <a:ext cx="129309" cy="274320"/>
              </a:xfrm>
              <a:prstGeom prst="triangle">
                <a:avLst/>
              </a:prstGeom>
              <a:solidFill>
                <a:srgbClr val="F57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p:cNvPicPr>
              <a:picLocks noChangeAspect="1"/>
            </p:cNvPicPr>
            <p:nvPr/>
          </p:nvPicPr>
          <p:blipFill>
            <a:blip r:embed="rId8">
              <a:clrChange>
                <a:clrFrom>
                  <a:srgbClr val="FFFFFF"/>
                </a:clrFrom>
                <a:clrTo>
                  <a:srgbClr val="FFFFFF">
                    <a:alpha val="0"/>
                  </a:srgbClr>
                </a:clrTo>
              </a:clrChange>
            </a:blip>
            <a:stretch>
              <a:fillRect/>
            </a:stretch>
          </p:blipFill>
          <p:spPr>
            <a:xfrm flipH="1">
              <a:off x="5167849" y="1471545"/>
              <a:ext cx="1085850" cy="1181100"/>
            </a:xfrm>
            <a:prstGeom prst="rect">
              <a:avLst/>
            </a:prstGeom>
          </p:spPr>
        </p:pic>
        <p:pic>
          <p:nvPicPr>
            <p:cNvPr id="3" name="Picture 2"/>
            <p:cNvPicPr>
              <a:picLocks noChangeAspect="1"/>
            </p:cNvPicPr>
            <p:nvPr/>
          </p:nvPicPr>
          <p:blipFill>
            <a:blip r:embed="rId9">
              <a:clrChange>
                <a:clrFrom>
                  <a:srgbClr val="FFFFFF"/>
                </a:clrFrom>
                <a:clrTo>
                  <a:srgbClr val="FFFFFF">
                    <a:alpha val="0"/>
                  </a:srgbClr>
                </a:clrTo>
              </a:clrChange>
            </a:blip>
            <a:stretch>
              <a:fillRect/>
            </a:stretch>
          </p:blipFill>
          <p:spPr>
            <a:xfrm>
              <a:off x="6054312" y="1777150"/>
              <a:ext cx="1507279" cy="861302"/>
            </a:xfrm>
            <a:prstGeom prst="rect">
              <a:avLst/>
            </a:prstGeom>
          </p:spPr>
        </p:pic>
        <p:pic>
          <p:nvPicPr>
            <p:cNvPr id="4" name="Picture 3"/>
            <p:cNvPicPr>
              <a:picLocks noChangeAspect="1"/>
            </p:cNvPicPr>
            <p:nvPr/>
          </p:nvPicPr>
          <p:blipFill>
            <a:blip r:embed="rId10">
              <a:clrChange>
                <a:clrFrom>
                  <a:srgbClr val="FFFFFF"/>
                </a:clrFrom>
                <a:clrTo>
                  <a:srgbClr val="FFFFFF">
                    <a:alpha val="0"/>
                  </a:srgbClr>
                </a:clrTo>
              </a:clrChange>
            </a:blip>
            <a:stretch>
              <a:fillRect/>
            </a:stretch>
          </p:blipFill>
          <p:spPr>
            <a:xfrm>
              <a:off x="7351924" y="1462877"/>
              <a:ext cx="649507" cy="1129872"/>
            </a:xfrm>
            <a:prstGeom prst="rect">
              <a:avLst/>
            </a:prstGeom>
          </p:spPr>
        </p:pic>
        <p:pic>
          <p:nvPicPr>
            <p:cNvPr id="8" name="Picture 7"/>
            <p:cNvPicPr>
              <a:picLocks noChangeAspect="1"/>
            </p:cNvPicPr>
            <p:nvPr/>
          </p:nvPicPr>
          <p:blipFill>
            <a:blip r:embed="rId11">
              <a:clrChange>
                <a:clrFrom>
                  <a:srgbClr val="FFFFFF"/>
                </a:clrFrom>
                <a:clrTo>
                  <a:srgbClr val="FFFFFF">
                    <a:alpha val="0"/>
                  </a:srgbClr>
                </a:clrTo>
              </a:clrChange>
            </a:blip>
            <a:stretch>
              <a:fillRect/>
            </a:stretch>
          </p:blipFill>
          <p:spPr>
            <a:xfrm>
              <a:off x="4243127" y="1534599"/>
              <a:ext cx="1059729" cy="1037181"/>
            </a:xfrm>
            <a:prstGeom prst="rect">
              <a:avLst/>
            </a:prstGeom>
          </p:spPr>
        </p:pic>
        <p:sp>
          <p:nvSpPr>
            <p:cNvPr id="29" name="Rectangle 28"/>
            <p:cNvSpPr/>
            <p:nvPr/>
          </p:nvSpPr>
          <p:spPr>
            <a:xfrm>
              <a:off x="4378035" y="765104"/>
              <a:ext cx="3435929" cy="707886"/>
            </a:xfrm>
            <a:prstGeom prst="rect">
              <a:avLst/>
            </a:prstGeom>
            <a:noFill/>
          </p:spPr>
          <p:txBody>
            <a:bodyPr wrap="square" lIns="91440" tIns="45720" rIns="91440" bIns="45720">
              <a:spAutoFit/>
            </a:bodyPr>
            <a:lstStyle/>
            <a:p>
              <a:pPr algn="ctr"/>
              <a:r>
                <a:rPr lang="en-US" sz="2000" b="1" dirty="0">
                  <a:ln w="0"/>
                  <a:effectLst>
                    <a:reflection blurRad="6350" stA="53000" endA="300" endPos="35500" dir="5400000" sy="-90000" algn="bl" rotWithShape="0"/>
                  </a:effectLst>
                </a:rPr>
                <a:t>Collective (Hybrid) Intelligence as a user</a:t>
              </a:r>
            </a:p>
          </p:txBody>
        </p:sp>
        <p:sp>
          <p:nvSpPr>
            <p:cNvPr id="30" name="Right Arrow 29"/>
            <p:cNvSpPr/>
            <p:nvPr/>
          </p:nvSpPr>
          <p:spPr>
            <a:xfrm rot="5400000">
              <a:off x="5415094" y="2782048"/>
              <a:ext cx="823269" cy="816995"/>
            </a:xfrm>
            <a:prstGeom prst="rightArrow">
              <a:avLst>
                <a:gd name="adj1" fmla="val 50000"/>
                <a:gd name="adj2" fmla="val 57395"/>
              </a:avLst>
            </a:prstGeom>
            <a:solidFill>
              <a:schemeClr val="tx1">
                <a:lumMod val="75000"/>
                <a:lumOff val="2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Picture 32"/>
          <p:cNvPicPr>
            <a:picLocks noChangeAspect="1"/>
          </p:cNvPicPr>
          <p:nvPr/>
        </p:nvPicPr>
        <p:blipFill>
          <a:blip r:embed="rId12"/>
          <a:stretch>
            <a:fillRect/>
          </a:stretch>
        </p:blipFill>
        <p:spPr>
          <a:xfrm>
            <a:off x="9356274" y="2042715"/>
            <a:ext cx="2532947" cy="2616618"/>
          </a:xfrm>
          <a:prstGeom prst="rect">
            <a:avLst/>
          </a:prstGeom>
        </p:spPr>
      </p:pic>
      <p:sp>
        <p:nvSpPr>
          <p:cNvPr id="34" name="Right Arrow 33"/>
          <p:cNvSpPr/>
          <p:nvPr/>
        </p:nvSpPr>
        <p:spPr>
          <a:xfrm rot="10800000">
            <a:off x="8325136" y="3228170"/>
            <a:ext cx="935598" cy="816995"/>
          </a:xfrm>
          <a:prstGeom prst="rightArrow">
            <a:avLst>
              <a:gd name="adj1" fmla="val 50000"/>
              <a:gd name="adj2" fmla="val 65827"/>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8306793" y="86902"/>
            <a:ext cx="3893912"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FF0000"/>
                </a:solidFill>
                <a:latin typeface="Arial" panose="020B0604020202020204" pitchFamily="34" charset="0"/>
                <a:cs typeface="Arial" panose="020B0604020202020204" pitchFamily="34" charset="0"/>
              </a:rPr>
              <a:t>Assets as well as their “users” (control systems) are subject of adversarial attacks …</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36" name="Rectangle 35"/>
          <p:cNvSpPr/>
          <p:nvPr/>
        </p:nvSpPr>
        <p:spPr>
          <a:xfrm>
            <a:off x="8355559" y="4729843"/>
            <a:ext cx="3670184"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FF0000"/>
                </a:solidFill>
                <a:latin typeface="Arial" panose="020B0604020202020204" pitchFamily="34" charset="0"/>
                <a:cs typeface="Arial" panose="020B0604020202020204" pitchFamily="34" charset="0"/>
              </a:rPr>
              <a:t>… therefore, new maintenance frameworks are needed to address this challenge …</a:t>
            </a:r>
            <a:endParaRPr kumimoji="0" 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9847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64655" y="36945"/>
            <a:ext cx="12081165" cy="6746676"/>
            <a:chOff x="110835" y="64653"/>
            <a:chExt cx="12081165" cy="6746676"/>
          </a:xfrm>
        </p:grpSpPr>
        <p:grpSp>
          <p:nvGrpSpPr>
            <p:cNvPr id="10" name="Group 9"/>
            <p:cNvGrpSpPr/>
            <p:nvPr/>
          </p:nvGrpSpPr>
          <p:grpSpPr>
            <a:xfrm>
              <a:off x="110835" y="92361"/>
              <a:ext cx="12081164" cy="6679965"/>
              <a:chOff x="110835" y="92361"/>
              <a:chExt cx="12081164" cy="6679965"/>
            </a:xfrm>
          </p:grpSpPr>
          <p:sp>
            <p:nvSpPr>
              <p:cNvPr id="9" name="Rectangle 8"/>
              <p:cNvSpPr/>
              <p:nvPr/>
            </p:nvSpPr>
            <p:spPr>
              <a:xfrm>
                <a:off x="110835" y="92361"/>
                <a:ext cx="12081164" cy="6679965"/>
              </a:xfrm>
              <a:prstGeom prst="rect">
                <a:avLst/>
              </a:prstGeom>
              <a:solidFill>
                <a:schemeClr val="tx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110835" y="92361"/>
                <a:ext cx="5394036" cy="6679965"/>
                <a:chOff x="0" y="9237"/>
                <a:chExt cx="5394036" cy="6679965"/>
              </a:xfrm>
            </p:grpSpPr>
            <p:pic>
              <p:nvPicPr>
                <p:cNvPr id="4" name="Picture 3"/>
                <p:cNvPicPr>
                  <a:picLocks noChangeAspect="1"/>
                </p:cNvPicPr>
                <p:nvPr/>
              </p:nvPicPr>
              <p:blipFill>
                <a:blip r:embed="rId2"/>
                <a:stretch>
                  <a:fillRect/>
                </a:stretch>
              </p:blipFill>
              <p:spPr>
                <a:xfrm>
                  <a:off x="1" y="9237"/>
                  <a:ext cx="5394035" cy="3018269"/>
                </a:xfrm>
                <a:prstGeom prst="rect">
                  <a:avLst/>
                </a:prstGeom>
              </p:spPr>
            </p:pic>
            <p:pic>
              <p:nvPicPr>
                <p:cNvPr id="5" name="Picture 4"/>
                <p:cNvPicPr>
                  <a:picLocks noChangeAspect="1"/>
                </p:cNvPicPr>
                <p:nvPr/>
              </p:nvPicPr>
              <p:blipFill>
                <a:blip r:embed="rId3"/>
                <a:stretch>
                  <a:fillRect/>
                </a:stretch>
              </p:blipFill>
              <p:spPr>
                <a:xfrm>
                  <a:off x="1" y="3017094"/>
                  <a:ext cx="5394035" cy="3184430"/>
                </a:xfrm>
                <a:prstGeom prst="rect">
                  <a:avLst/>
                </a:prstGeom>
              </p:spPr>
            </p:pic>
            <p:pic>
              <p:nvPicPr>
                <p:cNvPr id="6" name="Picture 5"/>
                <p:cNvPicPr>
                  <a:picLocks noChangeAspect="1"/>
                </p:cNvPicPr>
                <p:nvPr/>
              </p:nvPicPr>
              <p:blipFill>
                <a:blip r:embed="rId4"/>
                <a:stretch>
                  <a:fillRect/>
                </a:stretch>
              </p:blipFill>
              <p:spPr>
                <a:xfrm>
                  <a:off x="0" y="6170257"/>
                  <a:ext cx="5394036" cy="518945"/>
                </a:xfrm>
                <a:prstGeom prst="rect">
                  <a:avLst/>
                </a:prstGeom>
              </p:spPr>
            </p:pic>
          </p:grpSp>
          <p:sp>
            <p:nvSpPr>
              <p:cNvPr id="8" name="Rounded Rectangle 7"/>
              <p:cNvSpPr/>
              <p:nvPr/>
            </p:nvSpPr>
            <p:spPr>
              <a:xfrm>
                <a:off x="489527" y="4202546"/>
                <a:ext cx="3971638" cy="492726"/>
              </a:xfrm>
              <a:prstGeom prst="roundRect">
                <a:avLst>
                  <a:gd name="adj" fmla="val 22117"/>
                </a:avLst>
              </a:prstGeom>
              <a:no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p:nvSpPr>
          <p:spPr>
            <a:xfrm>
              <a:off x="5504870" y="2502457"/>
              <a:ext cx="6687129" cy="4308872"/>
            </a:xfrm>
            <a:prstGeom prst="rect">
              <a:avLst/>
            </a:prstGeom>
            <a:solidFill>
              <a:schemeClr val="tx1"/>
            </a:solidFill>
          </p:spPr>
          <p:txBody>
            <a:bodyPr wrap="square">
              <a:spAutoFit/>
            </a:bodyPr>
            <a:lstStyle/>
            <a:p>
              <a:endParaRPr lang="en-US" sz="1000" b="1" dirty="0">
                <a:solidFill>
                  <a:srgbClr val="FFFFFF"/>
                </a:solidFill>
              </a:endParaRPr>
            </a:p>
            <a:p>
              <a:pPr algn="ctr">
                <a:spcBef>
                  <a:spcPts val="800"/>
                </a:spcBef>
              </a:pPr>
              <a:r>
                <a:rPr lang="en-US" sz="2400" b="1" dirty="0">
                  <a:solidFill>
                    <a:srgbClr val="FFFFFF"/>
                  </a:solidFill>
                </a:rPr>
                <a:t>INTRODUCTION</a:t>
              </a:r>
              <a:r>
                <a:rPr lang="en-US" sz="2400" b="1" dirty="0">
                  <a:solidFill>
                    <a:srgbClr val="FFFFFF"/>
                  </a:solidFill>
                  <a:latin typeface="Gilroy"/>
                </a:rPr>
                <a:t> </a:t>
              </a:r>
              <a:r>
                <a:rPr lang="en-US" sz="2400" b="1" dirty="0">
                  <a:solidFill>
                    <a:srgbClr val="FFFFFF"/>
                  </a:solidFill>
                </a:rPr>
                <a:t>(</a:t>
              </a:r>
              <a:r>
                <a:rPr lang="fi-FI" sz="2400" b="1" dirty="0">
                  <a:solidFill>
                    <a:schemeClr val="bg1"/>
                  </a:solidFill>
                </a:rPr>
                <a:t>Florian Sobieczky</a:t>
              </a:r>
              <a:r>
                <a:rPr lang="en-US" sz="2400" b="1" dirty="0">
                  <a:solidFill>
                    <a:srgbClr val="FFFFFF"/>
                  </a:solidFill>
                </a:rPr>
                <a:t>)</a:t>
              </a:r>
            </a:p>
            <a:p>
              <a:endParaRPr lang="en-US" sz="1000" b="1" dirty="0">
                <a:solidFill>
                  <a:srgbClr val="FFFFFF"/>
                </a:solidFill>
              </a:endParaRPr>
            </a:p>
            <a:p>
              <a:pPr algn="just"/>
              <a:r>
                <a:rPr lang="en-US" sz="2000" i="1" dirty="0">
                  <a:solidFill>
                    <a:srgbClr val="FFFFFF"/>
                  </a:solidFill>
                  <a:latin typeface="Franklin Gothic Book" panose="020B0503020102020204" pitchFamily="34" charset="0"/>
                </a:rPr>
                <a:t>“… It has become a standard method in the production and service industries to use trained Machine Learning models for the prediction of anomalous events such as breakdowns or deviations from the regular process mode. Prescriptiveness has emerged as a generalization of this procedure: It means "Reporting of the patterns of the favorable instances" - and refers to deducing and providing not only the prediction of process anomalies - but also the capability of controlling the process parameters for maximizing advantageous effects - such as long production cycles, or a small number of cyber-attacks ...”</a:t>
              </a:r>
              <a:endParaRPr lang="en-US" sz="2000" i="1" dirty="0">
                <a:latin typeface="Franklin Gothic Book" panose="020B0503020102020204" pitchFamily="34" charset="0"/>
              </a:endParaRPr>
            </a:p>
          </p:txBody>
        </p:sp>
        <p:pic>
          <p:nvPicPr>
            <p:cNvPr id="12" name="Picture 11">
              <a:hlinkClick r:id="rId5"/>
            </p:cNvPr>
            <p:cNvPicPr>
              <a:picLocks noChangeAspect="1"/>
            </p:cNvPicPr>
            <p:nvPr/>
          </p:nvPicPr>
          <p:blipFill>
            <a:blip r:embed="rId6"/>
            <a:stretch>
              <a:fillRect/>
            </a:stretch>
          </p:blipFill>
          <p:spPr>
            <a:xfrm>
              <a:off x="5504871" y="64653"/>
              <a:ext cx="6687129" cy="2456276"/>
            </a:xfrm>
            <a:prstGeom prst="rect">
              <a:avLst/>
            </a:prstGeom>
          </p:spPr>
        </p:pic>
      </p:grpSp>
    </p:spTree>
    <p:extLst>
      <p:ext uri="{BB962C8B-B14F-4D97-AF65-F5344CB8AC3E}">
        <p14:creationId xmlns:p14="http://schemas.microsoft.com/office/powerpoint/2010/main" val="733744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420" y="38561"/>
            <a:ext cx="12081164" cy="5945217"/>
          </a:xfrm>
          <a:prstGeom prst="rect">
            <a:avLst/>
          </a:prstGeom>
        </p:spPr>
        <p:txBody>
          <a:bodyPr wrap="square">
            <a:spAutoFit/>
          </a:bodyPr>
          <a:lstStyle/>
          <a:p>
            <a:pPr indent="171450" algn="just">
              <a:spcAft>
                <a:spcPts val="600"/>
              </a:spcAft>
            </a:pPr>
            <a:r>
              <a:rPr lang="en-US" sz="3200" b="1" i="1" dirty="0">
                <a:solidFill>
                  <a:srgbClr val="FF0000"/>
                </a:solidFill>
                <a:latin typeface="Times New Roman" panose="02020603050405020304" pitchFamily="18" charset="0"/>
                <a:ea typeface="Times New Roman" panose="02020603050405020304" pitchFamily="18" charset="0"/>
              </a:rPr>
              <a:t>Adversarial Maintenance</a:t>
            </a:r>
            <a:r>
              <a:rPr lang="en-US" sz="3200" b="1" spc="-5" dirty="0">
                <a:solidFill>
                  <a:srgbClr val="242424"/>
                </a:solidFill>
                <a:latin typeface="Times New Roman" panose="02020603050405020304" pitchFamily="18" charset="0"/>
                <a:ea typeface="Times New Roman" panose="02020603050405020304" pitchFamily="18" charset="0"/>
              </a:rPr>
              <a:t> </a:t>
            </a:r>
            <a:r>
              <a:rPr lang="en-US" sz="2400" b="1" spc="-5" dirty="0">
                <a:solidFill>
                  <a:srgbClr val="242424"/>
                </a:solidFill>
                <a:latin typeface="Times New Roman" panose="02020603050405020304" pitchFamily="18" charset="0"/>
                <a:ea typeface="Times New Roman" panose="02020603050405020304" pitchFamily="18" charset="0"/>
              </a:rPr>
              <a:t>with its “worst-case scenario” adversarial pre-training mechanisms, is supposed to guard industrial assets with respect to the R3 (</a:t>
            </a:r>
            <a:r>
              <a:rPr lang="en-US" sz="2400" b="1" i="1" spc="-5" dirty="0">
                <a:solidFill>
                  <a:srgbClr val="7030A0"/>
                </a:solidFill>
                <a:latin typeface="Times New Roman" panose="02020603050405020304" pitchFamily="18" charset="0"/>
                <a:ea typeface="Times New Roman" panose="02020603050405020304" pitchFamily="18" charset="0"/>
              </a:rPr>
              <a:t>Reliability, Robustness, and Resilience</a:t>
            </a:r>
            <a:r>
              <a:rPr lang="en-US" sz="2400" b="1" spc="-5" dirty="0">
                <a:solidFill>
                  <a:srgbClr val="242424"/>
                </a:solidFill>
                <a:latin typeface="Times New Roman" panose="02020603050405020304" pitchFamily="18" charset="0"/>
                <a:ea typeface="Times New Roman" panose="02020603050405020304" pitchFamily="18" charset="0"/>
              </a:rPr>
              <a:t>) concept: </a:t>
            </a:r>
            <a:endParaRPr lang="fi-FI" sz="2400" dirty="0">
              <a:latin typeface="Times New Roman" panose="02020603050405020304" pitchFamily="18" charset="0"/>
              <a:ea typeface="Times New Roman" panose="02020603050405020304" pitchFamily="18" charset="0"/>
            </a:endParaRPr>
          </a:p>
          <a:p>
            <a:pPr marL="342900" marR="0" lvl="0" indent="-342900" algn="just">
              <a:spcBef>
                <a:spcPts val="200"/>
              </a:spcBef>
              <a:spcAft>
                <a:spcPts val="0"/>
              </a:spcAft>
              <a:buFont typeface="Symbol" panose="05050102010706020507" pitchFamily="18" charset="2"/>
              <a:buChar char=""/>
            </a:pPr>
            <a:r>
              <a:rPr lang="en-US" sz="2000" b="1" i="1" spc="-5" dirty="0">
                <a:solidFill>
                  <a:srgbClr val="242424"/>
                </a:solidFill>
                <a:latin typeface="Times New Roman" panose="02020603050405020304" pitchFamily="18" charset="0"/>
                <a:ea typeface="Times New Roman" panose="02020603050405020304" pitchFamily="18" charset="0"/>
              </a:rPr>
              <a:t>Reliability</a:t>
            </a:r>
            <a:r>
              <a:rPr lang="en-US" sz="2000" spc="-5" dirty="0">
                <a:solidFill>
                  <a:srgbClr val="242424"/>
                </a:solidFill>
                <a:latin typeface="Times New Roman" panose="02020603050405020304" pitchFamily="18" charset="0"/>
                <a:ea typeface="Times New Roman" panose="02020603050405020304" pitchFamily="18" charset="0"/>
              </a:rPr>
              <a:t> is the capability of an asset to provide expected and consistent behavior and performance in the typical “business-as-usual” scenarios.</a:t>
            </a:r>
            <a:endParaRPr lang="fi-FI" sz="2000" dirty="0">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pPr>
            <a:r>
              <a:rPr lang="en-US" sz="2000" b="1" i="1" spc="-5" dirty="0">
                <a:solidFill>
                  <a:srgbClr val="242424"/>
                </a:solidFill>
                <a:latin typeface="Times New Roman" panose="02020603050405020304" pitchFamily="18" charset="0"/>
                <a:ea typeface="Times New Roman" panose="02020603050405020304" pitchFamily="18" charset="0"/>
              </a:rPr>
              <a:t>Robustness</a:t>
            </a:r>
            <a:r>
              <a:rPr lang="en-US" sz="2000" spc="-5" dirty="0">
                <a:solidFill>
                  <a:srgbClr val="242424"/>
                </a:solidFill>
                <a:latin typeface="Times New Roman" panose="02020603050405020304" pitchFamily="18" charset="0"/>
                <a:ea typeface="Times New Roman" panose="02020603050405020304" pitchFamily="18" charset="0"/>
              </a:rPr>
              <a:t> is the capability of an asset to perform without failure under a wide range of possible off-nominal conditions and scenarios </a:t>
            </a:r>
            <a:r>
              <a:rPr lang="en-US" sz="2000" b="1" spc="-5" dirty="0">
                <a:solidFill>
                  <a:srgbClr val="FF0000"/>
                </a:solidFill>
                <a:latin typeface="Times New Roman" panose="02020603050405020304" pitchFamily="18" charset="0"/>
                <a:ea typeface="Times New Roman" panose="02020603050405020304" pitchFamily="18" charset="0"/>
              </a:rPr>
              <a:t>including adversarial attacks</a:t>
            </a:r>
            <a:r>
              <a:rPr lang="en-US" sz="2000" spc="-5" dirty="0">
                <a:solidFill>
                  <a:srgbClr val="242424"/>
                </a:solidFill>
                <a:latin typeface="Times New Roman" panose="02020603050405020304" pitchFamily="18" charset="0"/>
                <a:ea typeface="Times New Roman" panose="02020603050405020304" pitchFamily="18" charset="0"/>
              </a:rPr>
              <a:t>. </a:t>
            </a:r>
            <a:endParaRPr lang="fi-FI" sz="2000" dirty="0">
              <a:latin typeface="Times New Roman" panose="02020603050405020304" pitchFamily="18" charset="0"/>
              <a:ea typeface="Times New Roman" panose="02020603050405020304" pitchFamily="18" charset="0"/>
            </a:endParaRPr>
          </a:p>
          <a:p>
            <a:pPr marL="342900" marR="0" lvl="0" indent="-342900" algn="just">
              <a:spcBef>
                <a:spcPts val="0"/>
              </a:spcBef>
              <a:buFont typeface="Symbol" panose="05050102010706020507" pitchFamily="18" charset="2"/>
              <a:buChar char=""/>
            </a:pPr>
            <a:r>
              <a:rPr lang="en-US" sz="2000" b="1" i="1" spc="-5" dirty="0">
                <a:solidFill>
                  <a:srgbClr val="242424"/>
                </a:solidFill>
                <a:latin typeface="Times New Roman" panose="02020603050405020304" pitchFamily="18" charset="0"/>
                <a:ea typeface="Times New Roman" panose="02020603050405020304" pitchFamily="18" charset="0"/>
              </a:rPr>
              <a:t>Resilience</a:t>
            </a:r>
            <a:r>
              <a:rPr lang="en-US" sz="2000" spc="-5" dirty="0">
                <a:solidFill>
                  <a:srgbClr val="242424"/>
                </a:solidFill>
                <a:latin typeface="Times New Roman" panose="02020603050405020304" pitchFamily="18" charset="0"/>
                <a:ea typeface="Times New Roman" panose="02020603050405020304" pitchFamily="18" charset="0"/>
              </a:rPr>
              <a:t> is the capability of an asset to recover from unanticipated changes in working conditions and scenarios, </a:t>
            </a:r>
            <a:r>
              <a:rPr lang="en-US" sz="2000" b="1" spc="-5" dirty="0">
                <a:solidFill>
                  <a:srgbClr val="FF0000"/>
                </a:solidFill>
                <a:latin typeface="Times New Roman" panose="02020603050405020304" pitchFamily="18" charset="0"/>
                <a:ea typeface="Times New Roman" panose="02020603050405020304" pitchFamily="18" charset="0"/>
              </a:rPr>
              <a:t>including consequences of adversarial attacks</a:t>
            </a:r>
            <a:r>
              <a:rPr lang="en-US" sz="2000" spc="-5" dirty="0">
                <a:solidFill>
                  <a:srgbClr val="242424"/>
                </a:solidFill>
                <a:latin typeface="Times New Roman" panose="02020603050405020304" pitchFamily="18" charset="0"/>
                <a:ea typeface="Times New Roman" panose="02020603050405020304" pitchFamily="18" charset="0"/>
              </a:rPr>
              <a:t>, by adapting its behavior to the new operational context.</a:t>
            </a:r>
            <a:endParaRPr lang="fi-FI" sz="2000" dirty="0">
              <a:latin typeface="Times New Roman" panose="02020603050405020304" pitchFamily="18" charset="0"/>
              <a:ea typeface="Times New Roman" panose="02020603050405020304" pitchFamily="18" charset="0"/>
            </a:endParaRPr>
          </a:p>
          <a:p>
            <a:pPr indent="171450" algn="just"/>
            <a:endParaRPr lang="en-US" sz="1000" dirty="0">
              <a:solidFill>
                <a:srgbClr val="000000"/>
              </a:solidFill>
              <a:latin typeface="Times New Roman" panose="02020603050405020304" pitchFamily="18" charset="0"/>
              <a:ea typeface="SimSun" panose="02010600030101010101" pitchFamily="2" charset="-122"/>
            </a:endParaRPr>
          </a:p>
          <a:p>
            <a:pPr indent="171450" algn="just"/>
            <a:r>
              <a:rPr lang="en-US" sz="1400" dirty="0">
                <a:solidFill>
                  <a:srgbClr val="000000"/>
                </a:solidFill>
                <a:latin typeface="Times New Roman" panose="02020603050405020304" pitchFamily="18" charset="0"/>
                <a:ea typeface="SimSun" panose="02010600030101010101" pitchFamily="2" charset="-122"/>
              </a:rPr>
              <a:t>By proactively approaching the R3 concept, Adversarial Maintenance (AM) goes beyond traditional practices to fortify industrial assets, making them more reliable, robust, and resilient in the dynamic and potentially adversarial environments of Industry 4.0, Industry 5.0, and Smart Manufacturing:</a:t>
            </a:r>
            <a:endParaRPr lang="fi-FI" sz="1400" dirty="0">
              <a:latin typeface="Times New Roman" panose="02020603050405020304" pitchFamily="18" charset="0"/>
              <a:ea typeface="SimSun" panose="02010600030101010101" pitchFamily="2" charset="-122"/>
            </a:endParaRPr>
          </a:p>
          <a:p>
            <a:pPr marL="342900" marR="0" lvl="0" indent="-342900" algn="just">
              <a:spcBef>
                <a:spcPts val="200"/>
              </a:spcBef>
              <a:spcAft>
                <a:spcPts val="0"/>
              </a:spcAft>
              <a:buFont typeface="Symbol" panose="05050102010706020507" pitchFamily="18" charset="2"/>
              <a:buChar char=""/>
            </a:pPr>
            <a:r>
              <a:rPr lang="en-US" sz="1400" dirty="0">
                <a:solidFill>
                  <a:srgbClr val="000000"/>
                </a:solidFill>
                <a:latin typeface="Times New Roman" panose="02020603050405020304" pitchFamily="18" charset="0"/>
                <a:ea typeface="SimSun" panose="02010600030101010101" pitchFamily="2" charset="-122"/>
              </a:rPr>
              <a:t>AM enhances </a:t>
            </a:r>
            <a:r>
              <a:rPr lang="en-US" sz="1400" i="1" dirty="0">
                <a:solidFill>
                  <a:srgbClr val="000000"/>
                </a:solidFill>
                <a:latin typeface="Times New Roman" panose="02020603050405020304" pitchFamily="18" charset="0"/>
                <a:ea typeface="SimSun" panose="02010600030101010101" pitchFamily="2" charset="-122"/>
              </a:rPr>
              <a:t>reliability</a:t>
            </a:r>
            <a:r>
              <a:rPr lang="en-US" sz="1400" dirty="0">
                <a:solidFill>
                  <a:srgbClr val="000000"/>
                </a:solidFill>
                <a:latin typeface="Times New Roman" panose="02020603050405020304" pitchFamily="18" charset="0"/>
                <a:ea typeface="SimSun" panose="02010600030101010101" pitchFamily="2" charset="-122"/>
              </a:rPr>
              <a:t> by proactively identifying and addressing potential threats before they impact system performance. Through continuous monitoring and pre-training, it minimizes the likelihood of unplanned disruptions, ensuring a more reliable operation of industrial assets.</a:t>
            </a:r>
            <a:endParaRPr lang="fi-FI" sz="1400" dirty="0">
              <a:latin typeface="Times New Roman" panose="02020603050405020304" pitchFamily="18" charset="0"/>
              <a:ea typeface="SimSun" panose="02010600030101010101" pitchFamily="2" charset="-122"/>
            </a:endParaRPr>
          </a:p>
          <a:p>
            <a:pPr marL="342900" marR="0" lvl="0" indent="-342900" algn="just">
              <a:spcBef>
                <a:spcPts val="0"/>
              </a:spcBef>
              <a:spcAft>
                <a:spcPts val="0"/>
              </a:spcAft>
              <a:buFont typeface="Symbol" panose="05050102010706020507" pitchFamily="18" charset="2"/>
              <a:buChar char=""/>
            </a:pPr>
            <a:r>
              <a:rPr lang="en-US" sz="1400" dirty="0">
                <a:solidFill>
                  <a:srgbClr val="000000"/>
                </a:solidFill>
                <a:latin typeface="Times New Roman" panose="02020603050405020304" pitchFamily="18" charset="0"/>
                <a:ea typeface="SimSun" panose="02010600030101010101" pitchFamily="2" charset="-122"/>
              </a:rPr>
              <a:t>AM strengthens </a:t>
            </a:r>
            <a:r>
              <a:rPr lang="en-US" sz="1400" i="1" dirty="0">
                <a:solidFill>
                  <a:srgbClr val="000000"/>
                </a:solidFill>
                <a:latin typeface="Times New Roman" panose="02020603050405020304" pitchFamily="18" charset="0"/>
                <a:ea typeface="SimSun" panose="02010600030101010101" pitchFamily="2" charset="-122"/>
              </a:rPr>
              <a:t>robustness</a:t>
            </a:r>
            <a:r>
              <a:rPr lang="en-US" sz="1400" dirty="0">
                <a:solidFill>
                  <a:srgbClr val="000000"/>
                </a:solidFill>
                <a:latin typeface="Times New Roman" panose="02020603050405020304" pitchFamily="18" charset="0"/>
                <a:ea typeface="SimSun" panose="02010600030101010101" pitchFamily="2" charset="-122"/>
              </a:rPr>
              <a:t> by preparing systems to withstand intentional adversarial attacks and hybrid threats. Unlike traditional approaches that may focus solely on known faults, AM broadens the scope to address unforeseen challenges, making systems more robust and adaptable in the face of evolving risks.</a:t>
            </a:r>
          </a:p>
          <a:p>
            <a:pPr marL="342900" marR="0" lvl="0" indent="-342900" algn="just">
              <a:spcBef>
                <a:spcPts val="0"/>
              </a:spcBef>
              <a:spcAft>
                <a:spcPts val="0"/>
              </a:spcAft>
              <a:buFont typeface="Symbol" panose="05050102010706020507" pitchFamily="18" charset="2"/>
              <a:buChar char=""/>
            </a:pPr>
            <a:r>
              <a:rPr lang="en-US" sz="1400" dirty="0">
                <a:solidFill>
                  <a:srgbClr val="000000"/>
                </a:solidFill>
                <a:latin typeface="Times New Roman" panose="02020603050405020304" pitchFamily="18" charset="0"/>
                <a:ea typeface="SimSun" panose="02010600030101010101" pitchFamily="2" charset="-122"/>
              </a:rPr>
              <a:t>Adversarial Maintenance contributes to </a:t>
            </a:r>
            <a:r>
              <a:rPr lang="en-US" sz="1400" i="1" dirty="0">
                <a:solidFill>
                  <a:srgbClr val="000000"/>
                </a:solidFill>
                <a:latin typeface="Times New Roman" panose="02020603050405020304" pitchFamily="18" charset="0"/>
                <a:ea typeface="SimSun" panose="02010600030101010101" pitchFamily="2" charset="-122"/>
              </a:rPr>
              <a:t>resilience</a:t>
            </a:r>
            <a:r>
              <a:rPr lang="en-US" sz="1400" dirty="0">
                <a:solidFill>
                  <a:srgbClr val="000000"/>
                </a:solidFill>
                <a:latin typeface="Times New Roman" panose="02020603050405020304" pitchFamily="18" charset="0"/>
                <a:ea typeface="SimSun" panose="02010600030101010101" pitchFamily="2" charset="-122"/>
              </a:rPr>
              <a:t> by training the ability of systems to recover swiftly from adversarial events. Through pre-training mechanisms and dynamic response optimization, it ensures that even if an attack occurs, the system can bounce back resiliently, minimizing the impact on operations and maintaining continuity in the face of disruptions.</a:t>
            </a:r>
          </a:p>
          <a:p>
            <a:pPr marL="342900" marR="0" lvl="0" indent="-342900" algn="just">
              <a:spcBef>
                <a:spcPts val="0"/>
              </a:spcBef>
              <a:spcAft>
                <a:spcPts val="0"/>
              </a:spcAft>
              <a:buFont typeface="Symbol" panose="05050102010706020507" pitchFamily="18" charset="2"/>
              <a:buChar char=""/>
            </a:pPr>
            <a:r>
              <a:rPr lang="en-US" sz="1400" b="1" dirty="0">
                <a:solidFill>
                  <a:srgbClr val="FF0000"/>
                </a:solidFill>
                <a:latin typeface="Times New Roman" panose="02020603050405020304" pitchFamily="18" charset="0"/>
                <a:ea typeface="SimSun" panose="02010600030101010101" pitchFamily="2" charset="-122"/>
              </a:rPr>
              <a:t>Therefore, the focus of AM will be on proactive defense against intentional attacks, incorporating adversarial pre-training and dynamic response mechanisms to fortify systems.</a:t>
            </a:r>
            <a:endParaRPr lang="en-US" sz="1400" b="1" dirty="0">
              <a:solidFill>
                <a:srgbClr val="FF0000"/>
              </a:solidFill>
            </a:endParaRPr>
          </a:p>
        </p:txBody>
      </p:sp>
      <p:sp>
        <p:nvSpPr>
          <p:cNvPr id="5" name="Rectangle 4"/>
          <p:cNvSpPr/>
          <p:nvPr/>
        </p:nvSpPr>
        <p:spPr>
          <a:xfrm>
            <a:off x="406400" y="6000265"/>
            <a:ext cx="5153891" cy="738664"/>
          </a:xfrm>
          <a:prstGeom prst="rect">
            <a:avLst/>
          </a:prstGeom>
          <a:solidFill>
            <a:schemeClr val="bg1">
              <a:lumMod val="85000"/>
            </a:schemeClr>
          </a:solidFill>
          <a:ln w="19050">
            <a:solidFill>
              <a:schemeClr val="tx1"/>
            </a:solidFill>
          </a:ln>
        </p:spPr>
        <p:txBody>
          <a:bodyPr wrap="square">
            <a:spAutoFit/>
          </a:bodyPr>
          <a:lstStyle/>
          <a:p>
            <a:pPr marL="171450" marR="0" indent="-171450" algn="just">
              <a:spcBef>
                <a:spcPts val="0"/>
              </a:spcBef>
              <a:spcAft>
                <a:spcPts val="200"/>
              </a:spcAft>
            </a:pPr>
            <a:r>
              <a:rPr lang="en-US" sz="1400" dirty="0">
                <a:latin typeface="Times New Roman" panose="02020603050405020304" pitchFamily="18" charset="0"/>
                <a:ea typeface="SimSun" panose="02010600030101010101" pitchFamily="2" charset="-122"/>
              </a:rPr>
              <a:t>Zissis, G. (2019). The R3 concept: </a:t>
            </a:r>
            <a:r>
              <a:rPr lang="en-US" sz="1400" b="1" dirty="0">
                <a:solidFill>
                  <a:srgbClr val="7030A0"/>
                </a:solidFill>
                <a:latin typeface="Times New Roman" panose="02020603050405020304" pitchFamily="18" charset="0"/>
                <a:ea typeface="SimSun" panose="02010600030101010101" pitchFamily="2" charset="-122"/>
              </a:rPr>
              <a:t>Reliability, Robustness, and Resilience [President’s message]</a:t>
            </a:r>
            <a:r>
              <a:rPr lang="en-US" sz="1400" dirty="0">
                <a:latin typeface="Times New Roman" panose="02020603050405020304" pitchFamily="18" charset="0"/>
                <a:ea typeface="SimSun" panose="02010600030101010101" pitchFamily="2" charset="-122"/>
              </a:rPr>
              <a:t>. </a:t>
            </a:r>
            <a:r>
              <a:rPr lang="en-US" sz="1400" i="1" dirty="0">
                <a:latin typeface="Times New Roman" panose="02020603050405020304" pitchFamily="18" charset="0"/>
                <a:ea typeface="SimSun" panose="02010600030101010101" pitchFamily="2" charset="-122"/>
              </a:rPr>
              <a:t>IEEE Industry Applications Magazine</a:t>
            </a:r>
            <a:r>
              <a:rPr lang="en-US" sz="1400" dirty="0">
                <a:latin typeface="Times New Roman" panose="02020603050405020304" pitchFamily="18" charset="0"/>
                <a:ea typeface="SimSun" panose="02010600030101010101" pitchFamily="2" charset="-122"/>
              </a:rPr>
              <a:t>, </a:t>
            </a:r>
            <a:r>
              <a:rPr lang="en-US" sz="1400" i="1" dirty="0">
                <a:latin typeface="Times New Roman" panose="02020603050405020304" pitchFamily="18" charset="0"/>
                <a:ea typeface="SimSun" panose="02010600030101010101" pitchFamily="2" charset="-122"/>
              </a:rPr>
              <a:t>25</a:t>
            </a:r>
            <a:r>
              <a:rPr lang="en-US" sz="1400" dirty="0">
                <a:latin typeface="Times New Roman" panose="02020603050405020304" pitchFamily="18" charset="0"/>
                <a:ea typeface="SimSun" panose="02010600030101010101" pitchFamily="2" charset="-122"/>
              </a:rPr>
              <a:t>(4), 5</a:t>
            </a:r>
            <a:r>
              <a:rPr lang="en-GB" sz="1400" dirty="0">
                <a:latin typeface="Times New Roman" panose="02020603050405020304" pitchFamily="18" charset="0"/>
                <a:ea typeface="SimSun" panose="02010600030101010101" pitchFamily="2" charset="-122"/>
              </a:rPr>
              <a:t>–</a:t>
            </a:r>
            <a:r>
              <a:rPr lang="en-US" sz="1400" dirty="0">
                <a:latin typeface="Times New Roman" panose="02020603050405020304" pitchFamily="18" charset="0"/>
                <a:ea typeface="SimSun" panose="02010600030101010101" pitchFamily="2" charset="-122"/>
              </a:rPr>
              <a:t>6. https://doi.org/10.1109/MIAS.2019.2909374</a:t>
            </a:r>
            <a:endParaRPr lang="fi-FI" sz="1400" dirty="0">
              <a:effectLst/>
              <a:latin typeface="Times New Roman" panose="02020603050405020304" pitchFamily="18" charset="0"/>
              <a:ea typeface="SimSun" panose="02010600030101010101" pitchFamily="2" charset="-122"/>
            </a:endParaRPr>
          </a:p>
        </p:txBody>
      </p:sp>
      <p:sp>
        <p:nvSpPr>
          <p:cNvPr id="6" name="Rectangle 5"/>
          <p:cNvSpPr/>
          <p:nvPr/>
        </p:nvSpPr>
        <p:spPr>
          <a:xfrm>
            <a:off x="6169893" y="5671970"/>
            <a:ext cx="5527965" cy="1066959"/>
          </a:xfrm>
          <a:prstGeom prst="rect">
            <a:avLst/>
          </a:prstGeom>
          <a:solidFill>
            <a:schemeClr val="bg1">
              <a:lumMod val="85000"/>
            </a:schemeClr>
          </a:solidFill>
          <a:ln w="25400">
            <a:solidFill>
              <a:schemeClr val="tx1"/>
            </a:solidFill>
          </a:ln>
        </p:spPr>
        <p:txBody>
          <a:bodyPr wrap="square">
            <a:spAutoFit/>
          </a:bodyPr>
          <a:lstStyle/>
          <a:p>
            <a:pPr>
              <a:spcAft>
                <a:spcPts val="400"/>
              </a:spcAft>
            </a:pPr>
            <a:r>
              <a:rPr lang="en-US" b="1" dirty="0">
                <a:solidFill>
                  <a:srgbClr val="212529"/>
                </a:solidFill>
                <a:latin typeface="Times New Roman" panose="02020603050405020304" pitchFamily="18" charset="0"/>
                <a:ea typeface="Times New Roman" panose="02020603050405020304" pitchFamily="18" charset="0"/>
              </a:rPr>
              <a:t>Find more details and cite as </a:t>
            </a:r>
            <a:r>
              <a:rPr lang="en-US" sz="1400" b="1" dirty="0">
                <a:solidFill>
                  <a:srgbClr val="212529"/>
                </a:solidFill>
                <a:latin typeface="Times New Roman" panose="02020603050405020304" pitchFamily="18" charset="0"/>
                <a:ea typeface="Times New Roman" panose="02020603050405020304" pitchFamily="18" charset="0"/>
              </a:rPr>
              <a:t>(when published)</a:t>
            </a:r>
            <a:r>
              <a:rPr lang="en-US" b="1" dirty="0">
                <a:solidFill>
                  <a:srgbClr val="212529"/>
                </a:solidFill>
                <a:latin typeface="Times New Roman" panose="02020603050405020304" pitchFamily="18" charset="0"/>
                <a:ea typeface="Times New Roman" panose="02020603050405020304" pitchFamily="18" charset="0"/>
              </a:rPr>
              <a:t>:</a:t>
            </a:r>
          </a:p>
          <a:p>
            <a:pPr algn="just"/>
            <a:r>
              <a:rPr lang="en-US" sz="1400" dirty="0">
                <a:solidFill>
                  <a:srgbClr val="212529"/>
                </a:solidFill>
                <a:latin typeface="Times New Roman" panose="02020603050405020304" pitchFamily="18" charset="0"/>
                <a:ea typeface="Times New Roman" panose="02020603050405020304" pitchFamily="18" charset="0"/>
              </a:rPr>
              <a:t>Terziyan, V., &amp; Kaikova, O. (2025, submitted). </a:t>
            </a:r>
            <a:r>
              <a:rPr lang="en-GB" sz="1400" b="1" dirty="0">
                <a:solidFill>
                  <a:srgbClr val="7030A0"/>
                </a:solidFill>
                <a:latin typeface="Times New Roman" panose="02020603050405020304" pitchFamily="18" charset="0"/>
                <a:ea typeface="SimSun" panose="02010600030101010101" pitchFamily="2" charset="-122"/>
              </a:rPr>
              <a:t>Guardians of Reliability, Robustness, and Resilience: Adversarial Maintenance in the Era of Industry 4.0 and 5.0</a:t>
            </a:r>
            <a:r>
              <a:rPr lang="en-US" sz="1400" b="1" dirty="0">
                <a:solidFill>
                  <a:srgbClr val="7030A0"/>
                </a:solidFill>
                <a:latin typeface="Times New Roman" panose="02020603050405020304" pitchFamily="18" charset="0"/>
                <a:ea typeface="Times New Roman" panose="02020603050405020304" pitchFamily="18" charset="0"/>
              </a:rPr>
              <a:t>.</a:t>
            </a:r>
            <a:r>
              <a:rPr lang="en-US" sz="1400" i="1" dirty="0">
                <a:solidFill>
                  <a:srgbClr val="000000"/>
                </a:solidFill>
                <a:latin typeface="Times New Roman" panose="02020603050405020304" pitchFamily="18" charset="0"/>
                <a:ea typeface="Times New Roman" panose="02020603050405020304" pitchFamily="18" charset="0"/>
              </a:rPr>
              <a:t> Procedia Computer Science</a:t>
            </a:r>
            <a:r>
              <a:rPr lang="en-US" sz="1400" dirty="0">
                <a:solidFill>
                  <a:srgbClr val="212529"/>
                </a:solidFill>
                <a:latin typeface="Times New Roman" panose="02020603050405020304" pitchFamily="18" charset="0"/>
                <a:ea typeface="Times New Roman" panose="02020603050405020304" pitchFamily="18" charset="0"/>
              </a:rPr>
              <a:t>,</a:t>
            </a:r>
            <a:r>
              <a:rPr lang="en-US" sz="1400" i="1" dirty="0">
                <a:solidFill>
                  <a:srgbClr val="212529"/>
                </a:solidFill>
                <a:latin typeface="Times New Roman" panose="02020603050405020304" pitchFamily="18" charset="0"/>
                <a:ea typeface="Times New Roman" panose="02020603050405020304" pitchFamily="18" charset="0"/>
              </a:rPr>
              <a:t> </a:t>
            </a:r>
            <a:r>
              <a:rPr lang="en-US" sz="1400" dirty="0">
                <a:solidFill>
                  <a:srgbClr val="212529"/>
                </a:solidFill>
                <a:latin typeface="Times New Roman" panose="02020603050405020304" pitchFamily="18" charset="0"/>
                <a:ea typeface="Times New Roman" panose="02020603050405020304" pitchFamily="18" charset="0"/>
              </a:rPr>
              <a:t>12 pp. Elsevier. </a:t>
            </a:r>
            <a:endParaRPr lang="en-US" sz="1400" dirty="0"/>
          </a:p>
        </p:txBody>
      </p:sp>
    </p:spTree>
    <p:extLst>
      <p:ext uri="{BB962C8B-B14F-4D97-AF65-F5344CB8AC3E}">
        <p14:creationId xmlns:p14="http://schemas.microsoft.com/office/powerpoint/2010/main" val="8555108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18797" y="3251203"/>
            <a:ext cx="10187710" cy="1446550"/>
          </a:xfrm>
          <a:prstGeom prst="rect">
            <a:avLst/>
          </a:prstGeom>
        </p:spPr>
        <p:txBody>
          <a:bodyPr wrap="square">
            <a:spAutoFit/>
          </a:bodyPr>
          <a:lstStyle/>
          <a:p>
            <a:pPr algn="ctr"/>
            <a:r>
              <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Human’s vs AI’s security vulnerabilities: </a:t>
            </a:r>
            <a:r>
              <a:rPr lang="en-US" sz="4000" b="1" i="1" dirty="0">
                <a:solidFill>
                  <a:srgbClr val="C00000"/>
                </a:solidFill>
                <a:effectLst>
                  <a:outerShdw blurRad="38100" dist="38100" dir="2700000" algn="tl">
                    <a:srgbClr val="000000">
                      <a:alpha val="43137"/>
                    </a:srgbClr>
                  </a:outerShdw>
                </a:effectLst>
              </a:rPr>
              <a:t>Smart way to handle both</a:t>
            </a:r>
          </a:p>
        </p:txBody>
      </p:sp>
      <p:pic>
        <p:nvPicPr>
          <p:cNvPr id="3074" name="Picture 2" descr="Preparing to Design Robots for Social Contexts - IEEE Technology and Societ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58907" y="0"/>
            <a:ext cx="3843770" cy="195942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2747" y="-8510"/>
            <a:ext cx="3935864" cy="1967932"/>
          </a:xfrm>
          <a:prstGeom prst="rect">
            <a:avLst/>
          </a:prstGeom>
        </p:spPr>
      </p:pic>
      <p:pic>
        <p:nvPicPr>
          <p:cNvPr id="5" name="Picture 4"/>
          <p:cNvPicPr>
            <a:picLocks noChangeAspect="1"/>
          </p:cNvPicPr>
          <p:nvPr/>
        </p:nvPicPr>
        <p:blipFill>
          <a:blip r:embed="rId4"/>
          <a:stretch>
            <a:fillRect/>
          </a:stretch>
        </p:blipFill>
        <p:spPr>
          <a:xfrm>
            <a:off x="3660003" y="-10498"/>
            <a:ext cx="4754324" cy="1969920"/>
          </a:xfrm>
          <a:prstGeom prst="rect">
            <a:avLst/>
          </a:prstGeom>
        </p:spPr>
      </p:pic>
      <p:pic>
        <p:nvPicPr>
          <p:cNvPr id="3076" name="Picture 4" descr="Cyber Security Best Practices For Small To Medium-Size Business"/>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60003" y="934590"/>
            <a:ext cx="1823994" cy="10248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Free Four GIF and Numbers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6056" y="2955634"/>
            <a:ext cx="1539155" cy="2189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436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0060" y="50589"/>
            <a:ext cx="3535200" cy="40011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Cyber-Physical-Social Systems</a:t>
            </a:r>
          </a:p>
        </p:txBody>
      </p:sp>
      <p:sp>
        <p:nvSpPr>
          <p:cNvPr id="11" name="Rectangle 17"/>
          <p:cNvSpPr/>
          <p:nvPr/>
        </p:nvSpPr>
        <p:spPr bwMode="auto">
          <a:xfrm>
            <a:off x="9509468" y="69839"/>
            <a:ext cx="2657074" cy="40011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Collective Intelligence</a:t>
            </a:r>
          </a:p>
        </p:txBody>
      </p:sp>
      <p:grpSp>
        <p:nvGrpSpPr>
          <p:cNvPr id="26" name="Group 25"/>
          <p:cNvGrpSpPr/>
          <p:nvPr/>
        </p:nvGrpSpPr>
        <p:grpSpPr>
          <a:xfrm>
            <a:off x="9696043" y="535449"/>
            <a:ext cx="2304256" cy="2566604"/>
            <a:chOff x="5051759" y="2276872"/>
            <a:chExt cx="3787526" cy="4335421"/>
          </a:xfrm>
        </p:grpSpPr>
        <p:grpSp>
          <p:nvGrpSpPr>
            <p:cNvPr id="7" name="Group 4"/>
            <p:cNvGrpSpPr>
              <a:grpSpLocks/>
            </p:cNvGrpSpPr>
            <p:nvPr/>
          </p:nvGrpSpPr>
          <p:grpSpPr bwMode="auto">
            <a:xfrm>
              <a:off x="5051759" y="2276872"/>
              <a:ext cx="3779777" cy="2359133"/>
              <a:chOff x="5650696" y="192028"/>
              <a:chExt cx="3779912" cy="2358899"/>
            </a:xfrm>
          </p:grpSpPr>
          <p:pic>
            <p:nvPicPr>
              <p:cNvPr id="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0696" y="192028"/>
                <a:ext cx="3779912" cy="2358899"/>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pic>
            <p:nvPicPr>
              <p:cNvPr id="23" name="Picture 1"/>
              <p:cNvPicPr>
                <a:picLocks noChangeAspect="1"/>
              </p:cNvPicPr>
              <p:nvPr/>
            </p:nvPicPr>
            <p:blipFill>
              <a:blip r:embed="rId3"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7145609" y="1706820"/>
                <a:ext cx="790083" cy="750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8917" y="4636005"/>
              <a:ext cx="3780368" cy="1976288"/>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4217" y="3691556"/>
            <a:ext cx="3612461" cy="2709346"/>
          </a:xfrm>
          <a:prstGeom prst="rect">
            <a:avLst/>
          </a:prstGeom>
        </p:spPr>
      </p:pic>
      <p:sp>
        <p:nvSpPr>
          <p:cNvPr id="32" name="Rectangle 31"/>
          <p:cNvSpPr/>
          <p:nvPr/>
        </p:nvSpPr>
        <p:spPr bwMode="auto">
          <a:xfrm>
            <a:off x="3908934" y="3232754"/>
            <a:ext cx="5115824" cy="46166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Future Manufacturing Infrastructure</a:t>
            </a:r>
          </a:p>
        </p:txBody>
      </p:sp>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8057" y="2604916"/>
            <a:ext cx="6486199" cy="739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Box 27"/>
          <p:cNvSpPr txBox="1"/>
          <p:nvPr/>
        </p:nvSpPr>
        <p:spPr>
          <a:xfrm>
            <a:off x="3066472" y="357315"/>
            <a:ext cx="6438281"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Factories of the Future, Smart Manufacturing, Smart Critical Infrastructure, Industry 4.0 (5.0) </a:t>
            </a:r>
            <a:r>
              <a:rPr kumimoji="0" lang="en-US" sz="2400" b="0" i="0" u="none" strike="noStrike" kern="1200" cap="none" spc="0" normalizeH="0" baseline="0" noProof="0" dirty="0">
                <a:ln>
                  <a:noFill/>
                </a:ln>
                <a:solidFill>
                  <a:prstClr val="black"/>
                </a:solidFill>
                <a:effectLst/>
                <a:uLnTx/>
                <a:uFillTx/>
                <a:latin typeface="Calibri"/>
                <a:ea typeface="+mn-ea"/>
                <a:cs typeface="+mn-cs"/>
              </a:rPr>
              <a:t>are all about emerging Cyber-Physical-Social Systems, which are populated and controlled by the Collective Intelligence and which are essential for the functioning of a society and economy …</a:t>
            </a:r>
          </a:p>
        </p:txBody>
      </p:sp>
      <p:sp>
        <p:nvSpPr>
          <p:cNvPr id="17" name="Rounded Rectangular Callout 16"/>
          <p:cNvSpPr/>
          <p:nvPr/>
        </p:nvSpPr>
        <p:spPr>
          <a:xfrm>
            <a:off x="9392861" y="3545392"/>
            <a:ext cx="2581556" cy="869578"/>
          </a:xfrm>
          <a:prstGeom prst="wedgeRoundRectCallout">
            <a:avLst>
              <a:gd name="adj1" fmla="val -21391"/>
              <a:gd name="adj2" fmla="val -13991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Humans and </a:t>
            </a:r>
            <a:r>
              <a:rPr kumimoji="0" lang="en-US" sz="1800" b="1" i="0" u="sng" strike="noStrike" kern="1200" cap="none" spc="0" normalizeH="0" baseline="0" noProof="0" dirty="0">
                <a:ln>
                  <a:noFill/>
                </a:ln>
                <a:solidFill>
                  <a:prstClr val="white"/>
                </a:solidFill>
                <a:effectLst/>
                <a:uLnTx/>
                <a:uFillTx/>
                <a:latin typeface="Calibri"/>
                <a:ea typeface="+mn-ea"/>
                <a:cs typeface="+mn-cs"/>
              </a:rPr>
              <a:t>artificial decision makers</a:t>
            </a:r>
          </a:p>
        </p:txBody>
      </p:sp>
      <p:sp>
        <p:nvSpPr>
          <p:cNvPr id="18" name="Rectangle 17"/>
          <p:cNvSpPr/>
          <p:nvPr/>
        </p:nvSpPr>
        <p:spPr>
          <a:xfrm>
            <a:off x="6004057" y="6108501"/>
            <a:ext cx="1986441" cy="246221"/>
          </a:xfrm>
          <a:prstGeom prst="rect">
            <a:avLst/>
          </a:prstGeom>
          <a:solidFill>
            <a:srgbClr val="FFFF0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hlinkClick r:id="rId7"/>
              </a:rPr>
              <a:t>https://bt3gl.github.io/index.html</a:t>
            </a:r>
            <a:r>
              <a:rPr kumimoji="0" lang="en-US" sz="1000" b="0" i="0" u="none" strike="noStrike" kern="1200" cap="none" spc="0" normalizeH="0" baseline="0" noProof="0" dirty="0">
                <a:ln>
                  <a:noFill/>
                </a:ln>
                <a:solidFill>
                  <a:prstClr val="white"/>
                </a:solidFill>
                <a:effectLst/>
                <a:uLnTx/>
                <a:uFillTx/>
                <a:latin typeface="Calibri"/>
                <a:ea typeface="+mn-ea"/>
                <a:cs typeface="+mn-cs"/>
              </a:rPr>
              <a:t> </a:t>
            </a:r>
          </a:p>
        </p:txBody>
      </p:sp>
      <p:pic>
        <p:nvPicPr>
          <p:cNvPr id="205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4448" y="3046648"/>
            <a:ext cx="2468880" cy="997488"/>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 name="Picture 2"/>
          <p:cNvPicPr>
            <a:picLocks noChangeAspect="1"/>
          </p:cNvPicPr>
          <p:nvPr/>
        </p:nvPicPr>
        <p:blipFill>
          <a:blip r:embed="rId9"/>
          <a:stretch>
            <a:fillRect/>
          </a:stretch>
        </p:blipFill>
        <p:spPr>
          <a:xfrm>
            <a:off x="439591" y="2097586"/>
            <a:ext cx="2468880" cy="914247"/>
          </a:xfrm>
          <a:prstGeom prst="rect">
            <a:avLst/>
          </a:prstGeom>
          <a:ln w="25400">
            <a:solidFill>
              <a:schemeClr val="tx1"/>
            </a:solidFill>
          </a:ln>
        </p:spPr>
      </p:pic>
      <p:pic>
        <p:nvPicPr>
          <p:cNvPr id="5" name="Picture 4"/>
          <p:cNvPicPr>
            <a:picLocks noChangeAspect="1"/>
          </p:cNvPicPr>
          <p:nvPr/>
        </p:nvPicPr>
        <p:blipFill>
          <a:blip r:embed="rId10"/>
          <a:stretch>
            <a:fillRect/>
          </a:stretch>
        </p:blipFill>
        <p:spPr>
          <a:xfrm>
            <a:off x="442904" y="567995"/>
            <a:ext cx="2468880" cy="1497798"/>
          </a:xfrm>
          <a:prstGeom prst="rect">
            <a:avLst/>
          </a:prstGeom>
          <a:noFill/>
          <a:ln w="25400">
            <a:solidFill>
              <a:schemeClr val="tx1"/>
            </a:solidFill>
          </a:ln>
        </p:spPr>
      </p:pic>
      <p:sp>
        <p:nvSpPr>
          <p:cNvPr id="2" name="Rounded Rectangular Callout 1"/>
          <p:cNvSpPr/>
          <p:nvPr/>
        </p:nvSpPr>
        <p:spPr>
          <a:xfrm>
            <a:off x="904775" y="4295837"/>
            <a:ext cx="3216476" cy="1335771"/>
          </a:xfrm>
          <a:prstGeom prst="wedgeRoundRectCallout">
            <a:avLst>
              <a:gd name="adj1" fmla="val 2155"/>
              <a:gd name="adj2" fmla="val -8007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Flexible infrastructure of heterogeneous systems, facilities, assets, technologies, networks and processes</a:t>
            </a:r>
          </a:p>
        </p:txBody>
      </p:sp>
      <p:sp>
        <p:nvSpPr>
          <p:cNvPr id="4" name="Rectangle 3"/>
          <p:cNvSpPr/>
          <p:nvPr/>
        </p:nvSpPr>
        <p:spPr>
          <a:xfrm>
            <a:off x="8406176" y="4498680"/>
            <a:ext cx="3704950" cy="152960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7030A0"/>
                </a:solidFill>
                <a:effectLst/>
                <a:uLnTx/>
                <a:uFillTx/>
                <a:latin typeface="Calibri"/>
                <a:ea typeface="+mn-ea"/>
                <a:cs typeface="+mn-cs"/>
              </a:rPr>
              <a:t>Artificial decision-makers are autonomous models specially trained (by </a:t>
            </a:r>
            <a:r>
              <a:rPr kumimoji="0" lang="en-US" b="1" i="1" u="none" strike="noStrike" kern="1200" cap="none" spc="0" normalizeH="0" baseline="0" noProof="0" dirty="0">
                <a:ln>
                  <a:noFill/>
                </a:ln>
                <a:solidFill>
                  <a:srgbClr val="FF0000"/>
                </a:solidFill>
                <a:effectLst/>
                <a:uLnTx/>
                <a:uFillTx/>
                <a:latin typeface="Calibri"/>
                <a:ea typeface="+mn-ea"/>
                <a:cs typeface="+mn-cs"/>
              </a:rPr>
              <a:t>Machine Learning </a:t>
            </a:r>
            <a:r>
              <a:rPr kumimoji="0" lang="en-US" b="0" i="1" u="none" strike="noStrike" kern="1200" cap="none" spc="0" normalizeH="0" baseline="0" noProof="0" dirty="0">
                <a:ln>
                  <a:noFill/>
                </a:ln>
                <a:solidFill>
                  <a:srgbClr val="7030A0"/>
                </a:solidFill>
                <a:effectLst/>
                <a:uLnTx/>
                <a:uFillTx/>
                <a:latin typeface="Calibri"/>
                <a:ea typeface="+mn-ea"/>
                <a:cs typeface="+mn-cs"/>
              </a:rPr>
              <a:t>on the basis of available data</a:t>
            </a:r>
            <a:r>
              <a:rPr kumimoji="0" lang="en-US" b="0" i="0" u="none" strike="noStrike" kern="1200" cap="none" spc="0" normalizeH="0" baseline="0" noProof="0" dirty="0">
                <a:ln>
                  <a:noFill/>
                </a:ln>
                <a:solidFill>
                  <a:srgbClr val="7030A0"/>
                </a:solidFill>
                <a:effectLst/>
                <a:uLnTx/>
                <a:uFillTx/>
                <a:latin typeface="Calibri"/>
                <a:ea typeface="+mn-ea"/>
                <a:cs typeface="+mn-cs"/>
              </a:rPr>
              <a:t>) to make decisions by addressing certain observations.</a:t>
            </a:r>
          </a:p>
        </p:txBody>
      </p:sp>
    </p:spTree>
    <p:extLst>
      <p:ext uri="{BB962C8B-B14F-4D97-AF65-F5344CB8AC3E}">
        <p14:creationId xmlns:p14="http://schemas.microsoft.com/office/powerpoint/2010/main" val="19992695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50566" y="46427"/>
            <a:ext cx="4167744" cy="46166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Cyber-Physical-Social Systems</a:t>
            </a:r>
          </a:p>
        </p:txBody>
      </p:sp>
      <p:sp>
        <p:nvSpPr>
          <p:cNvPr id="11" name="Rectangle 17"/>
          <p:cNvSpPr/>
          <p:nvPr/>
        </p:nvSpPr>
        <p:spPr bwMode="auto">
          <a:xfrm>
            <a:off x="8946921" y="85033"/>
            <a:ext cx="3121304" cy="46166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Collective Intelligence</a:t>
            </a:r>
          </a:p>
        </p:txBody>
      </p:sp>
      <p:grpSp>
        <p:nvGrpSpPr>
          <p:cNvPr id="26" name="Group 25"/>
          <p:cNvGrpSpPr/>
          <p:nvPr/>
        </p:nvGrpSpPr>
        <p:grpSpPr>
          <a:xfrm>
            <a:off x="9083972" y="655027"/>
            <a:ext cx="2907598" cy="3286894"/>
            <a:chOff x="4384188" y="2276870"/>
            <a:chExt cx="4597233" cy="5328695"/>
          </a:xfrm>
        </p:grpSpPr>
        <p:grpSp>
          <p:nvGrpSpPr>
            <p:cNvPr id="7" name="Group 4"/>
            <p:cNvGrpSpPr>
              <a:grpSpLocks/>
            </p:cNvGrpSpPr>
            <p:nvPr/>
          </p:nvGrpSpPr>
          <p:grpSpPr bwMode="auto">
            <a:xfrm>
              <a:off x="4400010" y="2276870"/>
              <a:ext cx="4581411" cy="2859468"/>
              <a:chOff x="4998923" y="192026"/>
              <a:chExt cx="4581574" cy="2859185"/>
            </a:xfrm>
          </p:grpSpPr>
          <p:pic>
            <p:nvPicPr>
              <p:cNvPr id="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8923" y="192026"/>
                <a:ext cx="4581574" cy="2859185"/>
              </a:xfrm>
              <a:prstGeom prst="rect">
                <a:avLst/>
              </a:prstGeom>
              <a:noFill/>
              <a:ln w="2540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pic>
            <p:nvPicPr>
              <p:cNvPr id="23" name="Picture 1"/>
              <p:cNvPicPr>
                <a:picLocks noChangeAspect="1"/>
              </p:cNvPicPr>
              <p:nvPr/>
            </p:nvPicPr>
            <p:blipFill>
              <a:blip r:embed="rId3"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7145609" y="1706820"/>
                <a:ext cx="790083" cy="750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4188" y="5221323"/>
              <a:ext cx="4581412" cy="2384242"/>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0182" y="3316271"/>
            <a:ext cx="3990110" cy="2992584"/>
          </a:xfrm>
          <a:prstGeom prst="rect">
            <a:avLst/>
          </a:prstGeom>
        </p:spPr>
      </p:pic>
      <p:pic>
        <p:nvPicPr>
          <p:cNvPr id="2052" name="Picture 4"/>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62434" y="1888512"/>
            <a:ext cx="5884487" cy="1049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Box 27"/>
          <p:cNvSpPr txBox="1"/>
          <p:nvPr/>
        </p:nvSpPr>
        <p:spPr>
          <a:xfrm>
            <a:off x="3893658" y="514545"/>
            <a:ext cx="505326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Calibri"/>
                <a:ea typeface="+mn-ea"/>
                <a:cs typeface="+mn-cs"/>
              </a:rPr>
              <a:t>Which of these is more vulnerable for a hacking attack: infrastructure or intelligence?</a:t>
            </a:r>
            <a:endParaRPr kumimoji="0" lang="en-US" sz="2800" b="0" i="1" u="none" strike="noStrike" kern="1200" cap="none" spc="0" normalizeH="0" baseline="0" noProof="0" dirty="0">
              <a:ln>
                <a:noFill/>
              </a:ln>
              <a:solidFill>
                <a:srgbClr val="FF0000"/>
              </a:solidFill>
              <a:effectLst/>
              <a:uLnTx/>
              <a:uFillTx/>
              <a:latin typeface="Calibri"/>
              <a:ea typeface="+mn-ea"/>
              <a:cs typeface="+mn-cs"/>
            </a:endParaRPr>
          </a:p>
        </p:txBody>
      </p:sp>
      <p:sp>
        <p:nvSpPr>
          <p:cNvPr id="18" name="TextBox 17"/>
          <p:cNvSpPr txBox="1"/>
          <p:nvPr/>
        </p:nvSpPr>
        <p:spPr>
          <a:xfrm>
            <a:off x="91429" y="4545995"/>
            <a:ext cx="3484114" cy="1292662"/>
          </a:xfrm>
          <a:prstGeom prst="rect">
            <a:avLst/>
          </a:prstGeom>
          <a:solidFill>
            <a:schemeClr val="bg1">
              <a:lumMod val="85000"/>
            </a:schemeClr>
          </a:solidFill>
          <a:ln w="19050">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mn-cs"/>
              </a:rPr>
              <a:t>“Only amateurs attack machines…”</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FF0000"/>
              </a:solidFill>
              <a:effectLst/>
              <a:uLnTx/>
              <a:uFillTx/>
              <a:latin typeface="Times New Roman"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itchFamily="18" charset="0"/>
                <a:ea typeface="+mn-ea"/>
                <a:cs typeface="+mn-cs"/>
              </a:rPr>
              <a:t>[B. Schneier (2000). </a:t>
            </a:r>
            <a:r>
              <a:rPr kumimoji="0" lang="en-US" sz="1400" b="0" i="0" u="sng" strike="noStrike" kern="1200" cap="none" spc="0" normalizeH="0" baseline="0" noProof="0" dirty="0">
                <a:ln>
                  <a:noFill/>
                </a:ln>
                <a:solidFill>
                  <a:prstClr val="black"/>
                </a:solidFill>
                <a:effectLst/>
                <a:uLnTx/>
                <a:uFillTx/>
                <a:latin typeface="Times New Roman" pitchFamily="18" charset="0"/>
                <a:ea typeface="+mn-ea"/>
                <a:cs typeface="+mn-cs"/>
                <a:hlinkClick r:id="rId7"/>
              </a:rPr>
              <a:t>Semantic Attacks</a:t>
            </a:r>
            <a:r>
              <a:rPr kumimoji="0" lang="en-US" sz="1400" b="0" i="0" u="sng" strike="noStrike" kern="1200" cap="none" spc="0" normalizeH="0" baseline="0" noProof="0" dirty="0">
                <a:ln>
                  <a:noFill/>
                </a:ln>
                <a:solidFill>
                  <a:prstClr val="black"/>
                </a:solidFill>
                <a:effectLst/>
                <a:uLnTx/>
                <a:uFillTx/>
                <a:latin typeface="Times New Roman" pitchFamily="18" charset="0"/>
                <a:ea typeface="+mn-ea"/>
                <a:cs typeface="+mn-cs"/>
              </a:rPr>
              <a:t>…</a:t>
            </a:r>
            <a:r>
              <a:rPr kumimoji="0" lang="en-US" sz="1400" b="0" i="0" u="none" strike="noStrike" kern="1200" cap="none" spc="0" normalizeH="0" baseline="0" noProof="0" dirty="0">
                <a:ln>
                  <a:noFill/>
                </a:ln>
                <a:solidFill>
                  <a:prstClr val="black"/>
                </a:solidFill>
                <a:effectLst/>
                <a:uLnTx/>
                <a:uFillTx/>
                <a:latin typeface="Times New Roman" pitchFamily="18" charset="0"/>
                <a:ea typeface="+mn-ea"/>
                <a:cs typeface="+mn-cs"/>
              </a:rPr>
              <a:t>]</a:t>
            </a:r>
          </a:p>
        </p:txBody>
      </p:sp>
      <p:sp>
        <p:nvSpPr>
          <p:cNvPr id="19" name="TextBox 18"/>
          <p:cNvSpPr txBox="1"/>
          <p:nvPr/>
        </p:nvSpPr>
        <p:spPr>
          <a:xfrm>
            <a:off x="8585381" y="4489058"/>
            <a:ext cx="3227635" cy="1292662"/>
          </a:xfrm>
          <a:prstGeom prst="rect">
            <a:avLst/>
          </a:prstGeom>
          <a:solidFill>
            <a:schemeClr val="bg1">
              <a:lumMod val="85000"/>
            </a:schemeClr>
          </a:solidFill>
          <a:ln w="19050">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mn-cs"/>
              </a:rPr>
              <a:t>“… professionals target people”</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FF0000"/>
              </a:solidFill>
              <a:effectLst/>
              <a:uLnTx/>
              <a:uFillTx/>
              <a:latin typeface="Times New Roman"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itchFamily="18" charset="0"/>
                <a:ea typeface="+mn-ea"/>
                <a:cs typeface="+mn-cs"/>
              </a:rPr>
              <a:t>[B. Schneier (2000). </a:t>
            </a:r>
            <a:r>
              <a:rPr kumimoji="0" lang="en-US" sz="1400" b="0" i="0" u="sng" strike="noStrike" kern="1200" cap="none" spc="0" normalizeH="0" baseline="0" noProof="0" dirty="0">
                <a:ln>
                  <a:noFill/>
                </a:ln>
                <a:solidFill>
                  <a:prstClr val="black"/>
                </a:solidFill>
                <a:effectLst/>
                <a:uLnTx/>
                <a:uFillTx/>
                <a:latin typeface="Times New Roman" pitchFamily="18" charset="0"/>
                <a:ea typeface="+mn-ea"/>
                <a:cs typeface="+mn-cs"/>
                <a:hlinkClick r:id="rId7"/>
              </a:rPr>
              <a:t>Semantic Attacks</a:t>
            </a:r>
            <a:r>
              <a:rPr kumimoji="0" lang="en-US" sz="1400" b="0" i="0" u="sng" strike="noStrike" kern="1200" cap="none" spc="0" normalizeH="0" baseline="0" noProof="0" dirty="0">
                <a:ln>
                  <a:noFill/>
                </a:ln>
                <a:solidFill>
                  <a:prstClr val="black"/>
                </a:solidFill>
                <a:effectLst/>
                <a:uLnTx/>
                <a:uFillTx/>
                <a:latin typeface="Times New Roman" pitchFamily="18" charset="0"/>
                <a:ea typeface="+mn-ea"/>
                <a:cs typeface="+mn-cs"/>
              </a:rPr>
              <a:t>…</a:t>
            </a:r>
            <a:r>
              <a:rPr kumimoji="0" lang="en-US" sz="1400" b="0" i="0" u="none" strike="noStrike" kern="1200" cap="none" spc="0" normalizeH="0" baseline="0" noProof="0" dirty="0">
                <a:ln>
                  <a:noFill/>
                </a:ln>
                <a:solidFill>
                  <a:prstClr val="black"/>
                </a:solidFill>
                <a:effectLst/>
                <a:uLnTx/>
                <a:uFillTx/>
                <a:latin typeface="Times New Roman" pitchFamily="18" charset="0"/>
                <a:ea typeface="+mn-ea"/>
                <a:cs typeface="+mn-cs"/>
              </a:rPr>
              <a:t>]</a:t>
            </a:r>
          </a:p>
        </p:txBody>
      </p:sp>
      <p:sp>
        <p:nvSpPr>
          <p:cNvPr id="21" name="Down Arrow 20"/>
          <p:cNvSpPr/>
          <p:nvPr/>
        </p:nvSpPr>
        <p:spPr>
          <a:xfrm rot="10800000">
            <a:off x="11369893" y="3794163"/>
            <a:ext cx="432048" cy="1024230"/>
          </a:xfrm>
          <a:prstGeom prst="downArrow">
            <a:avLst>
              <a:gd name="adj1" fmla="val 50000"/>
              <a:gd name="adj2" fmla="val 822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6503" y="3046648"/>
            <a:ext cx="2468880" cy="997488"/>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9" name="Picture 28"/>
          <p:cNvPicPr>
            <a:picLocks noChangeAspect="1"/>
          </p:cNvPicPr>
          <p:nvPr/>
        </p:nvPicPr>
        <p:blipFill>
          <a:blip r:embed="rId9"/>
          <a:stretch>
            <a:fillRect/>
          </a:stretch>
        </p:blipFill>
        <p:spPr>
          <a:xfrm>
            <a:off x="451646" y="2097586"/>
            <a:ext cx="2468880" cy="914247"/>
          </a:xfrm>
          <a:prstGeom prst="rect">
            <a:avLst/>
          </a:prstGeom>
          <a:ln w="25400">
            <a:solidFill>
              <a:schemeClr val="tx1"/>
            </a:solidFill>
          </a:ln>
        </p:spPr>
      </p:pic>
      <p:pic>
        <p:nvPicPr>
          <p:cNvPr id="31" name="Picture 30"/>
          <p:cNvPicPr>
            <a:picLocks noChangeAspect="1"/>
          </p:cNvPicPr>
          <p:nvPr/>
        </p:nvPicPr>
        <p:blipFill>
          <a:blip r:embed="rId10"/>
          <a:stretch>
            <a:fillRect/>
          </a:stretch>
        </p:blipFill>
        <p:spPr>
          <a:xfrm>
            <a:off x="454959" y="567995"/>
            <a:ext cx="2468880" cy="1497798"/>
          </a:xfrm>
          <a:prstGeom prst="rect">
            <a:avLst/>
          </a:prstGeom>
          <a:noFill/>
          <a:ln w="25400">
            <a:solidFill>
              <a:schemeClr val="tx1"/>
            </a:solidFill>
          </a:ln>
        </p:spPr>
      </p:pic>
      <p:sp>
        <p:nvSpPr>
          <p:cNvPr id="20" name="Down Arrow 19"/>
          <p:cNvSpPr/>
          <p:nvPr/>
        </p:nvSpPr>
        <p:spPr>
          <a:xfrm rot="10800000">
            <a:off x="2538708" y="3941921"/>
            <a:ext cx="432048" cy="876472"/>
          </a:xfrm>
          <a:prstGeom prst="downArrow">
            <a:avLst>
              <a:gd name="adj1" fmla="val 50000"/>
              <a:gd name="adj2" fmla="val 822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bwMode="auto">
          <a:xfrm>
            <a:off x="3633631" y="2833216"/>
            <a:ext cx="5115824" cy="46166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Future Manufacturing Infrastructure</a:t>
            </a:r>
          </a:p>
        </p:txBody>
      </p:sp>
    </p:spTree>
    <p:extLst>
      <p:ext uri="{BB962C8B-B14F-4D97-AF65-F5344CB8AC3E}">
        <p14:creationId xmlns:p14="http://schemas.microsoft.com/office/powerpoint/2010/main" val="15914399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5975" y="65814"/>
            <a:ext cx="6341806" cy="381642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cs typeface="Arial"/>
              </a:rPr>
              <a:t>Artificial Intelligence (AI) and CyberThreats (CT):</a:t>
            </a:r>
            <a:endParaRPr lang="en-US" sz="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cs typeface="Arial"/>
            </a:endParaRPr>
          </a:p>
          <a:p>
            <a:pPr>
              <a:defRPr/>
            </a:pPr>
            <a:r>
              <a:rPr lang="en-US" sz="1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cs typeface="Arial"/>
              </a:rPr>
              <a:t> </a:t>
            </a:r>
          </a:p>
          <a:p>
            <a:pPr>
              <a:defRPr/>
            </a:pPr>
            <a:r>
              <a:rPr lang="en-US"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cs typeface="Arial"/>
              </a:rPr>
              <a:t> </a:t>
            </a:r>
            <a:r>
              <a:rPr lang="en-US" sz="3600" dirty="0">
                <a:ln w="11430"/>
                <a:solidFill>
                  <a:srgbClr val="7030A0"/>
                </a:solidFill>
                <a:effectLst>
                  <a:outerShdw blurRad="50800" dist="39000" dir="5460000" algn="tl">
                    <a:srgbClr val="000000">
                      <a:alpha val="38000"/>
                    </a:srgbClr>
                  </a:outerShdw>
                </a:effectLst>
                <a:latin typeface="Calibri"/>
                <a:cs typeface="Arial"/>
              </a:rPr>
              <a:t>- AI as a source of CT;</a:t>
            </a:r>
          </a:p>
          <a:p>
            <a:pPr>
              <a:defRPr/>
            </a:pPr>
            <a:r>
              <a:rPr lang="en-US" sz="3600" dirty="0">
                <a:ln w="11430"/>
                <a:solidFill>
                  <a:srgbClr val="7030A0"/>
                </a:solidFill>
                <a:effectLst>
                  <a:outerShdw blurRad="50800" dist="39000" dir="5460000" algn="tl">
                    <a:srgbClr val="000000">
                      <a:alpha val="38000"/>
                    </a:srgbClr>
                  </a:outerShdw>
                </a:effectLst>
                <a:latin typeface="Calibri"/>
                <a:cs typeface="Arial"/>
              </a:rPr>
              <a:t> - AI as a target of CT;</a:t>
            </a:r>
          </a:p>
          <a:p>
            <a:pPr>
              <a:defRPr/>
            </a:pPr>
            <a:r>
              <a:rPr lang="en-US" sz="3600" dirty="0">
                <a:ln w="11430"/>
                <a:solidFill>
                  <a:srgbClr val="7030A0"/>
                </a:solidFill>
                <a:effectLst>
                  <a:outerShdw blurRad="50800" dist="39000" dir="5460000" algn="tl">
                    <a:srgbClr val="000000">
                      <a:alpha val="38000"/>
                    </a:srgbClr>
                  </a:outerShdw>
                </a:effectLst>
                <a:latin typeface="Calibri"/>
                <a:cs typeface="Arial"/>
              </a:rPr>
              <a:t> - AI as an instrument of CT;</a:t>
            </a:r>
          </a:p>
          <a:p>
            <a:pPr>
              <a:defRPr/>
            </a:pPr>
            <a:r>
              <a:rPr lang="en-US" sz="3600" dirty="0">
                <a:ln w="11430"/>
                <a:solidFill>
                  <a:srgbClr val="7030A0"/>
                </a:solidFill>
                <a:effectLst>
                  <a:outerShdw blurRad="50800" dist="39000" dir="5460000" algn="tl">
                    <a:srgbClr val="000000">
                      <a:alpha val="38000"/>
                    </a:srgbClr>
                  </a:outerShdw>
                </a:effectLst>
                <a:latin typeface="Calibri"/>
                <a:cs typeface="Arial"/>
              </a:rPr>
              <a:t> - AI as a defence from CT.</a:t>
            </a:r>
          </a:p>
        </p:txBody>
      </p:sp>
      <p:sp>
        <p:nvSpPr>
          <p:cNvPr id="7" name="TextBox 6"/>
          <p:cNvSpPr txBox="1"/>
          <p:nvPr/>
        </p:nvSpPr>
        <p:spPr>
          <a:xfrm>
            <a:off x="1320800" y="4079271"/>
            <a:ext cx="10772826" cy="2185214"/>
          </a:xfrm>
          <a:prstGeom prst="rect">
            <a:avLst/>
          </a:prstGeom>
          <a:solidFill>
            <a:schemeClr val="tx1"/>
          </a:solidFill>
          <a:ln w="25400">
            <a:solidFill>
              <a:schemeClr val="tx1"/>
            </a:solidFill>
          </a:ln>
        </p:spPr>
        <p:txBody>
          <a:bodyPr wrap="square" rtlCol="0">
            <a:spAutoFit/>
          </a:bodyPr>
          <a:lstStyle/>
          <a:p>
            <a:pPr algn="ctr">
              <a:spcBef>
                <a:spcPts val="1200"/>
              </a:spcBef>
              <a:spcAft>
                <a:spcPts val="1200"/>
              </a:spcAft>
            </a:pPr>
            <a:r>
              <a:rPr lang="en-US" sz="4800" b="1" dirty="0">
                <a:ln w="10160">
                  <a:solidFill>
                    <a:srgbClr val="DAEDEF"/>
                  </a:solidFill>
                  <a:prstDash val="solid"/>
                </a:ln>
                <a:solidFill>
                  <a:srgbClr val="FFFFFF"/>
                </a:solidFill>
                <a:effectLst>
                  <a:outerShdw blurRad="38100" dist="22860" dir="5400000" algn="tl" rotWithShape="0">
                    <a:srgbClr val="000000">
                      <a:alpha val="30000"/>
                    </a:srgbClr>
                  </a:outerShdw>
                </a:effectLst>
                <a:latin typeface="Arial"/>
                <a:cs typeface="Arial"/>
              </a:rPr>
              <a:t>AI </a:t>
            </a:r>
            <a:r>
              <a:rPr lang="en-US" sz="4400" b="1" dirty="0">
                <a:ln w="10160">
                  <a:solidFill>
                    <a:srgbClr val="DAEDEF"/>
                  </a:solidFill>
                  <a:prstDash val="solid"/>
                </a:ln>
                <a:solidFill>
                  <a:srgbClr val="FFFFFF"/>
                </a:solidFill>
                <a:effectLst>
                  <a:outerShdw blurRad="38100" dist="22860" dir="5400000" algn="tl" rotWithShape="0">
                    <a:srgbClr val="000000">
                      <a:alpha val="30000"/>
                    </a:srgbClr>
                  </a:outerShdw>
                </a:effectLst>
                <a:latin typeface="Arial"/>
                <a:cs typeface="Arial"/>
              </a:rPr>
              <a:t>could be used and is used already to enhance cyberattacks and other hybrid threats, while AI is vulnerable itself …</a:t>
            </a:r>
          </a:p>
        </p:txBody>
      </p:sp>
      <p:pic>
        <p:nvPicPr>
          <p:cNvPr id="9" name="Picture 8"/>
          <p:cNvPicPr>
            <a:picLocks noChangeAspect="1"/>
          </p:cNvPicPr>
          <p:nvPr/>
        </p:nvPicPr>
        <p:blipFill>
          <a:blip r:embed="rId2"/>
          <a:stretch>
            <a:fillRect/>
          </a:stretch>
        </p:blipFill>
        <p:spPr>
          <a:xfrm>
            <a:off x="6859275" y="7294"/>
            <a:ext cx="5234351" cy="4071977"/>
          </a:xfrm>
          <a:prstGeom prst="rect">
            <a:avLst/>
          </a:prstGeom>
          <a:ln w="22225">
            <a:solidFill>
              <a:schemeClr val="tx1"/>
            </a:solidFill>
          </a:ln>
        </p:spPr>
      </p:pic>
      <p:pic>
        <p:nvPicPr>
          <p:cNvPr id="10" name="Picture 9"/>
          <p:cNvPicPr>
            <a:picLocks noChangeAspect="1"/>
          </p:cNvPicPr>
          <p:nvPr/>
        </p:nvPicPr>
        <p:blipFill>
          <a:blip r:embed="rId3"/>
          <a:stretch>
            <a:fillRect/>
          </a:stretch>
        </p:blipFill>
        <p:spPr>
          <a:xfrm>
            <a:off x="10019925" y="188583"/>
            <a:ext cx="1656989" cy="2257594"/>
          </a:xfrm>
          <a:prstGeom prst="rect">
            <a:avLst/>
          </a:prstGeom>
        </p:spPr>
      </p:pic>
    </p:spTree>
    <p:extLst>
      <p:ext uri="{BB962C8B-B14F-4D97-AF65-F5344CB8AC3E}">
        <p14:creationId xmlns:p14="http://schemas.microsoft.com/office/powerpoint/2010/main" val="42789818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7"/>
          <p:cNvSpPr>
            <a:spLocks noChangeArrowheads="1"/>
          </p:cNvSpPr>
          <p:nvPr/>
        </p:nvSpPr>
        <p:spPr bwMode="auto">
          <a:xfrm>
            <a:off x="174052" y="146460"/>
            <a:ext cx="345855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fi-FI"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Machine Learning process in Industry 4.0 (5.0)</a:t>
            </a:r>
          </a:p>
        </p:txBody>
      </p:sp>
      <p:pic>
        <p:nvPicPr>
          <p:cNvPr id="2" name="Picture 1"/>
          <p:cNvPicPr>
            <a:picLocks noChangeAspect="1"/>
          </p:cNvPicPr>
          <p:nvPr/>
        </p:nvPicPr>
        <p:blipFill>
          <a:blip r:embed="rId2"/>
          <a:stretch>
            <a:fillRect/>
          </a:stretch>
        </p:blipFill>
        <p:spPr>
          <a:xfrm>
            <a:off x="3595661" y="174168"/>
            <a:ext cx="7746593" cy="6032670"/>
          </a:xfrm>
          <a:prstGeom prst="rect">
            <a:avLst/>
          </a:prstGeom>
        </p:spPr>
      </p:pic>
    </p:spTree>
    <p:extLst>
      <p:ext uri="{BB962C8B-B14F-4D97-AF65-F5344CB8AC3E}">
        <p14:creationId xmlns:p14="http://schemas.microsoft.com/office/powerpoint/2010/main" val="35715269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3478" y="69414"/>
            <a:ext cx="10661236" cy="6257493"/>
          </a:xfrm>
          <a:prstGeom prst="rect">
            <a:avLst/>
          </a:prstGeom>
        </p:spPr>
      </p:pic>
      <p:sp>
        <p:nvSpPr>
          <p:cNvPr id="56" name="Rectangle 7"/>
          <p:cNvSpPr>
            <a:spLocks noChangeArrowheads="1"/>
          </p:cNvSpPr>
          <p:nvPr/>
        </p:nvSpPr>
        <p:spPr bwMode="auto">
          <a:xfrm>
            <a:off x="174616" y="204355"/>
            <a:ext cx="3621529"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fi-FI"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Both Human and AI (training &amp; testing) components of Machine Learning process are the targets for adversarial attacks</a:t>
            </a:r>
          </a:p>
        </p:txBody>
      </p:sp>
    </p:spTree>
    <p:extLst>
      <p:ext uri="{BB962C8B-B14F-4D97-AF65-F5344CB8AC3E}">
        <p14:creationId xmlns:p14="http://schemas.microsoft.com/office/powerpoint/2010/main" val="42409172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108360" y="26744"/>
            <a:ext cx="10825017"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AI under Attack </a:t>
            </a:r>
            <a:r>
              <a:rPr kumimoji="0" lang="en-US" sz="40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(Adversarial Machine Learning)</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Rectangle 17"/>
          <p:cNvSpPr/>
          <p:nvPr/>
        </p:nvSpPr>
        <p:spPr>
          <a:xfrm>
            <a:off x="521849" y="5039410"/>
            <a:ext cx="11051315" cy="1559401"/>
          </a:xfrm>
          <a:prstGeom prst="rect">
            <a:avLst/>
          </a:prstGeom>
          <a:solidFill>
            <a:schemeClr val="bg1">
              <a:lumMod val="85000"/>
            </a:schemeClr>
          </a:solidFill>
          <a:ln w="25400">
            <a:solidFill>
              <a:schemeClr val="tx1"/>
            </a:solidFill>
          </a:ln>
        </p:spPr>
        <p:txBody>
          <a:bodyPr wrap="square">
            <a:spAutoFit/>
          </a:bodyPr>
          <a:lstStyle/>
          <a:p>
            <a:pPr>
              <a:spcAft>
                <a:spcPts val="400"/>
              </a:spcAft>
            </a:pPr>
            <a:r>
              <a:rPr lang="en-US" sz="2000" b="1" dirty="0">
                <a:latin typeface="Times New Roman" panose="02020603050405020304" pitchFamily="18" charset="0"/>
                <a:cs typeface="Times New Roman" panose="02020603050405020304" pitchFamily="18" charset="0"/>
              </a:rPr>
              <a:t>See more in:</a:t>
            </a:r>
          </a:p>
          <a:p>
            <a:r>
              <a:rPr lang="en-US" dirty="0">
                <a:latin typeface="Times New Roman" panose="02020603050405020304" pitchFamily="18" charset="0"/>
                <a:cs typeface="Times New Roman" panose="02020603050405020304" pitchFamily="18" charset="0"/>
              </a:rPr>
              <a:t>Terziyan, V., Golovianko, M., &amp; Gryshko, S. (2018). </a:t>
            </a:r>
            <a:r>
              <a:rPr lang="en-US" b="1" dirty="0">
                <a:solidFill>
                  <a:srgbClr val="7030A0"/>
                </a:solidFill>
                <a:latin typeface="Times New Roman" panose="02020603050405020304" pitchFamily="18" charset="0"/>
                <a:cs typeface="Times New Roman" panose="02020603050405020304" pitchFamily="18" charset="0"/>
              </a:rPr>
              <a:t>Industry 4.0 Intelligence under Attack: From Cognitive Hack to Data Poisoning</a:t>
            </a:r>
            <a:r>
              <a:rPr lang="en-US" dirty="0">
                <a:latin typeface="Times New Roman" panose="02020603050405020304" pitchFamily="18" charset="0"/>
                <a:cs typeface="Times New Roman" panose="02020603050405020304" pitchFamily="18" charset="0"/>
              </a:rPr>
              <a:t>. In: K. Dimitrov (Ed.), </a:t>
            </a:r>
            <a:r>
              <a:rPr lang="en-US" i="1" dirty="0">
                <a:latin typeface="Times New Roman" panose="02020603050405020304" pitchFamily="18" charset="0"/>
                <a:cs typeface="Times New Roman" panose="02020603050405020304" pitchFamily="18" charset="0"/>
              </a:rPr>
              <a:t>Cyber Defence in Industry 4.0 Systems and Related Logistics and IT Infrastructure </a:t>
            </a:r>
            <a:r>
              <a:rPr lang="en-US" dirty="0">
                <a:latin typeface="Times New Roman" panose="02020603050405020304" pitchFamily="18" charset="0"/>
                <a:cs typeface="Times New Roman" panose="02020603050405020304" pitchFamily="18" charset="0"/>
              </a:rPr>
              <a:t>(NATO Science for Peace and Security Series D: Information and Communication Security, Vol. 51, pp. 110-125). IOS Press. </a:t>
            </a:r>
            <a:r>
              <a:rPr lang="en-US" dirty="0">
                <a:latin typeface="Times New Roman" panose="02020603050405020304" pitchFamily="18" charset="0"/>
                <a:cs typeface="Times New Roman" panose="02020603050405020304" pitchFamily="18" charset="0"/>
                <a:hlinkClick r:id="rId2"/>
              </a:rPr>
              <a:t>https://doi.org/10.3233/978-1-61499-888-4-110</a:t>
            </a:r>
            <a:r>
              <a:rPr lang="en-US" dirty="0">
                <a:latin typeface="Times New Roman" panose="02020603050405020304" pitchFamily="18" charset="0"/>
                <a:cs typeface="Times New Roman" panose="02020603050405020304" pitchFamily="18" charset="0"/>
              </a:rPr>
              <a:t>. Presentation: </a:t>
            </a:r>
            <a:r>
              <a:rPr lang="en-US" dirty="0">
                <a:latin typeface="Times New Roman" panose="02020603050405020304" pitchFamily="18" charset="0"/>
                <a:cs typeface="Times New Roman" panose="02020603050405020304" pitchFamily="18" charset="0"/>
                <a:hlinkClick r:id="rId3"/>
              </a:rPr>
              <a:t>https://ai.it.jyu.fi/nato/NATO.pptx</a:t>
            </a:r>
            <a:r>
              <a:rPr lang="en-US" dirty="0">
                <a:latin typeface="Times New Roman" panose="02020603050405020304" pitchFamily="18" charset="0"/>
                <a:cs typeface="Times New Roman" panose="02020603050405020304" pitchFamily="18" charset="0"/>
              </a:rPr>
              <a:t> </a:t>
            </a:r>
          </a:p>
        </p:txBody>
      </p:sp>
      <p:pic>
        <p:nvPicPr>
          <p:cNvPr id="2" name="Picture 1"/>
          <p:cNvPicPr>
            <a:picLocks noChangeAspect="1"/>
          </p:cNvPicPr>
          <p:nvPr/>
        </p:nvPicPr>
        <p:blipFill>
          <a:blip r:embed="rId4"/>
          <a:stretch>
            <a:fillRect/>
          </a:stretch>
        </p:blipFill>
        <p:spPr>
          <a:xfrm>
            <a:off x="1043707" y="761296"/>
            <a:ext cx="9430329" cy="4164042"/>
          </a:xfrm>
          <a:prstGeom prst="rect">
            <a:avLst/>
          </a:prstGeom>
        </p:spPr>
      </p:pic>
    </p:spTree>
    <p:extLst>
      <p:ext uri="{BB962C8B-B14F-4D97-AF65-F5344CB8AC3E}">
        <p14:creationId xmlns:p14="http://schemas.microsoft.com/office/powerpoint/2010/main" val="38839690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4238" y="9782"/>
            <a:ext cx="10825017"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Emerging new attack: Prompt Injection </a:t>
            </a:r>
            <a:r>
              <a:rPr kumimoji="0" lang="en-US" sz="40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(Adversarial Machine Learning)</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424868" y="2665535"/>
            <a:ext cx="522187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2"/>
              </a:rPr>
              <a:t>https://www.cobalt.io/blog/prompt-injection-attacks</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6" name="Rectangle 5"/>
          <p:cNvSpPr/>
          <p:nvPr/>
        </p:nvSpPr>
        <p:spPr>
          <a:xfrm>
            <a:off x="424868" y="1453867"/>
            <a:ext cx="7370623" cy="1200329"/>
          </a:xfrm>
          <a:prstGeom prst="rect">
            <a:avLst/>
          </a:prstGeom>
          <a:solidFill>
            <a:schemeClr val="bg1">
              <a:lumMod val="85000"/>
            </a:schemeClr>
          </a:solidFill>
          <a:ln w="25400">
            <a:solidFill>
              <a:schemeClr val="tx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262"/>
                </a:solidFill>
                <a:effectLst/>
                <a:uLnTx/>
                <a:uFillTx/>
                <a:latin typeface="Calibri"/>
                <a:ea typeface="+mn-ea"/>
                <a:cs typeface="+mn-cs"/>
              </a:rPr>
              <a:t>- Targeted on </a:t>
            </a:r>
            <a:r>
              <a:rPr kumimoji="0" lang="en-US" sz="2400" b="1" i="0" u="none" strike="noStrike" kern="1200" cap="none" spc="0" normalizeH="0" baseline="0" noProof="0" dirty="0">
                <a:ln>
                  <a:noFill/>
                </a:ln>
                <a:solidFill>
                  <a:srgbClr val="7030A0"/>
                </a:solidFill>
                <a:effectLst/>
                <a:uLnTx/>
                <a:uFillTx/>
                <a:latin typeface="Calibri"/>
                <a:ea typeface="+mn-ea"/>
                <a:cs typeface="+mn-cs"/>
              </a:rPr>
              <a:t>large-language models </a:t>
            </a:r>
            <a:r>
              <a:rPr kumimoji="0" lang="en-US" sz="2400" b="0" i="0" u="none" strike="noStrike" kern="1200" cap="none" spc="0" normalizeH="0" baseline="0" noProof="0" dirty="0">
                <a:ln>
                  <a:noFill/>
                </a:ln>
                <a:solidFill>
                  <a:srgbClr val="003262"/>
                </a:solidFill>
                <a:effectLst/>
                <a:uLnTx/>
                <a:uFillTx/>
                <a:latin typeface="Calibri"/>
                <a:ea typeface="+mn-ea"/>
                <a:cs typeface="+mn-cs"/>
              </a:rPr>
              <a:t>(</a:t>
            </a:r>
            <a:r>
              <a:rPr kumimoji="0" lang="en-US" sz="2400" b="1" i="0" u="none" strike="noStrike" kern="1200" cap="none" spc="0" normalizeH="0" baseline="0" noProof="0" dirty="0">
                <a:ln>
                  <a:noFill/>
                </a:ln>
                <a:solidFill>
                  <a:srgbClr val="7030A0"/>
                </a:solidFill>
                <a:effectLst/>
                <a:uLnTx/>
                <a:uFillTx/>
                <a:latin typeface="Calibri"/>
                <a:ea typeface="+mn-ea"/>
                <a:cs typeface="+mn-cs"/>
              </a:rPr>
              <a:t>LLM</a:t>
            </a:r>
            <a:r>
              <a:rPr kumimoji="0" lang="en-US" sz="2400" b="0" i="0" u="none" strike="noStrike" kern="1200" cap="none" spc="0" normalizeH="0" baseline="0" noProof="0" dirty="0">
                <a:ln>
                  <a:noFill/>
                </a:ln>
                <a:solidFill>
                  <a:srgbClr val="003262"/>
                </a:solidFill>
                <a:effectLst/>
                <a:uLnTx/>
                <a:uFillTx/>
                <a:latin typeface="Calibri"/>
                <a:ea typeface="+mn-ea"/>
                <a:cs typeface="+mn-cs"/>
              </a:rPr>
              <a:t>s), which utilize </a:t>
            </a:r>
            <a:r>
              <a:rPr kumimoji="0" lang="en-US" sz="2400" b="1" i="0" u="none" strike="noStrike" kern="1200" cap="none" spc="0" normalizeH="0" baseline="0" noProof="0" dirty="0">
                <a:ln>
                  <a:noFill/>
                </a:ln>
                <a:solidFill>
                  <a:srgbClr val="7030A0"/>
                </a:solidFill>
                <a:effectLst/>
                <a:uLnTx/>
                <a:uFillTx/>
                <a:latin typeface="Calibri"/>
                <a:ea typeface="+mn-ea"/>
                <a:cs typeface="+mn-cs"/>
              </a:rPr>
              <a:t>prompt-based learning</a:t>
            </a:r>
            <a:r>
              <a:rPr kumimoji="0" lang="en-US" sz="2400" b="0" i="0" u="none" strike="noStrike" kern="1200" cap="none" spc="0" normalizeH="0" baseline="0" noProof="0" dirty="0">
                <a:ln>
                  <a:noFill/>
                </a:ln>
                <a:solidFill>
                  <a:srgbClr val="003262"/>
                </a:solidFill>
                <a:effectLst/>
                <a:uLnTx/>
                <a:uFillTx/>
                <a:latin typeface="Calibri"/>
                <a:ea typeface="+mn-ea"/>
                <a:cs typeface="+mn-cs"/>
              </a:rPr>
              <a:t>. Prompt injection is currently associated with the number 1 </a:t>
            </a:r>
            <a:r>
              <a:rPr kumimoji="0" lang="en-US" sz="2400" b="0" i="0" u="none" strike="noStrike" kern="1200" cap="none" spc="0" normalizeH="0" baseline="0" noProof="0" dirty="0">
                <a:ln>
                  <a:noFill/>
                </a:ln>
                <a:solidFill>
                  <a:srgbClr val="003262"/>
                </a:solidFill>
                <a:effectLst/>
                <a:uLnTx/>
                <a:uFillTx/>
                <a:latin typeface="Calibri"/>
                <a:ea typeface="+mn-ea"/>
                <a:cs typeface="+mn-cs"/>
                <a:hlinkClick r:id="rId3"/>
              </a:rPr>
              <a:t>vulnerability of LLMs</a:t>
            </a:r>
            <a:r>
              <a:rPr kumimoji="0" lang="en-US" sz="2400" b="0" i="0" u="none" strike="noStrike" kern="1200" cap="none" spc="0" normalizeH="0" baseline="0" noProof="0" dirty="0">
                <a:ln>
                  <a:noFill/>
                </a:ln>
                <a:solidFill>
                  <a:srgbClr val="003262"/>
                </a:solidFill>
                <a:effectLst/>
                <a:uLnTx/>
                <a:uFillTx/>
                <a:latin typeface="Calibri"/>
                <a:ea typeface="+mn-ea"/>
                <a:cs typeface="+mn-cs"/>
              </a:rPr>
              <a:t>.</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tangle 6"/>
          <p:cNvSpPr/>
          <p:nvPr/>
        </p:nvSpPr>
        <p:spPr>
          <a:xfrm>
            <a:off x="424868" y="3034867"/>
            <a:ext cx="7573823" cy="147732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alibri"/>
                <a:ea typeface="+mn-ea"/>
                <a:cs typeface="+mn-cs"/>
              </a:rPr>
              <a:t>A </a:t>
            </a:r>
            <a:r>
              <a:rPr kumimoji="0" lang="en-US" sz="1800" b="1" i="0" u="none" strike="noStrike" kern="1200" cap="none" spc="0" normalizeH="0" baseline="0" noProof="0" dirty="0">
                <a:ln>
                  <a:noFill/>
                </a:ln>
                <a:solidFill>
                  <a:srgbClr val="7030A0"/>
                </a:solidFill>
                <a:effectLst/>
                <a:uLnTx/>
                <a:uFillTx/>
                <a:latin typeface="Calibri"/>
                <a:ea typeface="+mn-ea"/>
                <a:cs typeface="+mn-cs"/>
              </a:rPr>
              <a:t>prompt</a:t>
            </a:r>
            <a:r>
              <a:rPr kumimoji="0" lang="en-US" sz="1800" b="0" i="0" u="none" strike="noStrike" kern="1200" cap="none" spc="0" normalizeH="0" baseline="0" noProof="0" dirty="0">
                <a:ln>
                  <a:noFill/>
                </a:ln>
                <a:solidFill>
                  <a:srgbClr val="7030A0"/>
                </a:solidFill>
                <a:effectLst/>
                <a:uLnTx/>
                <a:uFillTx/>
                <a:latin typeface="Calibri"/>
                <a:ea typeface="+mn-ea"/>
                <a:cs typeface="+mn-cs"/>
              </a:rPr>
              <a:t> is a piece of text or input that we provide to an AI language model to guide its responses. A prompt is crucial in shaping the output generated by the language model. It provides the initial context, specific instructions, or the desired format for the response. The quality and specificity of the prompt can influence the relevance and accuracy of the model’s output.</a:t>
            </a:r>
          </a:p>
        </p:txBody>
      </p:sp>
      <p:sp>
        <p:nvSpPr>
          <p:cNvPr id="9" name="Rectangle 8"/>
          <p:cNvSpPr/>
          <p:nvPr/>
        </p:nvSpPr>
        <p:spPr>
          <a:xfrm>
            <a:off x="513660" y="4463031"/>
            <a:ext cx="9975273" cy="830997"/>
          </a:xfrm>
          <a:prstGeom prst="rect">
            <a:avLst/>
          </a:prstGeom>
          <a:solidFill>
            <a:schemeClr val="bg1">
              <a:lumMod val="85000"/>
            </a:schemeClr>
          </a:solidFill>
          <a:ln w="25400">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3262"/>
                </a:solidFill>
                <a:effectLst/>
                <a:uLnTx/>
                <a:uFillTx/>
                <a:latin typeface="Calibri"/>
                <a:ea typeface="+mn-ea"/>
                <a:cs typeface="+mn-cs"/>
              </a:rPr>
              <a:t>Prompt injection attack is defined as</a:t>
            </a:r>
            <a:r>
              <a:rPr kumimoji="0" lang="en-US" sz="2400" b="0" i="0" u="none" strike="noStrike" kern="1200" cap="none" spc="0" normalizeH="0" baseline="0" noProof="0" dirty="0">
                <a:ln>
                  <a:noFill/>
                </a:ln>
                <a:solidFill>
                  <a:srgbClr val="003262"/>
                </a:solidFill>
                <a:effectLst/>
                <a:uLnTx/>
                <a:uFillTx/>
                <a:latin typeface="Calibri"/>
                <a:ea typeface="+mn-ea"/>
                <a:cs typeface="+mn-cs"/>
              </a:rPr>
              <a:t> “</a:t>
            </a:r>
            <a:r>
              <a:rPr kumimoji="0" lang="en-US" sz="2400" b="1" i="1" u="none" strike="noStrike" kern="1200" cap="none" spc="0" normalizeH="0" baseline="0" noProof="0" dirty="0">
                <a:ln>
                  <a:noFill/>
                </a:ln>
                <a:solidFill>
                  <a:srgbClr val="FF0000"/>
                </a:solidFill>
                <a:effectLst/>
                <a:uLnTx/>
                <a:uFillTx/>
                <a:latin typeface="Calibri"/>
                <a:ea typeface="+mn-ea"/>
                <a:cs typeface="+mn-cs"/>
              </a:rPr>
              <a:t>using carefully crafted prompts that make the model ignore previous instructions or perform unintended actions.</a:t>
            </a:r>
            <a:r>
              <a:rPr kumimoji="0" lang="en-US" sz="2400" b="0" i="0" u="none" strike="noStrike" kern="1200" cap="none" spc="0" normalizeH="0" baseline="0" noProof="0" dirty="0">
                <a:ln>
                  <a:noFill/>
                </a:ln>
                <a:solidFill>
                  <a:srgbClr val="003262"/>
                </a:solidFill>
                <a:effectLst/>
                <a:uLnTx/>
                <a:uFillTx/>
                <a:latin typeface="Calibri"/>
                <a:ea typeface="+mn-ea"/>
                <a:cs typeface="+mn-cs"/>
              </a:rPr>
              <a:t>” </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angle 9"/>
          <p:cNvSpPr/>
          <p:nvPr/>
        </p:nvSpPr>
        <p:spPr>
          <a:xfrm>
            <a:off x="432337" y="5305260"/>
            <a:ext cx="10626918" cy="116955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262"/>
                </a:solidFill>
                <a:effectLst/>
                <a:uLnTx/>
                <a:uFillTx/>
                <a:latin typeface="Calibri"/>
                <a:ea typeface="+mn-ea"/>
                <a:cs typeface="+mn-cs"/>
              </a:rPr>
              <a:t>These attacks can also occur within an application built on top of ChatGPT or other emerging language models. By injecting a prompt that deceives the application into executing unauthorized code, attackers can exploit vulnerabilities, posing risks such as data breaches, unauthorized access, or compromising the entire application's security. </a:t>
            </a:r>
            <a:r>
              <a:rPr kumimoji="0" lang="en-US" sz="1400" b="0" i="0" u="none" strike="noStrike" kern="1200" cap="none" spc="0" normalizeH="0" baseline="0" noProof="0" dirty="0">
                <a:ln>
                  <a:noFill/>
                </a:ln>
                <a:solidFill>
                  <a:prstClr val="black"/>
                </a:solidFill>
                <a:effectLst/>
                <a:uLnTx/>
                <a:uFillTx/>
                <a:latin typeface="Calibri"/>
                <a:ea typeface="+mn-ea"/>
                <a:cs typeface="+mn-cs"/>
              </a:rPr>
              <a:t>Security researchers have demonstrated </a:t>
            </a:r>
            <a:r>
              <a:rPr kumimoji="0" lang="en-US" sz="1400" b="0" i="0" u="none" strike="noStrike" kern="1200" cap="none" spc="0" normalizeH="0" baseline="0" noProof="0" dirty="0">
                <a:ln>
                  <a:noFill/>
                </a:ln>
                <a:solidFill>
                  <a:prstClr val="black"/>
                </a:solidFill>
                <a:effectLst/>
                <a:uLnTx/>
                <a:uFillTx/>
                <a:latin typeface="Calibri"/>
                <a:ea typeface="+mn-ea"/>
                <a:cs typeface="+mn-cs"/>
                <a:hlinkClick r:id="rId4"/>
              </a:rPr>
              <a:t>attacks using ChatGPT</a:t>
            </a:r>
            <a:r>
              <a:rPr kumimoji="0" lang="en-US" sz="1400" b="0" i="0" u="none" strike="noStrike" kern="1200" cap="none" spc="0" normalizeH="0" baseline="0" noProof="0" dirty="0">
                <a:ln>
                  <a:noFill/>
                </a:ln>
                <a:solidFill>
                  <a:prstClr val="black"/>
                </a:solidFill>
                <a:effectLst/>
                <a:uLnTx/>
                <a:uFillTx/>
                <a:latin typeface="Calibri"/>
                <a:ea typeface="+mn-ea"/>
                <a:cs typeface="+mn-cs"/>
              </a:rPr>
              <a:t> can be created by directing the tool to write malware, identify exploits in popular open-source code, or create phishing sites that look similar to well-known sites. To achieve any of these malicious examples, attackers have to creatively circumvent the existing content restrictions used by these models.</a:t>
            </a:r>
          </a:p>
        </p:txBody>
      </p:sp>
      <p:grpSp>
        <p:nvGrpSpPr>
          <p:cNvPr id="13" name="Group 12"/>
          <p:cNvGrpSpPr/>
          <p:nvPr/>
        </p:nvGrpSpPr>
        <p:grpSpPr>
          <a:xfrm>
            <a:off x="8336731" y="729796"/>
            <a:ext cx="3735196" cy="3633108"/>
            <a:chOff x="8336731" y="729796"/>
            <a:chExt cx="3735196" cy="3633108"/>
          </a:xfrm>
        </p:grpSpPr>
        <p:pic>
          <p:nvPicPr>
            <p:cNvPr id="8" name="Picture 7"/>
            <p:cNvPicPr>
              <a:picLocks noChangeAspect="1"/>
            </p:cNvPicPr>
            <p:nvPr/>
          </p:nvPicPr>
          <p:blipFill>
            <a:blip r:embed="rId5"/>
            <a:stretch>
              <a:fillRect/>
            </a:stretch>
          </p:blipFill>
          <p:spPr>
            <a:xfrm>
              <a:off x="8414327" y="729796"/>
              <a:ext cx="3657600" cy="3633108"/>
            </a:xfrm>
            <a:prstGeom prst="rect">
              <a:avLst/>
            </a:prstGeom>
            <a:ln w="25400">
              <a:solidFill>
                <a:schemeClr val="tx1"/>
              </a:solidFill>
            </a:ln>
          </p:spPr>
        </p:pic>
        <p:pic>
          <p:nvPicPr>
            <p:cNvPr id="11" name="Picture 10"/>
            <p:cNvPicPr>
              <a:picLocks noChangeAspect="1"/>
            </p:cNvPicPr>
            <p:nvPr/>
          </p:nvPicPr>
          <p:blipFill>
            <a:blip r:embed="rId6">
              <a:clrChange>
                <a:clrFrom>
                  <a:srgbClr val="FFFFFF"/>
                </a:clrFrom>
                <a:clrTo>
                  <a:srgbClr val="FFFFFF">
                    <a:alpha val="0"/>
                  </a:srgbClr>
                </a:clrTo>
              </a:clrChange>
            </a:blip>
            <a:stretch>
              <a:fillRect/>
            </a:stretch>
          </p:blipFill>
          <p:spPr>
            <a:xfrm rot="21154257">
              <a:off x="9749494" y="2469899"/>
              <a:ext cx="1478878" cy="1507318"/>
            </a:xfrm>
            <a:prstGeom prst="rect">
              <a:avLst/>
            </a:prstGeom>
          </p:spPr>
        </p:pic>
        <p:pic>
          <p:nvPicPr>
            <p:cNvPr id="12" name="Picture 11"/>
            <p:cNvPicPr>
              <a:picLocks noChangeAspect="1"/>
            </p:cNvPicPr>
            <p:nvPr/>
          </p:nvPicPr>
          <p:blipFill>
            <a:blip r:embed="rId7">
              <a:clrChange>
                <a:clrFrom>
                  <a:srgbClr val="FFFFFF"/>
                </a:clrFrom>
                <a:clrTo>
                  <a:srgbClr val="FFFFFF">
                    <a:alpha val="0"/>
                  </a:srgbClr>
                </a:clrTo>
              </a:clrChange>
            </a:blip>
            <a:stretch>
              <a:fillRect/>
            </a:stretch>
          </p:blipFill>
          <p:spPr>
            <a:xfrm rot="9064339" flipV="1">
              <a:off x="8336731" y="1256624"/>
              <a:ext cx="1606819" cy="1027116"/>
            </a:xfrm>
            <a:prstGeom prst="rect">
              <a:avLst/>
            </a:prstGeom>
          </p:spPr>
        </p:pic>
      </p:grpSp>
    </p:spTree>
    <p:extLst>
      <p:ext uri="{BB962C8B-B14F-4D97-AF65-F5344CB8AC3E}">
        <p14:creationId xmlns:p14="http://schemas.microsoft.com/office/powerpoint/2010/main" val="7095959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07951" y="5136230"/>
            <a:ext cx="8779247"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Aleo" panose="020F0802020204030203" pitchFamily="34" charset="0"/>
                <a:ea typeface="+mn-ea"/>
                <a:cs typeface="+mn-cs"/>
              </a:rPr>
              <a:t>At certain level of abstraction we may assume that human vulnerabilities regarding Cognitive Hacking are similar to the vulnerabilities of Artificial Intelligence  regarding Data Evasion, Data Poisoning, etc. attacks …</a:t>
            </a:r>
          </a:p>
        </p:txBody>
      </p:sp>
      <p:pic>
        <p:nvPicPr>
          <p:cNvPr id="5" name="Picture 4"/>
          <p:cNvPicPr>
            <a:picLocks noChangeAspect="1"/>
          </p:cNvPicPr>
          <p:nvPr/>
        </p:nvPicPr>
        <p:blipFill>
          <a:blip r:embed="rId2"/>
          <a:stretch>
            <a:fillRect/>
          </a:stretch>
        </p:blipFill>
        <p:spPr>
          <a:xfrm>
            <a:off x="2336799" y="1183468"/>
            <a:ext cx="9023883" cy="3952761"/>
          </a:xfrm>
          <a:prstGeom prst="rect">
            <a:avLst/>
          </a:prstGeom>
        </p:spPr>
      </p:pic>
      <p:sp>
        <p:nvSpPr>
          <p:cNvPr id="6" name="Rectangle 5"/>
          <p:cNvSpPr/>
          <p:nvPr/>
        </p:nvSpPr>
        <p:spPr>
          <a:xfrm>
            <a:off x="1631504" y="1"/>
            <a:ext cx="541574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We are different but we have similar vulnerabilities</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p:cNvPicPr>
            <a:picLocks noChangeAspect="1"/>
          </p:cNvPicPr>
          <p:nvPr/>
        </p:nvPicPr>
        <p:blipFill>
          <a:blip r:embed="rId3"/>
          <a:stretch>
            <a:fillRect/>
          </a:stretch>
        </p:blipFill>
        <p:spPr>
          <a:xfrm>
            <a:off x="8355785" y="176247"/>
            <a:ext cx="3004897" cy="2048165"/>
          </a:xfrm>
          <a:prstGeom prst="rect">
            <a:avLst/>
          </a:prstGeom>
        </p:spPr>
      </p:pic>
      <p:pic>
        <p:nvPicPr>
          <p:cNvPr id="8" name="Picture 7"/>
          <p:cNvPicPr>
            <a:picLocks noChangeAspect="1"/>
          </p:cNvPicPr>
          <p:nvPr/>
        </p:nvPicPr>
        <p:blipFill>
          <a:blip r:embed="rId4"/>
          <a:stretch>
            <a:fillRect/>
          </a:stretch>
        </p:blipFill>
        <p:spPr>
          <a:xfrm>
            <a:off x="81999" y="3876698"/>
            <a:ext cx="2960255" cy="2275195"/>
          </a:xfrm>
          <a:prstGeom prst="rect">
            <a:avLst/>
          </a:prstGeom>
          <a:ln w="38100" cmpd="sng">
            <a:solidFill>
              <a:schemeClr val="tx1"/>
            </a:solidFill>
          </a:ln>
        </p:spPr>
      </p:pic>
    </p:spTree>
    <p:extLst>
      <p:ext uri="{BB962C8B-B14F-4D97-AF65-F5344CB8AC3E}">
        <p14:creationId xmlns:p14="http://schemas.microsoft.com/office/powerpoint/2010/main" val="959209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0491" y="4961861"/>
            <a:ext cx="7389092" cy="1646605"/>
          </a:xfrm>
          <a:prstGeom prst="rect">
            <a:avLst/>
          </a:prstGeom>
          <a:solidFill>
            <a:schemeClr val="bg1">
              <a:lumMod val="85000"/>
            </a:schemeClr>
          </a:solidFill>
          <a:ln w="38100">
            <a:solidFill>
              <a:schemeClr val="tx1"/>
            </a:solidFill>
          </a:ln>
        </p:spPr>
        <p:txBody>
          <a:bodyPr wrap="square">
            <a:spAutoFit/>
          </a:bodyPr>
          <a:lstStyle/>
          <a:p>
            <a:pPr>
              <a:spcAft>
                <a:spcPts val="600"/>
              </a:spcAft>
            </a:pPr>
            <a:r>
              <a:rPr lang="en-US" sz="2400" b="1" i="0" dirty="0">
                <a:solidFill>
                  <a:srgbClr val="000000"/>
                </a:solidFill>
                <a:effectLst/>
                <a:latin typeface="Times New Roman" panose="02020603050405020304" pitchFamily="18" charset="0"/>
                <a:cs typeface="Times New Roman" panose="02020603050405020304" pitchFamily="18" charset="0"/>
              </a:rPr>
              <a:t>Cite as:</a:t>
            </a:r>
          </a:p>
          <a:p>
            <a:pPr algn="just"/>
            <a:r>
              <a:rPr lang="en-US" i="0" dirty="0">
                <a:solidFill>
                  <a:srgbClr val="000000"/>
                </a:solidFill>
                <a:effectLst/>
                <a:latin typeface="Times New Roman" panose="02020603050405020304" pitchFamily="18" charset="0"/>
                <a:cs typeface="Times New Roman" panose="02020603050405020304" pitchFamily="18" charset="0"/>
              </a:rPr>
              <a:t>Terziyan, V. (2024). </a:t>
            </a:r>
            <a:r>
              <a:rPr lang="en-US" b="1" dirty="0">
                <a:solidFill>
                  <a:srgbClr val="7030A0"/>
                </a:solidFill>
                <a:latin typeface="Times New Roman" panose="02020603050405020304" pitchFamily="18" charset="0"/>
                <a:cs typeface="Times New Roman" panose="02020603050405020304" pitchFamily="18" charset="0"/>
              </a:rPr>
              <a:t>Adversarial Analytics </a:t>
            </a:r>
            <a:r>
              <a:rPr lang="en-US" b="1" dirty="0">
                <a:solidFill>
                  <a:srgbClr val="7030A0"/>
                </a:solidFill>
                <a:latin typeface="Times New Roman" panose="02020603050405020304" pitchFamily="18" charset="0"/>
                <a:ea typeface="Cambria Math" panose="02040503050406030204" pitchFamily="18" charset="0"/>
                <a:cs typeface="Times New Roman" panose="02020603050405020304" pitchFamily="18" charset="0"/>
              </a:rPr>
              <a:t>– </a:t>
            </a:r>
            <a:r>
              <a:rPr lang="en-US" b="1" dirty="0">
                <a:solidFill>
                  <a:srgbClr val="7030A0"/>
                </a:solidFill>
                <a:latin typeface="Times New Roman" panose="02020603050405020304" pitchFamily="18" charset="0"/>
                <a:cs typeface="Times New Roman" panose="02020603050405020304" pitchFamily="18" charset="0"/>
              </a:rPr>
              <a:t>Adversarial Maintenance </a:t>
            </a:r>
            <a:r>
              <a:rPr lang="en-US" b="1" dirty="0">
                <a:solidFill>
                  <a:srgbClr val="7030A0"/>
                </a:solidFill>
                <a:latin typeface="Times New Roman" panose="02020603050405020304" pitchFamily="18" charset="0"/>
                <a:ea typeface="Cambria Math" panose="02040503050406030204" pitchFamily="18" charset="0"/>
                <a:cs typeface="Times New Roman" panose="02020603050405020304" pitchFamily="18" charset="0"/>
              </a:rPr>
              <a:t>–</a:t>
            </a:r>
            <a:r>
              <a:rPr lang="en-US" b="1" dirty="0">
                <a:solidFill>
                  <a:srgbClr val="7030A0"/>
                </a:solidFill>
                <a:latin typeface="Times New Roman" panose="02020603050405020304" pitchFamily="18" charset="0"/>
                <a:cs typeface="Times New Roman" panose="02020603050405020304" pitchFamily="18" charset="0"/>
              </a:rPr>
              <a:t> Adversarial AI: A New Bermuda Triangle?</a:t>
            </a:r>
            <a:r>
              <a:rPr lang="en-US" dirty="0">
                <a:latin typeface="Times New Roman" panose="02020603050405020304" pitchFamily="18" charset="0"/>
                <a:cs typeface="Times New Roman" panose="02020603050405020304" pitchFamily="18" charset="0"/>
              </a:rPr>
              <a:t> </a:t>
            </a:r>
            <a:r>
              <a:rPr lang="en-US" i="0" dirty="0">
                <a:solidFill>
                  <a:srgbClr val="000000"/>
                </a:solidFill>
                <a:effectLst/>
                <a:latin typeface="Times New Roman" panose="02020603050405020304" pitchFamily="18" charset="0"/>
                <a:cs typeface="Times New Roman" panose="02020603050405020304" pitchFamily="18" charset="0"/>
              </a:rPr>
              <a:t>In: F. </a:t>
            </a:r>
            <a:r>
              <a:rPr lang="en-US" dirty="0">
                <a:solidFill>
                  <a:srgbClr val="000001"/>
                </a:solidFill>
                <a:latin typeface="Times New Roman" panose="02020603050405020304" pitchFamily="18" charset="0"/>
                <a:cs typeface="Times New Roman" panose="02020603050405020304" pitchFamily="18" charset="0"/>
              </a:rPr>
              <a:t>Sobieczky</a:t>
            </a:r>
            <a:r>
              <a:rPr lang="en-US" dirty="0">
                <a:latin typeface="Times New Roman" panose="02020603050405020304" pitchFamily="18" charset="0"/>
                <a:cs typeface="Times New Roman" panose="02020603050405020304" pitchFamily="18" charset="0"/>
              </a:rPr>
              <a:t> (ed.),</a:t>
            </a:r>
            <a:r>
              <a:rPr lang="en-US" i="0" dirty="0">
                <a:solidFill>
                  <a:srgbClr val="000000"/>
                </a:solidFill>
                <a:effectLst/>
                <a:latin typeface="Times New Roman" panose="02020603050405020304" pitchFamily="18" charset="0"/>
                <a:cs typeface="Times New Roman" panose="02020603050405020304" pitchFamily="18" charset="0"/>
              </a:rPr>
              <a:t> </a:t>
            </a:r>
            <a:r>
              <a:rPr lang="en-US" i="1" dirty="0">
                <a:solidFill>
                  <a:srgbClr val="000000"/>
                </a:solidFill>
                <a:effectLst/>
                <a:latin typeface="Times New Roman" panose="02020603050405020304" pitchFamily="18" charset="0"/>
                <a:cs typeface="Times New Roman" panose="02020603050405020304" pitchFamily="18" charset="0"/>
              </a:rPr>
              <a:t>Presentations of the Hagenberg Prescriptive Analytics Days 2024</a:t>
            </a:r>
            <a:r>
              <a:rPr lang="en-US" i="0" dirty="0">
                <a:solidFill>
                  <a:srgbClr val="000000"/>
                </a:solidFill>
                <a:effectLst/>
                <a:latin typeface="Times New Roman" panose="02020603050405020304" pitchFamily="18" charset="0"/>
                <a:cs typeface="Times New Roman" panose="02020603050405020304" pitchFamily="18" charset="0"/>
              </a:rPr>
              <a:t>. Hagenberg, Austria, April 4, 2024. </a:t>
            </a:r>
            <a:r>
              <a:rPr lang="en-US" i="0" dirty="0">
                <a:solidFill>
                  <a:srgbClr val="000000"/>
                </a:solidFill>
                <a:effectLst/>
                <a:latin typeface="Times New Roman" panose="02020603050405020304" pitchFamily="18" charset="0"/>
                <a:cs typeface="Times New Roman" panose="02020603050405020304" pitchFamily="18" charset="0"/>
                <a:hlinkClick r:id="rId2"/>
              </a:rPr>
              <a:t>https://ai.it.jyu.fi/Adversarial_Analytics.pptx</a:t>
            </a:r>
            <a:r>
              <a:rPr lang="en-US" i="0" dirty="0">
                <a:solidFill>
                  <a:srgbClr val="000000"/>
                </a:solidFill>
                <a:effectLst/>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7" name="Rectangle 6"/>
          <p:cNvSpPr/>
          <p:nvPr/>
        </p:nvSpPr>
        <p:spPr>
          <a:xfrm>
            <a:off x="44033" y="1406755"/>
            <a:ext cx="7936179" cy="3247043"/>
          </a:xfrm>
          <a:prstGeom prst="rect">
            <a:avLst/>
          </a:prstGeom>
        </p:spPr>
        <p:txBody>
          <a:bodyPr wrap="square">
            <a:spAutoFit/>
          </a:bodyPr>
          <a:lstStyle/>
          <a:p>
            <a:pPr algn="just">
              <a:spcAft>
                <a:spcPts val="600"/>
              </a:spcAft>
            </a:pPr>
            <a:r>
              <a:rPr lang="en-US" sz="2000" b="1" dirty="0">
                <a:latin typeface="Times New Roman" panose="02020603050405020304" pitchFamily="18" charset="0"/>
                <a:ea typeface="Calibri" panose="020F0502020204030204" pitchFamily="34" charset="0"/>
                <a:cs typeface="Times New Roman" panose="02020603050405020304" pitchFamily="18" charset="0"/>
              </a:rPr>
              <a:t>ABSTRACT</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000" dirty="0">
                <a:latin typeface="Times New Roman" panose="02020603050405020304" pitchFamily="18" charset="0"/>
                <a:ea typeface="Calibri" panose="020F0502020204030204" pitchFamily="34" charset="0"/>
                <a:cs typeface="Times New Roman" panose="02020603050405020304" pitchFamily="18" charset="0"/>
              </a:rPr>
              <a:t>This presentation invites you into the mysterious kingdom of adversarial technologies, including analytics, maintenance, and AI, where we explore the intricate interplay between security, reliability, robustness, resilience, and responsible autonomy. We briefly touch the challenges posed by adversaries in both the digital and physical worlds and discuss the hidden potential of proactive defense, risk awareness, and robustness in the era of AI. Going beyond traditional prescriptive maintenance principles, we navigate the uncharted waters of adversarial intelligence through the metaphorical “Bermuda Triangle” towards a safer and more resilient future.</a:t>
            </a:r>
            <a:endParaRPr lang="en-US" sz="2000" dirty="0">
              <a:latin typeface="Times New Roman" panose="02020603050405020304" pitchFamily="18" charset="0"/>
              <a:cs typeface="Times New Roman" panose="02020603050405020304" pitchFamily="18" charset="0"/>
            </a:endParaRPr>
          </a:p>
        </p:txBody>
      </p:sp>
      <p:sp>
        <p:nvSpPr>
          <p:cNvPr id="8" name="Rectangle 7"/>
          <p:cNvSpPr/>
          <p:nvPr/>
        </p:nvSpPr>
        <p:spPr>
          <a:xfrm>
            <a:off x="53269" y="212360"/>
            <a:ext cx="7982224" cy="954107"/>
          </a:xfrm>
          <a:prstGeom prst="rect">
            <a:avLst/>
          </a:prstGeom>
        </p:spPr>
        <p:txBody>
          <a:bodyPr wrap="square">
            <a:spAutoFit/>
          </a:bodyPr>
          <a:lstStyle/>
          <a:p>
            <a:pPr algn="just"/>
            <a:r>
              <a:rPr lang="en-US" sz="28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Adversarial Analytics – Adversarial Maintenance – Adversarial AI: A New Bermuda Triangle?</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7090" y="166111"/>
            <a:ext cx="3925598" cy="3925598"/>
          </a:xfrm>
          <a:prstGeom prst="rect">
            <a:avLst/>
          </a:prstGeom>
        </p:spPr>
      </p:pic>
      <p:sp>
        <p:nvSpPr>
          <p:cNvPr id="10" name="Rectangle 9"/>
          <p:cNvSpPr/>
          <p:nvPr/>
        </p:nvSpPr>
        <p:spPr>
          <a:xfrm>
            <a:off x="8026396" y="4204713"/>
            <a:ext cx="4128655" cy="2400657"/>
          </a:xfrm>
          <a:prstGeom prst="rect">
            <a:avLst/>
          </a:prstGeom>
        </p:spPr>
        <p:txBody>
          <a:bodyPr wrap="square">
            <a:spAutoFit/>
          </a:bodyPr>
          <a:lstStyle/>
          <a:p>
            <a:pPr algn="just">
              <a:spcAft>
                <a:spcPts val="6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Vagan Terziyan</a:t>
            </a:r>
          </a:p>
          <a:p>
            <a:pPr algn="just">
              <a:spcAft>
                <a:spcPts val="600"/>
              </a:spcAft>
            </a:pPr>
            <a:r>
              <a:rPr lang="en-US" sz="1600" dirty="0">
                <a:latin typeface="Times New Roman" panose="02020603050405020304" pitchFamily="18" charset="0"/>
                <a:cs typeface="Times New Roman" panose="02020603050405020304" pitchFamily="18" charset="0"/>
              </a:rPr>
              <a:t>Professor (Distributed Systems / AI)</a:t>
            </a:r>
          </a:p>
          <a:p>
            <a:pPr algn="just">
              <a:spcAft>
                <a:spcPts val="600"/>
              </a:spcAft>
            </a:pPr>
            <a:r>
              <a:rPr lang="en-US" sz="1600" dirty="0">
                <a:latin typeface="Times New Roman" panose="02020603050405020304" pitchFamily="18" charset="0"/>
                <a:cs typeface="Times New Roman" panose="02020603050405020304" pitchFamily="18" charset="0"/>
                <a:hlinkClick r:id="rId4"/>
              </a:rPr>
              <a:t>Faculty of Information Technology</a:t>
            </a:r>
            <a:r>
              <a:rPr lang="en-US" sz="1600" dirty="0">
                <a:latin typeface="Times New Roman" panose="02020603050405020304" pitchFamily="18" charset="0"/>
                <a:cs typeface="Times New Roman" panose="02020603050405020304" pitchFamily="18" charset="0"/>
              </a:rPr>
              <a:t>,</a:t>
            </a:r>
          </a:p>
          <a:p>
            <a:pPr algn="just">
              <a:spcAft>
                <a:spcPts val="600"/>
              </a:spcAft>
            </a:pPr>
            <a:r>
              <a:rPr lang="en-US" sz="1600" dirty="0">
                <a:latin typeface="Times New Roman" panose="02020603050405020304" pitchFamily="18" charset="0"/>
                <a:cs typeface="Times New Roman" panose="02020603050405020304" pitchFamily="18" charset="0"/>
                <a:hlinkClick r:id="rId5"/>
              </a:rPr>
              <a:t>University of Jyväskylä</a:t>
            </a:r>
            <a:r>
              <a:rPr lang="en-US" sz="1600" dirty="0">
                <a:latin typeface="Times New Roman" panose="02020603050405020304" pitchFamily="18" charset="0"/>
                <a:cs typeface="Times New Roman" panose="02020603050405020304" pitchFamily="18" charset="0"/>
              </a:rPr>
              <a:t>, FINLAND.</a:t>
            </a:r>
          </a:p>
          <a:p>
            <a:pPr algn="just">
              <a:spcAft>
                <a:spcPts val="600"/>
              </a:spcAft>
            </a:pPr>
            <a:r>
              <a:rPr lang="en-US" sz="1600" dirty="0">
                <a:latin typeface="Times New Roman" panose="02020603050405020304" pitchFamily="18" charset="0"/>
                <a:cs typeface="Times New Roman" panose="02020603050405020304" pitchFamily="18" charset="0"/>
              </a:rPr>
              <a:t>Head of </a:t>
            </a:r>
            <a:r>
              <a:rPr lang="en-US" sz="1600" b="1" dirty="0">
                <a:latin typeface="Times New Roman" panose="02020603050405020304" pitchFamily="18" charset="0"/>
                <a:cs typeface="Times New Roman" panose="02020603050405020304" pitchFamily="18" charset="0"/>
                <a:hlinkClick r:id="rId6"/>
              </a:rPr>
              <a:t>Collective Intelligence</a:t>
            </a:r>
            <a:r>
              <a:rPr lang="en-US" sz="1600" dirty="0">
                <a:latin typeface="Times New Roman" panose="02020603050405020304" pitchFamily="18" charset="0"/>
                <a:cs typeface="Times New Roman" panose="02020603050405020304" pitchFamily="18" charset="0"/>
              </a:rPr>
              <a:t> research group.</a:t>
            </a:r>
          </a:p>
          <a:p>
            <a:pPr algn="just">
              <a:spcAft>
                <a:spcPts val="600"/>
              </a:spcAft>
            </a:pPr>
            <a:r>
              <a:rPr lang="en-US" sz="1600" dirty="0">
                <a:latin typeface="Times New Roman" panose="02020603050405020304" pitchFamily="18" charset="0"/>
                <a:cs typeface="Times New Roman" panose="02020603050405020304" pitchFamily="18" charset="0"/>
              </a:rPr>
              <a:t>Email: </a:t>
            </a:r>
            <a:r>
              <a:rPr lang="en-US" sz="1600" dirty="0">
                <a:latin typeface="Times New Roman" panose="02020603050405020304" pitchFamily="18" charset="0"/>
                <a:cs typeface="Times New Roman" panose="02020603050405020304" pitchFamily="18" charset="0"/>
                <a:hlinkClick r:id="rId7"/>
              </a:rPr>
              <a:t>vagan.terziyan@jyu.fi</a:t>
            </a:r>
            <a:r>
              <a:rPr lang="en-US" sz="1600" dirty="0">
                <a:latin typeface="Times New Roman" panose="02020603050405020304" pitchFamily="18" charset="0"/>
                <a:cs typeface="Times New Roman" panose="02020603050405020304" pitchFamily="18" charset="0"/>
              </a:rPr>
              <a:t> </a:t>
            </a:r>
          </a:p>
          <a:p>
            <a:pPr algn="just">
              <a:spcAft>
                <a:spcPts val="600"/>
              </a:spcAft>
            </a:pPr>
            <a:r>
              <a:rPr lang="en-US" sz="1600" dirty="0">
                <a:latin typeface="Times New Roman" panose="02020603050405020304" pitchFamily="18" charset="0"/>
                <a:cs typeface="Times New Roman" panose="02020603050405020304" pitchFamily="18" charset="0"/>
              </a:rPr>
              <a:t>URL:   </a:t>
            </a:r>
            <a:r>
              <a:rPr lang="en-US" sz="1600" dirty="0">
                <a:solidFill>
                  <a:srgbClr val="000000"/>
                </a:solidFill>
                <a:latin typeface="Times New Roman" panose="02020603050405020304" pitchFamily="18" charset="0"/>
                <a:cs typeface="Times New Roman" panose="02020603050405020304" pitchFamily="18" charset="0"/>
                <a:hlinkClick r:id="rId8"/>
              </a:rPr>
              <a:t>https://ai.it.jyu.fi/vagan</a:t>
            </a:r>
            <a:r>
              <a:rPr lang="en-US" sz="1600" dirty="0">
                <a:latin typeface="Times New Roman" panose="02020603050405020304" pitchFamily="18" charset="0"/>
                <a:cs typeface="Times New Roman" panose="02020603050405020304" pitchFamily="18" charset="0"/>
              </a:rPr>
              <a:t> </a:t>
            </a:r>
          </a:p>
        </p:txBody>
      </p:sp>
      <p:pic>
        <p:nvPicPr>
          <p:cNvPr id="11" name="Picture 2" descr="Ukraine flag heart shaped gif"/>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091790" y="4238409"/>
            <a:ext cx="1100209" cy="1100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7810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8322" y="118742"/>
            <a:ext cx="4782418" cy="3168352"/>
          </a:xfrm>
          <a:prstGeom prst="rect">
            <a:avLst/>
          </a:prstGeom>
          <a:ln w="25400">
            <a:solidFill>
              <a:schemeClr val="tx1"/>
            </a:solidFill>
          </a:ln>
        </p:spPr>
      </p:pic>
      <p:sp>
        <p:nvSpPr>
          <p:cNvPr id="3" name="TextBox 2"/>
          <p:cNvSpPr txBox="1"/>
          <p:nvPr/>
        </p:nvSpPr>
        <p:spPr>
          <a:xfrm>
            <a:off x="177014" y="826947"/>
            <a:ext cx="6925750" cy="3524042"/>
          </a:xfrm>
          <a:prstGeom prst="rect">
            <a:avLst/>
          </a:prstGeom>
          <a:solidFill>
            <a:schemeClr val="bg1">
              <a:lumMod val="85000"/>
            </a:schemeClr>
          </a:solidFill>
          <a:ln w="25400">
            <a:solidFill>
              <a:schemeClr val="tx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a:rPr>
              <a:t>Adversarial learning</a:t>
            </a:r>
            <a:r>
              <a:rPr kumimoji="0" lang="en-US" sz="1600" b="0" i="0" u="none" strike="noStrike" kern="1200" cap="none" spc="0" normalizeH="0" baseline="0" noProof="0" dirty="0">
                <a:ln>
                  <a:noFill/>
                </a:ln>
                <a:solidFill>
                  <a:srgbClr val="000000"/>
                </a:solidFill>
                <a:effectLst/>
                <a:uLnTx/>
                <a:uFillTx/>
                <a:latin typeface="Arial"/>
                <a:ea typeface="+mn-ea"/>
                <a:cs typeface="Arial"/>
              </a:rPr>
              <a:t> is a novel research field that lies at the intersection of </a:t>
            </a:r>
            <a:r>
              <a:rPr kumimoji="0" lang="en-US" sz="1600" b="1" i="1" u="none" strike="noStrike" kern="1200" cap="none" spc="0" normalizeH="0" baseline="0" noProof="0" dirty="0">
                <a:ln>
                  <a:noFill/>
                </a:ln>
                <a:solidFill>
                  <a:srgbClr val="000000"/>
                </a:solidFill>
                <a:effectLst/>
                <a:uLnTx/>
                <a:uFillTx/>
                <a:latin typeface="Arial"/>
                <a:ea typeface="+mn-ea"/>
                <a:cs typeface="Arial"/>
              </a:rPr>
              <a:t>machine learning </a:t>
            </a:r>
            <a:r>
              <a:rPr kumimoji="0" lang="en-US" sz="1600" b="0" i="0" u="none" strike="noStrike" kern="1200" cap="none" spc="0" normalizeH="0" baseline="0" noProof="0" dirty="0">
                <a:ln>
                  <a:noFill/>
                </a:ln>
                <a:solidFill>
                  <a:srgbClr val="000000"/>
                </a:solidFill>
                <a:effectLst/>
                <a:uLnTx/>
                <a:uFillTx/>
                <a:latin typeface="Arial"/>
                <a:ea typeface="+mn-ea"/>
                <a:cs typeface="Arial"/>
              </a:rPr>
              <a:t>and</a:t>
            </a:r>
            <a:r>
              <a:rPr kumimoji="0" lang="en-US" sz="1600" b="1" i="1" u="none" strike="noStrike" kern="1200" cap="none" spc="0" normalizeH="0" baseline="0" noProof="0" dirty="0">
                <a:ln>
                  <a:noFill/>
                </a:ln>
                <a:solidFill>
                  <a:srgbClr val="000000"/>
                </a:solidFill>
                <a:effectLst/>
                <a:uLnTx/>
                <a:uFillTx/>
                <a:latin typeface="Arial"/>
                <a:ea typeface="+mn-ea"/>
                <a:cs typeface="Arial"/>
              </a:rPr>
              <a:t> computer security</a:t>
            </a:r>
            <a:r>
              <a:rPr kumimoji="0" lang="en-US" sz="1600" b="0" i="0" u="none" strike="noStrike" kern="1200" cap="none" spc="0" normalizeH="0" baseline="0" noProof="0" dirty="0">
                <a:ln>
                  <a:noFill/>
                </a:ln>
                <a:solidFill>
                  <a:srgbClr val="000000"/>
                </a:solidFill>
                <a:effectLst/>
                <a:uLnTx/>
                <a:uFillTx/>
                <a:latin typeface="Arial"/>
                <a:ea typeface="+mn-ea"/>
                <a:cs typeface="Arial"/>
              </a:rPr>
              <a:t>. It  addresses the following main open issues: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mn-ea"/>
              <a:cs typeface="Arial"/>
            </a:endParaRPr>
          </a:p>
          <a:p>
            <a:pPr marL="171450" marR="0" lvl="0" indent="-171450" algn="just"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600" b="1" i="1" u="none" strike="noStrike" kern="1200" cap="none" spc="0" normalizeH="0" baseline="0" noProof="0" dirty="0">
                <a:ln>
                  <a:noFill/>
                </a:ln>
                <a:solidFill>
                  <a:srgbClr val="000000"/>
                </a:solidFill>
                <a:effectLst/>
                <a:uLnTx/>
                <a:uFillTx/>
                <a:latin typeface="Arial"/>
                <a:ea typeface="+mn-ea"/>
                <a:cs typeface="Arial"/>
              </a:rPr>
              <a:t>identifying potential vulnerabilities</a:t>
            </a:r>
            <a:r>
              <a:rPr kumimoji="0" lang="en-US" sz="1600" b="0" i="0" u="none" strike="noStrike" kern="1200" cap="none" spc="0" normalizeH="0" baseline="0" noProof="0" dirty="0">
                <a:ln>
                  <a:noFill/>
                </a:ln>
                <a:solidFill>
                  <a:srgbClr val="000000"/>
                </a:solidFill>
                <a:effectLst/>
                <a:uLnTx/>
                <a:uFillTx/>
                <a:latin typeface="Arial"/>
                <a:ea typeface="+mn-ea"/>
                <a:cs typeface="Arial"/>
              </a:rPr>
              <a:t> of machine learning algorithms during learning and classification;</a:t>
            </a:r>
          </a:p>
          <a:p>
            <a:pPr marL="171450" marR="0" lvl="0" indent="-171450" algn="just"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600" b="1" i="1" u="none" strike="noStrike" kern="1200" cap="none" spc="0" normalizeH="0" baseline="0" noProof="0" dirty="0">
                <a:ln>
                  <a:noFill/>
                </a:ln>
                <a:solidFill>
                  <a:srgbClr val="000000"/>
                </a:solidFill>
                <a:effectLst/>
                <a:uLnTx/>
                <a:uFillTx/>
                <a:latin typeface="Arial"/>
                <a:ea typeface="+mn-ea"/>
                <a:cs typeface="Arial"/>
              </a:rPr>
              <a:t>devising the corresponding attacks </a:t>
            </a:r>
            <a:r>
              <a:rPr kumimoji="0" lang="en-US" sz="1600" b="0" i="0" u="none" strike="noStrike" kern="1200" cap="none" spc="0" normalizeH="0" baseline="0" noProof="0" dirty="0">
                <a:ln>
                  <a:noFill/>
                </a:ln>
                <a:solidFill>
                  <a:srgbClr val="000000"/>
                </a:solidFill>
                <a:effectLst/>
                <a:uLnTx/>
                <a:uFillTx/>
                <a:latin typeface="Arial"/>
                <a:ea typeface="+mn-ea"/>
                <a:cs typeface="Arial"/>
              </a:rPr>
              <a:t>and evaluating their impact on the attacked system;</a:t>
            </a:r>
          </a:p>
          <a:p>
            <a:pPr marL="171450" marR="0" lvl="0" indent="-171450" algn="just"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600" b="1" i="1" u="none" strike="noStrike" kern="1200" cap="none" spc="0" normalizeH="0" baseline="0" noProof="0" dirty="0">
                <a:ln>
                  <a:noFill/>
                </a:ln>
                <a:solidFill>
                  <a:srgbClr val="000000"/>
                </a:solidFill>
                <a:effectLst/>
                <a:uLnTx/>
                <a:uFillTx/>
                <a:latin typeface="Arial"/>
                <a:ea typeface="+mn-ea"/>
                <a:cs typeface="Arial"/>
              </a:rPr>
              <a:t>proposing countermeasures </a:t>
            </a:r>
            <a:r>
              <a:rPr kumimoji="0" lang="en-US" sz="1600" b="0" i="0" u="none" strike="noStrike" kern="1200" cap="none" spc="0" normalizeH="0" baseline="0" noProof="0" dirty="0">
                <a:ln>
                  <a:noFill/>
                </a:ln>
                <a:solidFill>
                  <a:srgbClr val="000000"/>
                </a:solidFill>
                <a:effectLst/>
                <a:uLnTx/>
                <a:uFillTx/>
                <a:latin typeface="Arial"/>
                <a:ea typeface="+mn-ea"/>
                <a:cs typeface="Arial"/>
              </a:rPr>
              <a:t>to improve the security of machine learning algorithms against the considered attacks.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a:rPr>
              <a:t>Adversarial learning usually focuses on attacks staged either at training (poisoning) or test time (evasion), together with the proposal of suitable countermeasures.</a:t>
            </a:r>
          </a:p>
        </p:txBody>
      </p:sp>
      <p:sp>
        <p:nvSpPr>
          <p:cNvPr id="4" name="Rectangle 3"/>
          <p:cNvSpPr/>
          <p:nvPr/>
        </p:nvSpPr>
        <p:spPr>
          <a:xfrm>
            <a:off x="88507" y="15264"/>
            <a:ext cx="6594763" cy="76944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a:rPr>
              <a:t>Adversarial Learning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8322" y="3431111"/>
            <a:ext cx="4802658" cy="2732941"/>
          </a:xfrm>
          <a:prstGeom prst="rect">
            <a:avLst/>
          </a:prstGeom>
          <a:ln w="25400">
            <a:solidFill>
              <a:schemeClr val="tx1"/>
            </a:solidFill>
          </a:ln>
        </p:spPr>
      </p:pic>
      <p:pic>
        <p:nvPicPr>
          <p:cNvPr id="6" name="Picture 5"/>
          <p:cNvPicPr>
            <a:picLocks noChangeAspect="1"/>
          </p:cNvPicPr>
          <p:nvPr/>
        </p:nvPicPr>
        <p:blipFill>
          <a:blip r:embed="rId4"/>
          <a:stretch>
            <a:fillRect/>
          </a:stretch>
        </p:blipFill>
        <p:spPr>
          <a:xfrm>
            <a:off x="88507" y="4727486"/>
            <a:ext cx="7102764" cy="1663883"/>
          </a:xfrm>
          <a:prstGeom prst="rect">
            <a:avLst/>
          </a:prstGeom>
        </p:spPr>
      </p:pic>
      <p:sp>
        <p:nvSpPr>
          <p:cNvPr id="7" name="Rectangle 6"/>
          <p:cNvSpPr/>
          <p:nvPr/>
        </p:nvSpPr>
        <p:spPr>
          <a:xfrm>
            <a:off x="1088952" y="4293849"/>
            <a:ext cx="1452064"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latin typeface="Calibri"/>
                <a:ea typeface="+mn-ea"/>
                <a:cs typeface="+mn-cs"/>
              </a:rPr>
              <a:t>Reactive</a:t>
            </a:r>
          </a:p>
        </p:txBody>
      </p:sp>
      <p:sp>
        <p:nvSpPr>
          <p:cNvPr id="8" name="Rectangle 7"/>
          <p:cNvSpPr/>
          <p:nvPr/>
        </p:nvSpPr>
        <p:spPr>
          <a:xfrm>
            <a:off x="4460276" y="4293849"/>
            <a:ext cx="1581202"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latin typeface="Calibri"/>
                <a:ea typeface="+mn-ea"/>
                <a:cs typeface="+mn-cs"/>
              </a:rPr>
              <a:t>Proactive</a:t>
            </a:r>
          </a:p>
        </p:txBody>
      </p:sp>
    </p:spTree>
    <p:extLst>
      <p:ext uri="{BB962C8B-B14F-4D97-AF65-F5344CB8AC3E}">
        <p14:creationId xmlns:p14="http://schemas.microsoft.com/office/powerpoint/2010/main" val="23440292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4093" y="2409773"/>
            <a:ext cx="3528392" cy="2376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288574" y="29349"/>
            <a:ext cx="7435273" cy="1938992"/>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Artificial Intelligence has already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many real threats, and more new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ones are foreseen in near future</a:t>
            </a:r>
          </a:p>
        </p:txBody>
      </p:sp>
      <p:sp>
        <p:nvSpPr>
          <p:cNvPr id="6" name="Rectangle 5"/>
          <p:cNvSpPr/>
          <p:nvPr/>
        </p:nvSpPr>
        <p:spPr>
          <a:xfrm>
            <a:off x="698090" y="4864492"/>
            <a:ext cx="10746658" cy="132343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We cannot rely on a reactive approach towards the threats. We need an “Immunity” for AI !</a:t>
            </a:r>
          </a:p>
        </p:txBody>
      </p:sp>
      <p:sp>
        <p:nvSpPr>
          <p:cNvPr id="7" name="Rectangle 6"/>
          <p:cNvSpPr/>
          <p:nvPr/>
        </p:nvSpPr>
        <p:spPr>
          <a:xfrm>
            <a:off x="5498268" y="3479924"/>
            <a:ext cx="76014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AI</a:t>
            </a:r>
          </a:p>
        </p:txBody>
      </p:sp>
      <p:grpSp>
        <p:nvGrpSpPr>
          <p:cNvPr id="21" name="Group 20"/>
          <p:cNvGrpSpPr/>
          <p:nvPr/>
        </p:nvGrpSpPr>
        <p:grpSpPr>
          <a:xfrm>
            <a:off x="124762" y="72804"/>
            <a:ext cx="3935442" cy="2710320"/>
            <a:chOff x="23166" y="72804"/>
            <a:chExt cx="3935442" cy="2710320"/>
          </a:xfrm>
        </p:grpSpPr>
        <p:sp>
          <p:nvSpPr>
            <p:cNvPr id="3" name="Rectangle 2"/>
            <p:cNvSpPr/>
            <p:nvPr/>
          </p:nvSpPr>
          <p:spPr>
            <a:xfrm>
              <a:off x="23166" y="72804"/>
              <a:ext cx="3935442" cy="271032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p:cNvGrpSpPr/>
            <p:nvPr/>
          </p:nvGrpSpPr>
          <p:grpSpPr>
            <a:xfrm>
              <a:off x="72326" y="157256"/>
              <a:ext cx="3838527" cy="2583496"/>
              <a:chOff x="38100" y="5708311"/>
              <a:chExt cx="3838527" cy="2583496"/>
            </a:xfrm>
          </p:grpSpPr>
          <p:grpSp>
            <p:nvGrpSpPr>
              <p:cNvPr id="11" name="Group 10"/>
              <p:cNvGrpSpPr/>
              <p:nvPr/>
            </p:nvGrpSpPr>
            <p:grpSpPr>
              <a:xfrm>
                <a:off x="38100" y="5708311"/>
                <a:ext cx="3838527" cy="1102425"/>
                <a:chOff x="0" y="5717536"/>
                <a:chExt cx="3838527" cy="1102425"/>
              </a:xfrm>
            </p:grpSpPr>
            <p:pic>
              <p:nvPicPr>
                <p:cNvPr id="15" name="Picture 14"/>
                <p:cNvPicPr>
                  <a:picLocks noChangeAspect="1"/>
                </p:cNvPicPr>
                <p:nvPr/>
              </p:nvPicPr>
              <p:blipFill>
                <a:blip r:embed="rId3"/>
                <a:stretch>
                  <a:fillRect/>
                </a:stretch>
              </p:blipFill>
              <p:spPr>
                <a:xfrm>
                  <a:off x="0" y="5717536"/>
                  <a:ext cx="3838527" cy="1102425"/>
                </a:xfrm>
                <a:prstGeom prst="rect">
                  <a:avLst/>
                </a:prstGeom>
              </p:spPr>
            </p:pic>
            <p:sp>
              <p:nvSpPr>
                <p:cNvPr id="16" name="Rectangle 15"/>
                <p:cNvSpPr/>
                <p:nvPr/>
              </p:nvSpPr>
              <p:spPr>
                <a:xfrm>
                  <a:off x="121716" y="5765162"/>
                  <a:ext cx="368275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#G5511 “Cyber Defence for Intelligent Systems”</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2" name="Picture 11"/>
              <p:cNvPicPr>
                <a:picLocks noChangeAspect="1"/>
              </p:cNvPicPr>
              <p:nvPr/>
            </p:nvPicPr>
            <p:blipFill>
              <a:blip r:embed="rId4"/>
              <a:stretch>
                <a:fillRect/>
              </a:stretch>
            </p:blipFill>
            <p:spPr>
              <a:xfrm>
                <a:off x="38100" y="7379788"/>
                <a:ext cx="2178916" cy="912019"/>
              </a:xfrm>
              <a:prstGeom prst="rect">
                <a:avLst/>
              </a:prstGeom>
              <a:ln w="12700">
                <a:solidFill>
                  <a:schemeClr val="tx1"/>
                </a:solidFill>
              </a:ln>
            </p:spPr>
          </p:pic>
        </p:grpSp>
        <p:pic>
          <p:nvPicPr>
            <p:cNvPr id="20" name="Picture 19"/>
            <p:cNvPicPr>
              <a:picLocks noChangeAspect="1"/>
            </p:cNvPicPr>
            <p:nvPr/>
          </p:nvPicPr>
          <p:blipFill>
            <a:blip r:embed="rId5">
              <a:clrChange>
                <a:clrFrom>
                  <a:srgbClr val="FFFFFF"/>
                </a:clrFrom>
                <a:clrTo>
                  <a:srgbClr val="FFFFFF">
                    <a:alpha val="0"/>
                  </a:srgbClr>
                </a:clrTo>
              </a:clrChange>
            </a:blip>
            <a:stretch>
              <a:fillRect/>
            </a:stretch>
          </p:blipFill>
          <p:spPr>
            <a:xfrm>
              <a:off x="2663015" y="1748617"/>
              <a:ext cx="1040767" cy="913479"/>
            </a:xfrm>
            <a:prstGeom prst="rect">
              <a:avLst/>
            </a:prstGeom>
          </p:spPr>
        </p:pic>
        <p:sp>
          <p:nvSpPr>
            <p:cNvPr id="2" name="Rectangle 1"/>
            <p:cNvSpPr/>
            <p:nvPr/>
          </p:nvSpPr>
          <p:spPr>
            <a:xfrm>
              <a:off x="566836" y="1188804"/>
              <a:ext cx="2719014"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I M M U N E</a:t>
              </a:r>
            </a:p>
          </p:txBody>
        </p:sp>
      </p:grpSp>
      <p:sp>
        <p:nvSpPr>
          <p:cNvPr id="8" name="Rectangle 7"/>
          <p:cNvSpPr/>
          <p:nvPr/>
        </p:nvSpPr>
        <p:spPr>
          <a:xfrm>
            <a:off x="592745" y="2796495"/>
            <a:ext cx="2999475" cy="369332"/>
          </a:xfrm>
          <a:prstGeom prst="rect">
            <a:avLst/>
          </a:prstGeom>
        </p:spPr>
        <p:txBody>
          <a:bodyPr wrap="none">
            <a:spAutoFit/>
          </a:bodyPr>
          <a:lstStyle/>
          <a:p>
            <a:r>
              <a:rPr lang="en-US" dirty="0">
                <a:hlinkClick r:id="rId6"/>
              </a:rPr>
              <a:t>http://recode.bg/natog5511/</a:t>
            </a:r>
            <a:r>
              <a:rPr lang="en-US" dirty="0"/>
              <a:t> </a:t>
            </a:r>
          </a:p>
        </p:txBody>
      </p:sp>
    </p:spTree>
    <p:extLst>
      <p:ext uri="{BB962C8B-B14F-4D97-AF65-F5344CB8AC3E}">
        <p14:creationId xmlns:p14="http://schemas.microsoft.com/office/powerpoint/2010/main" val="17199698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6455052" y="2353858"/>
            <a:ext cx="842392" cy="987178"/>
          </a:xfrm>
          <a:prstGeom prst="rect">
            <a:avLst/>
          </a:prstGeom>
        </p:spPr>
      </p:pic>
      <p:pic>
        <p:nvPicPr>
          <p:cNvPr id="8" name="Picture 7"/>
          <p:cNvPicPr>
            <a:picLocks noChangeAspect="1"/>
          </p:cNvPicPr>
          <p:nvPr/>
        </p:nvPicPr>
        <p:blipFill>
          <a:blip r:embed="rId2"/>
          <a:stretch>
            <a:fillRect/>
          </a:stretch>
        </p:blipFill>
        <p:spPr>
          <a:xfrm>
            <a:off x="3277999" y="3213436"/>
            <a:ext cx="842392" cy="987178"/>
          </a:xfrm>
          <a:prstGeom prst="rect">
            <a:avLst/>
          </a:prstGeom>
        </p:spPr>
      </p:pic>
      <p:sp>
        <p:nvSpPr>
          <p:cNvPr id="11" name="Sun 10"/>
          <p:cNvSpPr/>
          <p:nvPr/>
        </p:nvSpPr>
        <p:spPr>
          <a:xfrm>
            <a:off x="3775036" y="1892290"/>
            <a:ext cx="2592659" cy="2524252"/>
          </a:xfrm>
          <a:prstGeom prst="sun">
            <a:avLst>
              <a:gd name="adj" fmla="val 1250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424218" y="23644"/>
            <a:ext cx="7610764" cy="1938992"/>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Humanity have already many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hybrid threats, and more new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ones are foreseen in near future</a:t>
            </a:r>
          </a:p>
        </p:txBody>
      </p:sp>
      <p:sp>
        <p:nvSpPr>
          <p:cNvPr id="6" name="Rectangle 5"/>
          <p:cNvSpPr/>
          <p:nvPr/>
        </p:nvSpPr>
        <p:spPr>
          <a:xfrm>
            <a:off x="70617" y="4237914"/>
            <a:ext cx="12038256" cy="120032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We cannot rely on a reactive approach towards the threats. We need to train an “Immunity” for our minds !</a:t>
            </a:r>
          </a:p>
        </p:txBody>
      </p:sp>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4502136" y="2401723"/>
            <a:ext cx="1197851" cy="1534824"/>
          </a:xfrm>
          <a:prstGeom prst="rect">
            <a:avLst/>
          </a:prstGeom>
        </p:spPr>
      </p:pic>
      <p:pic>
        <p:nvPicPr>
          <p:cNvPr id="3" name="Picture 2"/>
          <p:cNvPicPr>
            <a:picLocks noChangeAspect="1"/>
          </p:cNvPicPr>
          <p:nvPr/>
        </p:nvPicPr>
        <p:blipFill>
          <a:blip r:embed="rId2"/>
          <a:stretch>
            <a:fillRect/>
          </a:stretch>
        </p:blipFill>
        <p:spPr>
          <a:xfrm>
            <a:off x="2989967" y="2584169"/>
            <a:ext cx="609600" cy="714375"/>
          </a:xfrm>
          <a:prstGeom prst="rect">
            <a:avLst/>
          </a:prstGeom>
        </p:spPr>
      </p:pic>
      <p:pic>
        <p:nvPicPr>
          <p:cNvPr id="9" name="Picture 8"/>
          <p:cNvPicPr>
            <a:picLocks noChangeAspect="1"/>
          </p:cNvPicPr>
          <p:nvPr/>
        </p:nvPicPr>
        <p:blipFill>
          <a:blip r:embed="rId2"/>
          <a:stretch>
            <a:fillRect/>
          </a:stretch>
        </p:blipFill>
        <p:spPr>
          <a:xfrm>
            <a:off x="6372311" y="2022017"/>
            <a:ext cx="460487" cy="539633"/>
          </a:xfrm>
          <a:prstGeom prst="rect">
            <a:avLst/>
          </a:prstGeom>
        </p:spPr>
      </p:pic>
      <p:pic>
        <p:nvPicPr>
          <p:cNvPr id="10" name="Picture 9"/>
          <p:cNvPicPr>
            <a:picLocks noChangeAspect="1"/>
          </p:cNvPicPr>
          <p:nvPr/>
        </p:nvPicPr>
        <p:blipFill>
          <a:blip r:embed="rId2">
            <a:clrChange>
              <a:clrFrom>
                <a:srgbClr val="FFFFFF"/>
              </a:clrFrom>
              <a:clrTo>
                <a:srgbClr val="FFFFFF">
                  <a:alpha val="0"/>
                </a:srgbClr>
              </a:clrTo>
            </a:clrChange>
          </a:blip>
          <a:stretch>
            <a:fillRect/>
          </a:stretch>
        </p:blipFill>
        <p:spPr>
          <a:xfrm>
            <a:off x="6307781" y="3034419"/>
            <a:ext cx="1050032" cy="1230506"/>
          </a:xfrm>
          <a:prstGeom prst="rect">
            <a:avLst/>
          </a:prstGeom>
        </p:spPr>
      </p:pic>
      <p:pic>
        <p:nvPicPr>
          <p:cNvPr id="12" name="Picture 11"/>
          <p:cNvPicPr>
            <a:picLocks noChangeAspect="1"/>
          </p:cNvPicPr>
          <p:nvPr/>
        </p:nvPicPr>
        <p:blipFill>
          <a:blip r:embed="rId2"/>
          <a:stretch>
            <a:fillRect/>
          </a:stretch>
        </p:blipFill>
        <p:spPr>
          <a:xfrm>
            <a:off x="3380949" y="1869794"/>
            <a:ext cx="609600" cy="714375"/>
          </a:xfrm>
          <a:prstGeom prst="rect">
            <a:avLst/>
          </a:prstGeom>
        </p:spPr>
      </p:pic>
      <p:pic>
        <p:nvPicPr>
          <p:cNvPr id="14" name="Picture 13"/>
          <p:cNvPicPr>
            <a:picLocks noChangeAspect="1"/>
          </p:cNvPicPr>
          <p:nvPr/>
        </p:nvPicPr>
        <p:blipFill>
          <a:blip r:embed="rId4"/>
          <a:stretch>
            <a:fillRect/>
          </a:stretch>
        </p:blipFill>
        <p:spPr>
          <a:xfrm flipH="1">
            <a:off x="7694967" y="2031525"/>
            <a:ext cx="2706739" cy="1949919"/>
          </a:xfrm>
          <a:prstGeom prst="rect">
            <a:avLst/>
          </a:prstGeom>
        </p:spPr>
      </p:pic>
      <p:pic>
        <p:nvPicPr>
          <p:cNvPr id="15" name="Picture 14"/>
          <p:cNvPicPr>
            <a:picLocks noChangeAspect="1"/>
          </p:cNvPicPr>
          <p:nvPr/>
        </p:nvPicPr>
        <p:blipFill>
          <a:blip r:embed="rId5">
            <a:clrChange>
              <a:clrFrom>
                <a:srgbClr val="FFFFFF"/>
              </a:clrFrom>
              <a:clrTo>
                <a:srgbClr val="FFFFFF">
                  <a:alpha val="0"/>
                </a:srgbClr>
              </a:clrTo>
            </a:clrChange>
          </a:blip>
          <a:stretch>
            <a:fillRect/>
          </a:stretch>
        </p:blipFill>
        <p:spPr>
          <a:xfrm>
            <a:off x="1314394" y="2477959"/>
            <a:ext cx="1424847" cy="1556265"/>
          </a:xfrm>
          <a:prstGeom prst="rect">
            <a:avLst/>
          </a:prstGeom>
        </p:spPr>
      </p:pic>
      <p:pic>
        <p:nvPicPr>
          <p:cNvPr id="16" name="Picture 15"/>
          <p:cNvPicPr>
            <a:picLocks noChangeAspect="1"/>
          </p:cNvPicPr>
          <p:nvPr/>
        </p:nvPicPr>
        <p:blipFill>
          <a:blip r:embed="rId6"/>
          <a:stretch>
            <a:fillRect/>
          </a:stretch>
        </p:blipFill>
        <p:spPr>
          <a:xfrm>
            <a:off x="126032" y="168921"/>
            <a:ext cx="4479396" cy="1381233"/>
          </a:xfrm>
          <a:prstGeom prst="rect">
            <a:avLst/>
          </a:prstGeom>
          <a:ln w="25400">
            <a:solidFill>
              <a:schemeClr val="tx1"/>
            </a:solidFill>
          </a:ln>
        </p:spPr>
      </p:pic>
      <p:sp>
        <p:nvSpPr>
          <p:cNvPr id="17" name="Rectangle 16"/>
          <p:cNvSpPr/>
          <p:nvPr/>
        </p:nvSpPr>
        <p:spPr>
          <a:xfrm>
            <a:off x="998473" y="1560038"/>
            <a:ext cx="2418611" cy="523220"/>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hlinkClick r:id="rId7"/>
              </a:rPr>
              <a:t>https://warn-erasmus.eu/</a:t>
            </a:r>
          </a:p>
          <a:p>
            <a:r>
              <a:rPr lang="en-US" sz="1400" dirty="0">
                <a:latin typeface="Times New Roman" panose="02020603050405020304" pitchFamily="18" charset="0"/>
                <a:cs typeface="Times New Roman" panose="02020603050405020304" pitchFamily="18" charset="0"/>
                <a:hlinkClick r:id="rId7"/>
              </a:rPr>
              <a:t>https://ai.it.jyu.fi/WARN.pptx</a:t>
            </a:r>
            <a:r>
              <a:rPr lang="en-US" sz="1400" dirty="0">
                <a:latin typeface="Times New Roman" panose="02020603050405020304" pitchFamily="18" charset="0"/>
                <a:cs typeface="Times New Roman" panose="02020603050405020304" pitchFamily="18" charset="0"/>
              </a:rPr>
              <a:t>  </a:t>
            </a:r>
          </a:p>
        </p:txBody>
      </p:sp>
      <p:sp>
        <p:nvSpPr>
          <p:cNvPr id="18" name="Rectangle 17"/>
          <p:cNvSpPr/>
          <p:nvPr/>
        </p:nvSpPr>
        <p:spPr>
          <a:xfrm>
            <a:off x="832221" y="5506908"/>
            <a:ext cx="10660185" cy="1277273"/>
          </a:xfrm>
          <a:prstGeom prst="rect">
            <a:avLst/>
          </a:prstGeom>
          <a:solidFill>
            <a:schemeClr val="bg1">
              <a:lumMod val="85000"/>
            </a:schemeClr>
          </a:solidFill>
          <a:ln w="38100">
            <a:solidFill>
              <a:srgbClr val="FF0000"/>
            </a:solidFill>
          </a:ln>
        </p:spPr>
        <p:txBody>
          <a:bodyPr wrap="square">
            <a:spAutoFit/>
          </a:bodyPr>
          <a:lstStyle/>
          <a:p>
            <a:pPr>
              <a:spcAft>
                <a:spcPts val="600"/>
              </a:spcAft>
            </a:pPr>
            <a:r>
              <a:rPr lang="en-US" sz="1600" b="1" dirty="0">
                <a:solidFill>
                  <a:srgbClr val="000000"/>
                </a:solidFill>
                <a:latin typeface="Times New Roman" panose="02020603050405020304" pitchFamily="18" charset="0"/>
              </a:rPr>
              <a:t>Read more about </a:t>
            </a:r>
            <a:r>
              <a:rPr lang="en-US" sz="1600" b="1" dirty="0">
                <a:solidFill>
                  <a:srgbClr val="7030A0"/>
                </a:solidFill>
                <a:latin typeface="Times New Roman" panose="02020603050405020304" pitchFamily="18" charset="0"/>
              </a:rPr>
              <a:t>IMMUNE</a:t>
            </a:r>
            <a:r>
              <a:rPr lang="en-US" sz="1600" b="1" dirty="0">
                <a:solidFill>
                  <a:srgbClr val="000000"/>
                </a:solidFill>
                <a:latin typeface="Times New Roman" panose="02020603050405020304" pitchFamily="18" charset="0"/>
              </a:rPr>
              <a:t> and </a:t>
            </a:r>
            <a:r>
              <a:rPr lang="en-US" sz="1600" b="1" dirty="0">
                <a:solidFill>
                  <a:srgbClr val="7030A0"/>
                </a:solidFill>
                <a:latin typeface="Times New Roman" panose="02020603050405020304" pitchFamily="18" charset="0"/>
              </a:rPr>
              <a:t>WARN</a:t>
            </a:r>
            <a:r>
              <a:rPr lang="en-US" sz="1600" b="1" dirty="0">
                <a:solidFill>
                  <a:srgbClr val="000000"/>
                </a:solidFill>
                <a:latin typeface="Times New Roman" panose="02020603050405020304" pitchFamily="18" charset="0"/>
              </a:rPr>
              <a:t> projects here:</a:t>
            </a:r>
          </a:p>
          <a:p>
            <a:r>
              <a:rPr lang="en-US" sz="1600" dirty="0">
                <a:solidFill>
                  <a:srgbClr val="000000"/>
                </a:solidFill>
                <a:latin typeface="Times New Roman" panose="02020603050405020304" pitchFamily="18" charset="0"/>
              </a:rPr>
              <a:t>Kaikova, O., Terziyan, V., Tiihonen, T., Golovianko, M., Gryshko, S., &amp; Titova, L. (2022). </a:t>
            </a:r>
            <a:r>
              <a:rPr lang="en-US" sz="1600" b="1" dirty="0">
                <a:solidFill>
                  <a:srgbClr val="7030A0"/>
                </a:solidFill>
                <a:latin typeface="Times New Roman" panose="02020603050405020304" pitchFamily="18" charset="0"/>
              </a:rPr>
              <a:t>Hybrid Threats against Industry 4.0: Adversarial Training of Resilience.</a:t>
            </a:r>
            <a:r>
              <a:rPr lang="en-US" sz="1600" dirty="0">
                <a:solidFill>
                  <a:srgbClr val="000000"/>
                </a:solidFill>
                <a:latin typeface="Times New Roman" panose="02020603050405020304" pitchFamily="18" charset="0"/>
              </a:rPr>
              <a:t> </a:t>
            </a:r>
            <a:r>
              <a:rPr lang="en-US" sz="1600" i="1" dirty="0">
                <a:solidFill>
                  <a:srgbClr val="000000"/>
                </a:solidFill>
                <a:latin typeface="Times New Roman" panose="02020603050405020304" pitchFamily="18" charset="0"/>
              </a:rPr>
              <a:t>E3S Web of Conferences,</a:t>
            </a:r>
            <a:r>
              <a:rPr lang="en-US" sz="1600" dirty="0">
                <a:solidFill>
                  <a:srgbClr val="000000"/>
                </a:solidFill>
                <a:latin typeface="Times New Roman" panose="02020603050405020304" pitchFamily="18" charset="0"/>
              </a:rPr>
              <a:t> </a:t>
            </a:r>
            <a:r>
              <a:rPr lang="en-US" sz="1600" i="1" dirty="0">
                <a:solidFill>
                  <a:srgbClr val="000000"/>
                </a:solidFill>
                <a:latin typeface="Times New Roman" panose="02020603050405020304" pitchFamily="18" charset="0"/>
              </a:rPr>
              <a:t>353</a:t>
            </a:r>
            <a:r>
              <a:rPr lang="en-US" sz="1600" dirty="0">
                <a:solidFill>
                  <a:srgbClr val="000000"/>
                </a:solidFill>
                <a:latin typeface="Times New Roman" panose="02020603050405020304" pitchFamily="18" charset="0"/>
              </a:rPr>
              <a:t>, 03004. </a:t>
            </a:r>
            <a:r>
              <a:rPr lang="en-US" sz="1600" u="sng" dirty="0">
                <a:solidFill>
                  <a:srgbClr val="0000FF"/>
                </a:solidFill>
                <a:latin typeface="Times New Roman" panose="02020603050405020304" pitchFamily="18" charset="0"/>
                <a:hlinkClick r:id="rId8"/>
              </a:rPr>
              <a:t>https://doi.org/10.1051/e3sconf/202235303004</a:t>
            </a:r>
            <a:endParaRPr lang="en-US" sz="1600" u="sng" dirty="0">
              <a:solidFill>
                <a:srgbClr val="0000FF"/>
              </a:solidFill>
              <a:latin typeface="Times New Roman" panose="02020603050405020304" pitchFamily="18" charset="0"/>
            </a:endParaRPr>
          </a:p>
          <a:p>
            <a:endParaRPr lang="en-US" sz="800" u="sng" dirty="0">
              <a:solidFill>
                <a:srgbClr val="0000FF"/>
              </a:solidFill>
              <a:latin typeface="Times New Roman" panose="02020603050405020304" pitchFamily="18" charset="0"/>
            </a:endParaRPr>
          </a:p>
          <a:p>
            <a:r>
              <a:rPr lang="en-US" sz="1600" b="1" dirty="0">
                <a:solidFill>
                  <a:srgbClr val="000000"/>
                </a:solidFill>
                <a:latin typeface="Times New Roman" panose="02020603050405020304" pitchFamily="18" charset="0"/>
              </a:rPr>
              <a:t>Presentation slides:</a:t>
            </a:r>
            <a:r>
              <a:rPr lang="en-US" sz="1600" dirty="0">
                <a:solidFill>
                  <a:srgbClr val="000000"/>
                </a:solidFill>
                <a:latin typeface="Times New Roman" panose="02020603050405020304" pitchFamily="18" charset="0"/>
              </a:rPr>
              <a:t> </a:t>
            </a:r>
            <a:r>
              <a:rPr lang="en-US" sz="1600" dirty="0">
                <a:solidFill>
                  <a:srgbClr val="000000"/>
                </a:solidFill>
                <a:latin typeface="Times New Roman" panose="02020603050405020304" pitchFamily="18" charset="0"/>
                <a:hlinkClick r:id="rId9"/>
              </a:rPr>
              <a:t>https://ai.it.jyu.fi/EVF-2021.pptx</a:t>
            </a:r>
            <a:r>
              <a:rPr lang="en-US" sz="1600" dirty="0">
                <a:solidFill>
                  <a:srgbClr val="000000"/>
                </a:solidFill>
                <a:latin typeface="Times New Roman" panose="02020603050405020304" pitchFamily="18" charset="0"/>
              </a:rPr>
              <a:t> </a:t>
            </a:r>
          </a:p>
        </p:txBody>
      </p:sp>
    </p:spTree>
    <p:extLst>
      <p:ext uri="{BB962C8B-B14F-4D97-AF65-F5344CB8AC3E}">
        <p14:creationId xmlns:p14="http://schemas.microsoft.com/office/powerpoint/2010/main" val="3230838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88654" y="3186545"/>
            <a:ext cx="9485746" cy="2677656"/>
          </a:xfrm>
          <a:prstGeom prst="rect">
            <a:avLst/>
          </a:prstGeom>
        </p:spPr>
        <p:txBody>
          <a:bodyPr wrap="square">
            <a:spAutoFit/>
          </a:bodyPr>
          <a:lstStyle/>
          <a:p>
            <a:pPr algn="ctr"/>
            <a:r>
              <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“Digital cloning”:</a:t>
            </a:r>
          </a:p>
          <a:p>
            <a:pPr algn="ctr"/>
            <a:r>
              <a:rPr lang="en-US" sz="4000" b="1" i="1" dirty="0">
                <a:solidFill>
                  <a:srgbClr val="C00000"/>
                </a:solidFill>
                <a:effectLst>
                  <a:outerShdw blurRad="38100" dist="38100" dir="2700000" algn="tl">
                    <a:srgbClr val="000000">
                      <a:alpha val="43137"/>
                    </a:srgbClr>
                  </a:outerShdw>
                </a:effectLst>
              </a:rPr>
              <a:t>towards responsible AI, which enhances (not replaces), secures, and maintains humans and assets.</a:t>
            </a:r>
          </a:p>
        </p:txBody>
      </p:sp>
      <p:grpSp>
        <p:nvGrpSpPr>
          <p:cNvPr id="9" name="Group 8"/>
          <p:cNvGrpSpPr/>
          <p:nvPr/>
        </p:nvGrpSpPr>
        <p:grpSpPr>
          <a:xfrm>
            <a:off x="29368" y="27708"/>
            <a:ext cx="12152083" cy="2434642"/>
            <a:chOff x="29368" y="0"/>
            <a:chExt cx="12152083" cy="2434642"/>
          </a:xfrm>
        </p:grpSpPr>
        <p:pic>
          <p:nvPicPr>
            <p:cNvPr id="11" name="Picture 4" descr="Self-replicating-robots GIFs - Get the best GIF on GIPH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9368" y="0"/>
              <a:ext cx="4257675" cy="2428875"/>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12" name="Rectangle 11"/>
            <p:cNvSpPr/>
            <p:nvPr/>
          </p:nvSpPr>
          <p:spPr>
            <a:xfrm>
              <a:off x="29368" y="1799924"/>
              <a:ext cx="4257675" cy="625291"/>
            </a:xfrm>
            <a:prstGeom prst="rect">
              <a:avLst/>
            </a:prstGeom>
            <a:solidFill>
              <a:srgbClr val="8AA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94896" y="1788311"/>
              <a:ext cx="3084499" cy="646331"/>
            </a:xfrm>
            <a:prstGeom prst="rect">
              <a:avLst/>
            </a:prstGeom>
            <a:noFill/>
          </p:spPr>
          <p:txBody>
            <a:bodyPr wrap="none" lIns="91440" tIns="45720" rIns="91440" bIns="45720">
              <a:spAutoFit/>
            </a:bodyPr>
            <a:lstStyle/>
            <a:p>
              <a:pPr algn="ctr"/>
              <a:r>
                <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Broadway" panose="04040905080B02020502" pitchFamily="82" charset="0"/>
                </a:rPr>
                <a:t>C L O N I N G</a:t>
              </a:r>
            </a:p>
          </p:txBody>
        </p:sp>
        <p:grpSp>
          <p:nvGrpSpPr>
            <p:cNvPr id="14" name="Group 13"/>
            <p:cNvGrpSpPr/>
            <p:nvPr/>
          </p:nvGrpSpPr>
          <p:grpSpPr>
            <a:xfrm>
              <a:off x="3429200" y="0"/>
              <a:ext cx="3233620" cy="2434642"/>
              <a:chOff x="7511014" y="0"/>
              <a:chExt cx="3233620" cy="2434642"/>
            </a:xfrm>
          </p:grpSpPr>
          <p:pic>
            <p:nvPicPr>
              <p:cNvPr id="16" name="Picture 6" descr="Artificial Neural Network (NN) Explained in 5 Minutes with Animations | by  Ruslan Brilenkov, PhD(c) | DataDrivenInvesto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1014" y="0"/>
                <a:ext cx="3233620" cy="2434642"/>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17" name="Rectangle 16"/>
              <p:cNvSpPr/>
              <p:nvPr/>
            </p:nvSpPr>
            <p:spPr>
              <a:xfrm>
                <a:off x="7630425" y="1885360"/>
                <a:ext cx="3067074" cy="502147"/>
              </a:xfrm>
              <a:prstGeom prst="rect">
                <a:avLst/>
              </a:prstGeom>
              <a:solidFill>
                <a:srgbClr val="C1C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558148" y="75743"/>
                <a:ext cx="3067074" cy="502147"/>
              </a:xfrm>
              <a:prstGeom prst="rect">
                <a:avLst/>
              </a:prstGeom>
              <a:solidFill>
                <a:srgbClr val="C1C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517083" y="34428"/>
                <a:ext cx="3092643" cy="523220"/>
              </a:xfrm>
              <a:prstGeom prst="rect">
                <a:avLst/>
              </a:prstGeom>
              <a:noFill/>
            </p:spPr>
            <p:txBody>
              <a:bodyPr wrap="none" lIns="91440" tIns="45720" rIns="91440" bIns="45720">
                <a:spAutoFit/>
              </a:bodyPr>
              <a:lstStyle/>
              <a:p>
                <a:pPr algn="ctr"/>
                <a:r>
                  <a:rPr lang="en-US" sz="28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Knowledge transfer</a:t>
                </a:r>
              </a:p>
            </p:txBody>
          </p:sp>
          <p:sp>
            <p:nvSpPr>
              <p:cNvPr id="20" name="Rectangle 19"/>
              <p:cNvSpPr/>
              <p:nvPr/>
            </p:nvSpPr>
            <p:spPr>
              <a:xfrm>
                <a:off x="7574734" y="1912245"/>
                <a:ext cx="3027625" cy="461665"/>
              </a:xfrm>
              <a:prstGeom prst="rect">
                <a:avLst/>
              </a:prstGeom>
              <a:noFill/>
            </p:spPr>
            <p:txBody>
              <a:bodyPr wrap="none" lIns="91440" tIns="45720" rIns="91440" bIns="45720">
                <a:spAutoFit/>
              </a:bodyPr>
              <a:lstStyle/>
              <a:p>
                <a:pPr algn="ctr"/>
                <a:r>
                  <a:rPr lang="en-US" sz="2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Knowledge distillation</a:t>
                </a:r>
              </a:p>
            </p:txBody>
          </p:sp>
        </p:grpSp>
        <p:pic>
          <p:nvPicPr>
            <p:cNvPr id="15" name="Picture 8" descr="Better, Faster and Lighter Video Retrieval – Media Analysis, Verification  and Retrieval Group"/>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624894" y="0"/>
              <a:ext cx="5556557" cy="2434642"/>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grpSp>
      <p:pic>
        <p:nvPicPr>
          <p:cNvPr id="21" name="Picture 8" descr="Free Five GIF and Numbers 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9585" y="2502423"/>
            <a:ext cx="1776924" cy="2527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4104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1"/>
          <p:cNvPicPr>
            <a:picLocks noChangeAspect="1"/>
          </p:cNvPicPr>
          <p:nvPr/>
        </p:nvPicPr>
        <p:blipFill>
          <a:blip r:embed="rId2">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flipH="1">
            <a:off x="7985749" y="1556351"/>
            <a:ext cx="2840037"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213" y="1557338"/>
            <a:ext cx="1943100"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5172" name="Group 3"/>
          <p:cNvGrpSpPr>
            <a:grpSpLocks/>
          </p:cNvGrpSpPr>
          <p:nvPr/>
        </p:nvGrpSpPr>
        <p:grpSpPr bwMode="auto">
          <a:xfrm>
            <a:off x="5527214" y="3917724"/>
            <a:ext cx="1562100" cy="1524000"/>
            <a:chOff x="3790950" y="4653136"/>
            <a:chExt cx="1562100" cy="1524000"/>
          </a:xfrm>
        </p:grpSpPr>
        <p:pic>
          <p:nvPicPr>
            <p:cNvPr id="135177"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4451350" y="5269086"/>
              <a:ext cx="536575" cy="5048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pic>
          <p:nvPicPr>
            <p:cNvPr id="135179" name="Picture 4"/>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 name="Rectangle 4"/>
          <p:cNvSpPr/>
          <p:nvPr/>
        </p:nvSpPr>
        <p:spPr>
          <a:xfrm>
            <a:off x="2305087" y="910020"/>
            <a:ext cx="1749197" cy="64633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Human</a:t>
            </a:r>
          </a:p>
        </p:txBody>
      </p:sp>
      <p:sp>
        <p:nvSpPr>
          <p:cNvPr id="11" name="Rectangle 10"/>
          <p:cNvSpPr/>
          <p:nvPr/>
        </p:nvSpPr>
        <p:spPr>
          <a:xfrm>
            <a:off x="5193359" y="5459920"/>
            <a:ext cx="2390399" cy="64633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Capability</a:t>
            </a:r>
          </a:p>
        </p:txBody>
      </p:sp>
      <p:sp>
        <p:nvSpPr>
          <p:cNvPr id="135176" name="Rectangle 7"/>
          <p:cNvSpPr>
            <a:spLocks noChangeArrowheads="1"/>
          </p:cNvSpPr>
          <p:nvPr/>
        </p:nvSpPr>
        <p:spPr bwMode="auto">
          <a:xfrm>
            <a:off x="2379664" y="38101"/>
            <a:ext cx="7678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fi-FI" sz="4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Triangle of important concepts</a:t>
            </a:r>
          </a:p>
        </p:txBody>
      </p:sp>
      <p:sp>
        <p:nvSpPr>
          <p:cNvPr id="2" name="Rectangle 7">
            <a:extLst>
              <a:ext uri="{FF2B5EF4-FFF2-40B4-BE49-F238E27FC236}">
                <a16:creationId xmlns:a16="http://schemas.microsoft.com/office/drawing/2014/main" id="{8BF7FE3D-1F72-F5DA-8991-37D349D4D0F4}"/>
              </a:ext>
            </a:extLst>
          </p:cNvPr>
          <p:cNvSpPr>
            <a:spLocks noChangeArrowheads="1"/>
          </p:cNvSpPr>
          <p:nvPr/>
        </p:nvSpPr>
        <p:spPr bwMode="auto">
          <a:xfrm>
            <a:off x="568367" y="3690059"/>
            <a:ext cx="381454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fi-FI" sz="24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Cognitive cloning of </a:t>
            </a:r>
            <a:r>
              <a:rPr kumimoji="0" lang="en-US" altLang="fi-FI" sz="2400" b="1" i="1"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humans</a:t>
            </a:r>
            <a:r>
              <a:rPr kumimoji="0" lang="en-US" altLang="fi-FI" sz="24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involves at least cloning of their cognitive </a:t>
            </a:r>
            <a:r>
              <a:rPr kumimoji="0" lang="en-US" altLang="fi-FI" sz="2400" b="1" i="1"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capabilities</a:t>
            </a:r>
            <a:r>
              <a:rPr kumimoji="0" lang="en-US" altLang="fi-FI" sz="24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under the umbrella of </a:t>
            </a:r>
            <a:r>
              <a:rPr kumimoji="0" lang="en-US" altLang="fi-FI" sz="2400" b="1" i="1"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autonomy</a:t>
            </a:r>
          </a:p>
        </p:txBody>
      </p:sp>
      <p:sp>
        <p:nvSpPr>
          <p:cNvPr id="4" name="Rectangle 3">
            <a:extLst>
              <a:ext uri="{FF2B5EF4-FFF2-40B4-BE49-F238E27FC236}">
                <a16:creationId xmlns:a16="http://schemas.microsoft.com/office/drawing/2014/main" id="{93096799-2D99-6BC5-505B-E97004A62175}"/>
              </a:ext>
            </a:extLst>
          </p:cNvPr>
          <p:cNvSpPr/>
          <p:nvPr/>
        </p:nvSpPr>
        <p:spPr>
          <a:xfrm>
            <a:off x="7402522" y="837809"/>
            <a:ext cx="4450769" cy="1015663"/>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Autonomous Agent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(aka “software robot”)</a:t>
            </a:r>
          </a:p>
        </p:txBody>
      </p:sp>
    </p:spTree>
    <p:extLst>
      <p:ext uri="{BB962C8B-B14F-4D97-AF65-F5344CB8AC3E}">
        <p14:creationId xmlns:p14="http://schemas.microsoft.com/office/powerpoint/2010/main" val="6651318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1"/>
          <p:cNvPicPr>
            <a:picLocks noChangeAspect="1"/>
          </p:cNvPicPr>
          <p:nvPr/>
        </p:nvPicPr>
        <p:blipFill>
          <a:blip r:embed="rId2">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flipH="1">
            <a:off x="7034213" y="1761429"/>
            <a:ext cx="1147762"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8650" y="2536532"/>
            <a:ext cx="1944688" cy="203835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136196" name="Group 3"/>
          <p:cNvGrpSpPr>
            <a:grpSpLocks/>
          </p:cNvGrpSpPr>
          <p:nvPr/>
        </p:nvGrpSpPr>
        <p:grpSpPr bwMode="auto">
          <a:xfrm>
            <a:off x="8667750" y="3389488"/>
            <a:ext cx="1562100" cy="1524000"/>
            <a:chOff x="3790950" y="4653136"/>
            <a:chExt cx="1562100" cy="1524000"/>
          </a:xfrm>
        </p:grpSpPr>
        <p:pic>
          <p:nvPicPr>
            <p:cNvPr id="136217"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4451350" y="5269086"/>
              <a:ext cx="536575" cy="5048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pic>
          <p:nvPicPr>
            <p:cNvPr id="136219" name="Picture 4"/>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6197" name="Rectangle 7"/>
          <p:cNvSpPr>
            <a:spLocks noChangeArrowheads="1"/>
          </p:cNvSpPr>
          <p:nvPr/>
        </p:nvSpPr>
        <p:spPr bwMode="auto">
          <a:xfrm>
            <a:off x="288925" y="41538"/>
            <a:ext cx="586249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fi-FI"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Autonomous AI (agents) as proxy to external capabilities</a:t>
            </a:r>
          </a:p>
        </p:txBody>
      </p:sp>
      <p:pic>
        <p:nvPicPr>
          <p:cNvPr id="136198" name="Picture 12"/>
          <p:cNvPicPr>
            <a:picLocks noChangeAspect="1"/>
          </p:cNvPicPr>
          <p:nvPr/>
        </p:nvPicPr>
        <p:blipFill>
          <a:blip r:embed="rId2">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flipH="1">
            <a:off x="6954838" y="217365"/>
            <a:ext cx="1147762"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6199" name="Group 13"/>
          <p:cNvGrpSpPr>
            <a:grpSpLocks/>
          </p:cNvGrpSpPr>
          <p:nvPr/>
        </p:nvGrpSpPr>
        <p:grpSpPr bwMode="auto">
          <a:xfrm>
            <a:off x="8549766" y="92566"/>
            <a:ext cx="1562100" cy="1524000"/>
            <a:chOff x="3790950" y="4653136"/>
            <a:chExt cx="1562100" cy="1524000"/>
          </a:xfrm>
        </p:grpSpPr>
        <p:pic>
          <p:nvPicPr>
            <p:cNvPr id="136214"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Oval 15"/>
            <p:cNvSpPr/>
            <p:nvPr/>
          </p:nvSpPr>
          <p:spPr>
            <a:xfrm>
              <a:off x="4451350" y="5269086"/>
              <a:ext cx="536575" cy="5048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pic>
          <p:nvPicPr>
            <p:cNvPr id="136216" name="Picture 4"/>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6200" name="Group 17"/>
          <p:cNvGrpSpPr>
            <a:grpSpLocks/>
          </p:cNvGrpSpPr>
          <p:nvPr/>
        </p:nvGrpSpPr>
        <p:grpSpPr bwMode="auto">
          <a:xfrm>
            <a:off x="8667750" y="1723328"/>
            <a:ext cx="1562100" cy="1524000"/>
            <a:chOff x="3790950" y="4653136"/>
            <a:chExt cx="1562100" cy="1524000"/>
          </a:xfrm>
        </p:grpSpPr>
        <p:pic>
          <p:nvPicPr>
            <p:cNvPr id="136211"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Oval 19"/>
            <p:cNvSpPr/>
            <p:nvPr/>
          </p:nvSpPr>
          <p:spPr>
            <a:xfrm>
              <a:off x="4451350" y="5269086"/>
              <a:ext cx="536575" cy="5048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pic>
          <p:nvPicPr>
            <p:cNvPr id="136213" name="Picture 4"/>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36201" name="Picture 21"/>
          <p:cNvPicPr>
            <a:picLocks noChangeAspect="1"/>
          </p:cNvPicPr>
          <p:nvPr/>
        </p:nvPicPr>
        <p:blipFill>
          <a:blip r:embed="rId2">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flipH="1">
            <a:off x="7067551" y="3533952"/>
            <a:ext cx="1147763"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2" name="Picture 22"/>
          <p:cNvPicPr>
            <a:picLocks noChangeAspect="1"/>
          </p:cNvPicPr>
          <p:nvPr/>
        </p:nvPicPr>
        <p:blipFill>
          <a:blip r:embed="rId2">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4132263" y="2646805"/>
            <a:ext cx="1376362"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Up-Down Arrow 23"/>
          <p:cNvSpPr/>
          <p:nvPr/>
        </p:nvSpPr>
        <p:spPr bwMode="auto">
          <a:xfrm rot="5400000">
            <a:off x="3800476" y="2963872"/>
            <a:ext cx="373062" cy="1008063"/>
          </a:xfrm>
          <a:prstGeom prst="upDownArrow">
            <a:avLst>
              <a:gd name="adj1" fmla="val 54304"/>
              <a:gd name="adj2" fmla="val 75617"/>
            </a:avLst>
          </a:prstGeom>
          <a:solidFill>
            <a:srgbClr val="A06E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25" name="Up-Down Arrow 24"/>
          <p:cNvSpPr/>
          <p:nvPr/>
        </p:nvSpPr>
        <p:spPr bwMode="auto">
          <a:xfrm rot="5400000">
            <a:off x="8121651" y="331665"/>
            <a:ext cx="373063" cy="1008063"/>
          </a:xfrm>
          <a:prstGeom prst="upDownArrow">
            <a:avLst>
              <a:gd name="adj1" fmla="val 54304"/>
              <a:gd name="adj2" fmla="val 75617"/>
            </a:avLst>
          </a:prstGeom>
          <a:solidFill>
            <a:srgbClr val="A06E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26" name="Up-Down Arrow 25"/>
          <p:cNvSpPr/>
          <p:nvPr/>
        </p:nvSpPr>
        <p:spPr bwMode="auto">
          <a:xfrm rot="5400000">
            <a:off x="8216901" y="1980503"/>
            <a:ext cx="373062" cy="1008063"/>
          </a:xfrm>
          <a:prstGeom prst="upDownArrow">
            <a:avLst>
              <a:gd name="adj1" fmla="val 54304"/>
              <a:gd name="adj2" fmla="val 75617"/>
            </a:avLst>
          </a:prstGeom>
          <a:solidFill>
            <a:srgbClr val="A06E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27" name="Up-Down Arrow 26"/>
          <p:cNvSpPr/>
          <p:nvPr/>
        </p:nvSpPr>
        <p:spPr bwMode="auto">
          <a:xfrm rot="5400000">
            <a:off x="8216901" y="3646664"/>
            <a:ext cx="373063" cy="1008063"/>
          </a:xfrm>
          <a:prstGeom prst="upDownArrow">
            <a:avLst>
              <a:gd name="adj1" fmla="val 54304"/>
              <a:gd name="adj2" fmla="val 75617"/>
            </a:avLst>
          </a:prstGeom>
          <a:solidFill>
            <a:srgbClr val="A06E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cxnSp>
        <p:nvCxnSpPr>
          <p:cNvPr id="7" name="Straight Arrow Connector 6"/>
          <p:cNvCxnSpPr/>
          <p:nvPr/>
        </p:nvCxnSpPr>
        <p:spPr>
          <a:xfrm flipV="1">
            <a:off x="5163127" y="2573250"/>
            <a:ext cx="2136199" cy="631768"/>
          </a:xfrm>
          <a:prstGeom prst="straightConnector1">
            <a:avLst/>
          </a:prstGeom>
          <a:ln w="381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5163127" y="1022229"/>
            <a:ext cx="2136199" cy="1821874"/>
          </a:xfrm>
          <a:prstGeom prst="straightConnector1">
            <a:avLst/>
          </a:prstGeom>
          <a:ln w="381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163127" y="3533952"/>
            <a:ext cx="2222949" cy="347210"/>
          </a:xfrm>
          <a:prstGeom prst="straightConnector1">
            <a:avLst/>
          </a:prstGeom>
          <a:ln w="381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78858" y="1788376"/>
            <a:ext cx="4489451" cy="646331"/>
          </a:xfrm>
          <a:prstGeom prst="rect">
            <a:avLst/>
          </a:prstGeom>
          <a:solidFill>
            <a:schemeClr val="bg1">
              <a:lumMod val="85000"/>
            </a:schemeClr>
          </a:solidFill>
          <a:ln w="25400">
            <a:solidFill>
              <a:schemeClr val="tx1"/>
            </a:solid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Enhancing a human or a system (process) with some external capabilities-as-such </a:t>
            </a:r>
          </a:p>
        </p:txBody>
      </p:sp>
      <p:sp>
        <p:nvSpPr>
          <p:cNvPr id="30" name="Rectangle 7"/>
          <p:cNvSpPr>
            <a:spLocks noChangeArrowheads="1"/>
          </p:cNvSpPr>
          <p:nvPr/>
        </p:nvSpPr>
        <p:spPr bwMode="auto">
          <a:xfrm>
            <a:off x="240240" y="1116740"/>
            <a:ext cx="54313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fi-FI" sz="24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not yet cloning but step ahead …</a:t>
            </a:r>
          </a:p>
        </p:txBody>
      </p:sp>
      <p:sp>
        <p:nvSpPr>
          <p:cNvPr id="32" name="TextBox 31"/>
          <p:cNvSpPr txBox="1"/>
          <p:nvPr/>
        </p:nvSpPr>
        <p:spPr>
          <a:xfrm>
            <a:off x="83045" y="4679714"/>
            <a:ext cx="4642529" cy="646331"/>
          </a:xfrm>
          <a:prstGeom prst="rect">
            <a:avLst/>
          </a:prstGeom>
          <a:solidFill>
            <a:schemeClr val="bg1">
              <a:lumMod val="85000"/>
            </a:schemeClr>
          </a:solidFill>
          <a:ln w="25400">
            <a:solidFill>
              <a:schemeClr val="tx1"/>
            </a:solidFill>
          </a:ln>
        </p:spPr>
        <p:txBody>
          <a:bodyPr wrap="square">
            <a:spAutoFit/>
          </a:bodyPr>
          <a:lstStyle/>
          <a:p>
            <a:pPr>
              <a:defRPr/>
            </a:pPr>
            <a:r>
              <a:rPr lang="en-US" sz="2000" b="1" i="1" dirty="0">
                <a:solidFill>
                  <a:srgbClr val="FF0000"/>
                </a:solidFill>
              </a:rPr>
              <a:t>SmartResource</a:t>
            </a:r>
            <a:r>
              <a:rPr lang="en-US" sz="2000" b="1" dirty="0">
                <a:solidFill>
                  <a:srgbClr val="FF0000"/>
                </a:solidFill>
              </a:rPr>
              <a:t> and </a:t>
            </a:r>
            <a:r>
              <a:rPr lang="en-US" sz="2000" b="1" i="1" dirty="0">
                <a:solidFill>
                  <a:srgbClr val="FF0000"/>
                </a:solidFill>
              </a:rPr>
              <a:t>UBIWARE</a:t>
            </a:r>
            <a:r>
              <a:rPr lang="en-US" sz="2000" b="1" dirty="0">
                <a:solidFill>
                  <a:srgbClr val="FF0000"/>
                </a:solidFill>
              </a:rPr>
              <a:t> as enablers:</a:t>
            </a:r>
          </a:p>
          <a:p>
            <a:pPr>
              <a:defRPr/>
            </a:pPr>
            <a:r>
              <a:rPr lang="en-US" sz="1600" dirty="0">
                <a:hlinkClick r:id="rId6"/>
              </a:rPr>
              <a:t>https://ai.it.jyu.fi/SmartResource_UBIWARE.html</a:t>
            </a:r>
            <a:r>
              <a:rPr lang="en-US" sz="1600" b="1" dirty="0">
                <a:solidFill>
                  <a:srgbClr val="FF0000"/>
                </a:solidFill>
              </a:rPr>
              <a:t> </a:t>
            </a:r>
            <a:endParaRPr lang="en-US" sz="1600" dirty="0"/>
          </a:p>
        </p:txBody>
      </p:sp>
      <p:sp>
        <p:nvSpPr>
          <p:cNvPr id="2" name="Rectangle 1"/>
          <p:cNvSpPr/>
          <p:nvPr/>
        </p:nvSpPr>
        <p:spPr>
          <a:xfrm>
            <a:off x="10382544" y="195857"/>
            <a:ext cx="1620957" cy="1200329"/>
          </a:xfrm>
          <a:prstGeom prst="rect">
            <a:avLst/>
          </a:prstGeom>
          <a:noFill/>
        </p:spPr>
        <p:txBody>
          <a:bodyPr wrap="none" lIns="91440" tIns="45720" rIns="91440" bIns="45720">
            <a:spAutoFit/>
          </a:bodyPr>
          <a:lstStyle/>
          <a:p>
            <a:r>
              <a:rPr lang="en-US" b="0" cap="none" spc="0" dirty="0">
                <a:ln w="0"/>
                <a:solidFill>
                  <a:schemeClr val="tx1"/>
                </a:solidFill>
                <a:effectLst>
                  <a:outerShdw blurRad="38100" dist="19050" dir="2700000" algn="tl" rotWithShape="0">
                    <a:schemeClr val="dk1">
                      <a:alpha val="40000"/>
                    </a:schemeClr>
                  </a:outerShdw>
                </a:effectLst>
              </a:rPr>
              <a:t>SaaS;</a:t>
            </a:r>
          </a:p>
          <a:p>
            <a:r>
              <a:rPr lang="en-US" dirty="0">
                <a:ln w="0"/>
                <a:effectLst>
                  <a:outerShdw blurRad="38100" dist="19050" dir="2700000" algn="tl" rotWithShape="0">
                    <a:schemeClr val="dk1">
                      <a:alpha val="40000"/>
                    </a:schemeClr>
                  </a:outerShdw>
                </a:effectLst>
              </a:rPr>
              <a:t>Other system;</a:t>
            </a:r>
          </a:p>
          <a:p>
            <a:r>
              <a:rPr lang="en-US" b="0" cap="none" spc="0" dirty="0">
                <a:ln w="0"/>
                <a:solidFill>
                  <a:schemeClr val="tx1"/>
                </a:solidFill>
                <a:effectLst>
                  <a:outerShdw blurRad="38100" dist="19050" dir="2700000" algn="tl" rotWithShape="0">
                    <a:schemeClr val="dk1">
                      <a:alpha val="40000"/>
                    </a:schemeClr>
                  </a:outerShdw>
                </a:effectLst>
              </a:rPr>
              <a:t>Other agent;</a:t>
            </a:r>
          </a:p>
          <a:p>
            <a:r>
              <a:rPr lang="en-US" dirty="0">
                <a:ln w="0"/>
                <a:effectLst>
                  <a:outerShdw blurRad="38100" dist="19050" dir="2700000" algn="tl" rotWithShape="0">
                    <a:schemeClr val="dk1">
                      <a:alpha val="40000"/>
                    </a:schemeClr>
                  </a:outerShdw>
                </a:effectLst>
              </a:rPr>
              <a:t>Human, …</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4" name="Left Brace 3"/>
          <p:cNvSpPr/>
          <p:nvPr/>
        </p:nvSpPr>
        <p:spPr>
          <a:xfrm>
            <a:off x="10028641" y="160175"/>
            <a:ext cx="559004" cy="1258528"/>
          </a:xfrm>
          <a:prstGeom prst="leftBrace">
            <a:avLst>
              <a:gd name="adj1" fmla="val 24163"/>
              <a:gd name="adj2" fmla="val 50000"/>
            </a:avLst>
          </a:prstGeom>
          <a:ln w="254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6" name="Rectangle 5"/>
          <p:cNvSpPr/>
          <p:nvPr/>
        </p:nvSpPr>
        <p:spPr>
          <a:xfrm>
            <a:off x="85940" y="5452475"/>
            <a:ext cx="5991589" cy="1036181"/>
          </a:xfrm>
          <a:prstGeom prst="rect">
            <a:avLst/>
          </a:prstGeom>
          <a:solidFill>
            <a:schemeClr val="bg1">
              <a:lumMod val="85000"/>
            </a:schemeClr>
          </a:solidFill>
          <a:ln w="25400">
            <a:solidFill>
              <a:schemeClr val="tx1"/>
            </a:solidFill>
          </a:ln>
        </p:spPr>
        <p:txBody>
          <a:bodyPr wrap="square">
            <a:spAutoFit/>
          </a:bodyPr>
          <a:lstStyle/>
          <a:p>
            <a:pPr algn="just">
              <a:spcAft>
                <a:spcPts val="400"/>
              </a:spcAft>
            </a:pPr>
            <a:r>
              <a:rPr lang="en-GB" sz="1600" b="1" dirty="0">
                <a:solidFill>
                  <a:srgbClr val="000000"/>
                </a:solidFill>
                <a:latin typeface="Times New Roman" panose="02020603050405020304" pitchFamily="18" charset="0"/>
                <a:cs typeface="Times New Roman" panose="02020603050405020304" pitchFamily="18" charset="0"/>
              </a:rPr>
              <a:t>More about SmartResource:</a:t>
            </a:r>
          </a:p>
          <a:p>
            <a:pPr algn="just"/>
            <a:r>
              <a:rPr lang="en-GB" sz="1400" dirty="0">
                <a:solidFill>
                  <a:srgbClr val="000000"/>
                </a:solidFill>
                <a:latin typeface="Times New Roman" panose="02020603050405020304" pitchFamily="18" charset="0"/>
                <a:cs typeface="Times New Roman" panose="02020603050405020304" pitchFamily="18" charset="0"/>
              </a:rPr>
              <a:t>Terziyan, V. (2008). </a:t>
            </a:r>
            <a:r>
              <a:rPr lang="en-GB" sz="1400" b="1" dirty="0">
                <a:solidFill>
                  <a:srgbClr val="7030A0"/>
                </a:solidFill>
                <a:latin typeface="Times New Roman" panose="02020603050405020304" pitchFamily="18" charset="0"/>
                <a:cs typeface="Times New Roman" panose="02020603050405020304" pitchFamily="18" charset="0"/>
              </a:rPr>
              <a:t>SmartResource – Proactive Self-Maintained Resources in Semantic Web: Lessons learned</a:t>
            </a:r>
            <a:r>
              <a:rPr lang="en-GB" sz="1400" dirty="0">
                <a:solidFill>
                  <a:srgbClr val="000000"/>
                </a:solidFill>
                <a:latin typeface="Times New Roman" panose="02020603050405020304" pitchFamily="18" charset="0"/>
                <a:cs typeface="Times New Roman" panose="02020603050405020304" pitchFamily="18" charset="0"/>
              </a:rPr>
              <a:t>. </a:t>
            </a:r>
            <a:r>
              <a:rPr lang="en-US" sz="1400" i="1" dirty="0">
                <a:latin typeface="Times New Roman" panose="02020603050405020304" pitchFamily="18" charset="0"/>
                <a:cs typeface="Times New Roman" panose="02020603050405020304" pitchFamily="18" charset="0"/>
              </a:rPr>
              <a:t>International Journal of Smart Home</a:t>
            </a:r>
            <a:r>
              <a:rPr lang="en-US" sz="1400" dirty="0">
                <a:solidFill>
                  <a:srgbClr val="000000"/>
                </a:solidFill>
                <a:latin typeface="Times New Roman" panose="02020603050405020304" pitchFamily="18" charset="0"/>
                <a:cs typeface="Times New Roman" panose="02020603050405020304" pitchFamily="18" charset="0"/>
              </a:rPr>
              <a:t>, </a:t>
            </a:r>
            <a:r>
              <a:rPr lang="en-US" sz="1400" i="1" dirty="0">
                <a:solidFill>
                  <a:srgbClr val="000000"/>
                </a:solidFill>
                <a:latin typeface="Times New Roman" panose="02020603050405020304" pitchFamily="18" charset="0"/>
                <a:cs typeface="Times New Roman" panose="02020603050405020304" pitchFamily="18" charset="0"/>
              </a:rPr>
              <a:t>2</a:t>
            </a:r>
            <a:r>
              <a:rPr lang="en-US" sz="1400" dirty="0">
                <a:solidFill>
                  <a:srgbClr val="000000"/>
                </a:solidFill>
                <a:latin typeface="Times New Roman" panose="02020603050405020304" pitchFamily="18" charset="0"/>
                <a:cs typeface="Times New Roman" panose="02020603050405020304" pitchFamily="18" charset="0"/>
              </a:rPr>
              <a:t>(2), 33-57. Global Vision Press</a:t>
            </a:r>
            <a:r>
              <a:rPr lang="en-GB" sz="1400" dirty="0">
                <a:solidFill>
                  <a:srgbClr val="000000"/>
                </a:solidFill>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hlinkClick r:id="rId7"/>
              </a:rPr>
              <a:t>https://gvpress.com/journals/IJSH/vol2_no2/3.pdf</a:t>
            </a:r>
            <a:endParaRPr lang="en-US" sz="1400" dirty="0">
              <a:latin typeface="Times New Roman" panose="02020603050405020304" pitchFamily="18" charset="0"/>
              <a:cs typeface="Times New Roman" panose="02020603050405020304" pitchFamily="18" charset="0"/>
            </a:endParaRPr>
          </a:p>
        </p:txBody>
      </p:sp>
      <p:sp>
        <p:nvSpPr>
          <p:cNvPr id="8" name="Rectangle 7"/>
          <p:cNvSpPr/>
          <p:nvPr/>
        </p:nvSpPr>
        <p:spPr>
          <a:xfrm>
            <a:off x="6216076" y="5048876"/>
            <a:ext cx="5883563" cy="1467068"/>
          </a:xfrm>
          <a:prstGeom prst="rect">
            <a:avLst/>
          </a:prstGeom>
          <a:solidFill>
            <a:schemeClr val="bg1">
              <a:lumMod val="85000"/>
            </a:schemeClr>
          </a:solidFill>
          <a:ln w="25400">
            <a:solidFill>
              <a:schemeClr val="tx1"/>
            </a:solidFill>
          </a:ln>
        </p:spPr>
        <p:txBody>
          <a:bodyPr wrap="square">
            <a:spAutoFit/>
          </a:bodyPr>
          <a:lstStyle/>
          <a:p>
            <a:pPr>
              <a:spcAft>
                <a:spcPts val="400"/>
              </a:spcAft>
            </a:pPr>
            <a:r>
              <a:rPr lang="en-US" sz="1600" b="1" dirty="0">
                <a:solidFill>
                  <a:srgbClr val="000000"/>
                </a:solidFill>
                <a:latin typeface="Times New Roman" panose="02020603050405020304" pitchFamily="18" charset="0"/>
              </a:rPr>
              <a:t>More about UBIWARE:</a:t>
            </a:r>
          </a:p>
          <a:p>
            <a:pPr algn="just"/>
            <a:r>
              <a:rPr lang="en-US" sz="1400" dirty="0">
                <a:solidFill>
                  <a:srgbClr val="000000"/>
                </a:solidFill>
                <a:latin typeface="Times New Roman" panose="02020603050405020304" pitchFamily="18" charset="0"/>
              </a:rPr>
              <a:t>Katasonov, A., Kaykova, O., Khriyenko, O., Nikitin, S., &amp; Terziyan, V. (2008). </a:t>
            </a:r>
            <a:r>
              <a:rPr lang="en-US" sz="1400" b="1" dirty="0">
                <a:solidFill>
                  <a:srgbClr val="7030A0"/>
                </a:solidFill>
                <a:latin typeface="Times New Roman" panose="02020603050405020304" pitchFamily="18" charset="0"/>
              </a:rPr>
              <a:t>Smart Semantic Middleware for the Internet of Things</a:t>
            </a:r>
            <a:r>
              <a:rPr lang="en-US" sz="1400" dirty="0">
                <a:solidFill>
                  <a:srgbClr val="000000"/>
                </a:solidFill>
                <a:latin typeface="Times New Roman" panose="02020603050405020304" pitchFamily="18" charset="0"/>
              </a:rPr>
              <a:t>. In: J. Filipe, J. A. </a:t>
            </a:r>
            <a:r>
              <a:rPr lang="en-US" sz="1400" dirty="0" err="1">
                <a:solidFill>
                  <a:srgbClr val="000000"/>
                </a:solidFill>
                <a:latin typeface="Times New Roman" panose="02020603050405020304" pitchFamily="18" charset="0"/>
              </a:rPr>
              <a:t>Cetto</a:t>
            </a:r>
            <a:r>
              <a:rPr lang="en-US" sz="1400" dirty="0">
                <a:solidFill>
                  <a:srgbClr val="000000"/>
                </a:solidFill>
                <a:latin typeface="Times New Roman" panose="02020603050405020304" pitchFamily="18" charset="0"/>
              </a:rPr>
              <a:t> &amp; J.-L. Ferrier (Eds.), </a:t>
            </a:r>
            <a:r>
              <a:rPr lang="en-US" sz="1400" i="1" dirty="0">
                <a:latin typeface="Times New Roman" panose="02020603050405020304" pitchFamily="18" charset="0"/>
              </a:rPr>
              <a:t>Proceedings of the 5-th International Conference on Informatics in Control, Automation and Robotics </a:t>
            </a:r>
            <a:r>
              <a:rPr lang="en-US" sz="1400" dirty="0">
                <a:solidFill>
                  <a:srgbClr val="000000"/>
                </a:solidFill>
                <a:latin typeface="Times New Roman" panose="02020603050405020304" pitchFamily="18" charset="0"/>
              </a:rPr>
              <a:t>(Vol. 1, pp. 169-178). SciTePress. </a:t>
            </a:r>
            <a:r>
              <a:rPr lang="en-US" sz="1400" u="sng" dirty="0">
                <a:solidFill>
                  <a:srgbClr val="0000FF"/>
                </a:solidFill>
                <a:latin typeface="Times New Roman" panose="02020603050405020304" pitchFamily="18" charset="0"/>
                <a:hlinkClick r:id="rId8"/>
              </a:rPr>
              <a:t>https://doi.org/10.5220/0001489001690178</a:t>
            </a:r>
            <a:endParaRPr lang="en-US" sz="1400" dirty="0"/>
          </a:p>
        </p:txBody>
      </p:sp>
    </p:spTree>
    <p:extLst>
      <p:ext uri="{BB962C8B-B14F-4D97-AF65-F5344CB8AC3E}">
        <p14:creationId xmlns:p14="http://schemas.microsoft.com/office/powerpoint/2010/main" val="11258050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2015550"/>
            <a:ext cx="1944688" cy="203835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8243" name="Rectangle 7"/>
          <p:cNvSpPr>
            <a:spLocks noChangeArrowheads="1"/>
          </p:cNvSpPr>
          <p:nvPr/>
        </p:nvSpPr>
        <p:spPr bwMode="auto">
          <a:xfrm>
            <a:off x="235744" y="40876"/>
            <a:ext cx="6967538"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fi-FI"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Agents as smart, autonomous,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fi-FI"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personalized, trainable capabilities</a:t>
            </a:r>
          </a:p>
        </p:txBody>
      </p:sp>
      <p:pic>
        <p:nvPicPr>
          <p:cNvPr id="13" name="Picture 12"/>
          <p:cNvPicPr>
            <a:picLocks noChangeAspect="1"/>
          </p:cNvPicPr>
          <p:nvPr/>
        </p:nvPicPr>
        <p:blipFill>
          <a:blip r:embed="rId3">
            <a:clrChange>
              <a:clrFrom>
                <a:srgbClr val="EEEEEE"/>
              </a:clrFrom>
              <a:clrTo>
                <a:srgbClr val="EEEEEE">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6816081" y="5498"/>
            <a:ext cx="3945484" cy="4245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8245" name="Group 13"/>
          <p:cNvGrpSpPr>
            <a:grpSpLocks/>
          </p:cNvGrpSpPr>
          <p:nvPr/>
        </p:nvGrpSpPr>
        <p:grpSpPr bwMode="auto">
          <a:xfrm>
            <a:off x="8485188" y="767345"/>
            <a:ext cx="608012" cy="576262"/>
            <a:chOff x="3790950" y="4653136"/>
            <a:chExt cx="1562100" cy="1524000"/>
          </a:xfrm>
        </p:grpSpPr>
        <p:pic>
          <p:nvPicPr>
            <p:cNvPr id="138266"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Oval 15"/>
            <p:cNvSpPr/>
            <p:nvPr/>
          </p:nvSpPr>
          <p:spPr>
            <a:xfrm>
              <a:off x="4451682" y="5270292"/>
              <a:ext cx="534294" cy="5038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pic>
          <p:nvPicPr>
            <p:cNvPr id="138268" name="Picture 4"/>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38246" name="Picture 22"/>
          <p:cNvPicPr>
            <a:picLocks noChangeAspect="1"/>
          </p:cNvPicPr>
          <p:nvPr/>
        </p:nvPicPr>
        <p:blipFill>
          <a:blip r:embed="rId3">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4008438" y="2301301"/>
            <a:ext cx="1376362"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Up-Down Arrow 23"/>
          <p:cNvSpPr/>
          <p:nvPr/>
        </p:nvSpPr>
        <p:spPr bwMode="auto">
          <a:xfrm rot="5400000">
            <a:off x="3676651" y="2553713"/>
            <a:ext cx="373062" cy="1008063"/>
          </a:xfrm>
          <a:prstGeom prst="upDownArrow">
            <a:avLst>
              <a:gd name="adj1" fmla="val 54304"/>
              <a:gd name="adj2" fmla="val 75617"/>
            </a:avLst>
          </a:prstGeom>
          <a:solidFill>
            <a:srgbClr val="A06E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cxnSp>
        <p:nvCxnSpPr>
          <p:cNvPr id="29" name="Straight Arrow Connector 28"/>
          <p:cNvCxnSpPr/>
          <p:nvPr/>
        </p:nvCxnSpPr>
        <p:spPr>
          <a:xfrm flipV="1">
            <a:off x="5015345" y="1412875"/>
            <a:ext cx="3369831" cy="1311852"/>
          </a:xfrm>
          <a:prstGeom prst="straightConnector1">
            <a:avLst/>
          </a:prstGeom>
          <a:ln w="381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107709" y="2938599"/>
            <a:ext cx="2067791" cy="896802"/>
          </a:xfrm>
          <a:prstGeom prst="straightConnector1">
            <a:avLst/>
          </a:prstGeom>
          <a:ln w="381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63418" y="4126925"/>
            <a:ext cx="4618182" cy="923330"/>
          </a:xfrm>
          <a:prstGeom prst="rect">
            <a:avLst/>
          </a:prstGeom>
          <a:solidFill>
            <a:schemeClr val="bg1">
              <a:lumMod val="85000"/>
            </a:schemeClr>
          </a:solidFill>
          <a:ln w="25400">
            <a:solidFill>
              <a:schemeClr val="tx1"/>
            </a:solid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Enhancing a human, an asset, or a system (process) with personalized, trainable and evolving autonomous capabilities</a:t>
            </a:r>
          </a:p>
        </p:txBody>
      </p:sp>
      <p:pic>
        <p:nvPicPr>
          <p:cNvPr id="30" name="Picture 29"/>
          <p:cNvPicPr>
            <a:picLocks noChangeAspect="1"/>
          </p:cNvPicPr>
          <p:nvPr/>
        </p:nvPicPr>
        <p:blipFill>
          <a:blip r:embed="rId3">
            <a:clrChange>
              <a:clrFrom>
                <a:srgbClr val="EEEEEE"/>
              </a:clrFrom>
              <a:clrTo>
                <a:srgbClr val="EEEEEE">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5591946" y="2315200"/>
            <a:ext cx="3945484" cy="4245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8252" name="Group 31"/>
          <p:cNvGrpSpPr>
            <a:grpSpLocks/>
          </p:cNvGrpSpPr>
          <p:nvPr/>
        </p:nvGrpSpPr>
        <p:grpSpPr bwMode="auto">
          <a:xfrm>
            <a:off x="7259638" y="3046996"/>
            <a:ext cx="609600" cy="576262"/>
            <a:chOff x="3790950" y="4653136"/>
            <a:chExt cx="1562100" cy="1524000"/>
          </a:xfrm>
        </p:grpSpPr>
        <p:pic>
          <p:nvPicPr>
            <p:cNvPr id="138263"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Oval 33"/>
            <p:cNvSpPr/>
            <p:nvPr/>
          </p:nvSpPr>
          <p:spPr>
            <a:xfrm>
              <a:off x="4449961" y="5270292"/>
              <a:ext cx="536972" cy="5038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pic>
          <p:nvPicPr>
            <p:cNvPr id="138265" name="Picture 4"/>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8253" name="Group 10"/>
          <p:cNvGrpSpPr>
            <a:grpSpLocks/>
          </p:cNvGrpSpPr>
          <p:nvPr/>
        </p:nvGrpSpPr>
        <p:grpSpPr bwMode="auto">
          <a:xfrm>
            <a:off x="9520238" y="94680"/>
            <a:ext cx="1008062" cy="1517650"/>
            <a:chOff x="7956376" y="54351"/>
            <a:chExt cx="1008112" cy="1517940"/>
          </a:xfrm>
        </p:grpSpPr>
        <p:sp>
          <p:nvSpPr>
            <p:cNvPr id="10" name="Rounded Rectangle 9"/>
            <p:cNvSpPr/>
            <p:nvPr/>
          </p:nvSpPr>
          <p:spPr>
            <a:xfrm>
              <a:off x="7956376" y="54351"/>
              <a:ext cx="1008112" cy="15179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pic>
          <p:nvPicPr>
            <p:cNvPr id="138261" name="Picture 14"/>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14721" y="276147"/>
              <a:ext cx="910757" cy="55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lowchart: Magnetic Disk 8"/>
            <p:cNvSpPr/>
            <p:nvPr/>
          </p:nvSpPr>
          <p:spPr>
            <a:xfrm>
              <a:off x="8100845" y="995919"/>
              <a:ext cx="719174" cy="416004"/>
            </a:xfrm>
            <a:prstGeom prst="flowChartMagneticDisk">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grpSp>
      <p:grpSp>
        <p:nvGrpSpPr>
          <p:cNvPr id="138254" name="Group 41"/>
          <p:cNvGrpSpPr>
            <a:grpSpLocks/>
          </p:cNvGrpSpPr>
          <p:nvPr/>
        </p:nvGrpSpPr>
        <p:grpSpPr bwMode="auto">
          <a:xfrm>
            <a:off x="8577264" y="3806973"/>
            <a:ext cx="1190625" cy="1854200"/>
            <a:chOff x="7956376" y="54351"/>
            <a:chExt cx="1008112" cy="1517940"/>
          </a:xfrm>
        </p:grpSpPr>
        <p:sp>
          <p:nvSpPr>
            <p:cNvPr id="43" name="Rounded Rectangle 42"/>
            <p:cNvSpPr/>
            <p:nvPr/>
          </p:nvSpPr>
          <p:spPr>
            <a:xfrm>
              <a:off x="7956376" y="54351"/>
              <a:ext cx="1008112" cy="15179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pic>
          <p:nvPicPr>
            <p:cNvPr id="138258" name="Picture 14"/>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14721" y="276147"/>
              <a:ext cx="910757" cy="55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Flowchart: Magnetic Disk 44"/>
            <p:cNvSpPr/>
            <p:nvPr/>
          </p:nvSpPr>
          <p:spPr>
            <a:xfrm>
              <a:off x="8100200" y="996565"/>
              <a:ext cx="720464" cy="415874"/>
            </a:xfrm>
            <a:prstGeom prst="flowChartMagneticDisk">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grpSp>
      <p:cxnSp>
        <p:nvCxnSpPr>
          <p:cNvPr id="46" name="Straight Arrow Connector 45"/>
          <p:cNvCxnSpPr>
            <a:endCxn id="138258" idx="1"/>
          </p:cNvCxnSpPr>
          <p:nvPr/>
        </p:nvCxnSpPr>
        <p:spPr>
          <a:xfrm>
            <a:off x="7791451" y="3581549"/>
            <a:ext cx="854075" cy="833437"/>
          </a:xfrm>
          <a:prstGeom prst="straightConnector1">
            <a:avLst/>
          </a:prstGeom>
          <a:ln w="381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endCxn id="138261" idx="1"/>
          </p:cNvCxnSpPr>
          <p:nvPr/>
        </p:nvCxnSpPr>
        <p:spPr>
          <a:xfrm flipV="1">
            <a:off x="9048751" y="591568"/>
            <a:ext cx="530225" cy="334962"/>
          </a:xfrm>
          <a:prstGeom prst="straightConnector1">
            <a:avLst/>
          </a:prstGeom>
          <a:ln w="381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sp>
        <p:nvSpPr>
          <p:cNvPr id="32" name="Rectangle 7"/>
          <p:cNvSpPr>
            <a:spLocks noChangeArrowheads="1"/>
          </p:cNvSpPr>
          <p:nvPr/>
        </p:nvSpPr>
        <p:spPr bwMode="auto">
          <a:xfrm>
            <a:off x="206248" y="1335385"/>
            <a:ext cx="47401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fi-FI" sz="24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not yet cloning but closer …</a:t>
            </a:r>
          </a:p>
        </p:txBody>
      </p:sp>
      <p:sp>
        <p:nvSpPr>
          <p:cNvPr id="33" name="Rectangle 32"/>
          <p:cNvSpPr/>
          <p:nvPr/>
        </p:nvSpPr>
        <p:spPr>
          <a:xfrm>
            <a:off x="203048" y="5163273"/>
            <a:ext cx="6129608" cy="1405513"/>
          </a:xfrm>
          <a:prstGeom prst="rect">
            <a:avLst/>
          </a:prstGeom>
          <a:solidFill>
            <a:schemeClr val="bg1">
              <a:lumMod val="85000"/>
            </a:schemeClr>
          </a:solidFill>
          <a:ln w="19050">
            <a:solidFill>
              <a:schemeClr val="tx1"/>
            </a:solidFill>
          </a:ln>
        </p:spPr>
        <p:txBody>
          <a:bodyPr wrap="square">
            <a:spAutoFit/>
          </a:bodyPr>
          <a:lstStyle/>
          <a:p>
            <a:pPr lvl="0" algn="just">
              <a:spcAft>
                <a:spcPts val="400"/>
              </a:spcAft>
              <a:defRPr/>
            </a:pPr>
            <a:r>
              <a:rPr kumimoji="0" lang="en-US" b="1" i="0" u="none" strike="noStrike" kern="1200" cap="none" spc="0" normalizeH="0" baseline="0" dirty="0">
                <a:ln>
                  <a:noFill/>
                </a:ln>
                <a:solidFill>
                  <a:srgbClr val="000000"/>
                </a:solidFill>
                <a:effectLst/>
                <a:uLnTx/>
                <a:uFillTx/>
                <a:latin typeface="Times New Roman" panose="02020603050405020304" pitchFamily="18" charset="0"/>
                <a:ea typeface="Times New Roman" panose="02020603050405020304" pitchFamily="18" charset="0"/>
                <a:cs typeface="Arial"/>
              </a:rPr>
              <a:t>Cite as:</a:t>
            </a:r>
          </a:p>
          <a:p>
            <a:pPr lvl="0" algn="just">
              <a:defRPr/>
            </a:pPr>
            <a:r>
              <a:rPr kumimoji="0" lang="fi-FI"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rPr>
              <a:t>Gavriushenko, M., Kaikova, O., &amp; Terziyan, V. (2020). </a:t>
            </a:r>
            <a:r>
              <a:rPr kumimoji="0" lang="en-US" sz="1600" b="1" i="0"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Arial"/>
              </a:rPr>
              <a:t>Bridging Human and Machine Learning for the Needs of Collective Intelligence Development</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rPr>
              <a:t>. </a:t>
            </a:r>
            <a:r>
              <a:rPr kumimoji="0" lang="en-US" sz="1600" b="0" i="1"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rPr>
              <a:t>Procedia Manufacturing</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rPr>
              <a:t>, </a:t>
            </a:r>
            <a:r>
              <a:rPr kumimoji="0" lang="en-US" sz="1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rPr>
              <a:t>42</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rPr>
              <a:t>, 302-306. Elsevier. </a:t>
            </a:r>
            <a:r>
              <a:rPr lang="en-US" sz="1600" u="sng" dirty="0">
                <a:solidFill>
                  <a:srgbClr val="0000FF"/>
                </a:solidFill>
                <a:latin typeface="Times New Roman" panose="02020603050405020304" pitchFamily="18" charset="0"/>
                <a:hlinkClick r:id="rId7"/>
              </a:rPr>
              <a:t>https://doi.org</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hlinkClick r:id="rId7"/>
              </a:rPr>
              <a:t>/10.1016/j.promfg.2020.02.092</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rPr>
              <a:t> </a:t>
            </a:r>
            <a:r>
              <a:rPr kumimoji="0" lang="en-US" sz="16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rPr>
              <a:t> </a:t>
            </a:r>
            <a:endParaRPr kumimoji="0" lang="en-US" sz="1600" b="0" i="0" u="none" strike="noStrike" kern="1200" cap="none" spc="0" normalizeH="0" baseline="0" noProof="0" dirty="0">
              <a:ln>
                <a:noFill/>
              </a:ln>
              <a:solidFill>
                <a:srgbClr val="000000"/>
              </a:solidFill>
              <a:effectLst/>
              <a:uLnTx/>
              <a:uFillTx/>
              <a:latin typeface="Arial"/>
              <a:cs typeface="Arial"/>
            </a:endParaRPr>
          </a:p>
        </p:txBody>
      </p:sp>
      <p:sp>
        <p:nvSpPr>
          <p:cNvPr id="4" name="Rectangle 3"/>
          <p:cNvSpPr/>
          <p:nvPr/>
        </p:nvSpPr>
        <p:spPr>
          <a:xfrm>
            <a:off x="9721816" y="1969177"/>
            <a:ext cx="2339598" cy="1200329"/>
          </a:xfrm>
          <a:prstGeom prst="rect">
            <a:avLst/>
          </a:prstGeom>
        </p:spPr>
        <p:txBody>
          <a:bodyPr wrap="square">
            <a:spAutoFit/>
          </a:bodyPr>
          <a:lstStyle/>
          <a:p>
            <a:pPr lvl="0" algn="ctr" fontAlgn="base">
              <a:spcBef>
                <a:spcPct val="0"/>
              </a:spcBef>
              <a:spcAft>
                <a:spcPct val="0"/>
              </a:spcAft>
              <a:defRPr/>
            </a:pPr>
            <a:r>
              <a:rPr lang="en-US" altLang="en-US" b="1" dirty="0">
                <a:solidFill>
                  <a:srgbClr val="FF0000"/>
                </a:solidFill>
                <a:latin typeface="Arial" pitchFamily="34" charset="0"/>
                <a:cs typeface="Arial" pitchFamily="34" charset="0"/>
              </a:rPr>
              <a:t>“Cellular Collective Intelligence”</a:t>
            </a:r>
          </a:p>
          <a:p>
            <a:pPr lvl="0" algn="ctr" fontAlgn="base">
              <a:spcBef>
                <a:spcPct val="0"/>
              </a:spcBef>
              <a:spcAft>
                <a:spcPct val="0"/>
              </a:spcAft>
              <a:defRPr/>
            </a:pPr>
            <a:r>
              <a:rPr lang="en-US" altLang="en-US" b="1" dirty="0">
                <a:solidFill>
                  <a:srgbClr val="FF0000"/>
                </a:solidFill>
                <a:latin typeface="Arial" pitchFamily="34" charset="0"/>
                <a:cs typeface="Arial" pitchFamily="34" charset="0"/>
              </a:rPr>
              <a:t>(“me” and “my” “pocket advisors”)</a:t>
            </a:r>
          </a:p>
        </p:txBody>
      </p:sp>
    </p:spTree>
    <p:extLst>
      <p:ext uri="{BB962C8B-B14F-4D97-AF65-F5344CB8AC3E}">
        <p14:creationId xmlns:p14="http://schemas.microsoft.com/office/powerpoint/2010/main" val="2864096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5175" y="962509"/>
            <a:ext cx="2438400" cy="255905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0291" name="Rectangle 7"/>
          <p:cNvSpPr>
            <a:spLocks noChangeArrowheads="1"/>
          </p:cNvSpPr>
          <p:nvPr/>
        </p:nvSpPr>
        <p:spPr bwMode="auto">
          <a:xfrm>
            <a:off x="630238" y="40700"/>
            <a:ext cx="113061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fi-FI"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Agents as autonomous “clones” of human capabilities</a:t>
            </a:r>
          </a:p>
        </p:txBody>
      </p:sp>
      <p:pic>
        <p:nvPicPr>
          <p:cNvPr id="13" name="Picture 12"/>
          <p:cNvPicPr>
            <a:picLocks noChangeAspect="1"/>
          </p:cNvPicPr>
          <p:nvPr/>
        </p:nvPicPr>
        <p:blipFill>
          <a:blip r:embed="rId3">
            <a:clrChange>
              <a:clrFrom>
                <a:srgbClr val="EEEEEE"/>
              </a:clrFrom>
              <a:clrTo>
                <a:srgbClr val="EEEEEE">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5364227" y="316119"/>
            <a:ext cx="5166017" cy="5558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9" name="Straight Arrow Connector 28"/>
          <p:cNvCxnSpPr/>
          <p:nvPr/>
        </p:nvCxnSpPr>
        <p:spPr>
          <a:xfrm flipV="1">
            <a:off x="5599113" y="1400659"/>
            <a:ext cx="647700" cy="0"/>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grpSp>
        <p:nvGrpSpPr>
          <p:cNvPr id="140295" name="Group 31"/>
          <p:cNvGrpSpPr>
            <a:grpSpLocks/>
          </p:cNvGrpSpPr>
          <p:nvPr/>
        </p:nvGrpSpPr>
        <p:grpSpPr bwMode="auto">
          <a:xfrm>
            <a:off x="6227764" y="1246671"/>
            <a:ext cx="325437" cy="323850"/>
            <a:chOff x="3790950" y="4653136"/>
            <a:chExt cx="1562100" cy="1524000"/>
          </a:xfrm>
        </p:grpSpPr>
        <p:pic>
          <p:nvPicPr>
            <p:cNvPr id="140333"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Oval 33"/>
            <p:cNvSpPr/>
            <p:nvPr/>
          </p:nvSpPr>
          <p:spPr>
            <a:xfrm>
              <a:off x="4453889" y="5265724"/>
              <a:ext cx="533401" cy="5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pic>
          <p:nvPicPr>
            <p:cNvPr id="140335" name="Picture 4"/>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40296" name="Picture 14"/>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45063" y="1205397"/>
            <a:ext cx="6350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 name="Straight Arrow Connector 37"/>
          <p:cNvCxnSpPr/>
          <p:nvPr/>
        </p:nvCxnSpPr>
        <p:spPr>
          <a:xfrm>
            <a:off x="3973513" y="1402246"/>
            <a:ext cx="939800" cy="0"/>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4000500" y="1849921"/>
            <a:ext cx="939800" cy="0"/>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4008438" y="2265846"/>
            <a:ext cx="939800" cy="0"/>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pic>
        <p:nvPicPr>
          <p:cNvPr id="140300" name="Picture 14"/>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3000" y="1638784"/>
            <a:ext cx="6350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301" name="Picture 14"/>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3000" y="2076934"/>
            <a:ext cx="6350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 name="Straight Arrow Connector 50"/>
          <p:cNvCxnSpPr/>
          <p:nvPr/>
        </p:nvCxnSpPr>
        <p:spPr>
          <a:xfrm flipV="1">
            <a:off x="5607050" y="1826109"/>
            <a:ext cx="647700" cy="0"/>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grpSp>
        <p:nvGrpSpPr>
          <p:cNvPr id="140303" name="Group 51"/>
          <p:cNvGrpSpPr>
            <a:grpSpLocks/>
          </p:cNvGrpSpPr>
          <p:nvPr/>
        </p:nvGrpSpPr>
        <p:grpSpPr bwMode="auto">
          <a:xfrm>
            <a:off x="6235700" y="1670534"/>
            <a:ext cx="325438" cy="323850"/>
            <a:chOff x="3790950" y="4653136"/>
            <a:chExt cx="1562100" cy="1524000"/>
          </a:xfrm>
        </p:grpSpPr>
        <p:pic>
          <p:nvPicPr>
            <p:cNvPr id="140330"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 name="Oval 53"/>
            <p:cNvSpPr/>
            <p:nvPr/>
          </p:nvSpPr>
          <p:spPr>
            <a:xfrm>
              <a:off x="4453891" y="5265724"/>
              <a:ext cx="533399" cy="5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pic>
          <p:nvPicPr>
            <p:cNvPr id="140332" name="Picture 4"/>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56" name="Straight Arrow Connector 55"/>
          <p:cNvCxnSpPr/>
          <p:nvPr/>
        </p:nvCxnSpPr>
        <p:spPr>
          <a:xfrm flipV="1">
            <a:off x="5607050" y="2265846"/>
            <a:ext cx="647700" cy="0"/>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grpSp>
        <p:nvGrpSpPr>
          <p:cNvPr id="140305" name="Group 56"/>
          <p:cNvGrpSpPr>
            <a:grpSpLocks/>
          </p:cNvGrpSpPr>
          <p:nvPr/>
        </p:nvGrpSpPr>
        <p:grpSpPr bwMode="auto">
          <a:xfrm>
            <a:off x="6235700" y="2111859"/>
            <a:ext cx="325438" cy="323850"/>
            <a:chOff x="3790950" y="4653136"/>
            <a:chExt cx="1562100" cy="1524000"/>
          </a:xfrm>
        </p:grpSpPr>
        <p:pic>
          <p:nvPicPr>
            <p:cNvPr id="140327"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9" name="Oval 58"/>
            <p:cNvSpPr/>
            <p:nvPr/>
          </p:nvSpPr>
          <p:spPr>
            <a:xfrm>
              <a:off x="4453891" y="5265724"/>
              <a:ext cx="533399" cy="5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pic>
          <p:nvPicPr>
            <p:cNvPr id="140329" name="Picture 4"/>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61" name="Straight Arrow Connector 60"/>
          <p:cNvCxnSpPr/>
          <p:nvPr/>
        </p:nvCxnSpPr>
        <p:spPr>
          <a:xfrm>
            <a:off x="6688139" y="1376847"/>
            <a:ext cx="1150937" cy="53975"/>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6608764" y="1746734"/>
            <a:ext cx="1030287" cy="74612"/>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grpSp>
        <p:nvGrpSpPr>
          <p:cNvPr id="140308" name="Group 62"/>
          <p:cNvGrpSpPr>
            <a:grpSpLocks/>
          </p:cNvGrpSpPr>
          <p:nvPr/>
        </p:nvGrpSpPr>
        <p:grpSpPr bwMode="auto">
          <a:xfrm>
            <a:off x="7839076" y="1291122"/>
            <a:ext cx="327025" cy="322263"/>
            <a:chOff x="3790950" y="4653136"/>
            <a:chExt cx="1562100" cy="1524000"/>
          </a:xfrm>
        </p:grpSpPr>
        <p:pic>
          <p:nvPicPr>
            <p:cNvPr id="140324"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5" name="Oval 64"/>
            <p:cNvSpPr/>
            <p:nvPr/>
          </p:nvSpPr>
          <p:spPr>
            <a:xfrm>
              <a:off x="4450674" y="5268741"/>
              <a:ext cx="538391" cy="5029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pic>
          <p:nvPicPr>
            <p:cNvPr id="140326" name="Picture 4"/>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0309" name="Group 66"/>
          <p:cNvGrpSpPr>
            <a:grpSpLocks/>
          </p:cNvGrpSpPr>
          <p:nvPr/>
        </p:nvGrpSpPr>
        <p:grpSpPr bwMode="auto">
          <a:xfrm>
            <a:off x="7621589" y="1560996"/>
            <a:ext cx="325437" cy="323850"/>
            <a:chOff x="3790950" y="4653136"/>
            <a:chExt cx="1562100" cy="1524000"/>
          </a:xfrm>
        </p:grpSpPr>
        <p:pic>
          <p:nvPicPr>
            <p:cNvPr id="140321"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9" name="Oval 68"/>
            <p:cNvSpPr/>
            <p:nvPr/>
          </p:nvSpPr>
          <p:spPr>
            <a:xfrm>
              <a:off x="4453889" y="5265724"/>
              <a:ext cx="533401" cy="5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pic>
          <p:nvPicPr>
            <p:cNvPr id="140323" name="Picture 4"/>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0310" name="Group 70"/>
          <p:cNvGrpSpPr>
            <a:grpSpLocks/>
          </p:cNvGrpSpPr>
          <p:nvPr/>
        </p:nvGrpSpPr>
        <p:grpSpPr bwMode="auto">
          <a:xfrm>
            <a:off x="7926389" y="1705459"/>
            <a:ext cx="325437" cy="323850"/>
            <a:chOff x="3790950" y="4653136"/>
            <a:chExt cx="1562100" cy="1524000"/>
          </a:xfrm>
        </p:grpSpPr>
        <p:pic>
          <p:nvPicPr>
            <p:cNvPr id="140318"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3" name="Oval 72"/>
            <p:cNvSpPr/>
            <p:nvPr/>
          </p:nvSpPr>
          <p:spPr>
            <a:xfrm>
              <a:off x="4453889" y="5265724"/>
              <a:ext cx="533401" cy="5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pic>
          <p:nvPicPr>
            <p:cNvPr id="140320" name="Picture 4"/>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75" name="Straight Arrow Connector 74"/>
          <p:cNvCxnSpPr/>
          <p:nvPr/>
        </p:nvCxnSpPr>
        <p:spPr>
          <a:xfrm flipV="1">
            <a:off x="6637339" y="1943584"/>
            <a:ext cx="1309687" cy="330200"/>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V="1">
            <a:off x="8731251" y="1052997"/>
            <a:ext cx="1044575" cy="385763"/>
          </a:xfrm>
          <a:prstGeom prst="straightConnector1">
            <a:avLst/>
          </a:prstGeom>
          <a:ln w="381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8731251" y="1702284"/>
            <a:ext cx="1044575" cy="334962"/>
          </a:xfrm>
          <a:prstGeom prst="straightConnector1">
            <a:avLst/>
          </a:prstGeom>
          <a:ln w="381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8442325" y="2057884"/>
            <a:ext cx="1225550" cy="863600"/>
          </a:xfrm>
          <a:prstGeom prst="straightConnector1">
            <a:avLst/>
          </a:prstGeom>
          <a:ln w="381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pic>
        <p:nvPicPr>
          <p:cNvPr id="79" name="Picture 78"/>
          <p:cNvPicPr>
            <a:picLocks noChangeAspect="1"/>
          </p:cNvPicPr>
          <p:nvPr/>
        </p:nvPicPr>
        <p:blipFill>
          <a:blip r:embed="rId3">
            <a:clrChange>
              <a:clrFrom>
                <a:srgbClr val="EEEEEE"/>
              </a:clrFrom>
              <a:clrTo>
                <a:srgbClr val="EEEEEE">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9480597" y="356994"/>
            <a:ext cx="1158828" cy="124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80"/>
          <p:cNvPicPr>
            <a:picLocks noChangeAspect="1"/>
          </p:cNvPicPr>
          <p:nvPr/>
        </p:nvPicPr>
        <p:blipFill>
          <a:blip r:embed="rId3">
            <a:clrChange>
              <a:clrFrom>
                <a:srgbClr val="EEEEEE"/>
              </a:clrFrom>
              <a:clrTo>
                <a:srgbClr val="EEEEEE">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9480597" y="1400272"/>
            <a:ext cx="1158828" cy="124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81"/>
          <p:cNvPicPr>
            <a:picLocks noChangeAspect="1"/>
          </p:cNvPicPr>
          <p:nvPr/>
        </p:nvPicPr>
        <p:blipFill>
          <a:blip r:embed="rId3">
            <a:clrChange>
              <a:clrFrom>
                <a:srgbClr val="EEEEEE"/>
              </a:clrFrom>
              <a:clrTo>
                <a:srgbClr val="EEEEEE">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9446615" y="2471889"/>
            <a:ext cx="1158828" cy="124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Box 47"/>
          <p:cNvSpPr txBox="1"/>
          <p:nvPr/>
        </p:nvSpPr>
        <p:spPr>
          <a:xfrm>
            <a:off x="145842" y="3602501"/>
            <a:ext cx="6776068" cy="1200329"/>
          </a:xfrm>
          <a:prstGeom prst="rect">
            <a:avLst/>
          </a:prstGeom>
          <a:solidFill>
            <a:schemeClr val="bg1">
              <a:lumMod val="85000"/>
            </a:schemeClr>
          </a:solidFill>
          <a:ln w="25400">
            <a:solidFill>
              <a:schemeClr val="tx1"/>
            </a:solidFill>
          </a:ln>
        </p:spPr>
        <p:txBody>
          <a:bodyPr wrap="square">
            <a:spAutoFit/>
          </a:bodyPr>
          <a:lstStyle/>
          <a:p>
            <a:pPr>
              <a:defRPr/>
            </a:pPr>
            <a:r>
              <a:rPr lang="en-US" b="1" dirty="0">
                <a:solidFill>
                  <a:srgbClr val="FF0000"/>
                </a:solidFill>
              </a:rPr>
              <a:t>Enhancing a human (or a system!) by making him/her ubiquitous and omniscient  due to multiple autonomous clones capable to be present, self-develop and decide on human’s behalf synchronously within many processes.</a:t>
            </a:r>
          </a:p>
        </p:txBody>
      </p:sp>
      <p:sp>
        <p:nvSpPr>
          <p:cNvPr id="49" name="Rectangle 48"/>
          <p:cNvSpPr/>
          <p:nvPr/>
        </p:nvSpPr>
        <p:spPr>
          <a:xfrm>
            <a:off x="145842" y="4948606"/>
            <a:ext cx="11617598" cy="1200329"/>
          </a:xfrm>
          <a:prstGeom prst="rect">
            <a:avLst/>
          </a:prstGeom>
          <a:solidFill>
            <a:schemeClr val="bg1">
              <a:lumMod val="85000"/>
            </a:schemeClr>
          </a:solidFill>
          <a:ln w="25400">
            <a:solidFill>
              <a:schemeClr val="tx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libri" panose="020F0502020204030204"/>
                <a:ea typeface="SimSun" panose="02010600030101010101" pitchFamily="2" charset="-122"/>
                <a:cs typeface="+mn-cs"/>
              </a:rPr>
              <a:t>A digital cognitive clone of a human decision-maker is an industrial compromise in the “robots vs. humans” dilemma, serving as a bridging concept to marry automation-centric Industry 4.0 and human-centric Industry 5.0. Cognitive clones, as smart bridging technological artifacts, keep particular humans (donors for the clones) within the loop of responsible decision-making processes and, at the same time, make such human involvement ubiquitous and, therefore, efficient.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4132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85869" y="9219"/>
            <a:ext cx="11989111" cy="6504582"/>
            <a:chOff x="38734" y="46927"/>
            <a:chExt cx="11989111" cy="6504582"/>
          </a:xfrm>
        </p:grpSpPr>
        <p:sp>
          <p:nvSpPr>
            <p:cNvPr id="2" name="Rectangle 1"/>
            <p:cNvSpPr>
              <a:spLocks noChangeArrowheads="1"/>
            </p:cNvSpPr>
            <p:nvPr/>
          </p:nvSpPr>
          <p:spPr bwMode="auto">
            <a:xfrm>
              <a:off x="7123193" y="189927"/>
              <a:ext cx="49046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Arial" pitchFamily="34" charset="0"/>
                </a:rPr>
                <a:t>Patented Intelligence</a:t>
              </a:r>
              <a:endParaRPr kumimoji="0" lang="en-US" altLang="en-US" sz="36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8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(Pi-Mind)</a:t>
              </a:r>
            </a:p>
          </p:txBody>
        </p:sp>
        <p:sp>
          <p:nvSpPr>
            <p:cNvPr id="3" name="Rectangle 2"/>
            <p:cNvSpPr/>
            <p:nvPr/>
          </p:nvSpPr>
          <p:spPr bwMode="auto">
            <a:xfrm>
              <a:off x="47970" y="83871"/>
              <a:ext cx="6272774" cy="3253663"/>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4" name="Rectangle 3"/>
            <p:cNvSpPr/>
            <p:nvPr/>
          </p:nvSpPr>
          <p:spPr>
            <a:xfrm>
              <a:off x="58779" y="46927"/>
              <a:ext cx="6293873" cy="76944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Autonomous agent (software robot) as a </a:t>
              </a:r>
              <a:r>
                <a:rPr kumimoji="0" lang="en-US" sz="24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“clone”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or digital copy (twin) of human intelligence</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284" y="1651179"/>
              <a:ext cx="2020887" cy="841375"/>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Left-Right Arrow 5"/>
            <p:cNvSpPr/>
            <p:nvPr/>
          </p:nvSpPr>
          <p:spPr>
            <a:xfrm>
              <a:off x="2285609" y="1949629"/>
              <a:ext cx="769937" cy="231775"/>
            </a:xfrm>
            <a:prstGeom prst="leftRightArrow">
              <a:avLst>
                <a:gd name="adj1" fmla="val 50000"/>
                <a:gd name="adj2" fmla="val 93414"/>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7" name="Rectangle 6"/>
            <p:cNvSpPr/>
            <p:nvPr/>
          </p:nvSpPr>
          <p:spPr>
            <a:xfrm>
              <a:off x="234353" y="1128646"/>
              <a:ext cx="1938352" cy="523220"/>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all" spc="0" normalizeH="0" baseline="0" noProof="0"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uLnTx/>
                  <a:uFillTx/>
                  <a:latin typeface="Arial" panose="020B0604020202020204" pitchFamily="34" charset="0"/>
                  <a:ea typeface="+mn-ea"/>
                  <a:cs typeface="Arial" panose="020B0604020202020204" pitchFamily="34" charset="0"/>
                </a:rPr>
                <a:t>Process</a:t>
              </a:r>
            </a:p>
          </p:txBody>
        </p:sp>
        <p:sp>
          <p:nvSpPr>
            <p:cNvPr id="8" name="Rectangle 7"/>
            <p:cNvSpPr/>
            <p:nvPr/>
          </p:nvSpPr>
          <p:spPr>
            <a:xfrm>
              <a:off x="2345158" y="862949"/>
              <a:ext cx="2776462" cy="646331"/>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all" spc="0" normalizeH="0" baseline="0" noProof="0"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uLnTx/>
                  <a:uFillTx/>
                  <a:latin typeface="Arial" panose="020B0604020202020204" pitchFamily="34" charset="0"/>
                  <a:ea typeface="+mn-ea"/>
                  <a:cs typeface="Arial" panose="020B0604020202020204" pitchFamily="34" charset="0"/>
                </a:rPr>
                <a:t>Digital clone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all" spc="0" normalizeH="0" baseline="0" noProof="0"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uLnTx/>
                  <a:uFillTx/>
                  <a:latin typeface="Arial" panose="020B0604020202020204" pitchFamily="34" charset="0"/>
                  <a:ea typeface="+mn-ea"/>
                  <a:cs typeface="Arial" panose="020B0604020202020204" pitchFamily="34" charset="0"/>
                </a:rPr>
                <a:t>Of a human</a:t>
              </a:r>
            </a:p>
          </p:txBody>
        </p:sp>
        <p:pic>
          <p:nvPicPr>
            <p:cNvPr id="9"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09758" y="1668640"/>
              <a:ext cx="1301750" cy="1398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3"/>
            <p:cNvGrpSpPr>
              <a:grpSpLocks/>
            </p:cNvGrpSpPr>
            <p:nvPr/>
          </p:nvGrpSpPr>
          <p:grpSpPr bwMode="auto">
            <a:xfrm>
              <a:off x="3150795" y="1460678"/>
              <a:ext cx="1042988" cy="1839912"/>
              <a:chOff x="5220072" y="3890909"/>
              <a:chExt cx="913018" cy="1724788"/>
            </a:xfrm>
          </p:grpSpPr>
          <p:pic>
            <p:nvPicPr>
              <p:cNvPr id="11"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20072" y="3890909"/>
                <a:ext cx="913018" cy="1016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60737" y="4814828"/>
                <a:ext cx="742412" cy="800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 name="Group 2"/>
              <p:cNvGrpSpPr>
                <a:grpSpLocks/>
              </p:cNvGrpSpPr>
              <p:nvPr/>
            </p:nvGrpSpPr>
            <p:grpSpPr bwMode="auto">
              <a:xfrm>
                <a:off x="5276091" y="3937800"/>
                <a:ext cx="414745" cy="425461"/>
                <a:chOff x="7596336" y="3717032"/>
                <a:chExt cx="504056" cy="504056"/>
              </a:xfrm>
            </p:grpSpPr>
            <p:sp>
              <p:nvSpPr>
                <p:cNvPr id="14" name="Oval 13"/>
                <p:cNvSpPr/>
                <p:nvPr/>
              </p:nvSpPr>
              <p:spPr>
                <a:xfrm>
                  <a:off x="7595812" y="3717897"/>
                  <a:ext cx="503301" cy="50247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pic>
              <p:nvPicPr>
                <p:cNvPr id="15" name="Picture 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80412" y="3787484"/>
                  <a:ext cx="330669" cy="355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16" name="Rectangle 15"/>
            <p:cNvSpPr/>
            <p:nvPr/>
          </p:nvSpPr>
          <p:spPr>
            <a:xfrm>
              <a:off x="5099237" y="1205590"/>
              <a:ext cx="1152128" cy="36933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all" spc="0" normalizeH="0" baseline="0" noProof="0"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uLnTx/>
                  <a:uFillTx/>
                  <a:latin typeface="Arial" panose="020B0604020202020204" pitchFamily="34" charset="0"/>
                  <a:ea typeface="+mn-ea"/>
                  <a:cs typeface="Arial" panose="020B0604020202020204" pitchFamily="34" charset="0"/>
                </a:rPr>
                <a:t>human</a:t>
              </a:r>
            </a:p>
          </p:txBody>
        </p:sp>
        <p:sp>
          <p:nvSpPr>
            <p:cNvPr id="17" name="Left-Right Arrow 16"/>
            <p:cNvSpPr/>
            <p:nvPr/>
          </p:nvSpPr>
          <p:spPr>
            <a:xfrm>
              <a:off x="4281095" y="1960740"/>
              <a:ext cx="769938" cy="230188"/>
            </a:xfrm>
            <a:prstGeom prst="leftRightArrow">
              <a:avLst>
                <a:gd name="adj1" fmla="val 50000"/>
                <a:gd name="adj2" fmla="val 93414"/>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pic>
          <p:nvPicPr>
            <p:cNvPr id="1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1825" y="3441421"/>
              <a:ext cx="3165475" cy="1931988"/>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397" y="3440487"/>
              <a:ext cx="2982913" cy="193040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0" name="Rectangle 19"/>
            <p:cNvSpPr/>
            <p:nvPr/>
          </p:nvSpPr>
          <p:spPr>
            <a:xfrm>
              <a:off x="38734" y="5535846"/>
              <a:ext cx="11989111" cy="1015663"/>
            </a:xfrm>
            <a:prstGeom prst="rect">
              <a:avLst/>
            </a:prstGeom>
            <a:solidFill>
              <a:schemeClr val="bg1">
                <a:lumMod val="85000"/>
              </a:schemeClr>
            </a:solidFill>
            <a:ln w="25400">
              <a:solidFill>
                <a:schemeClr val="tx1"/>
              </a:solidFill>
            </a:ln>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Cite as:</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GB"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Terziyan, V., Gryshko, S., &amp; Golovianko, M. (2018). </a:t>
              </a:r>
              <a:r>
                <a:rPr kumimoji="0" lang="en-US"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Patented Intelligence: Cloning Human Decision Models for Industry 4.0</a:t>
              </a:r>
              <a:r>
                <a:rPr kumimoji="0" lang="en-US"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Journal of Manufacturing Systems</a:t>
              </a:r>
              <a:r>
                <a:rPr kumimoji="0" lang="en-US"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b="0"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48</a:t>
              </a:r>
              <a:r>
                <a:rPr kumimoji="0" lang="en-US"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(Part C), 204-217. Elsevier. </a:t>
              </a:r>
              <a:r>
                <a:rPr kumimoji="0" lang="en-US" b="0" i="0" u="sng"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hlinkClick r:id="rId9"/>
                </a:rPr>
                <a:t>https://doi.org/</a:t>
              </a:r>
              <a:r>
                <a:rPr kumimoji="0" lang="en-US"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hlinkClick r:id="rId9"/>
                </a:rPr>
                <a:t>10.1016/j.jmsy.2018.04.019</a:t>
              </a:r>
              <a:r>
                <a:rPr kumimoji="0" lang="en-US"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p>
          </p:txBody>
        </p:sp>
        <mc:AlternateContent xmlns:mc="http://schemas.openxmlformats.org/markup-compatibility/2006" xmlns:a14="http://schemas.microsoft.com/office/drawing/2010/main">
          <mc:Choice Requires="a14">
            <p:sp>
              <p:nvSpPr>
                <p:cNvPr id="22" name="TextBox 21"/>
                <p:cNvSpPr txBox="1"/>
                <p:nvPr/>
              </p:nvSpPr>
              <p:spPr>
                <a:xfrm>
                  <a:off x="6778537" y="1602968"/>
                  <a:ext cx="5163127" cy="3416320"/>
                </a:xfrm>
                <a:prstGeom prst="rect">
                  <a:avLst/>
                </a:prstGeom>
                <a:solidFill>
                  <a:schemeClr val="bg1">
                    <a:lumMod val="85000"/>
                  </a:schemeClr>
                </a:solidFill>
                <a:ln w="25400">
                  <a:solidFill>
                    <a:schemeClr val="tx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4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𝝅</m:t>
                      </m:r>
                    </m:oMath>
                  </a14:m>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-Mind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Pi-Mind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Patented Intelligence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technology is capable to capture, formalize, license, share, reuse, and integrate personal cognitive models and corresponding personal value- and decision-driven behavior (of a human or other smart entity) within autonomous cyber-physical-social systems and various business processes.</a:t>
                  </a:r>
                </a:p>
              </p:txBody>
            </p:sp>
          </mc:Choice>
          <mc:Fallback xmlns="">
            <p:sp>
              <p:nvSpPr>
                <p:cNvPr id="22" name="TextBox 21"/>
                <p:cNvSpPr txBox="1">
                  <a:spLocks noRot="1" noChangeAspect="1" noMove="1" noResize="1" noEditPoints="1" noAdjustHandles="1" noChangeArrowheads="1" noChangeShapeType="1" noTextEdit="1"/>
                </p:cNvSpPr>
                <p:nvPr/>
              </p:nvSpPr>
              <p:spPr>
                <a:xfrm>
                  <a:off x="6778537" y="1602968"/>
                  <a:ext cx="5163127" cy="3416320"/>
                </a:xfrm>
                <a:prstGeom prst="rect">
                  <a:avLst/>
                </a:prstGeom>
                <a:blipFill>
                  <a:blip r:embed="rId10"/>
                  <a:stretch>
                    <a:fillRect l="-1645" t="-1064" r="-1528" b="-2837"/>
                  </a:stretch>
                </a:blipFill>
                <a:ln w="25400">
                  <a:solidFill>
                    <a:schemeClr val="tx1"/>
                  </a:solidFill>
                </a:ln>
              </p:spPr>
              <p:txBody>
                <a:bodyPr/>
                <a:lstStyle/>
                <a:p>
                  <a:r>
                    <a:rPr lang="en-US">
                      <a:noFill/>
                    </a:rPr>
                    <a:t> </a:t>
                  </a:r>
                </a:p>
              </p:txBody>
            </p:sp>
          </mc:Fallback>
        </mc:AlternateContent>
      </p:grpSp>
    </p:spTree>
    <p:extLst>
      <p:ext uri="{BB962C8B-B14F-4D97-AF65-F5344CB8AC3E}">
        <p14:creationId xmlns:p14="http://schemas.microsoft.com/office/powerpoint/2010/main" val="22317320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stretch>
            <a:fillRect/>
          </a:stretch>
        </p:blipFill>
        <p:spPr>
          <a:xfrm>
            <a:off x="452583" y="625285"/>
            <a:ext cx="11185236" cy="5658829"/>
          </a:xfrm>
          <a:prstGeom prst="rect">
            <a:avLst/>
          </a:prstGeom>
        </p:spPr>
      </p:pic>
      <p:sp>
        <p:nvSpPr>
          <p:cNvPr id="40" name="Rectangle 39"/>
          <p:cNvSpPr/>
          <p:nvPr/>
        </p:nvSpPr>
        <p:spPr>
          <a:xfrm>
            <a:off x="2927927" y="6133"/>
            <a:ext cx="9121197"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Digital Clones vs. Digital Twins</a:t>
            </a:r>
          </a:p>
        </p:txBody>
      </p:sp>
    </p:spTree>
    <p:extLst>
      <p:ext uri="{BB962C8B-B14F-4D97-AF65-F5344CB8AC3E}">
        <p14:creationId xmlns:p14="http://schemas.microsoft.com/office/powerpoint/2010/main" val="1916014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960761" y="116610"/>
            <a:ext cx="5459028" cy="5940088"/>
          </a:xfrm>
          <a:prstGeom prst="rect">
            <a:avLst/>
          </a:prstGeom>
          <a:solidFill>
            <a:schemeClr val="bg1">
              <a:lumMod val="85000"/>
            </a:schemeClr>
          </a:solidFill>
          <a:ln w="38100">
            <a:solidFill>
              <a:schemeClr val="tx1"/>
            </a:solidFill>
          </a:ln>
        </p:spPr>
        <p:txBody>
          <a:bodyPr wrap="square">
            <a:spAutoFit/>
          </a:bodyPr>
          <a:lstStyle/>
          <a:p>
            <a:pPr marL="342900" marR="0" lvl="0" indent="-342900" algn="just" defTabSz="914400" rtl="0" eaLnBrk="1" fontAlgn="base" latinLnBrk="0" hangingPunct="1">
              <a:lnSpc>
                <a:spcPct val="100000"/>
              </a:lnSpc>
              <a:spcBef>
                <a:spcPts val="600"/>
              </a:spcBef>
              <a:spcAft>
                <a:spcPts val="600"/>
              </a:spcAft>
              <a:buClrTx/>
              <a:buSzTx/>
              <a:buFont typeface="+mj-lt"/>
              <a:buAutoNum type="arabicPeriod"/>
              <a:tabLst/>
              <a:defRPr/>
            </a:pPr>
            <a:r>
              <a:rPr kumimoji="0" lang="en-US" sz="2000" b="0" i="0" u="none" strike="noStrike" kern="1200" cap="none" spc="0" normalizeH="0" baseline="0" noProof="0" dirty="0">
                <a:ln>
                  <a:noFill/>
                </a:ln>
                <a:solidFill>
                  <a:srgbClr val="FF0000"/>
                </a:solidFill>
                <a:effectLst/>
                <a:uLnTx/>
                <a:uFillTx/>
              </a:rPr>
              <a:t>Artificial Intelligence: To be or not to be?</a:t>
            </a:r>
          </a:p>
          <a:p>
            <a:pPr marL="342900" marR="0" lvl="0" indent="-342900" algn="just" defTabSz="914400" rtl="0" eaLnBrk="1" fontAlgn="base" latinLnBrk="0" hangingPunct="1">
              <a:lnSpc>
                <a:spcPct val="100000"/>
              </a:lnSpc>
              <a:spcBef>
                <a:spcPts val="600"/>
              </a:spcBef>
              <a:spcAft>
                <a:spcPts val="600"/>
              </a:spcAft>
              <a:buClrTx/>
              <a:buSzTx/>
              <a:buFont typeface="+mj-lt"/>
              <a:buAutoNum type="arabicPeriod"/>
              <a:tabLst/>
              <a:defRPr/>
            </a:pPr>
            <a:r>
              <a:rPr kumimoji="0" lang="en-US" sz="2000" b="0" i="0" u="none" strike="noStrike" kern="1200" cap="none" spc="0" normalizeH="0" baseline="0" noProof="0" dirty="0">
                <a:ln>
                  <a:noFill/>
                </a:ln>
                <a:solidFill>
                  <a:srgbClr val="7030A0"/>
                </a:solidFill>
                <a:effectLst/>
                <a:uLnTx/>
                <a:uFillTx/>
              </a:rPr>
              <a:t>Industry 5.0: towards resilient collaborative (human + AI) intelligence.</a:t>
            </a:r>
          </a:p>
          <a:p>
            <a:pPr marL="342900" lvl="0" indent="-342900" algn="just" fontAlgn="base">
              <a:spcBef>
                <a:spcPts val="600"/>
              </a:spcBef>
              <a:spcAft>
                <a:spcPts val="600"/>
              </a:spcAft>
              <a:buFont typeface="+mj-lt"/>
              <a:buAutoNum type="arabicPeriod"/>
              <a:defRPr/>
            </a:pPr>
            <a:r>
              <a:rPr lang="en-US" sz="2000" dirty="0">
                <a:solidFill>
                  <a:srgbClr val="FF0000"/>
                </a:solidFill>
              </a:rPr>
              <a:t>Introducing Adversarial Maintenance</a:t>
            </a:r>
          </a:p>
          <a:p>
            <a:pPr marL="342900" marR="0" lvl="0" indent="-342900" algn="just" defTabSz="914400" rtl="0" eaLnBrk="1" fontAlgn="base" latinLnBrk="0" hangingPunct="1">
              <a:lnSpc>
                <a:spcPct val="100000"/>
              </a:lnSpc>
              <a:spcBef>
                <a:spcPts val="600"/>
              </a:spcBef>
              <a:spcAft>
                <a:spcPts val="600"/>
              </a:spcAft>
              <a:buClrTx/>
              <a:buSzTx/>
              <a:buFont typeface="+mj-lt"/>
              <a:buAutoNum type="arabicPeriod"/>
              <a:tabLst/>
              <a:defRPr/>
            </a:pPr>
            <a:r>
              <a:rPr lang="en-US" sz="2000" dirty="0">
                <a:solidFill>
                  <a:srgbClr val="7030A0"/>
                </a:solidFill>
              </a:rPr>
              <a:t>Humans’ vs AI’s security vulnerabilities: smart way to handle both.</a:t>
            </a:r>
          </a:p>
          <a:p>
            <a:pPr marL="342900" marR="0" lvl="0" indent="-342900" algn="just" defTabSz="914400" rtl="0" eaLnBrk="1" fontAlgn="base" latinLnBrk="0" hangingPunct="1">
              <a:lnSpc>
                <a:spcPct val="100000"/>
              </a:lnSpc>
              <a:spcBef>
                <a:spcPts val="600"/>
              </a:spcBef>
              <a:spcAft>
                <a:spcPts val="600"/>
              </a:spcAft>
              <a:buClrTx/>
              <a:buSzTx/>
              <a:buFont typeface="+mj-lt"/>
              <a:buAutoNum type="arabicPeriod"/>
              <a:tabLst/>
              <a:defRPr/>
            </a:pPr>
            <a:r>
              <a:rPr lang="en-US" sz="2000" dirty="0">
                <a:solidFill>
                  <a:srgbClr val="FF0000"/>
                </a:solidFill>
              </a:rPr>
              <a:t>“Digital cloning”: towards responsible AI, which enhances and secures (not replaces) humans.</a:t>
            </a:r>
          </a:p>
          <a:p>
            <a:pPr marL="342900" marR="0" lvl="0" indent="-342900" algn="just" defTabSz="914400" rtl="0" eaLnBrk="1" fontAlgn="base" latinLnBrk="0" hangingPunct="1">
              <a:lnSpc>
                <a:spcPct val="100000"/>
              </a:lnSpc>
              <a:spcBef>
                <a:spcPts val="600"/>
              </a:spcBef>
              <a:spcAft>
                <a:spcPts val="600"/>
              </a:spcAft>
              <a:buClrTx/>
              <a:buSzTx/>
              <a:buFont typeface="+mj-lt"/>
              <a:buAutoNum type="arabicPeriod"/>
              <a:tabLst/>
              <a:defRPr/>
            </a:pPr>
            <a:r>
              <a:rPr kumimoji="0" lang="en-US" sz="2000" b="0" i="0" u="none" strike="noStrike" kern="1200" cap="none" spc="0" normalizeH="0" baseline="0" noProof="0" dirty="0">
                <a:ln>
                  <a:noFill/>
                </a:ln>
                <a:solidFill>
                  <a:srgbClr val="7030A0"/>
                </a:solidFill>
                <a:effectLst/>
                <a:uLnTx/>
                <a:uFillTx/>
              </a:rPr>
              <a:t>“Digital immunity and vaccination”: adversarial training of resilience.</a:t>
            </a:r>
          </a:p>
          <a:p>
            <a:pPr marL="342900" lvl="0" indent="-342900" algn="just" fontAlgn="base">
              <a:spcBef>
                <a:spcPts val="600"/>
              </a:spcBef>
              <a:spcAft>
                <a:spcPts val="600"/>
              </a:spcAft>
              <a:buFont typeface="+mj-lt"/>
              <a:buAutoNum type="arabicPeriod"/>
              <a:defRPr/>
            </a:pPr>
            <a:r>
              <a:rPr lang="en-US" sz="2000" dirty="0">
                <a:solidFill>
                  <a:srgbClr val="FF0000"/>
                </a:solidFill>
              </a:rPr>
              <a:t>Knowledge-informed adversarial maintenance: collaborative immunity training.</a:t>
            </a:r>
          </a:p>
          <a:p>
            <a:pPr marL="342900" lvl="0" indent="-342900" algn="just" fontAlgn="base">
              <a:spcBef>
                <a:spcPts val="600"/>
              </a:spcBef>
              <a:spcAft>
                <a:spcPts val="600"/>
              </a:spcAft>
              <a:buFont typeface="+mj-lt"/>
              <a:buAutoNum type="arabicPeriod"/>
              <a:defRPr/>
            </a:pPr>
            <a:r>
              <a:rPr lang="en-US" sz="2000" dirty="0">
                <a:solidFill>
                  <a:srgbClr val="7030A0"/>
                </a:solidFill>
              </a:rPr>
              <a:t>Complementary Artificial Intelligence: Prepare to potential “disability” in advance.</a:t>
            </a:r>
            <a:endParaRPr kumimoji="0" lang="en-US" sz="2000" b="0" i="0" u="none" strike="noStrike" kern="1200" cap="none" spc="0" normalizeH="0" baseline="0" noProof="0" dirty="0">
              <a:ln>
                <a:noFill/>
              </a:ln>
              <a:solidFill>
                <a:srgbClr val="7030A0"/>
              </a:solidFill>
              <a:effectLst/>
              <a:uLnTx/>
              <a:uFillTx/>
            </a:endParaRPr>
          </a:p>
          <a:p>
            <a:pPr marL="342900" marR="0" lvl="0" indent="-342900" algn="just" defTabSz="914400" rtl="0" eaLnBrk="1" fontAlgn="base" latinLnBrk="0" hangingPunct="1">
              <a:lnSpc>
                <a:spcPct val="100000"/>
              </a:lnSpc>
              <a:spcBef>
                <a:spcPts val="600"/>
              </a:spcBef>
              <a:spcAft>
                <a:spcPts val="600"/>
              </a:spcAft>
              <a:buClrTx/>
              <a:buSzTx/>
              <a:buFont typeface="+mj-lt"/>
              <a:buAutoNum type="arabicPeriod"/>
              <a:tabLst/>
              <a:defRPr/>
            </a:pPr>
            <a:r>
              <a:rPr lang="en-US" sz="2000" dirty="0">
                <a:solidFill>
                  <a:srgbClr val="FF0000"/>
                </a:solidFill>
              </a:rPr>
              <a:t>Conclusions.</a:t>
            </a:r>
          </a:p>
        </p:txBody>
      </p:sp>
      <p:sp>
        <p:nvSpPr>
          <p:cNvPr id="22" name="Rectangle 21"/>
          <p:cNvSpPr/>
          <p:nvPr/>
        </p:nvSpPr>
        <p:spPr>
          <a:xfrm>
            <a:off x="5877834" y="6163874"/>
            <a:ext cx="5686092" cy="523220"/>
          </a:xfrm>
          <a:prstGeom prst="rect">
            <a:avLst/>
          </a:prstGeom>
          <a:solidFill>
            <a:srgbClr val="FFFF00"/>
          </a:solidFill>
          <a:ln w="19050">
            <a:solidFill>
              <a:schemeClr val="tx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0" cap="none" spc="0" normalizeH="0" baseline="0" noProof="0" dirty="0">
                <a:ln>
                  <a:noFill/>
                </a:ln>
                <a:solidFill>
                  <a:prstClr val="black"/>
                </a:solidFill>
                <a:effectLst/>
                <a:uLnTx/>
                <a:uFillTx/>
                <a:latin typeface="Calibri" panose="020F0502020204030204"/>
                <a:ea typeface="+mn-ea"/>
                <a:cs typeface="+mn-cs"/>
              </a:rPr>
              <a:t>I am </a:t>
            </a: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rPr>
              <a:t>grateful to the anonymous photographers and artists, whose photos and pictures (available in the Internet) have been used in this presentation.</a:t>
            </a:r>
            <a:endParaRPr kumimoji="0" lang="en-US" altLang="en-US" sz="1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nvGrpSpPr>
          <p:cNvPr id="6" name="Group 5"/>
          <p:cNvGrpSpPr/>
          <p:nvPr/>
        </p:nvGrpSpPr>
        <p:grpSpPr>
          <a:xfrm>
            <a:off x="637298" y="98138"/>
            <a:ext cx="4507344" cy="6588956"/>
            <a:chOff x="73892" y="98138"/>
            <a:chExt cx="4507344" cy="6588956"/>
          </a:xfrm>
        </p:grpSpPr>
        <p:grpSp>
          <p:nvGrpSpPr>
            <p:cNvPr id="21" name="Group 20"/>
            <p:cNvGrpSpPr/>
            <p:nvPr/>
          </p:nvGrpSpPr>
          <p:grpSpPr>
            <a:xfrm>
              <a:off x="73892" y="98138"/>
              <a:ext cx="4507344" cy="6588956"/>
              <a:chOff x="221669" y="107374"/>
              <a:chExt cx="4507344" cy="6588956"/>
            </a:xfrm>
          </p:grpSpPr>
          <p:grpSp>
            <p:nvGrpSpPr>
              <p:cNvPr id="4" name="Group 3"/>
              <p:cNvGrpSpPr/>
              <p:nvPr/>
            </p:nvGrpSpPr>
            <p:grpSpPr>
              <a:xfrm>
                <a:off x="221669" y="107374"/>
                <a:ext cx="4507344" cy="3887112"/>
                <a:chOff x="618825" y="-954815"/>
                <a:chExt cx="4507344" cy="3887112"/>
              </a:xfrm>
            </p:grpSpPr>
            <p:pic>
              <p:nvPicPr>
                <p:cNvPr id="2050" name="Picture 2" descr="Free Two GIF and Numbers 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7800" y="1284565"/>
                  <a:ext cx="476842" cy="6781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Three GIF and Numbers 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782" y="1280776"/>
                  <a:ext cx="477937" cy="67973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ee Four GIF and Numbers 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388" y="1281197"/>
                  <a:ext cx="477937" cy="67973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ree Five GIF and Numbers 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5961" y="1283277"/>
                  <a:ext cx="476963" cy="6783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Free One GIF and Numbers 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8667" y="1284566"/>
                  <a:ext cx="476841" cy="67817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stretch>
                  <a:fillRect/>
                </a:stretch>
              </p:blipFill>
              <p:spPr>
                <a:xfrm>
                  <a:off x="618825" y="1962740"/>
                  <a:ext cx="4507344" cy="969557"/>
                </a:xfrm>
                <a:prstGeom prst="rect">
                  <a:avLst/>
                </a:prstGeom>
              </p:spPr>
            </p:pic>
            <p:sp>
              <p:nvSpPr>
                <p:cNvPr id="3" name="Rectangle 2"/>
                <p:cNvSpPr/>
                <p:nvPr/>
              </p:nvSpPr>
              <p:spPr>
                <a:xfrm>
                  <a:off x="1492386" y="-954815"/>
                  <a:ext cx="2931716"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rPr>
                    <a:t>Contents</a:t>
                  </a:r>
                </a:p>
              </p:txBody>
            </p:sp>
            <p:pic>
              <p:nvPicPr>
                <p:cNvPr id="1026" name="Picture 2" descr="Why Video matters to you — Incognito Desig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298832" y="-98310"/>
                  <a:ext cx="1323179" cy="1323179"/>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2" descr="Free Eight GIF and Numbers GIF"/>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86722" y="2324493"/>
                <a:ext cx="492495" cy="7004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Free Seven GIF and Numbers GIF"/>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07921" y="2355990"/>
                <a:ext cx="469564" cy="6678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ix To Walk - Free GIF on Pixabay - Pixabay"/>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27011" y="2324493"/>
                <a:ext cx="492494" cy="70043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12">
                <a:clrChange>
                  <a:clrFrom>
                    <a:srgbClr val="FFFFFF"/>
                  </a:clrFrom>
                  <a:clrTo>
                    <a:srgbClr val="FFFFFF">
                      <a:alpha val="0"/>
                    </a:srgbClr>
                  </a:clrTo>
                </a:clrChange>
              </a:blip>
              <a:stretch>
                <a:fillRect/>
              </a:stretch>
            </p:blipFill>
            <p:spPr>
              <a:xfrm>
                <a:off x="914398" y="4176844"/>
                <a:ext cx="3402226" cy="2519486"/>
              </a:xfrm>
              <a:prstGeom prst="rect">
                <a:avLst/>
              </a:prstGeom>
            </p:spPr>
          </p:pic>
          <p:pic>
            <p:nvPicPr>
              <p:cNvPr id="17" name="Picture 16"/>
              <p:cNvPicPr>
                <a:picLocks noChangeAspect="1"/>
              </p:cNvPicPr>
              <p:nvPr/>
            </p:nvPicPr>
            <p:blipFill>
              <a:blip r:embed="rId13">
                <a:clrChange>
                  <a:clrFrom>
                    <a:srgbClr val="FFFFFF"/>
                  </a:clrFrom>
                  <a:clrTo>
                    <a:srgbClr val="FFFFFF">
                      <a:alpha val="0"/>
                    </a:srgbClr>
                  </a:clrTo>
                </a:clrChange>
              </a:blip>
              <a:stretch>
                <a:fillRect/>
              </a:stretch>
            </p:blipFill>
            <p:spPr>
              <a:xfrm>
                <a:off x="1852821" y="3227746"/>
                <a:ext cx="1455160" cy="1761510"/>
              </a:xfrm>
              <a:prstGeom prst="rect">
                <a:avLst/>
              </a:prstGeom>
            </p:spPr>
          </p:pic>
        </p:grpSp>
        <p:pic>
          <p:nvPicPr>
            <p:cNvPr id="19" name="Picture 2" descr="Nine Numbers To Walk - Free GIF on Pixabay - Pixabay"/>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012584" y="2333729"/>
              <a:ext cx="478721" cy="6808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08685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4599708" y="58090"/>
            <a:ext cx="7479737" cy="4297528"/>
          </a:xfrm>
          <a:prstGeom prst="rect">
            <a:avLst/>
          </a:prstGeom>
        </p:spPr>
      </p:pic>
      <p:sp>
        <p:nvSpPr>
          <p:cNvPr id="2" name="Rectangle 1"/>
          <p:cNvSpPr/>
          <p:nvPr/>
        </p:nvSpPr>
        <p:spPr>
          <a:xfrm>
            <a:off x="3757524" y="4600096"/>
            <a:ext cx="8242179" cy="738664"/>
          </a:xfrm>
          <a:prstGeom prst="rect">
            <a:avLst/>
          </a:prstGeom>
          <a:solidFill>
            <a:schemeClr val="bg1">
              <a:lumMod val="85000"/>
            </a:schemeClr>
          </a:solidFill>
          <a:ln w="25400">
            <a:solidFill>
              <a:schemeClr val="tx1"/>
            </a:solidFill>
          </a:ln>
        </p:spPr>
        <p:txBody>
          <a:bodyPr wrap="square">
            <a:spAutoFit/>
          </a:bodyPr>
          <a:lstStyle/>
          <a:p>
            <a:pPr lvl="0" algn="just">
              <a:defRPr/>
            </a:pPr>
            <a:r>
              <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Golovianko, M., Gryshko, S., Terziyan, V., &amp; Tuunanen, T. (2022). </a:t>
            </a:r>
            <a:r>
              <a:rPr kumimoji="0" lang="en-GB" sz="1400" b="1" i="0"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Responsible Cognitive Digital Clones as Decision Makers: A Design Science Research Study</a:t>
            </a:r>
            <a:r>
              <a:rPr kumimoji="0" lang="en-GB"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400" i="1"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European Journal of Information Systems</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fi-FI" sz="1400" i="1" dirty="0">
                <a:solidFill>
                  <a:prstClr val="black"/>
                </a:solidFill>
                <a:latin typeface="Times New Roman" panose="02020603050405020304" pitchFamily="18" charset="0"/>
                <a:cs typeface="Times New Roman" panose="02020603050405020304" pitchFamily="18" charset="0"/>
              </a:rPr>
              <a:t>32</a:t>
            </a:r>
            <a:r>
              <a:rPr lang="fi-FI" sz="1400" dirty="0">
                <a:solidFill>
                  <a:prstClr val="black"/>
                </a:solidFill>
                <a:latin typeface="Times New Roman" panose="02020603050405020304" pitchFamily="18" charset="0"/>
                <a:cs typeface="Times New Roman" panose="02020603050405020304" pitchFamily="18" charset="0"/>
              </a:rPr>
              <a:t>(5), 879–901, </a:t>
            </a:r>
            <a:r>
              <a:rPr kumimoji="0" lang="en-US" sz="1400" b="0" i="0" u="sng"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hlinkClick r:id="rId3"/>
              </a:rPr>
              <a:t>https://doi.org/10.1080/0960085X.2022.2073278</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 name="Rectangle 1"/>
          <p:cNvSpPr>
            <a:spLocks noChangeArrowheads="1"/>
          </p:cNvSpPr>
          <p:nvPr/>
        </p:nvSpPr>
        <p:spPr bwMode="auto">
          <a:xfrm>
            <a:off x="3757524" y="5444693"/>
            <a:ext cx="8242180" cy="738664"/>
          </a:xfrm>
          <a:prstGeom prst="rect">
            <a:avLst/>
          </a:prstGeom>
          <a:solidFill>
            <a:schemeClr val="bg1">
              <a:lumMod val="85000"/>
            </a:schemeClr>
          </a:solidFill>
          <a:ln w="25400">
            <a:solidFill>
              <a:schemeClr val="tx1"/>
            </a:solidFill>
          </a:ln>
          <a:effec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kumimoji="0" lang="en-US" altLang="fi-FI"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Golovianko, M., Gryshko, S., Terziyan, V., &amp; Tuunanen, T. (2021). </a:t>
            </a:r>
            <a:r>
              <a:rPr kumimoji="0" lang="en-US" altLang="fi-FI" sz="14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Towards Digital Cognitive Clones for the Decision-Makers: Adversarial Training Experiments</a:t>
            </a:r>
            <a:r>
              <a:rPr kumimoji="0" lang="en-US" altLang="fi-FI"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0" lang="en-US" altLang="fi-FI" sz="1400" b="0"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fi-FI" sz="14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Procedia Computer Science</a:t>
            </a:r>
            <a:r>
              <a:rPr kumimoji="0" lang="en-US" altLang="fi-FI"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fi-FI" sz="1400" b="0"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180</a:t>
            </a:r>
            <a:r>
              <a:rPr kumimoji="0" lang="en-US" altLang="fi-FI"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180-189. Elsevier. </a:t>
            </a:r>
            <a:r>
              <a:rPr kumimoji="0" lang="fi-FI" altLang="fi-FI" sz="1400" b="0" i="0" u="sng"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hlinkClick r:id="rId4" tooltip="Persistent link using digital object identifier"/>
              </a:rPr>
              <a:t>https://doi.org/10.1016/j.procs.2021.01.155</a:t>
            </a:r>
            <a:r>
              <a:rPr kumimoji="0" lang="fi-FI" altLang="fi-FI" sz="1400" b="0" i="0"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lang="en-US" sz="1400" dirty="0">
                <a:solidFill>
                  <a:prstClr val="black"/>
                </a:solidFill>
                <a:latin typeface="Times New Roman" panose="02020603050405020304" pitchFamily="18" charset="0"/>
                <a:cs typeface="Times New Roman" panose="02020603050405020304" pitchFamily="18" charset="0"/>
              </a:rPr>
              <a:t>Presentation: </a:t>
            </a:r>
            <a:r>
              <a:rPr lang="en-US" sz="1400" dirty="0">
                <a:solidFill>
                  <a:prstClr val="black"/>
                </a:solidFill>
                <a:latin typeface="Times New Roman" panose="02020603050405020304" pitchFamily="18" charset="0"/>
                <a:cs typeface="Times New Roman" panose="02020603050405020304" pitchFamily="18" charset="0"/>
                <a:hlinkClick r:id="rId5"/>
              </a:rPr>
              <a:t>https://ai.it.jyu.fi/ISM-2020-Pi-Mind.pptx</a:t>
            </a:r>
            <a:r>
              <a:rPr lang="en-US" sz="1400" dirty="0">
                <a:solidFill>
                  <a:prstClr val="black"/>
                </a:solidFill>
                <a:latin typeface="Times New Roman" panose="02020603050405020304" pitchFamily="18" charset="0"/>
                <a:cs typeface="Times New Roman" panose="02020603050405020304" pitchFamily="18" charset="0"/>
              </a:rPr>
              <a:t> </a:t>
            </a:r>
            <a:endParaRPr kumimoji="0" lang="fi-FI" altLang="fi-FI"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Rectangle 5"/>
          <p:cNvSpPr>
            <a:spLocks noChangeArrowheads="1"/>
          </p:cNvSpPr>
          <p:nvPr/>
        </p:nvSpPr>
        <p:spPr bwMode="auto">
          <a:xfrm>
            <a:off x="110000" y="193326"/>
            <a:ext cx="4489709"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lvl="0" algn="ctr" eaLnBrk="1" hangingPunct="1">
              <a:defRPr/>
            </a:pPr>
            <a:r>
              <a:rPr lang="en-US" altLang="en-US" sz="4000" b="1" dirty="0">
                <a:solidFill>
                  <a:srgbClr val="FF0000"/>
                </a:solidFill>
                <a:effectLst>
                  <a:outerShdw blurRad="38100" dist="38100" dir="2700000" algn="tl">
                    <a:srgbClr val="000000">
                      <a:alpha val="43137"/>
                    </a:srgbClr>
                  </a:outerShdw>
                </a:effectLst>
              </a:rPr>
              <a:t>Cloning Process</a:t>
            </a:r>
            <a:endParaRPr kumimoji="0" lang="en-US" alt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mn-ea"/>
                <a:cs typeface="Arial" pitchFamily="34" charset="0"/>
              </a:rPr>
              <a:t>(aka adversarial training)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mn-ea"/>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mn-ea"/>
                <a:cs typeface="Arial" pitchFamily="34" charset="0"/>
              </a:rPr>
              <a:t> </a:t>
            </a:r>
            <a:r>
              <a:rPr kumimoji="0" lang="en-US" alt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mn-ea"/>
                <a:cs typeface="Arial" pitchFamily="34" charset="0"/>
              </a:rPr>
              <a:t>- based on Conditional Generative Adversarial Network with special “Turing” Discriminator (T-GAN)</a:t>
            </a:r>
          </a:p>
        </p:txBody>
      </p:sp>
      <p:pic>
        <p:nvPicPr>
          <p:cNvPr id="8" name="Picture 7"/>
          <p:cNvPicPr>
            <a:picLocks noChangeAspect="1"/>
          </p:cNvPicPr>
          <p:nvPr/>
        </p:nvPicPr>
        <p:blipFill>
          <a:blip r:embed="rId6"/>
          <a:stretch>
            <a:fillRect/>
          </a:stretch>
        </p:blipFill>
        <p:spPr>
          <a:xfrm>
            <a:off x="285828" y="4212312"/>
            <a:ext cx="3174189" cy="2077651"/>
          </a:xfrm>
          <a:prstGeom prst="rect">
            <a:avLst/>
          </a:prstGeom>
          <a:ln w="63500">
            <a:solidFill>
              <a:schemeClr val="tx1"/>
            </a:solidFill>
          </a:ln>
        </p:spPr>
      </p:pic>
    </p:spTree>
    <p:extLst>
      <p:ext uri="{BB962C8B-B14F-4D97-AF65-F5344CB8AC3E}">
        <p14:creationId xmlns:p14="http://schemas.microsoft.com/office/powerpoint/2010/main" val="30247896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png"/>
          <p:cNvPicPr/>
          <p:nvPr/>
        </p:nvPicPr>
        <p:blipFill>
          <a:blip r:embed="rId2"/>
          <a:srcRect/>
          <a:stretch>
            <a:fillRect/>
          </a:stretch>
        </p:blipFill>
        <p:spPr>
          <a:xfrm>
            <a:off x="4516582" y="27899"/>
            <a:ext cx="7576985" cy="4858137"/>
          </a:xfrm>
          <a:prstGeom prst="rect">
            <a:avLst/>
          </a:prstGeom>
          <a:ln/>
        </p:spPr>
      </p:pic>
      <p:sp>
        <p:nvSpPr>
          <p:cNvPr id="3" name="Rectangle 2"/>
          <p:cNvSpPr>
            <a:spLocks noChangeArrowheads="1"/>
          </p:cNvSpPr>
          <p:nvPr/>
        </p:nvSpPr>
        <p:spPr bwMode="auto">
          <a:xfrm>
            <a:off x="41009" y="141205"/>
            <a:ext cx="4454862"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mn-ea"/>
                <a:cs typeface="Arial" pitchFamily="34" charset="0"/>
              </a:rPr>
              <a:t>Cloning collective Intelligence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Arial" pitchFamily="34" charset="0"/>
              </a:rPr>
              <a:t>Using special GAN architecture with “Turing (group) Discriminator”</a:t>
            </a:r>
            <a:endParaRPr kumimoji="0" lang="en-US" alt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2" name="Rectangle 1"/>
          <p:cNvSpPr/>
          <p:nvPr/>
        </p:nvSpPr>
        <p:spPr>
          <a:xfrm>
            <a:off x="56221" y="3565652"/>
            <a:ext cx="4586265" cy="1897955"/>
          </a:xfrm>
          <a:prstGeom prst="rect">
            <a:avLst/>
          </a:prstGeom>
          <a:solidFill>
            <a:schemeClr val="bg1">
              <a:lumMod val="85000"/>
            </a:schemeClr>
          </a:solidFill>
          <a:ln w="25400">
            <a:solidFill>
              <a:schemeClr val="tx1"/>
            </a:solidFill>
          </a:ln>
        </p:spPr>
        <p:txBody>
          <a:bodyPr wrap="square">
            <a:spAutoFit/>
          </a:bodyPr>
          <a:lstStyle/>
          <a:p>
            <a:pPr marL="0" marR="0" lvl="0" indent="0" algn="just" defTabSz="914400" rtl="0" eaLnBrk="1" fontAlgn="auto" latinLnBrk="0" hangingPunct="1">
              <a:lnSpc>
                <a:spcPct val="100000"/>
              </a:lnSpc>
              <a:spcBef>
                <a:spcPts val="0"/>
              </a:spcBef>
              <a:spcAft>
                <a:spcPts val="4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Cite as: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Terziyan, V., Gavriushenko, M., Girka, A., Gontarenko, A., &amp; Kaikova, O. (2021). </a:t>
            </a:r>
            <a:r>
              <a:rPr kumimoji="0" lang="en-US" sz="16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Cloning and Training Collective Intelligence with Generative Adversarial Networks</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6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IET Collaborative Intelligent Manufacturing</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600" b="0"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3</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(1), 64-74. John Wiley and Sons Ltd. </a:t>
            </a:r>
            <a:r>
              <a:rPr kumimoji="0" lang="en-US" sz="1600" b="0" i="0" u="sng"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hlinkClick r:id="rId3"/>
              </a:rPr>
              <a:t>https://doi.org/10.1049/cim2.12008</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Rectangle 4"/>
          <p:cNvSpPr/>
          <p:nvPr/>
        </p:nvSpPr>
        <p:spPr>
          <a:xfrm>
            <a:off x="4663197" y="4867564"/>
            <a:ext cx="7467314"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We provided an adversarial training framework for the collective intelligence. We show how cognitive capabilities can be copied (“cloned”) from humans and trained as a (responsible) collective intelligence. We made some modifications to the Generative Adversarial Networks architectures and adapted them for the cloning and training tasks. We modified the Discriminator component to a so‐called “Turing (group) Discriminator”, which includes one or several human and artificial discriminators working together.</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1164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55717" y="380273"/>
            <a:ext cx="5700190" cy="3007821"/>
          </a:xfrm>
          <a:prstGeom prst="rect">
            <a:avLst/>
          </a:prstGeom>
        </p:spPr>
      </p:pic>
      <p:sp>
        <p:nvSpPr>
          <p:cNvPr id="5" name="Rectangle 4"/>
          <p:cNvSpPr>
            <a:spLocks noChangeArrowheads="1"/>
          </p:cNvSpPr>
          <p:nvPr/>
        </p:nvSpPr>
        <p:spPr bwMode="auto">
          <a:xfrm>
            <a:off x="196289" y="17452"/>
            <a:ext cx="46528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mn-ea"/>
                <a:cs typeface="Arial" pitchFamily="34" charset="0"/>
              </a:rPr>
              <a:t>Cloning-GAN (C-GAN) architecture</a:t>
            </a:r>
            <a:endParaRPr kumimoji="0" lang="en-US" altLang="en-US"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pic>
        <p:nvPicPr>
          <p:cNvPr id="7" name="Picture 6"/>
          <p:cNvPicPr/>
          <p:nvPr/>
        </p:nvPicPr>
        <p:blipFill>
          <a:blip r:embed="rId3"/>
          <a:stretch>
            <a:fillRect/>
          </a:stretch>
        </p:blipFill>
        <p:spPr>
          <a:xfrm>
            <a:off x="74570" y="3927518"/>
            <a:ext cx="7288755" cy="2863150"/>
          </a:xfrm>
          <a:prstGeom prst="rect">
            <a:avLst/>
          </a:prstGeom>
        </p:spPr>
      </p:pic>
      <p:sp>
        <p:nvSpPr>
          <p:cNvPr id="8" name="Rectangle 7"/>
          <p:cNvSpPr>
            <a:spLocks noChangeArrowheads="1"/>
          </p:cNvSpPr>
          <p:nvPr/>
        </p:nvSpPr>
        <p:spPr bwMode="auto">
          <a:xfrm>
            <a:off x="-1052" y="3543927"/>
            <a:ext cx="618017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mn-ea"/>
                <a:cs typeface="Arial" pitchFamily="34" charset="0"/>
              </a:rPr>
              <a:t>Multi-Expert-Guided Cloning-GAN (MEG-C-GAN) architecture</a:t>
            </a:r>
            <a:endParaRPr kumimoji="0" lang="en-US" altLang="en-US"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3" name="Rectangle 2"/>
          <p:cNvSpPr/>
          <p:nvPr/>
        </p:nvSpPr>
        <p:spPr>
          <a:xfrm>
            <a:off x="5874332" y="2253923"/>
            <a:ext cx="6280727" cy="1261884"/>
          </a:xfrm>
          <a:prstGeom prst="rect">
            <a:avLst/>
          </a:prstGeom>
          <a:solidFill>
            <a:schemeClr val="bg1">
              <a:lumMod val="85000"/>
            </a:schemeClr>
          </a:solidFill>
          <a:ln w="25400">
            <a:solidFill>
              <a:schemeClr val="tx1"/>
            </a:solidFill>
          </a:ln>
        </p:spPr>
        <p:txBody>
          <a:bodyPr wrap="square">
            <a:spAutoFit/>
          </a:bodyPr>
          <a:lstStyle/>
          <a:p>
            <a:r>
              <a:rPr lang="en-US" sz="1600" b="1" dirty="0">
                <a:solidFill>
                  <a:srgbClr val="212529"/>
                </a:solidFill>
                <a:latin typeface="Times New Roman" panose="02020603050405020304" pitchFamily="18" charset="0"/>
                <a:ea typeface="Times New Roman" panose="02020603050405020304" pitchFamily="18" charset="0"/>
              </a:rPr>
              <a:t>Cite as:</a:t>
            </a:r>
          </a:p>
          <a:p>
            <a:r>
              <a:rPr lang="en-US" sz="1400" dirty="0">
                <a:solidFill>
                  <a:srgbClr val="212529"/>
                </a:solidFill>
                <a:latin typeface="Times New Roman" panose="02020603050405020304" pitchFamily="18" charset="0"/>
                <a:ea typeface="Times New Roman" panose="02020603050405020304" pitchFamily="18" charset="0"/>
              </a:rPr>
              <a:t>Terziyan, V., &amp; Tiihonen, T. (2024). </a:t>
            </a:r>
            <a:r>
              <a:rPr lang="en-US" sz="1400" b="1" dirty="0">
                <a:solidFill>
                  <a:srgbClr val="7030A0"/>
                </a:solidFill>
                <a:latin typeface="Times New Roman" panose="02020603050405020304" pitchFamily="18" charset="0"/>
                <a:ea typeface="Times New Roman" panose="02020603050405020304" pitchFamily="18" charset="0"/>
              </a:rPr>
              <a:t>Using Cloning-GAN Architecture to Unlock the Secrets of Smart Manufacturing: Replication of Cognitive Models.</a:t>
            </a:r>
            <a:r>
              <a:rPr lang="en-US" sz="1400" i="1" dirty="0">
                <a:solidFill>
                  <a:srgbClr val="000000"/>
                </a:solidFill>
                <a:latin typeface="Times New Roman" panose="02020603050405020304" pitchFamily="18" charset="0"/>
                <a:ea typeface="Times New Roman" panose="02020603050405020304" pitchFamily="18" charset="0"/>
              </a:rPr>
              <a:t> Procedia Computer Science</a:t>
            </a:r>
            <a:r>
              <a:rPr lang="en-US" sz="1400" dirty="0">
                <a:solidFill>
                  <a:srgbClr val="212529"/>
                </a:solidFill>
                <a:latin typeface="Times New Roman" panose="02020603050405020304" pitchFamily="18" charset="0"/>
                <a:ea typeface="Times New Roman" panose="02020603050405020304" pitchFamily="18" charset="0"/>
              </a:rPr>
              <a:t>,</a:t>
            </a:r>
            <a:r>
              <a:rPr lang="en-US" sz="1400" i="1" dirty="0">
                <a:solidFill>
                  <a:srgbClr val="212529"/>
                </a:solidFill>
                <a:latin typeface="Times New Roman" panose="02020603050405020304" pitchFamily="18" charset="0"/>
                <a:ea typeface="Times New Roman" panose="02020603050405020304" pitchFamily="18" charset="0"/>
              </a:rPr>
              <a:t> 232</a:t>
            </a:r>
            <a:r>
              <a:rPr lang="en-US" sz="1400" dirty="0">
                <a:solidFill>
                  <a:srgbClr val="212529"/>
                </a:solidFill>
                <a:latin typeface="Times New Roman" panose="02020603050405020304" pitchFamily="18" charset="0"/>
                <a:ea typeface="Times New Roman" panose="02020603050405020304" pitchFamily="18" charset="0"/>
              </a:rPr>
              <a:t>, 890-902. Elsevier. </a:t>
            </a:r>
            <a:r>
              <a:rPr lang="en-US" sz="1200" u="sng" dirty="0">
                <a:solidFill>
                  <a:srgbClr val="212529"/>
                </a:solidFill>
                <a:latin typeface="Times New Roman" panose="02020603050405020304" pitchFamily="18" charset="0"/>
                <a:ea typeface="Times New Roman" panose="02020603050405020304" pitchFamily="18" charset="0"/>
                <a:hlinkClick r:id="rId4"/>
              </a:rPr>
              <a:t>https://doi.org/10.1016/j.procs.2024.01.089</a:t>
            </a:r>
            <a:endParaRPr lang="en-US" sz="1200" u="sng" dirty="0">
              <a:solidFill>
                <a:srgbClr val="212529"/>
              </a:solidFill>
              <a:latin typeface="Times New Roman" panose="02020603050405020304" pitchFamily="18" charset="0"/>
              <a:ea typeface="Times New Roman" panose="02020603050405020304" pitchFamily="18" charset="0"/>
            </a:endParaRPr>
          </a:p>
          <a:p>
            <a:r>
              <a:rPr lang="en-US" sz="1600" b="1" dirty="0">
                <a:solidFill>
                  <a:srgbClr val="212529"/>
                </a:solidFill>
                <a:latin typeface="Times New Roman" panose="02020603050405020304" pitchFamily="18" charset="0"/>
                <a:ea typeface="Times New Roman" panose="02020603050405020304" pitchFamily="18" charset="0"/>
              </a:rPr>
              <a:t>See presentation: </a:t>
            </a:r>
            <a:r>
              <a:rPr lang="en-US" sz="1400" u="sng" dirty="0">
                <a:solidFill>
                  <a:prstClr val="black"/>
                </a:solidFill>
                <a:latin typeface="Times New Roman" panose="02020603050405020304" pitchFamily="18" charset="0"/>
                <a:cs typeface="Times New Roman" panose="02020603050405020304" pitchFamily="18" charset="0"/>
                <a:hlinkClick r:id="rId5"/>
              </a:rPr>
              <a:t>https://ai.it.jyu.fi/ISM-2023-Cloning_GAN.pptx</a:t>
            </a:r>
            <a:endParaRPr lang="en-US" sz="1400" dirty="0">
              <a:solidFill>
                <a:srgbClr val="212529"/>
              </a:solidFill>
              <a:latin typeface="Times New Roman" panose="02020603050405020304" pitchFamily="18" charset="0"/>
              <a:ea typeface="Times New Roman" panose="02020603050405020304" pitchFamily="18" charset="0"/>
            </a:endParaRPr>
          </a:p>
        </p:txBody>
      </p:sp>
      <p:sp>
        <p:nvSpPr>
          <p:cNvPr id="9" name="Rectangle 8"/>
          <p:cNvSpPr/>
          <p:nvPr/>
        </p:nvSpPr>
        <p:spPr>
          <a:xfrm>
            <a:off x="7763021" y="5648371"/>
            <a:ext cx="4304146" cy="984885"/>
          </a:xfrm>
          <a:prstGeom prst="rect">
            <a:avLst/>
          </a:prstGeom>
          <a:solidFill>
            <a:schemeClr val="bg1">
              <a:lumMod val="85000"/>
            </a:schemeClr>
          </a:solidFill>
          <a:ln w="25400">
            <a:solidFill>
              <a:schemeClr val="tx1"/>
            </a:solidFill>
          </a:ln>
        </p:spPr>
        <p:txBody>
          <a:bodyPr wrap="square">
            <a:spAutoFit/>
          </a:bodyPr>
          <a:lstStyle/>
          <a:p>
            <a:r>
              <a:rPr lang="en-US" sz="1600" b="1" dirty="0">
                <a:solidFill>
                  <a:srgbClr val="212529"/>
                </a:solidFill>
                <a:latin typeface="Times New Roman" panose="02020603050405020304" pitchFamily="18" charset="0"/>
                <a:ea typeface="Times New Roman" panose="02020603050405020304" pitchFamily="18" charset="0"/>
              </a:rPr>
              <a:t>Cite as </a:t>
            </a:r>
            <a:r>
              <a:rPr lang="en-US" sz="1400" b="1" dirty="0">
                <a:solidFill>
                  <a:srgbClr val="212529"/>
                </a:solidFill>
                <a:latin typeface="Times New Roman" panose="02020603050405020304" pitchFamily="18" charset="0"/>
                <a:ea typeface="Times New Roman" panose="02020603050405020304" pitchFamily="18" charset="0"/>
              </a:rPr>
              <a:t>(when published)</a:t>
            </a:r>
            <a:r>
              <a:rPr lang="en-US" sz="1600" b="1" dirty="0">
                <a:solidFill>
                  <a:srgbClr val="212529"/>
                </a:solidFill>
                <a:latin typeface="Times New Roman" panose="02020603050405020304" pitchFamily="18" charset="0"/>
                <a:ea typeface="Times New Roman" panose="02020603050405020304" pitchFamily="18" charset="0"/>
              </a:rPr>
              <a:t>:</a:t>
            </a:r>
          </a:p>
          <a:p>
            <a:r>
              <a:rPr lang="en-US" sz="1400" dirty="0">
                <a:solidFill>
                  <a:srgbClr val="212529"/>
                </a:solidFill>
                <a:latin typeface="Times New Roman" panose="02020603050405020304" pitchFamily="18" charset="0"/>
                <a:ea typeface="Times New Roman" panose="02020603050405020304" pitchFamily="18" charset="0"/>
              </a:rPr>
              <a:t>Terziyan, V., &amp; Tiihonen, T. (2025, submitted). </a:t>
            </a:r>
            <a:r>
              <a:rPr lang="en-US" sz="1400" b="1" dirty="0">
                <a:solidFill>
                  <a:srgbClr val="7030A0"/>
                </a:solidFill>
                <a:latin typeface="Times New Roman" panose="02020603050405020304" pitchFamily="18" charset="0"/>
                <a:ea typeface="Times New Roman" panose="02020603050405020304" pitchFamily="18" charset="0"/>
              </a:rPr>
              <a:t>Digital Cloning as a Self-Adaptive Multicriteria Optimization Process.</a:t>
            </a:r>
            <a:r>
              <a:rPr lang="en-US" sz="1400" i="1" dirty="0">
                <a:solidFill>
                  <a:srgbClr val="000000"/>
                </a:solidFill>
                <a:latin typeface="Times New Roman" panose="02020603050405020304" pitchFamily="18" charset="0"/>
                <a:ea typeface="Times New Roman" panose="02020603050405020304" pitchFamily="18" charset="0"/>
              </a:rPr>
              <a:t> Procedia Computer Science</a:t>
            </a:r>
            <a:r>
              <a:rPr lang="en-US" sz="1400" dirty="0">
                <a:solidFill>
                  <a:srgbClr val="212529"/>
                </a:solidFill>
                <a:latin typeface="Times New Roman" panose="02020603050405020304" pitchFamily="18" charset="0"/>
                <a:ea typeface="Times New Roman" panose="02020603050405020304" pitchFamily="18" charset="0"/>
              </a:rPr>
              <a:t>,</a:t>
            </a:r>
            <a:r>
              <a:rPr lang="en-US" sz="1400" i="1" dirty="0">
                <a:solidFill>
                  <a:srgbClr val="212529"/>
                </a:solidFill>
                <a:latin typeface="Times New Roman" panose="02020603050405020304" pitchFamily="18" charset="0"/>
                <a:ea typeface="Times New Roman" panose="02020603050405020304" pitchFamily="18" charset="0"/>
              </a:rPr>
              <a:t> </a:t>
            </a:r>
            <a:r>
              <a:rPr lang="en-US" sz="1400" dirty="0">
                <a:solidFill>
                  <a:srgbClr val="212529"/>
                </a:solidFill>
                <a:latin typeface="Times New Roman" panose="02020603050405020304" pitchFamily="18" charset="0"/>
                <a:ea typeface="Times New Roman" panose="02020603050405020304" pitchFamily="18" charset="0"/>
              </a:rPr>
              <a:t>12 pp. Elsevier. </a:t>
            </a:r>
            <a:endParaRPr lang="en-US" sz="1200" u="sng" dirty="0">
              <a:solidFill>
                <a:srgbClr val="212529"/>
              </a:solidFill>
              <a:latin typeface="Times New Roman" panose="02020603050405020304" pitchFamily="18" charset="0"/>
              <a:ea typeface="Times New Roman" panose="02020603050405020304" pitchFamily="18" charset="0"/>
            </a:endParaRPr>
          </a:p>
        </p:txBody>
      </p:sp>
      <p:sp>
        <p:nvSpPr>
          <p:cNvPr id="4" name="Rectangle 3"/>
          <p:cNvSpPr/>
          <p:nvPr/>
        </p:nvSpPr>
        <p:spPr>
          <a:xfrm>
            <a:off x="6360456" y="1224966"/>
            <a:ext cx="5573398" cy="1077218"/>
          </a:xfrm>
          <a:prstGeom prst="rect">
            <a:avLst/>
          </a:prstGeom>
          <a:noFill/>
        </p:spPr>
        <p:txBody>
          <a:bodyPr wrap="squar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rPr>
              <a:t>Driven by handcrafted mathematical expert knowledge</a:t>
            </a:r>
          </a:p>
        </p:txBody>
      </p:sp>
      <p:sp>
        <p:nvSpPr>
          <p:cNvPr id="11" name="Rectangle 10"/>
          <p:cNvSpPr/>
          <p:nvPr/>
        </p:nvSpPr>
        <p:spPr>
          <a:xfrm>
            <a:off x="7273396" y="4610744"/>
            <a:ext cx="4341365" cy="1077218"/>
          </a:xfrm>
          <a:prstGeom prst="rect">
            <a:avLst/>
          </a:prstGeom>
          <a:noFill/>
        </p:spPr>
        <p:txBody>
          <a:bodyPr wrap="squar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rPr>
              <a:t>Driven by trainable expert components</a:t>
            </a:r>
          </a:p>
        </p:txBody>
      </p:sp>
      <p:sp>
        <p:nvSpPr>
          <p:cNvPr id="12" name="Rectangle 11"/>
          <p:cNvSpPr>
            <a:spLocks noChangeArrowheads="1"/>
          </p:cNvSpPr>
          <p:nvPr/>
        </p:nvSpPr>
        <p:spPr bwMode="auto">
          <a:xfrm>
            <a:off x="5554086" y="7679"/>
            <a:ext cx="65615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mn-ea"/>
                <a:cs typeface="Arial" pitchFamily="34" charset="0"/>
              </a:rPr>
              <a:t>Advanced Cloning Architectures</a:t>
            </a:r>
            <a:endParaRPr kumimoji="0" lang="en-US" alt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pic>
        <p:nvPicPr>
          <p:cNvPr id="13" name="Picture 12"/>
          <p:cNvPicPr>
            <a:picLocks noChangeAspect="1"/>
          </p:cNvPicPr>
          <p:nvPr/>
        </p:nvPicPr>
        <p:blipFill>
          <a:blip r:embed="rId6"/>
          <a:stretch>
            <a:fillRect/>
          </a:stretch>
        </p:blipFill>
        <p:spPr>
          <a:xfrm>
            <a:off x="8076954" y="615376"/>
            <a:ext cx="1999563" cy="606823"/>
          </a:xfrm>
          <a:prstGeom prst="rect">
            <a:avLst/>
          </a:prstGeom>
        </p:spPr>
      </p:pic>
      <p:sp>
        <p:nvSpPr>
          <p:cNvPr id="14" name="Rectangle 13"/>
          <p:cNvSpPr/>
          <p:nvPr/>
        </p:nvSpPr>
        <p:spPr>
          <a:xfrm>
            <a:off x="6545179" y="3608579"/>
            <a:ext cx="5570423" cy="923330"/>
          </a:xfrm>
          <a:prstGeom prst="rect">
            <a:avLst/>
          </a:prstGeom>
          <a:solidFill>
            <a:schemeClr val="bg1">
              <a:lumMod val="95000"/>
            </a:schemeClr>
          </a:solidFill>
          <a:ln w="25400">
            <a:solidFill>
              <a:schemeClr val="tx1"/>
            </a:solidFill>
          </a:ln>
        </p:spPr>
        <p:txBody>
          <a:bodyPr wrap="square">
            <a:spAutoFit/>
          </a:bodyPr>
          <a:lstStyle/>
          <a:p>
            <a:pPr algn="just">
              <a:spcBef>
                <a:spcPts val="300"/>
              </a:spcBef>
              <a:defRPr/>
            </a:pPr>
            <a:r>
              <a:rPr lang="en-US" dirty="0">
                <a:solidFill>
                  <a:srgbClr val="FF0000"/>
                </a:solidFill>
                <a:latin typeface="Times New Roman" panose="02020603050405020304" pitchFamily="18" charset="0"/>
                <a:ea typeface="Times New Roman" panose="02020603050405020304" pitchFamily="18" charset="0"/>
              </a:rPr>
              <a:t>Trained cognitive clones of sensitive assets could have life-long re-training in evolving </a:t>
            </a:r>
            <a:r>
              <a:rPr lang="en-US" b="1" dirty="0">
                <a:solidFill>
                  <a:srgbClr val="FF0000"/>
                </a:solidFill>
                <a:latin typeface="Times New Roman" panose="02020603050405020304" pitchFamily="18" charset="0"/>
                <a:ea typeface="Times New Roman" panose="02020603050405020304" pitchFamily="18" charset="0"/>
              </a:rPr>
              <a:t>adversarial environments</a:t>
            </a:r>
            <a:r>
              <a:rPr lang="en-US" dirty="0">
                <a:solidFill>
                  <a:srgbClr val="FF0000"/>
                </a:solidFill>
                <a:latin typeface="Times New Roman" panose="02020603050405020304" pitchFamily="18" charset="0"/>
                <a:ea typeface="Times New Roman" panose="02020603050405020304" pitchFamily="18" charset="0"/>
              </a:rPr>
              <a:t> refreshing their </a:t>
            </a:r>
            <a:r>
              <a:rPr lang="en-US" b="1" dirty="0">
                <a:solidFill>
                  <a:srgbClr val="FF0000"/>
                </a:solidFill>
                <a:latin typeface="Times New Roman" panose="02020603050405020304" pitchFamily="18" charset="0"/>
                <a:ea typeface="Times New Roman" panose="02020603050405020304" pitchFamily="18" charset="0"/>
              </a:rPr>
              <a:t>robustness and resilience</a:t>
            </a:r>
            <a:r>
              <a:rPr lang="en-US" dirty="0">
                <a:solidFill>
                  <a:srgbClr val="FF0000"/>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1732724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735360" y="16436"/>
            <a:ext cx="2200353" cy="27082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2"/>
          <a:stretch>
            <a:fillRect/>
          </a:stretch>
        </p:blipFill>
        <p:spPr>
          <a:xfrm>
            <a:off x="19348" y="29416"/>
            <a:ext cx="3716013" cy="2708292"/>
          </a:xfrm>
          <a:prstGeom prst="rect">
            <a:avLst/>
          </a:prstGeom>
          <a:ln w="25400">
            <a:solidFill>
              <a:schemeClr val="tx1"/>
            </a:solidFill>
          </a:ln>
        </p:spPr>
      </p:pic>
      <p:pic>
        <p:nvPicPr>
          <p:cNvPr id="3" name="Picture 2"/>
          <p:cNvPicPr>
            <a:picLocks noChangeAspect="1"/>
          </p:cNvPicPr>
          <p:nvPr/>
        </p:nvPicPr>
        <p:blipFill>
          <a:blip r:embed="rId3"/>
          <a:stretch>
            <a:fillRect/>
          </a:stretch>
        </p:blipFill>
        <p:spPr>
          <a:xfrm>
            <a:off x="5825825" y="5584"/>
            <a:ext cx="6353395" cy="2743201"/>
          </a:xfrm>
          <a:prstGeom prst="rect">
            <a:avLst/>
          </a:prstGeom>
        </p:spPr>
      </p:pic>
      <p:sp>
        <p:nvSpPr>
          <p:cNvPr id="45" name="Rectangle 44"/>
          <p:cNvSpPr/>
          <p:nvPr/>
        </p:nvSpPr>
        <p:spPr>
          <a:xfrm>
            <a:off x="0" y="12738"/>
            <a:ext cx="12192000" cy="2737888"/>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976584" y="3020288"/>
            <a:ext cx="9901382" cy="1446550"/>
          </a:xfrm>
          <a:prstGeom prst="rect">
            <a:avLst/>
          </a:prstGeom>
        </p:spPr>
        <p:txBody>
          <a:bodyPr wrap="square">
            <a:spAutoFit/>
          </a:bodyPr>
          <a:lstStyle/>
          <a:p>
            <a:pPr algn="ctr"/>
            <a:r>
              <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“Digital immunity” and “vaccination”:</a:t>
            </a:r>
          </a:p>
          <a:p>
            <a:pPr algn="ctr"/>
            <a:r>
              <a:rPr lang="en-US" sz="4000" b="1" i="1" dirty="0">
                <a:solidFill>
                  <a:srgbClr val="C00000"/>
                </a:solidFill>
                <a:effectLst>
                  <a:outerShdw blurRad="38100" dist="38100" dir="2700000" algn="tl">
                    <a:srgbClr val="000000">
                      <a:alpha val="43137"/>
                    </a:srgbClr>
                  </a:outerShdw>
                </a:effectLst>
              </a:rPr>
              <a:t>Adversarial training of resilience</a:t>
            </a:r>
          </a:p>
        </p:txBody>
      </p:sp>
      <p:pic>
        <p:nvPicPr>
          <p:cNvPr id="18"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37835" y="83129"/>
            <a:ext cx="2189042" cy="2643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p:cNvGrpSpPr/>
          <p:nvPr/>
        </p:nvGrpSpPr>
        <p:grpSpPr>
          <a:xfrm>
            <a:off x="2156638" y="4672032"/>
            <a:ext cx="9893614" cy="1618960"/>
            <a:chOff x="1577977" y="3473905"/>
            <a:chExt cx="9893614" cy="1618960"/>
          </a:xfrm>
        </p:grpSpPr>
        <p:sp>
          <p:nvSpPr>
            <p:cNvPr id="11" name="Rectangle 10"/>
            <p:cNvSpPr/>
            <p:nvPr/>
          </p:nvSpPr>
          <p:spPr>
            <a:xfrm>
              <a:off x="3306613" y="3512424"/>
              <a:ext cx="8164978" cy="738664"/>
            </a:xfrm>
            <a:prstGeom prst="rect">
              <a:avLst/>
            </a:prstGeom>
            <a:solidFill>
              <a:schemeClr val="bg1">
                <a:lumMod val="85000"/>
              </a:schemeClr>
            </a:solidFill>
            <a:ln w="19050">
              <a:solidFill>
                <a:schemeClr val="tx1"/>
              </a:solidFill>
            </a:ln>
          </p:spPr>
          <p:txBody>
            <a:bodyPr wrap="square">
              <a:spAutoFit/>
            </a:bodyPr>
            <a:lstStyle/>
            <a:p>
              <a:pPr algn="just"/>
              <a:r>
                <a:rPr lang="en-US" sz="1400" dirty="0">
                  <a:solidFill>
                    <a:srgbClr val="000000"/>
                  </a:solidFill>
                  <a:latin typeface="Times New Roman" panose="02020603050405020304" pitchFamily="18" charset="0"/>
                </a:rPr>
                <a:t>Branytskyi, V., Golovianko, M., Gryshko, S., Malyk, D., Terziyan, V., &amp; Tuunanen, T. (2022). </a:t>
              </a:r>
              <a:r>
                <a:rPr lang="en-US" sz="1400" b="1" dirty="0">
                  <a:solidFill>
                    <a:srgbClr val="7030A0"/>
                  </a:solidFill>
                  <a:latin typeface="Times New Roman" panose="02020603050405020304" pitchFamily="18" charset="0"/>
                </a:rPr>
                <a:t>Digital Clones and Digital Immunity: Adversarial Training Handles Both</a:t>
              </a:r>
              <a:r>
                <a:rPr lang="en-US" sz="1400" dirty="0">
                  <a:solidFill>
                    <a:srgbClr val="000000"/>
                  </a:solidFill>
                  <a:latin typeface="Times New Roman" panose="02020603050405020304" pitchFamily="18" charset="0"/>
                </a:rPr>
                <a:t>. </a:t>
              </a:r>
              <a:r>
                <a:rPr lang="en-US" sz="1400" i="1" dirty="0">
                  <a:latin typeface="Times New Roman" panose="02020603050405020304" pitchFamily="18" charset="0"/>
                </a:rPr>
                <a:t>International Journal of Simulation and Process Modelling</a:t>
              </a:r>
              <a:r>
                <a:rPr lang="en-US" sz="1400" dirty="0">
                  <a:solidFill>
                    <a:srgbClr val="000000"/>
                  </a:solidFill>
                  <a:latin typeface="Times New Roman" panose="02020603050405020304" pitchFamily="18" charset="0"/>
                </a:rPr>
                <a:t>, </a:t>
              </a:r>
              <a:r>
                <a:rPr lang="en-US" sz="1400" i="1" dirty="0">
                  <a:solidFill>
                    <a:srgbClr val="000000"/>
                  </a:solidFill>
                  <a:latin typeface="Times New Roman" panose="02020603050405020304" pitchFamily="18" charset="0"/>
                </a:rPr>
                <a:t>18</a:t>
              </a:r>
              <a:r>
                <a:rPr lang="en-US" sz="1400" dirty="0">
                  <a:solidFill>
                    <a:srgbClr val="000000"/>
                  </a:solidFill>
                  <a:latin typeface="Times New Roman" panose="02020603050405020304" pitchFamily="18" charset="0"/>
                </a:rPr>
                <a:t>(2), 124-139. Inderscience Publishers. </a:t>
              </a:r>
              <a:r>
                <a:rPr lang="en-US" sz="1400" u="sng" dirty="0">
                  <a:solidFill>
                    <a:srgbClr val="0000FF"/>
                  </a:solidFill>
                  <a:latin typeface="Times New Roman" panose="02020603050405020304" pitchFamily="18" charset="0"/>
                  <a:hlinkClick r:id="rId5"/>
                </a:rPr>
                <a:t>https://doi.org/10.1504/IJSPM.2022.10048910</a:t>
              </a:r>
              <a:endParaRPr lang="en-US" sz="1400" dirty="0"/>
            </a:p>
          </p:txBody>
        </p:sp>
        <p:sp>
          <p:nvSpPr>
            <p:cNvPr id="12" name="Rectangle 11"/>
            <p:cNvSpPr/>
            <p:nvPr/>
          </p:nvSpPr>
          <p:spPr>
            <a:xfrm>
              <a:off x="3306613" y="4354201"/>
              <a:ext cx="8164978" cy="738664"/>
            </a:xfrm>
            <a:prstGeom prst="rect">
              <a:avLst/>
            </a:prstGeom>
            <a:solidFill>
              <a:schemeClr val="bg1">
                <a:lumMod val="85000"/>
              </a:schemeClr>
            </a:solidFill>
            <a:ln w="19050">
              <a:solidFill>
                <a:schemeClr val="tx1"/>
              </a:solidFill>
            </a:ln>
          </p:spPr>
          <p:txBody>
            <a:bodyPr wrap="square">
              <a:spAutoFit/>
            </a:bodyPr>
            <a:lstStyle/>
            <a:p>
              <a:pPr algn="just"/>
              <a:r>
                <a:rPr lang="en-US" sz="1400" dirty="0">
                  <a:solidFill>
                    <a:srgbClr val="000000"/>
                  </a:solidFill>
                  <a:latin typeface="Times New Roman" panose="02020603050405020304" pitchFamily="18" charset="0"/>
                </a:rPr>
                <a:t>Kaikova, O., Terziyan, V., Tiihonen, T., Golovianko, M., Gryshko, S., &amp; Titova, L. (2022). </a:t>
              </a:r>
              <a:r>
                <a:rPr lang="en-US" sz="1400" b="1" dirty="0">
                  <a:solidFill>
                    <a:srgbClr val="7030A0"/>
                  </a:solidFill>
                  <a:latin typeface="Times New Roman" panose="02020603050405020304" pitchFamily="18" charset="0"/>
                </a:rPr>
                <a:t>Hybrid Threats against Industry 4.0: Adversarial Training of Resilience</a:t>
              </a:r>
              <a:r>
                <a:rPr lang="en-US" sz="1400" dirty="0">
                  <a:solidFill>
                    <a:srgbClr val="000000"/>
                  </a:solidFill>
                  <a:latin typeface="Times New Roman" panose="02020603050405020304" pitchFamily="18" charset="0"/>
                </a:rPr>
                <a:t>. </a:t>
              </a:r>
              <a:r>
                <a:rPr lang="en-US" sz="1400" i="1" dirty="0">
                  <a:latin typeface="Times New Roman" panose="02020603050405020304" pitchFamily="18" charset="0"/>
                </a:rPr>
                <a:t>E3S Web of Conferences</a:t>
              </a:r>
              <a:r>
                <a:rPr lang="en-US" sz="1400" i="1" dirty="0">
                  <a:solidFill>
                    <a:srgbClr val="000000"/>
                  </a:solidFill>
                  <a:latin typeface="Times New Roman" panose="02020603050405020304" pitchFamily="18" charset="0"/>
                </a:rPr>
                <a:t>,</a:t>
              </a:r>
              <a:r>
                <a:rPr lang="en-US" sz="1400" dirty="0">
                  <a:solidFill>
                    <a:srgbClr val="000000"/>
                  </a:solidFill>
                  <a:latin typeface="Times New Roman" panose="02020603050405020304" pitchFamily="18" charset="0"/>
                </a:rPr>
                <a:t> </a:t>
              </a:r>
              <a:r>
                <a:rPr lang="en-US" sz="1400" i="1" dirty="0">
                  <a:solidFill>
                    <a:srgbClr val="000000"/>
                  </a:solidFill>
                  <a:latin typeface="Times New Roman" panose="02020603050405020304" pitchFamily="18" charset="0"/>
                </a:rPr>
                <a:t>353</a:t>
              </a:r>
              <a:r>
                <a:rPr lang="en-US" sz="1400" dirty="0">
                  <a:solidFill>
                    <a:srgbClr val="000000"/>
                  </a:solidFill>
                  <a:latin typeface="Times New Roman" panose="02020603050405020304" pitchFamily="18" charset="0"/>
                </a:rPr>
                <a:t>, 03004. </a:t>
              </a:r>
              <a:r>
                <a:rPr lang="en-US" sz="1400" u="sng" dirty="0">
                  <a:solidFill>
                    <a:srgbClr val="0000FF"/>
                  </a:solidFill>
                  <a:latin typeface="Times New Roman" panose="02020603050405020304" pitchFamily="18" charset="0"/>
                  <a:hlinkClick r:id="rId6"/>
                </a:rPr>
                <a:t>https://doi.org/10.1051/e3sconf/202235303004</a:t>
              </a:r>
              <a:r>
                <a:rPr lang="en-US" sz="1400" dirty="0">
                  <a:solidFill>
                    <a:srgbClr val="000000"/>
                  </a:solidFill>
                  <a:latin typeface="Times New Roman" panose="02020603050405020304" pitchFamily="18" charset="0"/>
                </a:rPr>
                <a:t>. Presentation: </a:t>
              </a:r>
              <a:r>
                <a:rPr lang="en-US" sz="1400" u="sng" dirty="0">
                  <a:solidFill>
                    <a:srgbClr val="0000FF"/>
                  </a:solidFill>
                  <a:latin typeface="Times New Roman" panose="02020603050405020304" pitchFamily="18" charset="0"/>
                  <a:hlinkClick r:id="rId7"/>
                </a:rPr>
                <a:t>http://www.cs.jyu.fi/ai/EVF-2021.pptx</a:t>
              </a:r>
              <a:r>
                <a:rPr lang="en-US" sz="1400" dirty="0">
                  <a:solidFill>
                    <a:srgbClr val="000000"/>
                  </a:solidFill>
                  <a:latin typeface="Times New Roman" panose="02020603050405020304" pitchFamily="18" charset="0"/>
                </a:rPr>
                <a:t>.</a:t>
              </a:r>
              <a:endParaRPr lang="en-US" sz="1400" dirty="0"/>
            </a:p>
          </p:txBody>
        </p:sp>
        <p:grpSp>
          <p:nvGrpSpPr>
            <p:cNvPr id="13" name="Group 12"/>
            <p:cNvGrpSpPr/>
            <p:nvPr/>
          </p:nvGrpSpPr>
          <p:grpSpPr>
            <a:xfrm>
              <a:off x="1577977" y="3473905"/>
              <a:ext cx="1580863" cy="1316212"/>
              <a:chOff x="1312949" y="4799362"/>
              <a:chExt cx="1997476" cy="1638377"/>
            </a:xfrm>
          </p:grpSpPr>
          <p:pic>
            <p:nvPicPr>
              <p:cNvPr id="14" name="Picture 13"/>
              <p:cNvPicPr>
                <a:picLocks noChangeAspect="1"/>
              </p:cNvPicPr>
              <p:nvPr/>
            </p:nvPicPr>
            <p:blipFill>
              <a:blip r:embed="rId8">
                <a:clrChange>
                  <a:clrFrom>
                    <a:srgbClr val="FFFFFF"/>
                  </a:clrFrom>
                  <a:clrTo>
                    <a:srgbClr val="FFFFFF">
                      <a:alpha val="0"/>
                    </a:srgbClr>
                  </a:clrTo>
                </a:clrChange>
              </a:blip>
              <a:stretch>
                <a:fillRect/>
              </a:stretch>
            </p:blipFill>
            <p:spPr>
              <a:xfrm>
                <a:off x="1312949" y="4799362"/>
                <a:ext cx="1997476" cy="1638377"/>
              </a:xfrm>
              <a:prstGeom prst="rect">
                <a:avLst/>
              </a:prstGeom>
            </p:spPr>
          </p:pic>
          <p:sp>
            <p:nvSpPr>
              <p:cNvPr id="15" name="Rectangle 14"/>
              <p:cNvSpPr/>
              <p:nvPr/>
            </p:nvSpPr>
            <p:spPr>
              <a:xfrm>
                <a:off x="1318608" y="5089923"/>
                <a:ext cx="798433" cy="881153"/>
              </a:xfrm>
              <a:prstGeom prst="rect">
                <a:avLst/>
              </a:prstGeom>
              <a:noFill/>
            </p:spPr>
            <p:txBody>
              <a:bodyPr wrap="none" lIns="91440" tIns="45720" rIns="91440" bIns="45720">
                <a:spAutoFit/>
              </a:bodyPr>
              <a:lstStyle/>
              <a:p>
                <a:pPr algn="ctr"/>
                <a:r>
                  <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AI</a:t>
                </a:r>
              </a:p>
            </p:txBody>
          </p:sp>
        </p:grpSp>
      </p:grpSp>
      <p:pic>
        <p:nvPicPr>
          <p:cNvPr id="16" name="Picture 6" descr="Six To Walk - Free GIF on Pixabay - Pixabay"/>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9538" y="2757780"/>
            <a:ext cx="1649327" cy="2345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0682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0073" y="21470"/>
            <a:ext cx="11831781" cy="954107"/>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Similarity of two problems: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(a) </a:t>
            </a:r>
            <a:r>
              <a:rPr kumimoji="0" lang="en-US" sz="2400" b="1" i="1"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digital cloning </a:t>
            </a:r>
            <a:r>
              <a:rPr kumimoji="0" lang="en-US" sz="24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vs. (b) </a:t>
            </a:r>
            <a:r>
              <a:rPr kumimoji="0" lang="en-US" sz="2400" b="1" i="1"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digital vaccination</a:t>
            </a:r>
          </a:p>
        </p:txBody>
      </p:sp>
      <p:pic>
        <p:nvPicPr>
          <p:cNvPr id="6" name="Picture 5"/>
          <p:cNvPicPr>
            <a:picLocks noChangeAspect="1"/>
          </p:cNvPicPr>
          <p:nvPr/>
        </p:nvPicPr>
        <p:blipFill>
          <a:blip r:embed="rId2"/>
          <a:stretch>
            <a:fillRect/>
          </a:stretch>
        </p:blipFill>
        <p:spPr>
          <a:xfrm>
            <a:off x="217688" y="1189746"/>
            <a:ext cx="7503912" cy="5462190"/>
          </a:xfrm>
          <a:prstGeom prst="rect">
            <a:avLst/>
          </a:prstGeom>
        </p:spPr>
      </p:pic>
      <p:sp>
        <p:nvSpPr>
          <p:cNvPr id="7" name="Rectangle 6"/>
          <p:cNvSpPr/>
          <p:nvPr/>
        </p:nvSpPr>
        <p:spPr>
          <a:xfrm>
            <a:off x="8007929" y="1189746"/>
            <a:ext cx="4073235" cy="3046988"/>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i="0" u="none" strike="noStrike" kern="1200" cap="none" spc="0" normalizeH="0" noProof="0" dirty="0">
                <a:ln w="11430"/>
                <a:uLnTx/>
                <a:uFillTx/>
                <a:latin typeface="Arial" panose="020B0604020202020204" pitchFamily="34" charset="0"/>
                <a:ea typeface="+mn-ea"/>
                <a:cs typeface="Arial" panose="020B0604020202020204" pitchFamily="34" charset="0"/>
              </a:rPr>
              <a:t>… as both require </a:t>
            </a:r>
            <a:r>
              <a:rPr kumimoji="0" lang="en-US" sz="3200" b="1" i="0" u="none" strike="noStrike" kern="1200" cap="none" spc="0" normalizeH="0" noProof="0" dirty="0">
                <a:ln w="11430"/>
                <a:solidFill>
                  <a:srgbClr val="7030A0"/>
                </a:solidFill>
                <a:uLnTx/>
                <a:uFillTx/>
                <a:latin typeface="Arial" panose="020B0604020202020204" pitchFamily="34" charset="0"/>
                <a:ea typeface="+mn-ea"/>
                <a:cs typeface="Arial" panose="020B0604020202020204" pitchFamily="34" charset="0"/>
              </a:rPr>
              <a:t>vulnerability zones </a:t>
            </a:r>
            <a:r>
              <a:rPr kumimoji="0" lang="en-US" sz="3200" i="0" u="none" strike="noStrike" kern="1200" cap="none" spc="0" normalizeH="0" noProof="0" dirty="0">
                <a:ln w="11430"/>
                <a:uLnTx/>
                <a:uFillTx/>
                <a:latin typeface="Arial" panose="020B0604020202020204" pitchFamily="34" charset="0"/>
                <a:ea typeface="+mn-ea"/>
                <a:cs typeface="Arial" panose="020B0604020202020204" pitchFamily="34" charset="0"/>
              </a:rPr>
              <a:t>discovery and </a:t>
            </a:r>
            <a:r>
              <a:rPr kumimoji="0" lang="en-US" sz="3200" b="1" i="0" u="none" strike="noStrike" kern="1200" cap="none" spc="0" normalizeH="0" noProof="0" dirty="0">
                <a:ln w="11430"/>
                <a:solidFill>
                  <a:srgbClr val="7030A0"/>
                </a:solidFill>
                <a:uLnTx/>
                <a:uFillTx/>
                <a:latin typeface="Arial" panose="020B0604020202020204" pitchFamily="34" charset="0"/>
                <a:ea typeface="+mn-ea"/>
                <a:cs typeface="Arial" panose="020B0604020202020204" pitchFamily="34" charset="0"/>
              </a:rPr>
              <a:t>adversarial samples </a:t>
            </a:r>
            <a:r>
              <a:rPr kumimoji="0" lang="en-US" sz="3200" i="0" u="none" strike="noStrike" kern="1200" cap="none" spc="0" normalizeH="0" noProof="0" dirty="0">
                <a:ln w="11430"/>
                <a:uLnTx/>
                <a:uFillTx/>
                <a:latin typeface="Arial" panose="020B0604020202020204" pitchFamily="34" charset="0"/>
                <a:ea typeface="+mn-ea"/>
                <a:cs typeface="Arial" panose="020B0604020202020204" pitchFamily="34" charset="0"/>
              </a:rPr>
              <a:t>generation for further retraining …</a:t>
            </a:r>
          </a:p>
        </p:txBody>
      </p:sp>
      <p:sp>
        <p:nvSpPr>
          <p:cNvPr id="5" name="Rectangle 4"/>
          <p:cNvSpPr/>
          <p:nvPr/>
        </p:nvSpPr>
        <p:spPr>
          <a:xfrm>
            <a:off x="7887854" y="4341096"/>
            <a:ext cx="4193309" cy="1682512"/>
          </a:xfrm>
          <a:prstGeom prst="rect">
            <a:avLst/>
          </a:prstGeom>
          <a:solidFill>
            <a:schemeClr val="bg1">
              <a:lumMod val="85000"/>
            </a:schemeClr>
          </a:solidFill>
          <a:ln w="19050">
            <a:solidFill>
              <a:schemeClr val="tx1"/>
            </a:solidFill>
          </a:ln>
        </p:spPr>
        <p:txBody>
          <a:bodyPr wrap="square">
            <a:spAutoFit/>
          </a:bodyPr>
          <a:lstStyle/>
          <a:p>
            <a:pPr algn="just">
              <a:spcAft>
                <a:spcPts val="400"/>
              </a:spcAft>
            </a:pPr>
            <a:r>
              <a:rPr lang="en-US" sz="1600" b="1" dirty="0">
                <a:solidFill>
                  <a:srgbClr val="000000"/>
                </a:solidFill>
                <a:latin typeface="Times New Roman" panose="02020603050405020304" pitchFamily="18" charset="0"/>
              </a:rPr>
              <a:t>Cite as:</a:t>
            </a:r>
          </a:p>
          <a:p>
            <a:pPr algn="just"/>
            <a:r>
              <a:rPr lang="en-US" sz="1400" dirty="0">
                <a:solidFill>
                  <a:srgbClr val="000000"/>
                </a:solidFill>
                <a:latin typeface="Times New Roman" panose="02020603050405020304" pitchFamily="18" charset="0"/>
              </a:rPr>
              <a:t>Branytskyi, V., Golovianko, M., Gryshko, S., Malyk, D., Terziyan, V., &amp; Tuunanen, T. (2022). </a:t>
            </a:r>
            <a:r>
              <a:rPr lang="en-US" sz="1400" b="1" dirty="0">
                <a:solidFill>
                  <a:srgbClr val="7030A0"/>
                </a:solidFill>
                <a:latin typeface="Times New Roman" panose="02020603050405020304" pitchFamily="18" charset="0"/>
              </a:rPr>
              <a:t>Digital Clones and Digital Immunity: Adversarial Training Handles Both</a:t>
            </a:r>
            <a:r>
              <a:rPr lang="en-US" sz="1400" dirty="0">
                <a:solidFill>
                  <a:srgbClr val="000000"/>
                </a:solidFill>
                <a:latin typeface="Times New Roman" panose="02020603050405020304" pitchFamily="18" charset="0"/>
              </a:rPr>
              <a:t>. </a:t>
            </a:r>
            <a:r>
              <a:rPr lang="en-US" sz="1400" i="1" dirty="0">
                <a:latin typeface="Times New Roman" panose="02020603050405020304" pitchFamily="18" charset="0"/>
              </a:rPr>
              <a:t>International Journal of Simulation and Process Modelling</a:t>
            </a:r>
            <a:r>
              <a:rPr lang="en-US" sz="1400" dirty="0">
                <a:solidFill>
                  <a:srgbClr val="000000"/>
                </a:solidFill>
                <a:latin typeface="Times New Roman" panose="02020603050405020304" pitchFamily="18" charset="0"/>
              </a:rPr>
              <a:t>, </a:t>
            </a:r>
            <a:r>
              <a:rPr lang="en-US" sz="1400" i="1" dirty="0">
                <a:solidFill>
                  <a:srgbClr val="000000"/>
                </a:solidFill>
                <a:latin typeface="Times New Roman" panose="02020603050405020304" pitchFamily="18" charset="0"/>
              </a:rPr>
              <a:t>18</a:t>
            </a:r>
            <a:r>
              <a:rPr lang="en-US" sz="1400" dirty="0">
                <a:solidFill>
                  <a:srgbClr val="000000"/>
                </a:solidFill>
                <a:latin typeface="Times New Roman" panose="02020603050405020304" pitchFamily="18" charset="0"/>
              </a:rPr>
              <a:t>(2), 124-139. Inderscience Publishers. </a:t>
            </a:r>
            <a:r>
              <a:rPr lang="en-US" sz="1400" u="sng" dirty="0">
                <a:solidFill>
                  <a:srgbClr val="0000FF"/>
                </a:solidFill>
                <a:latin typeface="Times New Roman" panose="02020603050405020304" pitchFamily="18" charset="0"/>
                <a:hlinkClick r:id="rId3"/>
              </a:rPr>
              <a:t>https://doi.org/10.1504/IJSPM.2022.10048910</a:t>
            </a:r>
            <a:endParaRPr lang="en-US" sz="1400" dirty="0"/>
          </a:p>
        </p:txBody>
      </p:sp>
    </p:spTree>
    <p:extLst>
      <p:ext uri="{BB962C8B-B14F-4D97-AF65-F5344CB8AC3E}">
        <p14:creationId xmlns:p14="http://schemas.microsoft.com/office/powerpoint/2010/main" val="22865215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265471" y="0"/>
            <a:ext cx="11798710"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1430"/>
                <a:solidFill>
                  <a:srgbClr val="0070C0"/>
                </a:solidFill>
                <a:effectLst>
                  <a:outerShdw blurRad="50800" dist="39000" dir="5460000" algn="tl">
                    <a:srgbClr val="000000">
                      <a:alpha val="38000"/>
                    </a:srgbClr>
                  </a:outerShdw>
                </a:effectLst>
                <a:uLnTx/>
                <a:uFillTx/>
                <a:latin typeface="Calibri"/>
                <a:ea typeface="+mn-ea"/>
                <a:cs typeface="+mn-cs"/>
              </a:rPr>
              <a:t>Our approach: </a:t>
            </a: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Digital Immunity for Artificial Intelligence or for the “cognitive clones” of human decision-makers trained by “Smart Vaccination” and driven by Generative Adversarial Networks (GANs)</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Picture 19"/>
          <p:cNvPicPr>
            <a:picLocks noChangeAspect="1"/>
          </p:cNvPicPr>
          <p:nvPr/>
        </p:nvPicPr>
        <p:blipFill>
          <a:blip r:embed="rId2"/>
          <a:stretch>
            <a:fillRect/>
          </a:stretch>
        </p:blipFill>
        <p:spPr>
          <a:xfrm>
            <a:off x="583174" y="1597368"/>
            <a:ext cx="11073115" cy="4760734"/>
          </a:xfrm>
          <a:prstGeom prst="rect">
            <a:avLst/>
          </a:prstGeom>
        </p:spPr>
      </p:pic>
    </p:spTree>
    <p:extLst>
      <p:ext uri="{BB962C8B-B14F-4D97-AF65-F5344CB8AC3E}">
        <p14:creationId xmlns:p14="http://schemas.microsoft.com/office/powerpoint/2010/main" val="5784861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1689" y="1961784"/>
            <a:ext cx="1944687" cy="203835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2339" name="Rectangle 7"/>
          <p:cNvSpPr>
            <a:spLocks noChangeArrowheads="1"/>
          </p:cNvSpPr>
          <p:nvPr/>
        </p:nvSpPr>
        <p:spPr bwMode="auto">
          <a:xfrm>
            <a:off x="110836" y="-43884"/>
            <a:ext cx="913635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fi-FI" b="1" dirty="0">
                <a:solidFill>
                  <a:srgbClr val="FF0000"/>
                </a:solidFill>
              </a:rPr>
              <a:t>Enhancing humans, systems, or assets by agent-driven, smart, autonomous cognitive immune system (aka personal security officer)</a:t>
            </a:r>
          </a:p>
        </p:txBody>
      </p:sp>
      <p:sp>
        <p:nvSpPr>
          <p:cNvPr id="24" name="Up-Down Arrow 23"/>
          <p:cNvSpPr/>
          <p:nvPr/>
        </p:nvSpPr>
        <p:spPr bwMode="auto">
          <a:xfrm rot="5400000">
            <a:off x="5495926" y="1141047"/>
            <a:ext cx="209550" cy="3889375"/>
          </a:xfrm>
          <a:prstGeom prst="upDownArrow">
            <a:avLst>
              <a:gd name="adj1" fmla="val 54304"/>
              <a:gd name="adj2" fmla="val 75617"/>
            </a:avLst>
          </a:prstGeom>
          <a:solidFill>
            <a:srgbClr val="A06E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 name="TextBox 27"/>
          <p:cNvSpPr txBox="1"/>
          <p:nvPr/>
        </p:nvSpPr>
        <p:spPr>
          <a:xfrm>
            <a:off x="247682" y="4301155"/>
            <a:ext cx="6247385" cy="1938992"/>
          </a:xfrm>
          <a:prstGeom prst="rect">
            <a:avLst/>
          </a:prstGeom>
          <a:solidFill>
            <a:schemeClr val="bg1">
              <a:lumMod val="85000"/>
            </a:schemeClr>
          </a:solidFill>
          <a:ln w="25400">
            <a:solidFill>
              <a:schemeClr val="tx1"/>
            </a:solidFill>
          </a:ln>
        </p:spPr>
        <p:txBody>
          <a:bodyPr wrap="square">
            <a:spAutoFit/>
          </a:bodyPr>
          <a:lstStyle/>
          <a:p>
            <a:pPr algn="just">
              <a:defRPr/>
            </a:pPr>
            <a:r>
              <a:rPr lang="en-US" sz="2400" b="1" dirty="0">
                <a:solidFill>
                  <a:srgbClr val="FF0000"/>
                </a:solidFill>
              </a:rPr>
              <a:t>Enhancing a human or a system (process) by protecting it against inappropriate, adversarial, poisoned, etc., inputs and, therefore, protecting human’s or system’s knowledge, values and decision-making from “cognitive hacking”</a:t>
            </a:r>
          </a:p>
        </p:txBody>
      </p:sp>
      <p:sp>
        <p:nvSpPr>
          <p:cNvPr id="36" name="Flowchart: Magnetic Disk 35"/>
          <p:cNvSpPr/>
          <p:nvPr/>
        </p:nvSpPr>
        <p:spPr>
          <a:xfrm>
            <a:off x="7621588" y="2136410"/>
            <a:ext cx="2195512" cy="1617663"/>
          </a:xfrm>
          <a:prstGeom prst="flowChartMagneticDisk">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rgbClr val="FFFFFF"/>
                </a:solidFill>
              </a:rPr>
              <a:t>Content from the environment</a:t>
            </a:r>
          </a:p>
        </p:txBody>
      </p:sp>
      <p:pic>
        <p:nvPicPr>
          <p:cNvPr id="1423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5675" y="2457085"/>
            <a:ext cx="1752600" cy="1179513"/>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234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7188" y="1544272"/>
            <a:ext cx="938212" cy="88106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2345" name="TextBox 1"/>
          <p:cNvSpPr txBox="1">
            <a:spLocks noChangeArrowheads="1"/>
          </p:cNvSpPr>
          <p:nvPr/>
        </p:nvSpPr>
        <p:spPr bwMode="auto">
          <a:xfrm>
            <a:off x="9163051" y="1161684"/>
            <a:ext cx="1152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a:solidFill>
                  <a:srgbClr val="000000"/>
                </a:solidFill>
              </a:rPr>
              <a:t>“poison”</a:t>
            </a:r>
          </a:p>
        </p:txBody>
      </p:sp>
      <p:pic>
        <p:nvPicPr>
          <p:cNvPr id="13" name="Picture 12"/>
          <p:cNvPicPr>
            <a:picLocks noChangeAspect="1"/>
          </p:cNvPicPr>
          <p:nvPr/>
        </p:nvPicPr>
        <p:blipFill>
          <a:blip r:embed="rId5" cstate="print">
            <a:clrChange>
              <a:clrFrom>
                <a:srgbClr val="EEEEEE"/>
              </a:clrFrom>
              <a:clrTo>
                <a:srgbClr val="EEEEEE">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5241706" y="2884248"/>
            <a:ext cx="600782" cy="6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711883" y="4000134"/>
            <a:ext cx="5316719" cy="2308324"/>
          </a:xfrm>
          <a:prstGeom prst="rect">
            <a:avLst/>
          </a:prstGeom>
          <a:solidFill>
            <a:schemeClr val="bg1">
              <a:lumMod val="85000"/>
            </a:schemeClr>
          </a:solidFill>
          <a:ln w="25400">
            <a:solidFill>
              <a:schemeClr val="tx1"/>
            </a:solidFill>
          </a:ln>
        </p:spPr>
        <p:txBody>
          <a:bodyPr wrap="square">
            <a:spAutoFit/>
          </a:bodyPr>
          <a:lstStyle/>
          <a:p>
            <a:pPr algn="just"/>
            <a:r>
              <a:rPr lang="en-US" dirty="0"/>
              <a:t>Terziyan, V., Golovianko, M., &amp; Gryshko, S. (2018). </a:t>
            </a:r>
            <a:r>
              <a:rPr lang="en-US" b="1" u="sng" dirty="0">
                <a:solidFill>
                  <a:srgbClr val="FF393E"/>
                </a:solidFill>
                <a:hlinkClick r:id="rId6"/>
              </a:rPr>
              <a:t>Industry 4.0 Intelligence under Attack: From Cognitive Hack to Data Poisoning</a:t>
            </a:r>
            <a:r>
              <a:rPr lang="en-US" dirty="0"/>
              <a:t>. In: K. Dimitrov (Ed.), </a:t>
            </a:r>
            <a:r>
              <a:rPr lang="en-US" i="1" dirty="0"/>
              <a:t>Cyber Defence in Industry 4.0 Systems and Related Logistics and IT Infrastructure</a:t>
            </a:r>
            <a:r>
              <a:rPr lang="en-US" dirty="0"/>
              <a:t> </a:t>
            </a:r>
            <a:r>
              <a:rPr lang="en-US" i="1" dirty="0"/>
              <a:t>(</a:t>
            </a:r>
            <a:r>
              <a:rPr lang="en-US" i="1" u="sng" dirty="0">
                <a:hlinkClick r:id="rId7"/>
              </a:rPr>
              <a:t>NATO Science for Peace and Security Series D: Information and Communication Security</a:t>
            </a:r>
            <a:r>
              <a:rPr lang="en-US" dirty="0"/>
              <a:t>, Vol. 51, pp. 110-125). IOS Press. </a:t>
            </a:r>
            <a:r>
              <a:rPr lang="en-US" u="sng" dirty="0">
                <a:hlinkClick r:id="rId8"/>
              </a:rPr>
              <a:t>https://doi.org/10.3233/978-1-61499-888-4-110</a:t>
            </a:r>
            <a:endParaRPr lang="en-US" dirty="0"/>
          </a:p>
        </p:txBody>
      </p:sp>
    </p:spTree>
    <p:extLst>
      <p:ext uri="{BB962C8B-B14F-4D97-AF65-F5344CB8AC3E}">
        <p14:creationId xmlns:p14="http://schemas.microsoft.com/office/powerpoint/2010/main" val="2876537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3417" y="128587"/>
            <a:ext cx="8550348" cy="6191631"/>
          </a:xfrm>
          <a:prstGeom prst="rect">
            <a:avLst/>
          </a:prstGeom>
        </p:spPr>
      </p:pic>
      <p:sp>
        <p:nvSpPr>
          <p:cNvPr id="34" name="標題 1"/>
          <p:cNvSpPr>
            <a:spLocks noGrp="1"/>
          </p:cNvSpPr>
          <p:nvPr>
            <p:ph type="title"/>
          </p:nvPr>
        </p:nvSpPr>
        <p:spPr>
          <a:xfrm>
            <a:off x="8229054" y="341111"/>
            <a:ext cx="3716254" cy="1293725"/>
          </a:xfrm>
        </p:spPr>
        <p:txBody>
          <a:bodyPr>
            <a:noAutofit/>
          </a:bodyPr>
          <a:lstStyle/>
          <a:p>
            <a:r>
              <a:rPr lang="en-US" altLang="zh-TW"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Example of decision space</a:t>
            </a:r>
            <a:endParaRPr lang="zh-TW" alt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Tree>
    <p:extLst>
      <p:ext uri="{BB962C8B-B14F-4D97-AF65-F5344CB8AC3E}">
        <p14:creationId xmlns:p14="http://schemas.microsoft.com/office/powerpoint/2010/main" val="27849234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575721" y="2420888"/>
          <a:ext cx="3960443" cy="2595880"/>
        </p:xfrm>
        <a:graphic>
          <a:graphicData uri="http://schemas.openxmlformats.org/drawingml/2006/table">
            <a:tbl>
              <a:tblPr firstRow="1" bandRow="1">
                <a:tableStyleId>{5C22544A-7EE6-4342-B048-85BDC9FD1C3A}</a:tableStyleId>
              </a:tblPr>
              <a:tblGrid>
                <a:gridCol w="1296147">
                  <a:extLst>
                    <a:ext uri="{9D8B030D-6E8A-4147-A177-3AD203B41FA5}">
                      <a16:colId xmlns:a16="http://schemas.microsoft.com/office/drawing/2014/main" val="1920596540"/>
                    </a:ext>
                  </a:extLst>
                </a:gridCol>
                <a:gridCol w="1368152">
                  <a:extLst>
                    <a:ext uri="{9D8B030D-6E8A-4147-A177-3AD203B41FA5}">
                      <a16:colId xmlns:a16="http://schemas.microsoft.com/office/drawing/2014/main" val="1977055234"/>
                    </a:ext>
                  </a:extLst>
                </a:gridCol>
                <a:gridCol w="1296144">
                  <a:extLst>
                    <a:ext uri="{9D8B030D-6E8A-4147-A177-3AD203B41FA5}">
                      <a16:colId xmlns:a16="http://schemas.microsoft.com/office/drawing/2014/main" val="2529642855"/>
                    </a:ext>
                  </a:extLst>
                </a:gridCol>
              </a:tblGrid>
              <a:tr h="370840">
                <a:tc>
                  <a:txBody>
                    <a:bodyPr/>
                    <a:lstStyle/>
                    <a:p>
                      <a:pPr algn="ctr"/>
                      <a:r>
                        <a:rPr lang="en-US" dirty="0"/>
                        <a:t>Weight (kg)</a:t>
                      </a:r>
                    </a:p>
                  </a:txBody>
                  <a:tcPr anchor="ctr"/>
                </a:tc>
                <a:tc>
                  <a:txBody>
                    <a:bodyPr/>
                    <a:lstStyle/>
                    <a:p>
                      <a:pPr algn="ctr"/>
                      <a:r>
                        <a:rPr lang="en-US" dirty="0"/>
                        <a:t>Height (sm)</a:t>
                      </a:r>
                    </a:p>
                  </a:txBody>
                  <a:tcPr anchor="ctr"/>
                </a:tc>
                <a:tc>
                  <a:txBody>
                    <a:bodyPr/>
                    <a:lstStyle/>
                    <a:p>
                      <a:pPr algn="ctr"/>
                      <a:r>
                        <a:rPr lang="en-US" dirty="0"/>
                        <a:t>Decision</a:t>
                      </a:r>
                    </a:p>
                  </a:txBody>
                  <a:tcPr anchor="ctr"/>
                </a:tc>
                <a:extLst>
                  <a:ext uri="{0D108BD9-81ED-4DB2-BD59-A6C34878D82A}">
                    <a16:rowId xmlns:a16="http://schemas.microsoft.com/office/drawing/2014/main" val="2537542663"/>
                  </a:ext>
                </a:extLst>
              </a:tr>
              <a:tr h="370840">
                <a:tc>
                  <a:txBody>
                    <a:bodyPr/>
                    <a:lstStyle/>
                    <a:p>
                      <a:pPr algn="ctr"/>
                      <a:r>
                        <a:rPr lang="en-US" b="1" dirty="0"/>
                        <a:t>67</a:t>
                      </a:r>
                    </a:p>
                  </a:txBody>
                  <a:tcPr/>
                </a:tc>
                <a:tc>
                  <a:txBody>
                    <a:bodyPr/>
                    <a:lstStyle/>
                    <a:p>
                      <a:pPr algn="ctr"/>
                      <a:r>
                        <a:rPr lang="en-US" b="1" dirty="0"/>
                        <a:t>175</a:t>
                      </a:r>
                    </a:p>
                  </a:txBody>
                  <a:tcPr/>
                </a:tc>
                <a:tc>
                  <a:txBody>
                    <a:bodyPr/>
                    <a:lstStyle/>
                    <a:p>
                      <a:pPr algn="ctr"/>
                      <a:r>
                        <a:rPr lang="en-US" b="1" dirty="0"/>
                        <a:t>skinny</a:t>
                      </a:r>
                    </a:p>
                  </a:txBody>
                  <a:tcPr/>
                </a:tc>
                <a:extLst>
                  <a:ext uri="{0D108BD9-81ED-4DB2-BD59-A6C34878D82A}">
                    <a16:rowId xmlns:a16="http://schemas.microsoft.com/office/drawing/2014/main" val="3879067765"/>
                  </a:ext>
                </a:extLst>
              </a:tr>
              <a:tr h="370840">
                <a:tc>
                  <a:txBody>
                    <a:bodyPr/>
                    <a:lstStyle/>
                    <a:p>
                      <a:pPr algn="ctr"/>
                      <a:r>
                        <a:rPr lang="en-US" b="1" dirty="0"/>
                        <a:t>77</a:t>
                      </a:r>
                    </a:p>
                  </a:txBody>
                  <a:tcPr/>
                </a:tc>
                <a:tc>
                  <a:txBody>
                    <a:bodyPr/>
                    <a:lstStyle/>
                    <a:p>
                      <a:pPr algn="ctr"/>
                      <a:r>
                        <a:rPr lang="en-US" b="1" dirty="0"/>
                        <a:t>182</a:t>
                      </a:r>
                    </a:p>
                  </a:txBody>
                  <a:tcPr/>
                </a:tc>
                <a:tc>
                  <a:txBody>
                    <a:bodyPr/>
                    <a:lstStyle/>
                    <a:p>
                      <a:pPr algn="ctr"/>
                      <a:r>
                        <a:rPr lang="en-US" b="1" dirty="0"/>
                        <a:t>skinny</a:t>
                      </a:r>
                    </a:p>
                  </a:txBody>
                  <a:tcPr/>
                </a:tc>
                <a:extLst>
                  <a:ext uri="{0D108BD9-81ED-4DB2-BD59-A6C34878D82A}">
                    <a16:rowId xmlns:a16="http://schemas.microsoft.com/office/drawing/2014/main" val="3671632880"/>
                  </a:ext>
                </a:extLst>
              </a:tr>
              <a:tr h="370840">
                <a:tc>
                  <a:txBody>
                    <a:bodyPr/>
                    <a:lstStyle/>
                    <a:p>
                      <a:pPr algn="ctr"/>
                      <a:r>
                        <a:rPr lang="en-US" b="1" dirty="0"/>
                        <a:t>82</a:t>
                      </a:r>
                    </a:p>
                  </a:txBody>
                  <a:tcPr/>
                </a:tc>
                <a:tc>
                  <a:txBody>
                    <a:bodyPr/>
                    <a:lstStyle/>
                    <a:p>
                      <a:pPr algn="ctr"/>
                      <a:r>
                        <a:rPr lang="en-US" b="1" dirty="0"/>
                        <a:t>198</a:t>
                      </a:r>
                    </a:p>
                  </a:txBody>
                  <a:tcPr/>
                </a:tc>
                <a:tc>
                  <a:txBody>
                    <a:bodyPr/>
                    <a:lstStyle/>
                    <a:p>
                      <a:pPr algn="ctr"/>
                      <a:r>
                        <a:rPr lang="en-US" b="1" dirty="0"/>
                        <a:t>skinny</a:t>
                      </a:r>
                    </a:p>
                  </a:txBody>
                  <a:tcPr/>
                </a:tc>
                <a:extLst>
                  <a:ext uri="{0D108BD9-81ED-4DB2-BD59-A6C34878D82A}">
                    <a16:rowId xmlns:a16="http://schemas.microsoft.com/office/drawing/2014/main" val="2465113581"/>
                  </a:ext>
                </a:extLst>
              </a:tr>
              <a:tr h="370840">
                <a:tc>
                  <a:txBody>
                    <a:bodyPr/>
                    <a:lstStyle/>
                    <a:p>
                      <a:pPr algn="ctr"/>
                      <a:r>
                        <a:rPr lang="en-US" b="1" dirty="0"/>
                        <a:t>76</a:t>
                      </a:r>
                    </a:p>
                  </a:txBody>
                  <a:tcPr/>
                </a:tc>
                <a:tc>
                  <a:txBody>
                    <a:bodyPr/>
                    <a:lstStyle/>
                    <a:p>
                      <a:pPr algn="ctr"/>
                      <a:r>
                        <a:rPr lang="en-US" b="1" dirty="0"/>
                        <a:t>164</a:t>
                      </a:r>
                    </a:p>
                  </a:txBody>
                  <a:tcPr/>
                </a:tc>
                <a:tc>
                  <a:txBody>
                    <a:bodyPr/>
                    <a:lstStyle/>
                    <a:p>
                      <a:pPr algn="ctr"/>
                      <a:r>
                        <a:rPr lang="en-US" b="1" dirty="0"/>
                        <a:t>overweight</a:t>
                      </a:r>
                    </a:p>
                  </a:txBody>
                  <a:tcPr/>
                </a:tc>
                <a:extLst>
                  <a:ext uri="{0D108BD9-81ED-4DB2-BD59-A6C34878D82A}">
                    <a16:rowId xmlns:a16="http://schemas.microsoft.com/office/drawing/2014/main" val="3152816289"/>
                  </a:ext>
                </a:extLst>
              </a:tr>
              <a:tr h="370840">
                <a:tc>
                  <a:txBody>
                    <a:bodyPr/>
                    <a:lstStyle/>
                    <a:p>
                      <a:pPr algn="ctr"/>
                      <a:r>
                        <a:rPr lang="en-US" b="1" dirty="0"/>
                        <a:t>91</a:t>
                      </a:r>
                    </a:p>
                  </a:txBody>
                  <a:tcPr/>
                </a:tc>
                <a:tc>
                  <a:txBody>
                    <a:bodyPr/>
                    <a:lstStyle/>
                    <a:p>
                      <a:pPr algn="ctr"/>
                      <a:r>
                        <a:rPr lang="en-US" b="1" dirty="0"/>
                        <a:t>167</a:t>
                      </a:r>
                    </a:p>
                  </a:txBody>
                  <a:tcPr/>
                </a:tc>
                <a:tc>
                  <a:txBody>
                    <a:bodyPr/>
                    <a:lstStyle/>
                    <a:p>
                      <a:pPr algn="ctr"/>
                      <a:r>
                        <a:rPr lang="en-US" b="1" dirty="0"/>
                        <a:t>overweight</a:t>
                      </a:r>
                    </a:p>
                  </a:txBody>
                  <a:tcPr/>
                </a:tc>
                <a:extLst>
                  <a:ext uri="{0D108BD9-81ED-4DB2-BD59-A6C34878D82A}">
                    <a16:rowId xmlns:a16="http://schemas.microsoft.com/office/drawing/2014/main" val="1096687297"/>
                  </a:ext>
                </a:extLst>
              </a:tr>
              <a:tr h="370840">
                <a:tc>
                  <a:txBody>
                    <a:bodyPr/>
                    <a:lstStyle/>
                    <a:p>
                      <a:pPr algn="ctr"/>
                      <a:r>
                        <a:rPr lang="en-US" b="1" dirty="0"/>
                        <a:t>98</a:t>
                      </a:r>
                    </a:p>
                  </a:txBody>
                  <a:tcPr/>
                </a:tc>
                <a:tc>
                  <a:txBody>
                    <a:bodyPr/>
                    <a:lstStyle/>
                    <a:p>
                      <a:pPr algn="ctr"/>
                      <a:r>
                        <a:rPr lang="en-US" b="1" dirty="0"/>
                        <a:t>180</a:t>
                      </a:r>
                    </a:p>
                  </a:txBody>
                  <a:tcPr/>
                </a:tc>
                <a:tc>
                  <a:txBody>
                    <a:bodyPr/>
                    <a:lstStyle/>
                    <a:p>
                      <a:pPr algn="ctr"/>
                      <a:r>
                        <a:rPr lang="en-US" b="1" dirty="0"/>
                        <a:t>overweight</a:t>
                      </a:r>
                    </a:p>
                  </a:txBody>
                  <a:tcPr/>
                </a:tc>
                <a:extLst>
                  <a:ext uri="{0D108BD9-81ED-4DB2-BD59-A6C34878D82A}">
                    <a16:rowId xmlns:a16="http://schemas.microsoft.com/office/drawing/2014/main" val="3492906110"/>
                  </a:ext>
                </a:extLst>
              </a:tr>
            </a:tbl>
          </a:graphicData>
        </a:graphic>
      </p:graphicFrame>
      <p:sp>
        <p:nvSpPr>
          <p:cNvPr id="6" name="標題 1"/>
          <p:cNvSpPr>
            <a:spLocks noGrp="1"/>
          </p:cNvSpPr>
          <p:nvPr>
            <p:ph type="title"/>
          </p:nvPr>
        </p:nvSpPr>
        <p:spPr>
          <a:xfrm>
            <a:off x="2711625" y="404664"/>
            <a:ext cx="5688632" cy="1224136"/>
          </a:xfrm>
        </p:spPr>
        <p:txBody>
          <a:bodyPr>
            <a:noAutofit/>
          </a:bodyPr>
          <a:lstStyle/>
          <a:p>
            <a:r>
              <a:rPr lang="en-US" altLang="zh-TW"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Example: Training set for supervised learning</a:t>
            </a:r>
            <a:endParaRPr lang="zh-TW" alt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pic>
        <p:nvPicPr>
          <p:cNvPr id="5" name="Picture 4"/>
          <p:cNvPicPr>
            <a:picLocks noChangeAspect="1"/>
          </p:cNvPicPr>
          <p:nvPr/>
        </p:nvPicPr>
        <p:blipFill>
          <a:blip r:embed="rId2"/>
          <a:stretch>
            <a:fillRect/>
          </a:stretch>
        </p:blipFill>
        <p:spPr>
          <a:xfrm>
            <a:off x="7536164" y="2388647"/>
            <a:ext cx="1872205" cy="2621087"/>
          </a:xfrm>
          <a:prstGeom prst="rect">
            <a:avLst/>
          </a:prstGeom>
        </p:spPr>
      </p:pic>
      <p:sp>
        <p:nvSpPr>
          <p:cNvPr id="7" name="Rectangle 6"/>
          <p:cNvSpPr/>
          <p:nvPr/>
        </p:nvSpPr>
        <p:spPr>
          <a:xfrm>
            <a:off x="3575721" y="2420889"/>
            <a:ext cx="3960443" cy="2588845"/>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437511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95328" y="169716"/>
            <a:ext cx="8680306" cy="6171086"/>
          </a:xfrm>
          <a:prstGeom prst="rect">
            <a:avLst/>
          </a:prstGeom>
        </p:spPr>
      </p:pic>
      <p:sp>
        <p:nvSpPr>
          <p:cNvPr id="34" name="標題 1"/>
          <p:cNvSpPr>
            <a:spLocks noGrp="1"/>
          </p:cNvSpPr>
          <p:nvPr>
            <p:ph type="title"/>
          </p:nvPr>
        </p:nvSpPr>
        <p:spPr>
          <a:xfrm>
            <a:off x="9269553" y="112278"/>
            <a:ext cx="2420186" cy="1320800"/>
          </a:xfrm>
        </p:spPr>
        <p:txBody>
          <a:bodyPr>
            <a:noAutofit/>
          </a:bodyPr>
          <a:lstStyle/>
          <a:p>
            <a:r>
              <a:rPr lang="en-US" altLang="zh-TW"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Training samples</a:t>
            </a:r>
            <a:endParaRPr lang="zh-TW" alt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Tree>
    <p:extLst>
      <p:ext uri="{BB962C8B-B14F-4D97-AF65-F5344CB8AC3E}">
        <p14:creationId xmlns:p14="http://schemas.microsoft.com/office/powerpoint/2010/main" val="487304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65283" y="3321688"/>
            <a:ext cx="7374720" cy="206210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Instead Introduction: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Artificial</a:t>
            </a:r>
            <a:r>
              <a:rPr kumimoji="0" lang="en-US" sz="4000" b="1" i="1" u="none" strike="noStrike" kern="1200" cap="none" spc="0" normalizeH="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 Intelligence: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To be or not to be</a:t>
            </a:r>
            <a:r>
              <a:rPr kumimoji="0" lang="en-US" sz="4000" b="1"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a:t>
            </a:r>
          </a:p>
        </p:txBody>
      </p:sp>
      <p:pic>
        <p:nvPicPr>
          <p:cNvPr id="5" name="Picture 4"/>
          <p:cNvPicPr>
            <a:picLocks noChangeAspect="1"/>
          </p:cNvPicPr>
          <p:nvPr/>
        </p:nvPicPr>
        <p:blipFill>
          <a:blip r:embed="rId2"/>
          <a:stretch>
            <a:fillRect/>
          </a:stretch>
        </p:blipFill>
        <p:spPr>
          <a:xfrm>
            <a:off x="3569624" y="27707"/>
            <a:ext cx="3500582" cy="2335545"/>
          </a:xfrm>
          <a:prstGeom prst="rect">
            <a:avLst/>
          </a:prstGeom>
        </p:spPr>
      </p:pic>
      <p:pic>
        <p:nvPicPr>
          <p:cNvPr id="6" name="Picture 5"/>
          <p:cNvPicPr>
            <a:picLocks noChangeAspect="1"/>
          </p:cNvPicPr>
          <p:nvPr/>
        </p:nvPicPr>
        <p:blipFill>
          <a:blip r:embed="rId3"/>
          <a:stretch>
            <a:fillRect/>
          </a:stretch>
        </p:blipFill>
        <p:spPr>
          <a:xfrm>
            <a:off x="9476521" y="27708"/>
            <a:ext cx="2702769" cy="2335545"/>
          </a:xfrm>
          <a:prstGeom prst="rect">
            <a:avLst/>
          </a:prstGeom>
        </p:spPr>
      </p:pic>
      <p:pic>
        <p:nvPicPr>
          <p:cNvPr id="7" name="Picture 6"/>
          <p:cNvPicPr>
            <a:picLocks noChangeAspect="1"/>
          </p:cNvPicPr>
          <p:nvPr/>
        </p:nvPicPr>
        <p:blipFill>
          <a:blip r:embed="rId4"/>
          <a:stretch>
            <a:fillRect/>
          </a:stretch>
        </p:blipFill>
        <p:spPr>
          <a:xfrm>
            <a:off x="5372078" y="27708"/>
            <a:ext cx="4138534" cy="2335545"/>
          </a:xfrm>
          <a:prstGeom prst="rect">
            <a:avLst/>
          </a:prstGeom>
        </p:spPr>
      </p:pic>
      <p:pic>
        <p:nvPicPr>
          <p:cNvPr id="8" name="Picture 7"/>
          <p:cNvPicPr>
            <a:picLocks noChangeAspect="1"/>
          </p:cNvPicPr>
          <p:nvPr/>
        </p:nvPicPr>
        <p:blipFill>
          <a:blip r:embed="rId5"/>
          <a:stretch>
            <a:fillRect/>
          </a:stretch>
        </p:blipFill>
        <p:spPr>
          <a:xfrm>
            <a:off x="-11545" y="27708"/>
            <a:ext cx="3581169" cy="2335545"/>
          </a:xfrm>
          <a:prstGeom prst="rect">
            <a:avLst/>
          </a:prstGeom>
        </p:spPr>
      </p:pic>
      <p:pic>
        <p:nvPicPr>
          <p:cNvPr id="9" name="Picture 8"/>
          <p:cNvPicPr>
            <a:picLocks noChangeAspect="1"/>
          </p:cNvPicPr>
          <p:nvPr/>
        </p:nvPicPr>
        <p:blipFill>
          <a:blip r:embed="rId6"/>
          <a:stretch>
            <a:fillRect/>
          </a:stretch>
        </p:blipFill>
        <p:spPr>
          <a:xfrm>
            <a:off x="2774011" y="1579419"/>
            <a:ext cx="703808" cy="728417"/>
          </a:xfrm>
          <a:prstGeom prst="rect">
            <a:avLst/>
          </a:prstGeom>
        </p:spPr>
      </p:pic>
      <p:sp>
        <p:nvSpPr>
          <p:cNvPr id="10" name="Rectangle 9"/>
          <p:cNvSpPr/>
          <p:nvPr/>
        </p:nvSpPr>
        <p:spPr>
          <a:xfrm>
            <a:off x="0" y="15928"/>
            <a:ext cx="12151233" cy="234732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How to Use Chat GPT in Your Design Process: 11 Advanced UX Tasks"/>
          <p:cNvPicPr>
            <a:picLocks noChangeAspect="1" noChangeArrowheads="1" noCrop="1"/>
          </p:cNvPicPr>
          <p:nvPr/>
        </p:nvPicPr>
        <p:blipFill>
          <a:blip r:embed="rId7" cstate="print">
            <a:clrChange>
              <a:clrFrom>
                <a:srgbClr val="FEFCFE"/>
              </a:clrFrom>
              <a:clrTo>
                <a:srgbClr val="FEFCFE">
                  <a:alpha val="0"/>
                </a:srgbClr>
              </a:clrTo>
            </a:clrChange>
            <a:extLst>
              <a:ext uri="{28A0092B-C50C-407E-A947-70E740481C1C}">
                <a14:useLocalDpi xmlns:a14="http://schemas.microsoft.com/office/drawing/2010/main" val="0"/>
              </a:ext>
            </a:extLst>
          </a:blip>
          <a:srcRect/>
          <a:stretch>
            <a:fillRect/>
          </a:stretch>
        </p:blipFill>
        <p:spPr bwMode="auto">
          <a:xfrm>
            <a:off x="8426579" y="97694"/>
            <a:ext cx="1751894" cy="8759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re's a 'ChatGPT' for biology. What could go wrong? - Bulletin of the  Atomic Scientists"/>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39633" y="13059"/>
            <a:ext cx="1618805" cy="9105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One GIF and Numbers 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926129" y="3038763"/>
            <a:ext cx="1539154" cy="2189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7120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03852" y="77067"/>
            <a:ext cx="8617239" cy="6278531"/>
          </a:xfrm>
          <a:prstGeom prst="rect">
            <a:avLst/>
          </a:prstGeom>
        </p:spPr>
      </p:pic>
      <p:sp>
        <p:nvSpPr>
          <p:cNvPr id="34" name="標題 1"/>
          <p:cNvSpPr>
            <a:spLocks noGrp="1"/>
          </p:cNvSpPr>
          <p:nvPr>
            <p:ph type="title"/>
          </p:nvPr>
        </p:nvSpPr>
        <p:spPr>
          <a:xfrm>
            <a:off x="9162472" y="162977"/>
            <a:ext cx="2964873" cy="1878260"/>
          </a:xfrm>
        </p:spPr>
        <p:txBody>
          <a:bodyPr>
            <a:noAutofit/>
          </a:bodyPr>
          <a:lstStyle/>
          <a:p>
            <a:r>
              <a:rPr lang="en-US" altLang="zh-TW"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Area of confident decisions</a:t>
            </a:r>
            <a:endParaRPr lang="zh-TW" alt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Tree>
    <p:extLst>
      <p:ext uri="{BB962C8B-B14F-4D97-AF65-F5344CB8AC3E}">
        <p14:creationId xmlns:p14="http://schemas.microsoft.com/office/powerpoint/2010/main" val="29954126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79224" y="197427"/>
            <a:ext cx="8307208" cy="6092536"/>
          </a:xfrm>
          <a:prstGeom prst="rect">
            <a:avLst/>
          </a:prstGeom>
        </p:spPr>
      </p:pic>
      <p:sp>
        <p:nvSpPr>
          <p:cNvPr id="25" name="標題 1"/>
          <p:cNvSpPr>
            <a:spLocks noGrp="1"/>
          </p:cNvSpPr>
          <p:nvPr>
            <p:ph type="title"/>
          </p:nvPr>
        </p:nvSpPr>
        <p:spPr>
          <a:xfrm>
            <a:off x="9051635" y="319996"/>
            <a:ext cx="2964873" cy="1878260"/>
          </a:xfrm>
        </p:spPr>
        <p:txBody>
          <a:bodyPr>
            <a:noAutofit/>
          </a:bodyPr>
          <a:lstStyle/>
          <a:p>
            <a:r>
              <a:rPr lang="en-US" altLang="zh-TW"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Area of confident decisions</a:t>
            </a:r>
            <a:endParaRPr lang="zh-TW" alt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Tree>
    <p:extLst>
      <p:ext uri="{BB962C8B-B14F-4D97-AF65-F5344CB8AC3E}">
        <p14:creationId xmlns:p14="http://schemas.microsoft.com/office/powerpoint/2010/main" val="1025305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1953" y="174768"/>
            <a:ext cx="8468302" cy="6177403"/>
          </a:xfrm>
          <a:prstGeom prst="rect">
            <a:avLst/>
          </a:prstGeom>
        </p:spPr>
      </p:pic>
      <p:sp>
        <p:nvSpPr>
          <p:cNvPr id="34" name="標題 1"/>
          <p:cNvSpPr>
            <a:spLocks noGrp="1"/>
          </p:cNvSpPr>
          <p:nvPr>
            <p:ph type="title"/>
          </p:nvPr>
        </p:nvSpPr>
        <p:spPr>
          <a:xfrm>
            <a:off x="8737597" y="110116"/>
            <a:ext cx="3297382" cy="1167059"/>
          </a:xfrm>
        </p:spPr>
        <p:txBody>
          <a:bodyPr>
            <a:noAutofit/>
          </a:bodyPr>
          <a:lstStyle/>
          <a:p>
            <a:r>
              <a:rPr lang="en-US" altLang="zh-TW"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Tricky area of uncertainty</a:t>
            </a:r>
            <a:endParaRPr lang="zh-TW" alt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Tree>
    <p:extLst>
      <p:ext uri="{BB962C8B-B14F-4D97-AF65-F5344CB8AC3E}">
        <p14:creationId xmlns:p14="http://schemas.microsoft.com/office/powerpoint/2010/main" val="33293739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0509" y="113793"/>
            <a:ext cx="8663709" cy="6338856"/>
          </a:xfrm>
          <a:prstGeom prst="rect">
            <a:avLst/>
          </a:prstGeom>
        </p:spPr>
      </p:pic>
      <p:sp>
        <p:nvSpPr>
          <p:cNvPr id="34" name="標題 1"/>
          <p:cNvSpPr>
            <a:spLocks noGrp="1"/>
          </p:cNvSpPr>
          <p:nvPr>
            <p:ph type="title"/>
          </p:nvPr>
        </p:nvSpPr>
        <p:spPr>
          <a:xfrm>
            <a:off x="9753582" y="275123"/>
            <a:ext cx="2225982" cy="3008098"/>
          </a:xfrm>
        </p:spPr>
        <p:txBody>
          <a:bodyPr>
            <a:noAutofit/>
          </a:bodyPr>
          <a:lstStyle/>
          <a:p>
            <a:r>
              <a:rPr lang="en-US" altLang="zh-TW"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Example of possible ML (NN-driven) solution</a:t>
            </a:r>
            <a:endParaRPr lang="zh-TW" alt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Tree>
    <p:extLst>
      <p:ext uri="{BB962C8B-B14F-4D97-AF65-F5344CB8AC3E}">
        <p14:creationId xmlns:p14="http://schemas.microsoft.com/office/powerpoint/2010/main" val="35172015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52945" y="128587"/>
            <a:ext cx="6674051" cy="6292676"/>
          </a:xfrm>
          <a:prstGeom prst="rect">
            <a:avLst/>
          </a:prstGeom>
        </p:spPr>
      </p:pic>
      <p:sp>
        <p:nvSpPr>
          <p:cNvPr id="34" name="標題 1"/>
          <p:cNvSpPr>
            <a:spLocks noGrp="1"/>
          </p:cNvSpPr>
          <p:nvPr>
            <p:ph type="title"/>
          </p:nvPr>
        </p:nvSpPr>
        <p:spPr>
          <a:xfrm>
            <a:off x="7619996" y="251736"/>
            <a:ext cx="4470400" cy="2903117"/>
          </a:xfrm>
        </p:spPr>
        <p:txBody>
          <a:bodyPr>
            <a:noAutofit/>
          </a:bodyPr>
          <a:lstStyle/>
          <a:p>
            <a:r>
              <a:rPr lang="en-US" altLang="zh-TW"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ML-learned vs hidden (correct) decision boundary</a:t>
            </a:r>
            <a:endParaRPr lang="zh-TW" alt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Tree>
    <p:extLst>
      <p:ext uri="{BB962C8B-B14F-4D97-AF65-F5344CB8AC3E}">
        <p14:creationId xmlns:p14="http://schemas.microsoft.com/office/powerpoint/2010/main" val="6975675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71196" y="160482"/>
            <a:ext cx="6622329" cy="6270940"/>
          </a:xfrm>
          <a:prstGeom prst="rect">
            <a:avLst/>
          </a:prstGeom>
        </p:spPr>
      </p:pic>
      <p:sp>
        <p:nvSpPr>
          <p:cNvPr id="34" name="標題 1"/>
          <p:cNvSpPr>
            <a:spLocks noGrp="1"/>
          </p:cNvSpPr>
          <p:nvPr>
            <p:ph type="title"/>
          </p:nvPr>
        </p:nvSpPr>
        <p:spPr>
          <a:xfrm>
            <a:off x="6714836" y="403122"/>
            <a:ext cx="5366328" cy="1167059"/>
          </a:xfrm>
        </p:spPr>
        <p:txBody>
          <a:bodyPr>
            <a:noAutofit/>
          </a:bodyPr>
          <a:lstStyle/>
          <a:p>
            <a:r>
              <a:rPr lang="en-US" altLang="zh-TW"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Vulnerability zone within decision space</a:t>
            </a:r>
            <a:endParaRPr lang="zh-TW" alt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
        <p:nvSpPr>
          <p:cNvPr id="3" name="Rectangle 2"/>
          <p:cNvSpPr/>
          <p:nvPr/>
        </p:nvSpPr>
        <p:spPr>
          <a:xfrm>
            <a:off x="7453748" y="1985470"/>
            <a:ext cx="4341091" cy="3785652"/>
          </a:xfrm>
          <a:prstGeom prst="rect">
            <a:avLst/>
          </a:prstGeom>
          <a:solidFill>
            <a:schemeClr val="bg1">
              <a:lumMod val="85000"/>
            </a:schemeClr>
          </a:solidFill>
          <a:ln w="19050">
            <a:solidFill>
              <a:schemeClr val="tx1"/>
            </a:solidFill>
          </a:ln>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Vulnerability zone</a:t>
            </a:r>
            <a:r>
              <a:rPr kumimoji="0" lang="en-US"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area of potentially incorrect decisions by the target model and, at the same time, this is the space (“window of opportunity”) for the attackers aiming further “poisoning” the target decision model and, therefore, making the situation with the decision-making correctness even worth …</a:t>
            </a:r>
          </a:p>
        </p:txBody>
      </p:sp>
    </p:spTree>
    <p:extLst>
      <p:ext uri="{BB962C8B-B14F-4D97-AF65-F5344CB8AC3E}">
        <p14:creationId xmlns:p14="http://schemas.microsoft.com/office/powerpoint/2010/main" val="39918174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6414644" y="1255466"/>
          <a:ext cx="3960443" cy="2595880"/>
        </p:xfrm>
        <a:graphic>
          <a:graphicData uri="http://schemas.openxmlformats.org/drawingml/2006/table">
            <a:tbl>
              <a:tblPr firstRow="1" bandRow="1">
                <a:tableStyleId>{5C22544A-7EE6-4342-B048-85BDC9FD1C3A}</a:tableStyleId>
              </a:tblPr>
              <a:tblGrid>
                <a:gridCol w="1296147">
                  <a:extLst>
                    <a:ext uri="{9D8B030D-6E8A-4147-A177-3AD203B41FA5}">
                      <a16:colId xmlns:a16="http://schemas.microsoft.com/office/drawing/2014/main" val="1920596540"/>
                    </a:ext>
                  </a:extLst>
                </a:gridCol>
                <a:gridCol w="1368152">
                  <a:extLst>
                    <a:ext uri="{9D8B030D-6E8A-4147-A177-3AD203B41FA5}">
                      <a16:colId xmlns:a16="http://schemas.microsoft.com/office/drawing/2014/main" val="1977055234"/>
                    </a:ext>
                  </a:extLst>
                </a:gridCol>
                <a:gridCol w="1296144">
                  <a:extLst>
                    <a:ext uri="{9D8B030D-6E8A-4147-A177-3AD203B41FA5}">
                      <a16:colId xmlns:a16="http://schemas.microsoft.com/office/drawing/2014/main" val="2529642855"/>
                    </a:ext>
                  </a:extLst>
                </a:gridCol>
              </a:tblGrid>
              <a:tr h="370840">
                <a:tc>
                  <a:txBody>
                    <a:bodyPr/>
                    <a:lstStyle/>
                    <a:p>
                      <a:pPr algn="ctr"/>
                      <a:r>
                        <a:rPr lang="en-US" dirty="0"/>
                        <a:t>Weight (kg)</a:t>
                      </a:r>
                    </a:p>
                  </a:txBody>
                  <a:tcPr anchor="ctr"/>
                </a:tc>
                <a:tc>
                  <a:txBody>
                    <a:bodyPr/>
                    <a:lstStyle/>
                    <a:p>
                      <a:pPr algn="ctr"/>
                      <a:r>
                        <a:rPr lang="en-US" dirty="0"/>
                        <a:t>Height (sm)</a:t>
                      </a:r>
                    </a:p>
                  </a:txBody>
                  <a:tcPr anchor="ctr"/>
                </a:tc>
                <a:tc>
                  <a:txBody>
                    <a:bodyPr/>
                    <a:lstStyle/>
                    <a:p>
                      <a:pPr algn="ctr"/>
                      <a:r>
                        <a:rPr lang="en-US" dirty="0"/>
                        <a:t>Decision</a:t>
                      </a:r>
                    </a:p>
                  </a:txBody>
                  <a:tcPr anchor="ctr"/>
                </a:tc>
                <a:extLst>
                  <a:ext uri="{0D108BD9-81ED-4DB2-BD59-A6C34878D82A}">
                    <a16:rowId xmlns:a16="http://schemas.microsoft.com/office/drawing/2014/main" val="2537542663"/>
                  </a:ext>
                </a:extLst>
              </a:tr>
              <a:tr h="370840">
                <a:tc>
                  <a:txBody>
                    <a:bodyPr/>
                    <a:lstStyle/>
                    <a:p>
                      <a:pPr algn="ctr"/>
                      <a:r>
                        <a:rPr lang="en-US" b="1" dirty="0"/>
                        <a:t>67</a:t>
                      </a:r>
                    </a:p>
                  </a:txBody>
                  <a:tcPr/>
                </a:tc>
                <a:tc>
                  <a:txBody>
                    <a:bodyPr/>
                    <a:lstStyle/>
                    <a:p>
                      <a:pPr algn="ctr"/>
                      <a:r>
                        <a:rPr lang="en-US" b="1" dirty="0"/>
                        <a:t>175</a:t>
                      </a:r>
                    </a:p>
                  </a:txBody>
                  <a:tcPr/>
                </a:tc>
                <a:tc>
                  <a:txBody>
                    <a:bodyPr/>
                    <a:lstStyle/>
                    <a:p>
                      <a:pPr algn="ctr"/>
                      <a:r>
                        <a:rPr lang="en-US" b="1" dirty="0"/>
                        <a:t>skinny</a:t>
                      </a:r>
                    </a:p>
                  </a:txBody>
                  <a:tcPr/>
                </a:tc>
                <a:extLst>
                  <a:ext uri="{0D108BD9-81ED-4DB2-BD59-A6C34878D82A}">
                    <a16:rowId xmlns:a16="http://schemas.microsoft.com/office/drawing/2014/main" val="3879067765"/>
                  </a:ext>
                </a:extLst>
              </a:tr>
              <a:tr h="370840">
                <a:tc>
                  <a:txBody>
                    <a:bodyPr/>
                    <a:lstStyle/>
                    <a:p>
                      <a:pPr algn="ctr"/>
                      <a:r>
                        <a:rPr lang="en-US" b="1" dirty="0"/>
                        <a:t>77</a:t>
                      </a:r>
                    </a:p>
                  </a:txBody>
                  <a:tcPr/>
                </a:tc>
                <a:tc>
                  <a:txBody>
                    <a:bodyPr/>
                    <a:lstStyle/>
                    <a:p>
                      <a:pPr algn="ctr"/>
                      <a:r>
                        <a:rPr lang="en-US" b="1" dirty="0"/>
                        <a:t>182</a:t>
                      </a:r>
                    </a:p>
                  </a:txBody>
                  <a:tcPr/>
                </a:tc>
                <a:tc>
                  <a:txBody>
                    <a:bodyPr/>
                    <a:lstStyle/>
                    <a:p>
                      <a:pPr algn="ctr"/>
                      <a:r>
                        <a:rPr lang="en-US" b="1" dirty="0"/>
                        <a:t>skinny</a:t>
                      </a:r>
                    </a:p>
                  </a:txBody>
                  <a:tcPr/>
                </a:tc>
                <a:extLst>
                  <a:ext uri="{0D108BD9-81ED-4DB2-BD59-A6C34878D82A}">
                    <a16:rowId xmlns:a16="http://schemas.microsoft.com/office/drawing/2014/main" val="3671632880"/>
                  </a:ext>
                </a:extLst>
              </a:tr>
              <a:tr h="370840">
                <a:tc>
                  <a:txBody>
                    <a:bodyPr/>
                    <a:lstStyle/>
                    <a:p>
                      <a:pPr algn="ctr"/>
                      <a:r>
                        <a:rPr lang="en-US" b="1" dirty="0"/>
                        <a:t>82</a:t>
                      </a:r>
                    </a:p>
                  </a:txBody>
                  <a:tcPr/>
                </a:tc>
                <a:tc>
                  <a:txBody>
                    <a:bodyPr/>
                    <a:lstStyle/>
                    <a:p>
                      <a:pPr algn="ctr"/>
                      <a:r>
                        <a:rPr lang="en-US" b="1" dirty="0"/>
                        <a:t>198</a:t>
                      </a:r>
                    </a:p>
                  </a:txBody>
                  <a:tcPr/>
                </a:tc>
                <a:tc>
                  <a:txBody>
                    <a:bodyPr/>
                    <a:lstStyle/>
                    <a:p>
                      <a:pPr algn="ctr"/>
                      <a:r>
                        <a:rPr lang="en-US" b="1" dirty="0"/>
                        <a:t>skinny</a:t>
                      </a:r>
                    </a:p>
                  </a:txBody>
                  <a:tcPr/>
                </a:tc>
                <a:extLst>
                  <a:ext uri="{0D108BD9-81ED-4DB2-BD59-A6C34878D82A}">
                    <a16:rowId xmlns:a16="http://schemas.microsoft.com/office/drawing/2014/main" val="2465113581"/>
                  </a:ext>
                </a:extLst>
              </a:tr>
              <a:tr h="370840">
                <a:tc>
                  <a:txBody>
                    <a:bodyPr/>
                    <a:lstStyle/>
                    <a:p>
                      <a:pPr algn="ctr"/>
                      <a:r>
                        <a:rPr lang="en-US" b="1" dirty="0"/>
                        <a:t>76</a:t>
                      </a:r>
                    </a:p>
                  </a:txBody>
                  <a:tcPr/>
                </a:tc>
                <a:tc>
                  <a:txBody>
                    <a:bodyPr/>
                    <a:lstStyle/>
                    <a:p>
                      <a:pPr algn="ctr"/>
                      <a:r>
                        <a:rPr lang="en-US" b="1" dirty="0"/>
                        <a:t>164</a:t>
                      </a:r>
                    </a:p>
                  </a:txBody>
                  <a:tcPr/>
                </a:tc>
                <a:tc>
                  <a:txBody>
                    <a:bodyPr/>
                    <a:lstStyle/>
                    <a:p>
                      <a:pPr algn="ctr"/>
                      <a:r>
                        <a:rPr lang="en-US" b="1" dirty="0"/>
                        <a:t>overweight</a:t>
                      </a:r>
                    </a:p>
                  </a:txBody>
                  <a:tcPr/>
                </a:tc>
                <a:extLst>
                  <a:ext uri="{0D108BD9-81ED-4DB2-BD59-A6C34878D82A}">
                    <a16:rowId xmlns:a16="http://schemas.microsoft.com/office/drawing/2014/main" val="3152816289"/>
                  </a:ext>
                </a:extLst>
              </a:tr>
              <a:tr h="370840">
                <a:tc>
                  <a:txBody>
                    <a:bodyPr/>
                    <a:lstStyle/>
                    <a:p>
                      <a:pPr algn="ctr"/>
                      <a:r>
                        <a:rPr lang="en-US" b="1" dirty="0"/>
                        <a:t>91</a:t>
                      </a:r>
                    </a:p>
                  </a:txBody>
                  <a:tcPr/>
                </a:tc>
                <a:tc>
                  <a:txBody>
                    <a:bodyPr/>
                    <a:lstStyle/>
                    <a:p>
                      <a:pPr algn="ctr"/>
                      <a:r>
                        <a:rPr lang="en-US" b="1" dirty="0"/>
                        <a:t>167</a:t>
                      </a:r>
                    </a:p>
                  </a:txBody>
                  <a:tcPr/>
                </a:tc>
                <a:tc>
                  <a:txBody>
                    <a:bodyPr/>
                    <a:lstStyle/>
                    <a:p>
                      <a:pPr algn="ctr"/>
                      <a:r>
                        <a:rPr lang="en-US" b="1" dirty="0"/>
                        <a:t>overweight</a:t>
                      </a:r>
                    </a:p>
                  </a:txBody>
                  <a:tcPr/>
                </a:tc>
                <a:extLst>
                  <a:ext uri="{0D108BD9-81ED-4DB2-BD59-A6C34878D82A}">
                    <a16:rowId xmlns:a16="http://schemas.microsoft.com/office/drawing/2014/main" val="1096687297"/>
                  </a:ext>
                </a:extLst>
              </a:tr>
              <a:tr h="370840">
                <a:tc>
                  <a:txBody>
                    <a:bodyPr/>
                    <a:lstStyle/>
                    <a:p>
                      <a:pPr algn="ctr"/>
                      <a:r>
                        <a:rPr lang="en-US" b="1" dirty="0"/>
                        <a:t>98</a:t>
                      </a:r>
                    </a:p>
                  </a:txBody>
                  <a:tcPr/>
                </a:tc>
                <a:tc>
                  <a:txBody>
                    <a:bodyPr/>
                    <a:lstStyle/>
                    <a:p>
                      <a:pPr algn="ctr"/>
                      <a:r>
                        <a:rPr lang="en-US" b="1" dirty="0"/>
                        <a:t>180</a:t>
                      </a:r>
                    </a:p>
                  </a:txBody>
                  <a:tcPr/>
                </a:tc>
                <a:tc>
                  <a:txBody>
                    <a:bodyPr/>
                    <a:lstStyle/>
                    <a:p>
                      <a:pPr algn="ctr"/>
                      <a:r>
                        <a:rPr lang="en-US" b="1" dirty="0"/>
                        <a:t>overweight</a:t>
                      </a:r>
                    </a:p>
                  </a:txBody>
                  <a:tcPr/>
                </a:tc>
                <a:extLst>
                  <a:ext uri="{0D108BD9-81ED-4DB2-BD59-A6C34878D82A}">
                    <a16:rowId xmlns:a16="http://schemas.microsoft.com/office/drawing/2014/main" val="3492906110"/>
                  </a:ext>
                </a:extLst>
              </a:tr>
            </a:tbl>
          </a:graphicData>
        </a:graphic>
      </p:graphicFrame>
      <p:sp>
        <p:nvSpPr>
          <p:cNvPr id="6" name="標題 1"/>
          <p:cNvSpPr>
            <a:spLocks noGrp="1"/>
          </p:cNvSpPr>
          <p:nvPr>
            <p:ph type="title"/>
          </p:nvPr>
        </p:nvSpPr>
        <p:spPr>
          <a:xfrm>
            <a:off x="6279708" y="62805"/>
            <a:ext cx="4104455" cy="1224136"/>
          </a:xfrm>
        </p:spPr>
        <p:txBody>
          <a:bodyPr>
            <a:noAutofit/>
          </a:bodyPr>
          <a:lstStyle/>
          <a:p>
            <a:r>
              <a:rPr lang="en-US" altLang="zh-TW"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Original training set for supervised learning</a:t>
            </a:r>
            <a:endParaRPr lang="zh-TW" alt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pic>
        <p:nvPicPr>
          <p:cNvPr id="5" name="Picture 4"/>
          <p:cNvPicPr>
            <a:picLocks noChangeAspect="1"/>
          </p:cNvPicPr>
          <p:nvPr/>
        </p:nvPicPr>
        <p:blipFill>
          <a:blip r:embed="rId2"/>
          <a:stretch>
            <a:fillRect/>
          </a:stretch>
        </p:blipFill>
        <p:spPr>
          <a:xfrm>
            <a:off x="10510023" y="1773837"/>
            <a:ext cx="1240688" cy="1736964"/>
          </a:xfrm>
          <a:prstGeom prst="rect">
            <a:avLst/>
          </a:prstGeom>
        </p:spPr>
      </p:pic>
      <p:sp>
        <p:nvSpPr>
          <p:cNvPr id="7" name="Rectangle 6"/>
          <p:cNvSpPr/>
          <p:nvPr/>
        </p:nvSpPr>
        <p:spPr>
          <a:xfrm>
            <a:off x="6414644" y="1255467"/>
            <a:ext cx="3960443" cy="2588845"/>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標題 1"/>
          <p:cNvSpPr txBox="1">
            <a:spLocks/>
          </p:cNvSpPr>
          <p:nvPr/>
        </p:nvSpPr>
        <p:spPr>
          <a:xfrm>
            <a:off x="55421" y="3510801"/>
            <a:ext cx="4499095" cy="122413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TW" sz="4000" b="1" i="0" u="none" strike="noStrike" kern="1200" cap="none" spc="0" normalizeH="0" baseline="0" noProof="0" dirty="0">
                <a:ln w="11430"/>
                <a:solidFill>
                  <a:srgbClr val="7030A0"/>
                </a:solidFill>
                <a:effectLst>
                  <a:outerShdw blurRad="50800" dist="39000" dir="5460000" algn="tl">
                    <a:srgbClr val="000000">
                      <a:alpha val="38000"/>
                    </a:srgbClr>
                  </a:outerShdw>
                </a:effectLst>
                <a:uLnTx/>
                <a:uFillTx/>
                <a:latin typeface="Calibri"/>
                <a:ea typeface="+mn-ea"/>
                <a:cs typeface="+mj-cs"/>
              </a:rPr>
              <a:t>Additional “poisoned” samples</a:t>
            </a:r>
            <a:endParaRPr kumimoji="0" lang="zh-TW" altLang="en-US" sz="4000" b="1" i="0" u="none" strike="noStrike" kern="1200" cap="none" spc="0" normalizeH="0" baseline="0" noProof="0" dirty="0">
              <a:ln w="11430"/>
              <a:solidFill>
                <a:srgbClr val="7030A0"/>
              </a:solidFill>
              <a:effectLst>
                <a:outerShdw blurRad="50800" dist="39000" dir="5460000" algn="tl">
                  <a:srgbClr val="000000">
                    <a:alpha val="38000"/>
                  </a:srgbClr>
                </a:outerShdw>
              </a:effectLst>
              <a:uLnTx/>
              <a:uFillTx/>
              <a:latin typeface="Calibri"/>
              <a:ea typeface="+mn-ea"/>
              <a:cs typeface="+mj-cs"/>
            </a:endParaRPr>
          </a:p>
        </p:txBody>
      </p:sp>
      <p:graphicFrame>
        <p:nvGraphicFramePr>
          <p:cNvPr id="9" name="Table 8"/>
          <p:cNvGraphicFramePr>
            <a:graphicFrameLocks noGrp="1"/>
          </p:cNvGraphicFramePr>
          <p:nvPr/>
        </p:nvGraphicFramePr>
        <p:xfrm>
          <a:off x="377858" y="4825239"/>
          <a:ext cx="3960443" cy="1112520"/>
        </p:xfrm>
        <a:graphic>
          <a:graphicData uri="http://schemas.openxmlformats.org/drawingml/2006/table">
            <a:tbl>
              <a:tblPr firstRow="1" bandRow="1">
                <a:tableStyleId>{5C22544A-7EE6-4342-B048-85BDC9FD1C3A}</a:tableStyleId>
              </a:tblPr>
              <a:tblGrid>
                <a:gridCol w="1296147">
                  <a:extLst>
                    <a:ext uri="{9D8B030D-6E8A-4147-A177-3AD203B41FA5}">
                      <a16:colId xmlns:a16="http://schemas.microsoft.com/office/drawing/2014/main" val="1920596540"/>
                    </a:ext>
                  </a:extLst>
                </a:gridCol>
                <a:gridCol w="1368152">
                  <a:extLst>
                    <a:ext uri="{9D8B030D-6E8A-4147-A177-3AD203B41FA5}">
                      <a16:colId xmlns:a16="http://schemas.microsoft.com/office/drawing/2014/main" val="1977055234"/>
                    </a:ext>
                  </a:extLst>
                </a:gridCol>
                <a:gridCol w="1296144">
                  <a:extLst>
                    <a:ext uri="{9D8B030D-6E8A-4147-A177-3AD203B41FA5}">
                      <a16:colId xmlns:a16="http://schemas.microsoft.com/office/drawing/2014/main" val="2529642855"/>
                    </a:ext>
                  </a:extLst>
                </a:gridCol>
              </a:tblGrid>
              <a:tr h="370840">
                <a:tc>
                  <a:txBody>
                    <a:bodyPr/>
                    <a:lstStyle/>
                    <a:p>
                      <a:pPr algn="ctr"/>
                      <a:r>
                        <a:rPr lang="en-US" dirty="0"/>
                        <a:t>Weight (kg)</a:t>
                      </a:r>
                    </a:p>
                  </a:txBody>
                  <a:tcPr anchor="ctr"/>
                </a:tc>
                <a:tc>
                  <a:txBody>
                    <a:bodyPr/>
                    <a:lstStyle/>
                    <a:p>
                      <a:pPr algn="ctr"/>
                      <a:r>
                        <a:rPr lang="en-US" dirty="0"/>
                        <a:t>Height (sm)</a:t>
                      </a:r>
                    </a:p>
                  </a:txBody>
                  <a:tcPr anchor="ctr"/>
                </a:tc>
                <a:tc>
                  <a:txBody>
                    <a:bodyPr/>
                    <a:lstStyle/>
                    <a:p>
                      <a:pPr algn="ctr"/>
                      <a:r>
                        <a:rPr lang="en-US" dirty="0"/>
                        <a:t>Decision</a:t>
                      </a:r>
                    </a:p>
                  </a:txBody>
                  <a:tcPr anchor="ctr"/>
                </a:tc>
                <a:extLst>
                  <a:ext uri="{0D108BD9-81ED-4DB2-BD59-A6C34878D82A}">
                    <a16:rowId xmlns:a16="http://schemas.microsoft.com/office/drawing/2014/main" val="2537542663"/>
                  </a:ext>
                </a:extLst>
              </a:tr>
              <a:tr h="370840">
                <a:tc>
                  <a:txBody>
                    <a:bodyPr/>
                    <a:lstStyle/>
                    <a:p>
                      <a:pPr algn="ctr"/>
                      <a:r>
                        <a:rPr lang="en-US" b="1" dirty="0"/>
                        <a:t>96</a:t>
                      </a:r>
                    </a:p>
                  </a:txBody>
                  <a:tcPr/>
                </a:tc>
                <a:tc>
                  <a:txBody>
                    <a:bodyPr/>
                    <a:lstStyle/>
                    <a:p>
                      <a:pPr algn="ctr"/>
                      <a:r>
                        <a:rPr lang="en-US" b="1" dirty="0"/>
                        <a:t>199</a:t>
                      </a:r>
                    </a:p>
                  </a:txBody>
                  <a:tcPr/>
                </a:tc>
                <a:tc>
                  <a:txBody>
                    <a:bodyPr/>
                    <a:lstStyle/>
                    <a:p>
                      <a:pPr algn="ctr"/>
                      <a:r>
                        <a:rPr lang="en-US" b="1" dirty="0"/>
                        <a:t>overweight</a:t>
                      </a:r>
                    </a:p>
                  </a:txBody>
                  <a:tcPr/>
                </a:tc>
                <a:extLst>
                  <a:ext uri="{0D108BD9-81ED-4DB2-BD59-A6C34878D82A}">
                    <a16:rowId xmlns:a16="http://schemas.microsoft.com/office/drawing/2014/main" val="3879067765"/>
                  </a:ext>
                </a:extLst>
              </a:tr>
              <a:tr h="370840">
                <a:tc>
                  <a:txBody>
                    <a:bodyPr/>
                    <a:lstStyle/>
                    <a:p>
                      <a:pPr algn="ctr"/>
                      <a:r>
                        <a:rPr lang="en-US" b="1" dirty="0"/>
                        <a:t>64</a:t>
                      </a:r>
                    </a:p>
                  </a:txBody>
                  <a:tcPr/>
                </a:tc>
                <a:tc>
                  <a:txBody>
                    <a:bodyPr/>
                    <a:lstStyle/>
                    <a:p>
                      <a:pPr algn="ctr"/>
                      <a:r>
                        <a:rPr lang="en-US" b="1" dirty="0"/>
                        <a:t>162</a:t>
                      </a:r>
                    </a:p>
                  </a:txBody>
                  <a:tcPr/>
                </a:tc>
                <a:tc>
                  <a:txBody>
                    <a:bodyPr/>
                    <a:lstStyle/>
                    <a:p>
                      <a:pPr algn="ctr"/>
                      <a:r>
                        <a:rPr lang="en-US" b="1" dirty="0"/>
                        <a:t>skinny</a:t>
                      </a:r>
                    </a:p>
                  </a:txBody>
                  <a:tcPr/>
                </a:tc>
                <a:extLst>
                  <a:ext uri="{0D108BD9-81ED-4DB2-BD59-A6C34878D82A}">
                    <a16:rowId xmlns:a16="http://schemas.microsoft.com/office/drawing/2014/main" val="3415592473"/>
                  </a:ext>
                </a:extLst>
              </a:tr>
            </a:tbl>
          </a:graphicData>
        </a:graphic>
      </p:graphicFrame>
      <p:sp>
        <p:nvSpPr>
          <p:cNvPr id="10" name="Rectangle 9"/>
          <p:cNvSpPr/>
          <p:nvPr/>
        </p:nvSpPr>
        <p:spPr>
          <a:xfrm>
            <a:off x="377857" y="4841382"/>
            <a:ext cx="3960443" cy="1096378"/>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p:cNvGrpSpPr/>
          <p:nvPr/>
        </p:nvGrpSpPr>
        <p:grpSpPr>
          <a:xfrm>
            <a:off x="4619009" y="4095735"/>
            <a:ext cx="4032448" cy="1842024"/>
            <a:chOff x="4427984" y="5217966"/>
            <a:chExt cx="3232092" cy="142121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0152" y="5221974"/>
              <a:ext cx="1719924" cy="1401910"/>
            </a:xfrm>
            <a:prstGeom prst="rect">
              <a:avLst/>
            </a:prstGeom>
            <a:ln w="25400">
              <a:solidFill>
                <a:schemeClr val="tx1"/>
              </a:solidFill>
            </a:ln>
          </p:spPr>
        </p:pic>
        <p:pic>
          <p:nvPicPr>
            <p:cNvPr id="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984" y="5217966"/>
              <a:ext cx="1512168" cy="142121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13" name="Picture 12"/>
          <p:cNvPicPr>
            <a:picLocks noChangeAspect="1"/>
          </p:cNvPicPr>
          <p:nvPr/>
        </p:nvPicPr>
        <p:blipFill>
          <a:blip r:embed="rId5">
            <a:clrChange>
              <a:clrFrom>
                <a:srgbClr val="000000"/>
              </a:clrFrom>
              <a:clrTo>
                <a:srgbClr val="000000">
                  <a:alpha val="0"/>
                </a:srgbClr>
              </a:clrTo>
            </a:clrChange>
          </a:blip>
          <a:stretch>
            <a:fillRect/>
          </a:stretch>
        </p:blipFill>
        <p:spPr>
          <a:xfrm rot="2885584">
            <a:off x="2192066" y="1166883"/>
            <a:ext cx="1211488" cy="2260337"/>
          </a:xfrm>
          <a:prstGeom prst="rect">
            <a:avLst/>
          </a:prstGeom>
        </p:spPr>
      </p:pic>
      <p:sp>
        <p:nvSpPr>
          <p:cNvPr id="14" name="標題 1"/>
          <p:cNvSpPr txBox="1">
            <a:spLocks/>
          </p:cNvSpPr>
          <p:nvPr/>
        </p:nvSpPr>
        <p:spPr>
          <a:xfrm>
            <a:off x="110837" y="-15386"/>
            <a:ext cx="5624943" cy="122413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TW" sz="40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j-cs"/>
              </a:rPr>
              <a:t>DATA POISONING ATTACK</a:t>
            </a:r>
            <a:endParaRPr kumimoji="0" lang="zh-TW" altLang="en-US" sz="40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j-cs"/>
            </a:endParaRPr>
          </a:p>
        </p:txBody>
      </p:sp>
    </p:spTree>
    <p:extLst>
      <p:ext uri="{BB962C8B-B14F-4D97-AF65-F5344CB8AC3E}">
        <p14:creationId xmlns:p14="http://schemas.microsoft.com/office/powerpoint/2010/main" val="35942282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2290" y="39834"/>
            <a:ext cx="8714076" cy="6373932"/>
          </a:xfrm>
          <a:prstGeom prst="rect">
            <a:avLst/>
          </a:prstGeom>
        </p:spPr>
      </p:pic>
      <p:sp>
        <p:nvSpPr>
          <p:cNvPr id="34" name="標題 1"/>
          <p:cNvSpPr>
            <a:spLocks noGrp="1"/>
          </p:cNvSpPr>
          <p:nvPr>
            <p:ph type="title"/>
          </p:nvPr>
        </p:nvSpPr>
        <p:spPr>
          <a:xfrm>
            <a:off x="7573818" y="0"/>
            <a:ext cx="4497904" cy="1453386"/>
          </a:xfrm>
        </p:spPr>
        <p:txBody>
          <a:bodyPr>
            <a:noAutofit/>
          </a:bodyPr>
          <a:lstStyle/>
          <a:p>
            <a:r>
              <a:rPr lang="en-US" altLang="zh-TW"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Impact of poisoned samples</a:t>
            </a:r>
            <a:endParaRPr lang="zh-TW" alt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
        <p:nvSpPr>
          <p:cNvPr id="44" name="Rectangle 43"/>
          <p:cNvSpPr/>
          <p:nvPr/>
        </p:nvSpPr>
        <p:spPr>
          <a:xfrm>
            <a:off x="7389091" y="3973547"/>
            <a:ext cx="4424008" cy="1569660"/>
          </a:xfrm>
          <a:prstGeom prst="rect">
            <a:avLst/>
          </a:prstGeom>
          <a:solidFill>
            <a:schemeClr val="bg1">
              <a:lumMod val="85000"/>
            </a:schemeClr>
          </a:solidFill>
          <a:ln w="19050">
            <a:solidFill>
              <a:schemeClr val="tx1"/>
            </a:solidFill>
          </a:ln>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Result of poisoning: </a:t>
            </a:r>
            <a:r>
              <a:rPr kumimoji="0" lang="en-US" sz="2400" i="0" u="none" strike="noStrike" kern="1200" cap="none" spc="0" normalizeH="0" baseline="0" noProof="0" dirty="0">
                <a:ln w="0"/>
                <a:solidFill>
                  <a:prstClr val="black"/>
                </a:solidFill>
                <a:uLnTx/>
                <a:uFillTx/>
                <a:latin typeface="Calibri"/>
                <a:ea typeface="+mn-ea"/>
                <a:cs typeface="+mn-cs"/>
              </a:rPr>
              <a:t>larger vulnerability zone, which also means more opportunities for the attackers in further poisoning …</a:t>
            </a:r>
          </a:p>
        </p:txBody>
      </p:sp>
    </p:spTree>
    <p:extLst>
      <p:ext uri="{BB962C8B-B14F-4D97-AF65-F5344CB8AC3E}">
        <p14:creationId xmlns:p14="http://schemas.microsoft.com/office/powerpoint/2010/main" val="32092589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6250" y="101600"/>
            <a:ext cx="6586415" cy="6271491"/>
          </a:xfrm>
          <a:prstGeom prst="rect">
            <a:avLst/>
          </a:prstGeom>
        </p:spPr>
      </p:pic>
      <p:sp>
        <p:nvSpPr>
          <p:cNvPr id="34" name="標題 1"/>
          <p:cNvSpPr>
            <a:spLocks noGrp="1"/>
          </p:cNvSpPr>
          <p:nvPr>
            <p:ph type="title"/>
          </p:nvPr>
        </p:nvSpPr>
        <p:spPr>
          <a:xfrm>
            <a:off x="7062665" y="283050"/>
            <a:ext cx="4470400" cy="1941932"/>
          </a:xfrm>
        </p:spPr>
        <p:txBody>
          <a:bodyPr>
            <a:noAutofit/>
          </a:bodyPr>
          <a:lstStyle/>
          <a:p>
            <a:r>
              <a:rPr lang="en-US" altLang="zh-TW"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Impact of further poisoning</a:t>
            </a:r>
            <a:endParaRPr lang="zh-TW" alt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
        <p:nvSpPr>
          <p:cNvPr id="44" name="Rectangle 43"/>
          <p:cNvSpPr/>
          <p:nvPr/>
        </p:nvSpPr>
        <p:spPr>
          <a:xfrm>
            <a:off x="7379854" y="2496125"/>
            <a:ext cx="4073236" cy="2677656"/>
          </a:xfrm>
          <a:prstGeom prst="rect">
            <a:avLst/>
          </a:prstGeom>
          <a:solidFill>
            <a:schemeClr val="bg1">
              <a:lumMod val="85000"/>
            </a:schemeClr>
          </a:solidFill>
          <a:ln w="19050">
            <a:solidFill>
              <a:schemeClr val="tx1"/>
            </a:solidFill>
          </a:ln>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Result of further poisoning: </a:t>
            </a:r>
            <a:r>
              <a:rPr kumimoji="0" lang="en-US" sz="2400" i="0" u="none" strike="noStrike" kern="1200" cap="none" spc="0" normalizeH="0" baseline="0" noProof="0" dirty="0">
                <a:ln w="0"/>
                <a:solidFill>
                  <a:prstClr val="black"/>
                </a:solidFill>
                <a:uLnTx/>
                <a:uFillTx/>
                <a:latin typeface="Calibri"/>
                <a:ea typeface="+mn-ea"/>
                <a:cs typeface="+mn-cs"/>
              </a:rPr>
              <a:t>larger vulnerability zone, which means incorrect decision-making in larger areas and which also means more opportunities for the attackers in even-further poisoning …</a:t>
            </a:r>
          </a:p>
        </p:txBody>
      </p:sp>
    </p:spTree>
    <p:extLst>
      <p:ext uri="{BB962C8B-B14F-4D97-AF65-F5344CB8AC3E}">
        <p14:creationId xmlns:p14="http://schemas.microsoft.com/office/powerpoint/2010/main" val="4459193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55215" y="31821"/>
            <a:ext cx="5521768" cy="113877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Poisoning vs. Vaccination: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just one “small” difference</a:t>
            </a:r>
          </a:p>
        </p:txBody>
      </p:sp>
      <p:pic>
        <p:nvPicPr>
          <p:cNvPr id="2" name="Picture 1"/>
          <p:cNvPicPr>
            <a:picLocks noChangeAspect="1"/>
          </p:cNvPicPr>
          <p:nvPr/>
        </p:nvPicPr>
        <p:blipFill>
          <a:blip r:embed="rId2"/>
          <a:stretch>
            <a:fillRect/>
          </a:stretch>
        </p:blipFill>
        <p:spPr>
          <a:xfrm>
            <a:off x="2382982" y="1170594"/>
            <a:ext cx="7712363" cy="5071488"/>
          </a:xfrm>
          <a:prstGeom prst="rect">
            <a:avLst/>
          </a:prstGeom>
        </p:spPr>
      </p:pic>
    </p:spTree>
    <p:extLst>
      <p:ext uri="{BB962C8B-B14F-4D97-AF65-F5344CB8AC3E}">
        <p14:creationId xmlns:p14="http://schemas.microsoft.com/office/powerpoint/2010/main" val="3894724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1F4FAD-BA08-94B0-2526-EA551D33CFEB}"/>
              </a:ext>
            </a:extLst>
          </p:cNvPr>
          <p:cNvPicPr>
            <a:picLocks noChangeAspect="1"/>
          </p:cNvPicPr>
          <p:nvPr/>
        </p:nvPicPr>
        <p:blipFill>
          <a:blip r:embed="rId2"/>
          <a:stretch>
            <a:fillRect/>
          </a:stretch>
        </p:blipFill>
        <p:spPr>
          <a:xfrm>
            <a:off x="0" y="-266"/>
            <a:ext cx="12191999" cy="6858532"/>
          </a:xfrm>
          <a:prstGeom prst="rect">
            <a:avLst/>
          </a:prstGeom>
        </p:spPr>
      </p:pic>
      <p:sp>
        <p:nvSpPr>
          <p:cNvPr id="6" name="Rectangle 5">
            <a:extLst>
              <a:ext uri="{FF2B5EF4-FFF2-40B4-BE49-F238E27FC236}">
                <a16:creationId xmlns:a16="http://schemas.microsoft.com/office/drawing/2014/main" id="{4A903607-89DD-6AF6-EEB5-3649233A3911}"/>
              </a:ext>
            </a:extLst>
          </p:cNvPr>
          <p:cNvSpPr>
            <a:spLocks noChangeArrowheads="1"/>
          </p:cNvSpPr>
          <p:nvPr/>
        </p:nvSpPr>
        <p:spPr bwMode="auto">
          <a:xfrm>
            <a:off x="745786" y="223736"/>
            <a:ext cx="10700426" cy="836712"/>
          </a:xfrm>
          <a:prstGeom prst="rect">
            <a:avLst/>
          </a:prstGeom>
          <a:noFill/>
          <a:ln w="9525">
            <a:noFill/>
            <a:miter lim="800000"/>
            <a:headEnd/>
            <a:tailEnd/>
          </a:ln>
          <a:effectLst>
            <a:outerShdw dist="35921" dir="2700000" algn="ctr" rotWithShape="0">
              <a:schemeClr val="bg2"/>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Calibri" panose="020F0502020204030204"/>
                <a:ea typeface="+mn-ea"/>
                <a:cs typeface="+mn-cs"/>
              </a:rPr>
              <a:t>Responsible use of Artificial Intelligence … What is that?</a:t>
            </a:r>
          </a:p>
        </p:txBody>
      </p:sp>
    </p:spTree>
    <p:extLst>
      <p:ext uri="{BB962C8B-B14F-4D97-AF65-F5344CB8AC3E}">
        <p14:creationId xmlns:p14="http://schemas.microsoft.com/office/powerpoint/2010/main" val="12529314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2301" y="33337"/>
            <a:ext cx="11096624" cy="6319641"/>
          </a:xfrm>
          <a:prstGeom prst="rect">
            <a:avLst/>
          </a:prstGeom>
        </p:spPr>
      </p:pic>
      <p:sp>
        <p:nvSpPr>
          <p:cNvPr id="49" name="Rectangle 48"/>
          <p:cNvSpPr/>
          <p:nvPr/>
        </p:nvSpPr>
        <p:spPr>
          <a:xfrm>
            <a:off x="244182" y="32780"/>
            <a:ext cx="6058966"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Calibri" panose="020F0502020204030204"/>
                <a:ea typeface="+mn-ea"/>
                <a:cs typeface="+mn-cs"/>
              </a:rPr>
              <a:t>Poisoning vs. Vaccination</a:t>
            </a:r>
          </a:p>
        </p:txBody>
      </p:sp>
    </p:spTree>
    <p:extLst>
      <p:ext uri="{BB962C8B-B14F-4D97-AF65-F5344CB8AC3E}">
        <p14:creationId xmlns:p14="http://schemas.microsoft.com/office/powerpoint/2010/main" val="25883562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81603" y="683144"/>
            <a:ext cx="6025589" cy="5695872"/>
          </a:xfrm>
          <a:prstGeom prst="rect">
            <a:avLst/>
          </a:prstGeom>
        </p:spPr>
      </p:pic>
      <p:sp>
        <p:nvSpPr>
          <p:cNvPr id="4" name="Rectangle 3"/>
          <p:cNvSpPr/>
          <p:nvPr/>
        </p:nvSpPr>
        <p:spPr>
          <a:xfrm>
            <a:off x="1453607" y="9808"/>
            <a:ext cx="7541040"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Calibri" panose="020F0502020204030204"/>
                <a:ea typeface="+mn-ea"/>
                <a:cs typeface="+mn-cs"/>
              </a:rPr>
              <a:t>Remember? Poisoning example</a:t>
            </a:r>
          </a:p>
        </p:txBody>
      </p:sp>
      <p:sp>
        <p:nvSpPr>
          <p:cNvPr id="45" name="Rectangle 44"/>
          <p:cNvSpPr/>
          <p:nvPr/>
        </p:nvSpPr>
        <p:spPr>
          <a:xfrm>
            <a:off x="7170823" y="3715679"/>
            <a:ext cx="4870383" cy="1877437"/>
          </a:xfrm>
          <a:prstGeom prst="rect">
            <a:avLst/>
          </a:prstGeom>
          <a:solidFill>
            <a:schemeClr val="bg1">
              <a:lumMod val="85000"/>
            </a:schemeClr>
          </a:solidFill>
          <a:ln w="25400">
            <a:solidFill>
              <a:schemeClr val="tx1"/>
            </a:solidFill>
          </a:ln>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then the adversarial samples within the vulnerability zone are deliberately converted into </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POISON</a:t>
            </a: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2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by </a:t>
            </a: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incorrect labelling</a:t>
            </a:r>
            <a:r>
              <a:rPr kumimoji="0" lang="en-US" sz="2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p>
        </p:txBody>
      </p:sp>
      <p:sp>
        <p:nvSpPr>
          <p:cNvPr id="46" name="Rectangle 45"/>
          <p:cNvSpPr/>
          <p:nvPr/>
        </p:nvSpPr>
        <p:spPr>
          <a:xfrm>
            <a:off x="7170824" y="1786396"/>
            <a:ext cx="4870382" cy="1815882"/>
          </a:xfrm>
          <a:prstGeom prst="rect">
            <a:avLst/>
          </a:prstGeom>
          <a:solidFill>
            <a:schemeClr val="bg1">
              <a:lumMod val="85000"/>
              <a:alpha val="80000"/>
            </a:schemeClr>
          </a:solidFill>
          <a:ln w="25400">
            <a:solidFill>
              <a:schemeClr val="tx1"/>
            </a:solidFill>
          </a:ln>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The vulnerability zone within the decision space is discovered and adversarial samples within it are generated…</a:t>
            </a:r>
          </a:p>
        </p:txBody>
      </p:sp>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rot="18458661">
            <a:off x="9399458" y="149740"/>
            <a:ext cx="1201090" cy="1798203"/>
          </a:xfrm>
          <a:prstGeom prst="rect">
            <a:avLst/>
          </a:prstGeom>
        </p:spPr>
      </p:pic>
    </p:spTree>
    <p:extLst>
      <p:ext uri="{BB962C8B-B14F-4D97-AF65-F5344CB8AC3E}">
        <p14:creationId xmlns:p14="http://schemas.microsoft.com/office/powerpoint/2010/main" val="40994967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51124" y="683830"/>
            <a:ext cx="6025575" cy="5753186"/>
          </a:xfrm>
          <a:prstGeom prst="rect">
            <a:avLst/>
          </a:prstGeom>
        </p:spPr>
      </p:pic>
      <p:sp>
        <p:nvSpPr>
          <p:cNvPr id="4" name="Rectangle 3"/>
          <p:cNvSpPr/>
          <p:nvPr/>
        </p:nvSpPr>
        <p:spPr>
          <a:xfrm>
            <a:off x="1663056" y="5260"/>
            <a:ext cx="7232749"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Calibri" panose="020F0502020204030204"/>
                <a:ea typeface="+mn-ea"/>
                <a:cs typeface="+mn-cs"/>
              </a:rPr>
              <a:t>Vaccine instead of poison …</a:t>
            </a:r>
          </a:p>
        </p:txBody>
      </p:sp>
      <p:sp>
        <p:nvSpPr>
          <p:cNvPr id="6" name="Rectangle 5"/>
          <p:cNvSpPr/>
          <p:nvPr/>
        </p:nvSpPr>
        <p:spPr>
          <a:xfrm>
            <a:off x="7524530" y="3987718"/>
            <a:ext cx="4227915" cy="1815882"/>
          </a:xfrm>
          <a:prstGeom prst="rect">
            <a:avLst/>
          </a:prstGeom>
          <a:solidFill>
            <a:schemeClr val="bg1">
              <a:lumMod val="85000"/>
            </a:schemeClr>
          </a:solidFill>
          <a:ln w="25400">
            <a:solidFill>
              <a:schemeClr val="tx1"/>
            </a:solidFill>
          </a:ln>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then the adversarial samples are converted into </a:t>
            </a: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VACCINE</a:t>
            </a:r>
            <a:r>
              <a:rPr kumimoji="0" lang="en-US" sz="2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by assigning them the </a:t>
            </a: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correct labels</a:t>
            </a:r>
            <a:r>
              <a:rPr kumimoji="0" lang="en-US" sz="2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p>
        </p:txBody>
      </p:sp>
      <p:sp>
        <p:nvSpPr>
          <p:cNvPr id="7" name="Rectangle 6"/>
          <p:cNvSpPr/>
          <p:nvPr/>
        </p:nvSpPr>
        <p:spPr>
          <a:xfrm>
            <a:off x="7516852" y="1627041"/>
            <a:ext cx="4197093" cy="2246769"/>
          </a:xfrm>
          <a:prstGeom prst="rect">
            <a:avLst/>
          </a:prstGeom>
          <a:solidFill>
            <a:schemeClr val="bg1">
              <a:lumMod val="85000"/>
              <a:alpha val="80000"/>
            </a:schemeClr>
          </a:solidFill>
          <a:ln w="25400">
            <a:solidFill>
              <a:schemeClr val="tx1"/>
            </a:solidFill>
          </a:ln>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The vulnerability zone within the decision space is discovered and adversarial samples within it are generated…</a:t>
            </a:r>
          </a:p>
        </p:txBody>
      </p:sp>
      <p:pic>
        <p:nvPicPr>
          <p:cNvPr id="8" name="Picture 7"/>
          <p:cNvPicPr>
            <a:picLocks noChangeAspect="1"/>
          </p:cNvPicPr>
          <p:nvPr/>
        </p:nvPicPr>
        <p:blipFill>
          <a:blip r:embed="rId3">
            <a:clrChange>
              <a:clrFrom>
                <a:srgbClr val="FFFFFF"/>
              </a:clrFrom>
              <a:clrTo>
                <a:srgbClr val="FFFFFF">
                  <a:alpha val="0"/>
                </a:srgbClr>
              </a:clrTo>
            </a:clrChange>
          </a:blip>
          <a:stretch>
            <a:fillRect/>
          </a:stretch>
        </p:blipFill>
        <p:spPr>
          <a:xfrm>
            <a:off x="9038122" y="54212"/>
            <a:ext cx="1684421" cy="1478413"/>
          </a:xfrm>
          <a:prstGeom prst="rect">
            <a:avLst/>
          </a:prstGeom>
        </p:spPr>
      </p:pic>
    </p:spTree>
    <p:extLst>
      <p:ext uri="{BB962C8B-B14F-4D97-AF65-F5344CB8AC3E}">
        <p14:creationId xmlns:p14="http://schemas.microsoft.com/office/powerpoint/2010/main" val="15010337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59883" y="664145"/>
            <a:ext cx="8496900" cy="5721667"/>
          </a:xfrm>
          <a:prstGeom prst="rect">
            <a:avLst/>
          </a:prstGeom>
        </p:spPr>
      </p:pic>
      <p:sp>
        <p:nvSpPr>
          <p:cNvPr id="45" name="Rectangle 44"/>
          <p:cNvSpPr/>
          <p:nvPr/>
        </p:nvSpPr>
        <p:spPr>
          <a:xfrm>
            <a:off x="92361" y="-7040"/>
            <a:ext cx="11979563" cy="95410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Generic model of humans’ adversarial training in classroom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13462">
                  <a:solidFill>
                    <a:prstClr val="white"/>
                  </a:solidFill>
                  <a:prstDash val="solid"/>
                </a:ln>
                <a:solidFill>
                  <a:srgbClr val="FF0000"/>
                </a:solidFill>
                <a:effectLst>
                  <a:outerShdw dist="38100" dir="2700000" algn="bl" rotWithShape="0">
                    <a:srgbClr val="4472C4"/>
                  </a:outerShdw>
                </a:effectLst>
                <a:uLnTx/>
                <a:uFillTx/>
                <a:latin typeface="Calibri" panose="020F0502020204030204"/>
                <a:ea typeface="+mn-ea"/>
                <a:cs typeface="+mn-cs"/>
              </a:rPr>
              <a:t>(Attacker vs. Defender | Arbiter)</a:t>
            </a:r>
          </a:p>
        </p:txBody>
      </p:sp>
    </p:spTree>
    <p:extLst>
      <p:ext uri="{BB962C8B-B14F-4D97-AF65-F5344CB8AC3E}">
        <p14:creationId xmlns:p14="http://schemas.microsoft.com/office/powerpoint/2010/main" val="9165491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nvGraphicFramePr>
        <p:xfrm>
          <a:off x="108978" y="755063"/>
          <a:ext cx="11950491" cy="2365736"/>
        </p:xfrm>
        <a:graphic>
          <a:graphicData uri="http://schemas.openxmlformats.org/drawingml/2006/table">
            <a:tbl>
              <a:tblPr firstRow="1" bandRow="1">
                <a:tableStyleId>{0505E3EF-67EA-436B-97B2-0124C06EBD24}</a:tableStyleId>
              </a:tblPr>
              <a:tblGrid>
                <a:gridCol w="3983497">
                  <a:extLst>
                    <a:ext uri="{9D8B030D-6E8A-4147-A177-3AD203B41FA5}">
                      <a16:colId xmlns:a16="http://schemas.microsoft.com/office/drawing/2014/main" val="1011984527"/>
                    </a:ext>
                  </a:extLst>
                </a:gridCol>
                <a:gridCol w="3983497">
                  <a:extLst>
                    <a:ext uri="{9D8B030D-6E8A-4147-A177-3AD203B41FA5}">
                      <a16:colId xmlns:a16="http://schemas.microsoft.com/office/drawing/2014/main" val="777457265"/>
                    </a:ext>
                  </a:extLst>
                </a:gridCol>
                <a:gridCol w="3983497">
                  <a:extLst>
                    <a:ext uri="{9D8B030D-6E8A-4147-A177-3AD203B41FA5}">
                      <a16:colId xmlns:a16="http://schemas.microsoft.com/office/drawing/2014/main" val="1156345289"/>
                    </a:ext>
                  </a:extLst>
                </a:gridCol>
              </a:tblGrid>
              <a:tr h="2365736">
                <a:tc>
                  <a:txBody>
                    <a:bodyPr/>
                    <a:lstStyle/>
                    <a:p>
                      <a:endParaRPr lang="en-US"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endParaRPr lang="en-US"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endParaRPr lang="en-US"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4795535"/>
                  </a:ext>
                </a:extLst>
              </a:tr>
            </a:tbl>
          </a:graphicData>
        </a:graphic>
      </p:graphicFrame>
      <p:graphicFrame>
        <p:nvGraphicFramePr>
          <p:cNvPr id="10" name="Table 9"/>
          <p:cNvGraphicFramePr>
            <a:graphicFrameLocks noGrp="1"/>
          </p:cNvGraphicFramePr>
          <p:nvPr/>
        </p:nvGraphicFramePr>
        <p:xfrm>
          <a:off x="104063" y="3109892"/>
          <a:ext cx="11950491" cy="3190564"/>
        </p:xfrm>
        <a:graphic>
          <a:graphicData uri="http://schemas.openxmlformats.org/drawingml/2006/table">
            <a:tbl>
              <a:tblPr firstRow="1" bandRow="1">
                <a:tableStyleId>{0505E3EF-67EA-436B-97B2-0124C06EBD24}</a:tableStyleId>
              </a:tblPr>
              <a:tblGrid>
                <a:gridCol w="3983497">
                  <a:extLst>
                    <a:ext uri="{9D8B030D-6E8A-4147-A177-3AD203B41FA5}">
                      <a16:colId xmlns:a16="http://schemas.microsoft.com/office/drawing/2014/main" val="1011984527"/>
                    </a:ext>
                  </a:extLst>
                </a:gridCol>
                <a:gridCol w="3983497">
                  <a:extLst>
                    <a:ext uri="{9D8B030D-6E8A-4147-A177-3AD203B41FA5}">
                      <a16:colId xmlns:a16="http://schemas.microsoft.com/office/drawing/2014/main" val="777457265"/>
                    </a:ext>
                  </a:extLst>
                </a:gridCol>
                <a:gridCol w="3983497">
                  <a:extLst>
                    <a:ext uri="{9D8B030D-6E8A-4147-A177-3AD203B41FA5}">
                      <a16:colId xmlns:a16="http://schemas.microsoft.com/office/drawing/2014/main" val="1156345289"/>
                    </a:ext>
                  </a:extLst>
                </a:gridCol>
              </a:tblGrid>
              <a:tr h="3190564">
                <a:tc>
                  <a:txBody>
                    <a:bodyPr/>
                    <a:lstStyle/>
                    <a:p>
                      <a:endParaRPr lang="en-US"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endParaRPr lang="en-US"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endParaRPr lang="en-US"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4795535"/>
                  </a:ext>
                </a:extLst>
              </a:tr>
            </a:tbl>
          </a:graphicData>
        </a:graphic>
      </p:graphicFrame>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254947" y="868134"/>
            <a:ext cx="3667912" cy="2064774"/>
          </a:xfrm>
          <a:prstGeom prst="rect">
            <a:avLst/>
          </a:prstGeom>
        </p:spPr>
      </p:pic>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4198394" y="882881"/>
            <a:ext cx="3716779" cy="2153265"/>
          </a:xfrm>
          <a:prstGeom prst="rect">
            <a:avLst/>
          </a:prstGeom>
        </p:spPr>
      </p:pic>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a:off x="8129439" y="869973"/>
            <a:ext cx="3875955" cy="2190757"/>
          </a:xfrm>
          <a:prstGeom prst="rect">
            <a:avLst/>
          </a:prstGeom>
        </p:spPr>
      </p:pic>
      <p:pic>
        <p:nvPicPr>
          <p:cNvPr id="8" name="Picture 7"/>
          <p:cNvPicPr>
            <a:picLocks noChangeAspect="1"/>
          </p:cNvPicPr>
          <p:nvPr/>
        </p:nvPicPr>
        <p:blipFill>
          <a:blip r:embed="rId5">
            <a:clrChange>
              <a:clrFrom>
                <a:srgbClr val="FFFFFF"/>
              </a:clrFrom>
              <a:clrTo>
                <a:srgbClr val="FFFFFF">
                  <a:alpha val="0"/>
                </a:srgbClr>
              </a:clrTo>
            </a:clrChange>
          </a:blip>
          <a:stretch>
            <a:fillRect/>
          </a:stretch>
        </p:blipFill>
        <p:spPr>
          <a:xfrm>
            <a:off x="235283" y="3286876"/>
            <a:ext cx="3712651" cy="2858413"/>
          </a:xfrm>
          <a:prstGeom prst="rect">
            <a:avLst/>
          </a:prstGeom>
        </p:spPr>
      </p:pic>
      <p:pic>
        <p:nvPicPr>
          <p:cNvPr id="9" name="Picture 8"/>
          <p:cNvPicPr>
            <a:picLocks noChangeAspect="1"/>
          </p:cNvPicPr>
          <p:nvPr/>
        </p:nvPicPr>
        <p:blipFill>
          <a:blip r:embed="rId6">
            <a:clrChange>
              <a:clrFrom>
                <a:srgbClr val="FFFFFF"/>
              </a:clrFrom>
              <a:clrTo>
                <a:srgbClr val="FFFFFF">
                  <a:alpha val="0"/>
                </a:srgbClr>
              </a:clrTo>
            </a:clrChange>
          </a:blip>
          <a:stretch>
            <a:fillRect/>
          </a:stretch>
        </p:blipFill>
        <p:spPr>
          <a:xfrm>
            <a:off x="4167568" y="3262290"/>
            <a:ext cx="3757437" cy="2834135"/>
          </a:xfrm>
          <a:prstGeom prst="rect">
            <a:avLst/>
          </a:prstGeom>
        </p:spPr>
      </p:pic>
      <p:pic>
        <p:nvPicPr>
          <p:cNvPr id="13" name="Picture 12"/>
          <p:cNvPicPr>
            <a:picLocks noChangeAspect="1"/>
          </p:cNvPicPr>
          <p:nvPr/>
        </p:nvPicPr>
        <p:blipFill>
          <a:blip r:embed="rId7">
            <a:clrChange>
              <a:clrFrom>
                <a:srgbClr val="FFFFFF"/>
              </a:clrFrom>
              <a:clrTo>
                <a:srgbClr val="FFFFFF">
                  <a:alpha val="0"/>
                </a:srgbClr>
              </a:clrTo>
            </a:clrChange>
          </a:blip>
          <a:stretch>
            <a:fillRect/>
          </a:stretch>
        </p:blipFill>
        <p:spPr>
          <a:xfrm>
            <a:off x="8139271" y="3296706"/>
            <a:ext cx="3875955" cy="2861330"/>
          </a:xfrm>
          <a:prstGeom prst="rect">
            <a:avLst/>
          </a:prstGeom>
        </p:spPr>
      </p:pic>
      <p:pic>
        <p:nvPicPr>
          <p:cNvPr id="15" name="Picture 14"/>
          <p:cNvPicPr>
            <a:picLocks noChangeAspect="1"/>
          </p:cNvPicPr>
          <p:nvPr/>
        </p:nvPicPr>
        <p:blipFill>
          <a:blip r:embed="rId8"/>
          <a:stretch>
            <a:fillRect/>
          </a:stretch>
        </p:blipFill>
        <p:spPr>
          <a:xfrm>
            <a:off x="3630438" y="5017045"/>
            <a:ext cx="897432" cy="373930"/>
          </a:xfrm>
          <a:prstGeom prst="rect">
            <a:avLst/>
          </a:prstGeom>
        </p:spPr>
      </p:pic>
      <p:sp>
        <p:nvSpPr>
          <p:cNvPr id="16" name="Rectangle 15"/>
          <p:cNvSpPr/>
          <p:nvPr/>
        </p:nvSpPr>
        <p:spPr>
          <a:xfrm>
            <a:off x="790737" y="39451"/>
            <a:ext cx="10785987"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Generic model of adversarial training in the classroom</a:t>
            </a:r>
          </a:p>
        </p:txBody>
      </p:sp>
    </p:spTree>
    <p:extLst>
      <p:ext uri="{BB962C8B-B14F-4D97-AF65-F5344CB8AC3E}">
        <p14:creationId xmlns:p14="http://schemas.microsoft.com/office/powerpoint/2010/main" val="40574004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29633" y="2715494"/>
            <a:ext cx="10187710" cy="218521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Knowledge-Informed Adversarial Maintenance: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Collaborative Immunity Training</a:t>
            </a:r>
          </a:p>
        </p:txBody>
      </p:sp>
      <p:grpSp>
        <p:nvGrpSpPr>
          <p:cNvPr id="10" name="Group 9"/>
          <p:cNvGrpSpPr/>
          <p:nvPr/>
        </p:nvGrpSpPr>
        <p:grpSpPr>
          <a:xfrm>
            <a:off x="18474" y="-3843"/>
            <a:ext cx="12142681" cy="2021514"/>
            <a:chOff x="18474" y="-3843"/>
            <a:chExt cx="12142681" cy="2021514"/>
          </a:xfrm>
        </p:grpSpPr>
        <p:pic>
          <p:nvPicPr>
            <p:cNvPr id="2" name="Picture 1"/>
            <p:cNvPicPr>
              <a:picLocks noChangeAspect="1"/>
            </p:cNvPicPr>
            <p:nvPr/>
          </p:nvPicPr>
          <p:blipFill>
            <a:blip r:embed="rId2"/>
            <a:stretch>
              <a:fillRect/>
            </a:stretch>
          </p:blipFill>
          <p:spPr>
            <a:xfrm>
              <a:off x="3073267" y="5393"/>
              <a:ext cx="2611964" cy="2012278"/>
            </a:xfrm>
            <a:prstGeom prst="rect">
              <a:avLst/>
            </a:prstGeom>
            <a:ln w="25400">
              <a:solidFill>
                <a:schemeClr val="tx1"/>
              </a:solidFill>
            </a:ln>
          </p:spPr>
        </p:pic>
        <p:pic>
          <p:nvPicPr>
            <p:cNvPr id="6" name="Picture 5"/>
            <p:cNvPicPr>
              <a:picLocks noChangeAspect="1"/>
            </p:cNvPicPr>
            <p:nvPr/>
          </p:nvPicPr>
          <p:blipFill>
            <a:blip r:embed="rId3"/>
            <a:stretch>
              <a:fillRect/>
            </a:stretch>
          </p:blipFill>
          <p:spPr>
            <a:xfrm>
              <a:off x="18474" y="6726"/>
              <a:ext cx="3020290" cy="2010945"/>
            </a:xfrm>
            <a:prstGeom prst="rect">
              <a:avLst/>
            </a:prstGeom>
            <a:ln w="25400">
              <a:solidFill>
                <a:schemeClr val="tx1"/>
              </a:solidFill>
            </a:ln>
          </p:spPr>
        </p:pic>
        <p:pic>
          <p:nvPicPr>
            <p:cNvPr id="9" name="Picture 8"/>
            <p:cNvPicPr>
              <a:picLocks noChangeAspect="1"/>
            </p:cNvPicPr>
            <p:nvPr/>
          </p:nvPicPr>
          <p:blipFill>
            <a:blip r:embed="rId4"/>
            <a:stretch>
              <a:fillRect/>
            </a:stretch>
          </p:blipFill>
          <p:spPr>
            <a:xfrm>
              <a:off x="7882665" y="5393"/>
              <a:ext cx="4278490" cy="2011203"/>
            </a:xfrm>
            <a:prstGeom prst="rect">
              <a:avLst/>
            </a:prstGeom>
            <a:ln w="25400">
              <a:solidFill>
                <a:schemeClr val="tx1"/>
              </a:solidFill>
            </a:ln>
          </p:spPr>
        </p:pic>
        <p:pic>
          <p:nvPicPr>
            <p:cNvPr id="7" name="Picture 6"/>
            <p:cNvPicPr>
              <a:picLocks noChangeAspect="1"/>
            </p:cNvPicPr>
            <p:nvPr/>
          </p:nvPicPr>
          <p:blipFill>
            <a:blip r:embed="rId5"/>
            <a:stretch>
              <a:fillRect/>
            </a:stretch>
          </p:blipFill>
          <p:spPr>
            <a:xfrm>
              <a:off x="5571958" y="-3843"/>
              <a:ext cx="2295259" cy="2020439"/>
            </a:xfrm>
            <a:prstGeom prst="rect">
              <a:avLst/>
            </a:prstGeom>
            <a:ln w="25400">
              <a:solidFill>
                <a:schemeClr val="tx1"/>
              </a:solidFill>
            </a:ln>
          </p:spPr>
        </p:pic>
      </p:grpSp>
      <p:pic>
        <p:nvPicPr>
          <p:cNvPr id="11" name="Picture 4" descr="Free Seven GIF and Numbers 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0982" y="2299585"/>
            <a:ext cx="1828916" cy="2601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5530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rot="19947226">
            <a:off x="4485722" y="4196604"/>
            <a:ext cx="4882648" cy="563678"/>
          </a:xfrm>
          <a:prstGeom prst="rightArrow">
            <a:avLst>
              <a:gd name="adj1" fmla="val 50000"/>
              <a:gd name="adj2" fmla="val 79052"/>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Arial"/>
            </a:endParaRPr>
          </a:p>
        </p:txBody>
      </p:sp>
      <p:pic>
        <p:nvPicPr>
          <p:cNvPr id="8" name="Picture 7"/>
          <p:cNvPicPr>
            <a:picLocks noChangeAspect="1"/>
          </p:cNvPicPr>
          <p:nvPr/>
        </p:nvPicPr>
        <p:blipFill>
          <a:blip r:embed="rId2">
            <a:clrChange>
              <a:clrFrom>
                <a:srgbClr val="FFFFFF"/>
              </a:clrFrom>
              <a:clrTo>
                <a:srgbClr val="FFFFFF">
                  <a:alpha val="0"/>
                </a:srgbClr>
              </a:clrTo>
            </a:clrChange>
          </a:blip>
          <a:stretch>
            <a:fillRect/>
          </a:stretch>
        </p:blipFill>
        <p:spPr>
          <a:xfrm>
            <a:off x="372884" y="3993002"/>
            <a:ext cx="1893764" cy="2363999"/>
          </a:xfrm>
          <a:prstGeom prst="rect">
            <a:avLst/>
          </a:prstGeom>
        </p:spPr>
      </p:pic>
      <p:sp>
        <p:nvSpPr>
          <p:cNvPr id="9" name="Rectangle 8"/>
          <p:cNvSpPr/>
          <p:nvPr/>
        </p:nvSpPr>
        <p:spPr>
          <a:xfrm>
            <a:off x="1552213" y="3886154"/>
            <a:ext cx="1943161"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Arial"/>
              </a:rPr>
              <a:t>Data Science</a:t>
            </a:r>
          </a:p>
        </p:txBody>
      </p:sp>
      <p:grpSp>
        <p:nvGrpSpPr>
          <p:cNvPr id="10" name="Group 9"/>
          <p:cNvGrpSpPr/>
          <p:nvPr/>
        </p:nvGrpSpPr>
        <p:grpSpPr>
          <a:xfrm>
            <a:off x="9161806" y="2217489"/>
            <a:ext cx="2748733" cy="3272523"/>
            <a:chOff x="8963841" y="2217489"/>
            <a:chExt cx="2748733" cy="3272523"/>
          </a:xfrm>
        </p:grpSpPr>
        <p:pic>
          <p:nvPicPr>
            <p:cNvPr id="11" name="Picture 10"/>
            <p:cNvPicPr>
              <a:picLocks noChangeAspect="1"/>
            </p:cNvPicPr>
            <p:nvPr/>
          </p:nvPicPr>
          <p:blipFill>
            <a:blip r:embed="rId3"/>
            <a:stretch>
              <a:fillRect/>
            </a:stretch>
          </p:blipFill>
          <p:spPr>
            <a:xfrm>
              <a:off x="8963841" y="2217489"/>
              <a:ext cx="2748733" cy="1787575"/>
            </a:xfrm>
            <a:prstGeom prst="rect">
              <a:avLst/>
            </a:prstGeom>
          </p:spPr>
        </p:pic>
        <p:pic>
          <p:nvPicPr>
            <p:cNvPr id="12" name="Picture 11"/>
            <p:cNvPicPr>
              <a:picLocks noChangeAspect="1"/>
            </p:cNvPicPr>
            <p:nvPr/>
          </p:nvPicPr>
          <p:blipFill>
            <a:blip r:embed="rId4"/>
            <a:stretch>
              <a:fillRect/>
            </a:stretch>
          </p:blipFill>
          <p:spPr>
            <a:xfrm>
              <a:off x="8963841" y="4005063"/>
              <a:ext cx="2748733" cy="1484949"/>
            </a:xfrm>
            <a:prstGeom prst="rect">
              <a:avLst/>
            </a:prstGeom>
          </p:spPr>
        </p:pic>
      </p:grpSp>
      <p:pic>
        <p:nvPicPr>
          <p:cNvPr id="13" name="Picture 12"/>
          <p:cNvPicPr>
            <a:picLocks noChangeAspect="1"/>
          </p:cNvPicPr>
          <p:nvPr/>
        </p:nvPicPr>
        <p:blipFill>
          <a:blip r:embed="rId5">
            <a:clrChange>
              <a:clrFrom>
                <a:srgbClr val="FFFFFF"/>
              </a:clrFrom>
              <a:clrTo>
                <a:srgbClr val="FFFFFF">
                  <a:alpha val="0"/>
                </a:srgbClr>
              </a:clrTo>
            </a:clrChange>
          </a:blip>
          <a:stretch>
            <a:fillRect/>
          </a:stretch>
        </p:blipFill>
        <p:spPr>
          <a:xfrm>
            <a:off x="2111855" y="4252563"/>
            <a:ext cx="2427667" cy="1756013"/>
          </a:xfrm>
          <a:prstGeom prst="rect">
            <a:avLst/>
          </a:prstGeom>
        </p:spPr>
      </p:pic>
      <p:sp>
        <p:nvSpPr>
          <p:cNvPr id="14" name="Rectangle 13"/>
          <p:cNvSpPr/>
          <p:nvPr/>
        </p:nvSpPr>
        <p:spPr>
          <a:xfrm>
            <a:off x="9161806" y="1693252"/>
            <a:ext cx="2748733" cy="830997"/>
          </a:xfrm>
          <a:prstGeom prst="rect">
            <a:avLst/>
          </a:prstGeom>
          <a:solidFill>
            <a:schemeClr val="tx1"/>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mn-ea"/>
                <a:cs typeface="Arial"/>
              </a:rPr>
              <a:t>Computational Science</a:t>
            </a:r>
          </a:p>
        </p:txBody>
      </p:sp>
      <p:sp>
        <p:nvSpPr>
          <p:cNvPr id="15" name="Rectangle 14"/>
          <p:cNvSpPr/>
          <p:nvPr/>
        </p:nvSpPr>
        <p:spPr>
          <a:xfrm>
            <a:off x="311655" y="3886154"/>
            <a:ext cx="4320480" cy="2526649"/>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Arial"/>
            </a:endParaRPr>
          </a:p>
        </p:txBody>
      </p:sp>
      <p:sp>
        <p:nvSpPr>
          <p:cNvPr id="16" name="Rectangle 15"/>
          <p:cNvSpPr/>
          <p:nvPr/>
        </p:nvSpPr>
        <p:spPr>
          <a:xfrm>
            <a:off x="9161806" y="1693252"/>
            <a:ext cx="2748733" cy="3796760"/>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Arial"/>
            </a:endParaRPr>
          </a:p>
        </p:txBody>
      </p:sp>
      <p:pic>
        <p:nvPicPr>
          <p:cNvPr id="17" name="Picture 16"/>
          <p:cNvPicPr>
            <a:picLocks noChangeAspect="1"/>
          </p:cNvPicPr>
          <p:nvPr/>
        </p:nvPicPr>
        <p:blipFill>
          <a:blip r:embed="rId6"/>
          <a:stretch>
            <a:fillRect/>
          </a:stretch>
        </p:blipFill>
        <p:spPr>
          <a:xfrm>
            <a:off x="5429869" y="3087648"/>
            <a:ext cx="2806824" cy="1940011"/>
          </a:xfrm>
          <a:prstGeom prst="rect">
            <a:avLst/>
          </a:prstGeom>
        </p:spPr>
      </p:pic>
      <p:sp>
        <p:nvSpPr>
          <p:cNvPr id="18" name="Rectangle 17"/>
          <p:cNvSpPr/>
          <p:nvPr/>
        </p:nvSpPr>
        <p:spPr>
          <a:xfrm>
            <a:off x="5449207" y="2348881"/>
            <a:ext cx="2787486" cy="2808312"/>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Arial"/>
            </a:endParaRPr>
          </a:p>
        </p:txBody>
      </p:sp>
      <p:sp>
        <p:nvSpPr>
          <p:cNvPr id="19" name="Rectangle 18"/>
          <p:cNvSpPr/>
          <p:nvPr/>
        </p:nvSpPr>
        <p:spPr>
          <a:xfrm>
            <a:off x="5541724" y="2262943"/>
            <a:ext cx="269496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Arial"/>
              </a:rPr>
              <a:t>AI &amp; ML</a:t>
            </a:r>
          </a:p>
        </p:txBody>
      </p:sp>
      <p:pic>
        <p:nvPicPr>
          <p:cNvPr id="20" name="Picture 19"/>
          <p:cNvPicPr>
            <a:picLocks noChangeAspect="1"/>
          </p:cNvPicPr>
          <p:nvPr/>
        </p:nvPicPr>
        <p:blipFill>
          <a:blip r:embed="rId7">
            <a:clrChange>
              <a:clrFrom>
                <a:srgbClr val="FFFFFF"/>
              </a:clrFrom>
              <a:clrTo>
                <a:srgbClr val="FFFFFF">
                  <a:alpha val="0"/>
                </a:srgbClr>
              </a:clrTo>
            </a:clrChange>
          </a:blip>
          <a:stretch>
            <a:fillRect/>
          </a:stretch>
        </p:blipFill>
        <p:spPr>
          <a:xfrm>
            <a:off x="4643571" y="1878008"/>
            <a:ext cx="4518236" cy="4617756"/>
          </a:xfrm>
          <a:prstGeom prst="rect">
            <a:avLst/>
          </a:prstGeom>
        </p:spPr>
      </p:pic>
      <p:sp>
        <p:nvSpPr>
          <p:cNvPr id="21" name="Rounded Rectangular Callout 20"/>
          <p:cNvSpPr/>
          <p:nvPr/>
        </p:nvSpPr>
        <p:spPr>
          <a:xfrm>
            <a:off x="88491" y="1475931"/>
            <a:ext cx="4451032" cy="2237087"/>
          </a:xfrm>
          <a:prstGeom prst="wedgeRoundRectCallout">
            <a:avLst>
              <a:gd name="adj1" fmla="val 65555"/>
              <a:gd name="adj2" fmla="val 32898"/>
              <a:gd name="adj3" fmla="val 1666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Arial"/>
              </a:rPr>
              <a:t>There are clear indicators that the focus of innovations in AI in general and particularly in ML is shifting from purely data-driven models towards more robust and accurate knowledge-enhanced “</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Arial"/>
              </a:rPr>
              <a:t>Knowledge-Informed ML</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Arial"/>
              </a:rPr>
              <a:t>” (KIML) models, for example, from Computational Science …</a:t>
            </a:r>
          </a:p>
        </p:txBody>
      </p:sp>
      <p:sp>
        <p:nvSpPr>
          <p:cNvPr id="22" name="Rectangle 21"/>
          <p:cNvSpPr/>
          <p:nvPr/>
        </p:nvSpPr>
        <p:spPr>
          <a:xfrm>
            <a:off x="258518" y="6644"/>
            <a:ext cx="11647150" cy="931024"/>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Arial"/>
              </a:rPr>
              <a:t>IMPORTANT trend: from purely </a:t>
            </a:r>
            <a:r>
              <a:rPr kumimoji="0" lang="en-US" sz="2800" b="1" i="1"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Arial"/>
              </a:rPr>
              <a:t>data-driven</a:t>
            </a: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Arial"/>
              </a:rPr>
              <a:t> to </a:t>
            </a:r>
            <a:r>
              <a:rPr kumimoji="0" lang="en-US" sz="2800" b="1" i="1"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Arial"/>
              </a:rPr>
              <a:t>knowledge-informed</a:t>
            </a: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Arial"/>
              </a:rPr>
              <a:t> machine learning (KIML) models (to better fit industrial needs and address security)</a:t>
            </a:r>
            <a:endParaRPr kumimoji="0" lang="en-US" sz="28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Arial"/>
            </a:endParaRPr>
          </a:p>
        </p:txBody>
      </p:sp>
      <p:sp>
        <p:nvSpPr>
          <p:cNvPr id="2" name="Rectangle 1"/>
          <p:cNvSpPr/>
          <p:nvPr/>
        </p:nvSpPr>
        <p:spPr>
          <a:xfrm>
            <a:off x="505611" y="919791"/>
            <a:ext cx="11086018"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Arial"/>
                <a:ea typeface="+mn-ea"/>
                <a:cs typeface="Arial"/>
              </a:rPr>
              <a:t>(some kind of a hybrid of a black-box and </a:t>
            </a:r>
            <a:r>
              <a:rPr kumimoji="0" lang="en-US" sz="2000" b="1" i="0" u="none" strike="noStrike" kern="120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Arial"/>
                <a:ea typeface="+mn-ea"/>
                <a:cs typeface="Arial"/>
              </a:rPr>
              <a:t>eXplainable</a:t>
            </a:r>
            <a:r>
              <a:rPr kumimoji="0" lang="en-US" sz="2000" b="1"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Arial"/>
                <a:ea typeface="+mn-ea"/>
                <a:cs typeface="Arial"/>
              </a:rPr>
              <a:t> AI aiming quality, transparency, and </a:t>
            </a:r>
            <a:r>
              <a:rPr kumimoji="0" lang="en-US" sz="2000" b="1" i="0" u="sng"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Arial"/>
                <a:ea typeface="+mn-ea"/>
                <a:cs typeface="Arial"/>
              </a:rPr>
              <a:t>security</a:t>
            </a:r>
            <a:r>
              <a:rPr kumimoji="0" lang="en-US" sz="2000" b="1"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Arial"/>
                <a:ea typeface="+mn-ea"/>
                <a:cs typeface="Arial"/>
              </a:rPr>
              <a:t> …)</a:t>
            </a:r>
          </a:p>
        </p:txBody>
      </p:sp>
      <p:sp>
        <p:nvSpPr>
          <p:cNvPr id="3" name="TextBox 2"/>
          <p:cNvSpPr txBox="1"/>
          <p:nvPr/>
        </p:nvSpPr>
        <p:spPr>
          <a:xfrm>
            <a:off x="5449207" y="5670827"/>
            <a:ext cx="6530203" cy="707886"/>
          </a:xfrm>
          <a:prstGeom prst="rect">
            <a:avLst/>
          </a:prstGeom>
          <a:solidFill>
            <a:srgbClr val="FFFF00"/>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Arial"/>
              </a:rPr>
              <a:t>Knowledge-Informed GANs for cognitive cloning</a:t>
            </a:r>
            <a:r>
              <a:rPr kumimoji="0" lang="en-US" sz="2000" b="1" i="0" u="none" strike="noStrike" kern="1200" cap="none" spc="0" normalizeH="0" noProof="0" dirty="0">
                <a:ln>
                  <a:noFill/>
                </a:ln>
                <a:solidFill>
                  <a:srgbClr val="000000"/>
                </a:solidFill>
                <a:effectLst/>
                <a:uLnTx/>
                <a:uFillTx/>
                <a:latin typeface="Arial"/>
                <a:ea typeface="+mn-ea"/>
                <a:cs typeface="Arial"/>
              </a:rPr>
              <a:t> and immunity training</a:t>
            </a:r>
            <a:r>
              <a:rPr kumimoji="0" lang="en-US" sz="2000" b="1" i="0" u="none" strike="noStrike" kern="1200" cap="none" spc="0" normalizeH="0" baseline="0" noProof="0" dirty="0">
                <a:ln>
                  <a:noFill/>
                </a:ln>
                <a:solidFill>
                  <a:srgbClr val="000000"/>
                </a:solidFill>
                <a:effectLst/>
                <a:uLnTx/>
                <a:uFillTx/>
                <a:latin typeface="Arial"/>
                <a:ea typeface="+mn-ea"/>
                <a:cs typeface="Arial"/>
              </a:rPr>
              <a:t> could be an excellent option</a:t>
            </a:r>
          </a:p>
        </p:txBody>
      </p:sp>
    </p:spTree>
    <p:extLst>
      <p:ext uri="{BB962C8B-B14F-4D97-AF65-F5344CB8AC3E}">
        <p14:creationId xmlns:p14="http://schemas.microsoft.com/office/powerpoint/2010/main" val="42416499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21854" y="16356"/>
            <a:ext cx="4219139" cy="2654573"/>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Arial"/>
                <a:ea typeface="+mn-ea"/>
                <a:cs typeface="Arial"/>
              </a:rPr>
              <a:t>Physics-Informed Neural Network (PINN)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Arial"/>
                <a:ea typeface="+mn-ea"/>
                <a:cs typeface="Arial"/>
              </a:rPr>
              <a:t>– not only better accuracy but also better robustness against adversarial attacks </a:t>
            </a:r>
          </a:p>
        </p:txBody>
      </p:sp>
      <p:pic>
        <p:nvPicPr>
          <p:cNvPr id="29" name="Picture 4" descr="https://benmoseley.blog/wp-content/uploads/2021/08/pinn.gif"/>
          <p:cNvPicPr>
            <a:picLocks noChangeAspect="1" noChangeArrowheads="1" noCrop="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48817" y="4718688"/>
            <a:ext cx="4768023" cy="1607647"/>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6194410" y="3947311"/>
            <a:ext cx="5053693" cy="1938992"/>
          </a:xfrm>
          <a:prstGeom prst="rect">
            <a:avLst/>
          </a:prstGeom>
          <a:solidFill>
            <a:schemeClr val="bg1">
              <a:lumMod val="85000"/>
            </a:schemeClr>
          </a:solidFill>
          <a:ln w="25400">
            <a:solidFill>
              <a:schemeClr val="tx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Arial"/>
                <a:ea typeface="+mn-ea"/>
                <a:cs typeface="Arial"/>
              </a:rPr>
              <a:t>We can see that the additional “Knowledge Loss” in the loss function tries to ensure that the solution learned by the network is consistent with the known physics.</a:t>
            </a: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pic>
        <p:nvPicPr>
          <p:cNvPr id="33" name="Picture 32"/>
          <p:cNvPicPr>
            <a:picLocks noChangeAspect="1"/>
          </p:cNvPicPr>
          <p:nvPr/>
        </p:nvPicPr>
        <p:blipFill>
          <a:blip r:embed="rId3"/>
          <a:stretch>
            <a:fillRect/>
          </a:stretch>
        </p:blipFill>
        <p:spPr>
          <a:xfrm>
            <a:off x="4494999" y="107478"/>
            <a:ext cx="7648876" cy="3249235"/>
          </a:xfrm>
          <a:prstGeom prst="rect">
            <a:avLst/>
          </a:prstGeom>
        </p:spPr>
      </p:pic>
      <p:pic>
        <p:nvPicPr>
          <p:cNvPr id="34" name="Picture 2" descr="https://benmoseley.blog/wp-content/uploads/2021/08/nn.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40379" y="3119188"/>
            <a:ext cx="4584900" cy="1599500"/>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016169" y="3011775"/>
            <a:ext cx="726481"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7030A0"/>
                </a:solidFill>
                <a:effectLst>
                  <a:outerShdw blurRad="38100" dist="19050" dir="2700000" algn="tl" rotWithShape="0">
                    <a:srgbClr val="000000">
                      <a:alpha val="40000"/>
                    </a:srgbClr>
                  </a:outerShdw>
                </a:effectLst>
                <a:uLnTx/>
                <a:uFillTx/>
                <a:latin typeface="Arial"/>
                <a:ea typeface="+mn-ea"/>
                <a:cs typeface="Arial"/>
              </a:rPr>
              <a:t>NN</a:t>
            </a:r>
          </a:p>
        </p:txBody>
      </p:sp>
      <p:sp>
        <p:nvSpPr>
          <p:cNvPr id="36" name="Rectangle 35"/>
          <p:cNvSpPr/>
          <p:nvPr/>
        </p:nvSpPr>
        <p:spPr>
          <a:xfrm>
            <a:off x="1852661" y="4571409"/>
            <a:ext cx="1053495"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7030A0"/>
                </a:solidFill>
                <a:effectLst>
                  <a:outerShdw blurRad="38100" dist="19050" dir="2700000" algn="tl" rotWithShape="0">
                    <a:srgbClr val="000000">
                      <a:alpha val="40000"/>
                    </a:srgbClr>
                  </a:outerShdw>
                </a:effectLst>
                <a:uLnTx/>
                <a:uFillTx/>
                <a:latin typeface="Arial"/>
                <a:ea typeface="+mn-ea"/>
                <a:cs typeface="Arial"/>
              </a:rPr>
              <a:t>PINN</a:t>
            </a:r>
          </a:p>
        </p:txBody>
      </p:sp>
    </p:spTree>
    <p:extLst>
      <p:ext uri="{BB962C8B-B14F-4D97-AF65-F5344CB8AC3E}">
        <p14:creationId xmlns:p14="http://schemas.microsoft.com/office/powerpoint/2010/main" val="20361337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6" y="9411"/>
            <a:ext cx="3799840" cy="6811645"/>
          </a:xfrm>
          <a:prstGeom prst="rect">
            <a:avLst/>
          </a:prstGeom>
          <a:noFill/>
          <a:ln>
            <a:noFill/>
          </a:ln>
        </p:spPr>
      </p:pic>
      <p:sp>
        <p:nvSpPr>
          <p:cNvPr id="5" name="Rectangle 4"/>
          <p:cNvSpPr/>
          <p:nvPr/>
        </p:nvSpPr>
        <p:spPr>
          <a:xfrm>
            <a:off x="3802616" y="3672597"/>
            <a:ext cx="8297020" cy="2944396"/>
          </a:xfrm>
          <a:prstGeom prst="rect">
            <a:avLst/>
          </a:prstGeom>
          <a:solidFill>
            <a:schemeClr val="bg1">
              <a:lumMod val="85000"/>
            </a:schemeClr>
          </a:solidFill>
          <a:ln w="25400">
            <a:solidFill>
              <a:schemeClr val="tx1"/>
            </a:solidFill>
          </a:ln>
        </p:spPr>
        <p:txBody>
          <a:bodyPr wrap="square">
            <a:spAutoFit/>
          </a:bodyPr>
          <a:lstStyle/>
          <a:p>
            <a:pPr algn="just">
              <a:spcAft>
                <a:spcPts val="600"/>
              </a:spcAft>
            </a:pPr>
            <a:r>
              <a:rPr lang="en-US" b="1" dirty="0">
                <a:ln w="0"/>
                <a:solidFill>
                  <a:srgbClr val="FF0000"/>
                </a:solidFill>
                <a:effectLst>
                  <a:outerShdw blurRad="38100" dist="19050" dir="2700000" algn="tl" rotWithShape="0">
                    <a:schemeClr val="dk1">
                      <a:alpha val="40000"/>
                    </a:schemeClr>
                  </a:outerShdw>
                </a:effectLst>
                <a:cs typeface="Arial" panose="020B0604020202020204" pitchFamily="34" charset="0"/>
              </a:rPr>
              <a:t>Simple/basic scenarios of Taxonomy-Informed Neural Network training and related loss function computing</a:t>
            </a:r>
            <a:r>
              <a:rPr lang="en-US" dirty="0">
                <a:solidFill>
                  <a:srgbClr val="FF0000"/>
                </a:solidFill>
                <a:ea typeface="Times New Roman" panose="02020603050405020304" pitchFamily="18" charset="0"/>
                <a:cs typeface="Arial" panose="020B0604020202020204" pitchFamily="34" charset="0"/>
              </a:rPr>
              <a:t>:</a:t>
            </a:r>
          </a:p>
          <a:p>
            <a:pPr marL="285750" indent="-285750">
              <a:spcBef>
                <a:spcPts val="200"/>
              </a:spcBef>
              <a:spcAft>
                <a:spcPts val="200"/>
              </a:spcAft>
              <a:buFont typeface="Arial" panose="020B0604020202020204" pitchFamily="34" charset="0"/>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(a) the generic case of combining data and knowledge loss for a single asset; </a:t>
            </a:r>
          </a:p>
          <a:p>
            <a:pPr marL="285750" indent="-285750">
              <a:spcBef>
                <a:spcPts val="200"/>
              </a:spcBef>
              <a:spcAft>
                <a:spcPts val="200"/>
              </a:spcAft>
              <a:buFont typeface="Arial" panose="020B0604020202020204" pitchFamily="34" charset="0"/>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(b) combining data loss with knowledge on the class, to which the asset belongs to; </a:t>
            </a:r>
          </a:p>
          <a:p>
            <a:pPr marL="285750" indent="-285750">
              <a:spcBef>
                <a:spcPts val="200"/>
              </a:spcBef>
              <a:spcAft>
                <a:spcPts val="200"/>
              </a:spcAft>
              <a:buFont typeface="Arial" panose="020B0604020202020204" pitchFamily="34" charset="0"/>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(c) simple multiple inheritance case with two “mother” classes for the target asset; </a:t>
            </a:r>
          </a:p>
          <a:p>
            <a:pPr marL="285750" indent="-285750">
              <a:spcBef>
                <a:spcPts val="200"/>
              </a:spcBef>
              <a:spcAft>
                <a:spcPts val="200"/>
              </a:spcAft>
              <a:buFont typeface="Arial" panose="020B0604020202020204" pitchFamily="34" charset="0"/>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(d) simple hierarchy case when the loss computation for the target asset combines knowledge from “mother” and “grandmother” classes; </a:t>
            </a:r>
          </a:p>
          <a:p>
            <a:pPr marL="285750" indent="-285750">
              <a:spcBef>
                <a:spcPts val="200"/>
              </a:spcBef>
              <a:spcAft>
                <a:spcPts val="200"/>
              </a:spcAft>
              <a:buFont typeface="Arial" panose="020B0604020202020204" pitchFamily="34" charset="0"/>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(e) combined (c) and (d) cases; </a:t>
            </a:r>
          </a:p>
          <a:p>
            <a:pPr marL="285750" indent="-285750">
              <a:spcBef>
                <a:spcPts val="200"/>
              </a:spcBef>
              <a:spcAft>
                <a:spcPts val="200"/>
              </a:spcAft>
              <a:buFont typeface="Arial" panose="020B0604020202020204" pitchFamily="34" charset="0"/>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(f) scenario from (e), which is generalized to multiple “mother” classes.</a:t>
            </a:r>
            <a:endParaRPr lang="en-US" dirty="0">
              <a:latin typeface="Times New Roman" panose="02020603050405020304" pitchFamily="18" charset="0"/>
              <a:cs typeface="Times New Roman" panose="02020603050405020304" pitchFamily="18" charset="0"/>
            </a:endParaRPr>
          </a:p>
        </p:txBody>
      </p:sp>
      <p:sp>
        <p:nvSpPr>
          <p:cNvPr id="8" name="Rectangle 7"/>
          <p:cNvSpPr/>
          <p:nvPr/>
        </p:nvSpPr>
        <p:spPr>
          <a:xfrm>
            <a:off x="3964183" y="9411"/>
            <a:ext cx="7923017" cy="931024"/>
          </a:xfrm>
          <a:prstGeom prst="rect">
            <a:avLst/>
          </a:prstGeom>
          <a:noFill/>
        </p:spPr>
        <p:txBody>
          <a:bodyPr wrap="square" lIns="68580" tIns="34290" rIns="68580" bIns="34290">
            <a:spAutoFit/>
          </a:bodyPr>
          <a:lstStyle/>
          <a:p>
            <a:pPr algn="ctr"/>
            <a:r>
              <a:rPr lang="en-US" sz="3200" b="1" i="0" dirty="0">
                <a:ln w="0"/>
                <a:solidFill>
                  <a:srgbClr val="FF0000"/>
                </a:solidFill>
                <a:effectLst>
                  <a:outerShdw blurRad="38100" dist="19050" dir="2700000" algn="tl" rotWithShape="0">
                    <a:schemeClr val="dk1">
                      <a:alpha val="40000"/>
                    </a:schemeClr>
                  </a:outerShdw>
                </a:effectLst>
              </a:rPr>
              <a:t>Taxonomy-Informed Neural Networks (TINNs) </a:t>
            </a:r>
            <a:r>
              <a:rPr lang="en-US" sz="2400" b="1" i="0" dirty="0">
                <a:ln w="0"/>
                <a:solidFill>
                  <a:srgbClr val="FF0000"/>
                </a:solidFill>
                <a:effectLst>
                  <a:outerShdw blurRad="38100" dist="19050" dir="2700000" algn="tl" rotWithShape="0">
                    <a:schemeClr val="dk1">
                      <a:alpha val="40000"/>
                    </a:schemeClr>
                  </a:outerShdw>
                </a:effectLst>
              </a:rPr>
              <a:t>for </a:t>
            </a:r>
            <a:r>
              <a:rPr lang="en-US" sz="2400" b="1" i="1" dirty="0">
                <a:ln w="0"/>
                <a:solidFill>
                  <a:srgbClr val="FF0000"/>
                </a:solidFill>
                <a:effectLst>
                  <a:outerShdw blurRad="38100" dist="19050" dir="2700000" algn="tl" rotWithShape="0">
                    <a:schemeClr val="dk1">
                      <a:alpha val="40000"/>
                    </a:schemeClr>
                  </a:outerShdw>
                </a:effectLst>
              </a:rPr>
              <a:t>knowledge-informed</a:t>
            </a:r>
            <a:r>
              <a:rPr lang="en-US" sz="2400" b="1" i="0" dirty="0">
                <a:ln w="0"/>
                <a:solidFill>
                  <a:srgbClr val="FF0000"/>
                </a:solidFill>
                <a:effectLst>
                  <a:outerShdw blurRad="38100" dist="19050" dir="2700000" algn="tl" rotWithShape="0">
                    <a:schemeClr val="dk1">
                      <a:alpha val="40000"/>
                    </a:schemeClr>
                  </a:outerShdw>
                </a:effectLst>
              </a:rPr>
              <a:t> and </a:t>
            </a:r>
            <a:r>
              <a:rPr lang="en-US" sz="2400" b="1" i="1" dirty="0">
                <a:ln w="0"/>
                <a:solidFill>
                  <a:srgbClr val="FF0000"/>
                </a:solidFill>
                <a:effectLst>
                  <a:outerShdw blurRad="38100" dist="19050" dir="2700000" algn="tl" rotWithShape="0">
                    <a:schemeClr val="dk1">
                      <a:alpha val="40000"/>
                    </a:schemeClr>
                  </a:outerShdw>
                </a:effectLst>
              </a:rPr>
              <a:t>collaborative immunity </a:t>
            </a:r>
            <a:r>
              <a:rPr lang="en-US" sz="2400" b="1" i="0" dirty="0">
                <a:ln w="0"/>
                <a:solidFill>
                  <a:srgbClr val="FF0000"/>
                </a:solidFill>
                <a:effectLst>
                  <a:outerShdw blurRad="38100" dist="19050" dir="2700000" algn="tl" rotWithShape="0">
                    <a:schemeClr val="dk1">
                      <a:alpha val="40000"/>
                    </a:schemeClr>
                  </a:outerShdw>
                </a:effectLst>
              </a:rPr>
              <a:t>training</a:t>
            </a:r>
          </a:p>
        </p:txBody>
      </p:sp>
      <p:sp>
        <p:nvSpPr>
          <p:cNvPr id="10" name="Rectangle 9"/>
          <p:cNvSpPr/>
          <p:nvPr/>
        </p:nvSpPr>
        <p:spPr>
          <a:xfrm>
            <a:off x="3802616" y="1226764"/>
            <a:ext cx="6495929" cy="2323713"/>
          </a:xfrm>
          <a:prstGeom prst="rect">
            <a:avLst/>
          </a:prstGeom>
          <a:solidFill>
            <a:schemeClr val="bg1">
              <a:lumMod val="95000"/>
            </a:schemeClr>
          </a:solidFill>
          <a:ln w="25400">
            <a:solidFill>
              <a:schemeClr val="tx1"/>
            </a:solidFill>
          </a:ln>
        </p:spPr>
        <p:txBody>
          <a:bodyPr wrap="square">
            <a:spAutoFit/>
          </a:bodyPr>
          <a:lstStyle/>
          <a:p>
            <a:pPr>
              <a:spcAft>
                <a:spcPts val="600"/>
              </a:spcAft>
            </a:pPr>
            <a:r>
              <a:rPr lang="en-US" b="1" dirty="0">
                <a:solidFill>
                  <a:srgbClr val="212529"/>
                </a:solidFill>
                <a:latin typeface="Times New Roman" panose="02020603050405020304" pitchFamily="18" charset="0"/>
                <a:ea typeface="Times New Roman" panose="02020603050405020304" pitchFamily="18" charset="0"/>
              </a:rPr>
              <a:t>Cite as:</a:t>
            </a:r>
          </a:p>
          <a:p>
            <a:pPr algn="just"/>
            <a:r>
              <a:rPr lang="en-US" sz="1600" dirty="0">
                <a:solidFill>
                  <a:srgbClr val="212529"/>
                </a:solidFill>
                <a:latin typeface="Times New Roman" panose="02020603050405020304" pitchFamily="18" charset="0"/>
                <a:ea typeface="Times New Roman" panose="02020603050405020304" pitchFamily="18" charset="0"/>
              </a:rPr>
              <a:t>Terziyan, V., &amp; Vitko, O. (2024). </a:t>
            </a:r>
            <a:r>
              <a:rPr lang="en-US" sz="1600" b="1" dirty="0">
                <a:solidFill>
                  <a:srgbClr val="7030A0"/>
                </a:solidFill>
                <a:latin typeface="Times New Roman" panose="02020603050405020304" pitchFamily="18" charset="0"/>
                <a:ea typeface="Times New Roman" panose="02020603050405020304" pitchFamily="18" charset="0"/>
              </a:rPr>
              <a:t>Taxonomy-Informed Neural Networks for Smart Manufacturing</a:t>
            </a:r>
            <a:r>
              <a:rPr lang="en-US" sz="1600" dirty="0">
                <a:solidFill>
                  <a:srgbClr val="212529"/>
                </a:solidFill>
                <a:latin typeface="Times New Roman" panose="02020603050405020304" pitchFamily="18" charset="0"/>
                <a:ea typeface="Times New Roman" panose="02020603050405020304" pitchFamily="18" charset="0"/>
              </a:rPr>
              <a:t>.</a:t>
            </a:r>
            <a:r>
              <a:rPr lang="en-US" sz="1600" i="1" dirty="0">
                <a:solidFill>
                  <a:srgbClr val="000000"/>
                </a:solidFill>
                <a:latin typeface="Times New Roman" panose="02020603050405020304" pitchFamily="18" charset="0"/>
                <a:ea typeface="Times New Roman" panose="02020603050405020304" pitchFamily="18" charset="0"/>
              </a:rPr>
              <a:t> Procedia Computer Science</a:t>
            </a:r>
            <a:r>
              <a:rPr lang="en-US" sz="1600" dirty="0">
                <a:solidFill>
                  <a:srgbClr val="212529"/>
                </a:solidFill>
                <a:latin typeface="Times New Roman" panose="02020603050405020304" pitchFamily="18" charset="0"/>
                <a:ea typeface="Times New Roman" panose="02020603050405020304" pitchFamily="18" charset="0"/>
              </a:rPr>
              <a:t>, </a:t>
            </a:r>
            <a:r>
              <a:rPr lang="en-US" sz="1600" i="1" dirty="0">
                <a:solidFill>
                  <a:srgbClr val="212529"/>
                </a:solidFill>
                <a:latin typeface="Times New Roman" panose="02020603050405020304" pitchFamily="18" charset="0"/>
                <a:ea typeface="Times New Roman" panose="02020603050405020304" pitchFamily="18" charset="0"/>
              </a:rPr>
              <a:t>232</a:t>
            </a:r>
            <a:r>
              <a:rPr lang="en-US" sz="1600" dirty="0">
                <a:solidFill>
                  <a:srgbClr val="212529"/>
                </a:solidFill>
                <a:latin typeface="Times New Roman" panose="02020603050405020304" pitchFamily="18" charset="0"/>
                <a:ea typeface="Times New Roman" panose="02020603050405020304" pitchFamily="18" charset="0"/>
              </a:rPr>
              <a:t>, 1388-1399. Elsevier. </a:t>
            </a:r>
            <a:r>
              <a:rPr lang="en-US" sz="1600" u="sng" dirty="0">
                <a:solidFill>
                  <a:srgbClr val="212529"/>
                </a:solidFill>
                <a:latin typeface="Times New Roman" panose="02020603050405020304" pitchFamily="18" charset="0"/>
                <a:ea typeface="Times New Roman" panose="02020603050405020304" pitchFamily="18" charset="0"/>
                <a:hlinkClick r:id="rId3"/>
              </a:rPr>
              <a:t>https://doi.org/10.1016/j.procs.2024.01.137</a:t>
            </a:r>
            <a:endParaRPr lang="en-US" sz="1600" u="sng" dirty="0">
              <a:solidFill>
                <a:srgbClr val="212529"/>
              </a:solidFill>
              <a:latin typeface="Times New Roman" panose="02020603050405020304" pitchFamily="18" charset="0"/>
              <a:ea typeface="Times New Roman" panose="02020603050405020304" pitchFamily="18" charset="0"/>
            </a:endParaRPr>
          </a:p>
          <a:p>
            <a:pPr algn="just"/>
            <a:endParaRPr lang="en-US" sz="800" u="sng" dirty="0">
              <a:solidFill>
                <a:srgbClr val="212529"/>
              </a:solidFill>
              <a:latin typeface="Times New Roman" panose="02020603050405020304" pitchFamily="18" charset="0"/>
            </a:endParaRPr>
          </a:p>
          <a:p>
            <a:pPr algn="just"/>
            <a:r>
              <a:rPr lang="en-US" sz="1600" dirty="0">
                <a:solidFill>
                  <a:srgbClr val="212529"/>
                </a:solidFill>
                <a:latin typeface="Times New Roman" panose="02020603050405020304" pitchFamily="18" charset="0"/>
                <a:ea typeface="Times New Roman" panose="02020603050405020304" pitchFamily="18" charset="0"/>
              </a:rPr>
              <a:t>Terziyan, V., &amp; Vitko, O. (2024, submitted). </a:t>
            </a:r>
            <a:r>
              <a:rPr lang="en-US" sz="1600" b="1" dirty="0">
                <a:solidFill>
                  <a:srgbClr val="7030A0"/>
                </a:solidFill>
                <a:latin typeface="Times New Roman" panose="02020603050405020304" pitchFamily="18" charset="0"/>
                <a:ea typeface="Times New Roman" panose="02020603050405020304" pitchFamily="18" charset="0"/>
              </a:rPr>
              <a:t>Collaborative Resilience: Taxonomy-Informed Neural Networks for Smart Assets’ Maintenance in Hostile Industry 4.0 Environments</a:t>
            </a:r>
            <a:r>
              <a:rPr lang="en-US" sz="1600" dirty="0">
                <a:latin typeface="Times New Roman" panose="02020603050405020304" pitchFamily="18" charset="0"/>
                <a:cs typeface="Times New Roman" panose="02020603050405020304" pitchFamily="18" charset="0"/>
              </a:rPr>
              <a:t>. </a:t>
            </a:r>
            <a:r>
              <a:rPr lang="en-US" sz="1600" i="1" dirty="0">
                <a:latin typeface="Times New Roman" panose="02020603050405020304" pitchFamily="18" charset="0"/>
                <a:cs typeface="Times New Roman" panose="02020603050405020304" pitchFamily="18" charset="0"/>
              </a:rPr>
              <a:t>International Journal of Mechatronics and Manufacturing Systems</a:t>
            </a:r>
            <a:r>
              <a:rPr lang="en-US" sz="1600" dirty="0">
                <a:latin typeface="Times New Roman" panose="02020603050405020304" pitchFamily="18" charset="0"/>
                <a:cs typeface="Times New Roman" panose="02020603050405020304" pitchFamily="18" charset="0"/>
              </a:rPr>
              <a:t>, </a:t>
            </a:r>
            <a:r>
              <a:rPr lang="en-US" sz="1600" i="1" dirty="0">
                <a:latin typeface="Times New Roman" panose="02020603050405020304" pitchFamily="18" charset="0"/>
                <a:cs typeface="Times New Roman" panose="02020603050405020304" pitchFamily="18" charset="0"/>
              </a:rPr>
              <a:t>17</a:t>
            </a:r>
            <a:r>
              <a:rPr lang="en-US" sz="1600" dirty="0">
                <a:latin typeface="Times New Roman" panose="02020603050405020304" pitchFamily="18" charset="0"/>
                <a:cs typeface="Times New Roman" panose="02020603050405020304" pitchFamily="18" charset="0"/>
              </a:rPr>
              <a:t>, 16 pp. Inderscience Publishers.</a:t>
            </a:r>
          </a:p>
        </p:txBody>
      </p:sp>
      <p:pic>
        <p:nvPicPr>
          <p:cNvPr id="11" name="Picture 10"/>
          <p:cNvPicPr>
            <a:picLocks noChangeAspect="1"/>
          </p:cNvPicPr>
          <p:nvPr/>
        </p:nvPicPr>
        <p:blipFill>
          <a:blip r:embed="rId4"/>
          <a:stretch>
            <a:fillRect/>
          </a:stretch>
        </p:blipFill>
        <p:spPr>
          <a:xfrm>
            <a:off x="10429755" y="1672526"/>
            <a:ext cx="1669881" cy="1292674"/>
          </a:xfrm>
          <a:prstGeom prst="rect">
            <a:avLst/>
          </a:prstGeom>
          <a:ln w="63500">
            <a:solidFill>
              <a:schemeClr val="tx1"/>
            </a:solidFill>
          </a:ln>
        </p:spPr>
      </p:pic>
    </p:spTree>
    <p:extLst>
      <p:ext uri="{BB962C8B-B14F-4D97-AF65-F5344CB8AC3E}">
        <p14:creationId xmlns:p14="http://schemas.microsoft.com/office/powerpoint/2010/main" val="12705000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781" y="618841"/>
            <a:ext cx="7065819" cy="5292435"/>
          </a:xfrm>
          <a:prstGeom prst="rect">
            <a:avLst/>
          </a:prstGeom>
          <a:noFill/>
          <a:ln>
            <a:noFill/>
          </a:ln>
        </p:spPr>
      </p:pic>
      <p:sp>
        <p:nvSpPr>
          <p:cNvPr id="6" name="Rectangle 5"/>
          <p:cNvSpPr/>
          <p:nvPr/>
        </p:nvSpPr>
        <p:spPr>
          <a:xfrm>
            <a:off x="461819" y="0"/>
            <a:ext cx="11545454" cy="584775"/>
          </a:xfrm>
          <a:prstGeom prst="rect">
            <a:avLst/>
          </a:prstGeom>
        </p:spPr>
        <p:txBody>
          <a:bodyPr wrap="square">
            <a:spAutoFit/>
          </a:bodyPr>
          <a:lstStyle/>
          <a:p>
            <a:r>
              <a:rPr lang="en-US" sz="3200" b="1" dirty="0">
                <a:ln w="0"/>
                <a:solidFill>
                  <a:srgbClr val="FF0000"/>
                </a:solidFill>
                <a:effectLst>
                  <a:outerShdw blurRad="38100" dist="19050" dir="2700000" algn="tl" rotWithShape="0">
                    <a:schemeClr val="dk1">
                      <a:alpha val="40000"/>
                    </a:schemeClr>
                  </a:outerShdw>
                </a:effectLst>
              </a:rPr>
              <a:t>Class- vs TINN-based personalized digital twins of industrial assets</a:t>
            </a:r>
          </a:p>
        </p:txBody>
      </p:sp>
      <p:sp>
        <p:nvSpPr>
          <p:cNvPr id="7" name="Rectangle 6"/>
          <p:cNvSpPr/>
          <p:nvPr/>
        </p:nvSpPr>
        <p:spPr>
          <a:xfrm>
            <a:off x="7112000" y="612483"/>
            <a:ext cx="5024581" cy="5355312"/>
          </a:xfrm>
          <a:prstGeom prst="rect">
            <a:avLst/>
          </a:prstGeom>
          <a:solidFill>
            <a:schemeClr val="bg1">
              <a:lumMod val="85000"/>
            </a:schemeClr>
          </a:solidFill>
          <a:ln w="25400">
            <a:solidFill>
              <a:schemeClr val="tx1"/>
            </a:solidFill>
          </a:ln>
        </p:spPr>
        <p:txBody>
          <a:bodyPr wrap="square">
            <a:spAutoFit/>
          </a:bodyPr>
          <a:lstStyle/>
          <a:p>
            <a:pPr algn="just"/>
            <a:r>
              <a:rPr lang="en-US" dirty="0">
                <a:latin typeface="Times New Roman" panose="02020603050405020304" pitchFamily="18" charset="0"/>
                <a:ea typeface="Times New Roman" panose="02020603050405020304" pitchFamily="18" charset="0"/>
              </a:rPr>
              <a:t>Consider we have class of assets, each of which is exploited in different working environments and involved to different processes. Each of the assets collects own data and learns corresponding models out of it when necessary. The fact the assets belong to the same class means that all the assets share some basic knowledge, which is common for all the assets of the class but, in addition, they also have personal experience driven acquired knowledge. Let us assume that the knowledge on the class as whole is collected as a kind of digital twin for an abstract asset from the class. However, such an abstract digital twin can be personalized regarding each of the individual assets by combining such common knowledge with the personal data-driven knowledge. Therefore, we may get personalized digital twins specific for each individual assets, i.e., while training individual models we can use TINN analytics to benefit from known taxonomies. </a:t>
            </a:r>
            <a:endParaRPr lang="en-US" dirty="0"/>
          </a:p>
        </p:txBody>
      </p:sp>
      <p:sp>
        <p:nvSpPr>
          <p:cNvPr id="8" name="Rectangle 7"/>
          <p:cNvSpPr/>
          <p:nvPr/>
        </p:nvSpPr>
        <p:spPr>
          <a:xfrm>
            <a:off x="64661" y="6003636"/>
            <a:ext cx="10603345" cy="795089"/>
          </a:xfrm>
          <a:prstGeom prst="rect">
            <a:avLst/>
          </a:prstGeom>
          <a:solidFill>
            <a:schemeClr val="bg1">
              <a:lumMod val="95000"/>
            </a:schemeClr>
          </a:solidFill>
          <a:ln w="25400">
            <a:solidFill>
              <a:schemeClr val="tx1"/>
            </a:solidFill>
          </a:ln>
        </p:spPr>
        <p:txBody>
          <a:bodyPr wrap="square">
            <a:spAutoFit/>
          </a:bodyPr>
          <a:lstStyle/>
          <a:p>
            <a:pPr>
              <a:spcAft>
                <a:spcPts val="200"/>
              </a:spcAft>
            </a:pPr>
            <a:r>
              <a:rPr lang="en-US" sz="1600" b="1" dirty="0">
                <a:solidFill>
                  <a:srgbClr val="212529"/>
                </a:solidFill>
                <a:latin typeface="Times New Roman" panose="02020603050405020304" pitchFamily="18" charset="0"/>
                <a:ea typeface="Times New Roman" panose="02020603050405020304" pitchFamily="18" charset="0"/>
              </a:rPr>
              <a:t>Cite as:</a:t>
            </a:r>
            <a:endParaRPr lang="en-US" sz="1600" u="sng" dirty="0">
              <a:solidFill>
                <a:srgbClr val="212529"/>
              </a:solidFill>
              <a:latin typeface="Times New Roman" panose="02020603050405020304" pitchFamily="18" charset="0"/>
            </a:endParaRPr>
          </a:p>
          <a:p>
            <a:pPr algn="just"/>
            <a:r>
              <a:rPr lang="en-US" sz="1400" dirty="0">
                <a:solidFill>
                  <a:srgbClr val="212529"/>
                </a:solidFill>
                <a:latin typeface="Times New Roman" panose="02020603050405020304" pitchFamily="18" charset="0"/>
                <a:ea typeface="Times New Roman" panose="02020603050405020304" pitchFamily="18" charset="0"/>
              </a:rPr>
              <a:t>Terziyan, V., &amp; Vitko, O. (2024, submitted). </a:t>
            </a:r>
            <a:r>
              <a:rPr lang="en-US" sz="1400" b="1" dirty="0">
                <a:solidFill>
                  <a:srgbClr val="7030A0"/>
                </a:solidFill>
                <a:latin typeface="Times New Roman" panose="02020603050405020304" pitchFamily="18" charset="0"/>
                <a:ea typeface="Times New Roman" panose="02020603050405020304" pitchFamily="18" charset="0"/>
              </a:rPr>
              <a:t>Collaborative Resilience: Taxonomy-Informed Neural Networks for Smart Assets’ Maintenance in Hostile Industry 4.0 Environments</a:t>
            </a:r>
            <a:r>
              <a:rPr lang="en-US" sz="1400" dirty="0">
                <a:latin typeface="Times New Roman" panose="02020603050405020304" pitchFamily="18" charset="0"/>
                <a:cs typeface="Times New Roman" panose="02020603050405020304" pitchFamily="18" charset="0"/>
              </a:rPr>
              <a:t>. </a:t>
            </a:r>
            <a:r>
              <a:rPr lang="en-US" sz="1400" i="1" dirty="0">
                <a:latin typeface="Times New Roman" panose="02020603050405020304" pitchFamily="18" charset="0"/>
                <a:cs typeface="Times New Roman" panose="02020603050405020304" pitchFamily="18" charset="0"/>
              </a:rPr>
              <a:t>International Journal of Mechatronics and Manufacturing Systems</a:t>
            </a:r>
            <a:r>
              <a:rPr lang="en-US" sz="1400" dirty="0">
                <a:latin typeface="Times New Roman" panose="02020603050405020304" pitchFamily="18" charset="0"/>
                <a:cs typeface="Times New Roman" panose="02020603050405020304" pitchFamily="18" charset="0"/>
              </a:rPr>
              <a:t>, </a:t>
            </a:r>
            <a:r>
              <a:rPr lang="en-US" sz="1400" i="1" dirty="0">
                <a:latin typeface="Times New Roman" panose="02020603050405020304" pitchFamily="18" charset="0"/>
                <a:cs typeface="Times New Roman" panose="02020603050405020304" pitchFamily="18" charset="0"/>
              </a:rPr>
              <a:t>17</a:t>
            </a:r>
            <a:r>
              <a:rPr lang="en-US" sz="1400" dirty="0">
                <a:latin typeface="Times New Roman" panose="02020603050405020304" pitchFamily="18" charset="0"/>
                <a:cs typeface="Times New Roman" panose="02020603050405020304" pitchFamily="18" charset="0"/>
              </a:rPr>
              <a:t>, 16 pp. Inderscience Publishers.</a:t>
            </a:r>
          </a:p>
        </p:txBody>
      </p:sp>
    </p:spTree>
    <p:extLst>
      <p:ext uri="{BB962C8B-B14F-4D97-AF65-F5344CB8AC3E}">
        <p14:creationId xmlns:p14="http://schemas.microsoft.com/office/powerpoint/2010/main" val="1552974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808523" y="1116378"/>
            <a:ext cx="10561442" cy="5201295"/>
            <a:chOff x="808522" y="1171794"/>
            <a:chExt cx="10742071" cy="5467481"/>
          </a:xfrm>
        </p:grpSpPr>
        <p:grpSp>
          <p:nvGrpSpPr>
            <p:cNvPr id="10" name="Group 9"/>
            <p:cNvGrpSpPr/>
            <p:nvPr/>
          </p:nvGrpSpPr>
          <p:grpSpPr>
            <a:xfrm>
              <a:off x="808522" y="1171794"/>
              <a:ext cx="3635592" cy="5467481"/>
              <a:chOff x="6223823" y="729032"/>
              <a:chExt cx="3879945" cy="5731475"/>
            </a:xfrm>
          </p:grpSpPr>
          <p:pic>
            <p:nvPicPr>
              <p:cNvPr id="9" name="Picture 8"/>
              <p:cNvPicPr>
                <a:picLocks noChangeAspect="1"/>
              </p:cNvPicPr>
              <p:nvPr/>
            </p:nvPicPr>
            <p:blipFill>
              <a:blip r:embed="rId2"/>
              <a:stretch>
                <a:fillRect/>
              </a:stretch>
            </p:blipFill>
            <p:spPr>
              <a:xfrm>
                <a:off x="6223823" y="729032"/>
                <a:ext cx="3879945" cy="3279666"/>
              </a:xfrm>
              <a:prstGeom prst="rect">
                <a:avLst/>
              </a:prstGeom>
              <a:ln w="25400">
                <a:solidFill>
                  <a:schemeClr val="tx1"/>
                </a:solidFill>
              </a:ln>
            </p:spPr>
          </p:pic>
          <p:grpSp>
            <p:nvGrpSpPr>
              <p:cNvPr id="8" name="Group 7"/>
              <p:cNvGrpSpPr/>
              <p:nvPr/>
            </p:nvGrpSpPr>
            <p:grpSpPr>
              <a:xfrm>
                <a:off x="6227093" y="3631582"/>
                <a:ext cx="3876675" cy="2828925"/>
                <a:chOff x="4157662" y="2014537"/>
                <a:chExt cx="3876675" cy="2828925"/>
              </a:xfrm>
            </p:grpSpPr>
            <p:pic>
              <p:nvPicPr>
                <p:cNvPr id="4" name="Picture 3"/>
                <p:cNvPicPr>
                  <a:picLocks noChangeAspect="1"/>
                </p:cNvPicPr>
                <p:nvPr/>
              </p:nvPicPr>
              <p:blipFill>
                <a:blip r:embed="rId3"/>
                <a:stretch>
                  <a:fillRect/>
                </a:stretch>
              </p:blipFill>
              <p:spPr>
                <a:xfrm>
                  <a:off x="4157662" y="2014537"/>
                  <a:ext cx="3876675" cy="2828925"/>
                </a:xfrm>
                <a:prstGeom prst="rect">
                  <a:avLst/>
                </a:prstGeom>
                <a:ln w="25400">
                  <a:solidFill>
                    <a:schemeClr val="tx1"/>
                  </a:solidFill>
                </a:ln>
              </p:spPr>
            </p:pic>
            <p:pic>
              <p:nvPicPr>
                <p:cNvPr id="5" name="Picture 4"/>
                <p:cNvPicPr>
                  <a:picLocks noChangeAspect="1"/>
                </p:cNvPicPr>
                <p:nvPr/>
              </p:nvPicPr>
              <p:blipFill>
                <a:blip r:embed="rId4">
                  <a:clrChange>
                    <a:clrFrom>
                      <a:srgbClr val="FFFFFF"/>
                    </a:clrFrom>
                    <a:clrTo>
                      <a:srgbClr val="FFFFFF">
                        <a:alpha val="0"/>
                      </a:srgbClr>
                    </a:clrTo>
                  </a:clrChange>
                  <a:lum bright="70000" contrast="-70000"/>
                </a:blip>
                <a:stretch>
                  <a:fillRect/>
                </a:stretch>
              </p:blipFill>
              <p:spPr>
                <a:xfrm rot="19769594">
                  <a:off x="5908481" y="3807169"/>
                  <a:ext cx="359715" cy="837336"/>
                </a:xfrm>
                <a:prstGeom prst="rect">
                  <a:avLst/>
                </a:prstGeom>
              </p:spPr>
            </p:pic>
            <p:pic>
              <p:nvPicPr>
                <p:cNvPr id="6" name="Picture 5"/>
                <p:cNvPicPr>
                  <a:picLocks noChangeAspect="1"/>
                </p:cNvPicPr>
                <p:nvPr/>
              </p:nvPicPr>
              <p:blipFill>
                <a:blip r:embed="rId4">
                  <a:clrChange>
                    <a:clrFrom>
                      <a:srgbClr val="FFFFFF"/>
                    </a:clrFrom>
                    <a:clrTo>
                      <a:srgbClr val="FFFFFF">
                        <a:alpha val="0"/>
                      </a:srgbClr>
                    </a:clrTo>
                  </a:clrChange>
                  <a:lum bright="70000" contrast="-70000"/>
                </a:blip>
                <a:stretch>
                  <a:fillRect/>
                </a:stretch>
              </p:blipFill>
              <p:spPr>
                <a:xfrm rot="19769594">
                  <a:off x="5676056" y="3911452"/>
                  <a:ext cx="275985" cy="642431"/>
                </a:xfrm>
                <a:prstGeom prst="rect">
                  <a:avLst/>
                </a:prstGeom>
              </p:spPr>
            </p:pic>
            <p:pic>
              <p:nvPicPr>
                <p:cNvPr id="7" name="Picture 6"/>
                <p:cNvPicPr>
                  <a:picLocks noChangeAspect="1"/>
                </p:cNvPicPr>
                <p:nvPr/>
              </p:nvPicPr>
              <p:blipFill>
                <a:blip r:embed="rId4">
                  <a:clrChange>
                    <a:clrFrom>
                      <a:srgbClr val="FFFFFF"/>
                    </a:clrFrom>
                    <a:clrTo>
                      <a:srgbClr val="FFFFFF">
                        <a:alpha val="0"/>
                      </a:srgbClr>
                    </a:clrTo>
                  </a:clrChange>
                  <a:lum bright="70000" contrast="-70000"/>
                </a:blip>
                <a:stretch>
                  <a:fillRect/>
                </a:stretch>
              </p:blipFill>
              <p:spPr>
                <a:xfrm rot="19769594">
                  <a:off x="5380124" y="3822096"/>
                  <a:ext cx="416932" cy="970524"/>
                </a:xfrm>
                <a:prstGeom prst="rect">
                  <a:avLst/>
                </a:prstGeom>
              </p:spPr>
            </p:pic>
          </p:grpSp>
        </p:grpSp>
        <p:grpSp>
          <p:nvGrpSpPr>
            <p:cNvPr id="13" name="Group 12"/>
            <p:cNvGrpSpPr/>
            <p:nvPr/>
          </p:nvGrpSpPr>
          <p:grpSpPr>
            <a:xfrm>
              <a:off x="6497128" y="1171794"/>
              <a:ext cx="5053465" cy="5467481"/>
              <a:chOff x="240430" y="221383"/>
              <a:chExt cx="6003156" cy="6412287"/>
            </a:xfrm>
          </p:grpSpPr>
          <p:pic>
            <p:nvPicPr>
              <p:cNvPr id="11" name="Picture 10"/>
              <p:cNvPicPr>
                <a:picLocks noChangeAspect="1"/>
              </p:cNvPicPr>
              <p:nvPr/>
            </p:nvPicPr>
            <p:blipFill>
              <a:blip r:embed="rId5"/>
              <a:stretch>
                <a:fillRect/>
              </a:stretch>
            </p:blipFill>
            <p:spPr>
              <a:xfrm>
                <a:off x="240430" y="3280479"/>
                <a:ext cx="6003156" cy="3353191"/>
              </a:xfrm>
              <a:prstGeom prst="rect">
                <a:avLst/>
              </a:prstGeom>
              <a:ln w="25400">
                <a:solidFill>
                  <a:schemeClr val="tx1"/>
                </a:solidFill>
              </a:ln>
            </p:spPr>
          </p:pic>
          <p:pic>
            <p:nvPicPr>
              <p:cNvPr id="12" name="Picture 11"/>
              <p:cNvPicPr>
                <a:picLocks noChangeAspect="1"/>
              </p:cNvPicPr>
              <p:nvPr/>
            </p:nvPicPr>
            <p:blipFill>
              <a:blip r:embed="rId6"/>
              <a:stretch>
                <a:fillRect/>
              </a:stretch>
            </p:blipFill>
            <p:spPr>
              <a:xfrm>
                <a:off x="240430" y="221383"/>
                <a:ext cx="6003156" cy="3059096"/>
              </a:xfrm>
              <a:prstGeom prst="rect">
                <a:avLst/>
              </a:prstGeom>
              <a:ln w="25400">
                <a:solidFill>
                  <a:schemeClr val="tx1"/>
                </a:solidFill>
              </a:ln>
            </p:spPr>
          </p:pic>
        </p:grpSp>
        <mc:AlternateContent xmlns:mc="http://schemas.openxmlformats.org/markup-compatibility/2006" xmlns:a14="http://schemas.microsoft.com/office/drawing/2010/main">
          <mc:Choice Requires="a14">
            <p:sp>
              <p:nvSpPr>
                <p:cNvPr id="14" name="TextBox 13"/>
                <p:cNvSpPr txBox="1"/>
                <p:nvPr/>
              </p:nvSpPr>
              <p:spPr>
                <a:xfrm>
                  <a:off x="4749244" y="3041489"/>
                  <a:ext cx="1375377" cy="147732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96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9600" b="1"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4749244" y="3041489"/>
                  <a:ext cx="1375377" cy="1477328"/>
                </a:xfrm>
                <a:prstGeom prst="rect">
                  <a:avLst/>
                </a:prstGeom>
                <a:blipFill>
                  <a:blip r:embed="rId7"/>
                  <a:stretch>
                    <a:fillRect/>
                  </a:stretch>
                </a:blipFill>
              </p:spPr>
              <p:txBody>
                <a:bodyPr/>
                <a:lstStyle/>
                <a:p>
                  <a:r>
                    <a:rPr lang="en-US">
                      <a:noFill/>
                    </a:rPr>
                    <a:t> </a:t>
                  </a:r>
                </a:p>
              </p:txBody>
            </p:sp>
          </mc:Fallback>
        </mc:AlternateContent>
      </p:grpSp>
      <p:sp>
        <p:nvSpPr>
          <p:cNvPr id="15" name="Rectangle 14"/>
          <p:cNvSpPr/>
          <p:nvPr/>
        </p:nvSpPr>
        <p:spPr>
          <a:xfrm>
            <a:off x="110837" y="26906"/>
            <a:ext cx="11887200"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ooper Black" panose="0208090404030B020404" pitchFamily="18" charset="0"/>
                <a:ea typeface="+mn-ea"/>
                <a:cs typeface="+mn-cs"/>
              </a:rPr>
              <a:t>“We would rather be afraid of crazy people controlling smart AI than smart AI controlling crazy people.”</a:t>
            </a:r>
            <a:r>
              <a:rPr kumimoji="0" lang="en-US" sz="3200" b="1" i="0" u="none" strike="noStrike" kern="1200" cap="none" spc="0" normalizeH="0" baseline="0" noProof="0" dirty="0">
                <a:ln>
                  <a:noFill/>
                </a:ln>
                <a:solidFill>
                  <a:srgbClr val="FF0000"/>
                </a:solidFill>
                <a:effectLst/>
                <a:uLnTx/>
                <a:uFillTx/>
                <a:latin typeface="Cooper Black" panose="0208090404030B020404" pitchFamily="18" charset="0"/>
                <a:ea typeface="+mn-ea"/>
                <a:cs typeface="+mn-cs"/>
              </a:rPr>
              <a:t> </a:t>
            </a:r>
            <a:r>
              <a:rPr kumimoji="0" lang="en-US" sz="2000" b="0" i="0" u="none" strike="noStrike" kern="1200" cap="none" spc="0" normalizeH="0" baseline="0" noProof="0" dirty="0">
                <a:ln>
                  <a:noFill/>
                </a:ln>
                <a:solidFill>
                  <a:prstClr val="black"/>
                </a:solidFill>
                <a:effectLst/>
                <a:uLnTx/>
                <a:uFillTx/>
                <a:latin typeface="Cooper Black" panose="0208090404030B020404" pitchFamily="18" charset="0"/>
                <a:ea typeface="+mn-ea"/>
                <a:cs typeface="+mn-cs"/>
              </a:rPr>
              <a:t>[Vagan Terziyan, April 24, 2023]</a:t>
            </a:r>
          </a:p>
        </p:txBody>
      </p:sp>
    </p:spTree>
    <p:extLst>
      <p:ext uri="{BB962C8B-B14F-4D97-AF65-F5344CB8AC3E}">
        <p14:creationId xmlns:p14="http://schemas.microsoft.com/office/powerpoint/2010/main" val="2315714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940" y="46180"/>
            <a:ext cx="5754262" cy="6474693"/>
          </a:xfrm>
          <a:prstGeom prst="rect">
            <a:avLst/>
          </a:prstGeom>
          <a:noFill/>
          <a:ln>
            <a:noFill/>
          </a:ln>
        </p:spPr>
      </p:pic>
      <p:sp>
        <p:nvSpPr>
          <p:cNvPr id="5" name="Rectangle 4"/>
          <p:cNvSpPr/>
          <p:nvPr/>
        </p:nvSpPr>
        <p:spPr>
          <a:xfrm>
            <a:off x="3786906" y="0"/>
            <a:ext cx="8377385" cy="1015663"/>
          </a:xfrm>
          <a:prstGeom prst="rect">
            <a:avLst/>
          </a:prstGeom>
        </p:spPr>
        <p:txBody>
          <a:bodyPr wrap="square">
            <a:spAutoFit/>
          </a:bodyPr>
          <a:lstStyle/>
          <a:p>
            <a:pPr algn="just"/>
            <a:r>
              <a:rPr lang="en-US" sz="2000" b="1" i="1" dirty="0">
                <a:solidFill>
                  <a:srgbClr val="7030A0"/>
                </a:solidFill>
                <a:latin typeface="Arial" panose="020B0604020202020204" pitchFamily="34" charset="0"/>
                <a:ea typeface="Times New Roman" panose="02020603050405020304" pitchFamily="18" charset="0"/>
                <a:cs typeface="Arial" panose="020B0604020202020204" pitchFamily="34" charset="0"/>
              </a:rPr>
              <a:t>Collective (“Herd”) Immunity:</a:t>
            </a:r>
            <a:r>
              <a:rPr lang="en-US"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Adversarial retraining and refining personalized digital twins and corresponding TINN models towards adversarial robustness by combining federated and informed ML</a:t>
            </a:r>
            <a:endParaRPr lang="en-US" sz="2000" b="1" dirty="0">
              <a:solidFill>
                <a:srgbClr val="FF0000"/>
              </a:solidFill>
              <a:latin typeface="Arial" panose="020B0604020202020204" pitchFamily="34" charset="0"/>
              <a:cs typeface="Arial" panose="020B0604020202020204" pitchFamily="34" charset="0"/>
            </a:endParaRPr>
          </a:p>
        </p:txBody>
      </p:sp>
      <p:sp>
        <p:nvSpPr>
          <p:cNvPr id="6" name="Rectangle 5"/>
          <p:cNvSpPr/>
          <p:nvPr/>
        </p:nvSpPr>
        <p:spPr>
          <a:xfrm>
            <a:off x="5929745" y="1048915"/>
            <a:ext cx="6188360" cy="4247317"/>
          </a:xfrm>
          <a:prstGeom prst="rect">
            <a:avLst/>
          </a:prstGeom>
          <a:solidFill>
            <a:schemeClr val="bg1">
              <a:lumMod val="85000"/>
            </a:schemeClr>
          </a:solidFill>
          <a:ln w="25400">
            <a:solidFill>
              <a:schemeClr val="tx1"/>
            </a:solidFill>
          </a:ln>
        </p:spPr>
        <p:txBody>
          <a:bodyPr wrap="square">
            <a:spAutoFit/>
          </a:bodyPr>
          <a:lstStyle/>
          <a:p>
            <a:pPr algn="just"/>
            <a:r>
              <a:rPr lang="en-US" dirty="0">
                <a:latin typeface="Times New Roman" panose="02020603050405020304" pitchFamily="18" charset="0"/>
                <a:ea typeface="Times New Roman" panose="02020603050405020304" pitchFamily="18" charset="0"/>
              </a:rPr>
              <a:t>Federated ML is an approach in ML where a model is trained across decentralized assets (e.g., personalized digital twins) holding local data samples, without exchanging them. We aim to improve model for each personalized digital twin of a particular asset using personalized digital twin models from similar assets during informed ML process. We assume that personalized digital twin for each individual asset has been pretrained independently following TINN analytics. Now we can refine each of the pretrained models (i.e., corresponding personalized twins) using extra training and feedback from other models. Such scenario is useful when extra training is based on challenging or adversarial training samples aiming to add additional adversarial robustness to the individual models using crowdsourcing effect. Therefore, all the individual models are exposed to adversarial input from, e.g., adversarial samples’ generator.</a:t>
            </a:r>
            <a:endParaRPr lang="en-US" dirty="0"/>
          </a:p>
        </p:txBody>
      </p:sp>
      <p:sp>
        <p:nvSpPr>
          <p:cNvPr id="7" name="Rectangle 6"/>
          <p:cNvSpPr/>
          <p:nvPr/>
        </p:nvSpPr>
        <p:spPr>
          <a:xfrm>
            <a:off x="5929745" y="5337953"/>
            <a:ext cx="6188360" cy="1225977"/>
          </a:xfrm>
          <a:prstGeom prst="rect">
            <a:avLst/>
          </a:prstGeom>
          <a:solidFill>
            <a:schemeClr val="bg1">
              <a:lumMod val="95000"/>
            </a:schemeClr>
          </a:solidFill>
          <a:ln w="25400">
            <a:solidFill>
              <a:schemeClr val="tx1"/>
            </a:solidFill>
          </a:ln>
        </p:spPr>
        <p:txBody>
          <a:bodyPr wrap="square">
            <a:spAutoFit/>
          </a:bodyPr>
          <a:lstStyle/>
          <a:p>
            <a:pPr>
              <a:spcAft>
                <a:spcPts val="200"/>
              </a:spcAft>
            </a:pPr>
            <a:r>
              <a:rPr lang="en-US" sz="1600" b="1" dirty="0">
                <a:solidFill>
                  <a:srgbClr val="212529"/>
                </a:solidFill>
                <a:latin typeface="Times New Roman" panose="02020603050405020304" pitchFamily="18" charset="0"/>
                <a:ea typeface="Times New Roman" panose="02020603050405020304" pitchFamily="18" charset="0"/>
              </a:rPr>
              <a:t>Cite as:</a:t>
            </a:r>
            <a:endParaRPr lang="en-US" sz="1600" u="sng" dirty="0">
              <a:solidFill>
                <a:srgbClr val="212529"/>
              </a:solidFill>
              <a:latin typeface="Times New Roman" panose="02020603050405020304" pitchFamily="18" charset="0"/>
            </a:endParaRPr>
          </a:p>
          <a:p>
            <a:pPr algn="just"/>
            <a:r>
              <a:rPr lang="en-US" sz="1400" dirty="0">
                <a:solidFill>
                  <a:srgbClr val="212529"/>
                </a:solidFill>
                <a:latin typeface="Times New Roman" panose="02020603050405020304" pitchFamily="18" charset="0"/>
                <a:ea typeface="Times New Roman" panose="02020603050405020304" pitchFamily="18" charset="0"/>
              </a:rPr>
              <a:t>Terziyan, V., &amp; Vitko, O. (2024, submitted). </a:t>
            </a:r>
            <a:r>
              <a:rPr lang="en-US" sz="1400" b="1" dirty="0">
                <a:solidFill>
                  <a:srgbClr val="7030A0"/>
                </a:solidFill>
                <a:latin typeface="Times New Roman" panose="02020603050405020304" pitchFamily="18" charset="0"/>
                <a:ea typeface="Times New Roman" panose="02020603050405020304" pitchFamily="18" charset="0"/>
              </a:rPr>
              <a:t>Collaborative Resilience: Taxonomy-Informed Neural Networks for Smart Assets’ Maintenance in Hostile Industry 4.0 Environments</a:t>
            </a:r>
            <a:r>
              <a:rPr lang="en-US" sz="1400" dirty="0">
                <a:latin typeface="Times New Roman" panose="02020603050405020304" pitchFamily="18" charset="0"/>
                <a:cs typeface="Times New Roman" panose="02020603050405020304" pitchFamily="18" charset="0"/>
              </a:rPr>
              <a:t>. </a:t>
            </a:r>
            <a:r>
              <a:rPr lang="en-US" sz="1400" i="1" dirty="0">
                <a:latin typeface="Times New Roman" panose="02020603050405020304" pitchFamily="18" charset="0"/>
                <a:cs typeface="Times New Roman" panose="02020603050405020304" pitchFamily="18" charset="0"/>
              </a:rPr>
              <a:t>International Journal of Mechatronics and Manufacturing Systems</a:t>
            </a:r>
            <a:r>
              <a:rPr lang="en-US" sz="1400" dirty="0">
                <a:latin typeface="Times New Roman" panose="02020603050405020304" pitchFamily="18" charset="0"/>
                <a:cs typeface="Times New Roman" panose="02020603050405020304" pitchFamily="18" charset="0"/>
              </a:rPr>
              <a:t>, </a:t>
            </a:r>
            <a:r>
              <a:rPr lang="en-US" sz="1400" i="1" dirty="0">
                <a:latin typeface="Times New Roman" panose="02020603050405020304" pitchFamily="18" charset="0"/>
                <a:cs typeface="Times New Roman" panose="02020603050405020304" pitchFamily="18" charset="0"/>
              </a:rPr>
              <a:t>17</a:t>
            </a:r>
            <a:r>
              <a:rPr lang="en-US" sz="1400" dirty="0">
                <a:latin typeface="Times New Roman" panose="02020603050405020304" pitchFamily="18" charset="0"/>
                <a:cs typeface="Times New Roman" panose="02020603050405020304" pitchFamily="18" charset="0"/>
              </a:rPr>
              <a:t>, 16 pp. Inderscience Publishers.</a:t>
            </a:r>
          </a:p>
        </p:txBody>
      </p:sp>
    </p:spTree>
    <p:extLst>
      <p:ext uri="{BB962C8B-B14F-4D97-AF65-F5344CB8AC3E}">
        <p14:creationId xmlns:p14="http://schemas.microsoft.com/office/powerpoint/2010/main" val="12161810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895827" y="3149597"/>
            <a:ext cx="9901382"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Complementary Artificial Intelligence: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Prepare to potential “disability” in advance</a:t>
            </a:r>
          </a:p>
        </p:txBody>
      </p:sp>
      <p:grpSp>
        <p:nvGrpSpPr>
          <p:cNvPr id="6" name="Group 5"/>
          <p:cNvGrpSpPr/>
          <p:nvPr/>
        </p:nvGrpSpPr>
        <p:grpSpPr>
          <a:xfrm>
            <a:off x="56095" y="65091"/>
            <a:ext cx="12098961" cy="2286620"/>
            <a:chOff x="93039" y="120507"/>
            <a:chExt cx="11708597" cy="2192369"/>
          </a:xfrm>
        </p:grpSpPr>
        <p:pic>
          <p:nvPicPr>
            <p:cNvPr id="2" name="Picture 1"/>
            <p:cNvPicPr>
              <a:picLocks noChangeAspect="1"/>
            </p:cNvPicPr>
            <p:nvPr/>
          </p:nvPicPr>
          <p:blipFill>
            <a:blip r:embed="rId2"/>
            <a:stretch>
              <a:fillRect/>
            </a:stretch>
          </p:blipFill>
          <p:spPr>
            <a:xfrm>
              <a:off x="2068946" y="120507"/>
              <a:ext cx="4849090" cy="2178921"/>
            </a:xfrm>
            <a:prstGeom prst="rect">
              <a:avLst/>
            </a:prstGeom>
            <a:ln w="25400">
              <a:solidFill>
                <a:schemeClr val="tx1"/>
              </a:solidFill>
            </a:ln>
          </p:spPr>
        </p:pic>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39" y="120507"/>
              <a:ext cx="1975906" cy="2167209"/>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3"/>
            <p:cNvPicPr>
              <a:picLocks noChangeAspect="1"/>
            </p:cNvPicPr>
            <p:nvPr/>
          </p:nvPicPr>
          <p:blipFill>
            <a:blip r:embed="rId4"/>
            <a:stretch>
              <a:fillRect/>
            </a:stretch>
          </p:blipFill>
          <p:spPr>
            <a:xfrm>
              <a:off x="6947048" y="120507"/>
              <a:ext cx="3037465" cy="2192368"/>
            </a:xfrm>
            <a:prstGeom prst="rect">
              <a:avLst/>
            </a:prstGeom>
            <a:ln w="25400">
              <a:solidFill>
                <a:schemeClr val="tx1"/>
              </a:solidFill>
            </a:ln>
          </p:spPr>
        </p:pic>
        <p:pic>
          <p:nvPicPr>
            <p:cNvPr id="5" name="Picture 4"/>
            <p:cNvPicPr>
              <a:picLocks noChangeAspect="1"/>
            </p:cNvPicPr>
            <p:nvPr/>
          </p:nvPicPr>
          <p:blipFill>
            <a:blip r:embed="rId5"/>
            <a:stretch>
              <a:fillRect/>
            </a:stretch>
          </p:blipFill>
          <p:spPr>
            <a:xfrm>
              <a:off x="10006876" y="120508"/>
              <a:ext cx="1794760" cy="2192368"/>
            </a:xfrm>
            <a:prstGeom prst="rect">
              <a:avLst/>
            </a:prstGeom>
            <a:ln w="25400">
              <a:solidFill>
                <a:schemeClr val="tx1"/>
              </a:solidFill>
            </a:ln>
          </p:spPr>
        </p:pic>
      </p:grpSp>
      <p:pic>
        <p:nvPicPr>
          <p:cNvPr id="9" name="Picture 2" descr="Free Eight GIF and Numbers 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447" y="2397890"/>
            <a:ext cx="1991248" cy="2831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4047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49"/>
          <p:cNvSpPr/>
          <p:nvPr/>
        </p:nvSpPr>
        <p:spPr>
          <a:xfrm>
            <a:off x="1598710" y="1668464"/>
            <a:ext cx="1458912" cy="2974975"/>
          </a:xfrm>
          <a:prstGeom prst="roundRect">
            <a:avLst>
              <a:gd name="adj" fmla="val 732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4387" name="Rectangle 7"/>
          <p:cNvSpPr>
            <a:spLocks noChangeArrowheads="1"/>
          </p:cNvSpPr>
          <p:nvPr/>
        </p:nvSpPr>
        <p:spPr bwMode="auto">
          <a:xfrm>
            <a:off x="41983" y="25882"/>
            <a:ext cx="844920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fi-FI"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Complementary AI (CAI):</a:t>
            </a:r>
            <a:r>
              <a:rPr kumimoji="0" lang="en-US" altLang="fi-FI" sz="32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fi-FI"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Enhancing disabled humans (systems) by autonomous, agent-driven, trainable complementary capabilities</a:t>
            </a:r>
          </a:p>
        </p:txBody>
      </p:sp>
      <p:pic>
        <p:nvPicPr>
          <p:cNvPr id="13" name="Picture 12"/>
          <p:cNvPicPr>
            <a:picLocks noChangeAspect="1"/>
          </p:cNvPicPr>
          <p:nvPr/>
        </p:nvPicPr>
        <p:blipFill>
          <a:blip r:embed="rId2">
            <a:clrChange>
              <a:clrFrom>
                <a:srgbClr val="EEEEEE"/>
              </a:clrFrom>
              <a:clrTo>
                <a:srgbClr val="EEEEEE">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6750095" y="254876"/>
            <a:ext cx="3945484" cy="4245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4389" name="Group 13"/>
          <p:cNvGrpSpPr>
            <a:grpSpLocks/>
          </p:cNvGrpSpPr>
          <p:nvPr/>
        </p:nvGrpSpPr>
        <p:grpSpPr bwMode="auto">
          <a:xfrm>
            <a:off x="8475760" y="989013"/>
            <a:ext cx="608012" cy="576262"/>
            <a:chOff x="3790950" y="4653136"/>
            <a:chExt cx="1562100" cy="1524000"/>
          </a:xfrm>
        </p:grpSpPr>
        <p:pic>
          <p:nvPicPr>
            <p:cNvPr id="144406"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Oval 15"/>
            <p:cNvSpPr/>
            <p:nvPr/>
          </p:nvSpPr>
          <p:spPr>
            <a:xfrm>
              <a:off x="4451682" y="5270292"/>
              <a:ext cx="534294" cy="5038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44408" name="Picture 4"/>
            <p:cNvPicPr>
              <a:picLocks noChangeAspect="1" noChangeArrowheads="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4" name="Up-Down Arrow 23"/>
          <p:cNvSpPr/>
          <p:nvPr/>
        </p:nvSpPr>
        <p:spPr bwMode="auto">
          <a:xfrm rot="5400000">
            <a:off x="3449735" y="2746376"/>
            <a:ext cx="187325" cy="819150"/>
          </a:xfrm>
          <a:prstGeom prst="upDownArrow">
            <a:avLst>
              <a:gd name="adj1" fmla="val 54304"/>
              <a:gd name="adj2" fmla="val 75617"/>
            </a:avLst>
          </a:prstGeom>
          <a:solidFill>
            <a:srgbClr val="A06E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29" name="Straight Arrow Connector 28"/>
          <p:cNvCxnSpPr>
            <a:stCxn id="144400" idx="3"/>
          </p:cNvCxnSpPr>
          <p:nvPr/>
        </p:nvCxnSpPr>
        <p:spPr>
          <a:xfrm flipV="1">
            <a:off x="5038823" y="1412876"/>
            <a:ext cx="3336925" cy="627063"/>
          </a:xfrm>
          <a:prstGeom prst="straightConnector1">
            <a:avLst/>
          </a:prstGeom>
          <a:ln w="381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5115022" y="3756548"/>
            <a:ext cx="2036406" cy="240779"/>
          </a:xfrm>
          <a:prstGeom prst="straightConnector1">
            <a:avLst/>
          </a:prstGeom>
          <a:ln w="381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2">
            <a:clrChange>
              <a:clrFrom>
                <a:srgbClr val="EEEEEE"/>
              </a:clrFrom>
              <a:clrTo>
                <a:srgbClr val="EEEEEE">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5582516" y="2616129"/>
            <a:ext cx="3945484" cy="4245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4395" name="Group 31"/>
          <p:cNvGrpSpPr>
            <a:grpSpLocks/>
          </p:cNvGrpSpPr>
          <p:nvPr/>
        </p:nvGrpSpPr>
        <p:grpSpPr bwMode="auto">
          <a:xfrm>
            <a:off x="7250210" y="3357159"/>
            <a:ext cx="609600" cy="576262"/>
            <a:chOff x="3790950" y="4653136"/>
            <a:chExt cx="1562100" cy="1524000"/>
          </a:xfrm>
        </p:grpSpPr>
        <p:pic>
          <p:nvPicPr>
            <p:cNvPr id="144403"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Oval 33"/>
            <p:cNvSpPr/>
            <p:nvPr/>
          </p:nvSpPr>
          <p:spPr>
            <a:xfrm>
              <a:off x="4449961" y="5270292"/>
              <a:ext cx="536972" cy="5038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44405" name="Picture 4"/>
            <p:cNvPicPr>
              <a:picLocks noChangeAspect="1" noChangeArrowheads="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44396" name="Picture 14"/>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30748" y="3935414"/>
            <a:ext cx="1076325"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Flowchart: Magnetic Disk 44"/>
          <p:cNvSpPr/>
          <p:nvPr/>
        </p:nvSpPr>
        <p:spPr>
          <a:xfrm>
            <a:off x="4038697" y="2895600"/>
            <a:ext cx="850900" cy="508000"/>
          </a:xfrm>
          <a:prstGeom prst="flowChartMagneticDisk">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44398" name="Picture 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79672" y="1824039"/>
            <a:ext cx="1346200" cy="140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439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6348" y="3316289"/>
            <a:ext cx="1147763" cy="1258887"/>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4400" name="Picture 14"/>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62498" y="1703389"/>
            <a:ext cx="1076325"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 name="Straight Arrow Connector 40"/>
          <p:cNvCxnSpPr/>
          <p:nvPr/>
        </p:nvCxnSpPr>
        <p:spPr>
          <a:xfrm flipV="1">
            <a:off x="4492722" y="2393951"/>
            <a:ext cx="0" cy="454025"/>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4464147" y="3438525"/>
            <a:ext cx="0" cy="477838"/>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7327" y="4735511"/>
            <a:ext cx="6796817" cy="1569660"/>
          </a:xfrm>
          <a:prstGeom prst="rect">
            <a:avLst/>
          </a:prstGeom>
          <a:solidFill>
            <a:schemeClr val="bg1">
              <a:lumMod val="85000"/>
            </a:schemeClr>
          </a:solidFill>
          <a:ln w="25400">
            <a:solidFill>
              <a:schemeClr val="tx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rPr>
              <a:t>Enhancing partially (temporarily) disabled human or a system (process) with specially trained, personalized, autonomous, smart complementary capabilities, which will compensate the lacking skills</a:t>
            </a:r>
          </a:p>
        </p:txBody>
      </p:sp>
      <p:sp>
        <p:nvSpPr>
          <p:cNvPr id="26" name="Rectangle 7"/>
          <p:cNvSpPr>
            <a:spLocks noChangeArrowheads="1"/>
          </p:cNvSpPr>
          <p:nvPr/>
        </p:nvSpPr>
        <p:spPr bwMode="auto">
          <a:xfrm>
            <a:off x="9452073" y="975272"/>
            <a:ext cx="2642023"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fi-FI" sz="1800" b="1" i="1"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driven by </a:t>
            </a:r>
            <a:r>
              <a:rPr kumimoji="0" lang="en-US" altLang="fi-FI" sz="24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“coolability” </a:t>
            </a:r>
            <a:r>
              <a:rPr kumimoji="0" lang="en-US" altLang="fi-FI" sz="1800" b="1" i="1"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assumption (acquiring enhanced capabilities to complement some other ones, which are temporarily disabled)…</a:t>
            </a:r>
          </a:p>
        </p:txBody>
      </p:sp>
      <p:sp>
        <p:nvSpPr>
          <p:cNvPr id="27" name="Rectangle 26"/>
          <p:cNvSpPr/>
          <p:nvPr/>
        </p:nvSpPr>
        <p:spPr>
          <a:xfrm>
            <a:off x="8689254" y="4310530"/>
            <a:ext cx="3413757" cy="1631216"/>
          </a:xfrm>
          <a:prstGeom prst="rect">
            <a:avLst/>
          </a:prstGeom>
          <a:solidFill>
            <a:schemeClr val="bg1">
              <a:lumMod val="85000"/>
            </a:schemeClr>
          </a:solidFill>
          <a:ln w="25400">
            <a:solidFill>
              <a:schemeClr val="tx1"/>
            </a:solidFill>
          </a:ln>
        </p:spPr>
        <p:txBody>
          <a:bodyPr wrap="square">
            <a:spAutoFit/>
          </a:bodyPr>
          <a:lstStyle/>
          <a:p>
            <a:pPr algn="just"/>
            <a:r>
              <a:rPr lang="en-US" sz="1600" b="1" dirty="0">
                <a:solidFill>
                  <a:srgbClr val="000000"/>
                </a:solidFill>
                <a:latin typeface="Times New Roman" panose="02020603050405020304" pitchFamily="18" charset="0"/>
                <a:ea typeface="Times New Roman" panose="02020603050405020304" pitchFamily="18" charset="0"/>
              </a:rPr>
              <a:t>Cite as:</a:t>
            </a:r>
          </a:p>
          <a:p>
            <a:pPr algn="just"/>
            <a:r>
              <a:rPr lang="en-US" sz="1400" dirty="0">
                <a:solidFill>
                  <a:srgbClr val="000000"/>
                </a:solidFill>
                <a:latin typeface="Times New Roman" panose="02020603050405020304" pitchFamily="18" charset="0"/>
                <a:ea typeface="Times New Roman" panose="02020603050405020304" pitchFamily="18" charset="0"/>
              </a:rPr>
              <a:t>Terziyan, V., &amp; Kaikova, O. (2021). </a:t>
            </a:r>
            <a:r>
              <a:rPr lang="en-US" sz="1400" b="1" dirty="0">
                <a:solidFill>
                  <a:srgbClr val="7030A0"/>
                </a:solidFill>
                <a:latin typeface="Times New Roman" panose="02020603050405020304" pitchFamily="18" charset="0"/>
                <a:ea typeface="Times New Roman" panose="02020603050405020304" pitchFamily="18" charset="0"/>
              </a:rPr>
              <a:t>Neural Networks with Disabilities: An Introduction to Complementary Artificial Intelligence</a:t>
            </a:r>
            <a:r>
              <a:rPr lang="en-US" sz="1400" dirty="0">
                <a:solidFill>
                  <a:srgbClr val="000000"/>
                </a:solidFill>
                <a:latin typeface="Times New Roman" panose="02020603050405020304" pitchFamily="18" charset="0"/>
                <a:ea typeface="Times New Roman" panose="02020603050405020304" pitchFamily="18" charset="0"/>
              </a:rPr>
              <a:t>. </a:t>
            </a:r>
            <a:r>
              <a:rPr lang="en-US" sz="1400" i="1" dirty="0">
                <a:solidFill>
                  <a:srgbClr val="000000"/>
                </a:solidFill>
                <a:latin typeface="Times New Roman" panose="02020603050405020304" pitchFamily="18" charset="0"/>
                <a:ea typeface="Times New Roman" panose="02020603050405020304" pitchFamily="18" charset="0"/>
              </a:rPr>
              <a:t>Neural Computation</a:t>
            </a:r>
            <a:r>
              <a:rPr lang="en-US" sz="1400" dirty="0">
                <a:solidFill>
                  <a:srgbClr val="000000"/>
                </a:solidFill>
                <a:latin typeface="Times New Roman" panose="02020603050405020304" pitchFamily="18" charset="0"/>
                <a:ea typeface="Times New Roman" panose="02020603050405020304" pitchFamily="18" charset="0"/>
              </a:rPr>
              <a:t>, </a:t>
            </a:r>
            <a:r>
              <a:rPr lang="en-US" sz="1400" i="1" dirty="0">
                <a:solidFill>
                  <a:srgbClr val="000000"/>
                </a:solidFill>
                <a:latin typeface="Times New Roman" panose="02020603050405020304" pitchFamily="18" charset="0"/>
                <a:ea typeface="Times New Roman" panose="02020603050405020304" pitchFamily="18" charset="0"/>
              </a:rPr>
              <a:t>34</a:t>
            </a:r>
            <a:r>
              <a:rPr lang="en-US" sz="1400" dirty="0">
                <a:solidFill>
                  <a:srgbClr val="000000"/>
                </a:solidFill>
                <a:latin typeface="Times New Roman" panose="02020603050405020304" pitchFamily="18" charset="0"/>
                <a:ea typeface="Times New Roman" panose="02020603050405020304" pitchFamily="18" charset="0"/>
              </a:rPr>
              <a:t>(1), 255-290. MIT Press Direct. </a:t>
            </a:r>
            <a:r>
              <a:rPr lang="en-US" sz="1400" u="sng" dirty="0">
                <a:solidFill>
                  <a:srgbClr val="000000"/>
                </a:solidFill>
                <a:latin typeface="Times New Roman" panose="02020603050405020304" pitchFamily="18" charset="0"/>
                <a:ea typeface="Times New Roman" panose="02020603050405020304" pitchFamily="18" charset="0"/>
                <a:hlinkClick r:id="rId8"/>
              </a:rPr>
              <a:t>https://doi.org/10.1162/neco_a_01449</a:t>
            </a:r>
            <a:endParaRPr lang="en-US" sz="1400" dirty="0"/>
          </a:p>
        </p:txBody>
      </p:sp>
    </p:spTree>
    <p:extLst>
      <p:ext uri="{BB962C8B-B14F-4D97-AF65-F5344CB8AC3E}">
        <p14:creationId xmlns:p14="http://schemas.microsoft.com/office/powerpoint/2010/main" val="26037154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39338" y="784332"/>
            <a:ext cx="11521280" cy="4297680"/>
            <a:chOff x="-2196752" y="1340768"/>
            <a:chExt cx="11521280" cy="4297680"/>
          </a:xfrm>
        </p:grpSpPr>
        <p:sp>
          <p:nvSpPr>
            <p:cNvPr id="5" name="Rectangle 4"/>
            <p:cNvSpPr/>
            <p:nvPr/>
          </p:nvSpPr>
          <p:spPr>
            <a:xfrm>
              <a:off x="-2196752" y="1340768"/>
              <a:ext cx="11521280" cy="42976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stretch>
              <a:fillRect/>
            </a:stretch>
          </p:blipFill>
          <p:spPr>
            <a:xfrm>
              <a:off x="-2108264" y="1435624"/>
              <a:ext cx="5531895" cy="4097263"/>
            </a:xfrm>
            <a:prstGeom prst="rect">
              <a:avLst/>
            </a:prstGeom>
          </p:spPr>
        </p:pic>
        <p:pic>
          <p:nvPicPr>
            <p:cNvPr id="7" name="Picture 6"/>
            <p:cNvPicPr>
              <a:picLocks noChangeAspect="1"/>
            </p:cNvPicPr>
            <p:nvPr/>
          </p:nvPicPr>
          <p:blipFill>
            <a:blip r:embed="rId3"/>
            <a:stretch>
              <a:fillRect/>
            </a:stretch>
          </p:blipFill>
          <p:spPr>
            <a:xfrm>
              <a:off x="3756349" y="1464130"/>
              <a:ext cx="5485971" cy="4097263"/>
            </a:xfrm>
            <a:prstGeom prst="rect">
              <a:avLst/>
            </a:prstGeom>
          </p:spPr>
        </p:pic>
        <p:cxnSp>
          <p:nvCxnSpPr>
            <p:cNvPr id="8" name="Straight Connector 7"/>
            <p:cNvCxnSpPr/>
            <p:nvPr/>
          </p:nvCxnSpPr>
          <p:spPr>
            <a:xfrm>
              <a:off x="3603216" y="1340768"/>
              <a:ext cx="0" cy="42976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327826" y="5205374"/>
            <a:ext cx="10811229" cy="646331"/>
          </a:xfrm>
          <a:prstGeom prst="rect">
            <a:avLst/>
          </a:prstGeom>
        </p:spPr>
        <p:txBody>
          <a:bodyPr wrap="square">
            <a:spAutoFit/>
          </a:bodyPr>
          <a:lstStyle/>
          <a:p>
            <a:r>
              <a:rPr lang="en-US" dirty="0"/>
              <a:t>Smart cyber-physical-social system operating in (a) normal conditions (all healthy “sensors” and “actuators”) and (b)conditions with enforced sensory or functional disabilities (due to adversarial attack), or both.</a:t>
            </a:r>
          </a:p>
        </p:txBody>
      </p:sp>
      <p:sp>
        <p:nvSpPr>
          <p:cNvPr id="10" name="Rectangle 9"/>
          <p:cNvSpPr/>
          <p:nvPr/>
        </p:nvSpPr>
        <p:spPr>
          <a:xfrm>
            <a:off x="406401" y="5902972"/>
            <a:ext cx="8815825" cy="769441"/>
          </a:xfrm>
          <a:prstGeom prst="rect">
            <a:avLst/>
          </a:prstGeom>
          <a:solidFill>
            <a:schemeClr val="bg1">
              <a:lumMod val="85000"/>
            </a:schemeClr>
          </a:solidFill>
          <a:ln w="25400">
            <a:solidFill>
              <a:schemeClr val="tx1"/>
            </a:solidFill>
          </a:ln>
        </p:spPr>
        <p:txBody>
          <a:bodyPr wrap="square">
            <a:spAutoFit/>
          </a:bodyPr>
          <a:lstStyle/>
          <a:p>
            <a:pPr algn="just"/>
            <a:r>
              <a:rPr lang="en-US" sz="1600" b="1" dirty="0">
                <a:solidFill>
                  <a:srgbClr val="000000"/>
                </a:solidFill>
                <a:latin typeface="Times New Roman" panose="02020603050405020304" pitchFamily="18" charset="0"/>
                <a:ea typeface="Times New Roman" panose="02020603050405020304" pitchFamily="18" charset="0"/>
              </a:rPr>
              <a:t>Cite as:</a:t>
            </a:r>
          </a:p>
          <a:p>
            <a:pPr algn="just"/>
            <a:r>
              <a:rPr lang="en-US" sz="1400" dirty="0">
                <a:solidFill>
                  <a:srgbClr val="000000"/>
                </a:solidFill>
                <a:latin typeface="Times New Roman" panose="02020603050405020304" pitchFamily="18" charset="0"/>
                <a:ea typeface="Times New Roman" panose="02020603050405020304" pitchFamily="18" charset="0"/>
              </a:rPr>
              <a:t>Terziyan, V., &amp; Kaikova, O. (2021). </a:t>
            </a:r>
            <a:r>
              <a:rPr lang="en-US" sz="1400" b="1" dirty="0">
                <a:solidFill>
                  <a:srgbClr val="7030A0"/>
                </a:solidFill>
                <a:latin typeface="Times New Roman" panose="02020603050405020304" pitchFamily="18" charset="0"/>
                <a:ea typeface="Times New Roman" panose="02020603050405020304" pitchFamily="18" charset="0"/>
              </a:rPr>
              <a:t>Neural Networks with Disabilities: An Introduction to Complementary Artificial Intelligence</a:t>
            </a:r>
            <a:r>
              <a:rPr lang="en-US" sz="1400" dirty="0">
                <a:solidFill>
                  <a:srgbClr val="000000"/>
                </a:solidFill>
                <a:latin typeface="Times New Roman" panose="02020603050405020304" pitchFamily="18" charset="0"/>
                <a:ea typeface="Times New Roman" panose="02020603050405020304" pitchFamily="18" charset="0"/>
              </a:rPr>
              <a:t>. </a:t>
            </a:r>
            <a:r>
              <a:rPr lang="en-US" sz="1400" i="1" dirty="0">
                <a:solidFill>
                  <a:srgbClr val="000000"/>
                </a:solidFill>
                <a:latin typeface="Times New Roman" panose="02020603050405020304" pitchFamily="18" charset="0"/>
                <a:ea typeface="Times New Roman" panose="02020603050405020304" pitchFamily="18" charset="0"/>
              </a:rPr>
              <a:t>Neural Computation</a:t>
            </a:r>
            <a:r>
              <a:rPr lang="en-US" sz="1400" dirty="0">
                <a:solidFill>
                  <a:srgbClr val="000000"/>
                </a:solidFill>
                <a:latin typeface="Times New Roman" panose="02020603050405020304" pitchFamily="18" charset="0"/>
                <a:ea typeface="Times New Roman" panose="02020603050405020304" pitchFamily="18" charset="0"/>
              </a:rPr>
              <a:t>, </a:t>
            </a:r>
            <a:r>
              <a:rPr lang="en-US" sz="1400" i="1" dirty="0">
                <a:solidFill>
                  <a:srgbClr val="000000"/>
                </a:solidFill>
                <a:latin typeface="Times New Roman" panose="02020603050405020304" pitchFamily="18" charset="0"/>
                <a:ea typeface="Times New Roman" panose="02020603050405020304" pitchFamily="18" charset="0"/>
              </a:rPr>
              <a:t>34</a:t>
            </a:r>
            <a:r>
              <a:rPr lang="en-US" sz="1400" dirty="0">
                <a:solidFill>
                  <a:srgbClr val="000000"/>
                </a:solidFill>
                <a:latin typeface="Times New Roman" panose="02020603050405020304" pitchFamily="18" charset="0"/>
                <a:ea typeface="Times New Roman" panose="02020603050405020304" pitchFamily="18" charset="0"/>
              </a:rPr>
              <a:t>(1), 255-290. MIT Press Direct. </a:t>
            </a:r>
            <a:r>
              <a:rPr lang="en-US" sz="1400" u="sng" dirty="0">
                <a:solidFill>
                  <a:srgbClr val="000000"/>
                </a:solidFill>
                <a:latin typeface="Times New Roman" panose="02020603050405020304" pitchFamily="18" charset="0"/>
                <a:ea typeface="Times New Roman" panose="02020603050405020304" pitchFamily="18" charset="0"/>
                <a:hlinkClick r:id="rId4"/>
              </a:rPr>
              <a:t>https://doi.org/10.1162/neco_a_01449</a:t>
            </a:r>
            <a:endParaRPr lang="en-US" sz="1400" dirty="0"/>
          </a:p>
        </p:txBody>
      </p:sp>
      <p:sp>
        <p:nvSpPr>
          <p:cNvPr id="11" name="Rectangle 10"/>
          <p:cNvSpPr/>
          <p:nvPr/>
        </p:nvSpPr>
        <p:spPr>
          <a:xfrm>
            <a:off x="406401" y="95967"/>
            <a:ext cx="11326509" cy="523220"/>
          </a:xfrm>
          <a:prstGeom prst="rect">
            <a:avLst/>
          </a:prstGeom>
        </p:spPr>
        <p:txBody>
          <a:bodyPr wrap="square">
            <a:spAutoFit/>
          </a:bodyPr>
          <a:lstStyle/>
          <a:p>
            <a:r>
              <a:rPr lang="en-US" sz="2800" b="1" dirty="0">
                <a:ln w="0"/>
                <a:solidFill>
                  <a:srgbClr val="FF0000"/>
                </a:solidFill>
                <a:effectLst>
                  <a:outerShdw blurRad="38100" dist="19050" dir="2700000" algn="tl" rotWithShape="0">
                    <a:schemeClr val="dk1">
                      <a:alpha val="40000"/>
                    </a:schemeClr>
                  </a:outerShdw>
                </a:effectLst>
              </a:rPr>
              <a:t>Could we prepare our decision-making components for these in advance?</a:t>
            </a:r>
          </a:p>
        </p:txBody>
      </p:sp>
    </p:spTree>
    <p:extLst>
      <p:ext uri="{BB962C8B-B14F-4D97-AF65-F5344CB8AC3E}">
        <p14:creationId xmlns:p14="http://schemas.microsoft.com/office/powerpoint/2010/main" val="27257188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5416" y="36945"/>
            <a:ext cx="4974233" cy="6656032"/>
            <a:chOff x="55416" y="36945"/>
            <a:chExt cx="4974233" cy="6656032"/>
          </a:xfrm>
        </p:grpSpPr>
        <p:pic>
          <p:nvPicPr>
            <p:cNvPr id="4" name="Picture 3"/>
            <p:cNvPicPr>
              <a:picLocks noChangeAspect="1"/>
            </p:cNvPicPr>
            <p:nvPr/>
          </p:nvPicPr>
          <p:blipFill>
            <a:blip r:embed="rId2"/>
            <a:stretch>
              <a:fillRect/>
            </a:stretch>
          </p:blipFill>
          <p:spPr>
            <a:xfrm>
              <a:off x="55416" y="4100945"/>
              <a:ext cx="4974233" cy="2592032"/>
            </a:xfrm>
            <a:prstGeom prst="rect">
              <a:avLst/>
            </a:prstGeom>
          </p:spPr>
        </p:pic>
        <p:pic>
          <p:nvPicPr>
            <p:cNvPr id="5" name="Picture 4"/>
            <p:cNvPicPr>
              <a:picLocks noChangeAspect="1"/>
            </p:cNvPicPr>
            <p:nvPr/>
          </p:nvPicPr>
          <p:blipFill>
            <a:blip r:embed="rId3"/>
            <a:stretch>
              <a:fillRect/>
            </a:stretch>
          </p:blipFill>
          <p:spPr>
            <a:xfrm>
              <a:off x="55417" y="36945"/>
              <a:ext cx="4974232" cy="4091707"/>
            </a:xfrm>
            <a:prstGeom prst="rect">
              <a:avLst/>
            </a:prstGeom>
          </p:spPr>
        </p:pic>
      </p:grpSp>
      <mc:AlternateContent xmlns:mc="http://schemas.openxmlformats.org/markup-compatibility/2006" xmlns:a14="http://schemas.microsoft.com/office/drawing/2010/main">
        <mc:Choice Requires="a14">
          <p:sp>
            <p:nvSpPr>
              <p:cNvPr id="7" name="Rectangle 6"/>
              <p:cNvSpPr/>
              <p:nvPr/>
            </p:nvSpPr>
            <p:spPr>
              <a:xfrm>
                <a:off x="5329381" y="1923904"/>
                <a:ext cx="6640946" cy="3170099"/>
              </a:xfrm>
              <a:prstGeom prst="rect">
                <a:avLst/>
              </a:prstGeom>
            </p:spPr>
            <p:txBody>
              <a:bodyPr wrap="square">
                <a:spAutoFit/>
              </a:bodyPr>
              <a:lstStyle/>
              <a:p>
                <a:r>
                  <a:rPr lang="en-US" dirty="0"/>
                  <a:t> </a:t>
                </a:r>
                <a:r>
                  <a:rPr lang="en-US" sz="2000" dirty="0"/>
                  <a:t>Shallow architecture of a sustainable coolability-enhanced multichannel neural network and its training:</a:t>
                </a:r>
              </a:p>
              <a:p>
                <a:pPr marL="457200" indent="-457200">
                  <a:buAutoNum type="alphaLcParenBoth"/>
                </a:pPr>
                <a:r>
                  <a:rPr lang="en-US" sz="2000" dirty="0"/>
                  <a:t>The architecture with the “short” disability channels.</a:t>
                </a:r>
              </a:p>
              <a:p>
                <a:pPr marL="457200" indent="-457200">
                  <a:buAutoNum type="alphaLcParenBoth"/>
                </a:pPr>
                <a:r>
                  <a:rPr lang="en-US" sz="2000" dirty="0"/>
                  <a:t>The stage of training the healthy-to-healthy channel, while other channels (i.e., corresponding weights) are locked for training. </a:t>
                </a:r>
              </a:p>
              <a:p>
                <a:pPr marL="457200" indent="-457200">
                  <a:buAutoNum type="alphaLcParenBoth"/>
                </a:pPr>
                <a:r>
                  <a:rPr lang="en-US" sz="2000" dirty="0"/>
                  <a:t>The stage of training the </a:t>
                </a:r>
                <a14:m>
                  <m:oMath xmlns:m="http://schemas.openxmlformats.org/officeDocument/2006/math">
                    <m:r>
                      <a:rPr lang="en-US" sz="2000" i="1" dirty="0" smtClean="0">
                        <a:latin typeface="Cambria Math" panose="02040503050406030204" pitchFamily="18" charset="0"/>
                      </a:rPr>
                      <m:t>𝑖</m:t>
                    </m:r>
                  </m:oMath>
                </a14:m>
                <a:r>
                  <a:rPr lang="en-US" sz="2000" dirty="0"/>
                  <a:t>-</a:t>
                </a:r>
                <a:r>
                  <a:rPr lang="en-US" sz="2000" dirty="0" err="1"/>
                  <a:t>th</a:t>
                </a:r>
                <a:r>
                  <a:rPr lang="en-US" sz="2000" dirty="0"/>
                  <a:t>-disabled-to-</a:t>
                </a:r>
                <a14:m>
                  <m:oMath xmlns:m="http://schemas.openxmlformats.org/officeDocument/2006/math">
                    <m:r>
                      <a:rPr lang="en-US" sz="2000" i="1" dirty="0" smtClean="0">
                        <a:latin typeface="Cambria Math" panose="02040503050406030204" pitchFamily="18" charset="0"/>
                      </a:rPr>
                      <m:t>𝑗</m:t>
                    </m:r>
                  </m:oMath>
                </a14:m>
                <a:r>
                  <a:rPr lang="en-US" sz="2000" dirty="0"/>
                  <a:t>-</a:t>
                </a:r>
                <a:r>
                  <a:rPr lang="en-US" sz="2000" dirty="0" err="1"/>
                  <a:t>th</a:t>
                </a:r>
                <a:r>
                  <a:rPr lang="en-US" sz="2000" dirty="0"/>
                  <a:t>-disabled channel (such training stage is applied separately to all pairs of input and output channels), while other channels (i.e., corresponding weights) are locked for training.</a:t>
                </a:r>
              </a:p>
            </p:txBody>
          </p:sp>
        </mc:Choice>
        <mc:Fallback xmlns="">
          <p:sp>
            <p:nvSpPr>
              <p:cNvPr id="7" name="Rectangle 6"/>
              <p:cNvSpPr>
                <a:spLocks noRot="1" noChangeAspect="1" noMove="1" noResize="1" noEditPoints="1" noAdjustHandles="1" noChangeArrowheads="1" noChangeShapeType="1" noTextEdit="1"/>
              </p:cNvSpPr>
              <p:nvPr/>
            </p:nvSpPr>
            <p:spPr>
              <a:xfrm>
                <a:off x="5329381" y="1923904"/>
                <a:ext cx="6640946" cy="3170099"/>
              </a:xfrm>
              <a:prstGeom prst="rect">
                <a:avLst/>
              </a:prstGeom>
              <a:blipFill>
                <a:blip r:embed="rId4"/>
                <a:stretch>
                  <a:fillRect l="-1009" t="-1154" r="-367" b="-2500"/>
                </a:stretch>
              </a:blipFill>
            </p:spPr>
            <p:txBody>
              <a:bodyPr/>
              <a:lstStyle/>
              <a:p>
                <a:r>
                  <a:rPr lang="en-US">
                    <a:noFill/>
                  </a:rPr>
                  <a:t> </a:t>
                </a:r>
              </a:p>
            </p:txBody>
          </p:sp>
        </mc:Fallback>
      </mc:AlternateContent>
      <p:sp>
        <p:nvSpPr>
          <p:cNvPr id="9" name="Rectangle 8"/>
          <p:cNvSpPr/>
          <p:nvPr/>
        </p:nvSpPr>
        <p:spPr>
          <a:xfrm>
            <a:off x="5412508" y="5478100"/>
            <a:ext cx="5887899" cy="984885"/>
          </a:xfrm>
          <a:prstGeom prst="rect">
            <a:avLst/>
          </a:prstGeom>
          <a:solidFill>
            <a:schemeClr val="bg1">
              <a:lumMod val="85000"/>
            </a:schemeClr>
          </a:solidFill>
          <a:ln w="25400">
            <a:solidFill>
              <a:schemeClr val="tx1"/>
            </a:solidFill>
          </a:ln>
        </p:spPr>
        <p:txBody>
          <a:bodyPr wrap="square">
            <a:spAutoFit/>
          </a:bodyPr>
          <a:lstStyle/>
          <a:p>
            <a:pPr algn="just"/>
            <a:r>
              <a:rPr lang="en-US" sz="1600" b="1" dirty="0">
                <a:solidFill>
                  <a:srgbClr val="000000"/>
                </a:solidFill>
                <a:latin typeface="Times New Roman" panose="02020603050405020304" pitchFamily="18" charset="0"/>
                <a:ea typeface="Times New Roman" panose="02020603050405020304" pitchFamily="18" charset="0"/>
              </a:rPr>
              <a:t>Cite as:</a:t>
            </a:r>
          </a:p>
          <a:p>
            <a:pPr algn="just"/>
            <a:r>
              <a:rPr lang="en-US" sz="1400" dirty="0">
                <a:solidFill>
                  <a:srgbClr val="000000"/>
                </a:solidFill>
                <a:latin typeface="Times New Roman" panose="02020603050405020304" pitchFamily="18" charset="0"/>
                <a:ea typeface="Times New Roman" panose="02020603050405020304" pitchFamily="18" charset="0"/>
              </a:rPr>
              <a:t>Terziyan, V., &amp; Kaikova, O. (2021). </a:t>
            </a:r>
            <a:r>
              <a:rPr lang="en-US" sz="1400" b="1" dirty="0">
                <a:solidFill>
                  <a:srgbClr val="7030A0"/>
                </a:solidFill>
                <a:latin typeface="Times New Roman" panose="02020603050405020304" pitchFamily="18" charset="0"/>
                <a:ea typeface="Times New Roman" panose="02020603050405020304" pitchFamily="18" charset="0"/>
              </a:rPr>
              <a:t>Neural Networks with Disabilities: An Introduction to Complementary Artificial Intelligence</a:t>
            </a:r>
            <a:r>
              <a:rPr lang="en-US" sz="1400" dirty="0">
                <a:solidFill>
                  <a:srgbClr val="000000"/>
                </a:solidFill>
                <a:latin typeface="Times New Roman" panose="02020603050405020304" pitchFamily="18" charset="0"/>
                <a:ea typeface="Times New Roman" panose="02020603050405020304" pitchFamily="18" charset="0"/>
              </a:rPr>
              <a:t>. </a:t>
            </a:r>
            <a:r>
              <a:rPr lang="en-US" sz="1400" i="1" dirty="0">
                <a:solidFill>
                  <a:srgbClr val="000000"/>
                </a:solidFill>
                <a:latin typeface="Times New Roman" panose="02020603050405020304" pitchFamily="18" charset="0"/>
                <a:ea typeface="Times New Roman" panose="02020603050405020304" pitchFamily="18" charset="0"/>
              </a:rPr>
              <a:t>Neural Computation</a:t>
            </a:r>
            <a:r>
              <a:rPr lang="en-US" sz="1400" dirty="0">
                <a:solidFill>
                  <a:srgbClr val="000000"/>
                </a:solidFill>
                <a:latin typeface="Times New Roman" panose="02020603050405020304" pitchFamily="18" charset="0"/>
                <a:ea typeface="Times New Roman" panose="02020603050405020304" pitchFamily="18" charset="0"/>
              </a:rPr>
              <a:t>, </a:t>
            </a:r>
            <a:r>
              <a:rPr lang="en-US" sz="1400" i="1" dirty="0">
                <a:solidFill>
                  <a:srgbClr val="000000"/>
                </a:solidFill>
                <a:latin typeface="Times New Roman" panose="02020603050405020304" pitchFamily="18" charset="0"/>
                <a:ea typeface="Times New Roman" panose="02020603050405020304" pitchFamily="18" charset="0"/>
              </a:rPr>
              <a:t>34</a:t>
            </a:r>
            <a:r>
              <a:rPr lang="en-US" sz="1400" dirty="0">
                <a:solidFill>
                  <a:srgbClr val="000000"/>
                </a:solidFill>
                <a:latin typeface="Times New Roman" panose="02020603050405020304" pitchFamily="18" charset="0"/>
                <a:ea typeface="Times New Roman" panose="02020603050405020304" pitchFamily="18" charset="0"/>
              </a:rPr>
              <a:t>(1), 255-290. MIT Press Direct. </a:t>
            </a:r>
            <a:r>
              <a:rPr lang="en-US" sz="1400" u="sng" dirty="0">
                <a:solidFill>
                  <a:srgbClr val="000000"/>
                </a:solidFill>
                <a:latin typeface="Times New Roman" panose="02020603050405020304" pitchFamily="18" charset="0"/>
                <a:ea typeface="Times New Roman" panose="02020603050405020304" pitchFamily="18" charset="0"/>
                <a:hlinkClick r:id="rId5"/>
              </a:rPr>
              <a:t>https://doi.org/10.1162/neco_a_01449</a:t>
            </a:r>
            <a:endParaRPr lang="en-US" sz="1400" dirty="0"/>
          </a:p>
        </p:txBody>
      </p:sp>
      <p:sp>
        <p:nvSpPr>
          <p:cNvPr id="10" name="Rectangle 9"/>
          <p:cNvSpPr/>
          <p:nvPr/>
        </p:nvSpPr>
        <p:spPr>
          <a:xfrm>
            <a:off x="5412508" y="243749"/>
            <a:ext cx="6246510" cy="1200329"/>
          </a:xfrm>
          <a:prstGeom prst="rect">
            <a:avLst/>
          </a:prstGeom>
        </p:spPr>
        <p:txBody>
          <a:bodyPr wrap="square">
            <a:spAutoFit/>
          </a:bodyPr>
          <a:lstStyle/>
          <a:p>
            <a:r>
              <a:rPr lang="en-US" sz="3600" b="1" dirty="0">
                <a:ln w="0"/>
                <a:solidFill>
                  <a:srgbClr val="FF0000"/>
                </a:solidFill>
                <a:effectLst>
                  <a:outerShdw blurRad="38100" dist="19050" dir="2700000" algn="tl" rotWithShape="0">
                    <a:schemeClr val="dk1">
                      <a:alpha val="40000"/>
                    </a:schemeClr>
                  </a:outerShdw>
                </a:effectLst>
              </a:rPr>
              <a:t>Special Neural Network Driven Coolability Training</a:t>
            </a:r>
          </a:p>
        </p:txBody>
      </p:sp>
    </p:spTree>
    <p:extLst>
      <p:ext uri="{BB962C8B-B14F-4D97-AF65-F5344CB8AC3E}">
        <p14:creationId xmlns:p14="http://schemas.microsoft.com/office/powerpoint/2010/main" val="26081095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4291" y="878838"/>
            <a:ext cx="7899745" cy="4718397"/>
          </a:xfrm>
          <a:prstGeom prst="rect">
            <a:avLst/>
          </a:prstGeom>
          <a:noFill/>
          <a:ln>
            <a:noFill/>
          </a:ln>
        </p:spPr>
      </p:pic>
      <p:sp>
        <p:nvSpPr>
          <p:cNvPr id="7" name="Rectangle 6"/>
          <p:cNvSpPr/>
          <p:nvPr/>
        </p:nvSpPr>
        <p:spPr>
          <a:xfrm>
            <a:off x="46185" y="53587"/>
            <a:ext cx="7610764" cy="646331"/>
          </a:xfrm>
          <a:prstGeom prst="rect">
            <a:avLst/>
          </a:prstGeom>
        </p:spPr>
        <p:txBody>
          <a:bodyPr wrap="square">
            <a:spAutoFit/>
          </a:bodyPr>
          <a:lstStyle/>
          <a:p>
            <a:r>
              <a:rPr lang="en-US" sz="3600" b="1" dirty="0">
                <a:ln w="0"/>
                <a:solidFill>
                  <a:srgbClr val="FF0000"/>
                </a:solidFill>
                <a:effectLst>
                  <a:outerShdw blurRad="38100" dist="19050" dir="2700000" algn="tl" rotWithShape="0">
                    <a:schemeClr val="dk1">
                      <a:alpha val="40000"/>
                    </a:schemeClr>
                  </a:outerShdw>
                </a:effectLst>
              </a:rPr>
              <a:t>Resilience pre-training with CAI-GAN</a:t>
            </a:r>
          </a:p>
        </p:txBody>
      </p:sp>
      <p:sp>
        <p:nvSpPr>
          <p:cNvPr id="2" name="Rectangle 1"/>
          <p:cNvSpPr/>
          <p:nvPr/>
        </p:nvSpPr>
        <p:spPr>
          <a:xfrm>
            <a:off x="7915564" y="186051"/>
            <a:ext cx="4128654" cy="6104235"/>
          </a:xfrm>
          <a:prstGeom prst="rect">
            <a:avLst/>
          </a:prstGeom>
        </p:spPr>
        <p:txBody>
          <a:bodyPr wrap="square">
            <a:spAutoFit/>
          </a:bodyPr>
          <a:lstStyle/>
          <a:p>
            <a:pPr indent="173990" algn="just">
              <a:spcAft>
                <a:spcPts val="600"/>
              </a:spcAft>
            </a:pPr>
            <a:r>
              <a:rPr lang="en-US" sz="1600" dirty="0">
                <a:latin typeface="Times New Roman" panose="02020603050405020304" pitchFamily="18" charset="0"/>
                <a:ea typeface="SimSun" panose="02010600030101010101" pitchFamily="2" charset="-122"/>
              </a:rPr>
              <a:t>CAI-GAN has a unique and complex CAI Discriminator, which comprises three essential components:</a:t>
            </a:r>
            <a:endParaRPr lang="fi-FI" sz="1600" dirty="0">
              <a:latin typeface="Times New Roman" panose="02020603050405020304" pitchFamily="18" charset="0"/>
              <a:ea typeface="SimSun" panose="02010600030101010101" pitchFamily="2" charset="-122"/>
            </a:endParaRPr>
          </a:p>
          <a:p>
            <a:pPr marL="342900" marR="0" lvl="0" indent="-342900" algn="just">
              <a:spcBef>
                <a:spcPts val="200"/>
              </a:spcBef>
              <a:spcAft>
                <a:spcPts val="0"/>
              </a:spcAft>
              <a:buFont typeface="+mj-lt"/>
              <a:buAutoNum type="alphaUcPeriod"/>
            </a:pPr>
            <a:r>
              <a:rPr lang="en-US" sz="1600" dirty="0">
                <a:latin typeface="Times New Roman" panose="02020603050405020304" pitchFamily="18" charset="0"/>
                <a:ea typeface="SimSun" panose="02010600030101010101" pitchFamily="2" charset="-122"/>
              </a:rPr>
              <a:t>The first component is the Managed Asset, which simulates the behavior of the monitored smart industrial asset or AI-driven system. Connected to the real asset, this component translates its physical input-output activity into digital form.</a:t>
            </a:r>
            <a:endParaRPr lang="fi-FI" sz="1600" dirty="0">
              <a:latin typeface="Times New Roman" panose="02020603050405020304" pitchFamily="18" charset="0"/>
              <a:ea typeface="SimSun" panose="02010600030101010101" pitchFamily="2" charset="-122"/>
            </a:endParaRPr>
          </a:p>
          <a:p>
            <a:pPr marL="342900" marR="0" lvl="0" indent="-342900" algn="just">
              <a:spcBef>
                <a:spcPts val="0"/>
              </a:spcBef>
              <a:spcAft>
                <a:spcPts val="0"/>
              </a:spcAft>
              <a:buFont typeface="+mj-lt"/>
              <a:buAutoNum type="alphaUcPeriod"/>
            </a:pPr>
            <a:r>
              <a:rPr lang="en-US" sz="1600" dirty="0">
                <a:latin typeface="Times New Roman" panose="02020603050405020304" pitchFamily="18" charset="0"/>
                <a:ea typeface="SimSun" panose="02010600030101010101" pitchFamily="2" charset="-122"/>
              </a:rPr>
              <a:t>The second component is the Knowledge Clone, which houses the model of how the asset should behave based on specifications. The collaboration of the Managed Asset and Knowledge Clone allows for a comparison between the actual and intended outputs, revealing any deviations from the desired activity.</a:t>
            </a:r>
            <a:endParaRPr lang="fi-FI" sz="1600" dirty="0">
              <a:latin typeface="Times New Roman" panose="02020603050405020304" pitchFamily="18" charset="0"/>
              <a:ea typeface="SimSun" panose="02010600030101010101" pitchFamily="2" charset="-122"/>
            </a:endParaRPr>
          </a:p>
          <a:p>
            <a:pPr marL="342900" marR="0" lvl="0" indent="-342900" algn="just">
              <a:spcBef>
                <a:spcPts val="0"/>
              </a:spcBef>
              <a:spcAft>
                <a:spcPts val="600"/>
              </a:spcAft>
              <a:buFont typeface="+mj-lt"/>
              <a:buAutoNum type="alphaUcPeriod"/>
            </a:pPr>
            <a:r>
              <a:rPr lang="en-US" sz="1600" dirty="0">
                <a:latin typeface="Times New Roman" panose="02020603050405020304" pitchFamily="18" charset="0"/>
                <a:ea typeface="SimSun" panose="02010600030101010101" pitchFamily="2" charset="-122"/>
              </a:rPr>
              <a:t>The final (third) component is the trainable CAI module, a neural network capable of learning to compensate for deviations in the asset’s activity. The CAI component generates outputs that, combined with the Managed Asset output, closely match the intended Knowledge Clone output.</a:t>
            </a:r>
            <a:endParaRPr lang="fi-FI" sz="1600" dirty="0">
              <a:latin typeface="Times New Roman" panose="02020603050405020304" pitchFamily="18" charset="0"/>
              <a:ea typeface="SimSun" panose="02010600030101010101" pitchFamily="2" charset="-122"/>
            </a:endParaRPr>
          </a:p>
        </p:txBody>
      </p:sp>
      <p:sp>
        <p:nvSpPr>
          <p:cNvPr id="8" name="Rectangle 7"/>
          <p:cNvSpPr/>
          <p:nvPr/>
        </p:nvSpPr>
        <p:spPr>
          <a:xfrm>
            <a:off x="136235" y="5638450"/>
            <a:ext cx="5461001" cy="1015663"/>
          </a:xfrm>
          <a:prstGeom prst="rect">
            <a:avLst/>
          </a:prstGeom>
          <a:solidFill>
            <a:schemeClr val="bg1">
              <a:lumMod val="85000"/>
            </a:schemeClr>
          </a:solidFill>
          <a:ln w="25400">
            <a:solidFill>
              <a:schemeClr val="tx1"/>
            </a:solidFill>
          </a:ln>
        </p:spPr>
        <p:txBody>
          <a:bodyPr wrap="square">
            <a:spAutoFit/>
          </a:bodyPr>
          <a:lstStyle/>
          <a:p>
            <a:r>
              <a:rPr lang="en-US" sz="1600" b="1" dirty="0">
                <a:solidFill>
                  <a:srgbClr val="212529"/>
                </a:solidFill>
                <a:latin typeface="Times New Roman" panose="02020603050405020304" pitchFamily="18" charset="0"/>
                <a:ea typeface="Times New Roman" panose="02020603050405020304" pitchFamily="18" charset="0"/>
              </a:rPr>
              <a:t>Cite as (when published)</a:t>
            </a:r>
            <a:r>
              <a:rPr lang="en-US" dirty="0">
                <a:solidFill>
                  <a:srgbClr val="212529"/>
                </a:solidFill>
                <a:latin typeface="Times New Roman" panose="02020603050405020304" pitchFamily="18" charset="0"/>
                <a:ea typeface="Times New Roman" panose="02020603050405020304" pitchFamily="18" charset="0"/>
              </a:rPr>
              <a:t>:</a:t>
            </a:r>
          </a:p>
          <a:p>
            <a:r>
              <a:rPr lang="en-US" sz="1400" dirty="0">
                <a:solidFill>
                  <a:srgbClr val="212529"/>
                </a:solidFill>
                <a:latin typeface="Times New Roman" panose="02020603050405020304" pitchFamily="18" charset="0"/>
                <a:ea typeface="Times New Roman" panose="02020603050405020304" pitchFamily="18" charset="0"/>
              </a:rPr>
              <a:t>Terziyan, V., &amp; Kaikova, O. (2025, submitted). </a:t>
            </a:r>
            <a:r>
              <a:rPr lang="en-GB" sz="1400" b="1" dirty="0">
                <a:solidFill>
                  <a:srgbClr val="7030A0"/>
                </a:solidFill>
                <a:latin typeface="Times New Roman" panose="02020603050405020304" pitchFamily="18" charset="0"/>
                <a:ea typeface="SimSun" panose="02010600030101010101" pitchFamily="2" charset="-122"/>
              </a:rPr>
              <a:t>Guardians of Reliability, Robustness, and Resilience: Adversarial Maintenance in the Era of Industry 4.0 and 5.0</a:t>
            </a:r>
            <a:r>
              <a:rPr lang="en-US" sz="1400" dirty="0">
                <a:solidFill>
                  <a:srgbClr val="212529"/>
                </a:solidFill>
                <a:latin typeface="Times New Roman" panose="02020603050405020304" pitchFamily="18" charset="0"/>
                <a:ea typeface="Times New Roman" panose="02020603050405020304" pitchFamily="18" charset="0"/>
              </a:rPr>
              <a:t>.</a:t>
            </a:r>
            <a:r>
              <a:rPr lang="en-US" sz="1400" i="1" dirty="0">
                <a:solidFill>
                  <a:srgbClr val="000000"/>
                </a:solidFill>
                <a:latin typeface="Times New Roman" panose="02020603050405020304" pitchFamily="18" charset="0"/>
                <a:ea typeface="Times New Roman" panose="02020603050405020304" pitchFamily="18" charset="0"/>
              </a:rPr>
              <a:t> Procedia Computer Science</a:t>
            </a:r>
            <a:r>
              <a:rPr lang="en-US" sz="1400" dirty="0">
                <a:solidFill>
                  <a:srgbClr val="212529"/>
                </a:solidFill>
                <a:latin typeface="Times New Roman" panose="02020603050405020304" pitchFamily="18" charset="0"/>
                <a:ea typeface="Times New Roman" panose="02020603050405020304" pitchFamily="18" charset="0"/>
              </a:rPr>
              <a:t>,</a:t>
            </a:r>
            <a:r>
              <a:rPr lang="en-US" sz="1400" i="1" dirty="0">
                <a:solidFill>
                  <a:srgbClr val="212529"/>
                </a:solidFill>
                <a:latin typeface="Times New Roman" panose="02020603050405020304" pitchFamily="18" charset="0"/>
                <a:ea typeface="Times New Roman" panose="02020603050405020304" pitchFamily="18" charset="0"/>
              </a:rPr>
              <a:t> </a:t>
            </a:r>
            <a:r>
              <a:rPr lang="en-US" sz="1400" dirty="0">
                <a:solidFill>
                  <a:srgbClr val="212529"/>
                </a:solidFill>
                <a:latin typeface="Times New Roman" panose="02020603050405020304" pitchFamily="18" charset="0"/>
                <a:ea typeface="Times New Roman" panose="02020603050405020304" pitchFamily="18" charset="0"/>
              </a:rPr>
              <a:t>12 pp. Elsevier. </a:t>
            </a:r>
            <a:endParaRPr lang="en-US" sz="1400" dirty="0"/>
          </a:p>
        </p:txBody>
      </p:sp>
    </p:spTree>
    <p:extLst>
      <p:ext uri="{BB962C8B-B14F-4D97-AF65-F5344CB8AC3E}">
        <p14:creationId xmlns:p14="http://schemas.microsoft.com/office/powerpoint/2010/main" val="19048452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53110" y="1121241"/>
            <a:ext cx="5534889" cy="4448286"/>
          </a:xfrm>
          <a:prstGeom prst="rect">
            <a:avLst/>
          </a:prstGeom>
          <a:noFill/>
          <a:ln>
            <a:noFill/>
          </a:ln>
        </p:spPr>
      </p:pic>
      <p:sp>
        <p:nvSpPr>
          <p:cNvPr id="6" name="Rectangle 5"/>
          <p:cNvSpPr/>
          <p:nvPr/>
        </p:nvSpPr>
        <p:spPr>
          <a:xfrm>
            <a:off x="5578764" y="9241"/>
            <a:ext cx="6594764" cy="6740307"/>
          </a:xfrm>
          <a:prstGeom prst="rect">
            <a:avLst/>
          </a:prstGeom>
        </p:spPr>
        <p:txBody>
          <a:bodyPr wrap="square">
            <a:spAutoFit/>
          </a:bodyPr>
          <a:lstStyle/>
          <a:p>
            <a:pPr indent="173990" algn="just"/>
            <a:r>
              <a:rPr lang="en-GB" sz="1600" dirty="0">
                <a:latin typeface="Times New Roman" panose="02020603050405020304" pitchFamily="18" charset="0"/>
                <a:ea typeface="SimSun" panose="02010600030101010101" pitchFamily="2" charset="-122"/>
              </a:rPr>
              <a:t>COOL-GAN has a unique double Generator and Turing Discriminator. Applied to trainable digital smart decision-making assets (Managed Smart Asset component within the Turing Discriminator), this architecture aims to pre-train the robustness of the maintained asset.</a:t>
            </a:r>
            <a:endParaRPr lang="fi-FI" sz="1600" dirty="0">
              <a:latin typeface="Times New Roman" panose="02020603050405020304" pitchFamily="18" charset="0"/>
              <a:ea typeface="SimSun" panose="02010600030101010101" pitchFamily="2" charset="-122"/>
            </a:endParaRPr>
          </a:p>
          <a:p>
            <a:pPr indent="173990" algn="just"/>
            <a:r>
              <a:rPr lang="en-GB" sz="1600" dirty="0">
                <a:latin typeface="Times New Roman" panose="02020603050405020304" pitchFamily="18" charset="0"/>
                <a:ea typeface="SimSun" panose="02010600030101010101" pitchFamily="2" charset="-122"/>
              </a:rPr>
              <a:t>Before any disruptions occur, a digital clone (copy), known as the Frozen Clone of the Asset component, is created and preserved within the Turing Discriminator. Both the asset and its clone normally address inputs similarly, as indicated by the matching component of the Turing Discriminator. The core idea is to challenge the intended activity of the asset using sophisticated (confusing and adversarial) inputs and even “physical” influence, forcing the asset to adapt the intended activity robustly under potential attacks.</a:t>
            </a:r>
            <a:endParaRPr lang="fi-FI" sz="1600" dirty="0">
              <a:latin typeface="Times New Roman" panose="02020603050405020304" pitchFamily="18" charset="0"/>
              <a:ea typeface="SimSun" panose="02010600030101010101" pitchFamily="2" charset="-122"/>
            </a:endParaRPr>
          </a:p>
          <a:p>
            <a:pPr indent="173990" algn="just"/>
            <a:r>
              <a:rPr lang="en-GB" sz="1600" dirty="0">
                <a:latin typeface="Times New Roman" panose="02020603050405020304" pitchFamily="18" charset="0"/>
                <a:ea typeface="SimSun" panose="02010600030101010101" pitchFamily="2" charset="-122"/>
              </a:rPr>
              <a:t>Two generators are employed to pre-train the robustness of the maintained asset. The first, Adversarial Reality Generator, is trained to generate sophisticated adversarial inputs aiming to confuse the Managed Smart Asset, leading it to react differently than the intended reaction from the Frozen Clone of the Asset. The corresponding Loss function from the Turing Discriminator penalizes the neural network model accordingly.</a:t>
            </a:r>
            <a:endParaRPr lang="fi-FI" sz="1600" dirty="0">
              <a:latin typeface="Times New Roman" panose="02020603050405020304" pitchFamily="18" charset="0"/>
              <a:ea typeface="SimSun" panose="02010600030101010101" pitchFamily="2" charset="-122"/>
            </a:endParaRPr>
          </a:p>
          <a:p>
            <a:pPr indent="173990" algn="just"/>
            <a:r>
              <a:rPr lang="en-GB" sz="1600" dirty="0">
                <a:latin typeface="Times New Roman" panose="02020603050405020304" pitchFamily="18" charset="0"/>
                <a:ea typeface="SimSun" panose="02010600030101010101" pitchFamily="2" charset="-122"/>
              </a:rPr>
              <a:t>The second, Disability Generator (Attacker), is trained to make structural changes (attacks) within the Managed Smart Asset’s neural network, enforcing sensory, functional, or memory disabilities. The Loss function from the Turing Discriminator penalizes the Disability Generator, encouraging it to generate the most “painful” disabilities for the maintained asset. Both the couple of Generators and the Managed Smart Asset, synchronously learn, pushed by opposite objectives and co-evolving towards perfection.</a:t>
            </a:r>
            <a:endParaRPr lang="fi-FI" sz="1600" dirty="0">
              <a:latin typeface="Times New Roman" panose="02020603050405020304" pitchFamily="18" charset="0"/>
              <a:ea typeface="SimSun" panose="02010600030101010101" pitchFamily="2" charset="-122"/>
            </a:endParaRPr>
          </a:p>
          <a:p>
            <a:r>
              <a:rPr lang="en-GB" sz="1600" dirty="0">
                <a:latin typeface="Times New Roman" panose="02020603050405020304" pitchFamily="18" charset="0"/>
                <a:ea typeface="SimSun" panose="02010600030101010101" pitchFamily="2" charset="-122"/>
              </a:rPr>
              <a:t>Pre-training such an internal compensation skill, aka “coolability”, as part of Adversarial Maintenance activity guarantees smart robustness capability for the Managed Asset in potentially sophisticated adversarial environments.</a:t>
            </a:r>
            <a:endParaRPr lang="en-US" sz="1600" dirty="0"/>
          </a:p>
        </p:txBody>
      </p:sp>
      <p:sp>
        <p:nvSpPr>
          <p:cNvPr id="7" name="Rectangle 6"/>
          <p:cNvSpPr/>
          <p:nvPr/>
        </p:nvSpPr>
        <p:spPr>
          <a:xfrm>
            <a:off x="277090" y="0"/>
            <a:ext cx="4895274" cy="1200329"/>
          </a:xfrm>
          <a:prstGeom prst="rect">
            <a:avLst/>
          </a:prstGeom>
        </p:spPr>
        <p:txBody>
          <a:bodyPr wrap="square">
            <a:spAutoFit/>
          </a:bodyPr>
          <a:lstStyle/>
          <a:p>
            <a:r>
              <a:rPr lang="en-US" sz="3600" b="1" dirty="0">
                <a:ln w="0"/>
                <a:solidFill>
                  <a:srgbClr val="FF0000"/>
                </a:solidFill>
                <a:effectLst>
                  <a:outerShdw blurRad="38100" dist="19050" dir="2700000" algn="tl" rotWithShape="0">
                    <a:schemeClr val="dk1">
                      <a:alpha val="40000"/>
                    </a:schemeClr>
                  </a:outerShdw>
                </a:effectLst>
              </a:rPr>
              <a:t>Robustness pre-training with COOL-GAN</a:t>
            </a:r>
          </a:p>
        </p:txBody>
      </p:sp>
      <p:sp>
        <p:nvSpPr>
          <p:cNvPr id="9" name="Rectangle 8"/>
          <p:cNvSpPr/>
          <p:nvPr/>
        </p:nvSpPr>
        <p:spPr>
          <a:xfrm>
            <a:off x="62347" y="5656922"/>
            <a:ext cx="5461001" cy="1015663"/>
          </a:xfrm>
          <a:prstGeom prst="rect">
            <a:avLst/>
          </a:prstGeom>
          <a:solidFill>
            <a:schemeClr val="bg1">
              <a:lumMod val="85000"/>
            </a:schemeClr>
          </a:solidFill>
          <a:ln w="25400">
            <a:solidFill>
              <a:schemeClr val="tx1"/>
            </a:solidFill>
          </a:ln>
        </p:spPr>
        <p:txBody>
          <a:bodyPr wrap="square">
            <a:spAutoFit/>
          </a:bodyPr>
          <a:lstStyle/>
          <a:p>
            <a:r>
              <a:rPr lang="en-US" sz="1600" b="1" dirty="0">
                <a:solidFill>
                  <a:srgbClr val="212529"/>
                </a:solidFill>
                <a:latin typeface="Times New Roman" panose="02020603050405020304" pitchFamily="18" charset="0"/>
                <a:ea typeface="Times New Roman" panose="02020603050405020304" pitchFamily="18" charset="0"/>
              </a:rPr>
              <a:t>Cite as (when published)</a:t>
            </a:r>
            <a:r>
              <a:rPr lang="en-US" dirty="0">
                <a:solidFill>
                  <a:srgbClr val="212529"/>
                </a:solidFill>
                <a:latin typeface="Times New Roman" panose="02020603050405020304" pitchFamily="18" charset="0"/>
                <a:ea typeface="Times New Roman" panose="02020603050405020304" pitchFamily="18" charset="0"/>
              </a:rPr>
              <a:t>:</a:t>
            </a:r>
          </a:p>
          <a:p>
            <a:r>
              <a:rPr lang="en-US" sz="1400" dirty="0">
                <a:solidFill>
                  <a:srgbClr val="212529"/>
                </a:solidFill>
                <a:latin typeface="Times New Roman" panose="02020603050405020304" pitchFamily="18" charset="0"/>
                <a:ea typeface="Times New Roman" panose="02020603050405020304" pitchFamily="18" charset="0"/>
              </a:rPr>
              <a:t>Terziyan, V., &amp; Kaikova, O. (2025, submitted). </a:t>
            </a:r>
            <a:r>
              <a:rPr lang="en-GB" sz="1400" b="1" dirty="0">
                <a:solidFill>
                  <a:srgbClr val="7030A0"/>
                </a:solidFill>
                <a:latin typeface="Times New Roman" panose="02020603050405020304" pitchFamily="18" charset="0"/>
                <a:ea typeface="SimSun" panose="02010600030101010101" pitchFamily="2" charset="-122"/>
              </a:rPr>
              <a:t>Guardians of Reliability, Robustness, and Resilience: Adversarial Maintenance in the Era of Industry 4.0 and 5.0</a:t>
            </a:r>
            <a:r>
              <a:rPr lang="en-US" sz="1400" dirty="0">
                <a:solidFill>
                  <a:srgbClr val="212529"/>
                </a:solidFill>
                <a:latin typeface="Times New Roman" panose="02020603050405020304" pitchFamily="18" charset="0"/>
                <a:ea typeface="Times New Roman" panose="02020603050405020304" pitchFamily="18" charset="0"/>
              </a:rPr>
              <a:t>.</a:t>
            </a:r>
            <a:r>
              <a:rPr lang="en-US" sz="1400" i="1" dirty="0">
                <a:solidFill>
                  <a:srgbClr val="000000"/>
                </a:solidFill>
                <a:latin typeface="Times New Roman" panose="02020603050405020304" pitchFamily="18" charset="0"/>
                <a:ea typeface="Times New Roman" panose="02020603050405020304" pitchFamily="18" charset="0"/>
              </a:rPr>
              <a:t> Procedia Computer Science</a:t>
            </a:r>
            <a:r>
              <a:rPr lang="en-US" sz="1400" dirty="0">
                <a:solidFill>
                  <a:srgbClr val="212529"/>
                </a:solidFill>
                <a:latin typeface="Times New Roman" panose="02020603050405020304" pitchFamily="18" charset="0"/>
                <a:ea typeface="Times New Roman" panose="02020603050405020304" pitchFamily="18" charset="0"/>
              </a:rPr>
              <a:t>,</a:t>
            </a:r>
            <a:r>
              <a:rPr lang="en-US" sz="1400" i="1" dirty="0">
                <a:solidFill>
                  <a:srgbClr val="212529"/>
                </a:solidFill>
                <a:latin typeface="Times New Roman" panose="02020603050405020304" pitchFamily="18" charset="0"/>
                <a:ea typeface="Times New Roman" panose="02020603050405020304" pitchFamily="18" charset="0"/>
              </a:rPr>
              <a:t> </a:t>
            </a:r>
            <a:r>
              <a:rPr lang="en-US" sz="1400" dirty="0">
                <a:solidFill>
                  <a:srgbClr val="212529"/>
                </a:solidFill>
                <a:latin typeface="Times New Roman" panose="02020603050405020304" pitchFamily="18" charset="0"/>
                <a:ea typeface="Times New Roman" panose="02020603050405020304" pitchFamily="18" charset="0"/>
              </a:rPr>
              <a:t>12 pp. Elsevier. </a:t>
            </a:r>
            <a:endParaRPr lang="en-US" sz="1400" dirty="0"/>
          </a:p>
        </p:txBody>
      </p:sp>
    </p:spTree>
    <p:extLst>
      <p:ext uri="{BB962C8B-B14F-4D97-AF65-F5344CB8AC3E}">
        <p14:creationId xmlns:p14="http://schemas.microsoft.com/office/powerpoint/2010/main" val="8824291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ine Numbers To Walk - Free GIF on Pixabay - Pixaba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95723" y="2398633"/>
            <a:ext cx="1756352" cy="249792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97430" y="2900208"/>
            <a:ext cx="9901382" cy="206210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Instead of Conclusions:</a:t>
            </a:r>
          </a:p>
          <a:p>
            <a:pPr lvl="0" algn="ctr">
              <a:defRPr/>
            </a:pPr>
            <a:r>
              <a:rPr lang="en-US" sz="4000" b="1" i="1" dirty="0">
                <a:solidFill>
                  <a:srgbClr val="C00000"/>
                </a:solidFill>
                <a:effectLst>
                  <a:outerShdw blurRad="38100" dist="38100" dir="2700000" algn="tl">
                    <a:srgbClr val="000000">
                      <a:alpha val="43137"/>
                    </a:srgbClr>
                  </a:outerShdw>
                </a:effectLst>
              </a:rPr>
              <a:t>Adversarial Maintenance is not a piece of cake but something worth eating together …</a:t>
            </a:r>
            <a:endParaRPr kumimoji="0" lang="en-US" sz="4000" b="1"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4830616" y="18002"/>
            <a:ext cx="2826221" cy="2854507"/>
          </a:xfrm>
          <a:prstGeom prst="rect">
            <a:avLst/>
          </a:prstGeom>
        </p:spPr>
      </p:pic>
      <p:sp>
        <p:nvSpPr>
          <p:cNvPr id="5" name="Rectangle 4"/>
          <p:cNvSpPr/>
          <p:nvPr/>
        </p:nvSpPr>
        <p:spPr>
          <a:xfrm>
            <a:off x="3318229" y="5287468"/>
            <a:ext cx="6971080" cy="1292662"/>
          </a:xfrm>
          <a:prstGeom prst="rect">
            <a:avLst/>
          </a:prstGeom>
          <a:solidFill>
            <a:schemeClr val="bg1">
              <a:lumMod val="85000"/>
            </a:schemeClr>
          </a:solidFill>
          <a:ln w="25400">
            <a:solidFill>
              <a:schemeClr val="tx1"/>
            </a:solidFill>
          </a:ln>
        </p:spPr>
        <p:txBody>
          <a:bodyPr wrap="square">
            <a:spAutoFit/>
          </a:bodyPr>
          <a:lstStyle/>
          <a:p>
            <a:r>
              <a:rPr lang="en-US" sz="2400" b="1" dirty="0">
                <a:solidFill>
                  <a:srgbClr val="212529"/>
                </a:solidFill>
                <a:latin typeface="Times New Roman" panose="02020603050405020304" pitchFamily="18" charset="0"/>
                <a:ea typeface="Times New Roman" panose="02020603050405020304" pitchFamily="18" charset="0"/>
              </a:rPr>
              <a:t>Cite as </a:t>
            </a:r>
            <a:r>
              <a:rPr lang="en-US" b="1" dirty="0">
                <a:solidFill>
                  <a:srgbClr val="212529"/>
                </a:solidFill>
                <a:latin typeface="Times New Roman" panose="02020603050405020304" pitchFamily="18" charset="0"/>
                <a:ea typeface="Times New Roman" panose="02020603050405020304" pitchFamily="18" charset="0"/>
              </a:rPr>
              <a:t>(when published)</a:t>
            </a:r>
            <a:r>
              <a:rPr lang="en-US" sz="2400" dirty="0">
                <a:solidFill>
                  <a:srgbClr val="212529"/>
                </a:solidFill>
                <a:latin typeface="Times New Roman" panose="02020603050405020304" pitchFamily="18" charset="0"/>
                <a:ea typeface="Times New Roman" panose="02020603050405020304" pitchFamily="18" charset="0"/>
              </a:rPr>
              <a:t>:</a:t>
            </a:r>
          </a:p>
          <a:p>
            <a:r>
              <a:rPr lang="en-US" dirty="0">
                <a:solidFill>
                  <a:srgbClr val="212529"/>
                </a:solidFill>
                <a:latin typeface="Times New Roman" panose="02020603050405020304" pitchFamily="18" charset="0"/>
                <a:ea typeface="Times New Roman" panose="02020603050405020304" pitchFamily="18" charset="0"/>
              </a:rPr>
              <a:t>Terziyan, V., &amp; Kaikova, O. (2025, submitted). </a:t>
            </a:r>
            <a:r>
              <a:rPr lang="en-GB" b="1" dirty="0">
                <a:solidFill>
                  <a:srgbClr val="7030A0"/>
                </a:solidFill>
                <a:latin typeface="Times New Roman" panose="02020603050405020304" pitchFamily="18" charset="0"/>
                <a:ea typeface="SimSun" panose="02010600030101010101" pitchFamily="2" charset="-122"/>
              </a:rPr>
              <a:t>Guardians of Reliability, Robustness, and Resilience: Adversarial Maintenance in the Era of Industry 4.0 and 5.0</a:t>
            </a:r>
            <a:r>
              <a:rPr lang="en-US" dirty="0">
                <a:solidFill>
                  <a:srgbClr val="212529"/>
                </a:solidFill>
                <a:latin typeface="Times New Roman" panose="02020603050405020304" pitchFamily="18" charset="0"/>
                <a:ea typeface="Times New Roman" panose="02020603050405020304" pitchFamily="18" charset="0"/>
              </a:rPr>
              <a:t>.</a:t>
            </a:r>
            <a:r>
              <a:rPr lang="en-US" i="1" dirty="0">
                <a:solidFill>
                  <a:srgbClr val="000000"/>
                </a:solidFill>
                <a:latin typeface="Times New Roman" panose="02020603050405020304" pitchFamily="18" charset="0"/>
                <a:ea typeface="Times New Roman" panose="02020603050405020304" pitchFamily="18" charset="0"/>
              </a:rPr>
              <a:t> Procedia Computer Science</a:t>
            </a:r>
            <a:r>
              <a:rPr lang="en-US" dirty="0">
                <a:solidFill>
                  <a:srgbClr val="212529"/>
                </a:solidFill>
                <a:latin typeface="Times New Roman" panose="02020603050405020304" pitchFamily="18" charset="0"/>
                <a:ea typeface="Times New Roman" panose="02020603050405020304" pitchFamily="18" charset="0"/>
              </a:rPr>
              <a:t>,</a:t>
            </a:r>
            <a:r>
              <a:rPr lang="en-US" i="1" dirty="0">
                <a:solidFill>
                  <a:srgbClr val="212529"/>
                </a:solidFill>
                <a:latin typeface="Times New Roman" panose="02020603050405020304" pitchFamily="18" charset="0"/>
                <a:ea typeface="Times New Roman" panose="02020603050405020304" pitchFamily="18" charset="0"/>
              </a:rPr>
              <a:t> </a:t>
            </a:r>
            <a:r>
              <a:rPr lang="en-US" dirty="0">
                <a:solidFill>
                  <a:srgbClr val="212529"/>
                </a:solidFill>
                <a:latin typeface="Times New Roman" panose="02020603050405020304" pitchFamily="18" charset="0"/>
                <a:ea typeface="Times New Roman" panose="02020603050405020304" pitchFamily="18" charset="0"/>
              </a:rPr>
              <a:t>12 pp. Elsevier. </a:t>
            </a:r>
            <a:endParaRPr lang="en-US" dirty="0"/>
          </a:p>
        </p:txBody>
      </p:sp>
    </p:spTree>
    <p:extLst>
      <p:ext uri="{BB962C8B-B14F-4D97-AF65-F5344CB8AC3E}">
        <p14:creationId xmlns:p14="http://schemas.microsoft.com/office/powerpoint/2010/main" val="5667198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804" y="638838"/>
            <a:ext cx="4050098" cy="5507742"/>
          </a:xfrm>
          <a:prstGeom prst="rect">
            <a:avLst/>
          </a:prstGeom>
        </p:spPr>
      </p:pic>
      <p:sp>
        <p:nvSpPr>
          <p:cNvPr id="6" name="Rectangle 5"/>
          <p:cNvSpPr>
            <a:spLocks noChangeArrowheads="1"/>
          </p:cNvSpPr>
          <p:nvPr/>
        </p:nvSpPr>
        <p:spPr bwMode="auto">
          <a:xfrm>
            <a:off x="824592" y="0"/>
            <a:ext cx="107959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Arial" pitchFamily="34" charset="0"/>
              </a:rPr>
              <a:t>Come to study at our International Master Program</a:t>
            </a:r>
            <a:endParaRPr kumimoji="0" lang="en-US" altLang="en-US" sz="32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2" name="Rectangle 1"/>
          <p:cNvSpPr/>
          <p:nvPr/>
        </p:nvSpPr>
        <p:spPr>
          <a:xfrm>
            <a:off x="4512515" y="1705266"/>
            <a:ext cx="7170118" cy="1200329"/>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the first university program for collective intelligence, where </a:t>
            </a:r>
            <a:r>
              <a:rPr kumimoji="0" lang="en-US" sz="2400" b="1" i="1" u="none" strike="noStrike" kern="1200" cap="none" spc="0" normalizeH="0" baseline="0" noProof="0" dirty="0">
                <a:ln w="0"/>
                <a:solidFill>
                  <a:srgbClr val="7030A0"/>
                </a:solidFill>
                <a:effectLst>
                  <a:outerShdw blurRad="38100" dist="19050" dir="2700000" algn="tl" rotWithShape="0">
                    <a:prstClr val="black">
                      <a:alpha val="40000"/>
                    </a:prstClr>
                  </a:outerShdw>
                </a:effectLst>
                <a:uLnTx/>
                <a:uFillTx/>
                <a:latin typeface="Calibri" panose="020F0502020204030204"/>
                <a:ea typeface="+mn-ea"/>
                <a:cs typeface="+mn-cs"/>
              </a:rPr>
              <a:t>humans learn together with their digital clones </a:t>
            </a:r>
            <a:r>
              <a:rPr kumimoji="0" lang="en-US"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and autonomous AI-driven digital assistants …</a:t>
            </a:r>
          </a:p>
        </p:txBody>
      </p:sp>
      <p:sp>
        <p:nvSpPr>
          <p:cNvPr id="3" name="Rectangle 2"/>
          <p:cNvSpPr/>
          <p:nvPr/>
        </p:nvSpPr>
        <p:spPr>
          <a:xfrm>
            <a:off x="4100942" y="504549"/>
            <a:ext cx="7993265"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3462">
                  <a:solidFill>
                    <a:prstClr val="white"/>
                  </a:solidFill>
                  <a:prstDash val="solid"/>
                </a:ln>
                <a:solidFill>
                  <a:srgbClr val="FF0000"/>
                </a:solidFill>
                <a:effectLst>
                  <a:outerShdw dist="38100" dir="2700000" algn="bl" rotWithShape="0">
                    <a:srgbClr val="4472C4"/>
                  </a:outerShdw>
                </a:effectLst>
                <a:uLnTx/>
                <a:uFillTx/>
                <a:latin typeface="Calibri" panose="020F0502020204030204"/>
                <a:ea typeface="+mn-ea"/>
                <a:cs typeface="+mn-cs"/>
              </a:rPr>
              <a:t>Artificial Intelligence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(former </a:t>
            </a:r>
            <a:r>
              <a:rPr kumimoji="0" lang="en-US" sz="2400" b="1" i="0" u="none" strike="noStrike" kern="1200" cap="none" spc="0" normalizeH="0" baseline="0" noProof="0" dirty="0">
                <a:ln w="13462">
                  <a:solidFill>
                    <a:prstClr val="white"/>
                  </a:solidFill>
                  <a:prstDash val="solid"/>
                </a:ln>
                <a:solidFill>
                  <a:srgbClr val="FF0000"/>
                </a:solidFill>
                <a:effectLst>
                  <a:outerShdw dist="38100" dir="2700000" algn="bl" rotWithShape="0">
                    <a:srgbClr val="4472C4"/>
                  </a:outerShdw>
                </a:effectLst>
                <a:uLnTx/>
                <a:uFillTx/>
                <a:latin typeface="Calibri" panose="020F0502020204030204"/>
                <a:ea typeface="+mn-ea"/>
                <a:cs typeface="+mn-cs"/>
              </a:rPr>
              <a:t>COIN</a:t>
            </a:r>
            <a:r>
              <a:rPr kumimoji="0" lang="en-US" sz="2400" b="0"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 Cognitive Computing and </a:t>
            </a:r>
            <a:r>
              <a:rPr kumimoji="0" lang="en-US" sz="2400" b="1" i="0" u="none" strike="noStrike" kern="1200" cap="none" spc="0" normalizeH="0" baseline="0" noProof="0" dirty="0">
                <a:ln w="13462">
                  <a:solidFill>
                    <a:prstClr val="white"/>
                  </a:solidFill>
                  <a:prstDash val="solid"/>
                </a:ln>
                <a:solidFill>
                  <a:srgbClr val="FF0000"/>
                </a:solidFill>
                <a:effectLst>
                  <a:outerShdw dist="38100" dir="2700000" algn="bl" rotWithShape="0">
                    <a:srgbClr val="4472C4"/>
                  </a:outerShdw>
                </a:effectLst>
                <a:uLnTx/>
                <a:uFillTx/>
                <a:latin typeface="Calibri" panose="020F0502020204030204"/>
                <a:ea typeface="+mn-ea"/>
                <a:cs typeface="+mn-cs"/>
              </a:rPr>
              <a:t>Co</a:t>
            </a:r>
            <a:r>
              <a:rPr kumimoji="0" lang="en-US" sz="2400" b="0"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llective</a:t>
            </a:r>
            <a:r>
              <a:rPr kumimoji="0" lang="en-US" sz="2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 </a:t>
            </a:r>
            <a:r>
              <a:rPr kumimoji="0" lang="en-US" sz="2400" b="1" i="0" u="none" strike="noStrike" kern="1200" cap="none" spc="0" normalizeH="0" baseline="0" noProof="0" dirty="0">
                <a:ln w="13462">
                  <a:solidFill>
                    <a:prstClr val="white"/>
                  </a:solidFill>
                  <a:prstDash val="solid"/>
                </a:ln>
                <a:solidFill>
                  <a:srgbClr val="FF393E"/>
                </a:solidFill>
                <a:effectLst>
                  <a:outerShdw dist="38100" dir="2700000" algn="bl" rotWithShape="0">
                    <a:srgbClr val="4472C4"/>
                  </a:outerShdw>
                </a:effectLst>
                <a:uLnTx/>
                <a:uFillTx/>
                <a:latin typeface="Calibri" panose="020F0502020204030204"/>
                <a:ea typeface="+mn-ea"/>
                <a:cs typeface="+mn-cs"/>
              </a:rPr>
              <a:t>In</a:t>
            </a:r>
            <a:r>
              <a:rPr kumimoji="0" lang="en-US" sz="2400" b="0"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telligence)</a:t>
            </a:r>
            <a:endParaRPr kumimoji="0" lang="en-US" sz="3600" b="1" i="0" u="none" strike="noStrike" kern="1200" cap="none" spc="0" normalizeH="0" baseline="0" noProof="0" dirty="0">
              <a:ln w="13462">
                <a:solidFill>
                  <a:prstClr val="white"/>
                </a:solidFill>
                <a:prstDash val="solid"/>
              </a:ln>
              <a:solidFill>
                <a:srgbClr val="0070C0"/>
              </a:solidFill>
              <a:effectLst>
                <a:outerShdw dist="38100" dir="2700000" algn="bl" rotWithShape="0">
                  <a:srgbClr val="4472C4"/>
                </a:outerShdw>
              </a:effectLst>
              <a:uLnTx/>
              <a:uFillTx/>
              <a:latin typeface="Calibri" panose="020F0502020204030204"/>
              <a:ea typeface="+mn-ea"/>
              <a:cs typeface="+mn-cs"/>
            </a:endParaRPr>
          </a:p>
        </p:txBody>
      </p:sp>
      <p:grpSp>
        <p:nvGrpSpPr>
          <p:cNvPr id="9" name="Группа 2"/>
          <p:cNvGrpSpPr/>
          <p:nvPr/>
        </p:nvGrpSpPr>
        <p:grpSpPr>
          <a:xfrm>
            <a:off x="4254718" y="3194037"/>
            <a:ext cx="3048260" cy="3218198"/>
            <a:chOff x="302067" y="3275104"/>
            <a:chExt cx="3322141" cy="3451617"/>
          </a:xfrm>
        </p:grpSpPr>
        <p:pic>
          <p:nvPicPr>
            <p:cNvPr id="10" name="Picture 2"/>
            <p:cNvPicPr>
              <a:picLocks noChangeAspect="1"/>
            </p:cNvPicPr>
            <p:nvPr/>
          </p:nvPicPr>
          <p:blipFill>
            <a:blip r:embed="rId3" cstate="print">
              <a:clrChange>
                <a:clrFrom>
                  <a:srgbClr val="F7EFDE"/>
                </a:clrFrom>
                <a:clrTo>
                  <a:srgbClr val="F7EFDE">
                    <a:alpha val="0"/>
                  </a:srgbClr>
                </a:clrTo>
              </a:clrChange>
              <a:extLst>
                <a:ext uri="{28A0092B-C50C-407E-A947-70E740481C1C}">
                  <a14:useLocalDpi xmlns:a14="http://schemas.microsoft.com/office/drawing/2010/main" val="0"/>
                </a:ext>
              </a:extLst>
            </a:blip>
            <a:stretch>
              <a:fillRect/>
            </a:stretch>
          </p:blipFill>
          <p:spPr>
            <a:xfrm rot="2035392">
              <a:off x="1277337" y="3943453"/>
              <a:ext cx="2346871" cy="2308907"/>
            </a:xfrm>
            <a:prstGeom prst="rect">
              <a:avLst/>
            </a:prstGeom>
            <a:ln w="19050">
              <a:noFill/>
            </a:ln>
          </p:spPr>
        </p:pic>
        <p:pic>
          <p:nvPicPr>
            <p:cNvPr id="11" name="Picture 2" descr="Coin clip art free clipart .">
              <a:hlinkClick r:id="rId4" tooltip="Coin clip art free clipart ."/>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7768" y="3779160"/>
              <a:ext cx="2394893" cy="29475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flipH="1">
              <a:off x="1427889" y="3777892"/>
              <a:ext cx="792088" cy="75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842087" y="3275104"/>
              <a:ext cx="790069" cy="75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Прямоугольник 1"/>
            <p:cNvSpPr/>
            <p:nvPr/>
          </p:nvSpPr>
          <p:spPr>
            <a:xfrm rot="16200000">
              <a:off x="329996" y="3806826"/>
              <a:ext cx="581458" cy="63731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a:ln w="0"/>
                  <a:solidFill>
                    <a:srgbClr val="7030A0"/>
                  </a:solidFill>
                  <a:effectLst>
                    <a:reflection blurRad="12700" stA="50000" endPos="50000" dist="5000" dir="5400000" sy="-100000" rotWithShape="0"/>
                  </a:effectLst>
                  <a:uLnTx/>
                  <a:uFillTx/>
                  <a:latin typeface="Calibri" panose="020F0502020204030204"/>
                  <a:ea typeface="+mn-ea"/>
                  <a:cs typeface="+mn-cs"/>
                </a:rPr>
                <a:t>AI</a:t>
              </a:r>
              <a:endParaRPr kumimoji="0" lang="ru-RU" sz="3200" b="1" i="0" u="none" strike="noStrike" kern="1200" cap="all" spc="0" normalizeH="0" baseline="0" noProof="0" dirty="0">
                <a:ln w="0"/>
                <a:solidFill>
                  <a:srgbClr val="7030A0"/>
                </a:solidFill>
                <a:effectLst>
                  <a:reflection blurRad="12700" stA="50000" endPos="50000" dist="5000" dir="5400000" sy="-100000" rotWithShape="0"/>
                </a:effectLst>
                <a:uLnTx/>
                <a:uFillTx/>
                <a:latin typeface="Calibri" panose="020F0502020204030204"/>
                <a:ea typeface="+mn-ea"/>
                <a:cs typeface="+mn-cs"/>
              </a:endParaRPr>
            </a:p>
          </p:txBody>
        </p:sp>
        <p:pic>
          <p:nvPicPr>
            <p:cNvPr id="15"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9899627">
              <a:off x="934713" y="5954477"/>
              <a:ext cx="683152" cy="648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838731" flipH="1">
              <a:off x="2232145" y="5573176"/>
              <a:ext cx="608386" cy="5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9166" y="3790483"/>
            <a:ext cx="5000953" cy="2500477"/>
          </a:xfrm>
          <a:prstGeom prst="rect">
            <a:avLst/>
          </a:prstGeom>
        </p:spPr>
      </p:pic>
      <p:sp>
        <p:nvSpPr>
          <p:cNvPr id="7" name="Rectangle 6"/>
          <p:cNvSpPr/>
          <p:nvPr/>
        </p:nvSpPr>
        <p:spPr>
          <a:xfrm>
            <a:off x="7021791" y="2994096"/>
            <a:ext cx="470911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hlinkClick r:id="rId8"/>
              </a:rPr>
              <a:t>http://www.jyu.fi/ai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3688444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219014" y="14117"/>
            <a:ext cx="7570267"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General conclusive point</a:t>
            </a:r>
            <a:endParaRPr kumimoji="0" lang="en-US" sz="44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120072" y="923896"/>
                <a:ext cx="11924145" cy="2400657"/>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rPr>
                  <a:t>Advanced AI and ML, in the context of emerging hybrid threats, bring additional (never seen before!) challenges to the industrial maintenance agenda.</a:t>
                </a:r>
              </a:p>
              <a:p>
                <a:pPr algn="just">
                  <a:defRPr/>
                </a:pPr>
                <a:endParaRPr lang="en-US" sz="1000" i="1" dirty="0">
                  <a:ln w="0"/>
                  <a:solidFill>
                    <a:srgbClr val="5B9BD5"/>
                  </a:solidFill>
                  <a:effectLst>
                    <a:outerShdw blurRad="38100" dist="25400" dir="5400000" algn="ctr" rotWithShape="0">
                      <a:srgbClr val="6E747A">
                        <a:alpha val="43000"/>
                      </a:srgbClr>
                    </a:outerShdw>
                  </a:effectLst>
                  <a:latin typeface="Calibri" panose="020F0502020204030204"/>
                </a:endParaRPr>
              </a:p>
              <a:p>
                <a:pPr algn="just">
                  <a:defRPr/>
                </a:pPr>
                <a:r>
                  <a:rPr lang="en-US" sz="2800" i="1" dirty="0">
                    <a:ln w="0"/>
                    <a:solidFill>
                      <a:srgbClr val="5B9BD5"/>
                    </a:solidFill>
                    <a:effectLst>
                      <a:outerShdw blurRad="38100" dist="25400" dir="5400000" algn="ctr" rotWithShape="0">
                        <a:srgbClr val="6E747A">
                          <a:alpha val="43000"/>
                        </a:srgbClr>
                      </a:outerShdw>
                    </a:effectLst>
                    <a:latin typeface="Calibri" panose="020F0502020204030204"/>
                  </a:rPr>
                  <a:t>Therefore, join us on this epic journey as we unravel the “Bermuda Triangle’s” </a:t>
                </a:r>
                <a14:m>
                  <m:oMath xmlns:m="http://schemas.openxmlformats.org/officeDocument/2006/math">
                    <m:d>
                      <m:dPr>
                        <m:begChr m:val="{"/>
                        <m:endChr m:val="}"/>
                        <m:ctrlPr>
                          <a:rPr lang="en-US" sz="2800" b="1" i="1" smtClean="0">
                            <a:solidFill>
                              <a:srgbClr val="7030A0"/>
                            </a:solidFill>
                            <a:latin typeface="Cambria Math" panose="02040503050406030204" pitchFamily="18" charset="0"/>
                          </a:rPr>
                        </m:ctrlPr>
                      </m:dPr>
                      <m:e>
                        <m:r>
                          <a:rPr lang="en-US" sz="2800" b="1">
                            <a:solidFill>
                              <a:srgbClr val="7030A0"/>
                            </a:solidFill>
                            <a:latin typeface="Cambria Math" panose="02040503050406030204" pitchFamily="18" charset="0"/>
                          </a:rPr>
                          <m:t>𝐀𝐝𝐯𝐞𝐫𝐬𝐚𝐫𝐢𝐚𝐥</m:t>
                        </m:r>
                        <m:r>
                          <a:rPr lang="en-US" sz="2800" b="1">
                            <a:solidFill>
                              <a:srgbClr val="7030A0"/>
                            </a:solidFill>
                            <a:latin typeface="Cambria Math" panose="02040503050406030204" pitchFamily="18" charset="0"/>
                            <a:ea typeface="Cambria Math" panose="02040503050406030204" pitchFamily="18" charset="0"/>
                          </a:rPr>
                          <m:t>×</m:t>
                        </m:r>
                        <m:d>
                          <m:dPr>
                            <m:ctrlPr>
                              <a:rPr lang="en-US" sz="2800" b="1" i="1">
                                <a:solidFill>
                                  <a:srgbClr val="7030A0"/>
                                </a:solidFill>
                                <a:latin typeface="Cambria Math" panose="02040503050406030204" pitchFamily="18" charset="0"/>
                                <a:ea typeface="Cambria Math" panose="02040503050406030204" pitchFamily="18" charset="0"/>
                              </a:rPr>
                            </m:ctrlPr>
                          </m:dPr>
                          <m:e>
                            <m:r>
                              <a:rPr lang="en-US" sz="2800" b="1">
                                <a:solidFill>
                                  <a:srgbClr val="7030A0"/>
                                </a:solidFill>
                                <a:latin typeface="Cambria Math" panose="02040503050406030204" pitchFamily="18" charset="0"/>
                                <a:ea typeface="Cambria Math" panose="02040503050406030204" pitchFamily="18" charset="0"/>
                              </a:rPr>
                              <m:t>𝐀𝐈</m:t>
                            </m:r>
                            <m:r>
                              <a:rPr lang="en-US" sz="2800" b="1">
                                <a:solidFill>
                                  <a:srgbClr val="7030A0"/>
                                </a:solidFill>
                                <a:latin typeface="Cambria Math" panose="02040503050406030204" pitchFamily="18" charset="0"/>
                                <a:ea typeface="Cambria Math" panose="02040503050406030204" pitchFamily="18" charset="0"/>
                              </a:rPr>
                              <m:t>+</m:t>
                            </m:r>
                            <m:r>
                              <a:rPr lang="en-US" sz="2800" b="1">
                                <a:solidFill>
                                  <a:srgbClr val="7030A0"/>
                                </a:solidFill>
                                <a:latin typeface="Cambria Math" panose="02040503050406030204" pitchFamily="18" charset="0"/>
                                <a:ea typeface="Cambria Math" panose="02040503050406030204" pitchFamily="18" charset="0"/>
                              </a:rPr>
                              <m:t>𝐀𝐧𝐚𝐥𝐲𝐭𝐢𝐜𝐬</m:t>
                            </m:r>
                            <m:r>
                              <a:rPr lang="en-US" sz="2800" b="1">
                                <a:solidFill>
                                  <a:srgbClr val="7030A0"/>
                                </a:solidFill>
                                <a:latin typeface="Cambria Math" panose="02040503050406030204" pitchFamily="18" charset="0"/>
                                <a:ea typeface="Cambria Math" panose="02040503050406030204" pitchFamily="18" charset="0"/>
                              </a:rPr>
                              <m:t>+</m:t>
                            </m:r>
                            <m:r>
                              <a:rPr lang="en-US" sz="2800" b="1">
                                <a:solidFill>
                                  <a:srgbClr val="7030A0"/>
                                </a:solidFill>
                                <a:latin typeface="Cambria Math" panose="02040503050406030204" pitchFamily="18" charset="0"/>
                                <a:ea typeface="Cambria Math" panose="02040503050406030204" pitchFamily="18" charset="0"/>
                              </a:rPr>
                              <m:t>𝐌𝐚𝐢𝐧𝐭𝐞𝐧𝐚𝐧𝐜𝐞</m:t>
                            </m:r>
                          </m:e>
                        </m:d>
                      </m:e>
                    </m:d>
                  </m:oMath>
                </a14:m>
                <a:r>
                  <a:rPr lang="en-US" sz="2800" i="1" dirty="0">
                    <a:ln w="0"/>
                    <a:solidFill>
                      <a:srgbClr val="5B9BD5"/>
                    </a:solidFill>
                    <a:effectLst>
                      <a:outerShdw blurRad="38100" dist="25400" dir="5400000" algn="ctr" rotWithShape="0">
                        <a:srgbClr val="6E747A">
                          <a:alpha val="43000"/>
                        </a:srgbClr>
                      </a:outerShdw>
                    </a:effectLst>
                    <a:latin typeface="Calibri" panose="020F0502020204030204"/>
                  </a:rPr>
                  <a:t> </a:t>
                </a:r>
                <a:r>
                  <a:rPr lang="en-US" sz="2800" i="1" dirty="0">
                    <a:ln w="0"/>
                    <a:solidFill>
                      <a:srgbClr val="5B9BD5"/>
                    </a:solidFill>
                    <a:effectLst>
                      <a:outerShdw blurRad="38100" dist="25400" dir="5400000" algn="ctr" rotWithShape="0">
                        <a:srgbClr val="6E747A">
                          <a:alpha val="43000"/>
                        </a:srgbClr>
                      </a:outerShdw>
                    </a:effectLst>
                  </a:rPr>
                  <a:t>mysteries</a:t>
                </a:r>
                <a:r>
                  <a:rPr lang="en-US" sz="2800" i="1" dirty="0">
                    <a:ln w="0"/>
                    <a:solidFill>
                      <a:srgbClr val="5B9BD5"/>
                    </a:solidFill>
                    <a:effectLst>
                      <a:outerShdw blurRad="38100" dist="25400" dir="5400000" algn="ctr" rotWithShape="0">
                        <a:srgbClr val="6E747A">
                          <a:alpha val="43000"/>
                        </a:srgbClr>
                      </a:outerShdw>
                    </a:effectLst>
                    <a:latin typeface="Calibri" panose="020F0502020204030204"/>
                  </a:rPr>
                  <a:t> </a:t>
                </a:r>
                <a:r>
                  <a:rPr lang="en-US" sz="2800" i="1" dirty="0">
                    <a:ln w="0"/>
                    <a:solidFill>
                      <a:srgbClr val="5B9BD5"/>
                    </a:solidFill>
                    <a:effectLst>
                      <a:outerShdw blurRad="38100" dist="25400" dir="5400000" algn="ctr" rotWithShape="0">
                        <a:srgbClr val="6E747A">
                          <a:alpha val="43000"/>
                        </a:srgbClr>
                      </a:outerShdw>
                    </a:effectLst>
                  </a:rPr>
                  <a:t>and will write together a saga of confidence, resilience, and triumph in the face of adversity.</a:t>
                </a:r>
                <a:endParaRPr lang="en-US" sz="2800" i="1" dirty="0">
                  <a:ln w="0"/>
                  <a:solidFill>
                    <a:srgbClr val="5B9BD5"/>
                  </a:solidFill>
                  <a:effectLst>
                    <a:outerShdw blurRad="38100" dist="25400" dir="5400000" algn="ctr" rotWithShape="0">
                      <a:srgbClr val="6E747A">
                        <a:alpha val="43000"/>
                      </a:srgbClr>
                    </a:outerShdw>
                  </a:effectLst>
                  <a:latin typeface="Calibri" panose="020F0502020204030204"/>
                </a:endParaRPr>
              </a:p>
            </p:txBody>
          </p:sp>
        </mc:Choice>
        <mc:Fallback xmlns="">
          <p:sp>
            <p:nvSpPr>
              <p:cNvPr id="4" name="Rectangle 3"/>
              <p:cNvSpPr>
                <a:spLocks noRot="1" noChangeAspect="1" noMove="1" noResize="1" noEditPoints="1" noAdjustHandles="1" noChangeArrowheads="1" noChangeShapeType="1" noTextEdit="1"/>
              </p:cNvSpPr>
              <p:nvPr/>
            </p:nvSpPr>
            <p:spPr>
              <a:xfrm>
                <a:off x="120072" y="923896"/>
                <a:ext cx="11924145" cy="2400657"/>
              </a:xfrm>
              <a:prstGeom prst="rect">
                <a:avLst/>
              </a:prstGeom>
              <a:blipFill>
                <a:blip r:embed="rId2"/>
                <a:stretch>
                  <a:fillRect l="-1227" t="-2799" r="-1176" b="-7888"/>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B7E75F43-D3CA-E525-BC84-01046CEB1BD3}"/>
              </a:ext>
            </a:extLst>
          </p:cNvPr>
          <p:cNvSpPr txBox="1"/>
          <p:nvPr/>
        </p:nvSpPr>
        <p:spPr>
          <a:xfrm>
            <a:off x="443345" y="5782369"/>
            <a:ext cx="11231419" cy="830997"/>
          </a:xfrm>
          <a:prstGeom prst="rect">
            <a:avLst/>
          </a:prstGeom>
          <a:noFill/>
        </p:spPr>
        <p:txBody>
          <a:bodyPr wrap="square">
            <a:spAutoFit/>
          </a:bodyPr>
          <a:lstStyle/>
          <a:p>
            <a:pPr lvl="0">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Link to this presentation: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2400" dirty="0">
                <a:solidFill>
                  <a:srgbClr val="000000"/>
                </a:solidFill>
                <a:latin typeface="Times New Roman" panose="02020603050405020304" pitchFamily="18" charset="0"/>
                <a:cs typeface="Times New Roman" panose="02020603050405020304" pitchFamily="18" charset="0"/>
                <a:hlinkClick r:id="rId3"/>
              </a:rPr>
              <a:t>https://ai.it.jyu.fi/Adversarial_Analytics.pptx</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Contact for questions and proposals:</a:t>
            </a:r>
            <a:r>
              <a:rPr lang="en-US" sz="2400" noProof="0" dirty="0">
                <a:solidFill>
                  <a:prstClr val="black"/>
                </a:solidFill>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hlinkClick r:id="rId4"/>
              </a:rPr>
              <a:t>vagan.terziyan@jyu.fi</a:t>
            </a:r>
            <a:endParaRPr kumimoji="0" lang="fi-FI"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5" name="Group 4"/>
          <p:cNvGrpSpPr/>
          <p:nvPr/>
        </p:nvGrpSpPr>
        <p:grpSpPr>
          <a:xfrm>
            <a:off x="953989" y="3324553"/>
            <a:ext cx="10426432" cy="2310035"/>
            <a:chOff x="953989" y="3324553"/>
            <a:chExt cx="10426432" cy="2310035"/>
          </a:xfrm>
        </p:grpSpPr>
        <p:grpSp>
          <p:nvGrpSpPr>
            <p:cNvPr id="12" name="Group 11"/>
            <p:cNvGrpSpPr/>
            <p:nvPr/>
          </p:nvGrpSpPr>
          <p:grpSpPr>
            <a:xfrm>
              <a:off x="953989" y="3464891"/>
              <a:ext cx="2645247" cy="2169697"/>
              <a:chOff x="-2882228" y="4323673"/>
              <a:chExt cx="2645247" cy="2169697"/>
            </a:xfrm>
          </p:grpSpPr>
          <p:pic>
            <p:nvPicPr>
              <p:cNvPr id="13" name="Picture 12"/>
              <p:cNvPicPr>
                <a:picLocks noChangeAspect="1"/>
              </p:cNvPicPr>
              <p:nvPr/>
            </p:nvPicPr>
            <p:blipFill>
              <a:blip r:embed="rId5">
                <a:clrChange>
                  <a:clrFrom>
                    <a:srgbClr val="FFFFFF"/>
                  </a:clrFrom>
                  <a:clrTo>
                    <a:srgbClr val="FFFFFF">
                      <a:alpha val="0"/>
                    </a:srgbClr>
                  </a:clrTo>
                </a:clrChange>
              </a:blip>
              <a:stretch>
                <a:fillRect/>
              </a:stretch>
            </p:blipFill>
            <p:spPr>
              <a:xfrm>
                <a:off x="-2882228" y="4323673"/>
                <a:ext cx="2645247" cy="2169697"/>
              </a:xfrm>
              <a:prstGeom prst="rect">
                <a:avLst/>
              </a:prstGeom>
            </p:spPr>
          </p:pic>
          <p:sp>
            <p:nvSpPr>
              <p:cNvPr id="14" name="Rectangle 13"/>
              <p:cNvSpPr/>
              <p:nvPr/>
            </p:nvSpPr>
            <p:spPr>
              <a:xfrm>
                <a:off x="-2737618" y="4764753"/>
                <a:ext cx="78899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AI</a:t>
                </a:r>
              </a:p>
            </p:txBody>
          </p:sp>
        </p:grpSp>
        <p:pic>
          <p:nvPicPr>
            <p:cNvPr id="19" name="Picture 18"/>
            <p:cNvPicPr>
              <a:picLocks noChangeAspect="1"/>
            </p:cNvPicPr>
            <p:nvPr/>
          </p:nvPicPr>
          <p:blipFill>
            <a:blip r:embed="rId6">
              <a:clrChange>
                <a:clrFrom>
                  <a:srgbClr val="FFFFFF"/>
                </a:clrFrom>
                <a:clrTo>
                  <a:srgbClr val="FFFFFF">
                    <a:alpha val="0"/>
                  </a:srgbClr>
                </a:clrTo>
              </a:clrChange>
            </a:blip>
            <a:stretch>
              <a:fillRect/>
            </a:stretch>
          </p:blipFill>
          <p:spPr>
            <a:xfrm>
              <a:off x="4124276" y="3324553"/>
              <a:ext cx="4611219" cy="2310035"/>
            </a:xfrm>
            <a:prstGeom prst="rect">
              <a:avLst/>
            </a:prstGeom>
          </p:spPr>
        </p:pic>
        <p:pic>
          <p:nvPicPr>
            <p:cNvPr id="20" name="Picture 19"/>
            <p:cNvPicPr>
              <a:picLocks noChangeAspect="1"/>
            </p:cNvPicPr>
            <p:nvPr/>
          </p:nvPicPr>
          <p:blipFill>
            <a:blip r:embed="rId7"/>
            <a:stretch>
              <a:fillRect/>
            </a:stretch>
          </p:blipFill>
          <p:spPr>
            <a:xfrm>
              <a:off x="9320319" y="3341347"/>
              <a:ext cx="2060102" cy="2293241"/>
            </a:xfrm>
            <a:prstGeom prst="rect">
              <a:avLst/>
            </a:prstGeom>
          </p:spPr>
        </p:pic>
      </p:grpSp>
    </p:spTree>
    <p:extLst>
      <p:ext uri="{BB962C8B-B14F-4D97-AF65-F5344CB8AC3E}">
        <p14:creationId xmlns:p14="http://schemas.microsoft.com/office/powerpoint/2010/main" val="1629044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E67C6D2-07A2-1E1E-6670-4AB3144D22CF}"/>
              </a:ext>
            </a:extLst>
          </p:cNvPr>
          <p:cNvSpPr txBox="1"/>
          <p:nvPr/>
        </p:nvSpPr>
        <p:spPr>
          <a:xfrm>
            <a:off x="175097" y="637924"/>
            <a:ext cx="46790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Person A is generally smarter than Person B.</a:t>
            </a:r>
            <a:endParaRPr kumimoji="0" lang="fi-FI"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5F679F78-0A2E-DDDC-E60A-7BD38A6ACD5A}"/>
              </a:ext>
            </a:extLst>
          </p:cNvPr>
          <p:cNvSpPr txBox="1"/>
          <p:nvPr/>
        </p:nvSpPr>
        <p:spPr>
          <a:xfrm>
            <a:off x="175097" y="1193683"/>
            <a:ext cx="51459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Person A is smarter than Person B as a user of AI.</a:t>
            </a:r>
            <a:endParaRPr kumimoji="0" lang="fi-FI"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5A68404D-EB13-5C18-CA65-A85C73019DC6}"/>
              </a:ext>
            </a:extLst>
          </p:cNvPr>
          <p:cNvSpPr txBox="1"/>
          <p:nvPr/>
        </p:nvSpPr>
        <p:spPr>
          <a:xfrm>
            <a:off x="175097" y="1717359"/>
            <a:ext cx="60895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Person A is smarter than Person B as a responsible user of AI.</a:t>
            </a:r>
            <a:endParaRPr kumimoji="0" lang="fi-FI"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037D1E6A-7D72-A289-1577-F8F642FE6AA9}"/>
              </a:ext>
            </a:extLst>
          </p:cNvPr>
          <p:cNvSpPr txBox="1"/>
          <p:nvPr/>
        </p:nvSpPr>
        <p:spPr>
          <a:xfrm>
            <a:off x="175097" y="3346784"/>
            <a:ext cx="87840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We can trust more to Person C among all other humans regarding the responsible use of AI.</a:t>
            </a:r>
            <a:endParaRPr kumimoji="0" lang="fi-FI"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F6F70829-0A46-FE2A-FA6A-C3C4E9BEEFD8}"/>
              </a:ext>
            </a:extLst>
          </p:cNvPr>
          <p:cNvSpPr txBox="1"/>
          <p:nvPr/>
        </p:nvSpPr>
        <p:spPr>
          <a:xfrm>
            <a:off x="175097" y="2166841"/>
            <a:ext cx="74903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Person C is a smartest one among all other humans.</a:t>
            </a:r>
            <a:endParaRPr kumimoji="0" lang="fi-FI"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835D8D03-3B82-B425-57E2-97F3E14519C6}"/>
              </a:ext>
            </a:extLst>
          </p:cNvPr>
          <p:cNvSpPr txBox="1"/>
          <p:nvPr/>
        </p:nvSpPr>
        <p:spPr>
          <a:xfrm>
            <a:off x="189693" y="2726116"/>
            <a:ext cx="74903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Person C is a smartest one among all other humans as a responsible user of AI.</a:t>
            </a:r>
            <a:endParaRPr kumimoji="0" lang="fi-FI"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3C556065-94F1-F099-3E38-AF7AEAAEB724}"/>
              </a:ext>
            </a:extLst>
          </p:cNvPr>
          <p:cNvSpPr txBox="1"/>
          <p:nvPr/>
        </p:nvSpPr>
        <p:spPr>
          <a:xfrm>
            <a:off x="189693" y="3880541"/>
            <a:ext cx="87840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libri"/>
                <a:ea typeface="+mn-ea"/>
                <a:cs typeface="+mn-cs"/>
              </a:rPr>
              <a:t>IF TO ASSUME OR TO ADMIT:</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1" i="0" u="none" strike="noStrike" kern="1200" cap="none" spc="0" normalizeH="0" baseline="0" noProof="0" dirty="0">
                <a:ln>
                  <a:noFill/>
                </a:ln>
                <a:solidFill>
                  <a:srgbClr val="C00000"/>
                </a:solidFill>
                <a:effectLst/>
                <a:uLnTx/>
                <a:uFillTx/>
                <a:latin typeface="Calibri"/>
                <a:ea typeface="+mn-ea"/>
                <a:cs typeface="+mn-cs"/>
              </a:rPr>
              <a:t>AI is smarter than any human, including Person C. </a:t>
            </a:r>
            <a:endParaRPr kumimoji="0" lang="fi-FI" sz="1800" b="1" i="0" u="none" strike="noStrike" kern="1200" cap="none" spc="0" normalizeH="0" baseline="0" noProof="0" dirty="0">
              <a:ln>
                <a:noFill/>
              </a:ln>
              <a:solidFill>
                <a:srgbClr val="C00000"/>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14152591-083A-30F9-46B6-5F46AFEC81DE}"/>
              </a:ext>
            </a:extLst>
          </p:cNvPr>
          <p:cNvSpPr txBox="1"/>
          <p:nvPr/>
        </p:nvSpPr>
        <p:spPr>
          <a:xfrm>
            <a:off x="189693" y="4538975"/>
            <a:ext cx="87840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AI is smarter than any human as a responsible user of AI. </a:t>
            </a:r>
            <a:endParaRPr kumimoji="0" lang="fi-FI"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4446F509-7CA0-B512-6762-57160C101C2F}"/>
              </a:ext>
            </a:extLst>
          </p:cNvPr>
          <p:cNvSpPr txBox="1"/>
          <p:nvPr/>
        </p:nvSpPr>
        <p:spPr>
          <a:xfrm>
            <a:off x="189693" y="5214100"/>
            <a:ext cx="118661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We can trust more to AI than to any other human regarding the responsible use of AI (i.e., </a:t>
            </a:r>
            <a:r>
              <a:rPr kumimoji="0" lang="en-US" sz="1800" b="1" i="0" u="none" strike="noStrike" kern="1200" cap="none" spc="0" normalizeH="0" baseline="0" noProof="0" dirty="0">
                <a:ln>
                  <a:noFill/>
                </a:ln>
                <a:solidFill>
                  <a:srgbClr val="FF0000"/>
                </a:solidFill>
                <a:effectLst/>
                <a:uLnTx/>
                <a:uFillTx/>
                <a:latin typeface="Calibri"/>
                <a:ea typeface="+mn-ea"/>
                <a:cs typeface="+mn-cs"/>
              </a:rPr>
              <a:t>AI-as-a-responsible user-of-itself</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endParaRPr kumimoji="0" lang="fi-FI"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D0DDDF61-F57E-4634-91D1-C32ED400EA2B}"/>
              </a:ext>
            </a:extLst>
          </p:cNvPr>
          <p:cNvSpPr>
            <a:spLocks noChangeArrowheads="1"/>
          </p:cNvSpPr>
          <p:nvPr/>
        </p:nvSpPr>
        <p:spPr bwMode="auto">
          <a:xfrm>
            <a:off x="41006" y="0"/>
            <a:ext cx="12014810" cy="652790"/>
          </a:xfrm>
          <a:prstGeom prst="rect">
            <a:avLst/>
          </a:prstGeom>
          <a:noFill/>
          <a:ln w="9525">
            <a:noFill/>
            <a:miter lim="800000"/>
            <a:headEnd/>
            <a:tailEnd/>
          </a:ln>
          <a:effectLst>
            <a:outerShdw dist="35921" dir="2700000" algn="ctr" rotWithShape="0">
              <a:schemeClr val="bg2"/>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Calibri"/>
                <a:ea typeface="+mn-ea"/>
                <a:cs typeface="+mn-cs"/>
              </a:rPr>
              <a:t>Check your logic … </a:t>
            </a:r>
            <a:r>
              <a:rPr kumimoji="0" lang="en-US" sz="36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Calibri"/>
                <a:ea typeface="+mn-ea"/>
                <a:cs typeface="+mn-cs"/>
              </a:rPr>
              <a:t>and see one of our research objectives</a:t>
            </a:r>
          </a:p>
        </p:txBody>
      </p:sp>
      <p:sp>
        <p:nvSpPr>
          <p:cNvPr id="17" name="Arrow: Down 16">
            <a:extLst>
              <a:ext uri="{FF2B5EF4-FFF2-40B4-BE49-F238E27FC236}">
                <a16:creationId xmlns:a16="http://schemas.microsoft.com/office/drawing/2014/main" id="{2E5D60B1-BC97-BCCE-B713-4086FD372160}"/>
              </a:ext>
            </a:extLst>
          </p:cNvPr>
          <p:cNvSpPr/>
          <p:nvPr/>
        </p:nvSpPr>
        <p:spPr>
          <a:xfrm>
            <a:off x="2037945" y="2499315"/>
            <a:ext cx="505838" cy="25409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Arrow: Down 17">
            <a:extLst>
              <a:ext uri="{FF2B5EF4-FFF2-40B4-BE49-F238E27FC236}">
                <a16:creationId xmlns:a16="http://schemas.microsoft.com/office/drawing/2014/main" id="{FC99F513-C5AD-7B79-3912-0B3B009004B1}"/>
              </a:ext>
            </a:extLst>
          </p:cNvPr>
          <p:cNvSpPr/>
          <p:nvPr/>
        </p:nvSpPr>
        <p:spPr>
          <a:xfrm>
            <a:off x="2076855" y="976830"/>
            <a:ext cx="505838" cy="25409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Arrow: Down 18">
            <a:extLst>
              <a:ext uri="{FF2B5EF4-FFF2-40B4-BE49-F238E27FC236}">
                <a16:creationId xmlns:a16="http://schemas.microsoft.com/office/drawing/2014/main" id="{9B0AFB69-21E0-4A87-0B20-78952D21A333}"/>
              </a:ext>
            </a:extLst>
          </p:cNvPr>
          <p:cNvSpPr/>
          <p:nvPr/>
        </p:nvSpPr>
        <p:spPr>
          <a:xfrm>
            <a:off x="2067127" y="1528364"/>
            <a:ext cx="505838" cy="25409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Arrow: Down 19">
            <a:extLst>
              <a:ext uri="{FF2B5EF4-FFF2-40B4-BE49-F238E27FC236}">
                <a16:creationId xmlns:a16="http://schemas.microsoft.com/office/drawing/2014/main" id="{1F2CDD27-0365-9139-4FA0-2313A0E658C0}"/>
              </a:ext>
            </a:extLst>
          </p:cNvPr>
          <p:cNvSpPr/>
          <p:nvPr/>
        </p:nvSpPr>
        <p:spPr>
          <a:xfrm>
            <a:off x="5068110" y="2059071"/>
            <a:ext cx="505838" cy="714507"/>
          </a:xfrm>
          <a:prstGeom prst="downArrow">
            <a:avLst>
              <a:gd name="adj1" fmla="val 50000"/>
              <a:gd name="adj2" fmla="val 3076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Arrow: Down 20">
            <a:extLst>
              <a:ext uri="{FF2B5EF4-FFF2-40B4-BE49-F238E27FC236}">
                <a16:creationId xmlns:a16="http://schemas.microsoft.com/office/drawing/2014/main" id="{4F7B705D-DAC3-1A18-EDFB-4631CA57C8E3}"/>
              </a:ext>
            </a:extLst>
          </p:cNvPr>
          <p:cNvSpPr/>
          <p:nvPr/>
        </p:nvSpPr>
        <p:spPr>
          <a:xfrm>
            <a:off x="2018489" y="3116249"/>
            <a:ext cx="505838" cy="25409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Arrow: Down 21">
            <a:extLst>
              <a:ext uri="{FF2B5EF4-FFF2-40B4-BE49-F238E27FC236}">
                <a16:creationId xmlns:a16="http://schemas.microsoft.com/office/drawing/2014/main" id="{2250BA69-0DD9-1EC8-024A-492170EEAAD6}"/>
              </a:ext>
            </a:extLst>
          </p:cNvPr>
          <p:cNvSpPr/>
          <p:nvPr/>
        </p:nvSpPr>
        <p:spPr>
          <a:xfrm>
            <a:off x="2008761" y="4306762"/>
            <a:ext cx="505838" cy="25409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Arrow: Down 22">
            <a:extLst>
              <a:ext uri="{FF2B5EF4-FFF2-40B4-BE49-F238E27FC236}">
                <a16:creationId xmlns:a16="http://schemas.microsoft.com/office/drawing/2014/main" id="{7910B1BD-0283-3E0E-0770-9B4BA01B0D0E}"/>
              </a:ext>
            </a:extLst>
          </p:cNvPr>
          <p:cNvSpPr/>
          <p:nvPr/>
        </p:nvSpPr>
        <p:spPr>
          <a:xfrm>
            <a:off x="2008761" y="4932193"/>
            <a:ext cx="505838" cy="25409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Arrow: Down 23">
            <a:extLst>
              <a:ext uri="{FF2B5EF4-FFF2-40B4-BE49-F238E27FC236}">
                <a16:creationId xmlns:a16="http://schemas.microsoft.com/office/drawing/2014/main" id="{7DF4EFCD-80DB-F3B0-93BD-F75C2E106183}"/>
              </a:ext>
            </a:extLst>
          </p:cNvPr>
          <p:cNvSpPr/>
          <p:nvPr/>
        </p:nvSpPr>
        <p:spPr>
          <a:xfrm>
            <a:off x="8197173" y="3710470"/>
            <a:ext cx="505838" cy="1503630"/>
          </a:xfrm>
          <a:prstGeom prst="downArrow">
            <a:avLst>
              <a:gd name="adj1" fmla="val 50000"/>
              <a:gd name="adj2" fmla="val 3076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39554767-6810-18D3-B5AC-D95A5C5A0860}"/>
              </a:ext>
            </a:extLst>
          </p:cNvPr>
          <p:cNvSpPr/>
          <p:nvPr/>
        </p:nvSpPr>
        <p:spPr>
          <a:xfrm>
            <a:off x="1928458" y="5449781"/>
            <a:ext cx="7756931"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Calibri"/>
                <a:ea typeface="+mn-ea"/>
                <a:cs typeface="+mn-cs"/>
              </a:rPr>
              <a:t>RESPONSIBLE AUTONOMY</a:t>
            </a:r>
          </a:p>
        </p:txBody>
      </p:sp>
      <p:sp>
        <p:nvSpPr>
          <p:cNvPr id="3" name="TextBox 2">
            <a:extLst>
              <a:ext uri="{FF2B5EF4-FFF2-40B4-BE49-F238E27FC236}">
                <a16:creationId xmlns:a16="http://schemas.microsoft.com/office/drawing/2014/main" id="{FBB9B6B5-788C-1B92-A138-C8CB8D4AD567}"/>
              </a:ext>
            </a:extLst>
          </p:cNvPr>
          <p:cNvSpPr txBox="1"/>
          <p:nvPr/>
        </p:nvSpPr>
        <p:spPr>
          <a:xfrm>
            <a:off x="2735961" y="6237410"/>
            <a:ext cx="628187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Self-Controlled Responsible Superintelligence with Human Face</a:t>
            </a:r>
          </a:p>
        </p:txBody>
      </p:sp>
      <p:sp>
        <p:nvSpPr>
          <p:cNvPr id="26" name="Rectangle 25"/>
          <p:cNvSpPr/>
          <p:nvPr/>
        </p:nvSpPr>
        <p:spPr>
          <a:xfrm>
            <a:off x="6138329" y="826091"/>
            <a:ext cx="5832507" cy="1646605"/>
          </a:xfrm>
          <a:prstGeom prst="rect">
            <a:avLst/>
          </a:prstGeom>
          <a:solidFill>
            <a:schemeClr val="bg1">
              <a:lumMod val="85000"/>
            </a:schemeClr>
          </a:solidFill>
          <a:ln w="38100">
            <a:solidFill>
              <a:schemeClr val="tx1"/>
            </a:solidFill>
          </a:ln>
        </p:spPr>
        <p:txBody>
          <a:bodyPr wrap="square">
            <a:spAutoFit/>
          </a:bodyPr>
          <a:lstStyle/>
          <a:p>
            <a:pPr>
              <a:spcAft>
                <a:spcPts val="600"/>
              </a:spcAft>
            </a:pPr>
            <a:r>
              <a:rPr lang="en-US" sz="2400" b="1" i="0" dirty="0">
                <a:solidFill>
                  <a:srgbClr val="000000"/>
                </a:solidFill>
                <a:effectLst/>
                <a:latin typeface="Times New Roman" panose="02020603050405020304" pitchFamily="18" charset="0"/>
                <a:cs typeface="Times New Roman" panose="02020603050405020304" pitchFamily="18" charset="0"/>
              </a:rPr>
              <a:t>See details in:</a:t>
            </a:r>
          </a:p>
          <a:p>
            <a:pPr algn="just"/>
            <a:r>
              <a:rPr lang="en-US" i="0" dirty="0">
                <a:solidFill>
                  <a:srgbClr val="000000"/>
                </a:solidFill>
                <a:effectLst/>
                <a:latin typeface="Times New Roman" panose="02020603050405020304" pitchFamily="18" charset="0"/>
                <a:cs typeface="Times New Roman" panose="02020603050405020304" pitchFamily="18" charset="0"/>
              </a:rPr>
              <a:t>Terziyan, V. (2023). </a:t>
            </a:r>
            <a:r>
              <a:rPr lang="en-US" b="1" dirty="0">
                <a:solidFill>
                  <a:srgbClr val="7030A0"/>
                </a:solidFill>
                <a:latin typeface="Times New Roman" panose="02020603050405020304" pitchFamily="18" charset="0"/>
                <a:cs typeface="Times New Roman" panose="02020603050405020304" pitchFamily="18" charset="0"/>
              </a:rPr>
              <a:t>Digital Cloning: Towards Responsible Use of AI.</a:t>
            </a:r>
            <a:r>
              <a:rPr lang="en-US" dirty="0">
                <a:latin typeface="Times New Roman" panose="02020603050405020304" pitchFamily="18" charset="0"/>
                <a:cs typeface="Times New Roman" panose="02020603050405020304" pitchFamily="18" charset="0"/>
              </a:rPr>
              <a:t> </a:t>
            </a:r>
            <a:r>
              <a:rPr lang="en-US" i="0" dirty="0">
                <a:solidFill>
                  <a:srgbClr val="000000"/>
                </a:solidFill>
                <a:effectLst/>
                <a:latin typeface="Times New Roman" panose="02020603050405020304" pitchFamily="18" charset="0"/>
                <a:cs typeface="Times New Roman" panose="02020603050405020304" pitchFamily="18" charset="0"/>
              </a:rPr>
              <a:t>In: </a:t>
            </a:r>
            <a:r>
              <a:rPr lang="fi-FI" dirty="0">
                <a:latin typeface="Times New Roman" panose="02020603050405020304" pitchFamily="18" charset="0"/>
                <a:cs typeface="Times New Roman" panose="02020603050405020304" pitchFamily="18" charset="0"/>
              </a:rPr>
              <a:t>P. Hartikainen (Ed.), </a:t>
            </a:r>
            <a:r>
              <a:rPr lang="en-US" i="1" dirty="0">
                <a:solidFill>
                  <a:srgbClr val="000000"/>
                </a:solidFill>
                <a:effectLst/>
                <a:latin typeface="Times New Roman" panose="02020603050405020304" pitchFamily="18" charset="0"/>
                <a:cs typeface="Times New Roman" panose="02020603050405020304" pitchFamily="18" charset="0"/>
              </a:rPr>
              <a:t>Presentations of </a:t>
            </a:r>
            <a:r>
              <a:rPr lang="en-US" i="1" dirty="0">
                <a:solidFill>
                  <a:srgbClr val="000000"/>
                </a:solidFill>
                <a:latin typeface="Times New Roman" panose="02020603050405020304" pitchFamily="18" charset="0"/>
                <a:cs typeface="Times New Roman" panose="02020603050405020304" pitchFamily="18" charset="0"/>
              </a:rPr>
              <a:t>the KONE Cybersecurity Week.</a:t>
            </a:r>
            <a:r>
              <a:rPr lang="en-US" i="0" dirty="0">
                <a:solidFill>
                  <a:srgbClr val="000000"/>
                </a:solidFill>
                <a:effectLst/>
                <a:latin typeface="Times New Roman" panose="02020603050405020304" pitchFamily="18" charset="0"/>
                <a:cs typeface="Times New Roman" panose="02020603050405020304" pitchFamily="18" charset="0"/>
              </a:rPr>
              <a:t> Espoo, Finland, October 23-28, 2023. </a:t>
            </a:r>
            <a:r>
              <a:rPr lang="en-US" i="0" dirty="0">
                <a:solidFill>
                  <a:srgbClr val="000000"/>
                </a:solidFill>
                <a:effectLst/>
                <a:latin typeface="Times New Roman" panose="02020603050405020304" pitchFamily="18" charset="0"/>
                <a:cs typeface="Times New Roman" panose="02020603050405020304" pitchFamily="18" charset="0"/>
                <a:hlinkClick r:id="rId2"/>
              </a:rPr>
              <a:t>https://ai.it.jyu.fi/</a:t>
            </a:r>
            <a:r>
              <a:rPr lang="en-US" dirty="0">
                <a:latin typeface="Times New Roman" panose="02020603050405020304" pitchFamily="18" charset="0"/>
                <a:cs typeface="Times New Roman" panose="02020603050405020304" pitchFamily="18" charset="0"/>
                <a:hlinkClick r:id="rId2"/>
              </a:rPr>
              <a:t>KONE_AI_and_Cybersecurity</a:t>
            </a:r>
            <a:r>
              <a:rPr lang="en-US" i="0" dirty="0">
                <a:solidFill>
                  <a:srgbClr val="000000"/>
                </a:solidFill>
                <a:effectLst/>
                <a:latin typeface="Times New Roman" panose="02020603050405020304" pitchFamily="18" charset="0"/>
                <a:cs typeface="Times New Roman" panose="02020603050405020304" pitchFamily="18" charset="0"/>
                <a:hlinkClick r:id="rId2"/>
              </a:rPr>
              <a:t>.pptx</a:t>
            </a:r>
            <a:r>
              <a:rPr lang="en-US" i="0" dirty="0">
                <a:solidFill>
                  <a:srgbClr val="000000"/>
                </a:solidFill>
                <a:effectLst/>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9" name="Rectangle 8"/>
          <p:cNvSpPr/>
          <p:nvPr/>
        </p:nvSpPr>
        <p:spPr>
          <a:xfrm>
            <a:off x="8911342" y="2580072"/>
            <a:ext cx="3082046" cy="1831271"/>
          </a:xfrm>
          <a:prstGeom prst="rect">
            <a:avLst/>
          </a:prstGeom>
          <a:solidFill>
            <a:schemeClr val="bg1">
              <a:lumMod val="85000"/>
            </a:schemeClr>
          </a:solidFill>
          <a:ln w="38100">
            <a:solidFill>
              <a:schemeClr val="tx1"/>
            </a:solidFill>
          </a:ln>
        </p:spPr>
        <p:txBody>
          <a:bodyPr wrap="square">
            <a:spAutoFit/>
          </a:bodyPr>
          <a:lstStyle/>
          <a:p>
            <a:pPr>
              <a:spcAft>
                <a:spcPts val="600"/>
              </a:spcAft>
            </a:pPr>
            <a:r>
              <a:rPr lang="en-US" b="1" dirty="0">
                <a:latin typeface="Times New Roman" panose="02020603050405020304" pitchFamily="18" charset="0"/>
                <a:ea typeface="Times New Roman" panose="02020603050405020304" pitchFamily="18" charset="0"/>
              </a:rPr>
              <a:t>See, when and if published:</a:t>
            </a:r>
          </a:p>
          <a:p>
            <a:r>
              <a:rPr lang="en-US" dirty="0">
                <a:latin typeface="Times New Roman" panose="02020603050405020304" pitchFamily="18" charset="0"/>
                <a:ea typeface="Times New Roman" panose="02020603050405020304" pitchFamily="18" charset="0"/>
              </a:rPr>
              <a:t>Shukla, A.K., Terziyan, V., &amp; Tiihonen, T. (2024, submitted). </a:t>
            </a:r>
            <a:r>
              <a:rPr lang="en-US" b="1" dirty="0">
                <a:solidFill>
                  <a:srgbClr val="7030A0"/>
                </a:solidFill>
                <a:latin typeface="Times New Roman" panose="02020603050405020304" pitchFamily="18" charset="0"/>
                <a:ea typeface="Times New Roman" panose="02020603050405020304" pitchFamily="18" charset="0"/>
              </a:rPr>
              <a:t>AI as a User of AI: Towards Responsible Autonomy</a:t>
            </a:r>
            <a:r>
              <a:rPr lang="en-US"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Heliyon</a:t>
            </a:r>
            <a:r>
              <a:rPr lang="en-US" dirty="0">
                <a:latin typeface="Times New Roman" panose="02020603050405020304" pitchFamily="18" charset="0"/>
                <a:ea typeface="Times New Roman" panose="02020603050405020304" pitchFamily="18" charset="0"/>
              </a:rPr>
              <a:t>. Cell Press.</a:t>
            </a:r>
            <a:endParaRPr lang="en-US" dirty="0"/>
          </a:p>
        </p:txBody>
      </p:sp>
    </p:spTree>
    <p:extLst>
      <p:ext uri="{BB962C8B-B14F-4D97-AF65-F5344CB8AC3E}">
        <p14:creationId xmlns:p14="http://schemas.microsoft.com/office/powerpoint/2010/main" val="1939183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Free Two GIF and Numbers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27694" y="2964872"/>
            <a:ext cx="1539154" cy="21890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366848" y="3091789"/>
            <a:ext cx="8009839" cy="2062103"/>
          </a:xfrm>
          <a:prstGeom prst="rect">
            <a:avLst/>
          </a:prstGeom>
        </p:spPr>
        <p:txBody>
          <a:bodyPr wrap="square">
            <a:spAutoFit/>
          </a:bodyPr>
          <a:lstStyle/>
          <a:p>
            <a:pPr algn="ctr"/>
            <a:r>
              <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Industry 5.0:</a:t>
            </a:r>
          </a:p>
          <a:p>
            <a:pPr algn="ctr"/>
            <a:r>
              <a:rPr lang="en-US" sz="4000" b="1" i="1" dirty="0">
                <a:solidFill>
                  <a:srgbClr val="C00000"/>
                </a:solidFill>
                <a:effectLst>
                  <a:outerShdw blurRad="38100" dist="38100" dir="2700000" algn="tl">
                    <a:srgbClr val="000000">
                      <a:alpha val="43137"/>
                    </a:srgbClr>
                  </a:outerShdw>
                </a:effectLst>
              </a:rPr>
              <a:t>towards resilient collaborative (human + AI) intelligence</a:t>
            </a:r>
          </a:p>
        </p:txBody>
      </p:sp>
      <p:grpSp>
        <p:nvGrpSpPr>
          <p:cNvPr id="14" name="Group 13"/>
          <p:cNvGrpSpPr/>
          <p:nvPr/>
        </p:nvGrpSpPr>
        <p:grpSpPr>
          <a:xfrm>
            <a:off x="-2213" y="-3021"/>
            <a:ext cx="12194214" cy="2587377"/>
            <a:chOff x="-2213" y="-3022"/>
            <a:chExt cx="12194214" cy="2587377"/>
          </a:xfrm>
        </p:grpSpPr>
        <p:pic>
          <p:nvPicPr>
            <p:cNvPr id="15" name="Picture 2" descr="10 Awesomely Tasteful Animated GIFs | WIR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97197" y="479"/>
              <a:ext cx="3894804" cy="25824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05 Productionli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94998" y="-3022"/>
              <a:ext cx="4368998" cy="258737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3" y="478"/>
              <a:ext cx="4705915" cy="2583877"/>
            </a:xfrm>
            <a:prstGeom prst="rect">
              <a:avLst/>
            </a:prstGeom>
          </p:spPr>
        </p:pic>
        <p:sp>
          <p:nvSpPr>
            <p:cNvPr id="18" name="Rectangle 17"/>
            <p:cNvSpPr/>
            <p:nvPr/>
          </p:nvSpPr>
          <p:spPr>
            <a:xfrm>
              <a:off x="11713946" y="478"/>
              <a:ext cx="468430" cy="2582413"/>
            </a:xfrm>
            <a:prstGeom prst="rect">
              <a:avLst/>
            </a:prstGeom>
            <a:solidFill>
              <a:srgbClr val="FF3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0" y="25162"/>
            <a:ext cx="12151233" cy="255773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95581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1067</TotalTime>
  <Words>6724</Words>
  <Application>Microsoft Office PowerPoint</Application>
  <PresentationFormat>Widescreen</PresentationFormat>
  <Paragraphs>451</Paragraphs>
  <Slides>79</Slides>
  <Notes>0</Notes>
  <HiddenSlides>17</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79</vt:i4>
      </vt:variant>
    </vt:vector>
  </HeadingPairs>
  <TitlesOfParts>
    <vt:vector size="96" baseType="lpstr">
      <vt:lpstr>Aleo</vt:lpstr>
      <vt:lpstr>Algerian</vt:lpstr>
      <vt:lpstr>Arial</vt:lpstr>
      <vt:lpstr>Broadway</vt:lpstr>
      <vt:lpstr>Calibri</vt:lpstr>
      <vt:lpstr>Calibri Light</vt:lpstr>
      <vt:lpstr>Cambria Math</vt:lpstr>
      <vt:lpstr>Chiller</vt:lpstr>
      <vt:lpstr>Cooper Black</vt:lpstr>
      <vt:lpstr>Franklin Gothic Book</vt:lpstr>
      <vt:lpstr>Gilroy</vt:lpstr>
      <vt:lpstr>Symbol</vt:lpstr>
      <vt:lpstr>Times New Roman</vt:lpstr>
      <vt:lpstr>Office Theme</vt:lpstr>
      <vt:lpstr>11_Office Theme</vt:lpstr>
      <vt:lpstr>6_Default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 of decision space</vt:lpstr>
      <vt:lpstr>Example: Training set for supervised learning</vt:lpstr>
      <vt:lpstr>Training samples</vt:lpstr>
      <vt:lpstr>Area of confident decisions</vt:lpstr>
      <vt:lpstr>Area of confident decisions</vt:lpstr>
      <vt:lpstr>Tricky area of uncertainty</vt:lpstr>
      <vt:lpstr>Example of possible ML (NN-driven) solution</vt:lpstr>
      <vt:lpstr>ML-learned vs hidden (correct) decision boundary</vt:lpstr>
      <vt:lpstr>Vulnerability zone within decision space</vt:lpstr>
      <vt:lpstr>Original training set for supervised learning</vt:lpstr>
      <vt:lpstr>Impact of poisoned samples</vt:lpstr>
      <vt:lpstr>Impact of further poisoning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Jyväskylä</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Terziyan, Vagan</dc:creator>
  <cp:lastModifiedBy>Terziyan, Vagan</cp:lastModifiedBy>
  <cp:revision>129</cp:revision>
  <dcterms:created xsi:type="dcterms:W3CDTF">2024-03-21T07:48:11Z</dcterms:created>
  <dcterms:modified xsi:type="dcterms:W3CDTF">2024-04-11T08:24:29Z</dcterms:modified>
</cp:coreProperties>
</file>