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 id="2147483680" r:id="rId4"/>
    <p:sldMasterId id="2147483692" r:id="rId5"/>
  </p:sldMasterIdLst>
  <p:notesMasterIdLst>
    <p:notesMasterId r:id="rId51"/>
  </p:notesMasterIdLst>
  <p:sldIdLst>
    <p:sldId id="256" r:id="rId6"/>
    <p:sldId id="579" r:id="rId7"/>
    <p:sldId id="539" r:id="rId8"/>
    <p:sldId id="538" r:id="rId9"/>
    <p:sldId id="459" r:id="rId10"/>
    <p:sldId id="480" r:id="rId11"/>
    <p:sldId id="481" r:id="rId12"/>
    <p:sldId id="577" r:id="rId13"/>
    <p:sldId id="578" r:id="rId14"/>
    <p:sldId id="555" r:id="rId15"/>
    <p:sldId id="562" r:id="rId16"/>
    <p:sldId id="563" r:id="rId17"/>
    <p:sldId id="564" r:id="rId18"/>
    <p:sldId id="565" r:id="rId19"/>
    <p:sldId id="566" r:id="rId20"/>
    <p:sldId id="567" r:id="rId21"/>
    <p:sldId id="568" r:id="rId22"/>
    <p:sldId id="569" r:id="rId23"/>
    <p:sldId id="570" r:id="rId24"/>
    <p:sldId id="571" r:id="rId25"/>
    <p:sldId id="572" r:id="rId26"/>
    <p:sldId id="573" r:id="rId27"/>
    <p:sldId id="510" r:id="rId28"/>
    <p:sldId id="511" r:id="rId29"/>
    <p:sldId id="553" r:id="rId30"/>
    <p:sldId id="556" r:id="rId31"/>
    <p:sldId id="557" r:id="rId32"/>
    <p:sldId id="540" r:id="rId33"/>
    <p:sldId id="542" r:id="rId34"/>
    <p:sldId id="544" r:id="rId35"/>
    <p:sldId id="543" r:id="rId36"/>
    <p:sldId id="545" r:id="rId37"/>
    <p:sldId id="574" r:id="rId38"/>
    <p:sldId id="546" r:id="rId39"/>
    <p:sldId id="547" r:id="rId40"/>
    <p:sldId id="552" r:id="rId41"/>
    <p:sldId id="548" r:id="rId42"/>
    <p:sldId id="551" r:id="rId43"/>
    <p:sldId id="576" r:id="rId44"/>
    <p:sldId id="575" r:id="rId45"/>
    <p:sldId id="404" r:id="rId46"/>
    <p:sldId id="406" r:id="rId47"/>
    <p:sldId id="436" r:id="rId48"/>
    <p:sldId id="418" r:id="rId49"/>
    <p:sldId id="558" r:id="rId5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BCAD86"/>
    <a:srgbClr val="B89171"/>
    <a:srgbClr val="013D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2932" autoAdjust="0"/>
  </p:normalViewPr>
  <p:slideViewPr>
    <p:cSldViewPr snapToGrid="0">
      <p:cViewPr varScale="1">
        <p:scale>
          <a:sx n="122" d="100"/>
          <a:sy n="122" d="100"/>
        </p:scale>
        <p:origin x="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B9932-3A01-411E-84F7-D06F8F6C81AF}"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E7F79-1E0F-42FB-8FFA-0C8153DE71B5}" type="slidenum">
              <a:rPr lang="en-US" smtClean="0"/>
              <a:t>‹#›</a:t>
            </a:fld>
            <a:endParaRPr lang="en-US"/>
          </a:p>
        </p:txBody>
      </p:sp>
    </p:spTree>
    <p:extLst>
      <p:ext uri="{BB962C8B-B14F-4D97-AF65-F5344CB8AC3E}">
        <p14:creationId xmlns:p14="http://schemas.microsoft.com/office/powerpoint/2010/main" val="2217189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183AA-28E5-4A89-BE86-295085BEE8B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2025382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183AA-28E5-4A89-BE86-295085BEE8B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2330053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183AA-28E5-4A89-BE86-295085BEE8B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41113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0447C6-2009-41CA-88CC-35C1E69C6D00}"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1952907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447C6-2009-41CA-88CC-35C1E69C6D00}"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2293772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0447C6-2009-41CA-88CC-35C1E69C6D00}"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3106861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0447C6-2009-41CA-88CC-35C1E69C6D00}"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3374525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0447C6-2009-41CA-88CC-35C1E69C6D00}"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2193937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0447C6-2009-41CA-88CC-35C1E69C6D00}"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2620571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447C6-2009-41CA-88CC-35C1E69C6D00}"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1323105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0447C6-2009-41CA-88CC-35C1E69C6D00}"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2053068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183AA-28E5-4A89-BE86-295085BEE8B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2958916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0447C6-2009-41CA-88CC-35C1E69C6D00}"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1919037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447C6-2009-41CA-88CC-35C1E69C6D00}"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461261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447C6-2009-41CA-88CC-35C1E69C6D00}"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983416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i="1"/>
            </a:lvl1pPr>
          </a:lstStyle>
          <a:p>
            <a:pPr>
              <a:defRPr/>
            </a:pPr>
            <a:endParaRPr lang="en-US"/>
          </a:p>
        </p:txBody>
      </p:sp>
      <p:sp>
        <p:nvSpPr>
          <p:cNvPr id="5" name="Rectangle 5"/>
          <p:cNvSpPr>
            <a:spLocks noGrp="1" noChangeArrowheads="1"/>
          </p:cNvSpPr>
          <p:nvPr>
            <p:ph type="ftr" sz="quarter" idx="11"/>
          </p:nvPr>
        </p:nvSpPr>
        <p:spPr/>
        <p:txBody>
          <a:bodyPr/>
          <a:lstStyle>
            <a:lvl1pPr>
              <a:defRPr i="1"/>
            </a:lvl1pPr>
          </a:lstStyle>
          <a:p>
            <a:pPr>
              <a:defRPr/>
            </a:pPr>
            <a:endParaRPr lang="en-US"/>
          </a:p>
        </p:txBody>
      </p:sp>
      <p:sp>
        <p:nvSpPr>
          <p:cNvPr id="6" name="Rectangle 6"/>
          <p:cNvSpPr>
            <a:spLocks noGrp="1" noChangeArrowheads="1"/>
          </p:cNvSpPr>
          <p:nvPr>
            <p:ph type="sldNum" sz="quarter" idx="12"/>
          </p:nvPr>
        </p:nvSpPr>
        <p:spPr/>
        <p:txBody>
          <a:bodyPr/>
          <a:lstStyle>
            <a:lvl1pPr>
              <a:defRPr i="1"/>
            </a:lvl1pPr>
          </a:lstStyle>
          <a:p>
            <a:pPr>
              <a:defRPr/>
            </a:pPr>
            <a:fld id="{60585CB6-55F2-4DB6-BFF2-751E880DBD98}" type="slidenum">
              <a:rPr lang="en-US"/>
              <a:pPr>
                <a:defRPr/>
              </a:pPr>
              <a:t>‹#›</a:t>
            </a:fld>
            <a:endParaRPr lang="en-US"/>
          </a:p>
        </p:txBody>
      </p:sp>
    </p:spTree>
    <p:extLst>
      <p:ext uri="{BB962C8B-B14F-4D97-AF65-F5344CB8AC3E}">
        <p14:creationId xmlns:p14="http://schemas.microsoft.com/office/powerpoint/2010/main" val="3177506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15/03/2024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3787869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15/03/2024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32854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54D070-A534-4D18-9DE2-8496341D7AF8}" type="datetimeFigureOut">
              <a:rPr lang="en-GB" smtClean="0"/>
              <a:t>15/03/2024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2115078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54D070-A534-4D18-9DE2-8496341D7AF8}" type="datetimeFigureOut">
              <a:rPr lang="en-GB" smtClean="0"/>
              <a:t>15/03/2024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4033812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54D070-A534-4D18-9DE2-8496341D7AF8}" type="datetimeFigureOut">
              <a:rPr lang="en-GB" smtClean="0"/>
              <a:t>15/03/2024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3351837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54D070-A534-4D18-9DE2-8496341D7AF8}" type="datetimeFigureOut">
              <a:rPr lang="en-GB" smtClean="0"/>
              <a:t>15/03/2024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148993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7183AA-28E5-4A89-BE86-295085BEE8B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4100320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54D070-A534-4D18-9DE2-8496341D7AF8}" type="datetimeFigureOut">
              <a:rPr lang="en-GB" smtClean="0"/>
              <a:t>15/03/2024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1790952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54D070-A534-4D18-9DE2-8496341D7AF8}" type="datetimeFigureOut">
              <a:rPr lang="en-GB" smtClean="0"/>
              <a:t>15/03/2024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1741137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54D070-A534-4D18-9DE2-8496341D7AF8}" type="datetimeFigureOut">
              <a:rPr lang="en-GB" smtClean="0"/>
              <a:t>15/03/2024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3905422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15/03/2024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3523261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15/03/2024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1884367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6CC13D-9EA4-4A94-8A52-B6E3086F268B}"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3531166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D68FD5-F125-43A0-8381-9D4596F2273F}"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590752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67FAF-06E9-44B2-8B66-34B9F58467B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26257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5FC9D9-5A4A-4E76-BFFE-04A68A4B6134}"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228639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71849A-AF2D-45A1-92B2-37EBB05AC430}"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54145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183AA-28E5-4A89-BE86-295085BEE8BE}"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744957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4D8A6C-6E66-4439-BB23-A4992FF409B9}"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047897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DC3B6C-1F74-44F9-8AB4-841AB9730C8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74812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DC8D2F-D269-48A2-A680-8CC992F9843B}"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3615936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282DB4-D616-4B38-BD9A-83CB3FE8D06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332250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B30A02-5235-4DAA-8B12-54927DE17C80}"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789827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8E9ABF-6F69-4266-8340-071B61BCCEB4}"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8657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183AA-28E5-4A89-BE86-295085BEE8BE}"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3309246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7183AA-28E5-4A89-BE86-295085BEE8BE}"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112308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183AA-28E5-4A89-BE86-295085BEE8BE}"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397531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7183AA-28E5-4A89-BE86-295085BEE8BE}"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1199234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7183AA-28E5-4A89-BE86-295085BEE8BE}"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2809414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183AA-28E5-4A89-BE86-295085BEE8BE}"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F80D2C-5B04-4EAE-BC20-994F1A98C462}" type="slidenum">
              <a:rPr lang="en-US" smtClean="0"/>
              <a:t>‹#›</a:t>
            </a:fld>
            <a:endParaRPr lang="en-US"/>
          </a:p>
        </p:txBody>
      </p:sp>
    </p:spTree>
    <p:extLst>
      <p:ext uri="{BB962C8B-B14F-4D97-AF65-F5344CB8AC3E}">
        <p14:creationId xmlns:p14="http://schemas.microsoft.com/office/powerpoint/2010/main" val="1250466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0447C6-2009-41CA-88CC-35C1E69C6D00}" type="datetimeFigureOut">
              <a:rPr lang="en-US" smtClean="0"/>
              <a:t>3/15/2024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3877F6-1BB6-444E-A047-A38D72B6FB77}" type="slidenum">
              <a:rPr lang="en-US" smtClean="0"/>
              <a:t>‹#›</a:t>
            </a:fld>
            <a:endParaRPr lang="en-US"/>
          </a:p>
        </p:txBody>
      </p:sp>
    </p:spTree>
    <p:extLst>
      <p:ext uri="{BB962C8B-B14F-4D97-AF65-F5344CB8AC3E}">
        <p14:creationId xmlns:p14="http://schemas.microsoft.com/office/powerpoint/2010/main" val="548787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cs typeface="Arial" charset="0"/>
              </a:defRPr>
            </a:lvl1pPr>
          </a:lstStyle>
          <a:p>
            <a:pPr>
              <a:defRPr/>
            </a:pPr>
            <a:fld id="{4BDCDB56-ED00-4F7C-AE6C-6ABC0D2F39E3}" type="slidenum">
              <a:rPr lang="en-US"/>
              <a:pPr>
                <a:defRPr/>
              </a:pPr>
              <a:t>‹#›</a:t>
            </a:fld>
            <a:endParaRPr lang="en-US"/>
          </a:p>
        </p:txBody>
      </p:sp>
    </p:spTree>
    <p:extLst>
      <p:ext uri="{BB962C8B-B14F-4D97-AF65-F5344CB8AC3E}">
        <p14:creationId xmlns:p14="http://schemas.microsoft.com/office/powerpoint/2010/main" val="523381749"/>
      </p:ext>
    </p:extLst>
  </p:cSld>
  <p:clrMap bg1="lt1" tx1="dk1" bg2="lt2" tx2="dk2" accent1="accent1" accent2="accent2" accent3="accent3" accent4="accent4" accent5="accent5" accent6="accent6" hlink="hlink" folHlink="folHlink"/>
  <p:sldLayoutIdLst>
    <p:sldLayoutId id="214748367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4D070-A534-4D18-9DE2-8496341D7AF8}" type="datetimeFigureOut">
              <a:rPr lang="en-GB" smtClean="0"/>
              <a:t>15/03/2024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CB117-4C0E-447E-9CA7-5ABF704859AD}" type="slidenum">
              <a:rPr lang="en-GB" smtClean="0"/>
              <a:t>‹#›</a:t>
            </a:fld>
            <a:endParaRPr lang="en-GB"/>
          </a:p>
        </p:txBody>
      </p:sp>
    </p:spTree>
    <p:extLst>
      <p:ext uri="{BB962C8B-B14F-4D97-AF65-F5344CB8AC3E}">
        <p14:creationId xmlns:p14="http://schemas.microsoft.com/office/powerpoint/2010/main" val="34851151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D1430610-E01F-4D2E-866F-3B44D9A4938C}" type="slidenum">
              <a:rPr lang="en-US" altLang="fi-FI">
                <a:solidFill>
                  <a:srgbClr val="000000"/>
                </a:solidFill>
              </a:rPr>
              <a:pPr fontAlgn="base">
                <a:spcBef>
                  <a:spcPct val="0"/>
                </a:spcBef>
                <a:spcAft>
                  <a:spcPct val="0"/>
                </a:spcAft>
                <a:defRPr/>
              </a:pPr>
              <a:t>‹#›</a:t>
            </a:fld>
            <a:endParaRPr lang="en-US" altLang="fi-FI">
              <a:solidFill>
                <a:srgbClr val="000000"/>
              </a:solidFill>
            </a:endParaRPr>
          </a:p>
        </p:txBody>
      </p:sp>
    </p:spTree>
    <p:extLst>
      <p:ext uri="{BB962C8B-B14F-4D97-AF65-F5344CB8AC3E}">
        <p14:creationId xmlns:p14="http://schemas.microsoft.com/office/powerpoint/2010/main" val="96562683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hyperlink" Target="https://www.belfercenter.org/publication/AttackingAI"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https://doi.org/10.1051/e3sconf/20223530300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1.png"/><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41.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g"/><Relationship Id="rId1" Type="http://schemas.openxmlformats.org/officeDocument/2006/relationships/slideLayout" Target="../slideLayouts/slideLayout30.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hyperlink" Target="mailto:Vagan.Terziyan@jyu.fi" TargetMode="Externa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hyperlink" Target="https://www.jyu.fi/en/" TargetMode="External"/><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5.xml"/><Relationship Id="rId6" Type="http://schemas.openxmlformats.org/officeDocument/2006/relationships/image" Target="../media/image86.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3.png"/><Relationship Id="rId7" Type="http://schemas.openxmlformats.org/officeDocument/2006/relationships/image" Target="../media/image82.png"/><Relationship Id="rId2" Type="http://schemas.openxmlformats.org/officeDocument/2006/relationships/image" Target="../media/image67.jpe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94.jpeg"/><Relationship Id="rId4" Type="http://schemas.openxmlformats.org/officeDocument/2006/relationships/image" Target="../media/image54.png"/><Relationship Id="rId9"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9.png"/><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82.pn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2.png"/><Relationship Id="rId1" Type="http://schemas.openxmlformats.org/officeDocument/2006/relationships/slideLayout" Target="../slideLayouts/slideLayout25.xml"/><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5.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3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4.gif"/><Relationship Id="rId2" Type="http://schemas.openxmlformats.org/officeDocument/2006/relationships/image" Target="../media/image20.png"/><Relationship Id="rId16" Type="http://schemas.openxmlformats.org/officeDocument/2006/relationships/hyperlink" Target="https://www.ecam-epmi.fr/" TargetMode="Externa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4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42.xml.rels><?xml version="1.0" encoding="UTF-8" standalone="yes"?>
<Relationships xmlns="http://schemas.openxmlformats.org/package/2006/relationships"><Relationship Id="rId13" Type="http://schemas.openxmlformats.org/officeDocument/2006/relationships/hyperlink" Target="https://doi.org/10.3390/ijgi10040246" TargetMode="External"/><Relationship Id="rId18" Type="http://schemas.openxmlformats.org/officeDocument/2006/relationships/hyperlink" Target="https://ietresearch.onlinelibrary.wiley.com/doi/10.1049/cim2.12008" TargetMode="External"/><Relationship Id="rId26" Type="http://schemas.openxmlformats.org/officeDocument/2006/relationships/hyperlink" Target="https://www.sciencedirect.com/science/article/pii/S1877050921001952?via%3Dihub" TargetMode="External"/><Relationship Id="rId39" Type="http://schemas.openxmlformats.org/officeDocument/2006/relationships/image" Target="../media/image138.png"/><Relationship Id="rId21" Type="http://schemas.openxmlformats.org/officeDocument/2006/relationships/hyperlink" Target="https://www.sciencedirect.com/science/article/pii/S1877050921003914?via%3Dihub" TargetMode="External"/><Relationship Id="rId34" Type="http://schemas.openxmlformats.org/officeDocument/2006/relationships/hyperlink" Target="http://recode.bg/natog5511/wp-content/uploads/2021/05/ANNEX-3-Deliverable-3_NURE-and-JYU-G5511.pdf" TargetMode="External"/><Relationship Id="rId7" Type="http://schemas.openxmlformats.org/officeDocument/2006/relationships/hyperlink" Target="https://www.sciencedirect.com/science/article/pii/S0278612518300608" TargetMode="External"/><Relationship Id="rId12" Type="http://schemas.openxmlformats.org/officeDocument/2006/relationships/hyperlink" Target="https://arxiv.org/abs/1905.06054" TargetMode="External"/><Relationship Id="rId17" Type="http://schemas.openxmlformats.org/officeDocument/2006/relationships/hyperlink" Target="https://doi.org/10.1016/j.promfg.2020.02.092" TargetMode="External"/><Relationship Id="rId25" Type="http://schemas.openxmlformats.org/officeDocument/2006/relationships/hyperlink" Target="https://doi.org/10.1016/j.procs.2021.01.290" TargetMode="External"/><Relationship Id="rId33" Type="http://schemas.openxmlformats.org/officeDocument/2006/relationships/hyperlink" Target="https://direct.mit.edu/neco" TargetMode="External"/><Relationship Id="rId38" Type="http://schemas.openxmlformats.org/officeDocument/2006/relationships/image" Target="../media/image137.png"/><Relationship Id="rId2" Type="http://schemas.openxmlformats.org/officeDocument/2006/relationships/image" Target="../media/image134.png"/><Relationship Id="rId16" Type="http://schemas.openxmlformats.org/officeDocument/2006/relationships/hyperlink" Target="https://www.journals.elsevier.com/procedia-manufacturing/" TargetMode="External"/><Relationship Id="rId20" Type="http://schemas.openxmlformats.org/officeDocument/2006/relationships/hyperlink" Target="https://doi.org/10.1049/cim2.12008" TargetMode="External"/><Relationship Id="rId29" Type="http://schemas.openxmlformats.org/officeDocument/2006/relationships/hyperlink" Target="https://arxiv.org/abs/2105.10560" TargetMode="External"/><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hyperlink" Target="https://doi.org/10.3233/978-1-61499-888-4-110" TargetMode="External"/><Relationship Id="rId24" Type="http://schemas.openxmlformats.org/officeDocument/2006/relationships/hyperlink" Target="https://www.sciencedirect.com/science/article/pii/S1877050921003392?via%3Dihub" TargetMode="External"/><Relationship Id="rId32" Type="http://schemas.openxmlformats.org/officeDocument/2006/relationships/hyperlink" Target="https://doi.org/10.1162/neco_a_01449" TargetMode="External"/><Relationship Id="rId37" Type="http://schemas.openxmlformats.org/officeDocument/2006/relationships/image" Target="../media/image136.png"/><Relationship Id="rId5" Type="http://schemas.openxmlformats.org/officeDocument/2006/relationships/image" Target="../media/image8.png"/><Relationship Id="rId15" Type="http://schemas.openxmlformats.org/officeDocument/2006/relationships/hyperlink" Target="https://www.sciencedirect.com/science/article/pii/S2351978920306570/pdf?md5=cbaac07bad3397401df7275614f3cc66&amp;pid=1-s2.0-S2351978920306570-main.pdf" TargetMode="External"/><Relationship Id="rId23" Type="http://schemas.openxmlformats.org/officeDocument/2006/relationships/hyperlink" Target="https://doi.org/10.1016/j.procs.2021.01.337" TargetMode="External"/><Relationship Id="rId28" Type="http://schemas.openxmlformats.org/officeDocument/2006/relationships/hyperlink" Target="https://arxiv.org/ftp/arxiv/papers/2105/2105.10560.pdf" TargetMode="External"/><Relationship Id="rId36" Type="http://schemas.openxmlformats.org/officeDocument/2006/relationships/hyperlink" Target="https://www.tandfonline.com/toc/tjis20/current" TargetMode="External"/><Relationship Id="rId10" Type="http://schemas.openxmlformats.org/officeDocument/2006/relationships/hyperlink" Target="https://www.iospress.nl/bookserie/nato-science-for-peace-and-security-series-d-information-andcommunication-security/" TargetMode="External"/><Relationship Id="rId19" Type="http://schemas.openxmlformats.org/officeDocument/2006/relationships/hyperlink" Target="https://digital-library.theiet.org/content/journals/iet-cim" TargetMode="External"/><Relationship Id="rId31" Type="http://schemas.openxmlformats.org/officeDocument/2006/relationships/hyperlink" Target="https://arxiv.org/abs/2105.14154" TargetMode="External"/><Relationship Id="rId4" Type="http://schemas.openxmlformats.org/officeDocument/2006/relationships/hyperlink" Target="https://www.jyu.fi/en" TargetMode="External"/><Relationship Id="rId9" Type="http://schemas.openxmlformats.org/officeDocument/2006/relationships/hyperlink" Target="http://ebooks.iospress.nl/volumearticle/50290" TargetMode="External"/><Relationship Id="rId14" Type="http://schemas.openxmlformats.org/officeDocument/2006/relationships/hyperlink" Target="https://www.mdpi.com/journal/ijgi" TargetMode="External"/><Relationship Id="rId22" Type="http://schemas.openxmlformats.org/officeDocument/2006/relationships/hyperlink" Target="https://www.journals.elsevier.com/procedia-computer-science" TargetMode="External"/><Relationship Id="rId27" Type="http://schemas.openxmlformats.org/officeDocument/2006/relationships/hyperlink" Target="https://doi.org/10.1016/j.procs.2021.01.155" TargetMode="External"/><Relationship Id="rId30" Type="http://schemas.openxmlformats.org/officeDocument/2006/relationships/hyperlink" Target="https://arxiv.org/pdf/2105.14154" TargetMode="External"/><Relationship Id="rId35" Type="http://schemas.openxmlformats.org/officeDocument/2006/relationships/hyperlink" Target="https://www.inderscience.com/jhome.php?jcode=ijspm" TargetMode="External"/><Relationship Id="rId8" Type="http://schemas.openxmlformats.org/officeDocument/2006/relationships/hyperlink" Target="https://www.journals.elsevier.com/journal-of-manufacturing-systems/" TargetMode="External"/><Relationship Id="rId3" Type="http://schemas.openxmlformats.org/officeDocument/2006/relationships/image" Target="../media/image9.png"/></Relationships>
</file>

<file path=ppt/slides/_rels/slide43.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140.gif"/><Relationship Id="rId7"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23.xml"/><Relationship Id="rId6" Type="http://schemas.openxmlformats.org/officeDocument/2006/relationships/image" Target="../media/image37.gif"/><Relationship Id="rId5" Type="http://schemas.openxmlformats.org/officeDocument/2006/relationships/image" Target="../media/image141.png"/><Relationship Id="rId4" Type="http://schemas.openxmlformats.org/officeDocument/2006/relationships/hyperlink" Target="http://clipartall.com/img/clipart-165720.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ai.it.jyu.fi/EVF-2021.pptx" TargetMode="External"/><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hyperlink" Target="mailto:vagan.terziyan@jyu.fi"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gif"/><Relationship Id="rId7" Type="http://schemas.openxmlformats.org/officeDocument/2006/relationships/hyperlink" Target="https://bt3gl.github.io/index.html" TargetMode="External"/><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5.gif"/><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gif"/><Relationship Id="rId7" Type="http://schemas.openxmlformats.org/officeDocument/2006/relationships/hyperlink" Target="https://www.schneier.com/crypto-gram/archives/2000/1015.html" TargetMode="External"/><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5.gif"/><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46958" y="3201614"/>
            <a:ext cx="7374720" cy="1015663"/>
          </a:xfrm>
          <a:prstGeom prst="rect">
            <a:avLst/>
          </a:prstGeom>
        </p:spPr>
        <p:txBody>
          <a:bodyPr wrap="square">
            <a:spAutoFit/>
          </a:bodyPr>
          <a:lstStyle/>
          <a:p>
            <a:pPr algn="ctr"/>
            <a:r>
              <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HYBRID THREATS AGAINST INDUSTRY 4.0:</a:t>
            </a:r>
          </a:p>
          <a:p>
            <a:pPr algn="ctr"/>
            <a:r>
              <a:rPr lang="en-US" sz="2800" b="1" i="1" dirty="0">
                <a:solidFill>
                  <a:srgbClr val="C00000"/>
                </a:solidFill>
                <a:effectLst>
                  <a:outerShdw blurRad="38100" dist="38100" dir="2700000" algn="tl">
                    <a:srgbClr val="000000">
                      <a:alpha val="43137"/>
                    </a:srgbClr>
                  </a:outerShdw>
                </a:effectLst>
              </a:rPr>
              <a:t>Adversarial Training of Resilience</a:t>
            </a:r>
          </a:p>
        </p:txBody>
      </p:sp>
      <p:sp>
        <p:nvSpPr>
          <p:cNvPr id="15" name="Rectangle 14"/>
          <p:cNvSpPr/>
          <p:nvPr/>
        </p:nvSpPr>
        <p:spPr>
          <a:xfrm>
            <a:off x="372885" y="4350725"/>
            <a:ext cx="7275871"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a:ln/>
                <a:solidFill>
                  <a:srgbClr val="7030A0"/>
                </a:solidFill>
                <a:effectLst/>
              </a:rPr>
              <a:t>Olena Kaikova, </a:t>
            </a:r>
            <a:r>
              <a:rPr lang="en-US" sz="2400" b="1" u="sng" dirty="0">
                <a:ln/>
                <a:solidFill>
                  <a:srgbClr val="7030A0"/>
                </a:solidFill>
              </a:rPr>
              <a:t>Vagan Terziyan</a:t>
            </a:r>
            <a:r>
              <a:rPr lang="en-US" sz="2400" b="1" dirty="0">
                <a:ln/>
                <a:solidFill>
                  <a:srgbClr val="7030A0"/>
                </a:solidFill>
              </a:rPr>
              <a:t>, Timo Tiihonen,</a:t>
            </a:r>
          </a:p>
          <a:p>
            <a:pPr algn="ctr"/>
            <a:r>
              <a:rPr lang="en-US" sz="2400" b="1" cap="none" spc="0" dirty="0">
                <a:ln/>
                <a:solidFill>
                  <a:srgbClr val="FF0000"/>
                </a:solidFill>
                <a:effectLst/>
              </a:rPr>
              <a:t> Mariia Golovianko, Svitlana Gryshko, Liudmyla Titova</a:t>
            </a:r>
          </a:p>
        </p:txBody>
      </p:sp>
      <p:sp>
        <p:nvSpPr>
          <p:cNvPr id="26" name="Rectangle 25"/>
          <p:cNvSpPr/>
          <p:nvPr/>
        </p:nvSpPr>
        <p:spPr>
          <a:xfrm>
            <a:off x="372885" y="5351179"/>
            <a:ext cx="6748880" cy="584775"/>
          </a:xfrm>
          <a:prstGeom prst="rect">
            <a:avLst/>
          </a:prstGeom>
        </p:spPr>
        <p:txBody>
          <a:bodyPr wrap="square">
            <a:spAutoFit/>
          </a:bodyPr>
          <a:lstStyle/>
          <a:p>
            <a:pPr algn="ctr"/>
            <a:r>
              <a:rPr lang="en-US" sz="1600" b="1" i="1" dirty="0">
                <a:solidFill>
                  <a:srgbClr val="7030A0"/>
                </a:solidFill>
              </a:rPr>
              <a:t>Collective Intelligence research </a:t>
            </a:r>
            <a:r>
              <a:rPr lang="en-US" sz="1600" b="1" i="1" dirty="0">
                <a:solidFill>
                  <a:srgbClr val="7030A0"/>
                </a:solidFill>
                <a:effectLst/>
              </a:rPr>
              <a:t>group, Faculty of Information Technology, University of </a:t>
            </a:r>
            <a:r>
              <a:rPr lang="fi-FI" sz="1600" b="1" i="1" dirty="0">
                <a:solidFill>
                  <a:srgbClr val="7030A0"/>
                </a:solidFill>
                <a:effectLst/>
              </a:rPr>
              <a:t>Jyväskylä (FINLAND)</a:t>
            </a:r>
            <a:endParaRPr lang="en-US" sz="1600" i="1" dirty="0">
              <a:solidFill>
                <a:srgbClr val="7030A0"/>
              </a:solidFill>
            </a:endParaRPr>
          </a:p>
        </p:txBody>
      </p:sp>
      <p:grpSp>
        <p:nvGrpSpPr>
          <p:cNvPr id="44" name="Group 43"/>
          <p:cNvGrpSpPr/>
          <p:nvPr/>
        </p:nvGrpSpPr>
        <p:grpSpPr>
          <a:xfrm>
            <a:off x="0" y="-13160"/>
            <a:ext cx="12192000" cy="3026151"/>
            <a:chOff x="0" y="-13160"/>
            <a:chExt cx="12192000" cy="3026151"/>
          </a:xfrm>
        </p:grpSpPr>
        <p:sp>
          <p:nvSpPr>
            <p:cNvPr id="14" name="Rectangle 13"/>
            <p:cNvSpPr/>
            <p:nvPr/>
          </p:nvSpPr>
          <p:spPr>
            <a:xfrm>
              <a:off x="38100" y="-3405"/>
              <a:ext cx="12153900" cy="299101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5272539" y="-1"/>
              <a:ext cx="6919461" cy="2987611"/>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256" y="24326"/>
              <a:ext cx="3752401" cy="2963981"/>
            </a:xfrm>
            <a:prstGeom prst="rect">
              <a:avLst/>
            </a:prstGeom>
            <a:ln w="25400">
              <a:solidFill>
                <a:schemeClr val="tx1"/>
              </a:solidFill>
            </a:ln>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0940" y="1446435"/>
              <a:ext cx="2735812" cy="1541175"/>
            </a:xfrm>
            <a:prstGeom prst="rect">
              <a:avLst/>
            </a:prstGeom>
            <a:ln w="15875">
              <a:solidFill>
                <a:schemeClr val="tx1"/>
              </a:solidFill>
            </a:ln>
          </p:spPr>
        </p:pic>
        <p:pic>
          <p:nvPicPr>
            <p:cNvPr id="2" name="Picture 1"/>
            <p:cNvPicPr>
              <a:picLocks noChangeAspect="1"/>
            </p:cNvPicPr>
            <p:nvPr/>
          </p:nvPicPr>
          <p:blipFill>
            <a:blip r:embed="rId5"/>
            <a:stretch>
              <a:fillRect/>
            </a:stretch>
          </p:blipFill>
          <p:spPr>
            <a:xfrm>
              <a:off x="2019300" y="76719"/>
              <a:ext cx="1728025" cy="935860"/>
            </a:xfrm>
            <a:prstGeom prst="rect">
              <a:avLst/>
            </a:prstGeom>
          </p:spPr>
        </p:pic>
        <p:pic>
          <p:nvPicPr>
            <p:cNvPr id="18"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9872" y="1199295"/>
              <a:ext cx="1550444" cy="1788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3819525" y="-3405"/>
              <a:ext cx="2469107" cy="1449143"/>
              <a:chOff x="9886950" y="4176852"/>
              <a:chExt cx="1762125" cy="995223"/>
            </a:xfrm>
          </p:grpSpPr>
          <p:sp>
            <p:nvSpPr>
              <p:cNvPr id="4" name="Rectangle 3"/>
              <p:cNvSpPr/>
              <p:nvPr/>
            </p:nvSpPr>
            <p:spPr>
              <a:xfrm>
                <a:off x="9886950" y="4176852"/>
                <a:ext cx="1762125" cy="995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86950" y="4185681"/>
                <a:ext cx="1753768" cy="986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4703152" y="679727"/>
              <a:ext cx="569387" cy="646331"/>
            </a:xfrm>
            <a:prstGeom prst="rect">
              <a:avLst/>
            </a:prstGeom>
            <a:noFill/>
          </p:spPr>
          <p:txBody>
            <a:bodyPr wrap="none" lIns="91440" tIns="45720" rIns="91440" bIns="45720">
              <a:spAutoFit/>
            </a:bodyPr>
            <a:lstStyle/>
            <a:p>
              <a:pPr algn="ctr"/>
              <a:r>
                <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AI</a:t>
              </a:r>
            </a:p>
          </p:txBody>
        </p:sp>
        <p:sp>
          <p:nvSpPr>
            <p:cNvPr id="45" name="Rectangle 44"/>
            <p:cNvSpPr/>
            <p:nvPr/>
          </p:nvSpPr>
          <p:spPr>
            <a:xfrm>
              <a:off x="0" y="-13160"/>
              <a:ext cx="12192000" cy="3026151"/>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445086" y="5934683"/>
            <a:ext cx="6997934" cy="584775"/>
          </a:xfrm>
          <a:prstGeom prst="rect">
            <a:avLst/>
          </a:prstGeom>
        </p:spPr>
        <p:txBody>
          <a:bodyPr wrap="square">
            <a:spAutoFit/>
          </a:bodyPr>
          <a:lstStyle/>
          <a:p>
            <a:pPr algn="ctr"/>
            <a:r>
              <a:rPr lang="en-US" sz="1600" b="1" i="1" dirty="0">
                <a:solidFill>
                  <a:srgbClr val="C00000"/>
                </a:solidFill>
              </a:rPr>
              <a:t>Adversarial Intelligence research </a:t>
            </a:r>
            <a:r>
              <a:rPr lang="en-US" sz="1600" b="1" i="1" dirty="0">
                <a:solidFill>
                  <a:srgbClr val="C00000"/>
                </a:solidFill>
                <a:effectLst/>
              </a:rPr>
              <a:t>group, Department of Artificial Intelligence, Kharkiv National University of Radio Electronics (UKRAINE)</a:t>
            </a:r>
            <a:endParaRPr lang="en-US" sz="1600" i="1" dirty="0">
              <a:solidFill>
                <a:srgbClr val="C00000"/>
              </a:solidFill>
            </a:endParaRPr>
          </a:p>
        </p:txBody>
      </p:sp>
      <p:pic>
        <p:nvPicPr>
          <p:cNvPr id="6" name="Picture 5"/>
          <p:cNvPicPr>
            <a:picLocks noChangeAspect="1"/>
          </p:cNvPicPr>
          <p:nvPr/>
        </p:nvPicPr>
        <p:blipFill>
          <a:blip r:embed="rId8"/>
          <a:stretch>
            <a:fillRect/>
          </a:stretch>
        </p:blipFill>
        <p:spPr>
          <a:xfrm>
            <a:off x="7680041" y="3151313"/>
            <a:ext cx="4502128" cy="3482114"/>
          </a:xfrm>
          <a:prstGeom prst="rect">
            <a:avLst/>
          </a:prstGeom>
          <a:ln w="25400">
            <a:solidFill>
              <a:schemeClr val="tx1"/>
            </a:solidFill>
          </a:ln>
        </p:spPr>
      </p:pic>
    </p:spTree>
    <p:extLst>
      <p:ext uri="{BB962C8B-B14F-4D97-AF65-F5344CB8AC3E}">
        <p14:creationId xmlns:p14="http://schemas.microsoft.com/office/powerpoint/2010/main" val="2556646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29285" y="1376518"/>
            <a:ext cx="11618602" cy="5090032"/>
            <a:chOff x="229285" y="855406"/>
            <a:chExt cx="11618602" cy="5090032"/>
          </a:xfrm>
        </p:grpSpPr>
        <p:pic>
          <p:nvPicPr>
            <p:cNvPr id="6" name="Picture 5"/>
            <p:cNvPicPr>
              <a:picLocks noChangeAspect="1"/>
            </p:cNvPicPr>
            <p:nvPr/>
          </p:nvPicPr>
          <p:blipFill>
            <a:blip r:embed="rId2"/>
            <a:stretch>
              <a:fillRect/>
            </a:stretch>
          </p:blipFill>
          <p:spPr>
            <a:xfrm>
              <a:off x="229285" y="1313783"/>
              <a:ext cx="6102892" cy="4034966"/>
            </a:xfrm>
            <a:prstGeom prst="rect">
              <a:avLst/>
            </a:prstGeom>
          </p:spPr>
        </p:pic>
        <p:grpSp>
          <p:nvGrpSpPr>
            <p:cNvPr id="7" name="Group 6"/>
            <p:cNvGrpSpPr/>
            <p:nvPr/>
          </p:nvGrpSpPr>
          <p:grpSpPr>
            <a:xfrm>
              <a:off x="373640" y="855406"/>
              <a:ext cx="11474247" cy="5090032"/>
              <a:chOff x="3279815" y="1079472"/>
              <a:chExt cx="8436791" cy="4841682"/>
            </a:xfrm>
          </p:grpSpPr>
          <p:grpSp>
            <p:nvGrpSpPr>
              <p:cNvPr id="8" name="Group 7"/>
              <p:cNvGrpSpPr/>
              <p:nvPr/>
            </p:nvGrpSpPr>
            <p:grpSpPr>
              <a:xfrm>
                <a:off x="8029575" y="1079472"/>
                <a:ext cx="3687031" cy="4841682"/>
                <a:chOff x="8029575" y="1079472"/>
                <a:chExt cx="3687031" cy="4841682"/>
              </a:xfrm>
            </p:grpSpPr>
            <p:grpSp>
              <p:nvGrpSpPr>
                <p:cNvPr id="10" name="Group 9"/>
                <p:cNvGrpSpPr/>
                <p:nvPr/>
              </p:nvGrpSpPr>
              <p:grpSpPr>
                <a:xfrm>
                  <a:off x="8029575" y="1489047"/>
                  <a:ext cx="3687031" cy="4432107"/>
                  <a:chOff x="294729" y="1518699"/>
                  <a:chExt cx="4030477" cy="5266083"/>
                </a:xfrm>
              </p:grpSpPr>
              <p:pic>
                <p:nvPicPr>
                  <p:cNvPr id="12" name="Picture 11"/>
                  <p:cNvPicPr>
                    <a:picLocks noChangeAspect="1"/>
                  </p:cNvPicPr>
                  <p:nvPr/>
                </p:nvPicPr>
                <p:blipFill>
                  <a:blip r:embed="rId3"/>
                  <a:stretch>
                    <a:fillRect/>
                  </a:stretch>
                </p:blipFill>
                <p:spPr>
                  <a:xfrm>
                    <a:off x="305523" y="1518699"/>
                    <a:ext cx="4016279" cy="2367418"/>
                  </a:xfrm>
                  <a:prstGeom prst="rect">
                    <a:avLst/>
                  </a:prstGeom>
                  <a:ln w="38100">
                    <a:solidFill>
                      <a:schemeClr val="bg1"/>
                    </a:solidFill>
                  </a:ln>
                </p:spPr>
              </p:pic>
              <p:pic>
                <p:nvPicPr>
                  <p:cNvPr id="13" name="Picture 12"/>
                  <p:cNvPicPr>
                    <a:picLocks noChangeAspect="1"/>
                  </p:cNvPicPr>
                  <p:nvPr/>
                </p:nvPicPr>
                <p:blipFill>
                  <a:blip r:embed="rId4"/>
                  <a:stretch>
                    <a:fillRect/>
                  </a:stretch>
                </p:blipFill>
                <p:spPr>
                  <a:xfrm>
                    <a:off x="294729" y="3894068"/>
                    <a:ext cx="4019122" cy="1452025"/>
                  </a:xfrm>
                  <a:prstGeom prst="rect">
                    <a:avLst/>
                  </a:prstGeom>
                  <a:ln w="38100">
                    <a:solidFill>
                      <a:schemeClr val="bg1"/>
                    </a:solidFill>
                  </a:ln>
                </p:spPr>
              </p:pic>
              <p:pic>
                <p:nvPicPr>
                  <p:cNvPr id="14" name="Picture 13"/>
                  <p:cNvPicPr>
                    <a:picLocks noChangeAspect="1"/>
                  </p:cNvPicPr>
                  <p:nvPr/>
                </p:nvPicPr>
                <p:blipFill>
                  <a:blip r:embed="rId5"/>
                  <a:stretch>
                    <a:fillRect/>
                  </a:stretch>
                </p:blipFill>
                <p:spPr>
                  <a:xfrm>
                    <a:off x="297572" y="5346093"/>
                    <a:ext cx="4027634" cy="1438689"/>
                  </a:xfrm>
                  <a:prstGeom prst="rect">
                    <a:avLst/>
                  </a:prstGeom>
                  <a:ln w="38100">
                    <a:solidFill>
                      <a:schemeClr val="bg1"/>
                    </a:solidFill>
                  </a:ln>
                </p:spPr>
              </p:pic>
            </p:grpSp>
            <p:sp>
              <p:nvSpPr>
                <p:cNvPr id="11" name="Rectangle 10"/>
                <p:cNvSpPr/>
                <p:nvPr/>
              </p:nvSpPr>
              <p:spPr>
                <a:xfrm>
                  <a:off x="8047667" y="1079472"/>
                  <a:ext cx="1828800" cy="409575"/>
                </a:xfrm>
                <a:prstGeom prst="rect">
                  <a:avLst/>
                </a:prstGeom>
                <a:solidFill>
                  <a:srgbClr val="EC2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a:solidFill>
                        <a:prstClr val="white"/>
                      </a:solidFill>
                      <a:latin typeface="Calibri"/>
                    </a:rPr>
                    <a:t>EVASION ATTACK</a:t>
                  </a:r>
                </a:p>
              </p:txBody>
            </p:sp>
          </p:grpSp>
          <p:sp>
            <p:nvSpPr>
              <p:cNvPr id="9" name="Rectangle 8"/>
              <p:cNvSpPr/>
              <p:nvPr/>
            </p:nvSpPr>
            <p:spPr>
              <a:xfrm>
                <a:off x="3279815" y="5454520"/>
                <a:ext cx="4366747" cy="380588"/>
              </a:xfrm>
              <a:prstGeom prst="rect">
                <a:avLst/>
              </a:prstGeom>
            </p:spPr>
            <p:txBody>
              <a:bodyPr wrap="square">
                <a:spAutoFit/>
              </a:bodyPr>
              <a:lstStyle/>
              <a:p>
                <a:pPr defTabSz="685800"/>
                <a:r>
                  <a:rPr lang="en-US" sz="2000" dirty="0">
                    <a:solidFill>
                      <a:prstClr val="black"/>
                    </a:solidFill>
                    <a:latin typeface="Calibri"/>
                    <a:hlinkClick r:id="rId6"/>
                  </a:rPr>
                  <a:t>https://www.belfercenter.org/publication/AttackingAI</a:t>
                </a:r>
                <a:r>
                  <a:rPr lang="en-US" sz="2000" dirty="0">
                    <a:solidFill>
                      <a:prstClr val="black"/>
                    </a:solidFill>
                    <a:latin typeface="Calibri"/>
                  </a:rPr>
                  <a:t> </a:t>
                </a:r>
              </a:p>
            </p:txBody>
          </p:sp>
        </p:grpSp>
        <p:sp>
          <p:nvSpPr>
            <p:cNvPr id="15" name="Rectangle 14"/>
            <p:cNvSpPr/>
            <p:nvPr/>
          </p:nvSpPr>
          <p:spPr>
            <a:xfrm>
              <a:off x="248946" y="873367"/>
              <a:ext cx="2690899" cy="430584"/>
            </a:xfrm>
            <a:prstGeom prst="rect">
              <a:avLst/>
            </a:prstGeom>
            <a:solidFill>
              <a:srgbClr val="EC2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a:solidFill>
                    <a:prstClr val="white"/>
                  </a:solidFill>
                  <a:latin typeface="Calibri"/>
                </a:rPr>
                <a:t>POISONING ATTACK</a:t>
              </a:r>
            </a:p>
          </p:txBody>
        </p:sp>
      </p:grpSp>
      <p:sp>
        <p:nvSpPr>
          <p:cNvPr id="17" name="Rectangle 16"/>
          <p:cNvSpPr/>
          <p:nvPr/>
        </p:nvSpPr>
        <p:spPr>
          <a:xfrm>
            <a:off x="1159421" y="191710"/>
            <a:ext cx="6942225"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Artificial Intelligence under Attack</a:t>
            </a:r>
            <a:endParaRPr lang="en-US" sz="3600" dirty="0">
              <a:solidFill>
                <a:prstClr val="black"/>
              </a:solidFill>
              <a:latin typeface="Calibri"/>
            </a:endParaRPr>
          </a:p>
        </p:txBody>
      </p:sp>
    </p:spTree>
    <p:extLst>
      <p:ext uri="{BB962C8B-B14F-4D97-AF65-F5344CB8AC3E}">
        <p14:creationId xmlns:p14="http://schemas.microsoft.com/office/powerpoint/2010/main" val="960541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2279576" y="404664"/>
            <a:ext cx="5943600" cy="5943600"/>
          </a:xfrm>
          <a:prstGeom prst="rect">
            <a:avLst/>
          </a:prstGeom>
        </p:spPr>
      </p:pic>
      <p:cxnSp>
        <p:nvCxnSpPr>
          <p:cNvPr id="7" name="Straight Connector 6"/>
          <p:cNvCxnSpPr>
            <a:stCxn id="5" idx="0"/>
            <a:endCxn id="5" idx="2"/>
          </p:cNvCxnSpPr>
          <p:nvPr/>
        </p:nvCxnSpPr>
        <p:spPr>
          <a:xfrm>
            <a:off x="5251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2279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50653" y="6238660"/>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1489157" y="3084077"/>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1469738" y="112278"/>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1489157" y="6001075"/>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2279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31331" y="6244302"/>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7750254" y="6273226"/>
            <a:ext cx="809838"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5615033" y="6299105"/>
            <a:ext cx="2100704"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884806" y="1598177"/>
            <a:ext cx="211570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0" name="Freeform 29"/>
          <p:cNvSpPr/>
          <p:nvPr/>
        </p:nvSpPr>
        <p:spPr>
          <a:xfrm>
            <a:off x="2290917" y="403124"/>
            <a:ext cx="5820697" cy="5938683"/>
          </a:xfrm>
          <a:custGeom>
            <a:avLst/>
            <a:gdLst>
              <a:gd name="connsiteX0" fmla="*/ 0 w 5820697"/>
              <a:gd name="connsiteY0" fmla="*/ 5938683 h 5938683"/>
              <a:gd name="connsiteX1" fmla="*/ 9832 w 5820697"/>
              <a:gd name="connsiteY1" fmla="*/ 9832 h 5938683"/>
              <a:gd name="connsiteX2" fmla="*/ 5820697 w 5820697"/>
              <a:gd name="connsiteY2" fmla="*/ 0 h 5938683"/>
              <a:gd name="connsiteX3" fmla="*/ 0 w 5820697"/>
              <a:gd name="connsiteY3" fmla="*/ 5938683 h 5938683"/>
            </a:gdLst>
            <a:ahLst/>
            <a:cxnLst>
              <a:cxn ang="0">
                <a:pos x="connsiteX0" y="connsiteY0"/>
              </a:cxn>
              <a:cxn ang="0">
                <a:pos x="connsiteX1" y="connsiteY1"/>
              </a:cxn>
              <a:cxn ang="0">
                <a:pos x="connsiteX2" y="connsiteY2"/>
              </a:cxn>
              <a:cxn ang="0">
                <a:pos x="connsiteX3" y="connsiteY3"/>
              </a:cxn>
            </a:cxnLst>
            <a:rect l="l" t="t" r="r" b="b"/>
            <a:pathLst>
              <a:path w="5820697" h="5938683">
                <a:moveTo>
                  <a:pt x="0" y="5938683"/>
                </a:moveTo>
                <a:cubicBezTo>
                  <a:pt x="3277" y="3962399"/>
                  <a:pt x="6555" y="1986116"/>
                  <a:pt x="9832" y="9832"/>
                </a:cubicBezTo>
                <a:lnTo>
                  <a:pt x="5820697" y="0"/>
                </a:lnTo>
                <a:lnTo>
                  <a:pt x="0" y="5938683"/>
                </a:lnTo>
                <a:close/>
              </a:path>
            </a:pathLst>
          </a:custGeom>
          <a:solidFill>
            <a:srgbClr val="00B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8875591">
            <a:off x="2679012" y="1920302"/>
            <a:ext cx="2981009" cy="1323439"/>
          </a:xfrm>
          <a:prstGeom prst="rect">
            <a:avLst/>
          </a:prstGeom>
          <a:solidFill>
            <a:schemeClr val="bg1"/>
          </a:solidFill>
        </p:spPr>
        <p:txBody>
          <a:bodyPr wrap="none" lIns="91440" tIns="45720" rIns="91440" bIns="45720">
            <a:spAutoFit/>
          </a:bodyPr>
          <a:lstStyle/>
          <a:p>
            <a:pPr algn="ctr"/>
            <a:r>
              <a:rPr lang="en-US" sz="8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Skinny</a:t>
            </a:r>
          </a:p>
        </p:txBody>
      </p:sp>
      <p:sp>
        <p:nvSpPr>
          <p:cNvPr id="31" name="Freeform 30"/>
          <p:cNvSpPr/>
          <p:nvPr/>
        </p:nvSpPr>
        <p:spPr>
          <a:xfrm>
            <a:off x="2300749" y="393291"/>
            <a:ext cx="5879691" cy="5968181"/>
          </a:xfrm>
          <a:custGeom>
            <a:avLst/>
            <a:gdLst>
              <a:gd name="connsiteX0" fmla="*/ 0 w 5879691"/>
              <a:gd name="connsiteY0" fmla="*/ 5968181 h 5968181"/>
              <a:gd name="connsiteX1" fmla="*/ 5869858 w 5879691"/>
              <a:gd name="connsiteY1" fmla="*/ 0 h 5968181"/>
              <a:gd name="connsiteX2" fmla="*/ 5879691 w 5879691"/>
              <a:gd name="connsiteY2" fmla="*/ 5938684 h 5968181"/>
              <a:gd name="connsiteX3" fmla="*/ 0 w 5879691"/>
              <a:gd name="connsiteY3" fmla="*/ 5968181 h 5968181"/>
            </a:gdLst>
            <a:ahLst/>
            <a:cxnLst>
              <a:cxn ang="0">
                <a:pos x="connsiteX0" y="connsiteY0"/>
              </a:cxn>
              <a:cxn ang="0">
                <a:pos x="connsiteX1" y="connsiteY1"/>
              </a:cxn>
              <a:cxn ang="0">
                <a:pos x="connsiteX2" y="connsiteY2"/>
              </a:cxn>
              <a:cxn ang="0">
                <a:pos x="connsiteX3" y="connsiteY3"/>
              </a:cxn>
            </a:cxnLst>
            <a:rect l="l" t="t" r="r" b="b"/>
            <a:pathLst>
              <a:path w="5879691" h="5968181">
                <a:moveTo>
                  <a:pt x="0" y="5968181"/>
                </a:moveTo>
                <a:lnTo>
                  <a:pt x="5869858" y="0"/>
                </a:lnTo>
                <a:cubicBezTo>
                  <a:pt x="5873136" y="1979561"/>
                  <a:pt x="5876413" y="3959123"/>
                  <a:pt x="5879691" y="5938684"/>
                </a:cubicBezTo>
                <a:lnTo>
                  <a:pt x="0" y="5968181"/>
                </a:lnTo>
                <a:close/>
              </a:path>
            </a:pathLst>
          </a:custGeom>
          <a:solidFill>
            <a:srgbClr val="FF00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8904743">
            <a:off x="3791600" y="3402676"/>
            <a:ext cx="4280659" cy="1107996"/>
          </a:xfrm>
          <a:prstGeom prst="rect">
            <a:avLst/>
          </a:prstGeom>
          <a:solidFill>
            <a:schemeClr val="bg1"/>
          </a:solidFill>
        </p:spPr>
        <p:txBody>
          <a:bodyPr wrap="none" lIns="91440" tIns="45720" rIns="91440" bIns="45720">
            <a:spAutoFit/>
          </a:bodyPr>
          <a:lstStyle/>
          <a:p>
            <a:pPr algn="ctr"/>
            <a:r>
              <a:rPr lang="en-US" sz="6600" b="1" dirty="0">
                <a:ln w="22225">
                  <a:solidFill>
                    <a:schemeClr val="accent2"/>
                  </a:solidFill>
                  <a:prstDash val="solid"/>
                </a:ln>
                <a:solidFill>
                  <a:schemeClr val="accent2">
                    <a:lumMod val="40000"/>
                    <a:lumOff val="60000"/>
                  </a:schemeClr>
                </a:solidFill>
              </a:rPr>
              <a:t>Overweight</a:t>
            </a:r>
          </a:p>
        </p:txBody>
      </p:sp>
      <p:cxnSp>
        <p:nvCxnSpPr>
          <p:cNvPr id="21" name="Straight Connector 20"/>
          <p:cNvCxnSpPr/>
          <p:nvPr/>
        </p:nvCxnSpPr>
        <p:spPr>
          <a:xfrm flipH="1">
            <a:off x="2250410" y="404664"/>
            <a:ext cx="5904656" cy="5943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ounded Rectangular Callout 32"/>
          <p:cNvSpPr/>
          <p:nvPr/>
        </p:nvSpPr>
        <p:spPr>
          <a:xfrm>
            <a:off x="8432478" y="2420888"/>
            <a:ext cx="2159044" cy="1185138"/>
          </a:xfrm>
          <a:prstGeom prst="wedgeRoundRectCallout">
            <a:avLst>
              <a:gd name="adj1" fmla="val -100724"/>
              <a:gd name="adj2" fmla="val -1392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Hidden decision boundary (machine learning objective)</a:t>
            </a:r>
          </a:p>
        </p:txBody>
      </p:sp>
      <p:sp>
        <p:nvSpPr>
          <p:cNvPr id="34" name="標題 1"/>
          <p:cNvSpPr>
            <a:spLocks noGrp="1"/>
          </p:cNvSpPr>
          <p:nvPr>
            <p:ph type="title"/>
          </p:nvPr>
        </p:nvSpPr>
        <p:spPr>
          <a:xfrm>
            <a:off x="8201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35" name="Picture 34"/>
          <p:cNvPicPr>
            <a:picLocks noChangeAspect="1"/>
          </p:cNvPicPr>
          <p:nvPr/>
        </p:nvPicPr>
        <p:blipFill>
          <a:blip r:embed="rId3"/>
          <a:stretch>
            <a:fillRect/>
          </a:stretch>
        </p:blipFill>
        <p:spPr>
          <a:xfrm>
            <a:off x="8239018" y="3848564"/>
            <a:ext cx="2382001" cy="2316741"/>
          </a:xfrm>
          <a:prstGeom prst="rect">
            <a:avLst/>
          </a:prstGeom>
        </p:spPr>
      </p:pic>
    </p:spTree>
    <p:extLst>
      <p:ext uri="{BB962C8B-B14F-4D97-AF65-F5344CB8AC3E}">
        <p14:creationId xmlns:p14="http://schemas.microsoft.com/office/powerpoint/2010/main" val="2770761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575721" y="2420888"/>
          <a:ext cx="3960443" cy="2595880"/>
        </p:xfrm>
        <a:graphic>
          <a:graphicData uri="http://schemas.openxmlformats.org/drawingml/2006/table">
            <a:tbl>
              <a:tblPr firstRow="1" bandRow="1">
                <a:tableStyleId>{5C22544A-7EE6-4342-B048-85BDC9FD1C3A}</a:tableStyleId>
              </a:tblPr>
              <a:tblGrid>
                <a:gridCol w="1296147">
                  <a:extLst>
                    <a:ext uri="{9D8B030D-6E8A-4147-A177-3AD203B41FA5}">
                      <a16:colId xmlns:a16="http://schemas.microsoft.com/office/drawing/2014/main" val="1920596540"/>
                    </a:ext>
                  </a:extLst>
                </a:gridCol>
                <a:gridCol w="1368152">
                  <a:extLst>
                    <a:ext uri="{9D8B030D-6E8A-4147-A177-3AD203B41FA5}">
                      <a16:colId xmlns:a16="http://schemas.microsoft.com/office/drawing/2014/main" val="1977055234"/>
                    </a:ext>
                  </a:extLst>
                </a:gridCol>
                <a:gridCol w="1296144">
                  <a:extLst>
                    <a:ext uri="{9D8B030D-6E8A-4147-A177-3AD203B41FA5}">
                      <a16:colId xmlns:a16="http://schemas.microsoft.com/office/drawing/2014/main" val="2529642855"/>
                    </a:ext>
                  </a:extLst>
                </a:gridCol>
              </a:tblGrid>
              <a:tr h="370840">
                <a:tc>
                  <a:txBody>
                    <a:bodyPr/>
                    <a:lstStyle/>
                    <a:p>
                      <a:pPr algn="ctr"/>
                      <a:r>
                        <a:rPr lang="en-US" dirty="0"/>
                        <a:t>Weight (kg)</a:t>
                      </a:r>
                    </a:p>
                  </a:txBody>
                  <a:tcPr anchor="ctr"/>
                </a:tc>
                <a:tc>
                  <a:txBody>
                    <a:bodyPr/>
                    <a:lstStyle/>
                    <a:p>
                      <a:pPr algn="ctr"/>
                      <a:r>
                        <a:rPr lang="en-US" dirty="0"/>
                        <a:t>Height (sm)</a:t>
                      </a:r>
                    </a:p>
                  </a:txBody>
                  <a:tcPr anchor="ctr"/>
                </a:tc>
                <a:tc>
                  <a:txBody>
                    <a:bodyPr/>
                    <a:lstStyle/>
                    <a:p>
                      <a:pPr algn="ctr"/>
                      <a:r>
                        <a:rPr lang="en-US" dirty="0"/>
                        <a:t>Decision</a:t>
                      </a:r>
                    </a:p>
                  </a:txBody>
                  <a:tcPr anchor="ctr"/>
                </a:tc>
                <a:extLst>
                  <a:ext uri="{0D108BD9-81ED-4DB2-BD59-A6C34878D82A}">
                    <a16:rowId xmlns:a16="http://schemas.microsoft.com/office/drawing/2014/main" val="2537542663"/>
                  </a:ext>
                </a:extLst>
              </a:tr>
              <a:tr h="370840">
                <a:tc>
                  <a:txBody>
                    <a:bodyPr/>
                    <a:lstStyle/>
                    <a:p>
                      <a:pPr algn="ctr"/>
                      <a:r>
                        <a:rPr lang="en-US" b="1" dirty="0"/>
                        <a:t>67</a:t>
                      </a:r>
                    </a:p>
                  </a:txBody>
                  <a:tcPr/>
                </a:tc>
                <a:tc>
                  <a:txBody>
                    <a:bodyPr/>
                    <a:lstStyle/>
                    <a:p>
                      <a:pPr algn="ctr"/>
                      <a:r>
                        <a:rPr lang="en-US" b="1" dirty="0"/>
                        <a:t>175</a:t>
                      </a:r>
                    </a:p>
                  </a:txBody>
                  <a:tcPr/>
                </a:tc>
                <a:tc>
                  <a:txBody>
                    <a:bodyPr/>
                    <a:lstStyle/>
                    <a:p>
                      <a:pPr algn="ctr"/>
                      <a:r>
                        <a:rPr lang="en-US" b="1" dirty="0"/>
                        <a:t>skinny</a:t>
                      </a:r>
                    </a:p>
                  </a:txBody>
                  <a:tcPr/>
                </a:tc>
                <a:extLst>
                  <a:ext uri="{0D108BD9-81ED-4DB2-BD59-A6C34878D82A}">
                    <a16:rowId xmlns:a16="http://schemas.microsoft.com/office/drawing/2014/main" val="3879067765"/>
                  </a:ext>
                </a:extLst>
              </a:tr>
              <a:tr h="370840">
                <a:tc>
                  <a:txBody>
                    <a:bodyPr/>
                    <a:lstStyle/>
                    <a:p>
                      <a:pPr algn="ctr"/>
                      <a:r>
                        <a:rPr lang="en-US" b="1" dirty="0"/>
                        <a:t>77</a:t>
                      </a:r>
                    </a:p>
                  </a:txBody>
                  <a:tcPr/>
                </a:tc>
                <a:tc>
                  <a:txBody>
                    <a:bodyPr/>
                    <a:lstStyle/>
                    <a:p>
                      <a:pPr algn="ctr"/>
                      <a:r>
                        <a:rPr lang="en-US" b="1" dirty="0"/>
                        <a:t>182</a:t>
                      </a:r>
                    </a:p>
                  </a:txBody>
                  <a:tcPr/>
                </a:tc>
                <a:tc>
                  <a:txBody>
                    <a:bodyPr/>
                    <a:lstStyle/>
                    <a:p>
                      <a:pPr algn="ctr"/>
                      <a:r>
                        <a:rPr lang="en-US" b="1" dirty="0"/>
                        <a:t>skinny</a:t>
                      </a:r>
                    </a:p>
                  </a:txBody>
                  <a:tcPr/>
                </a:tc>
                <a:extLst>
                  <a:ext uri="{0D108BD9-81ED-4DB2-BD59-A6C34878D82A}">
                    <a16:rowId xmlns:a16="http://schemas.microsoft.com/office/drawing/2014/main" val="3671632880"/>
                  </a:ext>
                </a:extLst>
              </a:tr>
              <a:tr h="370840">
                <a:tc>
                  <a:txBody>
                    <a:bodyPr/>
                    <a:lstStyle/>
                    <a:p>
                      <a:pPr algn="ctr"/>
                      <a:r>
                        <a:rPr lang="en-US" b="1" dirty="0"/>
                        <a:t>82</a:t>
                      </a:r>
                    </a:p>
                  </a:txBody>
                  <a:tcPr/>
                </a:tc>
                <a:tc>
                  <a:txBody>
                    <a:bodyPr/>
                    <a:lstStyle/>
                    <a:p>
                      <a:pPr algn="ctr"/>
                      <a:r>
                        <a:rPr lang="en-US" b="1" dirty="0"/>
                        <a:t>198</a:t>
                      </a:r>
                    </a:p>
                  </a:txBody>
                  <a:tcPr/>
                </a:tc>
                <a:tc>
                  <a:txBody>
                    <a:bodyPr/>
                    <a:lstStyle/>
                    <a:p>
                      <a:pPr algn="ctr"/>
                      <a:r>
                        <a:rPr lang="en-US" b="1" dirty="0"/>
                        <a:t>skinny</a:t>
                      </a:r>
                    </a:p>
                  </a:txBody>
                  <a:tcPr/>
                </a:tc>
                <a:extLst>
                  <a:ext uri="{0D108BD9-81ED-4DB2-BD59-A6C34878D82A}">
                    <a16:rowId xmlns:a16="http://schemas.microsoft.com/office/drawing/2014/main" val="2465113581"/>
                  </a:ext>
                </a:extLst>
              </a:tr>
              <a:tr h="370840">
                <a:tc>
                  <a:txBody>
                    <a:bodyPr/>
                    <a:lstStyle/>
                    <a:p>
                      <a:pPr algn="ctr"/>
                      <a:r>
                        <a:rPr lang="en-US" b="1" dirty="0"/>
                        <a:t>76</a:t>
                      </a:r>
                    </a:p>
                  </a:txBody>
                  <a:tcPr/>
                </a:tc>
                <a:tc>
                  <a:txBody>
                    <a:bodyPr/>
                    <a:lstStyle/>
                    <a:p>
                      <a:pPr algn="ctr"/>
                      <a:r>
                        <a:rPr lang="en-US" b="1" dirty="0"/>
                        <a:t>164</a:t>
                      </a:r>
                    </a:p>
                  </a:txBody>
                  <a:tcPr/>
                </a:tc>
                <a:tc>
                  <a:txBody>
                    <a:bodyPr/>
                    <a:lstStyle/>
                    <a:p>
                      <a:pPr algn="ctr"/>
                      <a:r>
                        <a:rPr lang="en-US" b="1" dirty="0"/>
                        <a:t>overweight</a:t>
                      </a:r>
                    </a:p>
                  </a:txBody>
                  <a:tcPr/>
                </a:tc>
                <a:extLst>
                  <a:ext uri="{0D108BD9-81ED-4DB2-BD59-A6C34878D82A}">
                    <a16:rowId xmlns:a16="http://schemas.microsoft.com/office/drawing/2014/main" val="3152816289"/>
                  </a:ext>
                </a:extLst>
              </a:tr>
              <a:tr h="370840">
                <a:tc>
                  <a:txBody>
                    <a:bodyPr/>
                    <a:lstStyle/>
                    <a:p>
                      <a:pPr algn="ctr"/>
                      <a:r>
                        <a:rPr lang="en-US" b="1" dirty="0"/>
                        <a:t>91</a:t>
                      </a:r>
                    </a:p>
                  </a:txBody>
                  <a:tcPr/>
                </a:tc>
                <a:tc>
                  <a:txBody>
                    <a:bodyPr/>
                    <a:lstStyle/>
                    <a:p>
                      <a:pPr algn="ctr"/>
                      <a:r>
                        <a:rPr lang="en-US" b="1" dirty="0"/>
                        <a:t>167</a:t>
                      </a:r>
                    </a:p>
                  </a:txBody>
                  <a:tcPr/>
                </a:tc>
                <a:tc>
                  <a:txBody>
                    <a:bodyPr/>
                    <a:lstStyle/>
                    <a:p>
                      <a:pPr algn="ctr"/>
                      <a:r>
                        <a:rPr lang="en-US" b="1" dirty="0"/>
                        <a:t>overweight</a:t>
                      </a:r>
                    </a:p>
                  </a:txBody>
                  <a:tcPr/>
                </a:tc>
                <a:extLst>
                  <a:ext uri="{0D108BD9-81ED-4DB2-BD59-A6C34878D82A}">
                    <a16:rowId xmlns:a16="http://schemas.microsoft.com/office/drawing/2014/main" val="1096687297"/>
                  </a:ext>
                </a:extLst>
              </a:tr>
              <a:tr h="370840">
                <a:tc>
                  <a:txBody>
                    <a:bodyPr/>
                    <a:lstStyle/>
                    <a:p>
                      <a:pPr algn="ctr"/>
                      <a:r>
                        <a:rPr lang="en-US" b="1" dirty="0"/>
                        <a:t>98</a:t>
                      </a:r>
                    </a:p>
                  </a:txBody>
                  <a:tcPr/>
                </a:tc>
                <a:tc>
                  <a:txBody>
                    <a:bodyPr/>
                    <a:lstStyle/>
                    <a:p>
                      <a:pPr algn="ctr"/>
                      <a:r>
                        <a:rPr lang="en-US" b="1" dirty="0"/>
                        <a:t>180</a:t>
                      </a:r>
                    </a:p>
                  </a:txBody>
                  <a:tcPr/>
                </a:tc>
                <a:tc>
                  <a:txBody>
                    <a:bodyPr/>
                    <a:lstStyle/>
                    <a:p>
                      <a:pPr algn="ctr"/>
                      <a:r>
                        <a:rPr lang="en-US" b="1" dirty="0"/>
                        <a:t>overweight</a:t>
                      </a:r>
                    </a:p>
                  </a:txBody>
                  <a:tcPr/>
                </a:tc>
                <a:extLst>
                  <a:ext uri="{0D108BD9-81ED-4DB2-BD59-A6C34878D82A}">
                    <a16:rowId xmlns:a16="http://schemas.microsoft.com/office/drawing/2014/main" val="3492906110"/>
                  </a:ext>
                </a:extLst>
              </a:tr>
            </a:tbl>
          </a:graphicData>
        </a:graphic>
      </p:graphicFrame>
      <p:sp>
        <p:nvSpPr>
          <p:cNvPr id="6" name="標題 1"/>
          <p:cNvSpPr>
            <a:spLocks noGrp="1"/>
          </p:cNvSpPr>
          <p:nvPr>
            <p:ph type="title"/>
          </p:nvPr>
        </p:nvSpPr>
        <p:spPr>
          <a:xfrm>
            <a:off x="2711625" y="404664"/>
            <a:ext cx="5688632" cy="1224136"/>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 Training set for supervised learning</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5" name="Picture 4"/>
          <p:cNvPicPr>
            <a:picLocks noChangeAspect="1"/>
          </p:cNvPicPr>
          <p:nvPr/>
        </p:nvPicPr>
        <p:blipFill>
          <a:blip r:embed="rId2"/>
          <a:stretch>
            <a:fillRect/>
          </a:stretch>
        </p:blipFill>
        <p:spPr>
          <a:xfrm>
            <a:off x="7536164" y="2388647"/>
            <a:ext cx="1872205" cy="2621087"/>
          </a:xfrm>
          <a:prstGeom prst="rect">
            <a:avLst/>
          </a:prstGeom>
        </p:spPr>
      </p:pic>
      <p:sp>
        <p:nvSpPr>
          <p:cNvPr id="7" name="Rectangle 6"/>
          <p:cNvSpPr/>
          <p:nvPr/>
        </p:nvSpPr>
        <p:spPr>
          <a:xfrm>
            <a:off x="3575721" y="2420889"/>
            <a:ext cx="3960443" cy="258884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923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2279576" y="404664"/>
            <a:ext cx="5943600" cy="5943600"/>
          </a:xfrm>
          <a:prstGeom prst="rect">
            <a:avLst/>
          </a:prstGeom>
        </p:spPr>
      </p:pic>
      <p:cxnSp>
        <p:nvCxnSpPr>
          <p:cNvPr id="7" name="Straight Connector 6"/>
          <p:cNvCxnSpPr>
            <a:stCxn id="5" idx="0"/>
            <a:endCxn id="5" idx="2"/>
          </p:cNvCxnSpPr>
          <p:nvPr/>
        </p:nvCxnSpPr>
        <p:spPr>
          <a:xfrm>
            <a:off x="5251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2279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50653" y="6238660"/>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1489157" y="3084077"/>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1469738" y="112278"/>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1489157" y="6001075"/>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2279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31331" y="6244302"/>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7750254" y="6273226"/>
            <a:ext cx="809838"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5615033" y="6299105"/>
            <a:ext cx="2100704"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884806" y="1598177"/>
            <a:ext cx="211570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8201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 name="Oval 1"/>
          <p:cNvSpPr/>
          <p:nvPr/>
        </p:nvSpPr>
        <p:spPr>
          <a:xfrm>
            <a:off x="3173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662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395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767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15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731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ular Callout 29"/>
          <p:cNvSpPr/>
          <p:nvPr/>
        </p:nvSpPr>
        <p:spPr>
          <a:xfrm>
            <a:off x="8270436" y="1484784"/>
            <a:ext cx="2357126" cy="1754519"/>
          </a:xfrm>
          <a:prstGeom prst="wedgeRoundRectCallout">
            <a:avLst>
              <a:gd name="adj1" fmla="val -65754"/>
              <a:gd name="adj2" fmla="val 413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“Training Samples” on top of the “Decision Space”</a:t>
            </a:r>
          </a:p>
        </p:txBody>
      </p:sp>
      <p:sp>
        <p:nvSpPr>
          <p:cNvPr id="31" name="Rounded Rectangular Callout 30"/>
          <p:cNvSpPr/>
          <p:nvPr/>
        </p:nvSpPr>
        <p:spPr>
          <a:xfrm>
            <a:off x="8275761" y="1487291"/>
            <a:ext cx="2357126" cy="1754519"/>
          </a:xfrm>
          <a:prstGeom prst="wedgeRoundRectCallout">
            <a:avLst>
              <a:gd name="adj1" fmla="val -152934"/>
              <a:gd name="adj2" fmla="val -903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“Training Samples” on top of the “Decision Space”</a:t>
            </a:r>
          </a:p>
        </p:txBody>
      </p:sp>
    </p:spTree>
    <p:extLst>
      <p:ext uri="{BB962C8B-B14F-4D97-AF65-F5344CB8AC3E}">
        <p14:creationId xmlns:p14="http://schemas.microsoft.com/office/powerpoint/2010/main" val="199659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2279576" y="404664"/>
            <a:ext cx="5943600" cy="5943600"/>
          </a:xfrm>
          <a:prstGeom prst="rect">
            <a:avLst/>
          </a:prstGeom>
        </p:spPr>
      </p:pic>
      <p:cxnSp>
        <p:nvCxnSpPr>
          <p:cNvPr id="7" name="Straight Connector 6"/>
          <p:cNvCxnSpPr>
            <a:stCxn id="5" idx="0"/>
            <a:endCxn id="5" idx="2"/>
          </p:cNvCxnSpPr>
          <p:nvPr/>
        </p:nvCxnSpPr>
        <p:spPr>
          <a:xfrm>
            <a:off x="5251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2279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50653" y="6238660"/>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1489157" y="3084077"/>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1469738" y="112278"/>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1489157" y="6001075"/>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2279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31331" y="6244302"/>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7750254" y="6273226"/>
            <a:ext cx="809838"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5615033" y="6299105"/>
            <a:ext cx="2100704"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884806" y="1598177"/>
            <a:ext cx="211570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8201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7" name="Oval 26"/>
          <p:cNvSpPr/>
          <p:nvPr/>
        </p:nvSpPr>
        <p:spPr>
          <a:xfrm>
            <a:off x="7767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15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731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261420" y="393290"/>
            <a:ext cx="3588775" cy="4041058"/>
          </a:xfrm>
          <a:custGeom>
            <a:avLst/>
            <a:gdLst>
              <a:gd name="connsiteX0" fmla="*/ 0 w 3588775"/>
              <a:gd name="connsiteY0" fmla="*/ 3834581 h 4041058"/>
              <a:gd name="connsiteX1" fmla="*/ 570271 w 3588775"/>
              <a:gd name="connsiteY1" fmla="*/ 3991897 h 4041058"/>
              <a:gd name="connsiteX2" fmla="*/ 845575 w 3588775"/>
              <a:gd name="connsiteY2" fmla="*/ 4041058 h 4041058"/>
              <a:gd name="connsiteX3" fmla="*/ 1170039 w 3588775"/>
              <a:gd name="connsiteY3" fmla="*/ 4021394 h 4041058"/>
              <a:gd name="connsiteX4" fmla="*/ 1474839 w 3588775"/>
              <a:gd name="connsiteY4" fmla="*/ 3854245 h 4041058"/>
              <a:gd name="connsiteX5" fmla="*/ 1966452 w 3588775"/>
              <a:gd name="connsiteY5" fmla="*/ 3510116 h 4041058"/>
              <a:gd name="connsiteX6" fmla="*/ 2821858 w 3588775"/>
              <a:gd name="connsiteY6" fmla="*/ 2792362 h 4041058"/>
              <a:gd name="connsiteX7" fmla="*/ 3008671 w 3588775"/>
              <a:gd name="connsiteY7" fmla="*/ 2330245 h 4041058"/>
              <a:gd name="connsiteX8" fmla="*/ 3185652 w 3588775"/>
              <a:gd name="connsiteY8" fmla="*/ 1966452 h 4041058"/>
              <a:gd name="connsiteX9" fmla="*/ 3342968 w 3588775"/>
              <a:gd name="connsiteY9" fmla="*/ 1347020 h 4041058"/>
              <a:gd name="connsiteX10" fmla="*/ 3441291 w 3588775"/>
              <a:gd name="connsiteY10" fmla="*/ 993058 h 4041058"/>
              <a:gd name="connsiteX11" fmla="*/ 3510116 w 3588775"/>
              <a:gd name="connsiteY11" fmla="*/ 639097 h 4041058"/>
              <a:gd name="connsiteX12" fmla="*/ 3578942 w 3588775"/>
              <a:gd name="connsiteY12" fmla="*/ 344129 h 4041058"/>
              <a:gd name="connsiteX13" fmla="*/ 3588775 w 3588775"/>
              <a:gd name="connsiteY13" fmla="*/ 137652 h 4041058"/>
              <a:gd name="connsiteX14" fmla="*/ 3569110 w 3588775"/>
              <a:gd name="connsiteY14" fmla="*/ 9833 h 4041058"/>
              <a:gd name="connsiteX15" fmla="*/ 0 w 3588775"/>
              <a:gd name="connsiteY15" fmla="*/ 0 h 4041058"/>
              <a:gd name="connsiteX16" fmla="*/ 0 w 3588775"/>
              <a:gd name="connsiteY16" fmla="*/ 3834581 h 404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8775" h="4041058">
                <a:moveTo>
                  <a:pt x="0" y="3834581"/>
                </a:moveTo>
                <a:lnTo>
                  <a:pt x="570271" y="3991897"/>
                </a:lnTo>
                <a:lnTo>
                  <a:pt x="845575" y="4041058"/>
                </a:lnTo>
                <a:lnTo>
                  <a:pt x="1170039" y="4021394"/>
                </a:lnTo>
                <a:lnTo>
                  <a:pt x="1474839" y="3854245"/>
                </a:lnTo>
                <a:lnTo>
                  <a:pt x="1966452" y="3510116"/>
                </a:lnTo>
                <a:lnTo>
                  <a:pt x="2821858" y="2792362"/>
                </a:lnTo>
                <a:lnTo>
                  <a:pt x="3008671" y="2330245"/>
                </a:lnTo>
                <a:lnTo>
                  <a:pt x="3185652" y="1966452"/>
                </a:lnTo>
                <a:lnTo>
                  <a:pt x="3342968" y="1347020"/>
                </a:lnTo>
                <a:lnTo>
                  <a:pt x="3441291" y="993058"/>
                </a:lnTo>
                <a:lnTo>
                  <a:pt x="3510116" y="639097"/>
                </a:lnTo>
                <a:lnTo>
                  <a:pt x="3578942" y="344129"/>
                </a:lnTo>
                <a:lnTo>
                  <a:pt x="3588775" y="137652"/>
                </a:lnTo>
                <a:lnTo>
                  <a:pt x="3569110" y="9833"/>
                </a:lnTo>
                <a:lnTo>
                  <a:pt x="0" y="0"/>
                </a:lnTo>
                <a:cubicBezTo>
                  <a:pt x="3278" y="1278194"/>
                  <a:pt x="6555" y="2556387"/>
                  <a:pt x="0" y="3834581"/>
                </a:cubicBezTo>
                <a:close/>
              </a:path>
            </a:pathLst>
          </a:custGeom>
          <a:solidFill>
            <a:srgbClr val="96FA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ular Callout 30"/>
          <p:cNvSpPr/>
          <p:nvPr/>
        </p:nvSpPr>
        <p:spPr>
          <a:xfrm>
            <a:off x="8282885" y="1201025"/>
            <a:ext cx="2357126" cy="2749689"/>
          </a:xfrm>
          <a:prstGeom prst="wedgeRoundRectCallout">
            <a:avLst>
              <a:gd name="adj1" fmla="val -207578"/>
              <a:gd name="adj2" fmla="val -141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Area of relative certainty: for any point (a new test person) within this area we could be more or less certain that the person is “Skinny”</a:t>
            </a:r>
          </a:p>
        </p:txBody>
      </p:sp>
      <p:sp>
        <p:nvSpPr>
          <p:cNvPr id="33" name="Oval 32"/>
          <p:cNvSpPr/>
          <p:nvPr/>
        </p:nvSpPr>
        <p:spPr>
          <a:xfrm>
            <a:off x="3173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662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395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545047" y="847081"/>
            <a:ext cx="1586011" cy="707886"/>
          </a:xfrm>
          <a:prstGeom prst="rect">
            <a:avLst/>
          </a:prstGeom>
          <a:noFill/>
        </p:spPr>
        <p:txBody>
          <a:bodyPr wrap="none" lIns="91440" tIns="45720" rIns="91440" bIns="45720">
            <a:spAutoFit/>
          </a:bodyPr>
          <a:lstStyle/>
          <a:p>
            <a:pPr algn="ctr"/>
            <a:r>
              <a:rPr lang="en-US" sz="4000" b="1" dirty="0">
                <a:ln w="12700">
                  <a:solidFill>
                    <a:schemeClr val="accent3">
                      <a:lumMod val="50000"/>
                    </a:schemeClr>
                  </a:solidFill>
                  <a:prstDash val="solid"/>
                </a:ln>
                <a:effectLst>
                  <a:innerShdw blurRad="177800">
                    <a:schemeClr val="accent3">
                      <a:lumMod val="50000"/>
                    </a:schemeClr>
                  </a:innerShdw>
                </a:effectLst>
              </a:rPr>
              <a:t>Skinny</a:t>
            </a:r>
          </a:p>
        </p:txBody>
      </p:sp>
    </p:spTree>
    <p:extLst>
      <p:ext uri="{BB962C8B-B14F-4D97-AF65-F5344CB8AC3E}">
        <p14:creationId xmlns:p14="http://schemas.microsoft.com/office/powerpoint/2010/main" val="2137385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2279576" y="404664"/>
            <a:ext cx="5943600" cy="5943600"/>
          </a:xfrm>
          <a:prstGeom prst="rect">
            <a:avLst/>
          </a:prstGeom>
        </p:spPr>
      </p:pic>
      <p:cxnSp>
        <p:nvCxnSpPr>
          <p:cNvPr id="7" name="Straight Connector 6"/>
          <p:cNvCxnSpPr>
            <a:stCxn id="5" idx="0"/>
            <a:endCxn id="5" idx="2"/>
          </p:cNvCxnSpPr>
          <p:nvPr/>
        </p:nvCxnSpPr>
        <p:spPr>
          <a:xfrm>
            <a:off x="5251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2279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50653" y="6238660"/>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1489157" y="3084077"/>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1469738" y="112278"/>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1489157" y="6001075"/>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2279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31331" y="6244302"/>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7750254" y="6273226"/>
            <a:ext cx="809838"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5615033" y="6299105"/>
            <a:ext cx="2100704"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884806" y="1598177"/>
            <a:ext cx="211570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8201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 name="Oval 1"/>
          <p:cNvSpPr/>
          <p:nvPr/>
        </p:nvSpPr>
        <p:spPr>
          <a:xfrm>
            <a:off x="3173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395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266293" y="423159"/>
            <a:ext cx="3864077" cy="5928852"/>
          </a:xfrm>
          <a:custGeom>
            <a:avLst/>
            <a:gdLst>
              <a:gd name="connsiteX0" fmla="*/ 0 w 3864077"/>
              <a:gd name="connsiteY0" fmla="*/ 5928852 h 5928852"/>
              <a:gd name="connsiteX1" fmla="*/ 0 w 3864077"/>
              <a:gd name="connsiteY1" fmla="*/ 5486400 h 5928852"/>
              <a:gd name="connsiteX2" fmla="*/ 68826 w 3864077"/>
              <a:gd name="connsiteY2" fmla="*/ 5319252 h 5928852"/>
              <a:gd name="connsiteX3" fmla="*/ 196645 w 3864077"/>
              <a:gd name="connsiteY3" fmla="*/ 5102942 h 5928852"/>
              <a:gd name="connsiteX4" fmla="*/ 550606 w 3864077"/>
              <a:gd name="connsiteY4" fmla="*/ 4994787 h 5928852"/>
              <a:gd name="connsiteX5" fmla="*/ 904568 w 3864077"/>
              <a:gd name="connsiteY5" fmla="*/ 4925961 h 5928852"/>
              <a:gd name="connsiteX6" fmla="*/ 1258529 w 3864077"/>
              <a:gd name="connsiteY6" fmla="*/ 4886632 h 5928852"/>
              <a:gd name="connsiteX7" fmla="*/ 1582994 w 3864077"/>
              <a:gd name="connsiteY7" fmla="*/ 4807974 h 5928852"/>
              <a:gd name="connsiteX8" fmla="*/ 1779639 w 3864077"/>
              <a:gd name="connsiteY8" fmla="*/ 4739148 h 5928852"/>
              <a:gd name="connsiteX9" fmla="*/ 2084439 w 3864077"/>
              <a:gd name="connsiteY9" fmla="*/ 4709652 h 5928852"/>
              <a:gd name="connsiteX10" fmla="*/ 2261419 w 3864077"/>
              <a:gd name="connsiteY10" fmla="*/ 4552336 h 5928852"/>
              <a:gd name="connsiteX11" fmla="*/ 2438400 w 3864077"/>
              <a:gd name="connsiteY11" fmla="*/ 4306529 h 5928852"/>
              <a:gd name="connsiteX12" fmla="*/ 2595716 w 3864077"/>
              <a:gd name="connsiteY12" fmla="*/ 4109884 h 5928852"/>
              <a:gd name="connsiteX13" fmla="*/ 2753032 w 3864077"/>
              <a:gd name="connsiteY13" fmla="*/ 3903407 h 5928852"/>
              <a:gd name="connsiteX14" fmla="*/ 2861187 w 3864077"/>
              <a:gd name="connsiteY14" fmla="*/ 3657600 h 5928852"/>
              <a:gd name="connsiteX15" fmla="*/ 2969342 w 3864077"/>
              <a:gd name="connsiteY15" fmla="*/ 3441290 h 5928852"/>
              <a:gd name="connsiteX16" fmla="*/ 3097161 w 3864077"/>
              <a:gd name="connsiteY16" fmla="*/ 3234813 h 5928852"/>
              <a:gd name="connsiteX17" fmla="*/ 3215148 w 3864077"/>
              <a:gd name="connsiteY17" fmla="*/ 2949678 h 5928852"/>
              <a:gd name="connsiteX18" fmla="*/ 3352800 w 3864077"/>
              <a:gd name="connsiteY18" fmla="*/ 2762865 h 5928852"/>
              <a:gd name="connsiteX19" fmla="*/ 3500284 w 3864077"/>
              <a:gd name="connsiteY19" fmla="*/ 2654710 h 5928852"/>
              <a:gd name="connsiteX20" fmla="*/ 3687097 w 3864077"/>
              <a:gd name="connsiteY20" fmla="*/ 2526890 h 5928852"/>
              <a:gd name="connsiteX21" fmla="*/ 3864077 w 3864077"/>
              <a:gd name="connsiteY21" fmla="*/ 2408903 h 5928852"/>
              <a:gd name="connsiteX22" fmla="*/ 3864077 w 3864077"/>
              <a:gd name="connsiteY22" fmla="*/ 0 h 5928852"/>
              <a:gd name="connsiteX23" fmla="*/ 3864077 w 3864077"/>
              <a:gd name="connsiteY23" fmla="*/ 0 h 5928852"/>
              <a:gd name="connsiteX24" fmla="*/ 3854245 w 3864077"/>
              <a:gd name="connsiteY24" fmla="*/ 2320413 h 5928852"/>
              <a:gd name="connsiteX25" fmla="*/ 3854245 w 3864077"/>
              <a:gd name="connsiteY25" fmla="*/ 5899355 h 5928852"/>
              <a:gd name="connsiteX26" fmla="*/ 0 w 3864077"/>
              <a:gd name="connsiteY26" fmla="*/ 5928852 h 592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4077" h="5928852">
                <a:moveTo>
                  <a:pt x="0" y="5928852"/>
                </a:moveTo>
                <a:lnTo>
                  <a:pt x="0" y="5486400"/>
                </a:lnTo>
                <a:lnTo>
                  <a:pt x="68826" y="5319252"/>
                </a:lnTo>
                <a:lnTo>
                  <a:pt x="196645" y="5102942"/>
                </a:lnTo>
                <a:lnTo>
                  <a:pt x="550606" y="4994787"/>
                </a:lnTo>
                <a:lnTo>
                  <a:pt x="904568" y="4925961"/>
                </a:lnTo>
                <a:lnTo>
                  <a:pt x="1258529" y="4886632"/>
                </a:lnTo>
                <a:lnTo>
                  <a:pt x="1582994" y="4807974"/>
                </a:lnTo>
                <a:lnTo>
                  <a:pt x="1779639" y="4739148"/>
                </a:lnTo>
                <a:lnTo>
                  <a:pt x="2084439" y="4709652"/>
                </a:lnTo>
                <a:lnTo>
                  <a:pt x="2261419" y="4552336"/>
                </a:lnTo>
                <a:lnTo>
                  <a:pt x="2438400" y="4306529"/>
                </a:lnTo>
                <a:lnTo>
                  <a:pt x="2595716" y="4109884"/>
                </a:lnTo>
                <a:lnTo>
                  <a:pt x="2753032" y="3903407"/>
                </a:lnTo>
                <a:lnTo>
                  <a:pt x="2861187" y="3657600"/>
                </a:lnTo>
                <a:lnTo>
                  <a:pt x="2969342" y="3441290"/>
                </a:lnTo>
                <a:lnTo>
                  <a:pt x="3097161" y="3234813"/>
                </a:lnTo>
                <a:lnTo>
                  <a:pt x="3215148" y="2949678"/>
                </a:lnTo>
                <a:lnTo>
                  <a:pt x="3352800" y="2762865"/>
                </a:lnTo>
                <a:lnTo>
                  <a:pt x="3500284" y="2654710"/>
                </a:lnTo>
                <a:lnTo>
                  <a:pt x="3687097" y="2526890"/>
                </a:lnTo>
                <a:lnTo>
                  <a:pt x="3864077" y="2408903"/>
                </a:lnTo>
                <a:lnTo>
                  <a:pt x="3864077" y="0"/>
                </a:lnTo>
                <a:lnTo>
                  <a:pt x="3864077" y="0"/>
                </a:lnTo>
                <a:cubicBezTo>
                  <a:pt x="3860800" y="773471"/>
                  <a:pt x="3857522" y="1546942"/>
                  <a:pt x="3854245" y="2320413"/>
                </a:cubicBezTo>
                <a:lnTo>
                  <a:pt x="3854245" y="5899355"/>
                </a:lnTo>
                <a:lnTo>
                  <a:pt x="0" y="5928852"/>
                </a:lnTo>
                <a:close/>
              </a:path>
            </a:pathLst>
          </a:custGeom>
          <a:solidFill>
            <a:srgbClr val="FA96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1" name="Rounded Rectangular Callout 30"/>
          <p:cNvSpPr/>
          <p:nvPr/>
        </p:nvSpPr>
        <p:spPr>
          <a:xfrm>
            <a:off x="8284157" y="2798955"/>
            <a:ext cx="2274223" cy="2876048"/>
          </a:xfrm>
          <a:prstGeom prst="wedgeRoundRectCallout">
            <a:avLst>
              <a:gd name="adj1" fmla="val -82439"/>
              <a:gd name="adj2" fmla="val 118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Another area of relative certainty: for any point (a new test person) within this area we could be more or less certain that the person is “Overweight”</a:t>
            </a:r>
          </a:p>
        </p:txBody>
      </p:sp>
      <p:sp>
        <p:nvSpPr>
          <p:cNvPr id="32" name="Oval 31"/>
          <p:cNvSpPr/>
          <p:nvPr/>
        </p:nvSpPr>
        <p:spPr>
          <a:xfrm>
            <a:off x="4662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767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515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731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444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2249322" y="418615"/>
            <a:ext cx="5943600" cy="5943600"/>
          </a:xfrm>
          <a:prstGeom prst="rect">
            <a:avLst/>
          </a:prstGeom>
          <a:solidFill>
            <a:schemeClr val="bg1">
              <a:lumMod val="65000"/>
            </a:schemeClr>
          </a:solidFill>
          <a:ln>
            <a:solidFill>
              <a:schemeClr val="tx1"/>
            </a:solidFill>
          </a:ln>
        </p:spPr>
      </p:pic>
      <p:cxnSp>
        <p:nvCxnSpPr>
          <p:cNvPr id="7" name="Straight Connector 6"/>
          <p:cNvCxnSpPr>
            <a:stCxn id="5" idx="0"/>
            <a:endCxn id="5" idx="2"/>
          </p:cNvCxnSpPr>
          <p:nvPr/>
        </p:nvCxnSpPr>
        <p:spPr>
          <a:xfrm>
            <a:off x="5221122" y="418615"/>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2249322" y="3390415"/>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50653" y="6238660"/>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1489157" y="3084077"/>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1469738" y="112278"/>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1489157" y="6001075"/>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2269744" y="404664"/>
            <a:ext cx="5904656" cy="5943600"/>
          </a:xfrm>
          <a:prstGeom prst="rect">
            <a:avLst/>
          </a:prstGeom>
          <a:solidFill>
            <a:schemeClr val="bg1">
              <a:lumMod val="5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31331" y="6244302"/>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7750254" y="6273226"/>
            <a:ext cx="809838"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5615033" y="6299105"/>
            <a:ext cx="2100704"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884806" y="1598177"/>
            <a:ext cx="211570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8201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4" name="Freeform 23"/>
          <p:cNvSpPr/>
          <p:nvPr/>
        </p:nvSpPr>
        <p:spPr>
          <a:xfrm>
            <a:off x="2261420" y="393290"/>
            <a:ext cx="3588775" cy="4041058"/>
          </a:xfrm>
          <a:custGeom>
            <a:avLst/>
            <a:gdLst>
              <a:gd name="connsiteX0" fmla="*/ 0 w 3588775"/>
              <a:gd name="connsiteY0" fmla="*/ 3834581 h 4041058"/>
              <a:gd name="connsiteX1" fmla="*/ 570271 w 3588775"/>
              <a:gd name="connsiteY1" fmla="*/ 3991897 h 4041058"/>
              <a:gd name="connsiteX2" fmla="*/ 845575 w 3588775"/>
              <a:gd name="connsiteY2" fmla="*/ 4041058 h 4041058"/>
              <a:gd name="connsiteX3" fmla="*/ 1170039 w 3588775"/>
              <a:gd name="connsiteY3" fmla="*/ 4021394 h 4041058"/>
              <a:gd name="connsiteX4" fmla="*/ 1474839 w 3588775"/>
              <a:gd name="connsiteY4" fmla="*/ 3854245 h 4041058"/>
              <a:gd name="connsiteX5" fmla="*/ 1966452 w 3588775"/>
              <a:gd name="connsiteY5" fmla="*/ 3510116 h 4041058"/>
              <a:gd name="connsiteX6" fmla="*/ 2821858 w 3588775"/>
              <a:gd name="connsiteY6" fmla="*/ 2792362 h 4041058"/>
              <a:gd name="connsiteX7" fmla="*/ 3008671 w 3588775"/>
              <a:gd name="connsiteY7" fmla="*/ 2330245 h 4041058"/>
              <a:gd name="connsiteX8" fmla="*/ 3185652 w 3588775"/>
              <a:gd name="connsiteY8" fmla="*/ 1966452 h 4041058"/>
              <a:gd name="connsiteX9" fmla="*/ 3342968 w 3588775"/>
              <a:gd name="connsiteY9" fmla="*/ 1347020 h 4041058"/>
              <a:gd name="connsiteX10" fmla="*/ 3441291 w 3588775"/>
              <a:gd name="connsiteY10" fmla="*/ 993058 h 4041058"/>
              <a:gd name="connsiteX11" fmla="*/ 3510116 w 3588775"/>
              <a:gd name="connsiteY11" fmla="*/ 639097 h 4041058"/>
              <a:gd name="connsiteX12" fmla="*/ 3578942 w 3588775"/>
              <a:gd name="connsiteY12" fmla="*/ 344129 h 4041058"/>
              <a:gd name="connsiteX13" fmla="*/ 3588775 w 3588775"/>
              <a:gd name="connsiteY13" fmla="*/ 137652 h 4041058"/>
              <a:gd name="connsiteX14" fmla="*/ 3569110 w 3588775"/>
              <a:gd name="connsiteY14" fmla="*/ 9833 h 4041058"/>
              <a:gd name="connsiteX15" fmla="*/ 0 w 3588775"/>
              <a:gd name="connsiteY15" fmla="*/ 0 h 4041058"/>
              <a:gd name="connsiteX16" fmla="*/ 0 w 3588775"/>
              <a:gd name="connsiteY16" fmla="*/ 3834581 h 404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8775" h="4041058">
                <a:moveTo>
                  <a:pt x="0" y="3834581"/>
                </a:moveTo>
                <a:lnTo>
                  <a:pt x="570271" y="3991897"/>
                </a:lnTo>
                <a:lnTo>
                  <a:pt x="845575" y="4041058"/>
                </a:lnTo>
                <a:lnTo>
                  <a:pt x="1170039" y="4021394"/>
                </a:lnTo>
                <a:lnTo>
                  <a:pt x="1474839" y="3854245"/>
                </a:lnTo>
                <a:lnTo>
                  <a:pt x="1966452" y="3510116"/>
                </a:lnTo>
                <a:lnTo>
                  <a:pt x="2821858" y="2792362"/>
                </a:lnTo>
                <a:lnTo>
                  <a:pt x="3008671" y="2330245"/>
                </a:lnTo>
                <a:lnTo>
                  <a:pt x="3185652" y="1966452"/>
                </a:lnTo>
                <a:lnTo>
                  <a:pt x="3342968" y="1347020"/>
                </a:lnTo>
                <a:lnTo>
                  <a:pt x="3441291" y="993058"/>
                </a:lnTo>
                <a:lnTo>
                  <a:pt x="3510116" y="639097"/>
                </a:lnTo>
                <a:lnTo>
                  <a:pt x="3578942" y="344129"/>
                </a:lnTo>
                <a:lnTo>
                  <a:pt x="3588775" y="137652"/>
                </a:lnTo>
                <a:lnTo>
                  <a:pt x="3569110" y="9833"/>
                </a:lnTo>
                <a:lnTo>
                  <a:pt x="0" y="0"/>
                </a:lnTo>
                <a:cubicBezTo>
                  <a:pt x="3278" y="1278194"/>
                  <a:pt x="6555" y="2556387"/>
                  <a:pt x="0" y="3834581"/>
                </a:cubicBezTo>
                <a:close/>
              </a:path>
            </a:pathLst>
          </a:custGeom>
          <a:solidFill>
            <a:srgbClr val="96FA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8834781">
            <a:off x="1688731" y="3123830"/>
            <a:ext cx="7536230" cy="584775"/>
          </a:xfrm>
          <a:prstGeom prst="rect">
            <a:avLst/>
          </a:prstGeom>
          <a:noFill/>
        </p:spPr>
        <p:txBody>
          <a:bodyPr wrap="none" lIns="91440" tIns="45720" rIns="91440" bIns="45720">
            <a:spAutoFit/>
          </a:body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“GREY” (IGNORANCE or CONFUSION) ZONE</a:t>
            </a:r>
          </a:p>
        </p:txBody>
      </p:sp>
      <p:sp>
        <p:nvSpPr>
          <p:cNvPr id="31" name="Freeform 30"/>
          <p:cNvSpPr/>
          <p:nvPr/>
        </p:nvSpPr>
        <p:spPr>
          <a:xfrm>
            <a:off x="4266293" y="423159"/>
            <a:ext cx="3864077" cy="5928852"/>
          </a:xfrm>
          <a:custGeom>
            <a:avLst/>
            <a:gdLst>
              <a:gd name="connsiteX0" fmla="*/ 0 w 3864077"/>
              <a:gd name="connsiteY0" fmla="*/ 5928852 h 5928852"/>
              <a:gd name="connsiteX1" fmla="*/ 0 w 3864077"/>
              <a:gd name="connsiteY1" fmla="*/ 5486400 h 5928852"/>
              <a:gd name="connsiteX2" fmla="*/ 68826 w 3864077"/>
              <a:gd name="connsiteY2" fmla="*/ 5319252 h 5928852"/>
              <a:gd name="connsiteX3" fmla="*/ 196645 w 3864077"/>
              <a:gd name="connsiteY3" fmla="*/ 5102942 h 5928852"/>
              <a:gd name="connsiteX4" fmla="*/ 550606 w 3864077"/>
              <a:gd name="connsiteY4" fmla="*/ 4994787 h 5928852"/>
              <a:gd name="connsiteX5" fmla="*/ 904568 w 3864077"/>
              <a:gd name="connsiteY5" fmla="*/ 4925961 h 5928852"/>
              <a:gd name="connsiteX6" fmla="*/ 1258529 w 3864077"/>
              <a:gd name="connsiteY6" fmla="*/ 4886632 h 5928852"/>
              <a:gd name="connsiteX7" fmla="*/ 1582994 w 3864077"/>
              <a:gd name="connsiteY7" fmla="*/ 4807974 h 5928852"/>
              <a:gd name="connsiteX8" fmla="*/ 1779639 w 3864077"/>
              <a:gd name="connsiteY8" fmla="*/ 4739148 h 5928852"/>
              <a:gd name="connsiteX9" fmla="*/ 2084439 w 3864077"/>
              <a:gd name="connsiteY9" fmla="*/ 4709652 h 5928852"/>
              <a:gd name="connsiteX10" fmla="*/ 2261419 w 3864077"/>
              <a:gd name="connsiteY10" fmla="*/ 4552336 h 5928852"/>
              <a:gd name="connsiteX11" fmla="*/ 2438400 w 3864077"/>
              <a:gd name="connsiteY11" fmla="*/ 4306529 h 5928852"/>
              <a:gd name="connsiteX12" fmla="*/ 2595716 w 3864077"/>
              <a:gd name="connsiteY12" fmla="*/ 4109884 h 5928852"/>
              <a:gd name="connsiteX13" fmla="*/ 2753032 w 3864077"/>
              <a:gd name="connsiteY13" fmla="*/ 3903407 h 5928852"/>
              <a:gd name="connsiteX14" fmla="*/ 2861187 w 3864077"/>
              <a:gd name="connsiteY14" fmla="*/ 3657600 h 5928852"/>
              <a:gd name="connsiteX15" fmla="*/ 2969342 w 3864077"/>
              <a:gd name="connsiteY15" fmla="*/ 3441290 h 5928852"/>
              <a:gd name="connsiteX16" fmla="*/ 3097161 w 3864077"/>
              <a:gd name="connsiteY16" fmla="*/ 3234813 h 5928852"/>
              <a:gd name="connsiteX17" fmla="*/ 3215148 w 3864077"/>
              <a:gd name="connsiteY17" fmla="*/ 2949678 h 5928852"/>
              <a:gd name="connsiteX18" fmla="*/ 3352800 w 3864077"/>
              <a:gd name="connsiteY18" fmla="*/ 2762865 h 5928852"/>
              <a:gd name="connsiteX19" fmla="*/ 3500284 w 3864077"/>
              <a:gd name="connsiteY19" fmla="*/ 2654710 h 5928852"/>
              <a:gd name="connsiteX20" fmla="*/ 3687097 w 3864077"/>
              <a:gd name="connsiteY20" fmla="*/ 2526890 h 5928852"/>
              <a:gd name="connsiteX21" fmla="*/ 3864077 w 3864077"/>
              <a:gd name="connsiteY21" fmla="*/ 2408903 h 5928852"/>
              <a:gd name="connsiteX22" fmla="*/ 3864077 w 3864077"/>
              <a:gd name="connsiteY22" fmla="*/ 0 h 5928852"/>
              <a:gd name="connsiteX23" fmla="*/ 3864077 w 3864077"/>
              <a:gd name="connsiteY23" fmla="*/ 0 h 5928852"/>
              <a:gd name="connsiteX24" fmla="*/ 3854245 w 3864077"/>
              <a:gd name="connsiteY24" fmla="*/ 2320413 h 5928852"/>
              <a:gd name="connsiteX25" fmla="*/ 3854245 w 3864077"/>
              <a:gd name="connsiteY25" fmla="*/ 5899355 h 5928852"/>
              <a:gd name="connsiteX26" fmla="*/ 0 w 3864077"/>
              <a:gd name="connsiteY26" fmla="*/ 5928852 h 592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4077" h="5928852">
                <a:moveTo>
                  <a:pt x="0" y="5928852"/>
                </a:moveTo>
                <a:lnTo>
                  <a:pt x="0" y="5486400"/>
                </a:lnTo>
                <a:lnTo>
                  <a:pt x="68826" y="5319252"/>
                </a:lnTo>
                <a:lnTo>
                  <a:pt x="196645" y="5102942"/>
                </a:lnTo>
                <a:lnTo>
                  <a:pt x="550606" y="4994787"/>
                </a:lnTo>
                <a:lnTo>
                  <a:pt x="904568" y="4925961"/>
                </a:lnTo>
                <a:lnTo>
                  <a:pt x="1258529" y="4886632"/>
                </a:lnTo>
                <a:lnTo>
                  <a:pt x="1582994" y="4807974"/>
                </a:lnTo>
                <a:lnTo>
                  <a:pt x="1779639" y="4739148"/>
                </a:lnTo>
                <a:lnTo>
                  <a:pt x="2084439" y="4709652"/>
                </a:lnTo>
                <a:lnTo>
                  <a:pt x="2261419" y="4552336"/>
                </a:lnTo>
                <a:lnTo>
                  <a:pt x="2438400" y="4306529"/>
                </a:lnTo>
                <a:lnTo>
                  <a:pt x="2595716" y="4109884"/>
                </a:lnTo>
                <a:lnTo>
                  <a:pt x="2753032" y="3903407"/>
                </a:lnTo>
                <a:lnTo>
                  <a:pt x="2861187" y="3657600"/>
                </a:lnTo>
                <a:lnTo>
                  <a:pt x="2969342" y="3441290"/>
                </a:lnTo>
                <a:lnTo>
                  <a:pt x="3097161" y="3234813"/>
                </a:lnTo>
                <a:lnTo>
                  <a:pt x="3215148" y="2949678"/>
                </a:lnTo>
                <a:lnTo>
                  <a:pt x="3352800" y="2762865"/>
                </a:lnTo>
                <a:lnTo>
                  <a:pt x="3500284" y="2654710"/>
                </a:lnTo>
                <a:lnTo>
                  <a:pt x="3687097" y="2526890"/>
                </a:lnTo>
                <a:lnTo>
                  <a:pt x="3864077" y="2408903"/>
                </a:lnTo>
                <a:lnTo>
                  <a:pt x="3864077" y="0"/>
                </a:lnTo>
                <a:lnTo>
                  <a:pt x="3864077" y="0"/>
                </a:lnTo>
                <a:cubicBezTo>
                  <a:pt x="3860800" y="773471"/>
                  <a:pt x="3857522" y="1546942"/>
                  <a:pt x="3854245" y="2320413"/>
                </a:cubicBezTo>
                <a:lnTo>
                  <a:pt x="3854245" y="5899355"/>
                </a:lnTo>
                <a:lnTo>
                  <a:pt x="0" y="5928852"/>
                </a:lnTo>
                <a:close/>
              </a:path>
            </a:pathLst>
          </a:custGeom>
          <a:solidFill>
            <a:srgbClr val="FA96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8328249" y="1484784"/>
            <a:ext cx="2230489" cy="2664297"/>
          </a:xfrm>
          <a:prstGeom prst="wedgeRoundRectCallout">
            <a:avLst>
              <a:gd name="adj1" fmla="val -95583"/>
              <a:gd name="adj2" fmla="val -138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“GREY ZONE”: Somewhere within this area we have the hidden “decision boundary” between the two options, which we are going to learn</a:t>
            </a:r>
          </a:p>
        </p:txBody>
      </p:sp>
      <p:sp>
        <p:nvSpPr>
          <p:cNvPr id="38" name="Oval 37"/>
          <p:cNvSpPr/>
          <p:nvPr/>
        </p:nvSpPr>
        <p:spPr>
          <a:xfrm>
            <a:off x="3173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95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545047" y="847081"/>
            <a:ext cx="1586011" cy="707886"/>
          </a:xfrm>
          <a:prstGeom prst="rect">
            <a:avLst/>
          </a:prstGeom>
          <a:noFill/>
        </p:spPr>
        <p:txBody>
          <a:bodyPr wrap="none" lIns="91440" tIns="45720" rIns="91440" bIns="45720">
            <a:spAutoFit/>
          </a:bodyPr>
          <a:lstStyle/>
          <a:p>
            <a:pPr algn="ctr"/>
            <a:r>
              <a:rPr lang="en-US" sz="4000" b="1" dirty="0">
                <a:ln w="12700">
                  <a:solidFill>
                    <a:schemeClr val="accent3">
                      <a:lumMod val="50000"/>
                    </a:schemeClr>
                  </a:solidFill>
                  <a:prstDash val="solid"/>
                </a:ln>
                <a:effectLst>
                  <a:innerShdw blurRad="177800">
                    <a:schemeClr val="accent3">
                      <a:lumMod val="50000"/>
                    </a:schemeClr>
                  </a:innerShdw>
                </a:effectLst>
              </a:rPr>
              <a:t>Skinny</a:t>
            </a:r>
          </a:p>
        </p:txBody>
      </p:sp>
      <p:sp>
        <p:nvSpPr>
          <p:cNvPr id="42" name="Oval 41"/>
          <p:cNvSpPr/>
          <p:nvPr/>
        </p:nvSpPr>
        <p:spPr>
          <a:xfrm>
            <a:off x="7767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515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731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25635" y="5574485"/>
            <a:ext cx="2666819" cy="707886"/>
          </a:xfrm>
          <a:prstGeom prst="rect">
            <a:avLst/>
          </a:prstGeom>
          <a:noFill/>
        </p:spPr>
        <p:txBody>
          <a:bodyPr wrap="none" lIns="91440" tIns="45720" rIns="91440" bIns="45720">
            <a:spAutoFit/>
          </a:bodyPr>
          <a:lstStyle/>
          <a:p>
            <a:pPr algn="ctr"/>
            <a:r>
              <a:rPr lang="en-US" sz="4000" b="1" dirty="0">
                <a:ln w="12700">
                  <a:solidFill>
                    <a:schemeClr val="accent3">
                      <a:lumMod val="50000"/>
                    </a:schemeClr>
                  </a:solidFill>
                  <a:prstDash val="solid"/>
                </a:ln>
                <a:effectLst>
                  <a:innerShdw blurRad="177800">
                    <a:schemeClr val="accent3">
                      <a:lumMod val="50000"/>
                    </a:schemeClr>
                  </a:innerShdw>
                </a:effectLst>
              </a:rPr>
              <a:t>Overweight</a:t>
            </a:r>
          </a:p>
        </p:txBody>
      </p:sp>
      <p:sp>
        <p:nvSpPr>
          <p:cNvPr id="46" name="Oval 45"/>
          <p:cNvSpPr/>
          <p:nvPr/>
        </p:nvSpPr>
        <p:spPr>
          <a:xfrm>
            <a:off x="4662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532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2279576" y="404664"/>
            <a:ext cx="5943600" cy="5943600"/>
          </a:xfrm>
          <a:prstGeom prst="rect">
            <a:avLst/>
          </a:prstGeom>
        </p:spPr>
      </p:pic>
      <p:cxnSp>
        <p:nvCxnSpPr>
          <p:cNvPr id="9" name="Straight Connector 8"/>
          <p:cNvCxnSpPr>
            <a:stCxn id="5" idx="3"/>
            <a:endCxn id="5" idx="1"/>
          </p:cNvCxnSpPr>
          <p:nvPr/>
        </p:nvCxnSpPr>
        <p:spPr>
          <a:xfrm flipH="1">
            <a:off x="2279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50653" y="6238660"/>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1489157" y="3084077"/>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1469738" y="112278"/>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1489157" y="6001075"/>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2279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31331" y="6244302"/>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7750254" y="6273226"/>
            <a:ext cx="809838"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5615033" y="6299105"/>
            <a:ext cx="2100704"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884806" y="1598177"/>
            <a:ext cx="211570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8201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3" name="Picture 2"/>
          <p:cNvPicPr>
            <a:picLocks noChangeAspect="1"/>
          </p:cNvPicPr>
          <p:nvPr/>
        </p:nvPicPr>
        <p:blipFill>
          <a:blip r:embed="rId3"/>
          <a:stretch>
            <a:fillRect/>
          </a:stretch>
        </p:blipFill>
        <p:spPr>
          <a:xfrm>
            <a:off x="8515961" y="1160703"/>
            <a:ext cx="1972527" cy="1969256"/>
          </a:xfrm>
          <a:prstGeom prst="rect">
            <a:avLst/>
          </a:prstGeom>
        </p:spPr>
      </p:pic>
      <p:cxnSp>
        <p:nvCxnSpPr>
          <p:cNvPr id="6" name="Straight Connector 5"/>
          <p:cNvCxnSpPr/>
          <p:nvPr/>
        </p:nvCxnSpPr>
        <p:spPr>
          <a:xfrm flipH="1">
            <a:off x="3243511" y="398610"/>
            <a:ext cx="4572432" cy="59241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stretch>
            <a:fillRect/>
          </a:stretch>
        </p:blipFill>
        <p:spPr>
          <a:xfrm>
            <a:off x="8254225" y="3306278"/>
            <a:ext cx="2367573" cy="728484"/>
          </a:xfrm>
          <a:prstGeom prst="rect">
            <a:avLst/>
          </a:prstGeom>
        </p:spPr>
      </p:pic>
      <p:sp>
        <p:nvSpPr>
          <p:cNvPr id="4" name="Rectangle 3"/>
          <p:cNvSpPr/>
          <p:nvPr/>
        </p:nvSpPr>
        <p:spPr>
          <a:xfrm>
            <a:off x="8661703" y="4739015"/>
            <a:ext cx="1772300" cy="1384995"/>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Machine Learning model</a:t>
            </a:r>
          </a:p>
        </p:txBody>
      </p:sp>
      <p:sp>
        <p:nvSpPr>
          <p:cNvPr id="8" name="Up Arrow 7"/>
          <p:cNvSpPr/>
          <p:nvPr/>
        </p:nvSpPr>
        <p:spPr>
          <a:xfrm>
            <a:off x="9192344" y="4118996"/>
            <a:ext cx="504056" cy="6321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290917" y="403123"/>
            <a:ext cx="5456903" cy="5899355"/>
          </a:xfrm>
          <a:custGeom>
            <a:avLst/>
            <a:gdLst>
              <a:gd name="connsiteX0" fmla="*/ 0 w 5456903"/>
              <a:gd name="connsiteY0" fmla="*/ 29497 h 5899355"/>
              <a:gd name="connsiteX1" fmla="*/ 0 w 5456903"/>
              <a:gd name="connsiteY1" fmla="*/ 5899355 h 5899355"/>
              <a:gd name="connsiteX2" fmla="*/ 894736 w 5456903"/>
              <a:gd name="connsiteY2" fmla="*/ 5899355 h 5899355"/>
              <a:gd name="connsiteX3" fmla="*/ 5456903 w 5456903"/>
              <a:gd name="connsiteY3" fmla="*/ 0 h 5899355"/>
              <a:gd name="connsiteX4" fmla="*/ 0 w 5456903"/>
              <a:gd name="connsiteY4" fmla="*/ 29497 h 589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6903" h="5899355">
                <a:moveTo>
                  <a:pt x="0" y="29497"/>
                </a:moveTo>
                <a:lnTo>
                  <a:pt x="0" y="5899355"/>
                </a:lnTo>
                <a:lnTo>
                  <a:pt x="894736" y="5899355"/>
                </a:lnTo>
                <a:lnTo>
                  <a:pt x="5456903" y="0"/>
                </a:lnTo>
                <a:lnTo>
                  <a:pt x="0" y="29497"/>
                </a:lnTo>
                <a:close/>
              </a:path>
            </a:pathLst>
          </a:custGeom>
          <a:solidFill>
            <a:srgbClr val="96FA9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73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323304" y="412956"/>
            <a:ext cx="4827638" cy="5909187"/>
          </a:xfrm>
          <a:custGeom>
            <a:avLst/>
            <a:gdLst>
              <a:gd name="connsiteX0" fmla="*/ 0 w 4827638"/>
              <a:gd name="connsiteY0" fmla="*/ 5909187 h 5909187"/>
              <a:gd name="connsiteX1" fmla="*/ 4513006 w 4827638"/>
              <a:gd name="connsiteY1" fmla="*/ 0 h 5909187"/>
              <a:gd name="connsiteX2" fmla="*/ 4827638 w 4827638"/>
              <a:gd name="connsiteY2" fmla="*/ 0 h 5909187"/>
              <a:gd name="connsiteX3" fmla="*/ 4817806 w 4827638"/>
              <a:gd name="connsiteY3" fmla="*/ 5899355 h 5909187"/>
              <a:gd name="connsiteX4" fmla="*/ 0 w 4827638"/>
              <a:gd name="connsiteY4" fmla="*/ 5909187 h 590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7638" h="5909187">
                <a:moveTo>
                  <a:pt x="0" y="5909187"/>
                </a:moveTo>
                <a:lnTo>
                  <a:pt x="4513006" y="0"/>
                </a:lnTo>
                <a:lnTo>
                  <a:pt x="4827638" y="0"/>
                </a:lnTo>
                <a:cubicBezTo>
                  <a:pt x="4824361" y="1966452"/>
                  <a:pt x="4821083" y="3932903"/>
                  <a:pt x="4817806" y="5899355"/>
                </a:cubicBezTo>
                <a:lnTo>
                  <a:pt x="0" y="5909187"/>
                </a:lnTo>
                <a:close/>
              </a:path>
            </a:pathLst>
          </a:custGeom>
          <a:solidFill>
            <a:srgbClr val="FA969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ular Callout 37"/>
          <p:cNvSpPr/>
          <p:nvPr/>
        </p:nvSpPr>
        <p:spPr>
          <a:xfrm>
            <a:off x="5728848" y="3768825"/>
            <a:ext cx="2159044" cy="1185138"/>
          </a:xfrm>
          <a:prstGeom prst="wedgeRoundRectCallout">
            <a:avLst>
              <a:gd name="adj1" fmla="val -91616"/>
              <a:gd name="adj2" fmla="val -23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Learned decision boundary (from the training samples)</a:t>
            </a:r>
          </a:p>
        </p:txBody>
      </p:sp>
      <p:sp>
        <p:nvSpPr>
          <p:cNvPr id="39" name="Oval 38"/>
          <p:cNvSpPr/>
          <p:nvPr/>
        </p:nvSpPr>
        <p:spPr>
          <a:xfrm>
            <a:off x="4662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95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515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731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767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545047" y="847081"/>
            <a:ext cx="1586011" cy="707886"/>
          </a:xfrm>
          <a:prstGeom prst="rect">
            <a:avLst/>
          </a:prstGeom>
          <a:noFill/>
        </p:spPr>
        <p:txBody>
          <a:bodyPr wrap="none" lIns="91440" tIns="45720" rIns="91440" bIns="45720">
            <a:spAutoFit/>
          </a:bodyPr>
          <a:lstStyle/>
          <a:p>
            <a:pPr algn="ctr"/>
            <a:r>
              <a:rPr lang="en-US" sz="4000" b="1" dirty="0">
                <a:ln w="12700">
                  <a:solidFill>
                    <a:schemeClr val="accent3">
                      <a:lumMod val="50000"/>
                    </a:schemeClr>
                  </a:solidFill>
                  <a:prstDash val="solid"/>
                </a:ln>
                <a:effectLst>
                  <a:innerShdw blurRad="177800">
                    <a:schemeClr val="accent3">
                      <a:lumMod val="50000"/>
                    </a:schemeClr>
                  </a:innerShdw>
                </a:effectLst>
              </a:rPr>
              <a:t>Skinny</a:t>
            </a:r>
          </a:p>
        </p:txBody>
      </p:sp>
      <p:sp>
        <p:nvSpPr>
          <p:cNvPr id="45" name="Rectangle 44"/>
          <p:cNvSpPr/>
          <p:nvPr/>
        </p:nvSpPr>
        <p:spPr>
          <a:xfrm>
            <a:off x="5188447" y="5485511"/>
            <a:ext cx="2666820" cy="707886"/>
          </a:xfrm>
          <a:prstGeom prst="rect">
            <a:avLst/>
          </a:prstGeom>
          <a:noFill/>
        </p:spPr>
        <p:txBody>
          <a:bodyPr wrap="none" lIns="91440" tIns="45720" rIns="91440" bIns="45720">
            <a:spAutoFit/>
          </a:bodyPr>
          <a:lstStyle/>
          <a:p>
            <a:pPr algn="ctr"/>
            <a:r>
              <a:rPr lang="en-US" sz="4000" b="1" dirty="0">
                <a:ln w="12700">
                  <a:solidFill>
                    <a:schemeClr val="accent3">
                      <a:lumMod val="50000"/>
                    </a:schemeClr>
                  </a:solidFill>
                  <a:prstDash val="solid"/>
                </a:ln>
                <a:effectLst>
                  <a:innerShdw blurRad="177800">
                    <a:schemeClr val="accent3">
                      <a:lumMod val="50000"/>
                    </a:schemeClr>
                  </a:innerShdw>
                </a:effectLst>
              </a:rPr>
              <a:t>Overweight</a:t>
            </a:r>
          </a:p>
        </p:txBody>
      </p:sp>
    </p:spTree>
    <p:extLst>
      <p:ext uri="{BB962C8B-B14F-4D97-AF65-F5344CB8AC3E}">
        <p14:creationId xmlns:p14="http://schemas.microsoft.com/office/powerpoint/2010/main" val="3431073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2279576" y="404664"/>
            <a:ext cx="5943600" cy="5943600"/>
          </a:xfrm>
          <a:prstGeom prst="rect">
            <a:avLst/>
          </a:prstGeom>
        </p:spPr>
      </p:pic>
      <p:cxnSp>
        <p:nvCxnSpPr>
          <p:cNvPr id="7" name="Straight Connector 6"/>
          <p:cNvCxnSpPr>
            <a:stCxn id="5" idx="0"/>
            <a:endCxn id="5" idx="2"/>
          </p:cNvCxnSpPr>
          <p:nvPr/>
        </p:nvCxnSpPr>
        <p:spPr>
          <a:xfrm>
            <a:off x="5251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2279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50653" y="6238660"/>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1489157" y="3084077"/>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1469738" y="112278"/>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1489157" y="6001075"/>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2279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31331" y="6244302"/>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7750254" y="6273226"/>
            <a:ext cx="809838"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5615033" y="6299105"/>
            <a:ext cx="2100704"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884806" y="1598177"/>
            <a:ext cx="211570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8201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 name="Oval 1"/>
          <p:cNvSpPr/>
          <p:nvPr/>
        </p:nvSpPr>
        <p:spPr>
          <a:xfrm>
            <a:off x="3173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662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395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767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15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731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ular Callout 35"/>
          <p:cNvSpPr/>
          <p:nvPr/>
        </p:nvSpPr>
        <p:spPr>
          <a:xfrm>
            <a:off x="2436791" y="1579670"/>
            <a:ext cx="2079083" cy="1185138"/>
          </a:xfrm>
          <a:prstGeom prst="wedgeRoundRectCallout">
            <a:avLst>
              <a:gd name="adj1" fmla="val 36214"/>
              <a:gd name="adj2" fmla="val 1834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Hidden “correct” decision boundary (machine learning objective)</a:t>
            </a:r>
          </a:p>
        </p:txBody>
      </p:sp>
      <p:sp>
        <p:nvSpPr>
          <p:cNvPr id="37" name="Rounded Rectangular Callout 36"/>
          <p:cNvSpPr/>
          <p:nvPr/>
        </p:nvSpPr>
        <p:spPr>
          <a:xfrm>
            <a:off x="5836720" y="3788646"/>
            <a:ext cx="2645298" cy="1185138"/>
          </a:xfrm>
          <a:prstGeom prst="wedgeRoundRectCallout">
            <a:avLst>
              <a:gd name="adj1" fmla="val -91616"/>
              <a:gd name="adj2" fmla="val -23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Actually learned decision boundary (machine learning outcome based on training samples)</a:t>
            </a:r>
          </a:p>
        </p:txBody>
      </p:sp>
      <p:cxnSp>
        <p:nvCxnSpPr>
          <p:cNvPr id="32" name="Straight Connector 31"/>
          <p:cNvCxnSpPr/>
          <p:nvPr/>
        </p:nvCxnSpPr>
        <p:spPr>
          <a:xfrm flipH="1">
            <a:off x="2250410" y="404664"/>
            <a:ext cx="5904656" cy="594360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243511" y="398610"/>
            <a:ext cx="4572432" cy="59241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829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2279576" y="404664"/>
            <a:ext cx="5943600" cy="5943600"/>
          </a:xfrm>
          <a:prstGeom prst="rect">
            <a:avLst/>
          </a:prstGeom>
        </p:spPr>
      </p:pic>
      <p:cxnSp>
        <p:nvCxnSpPr>
          <p:cNvPr id="7" name="Straight Connector 6"/>
          <p:cNvCxnSpPr>
            <a:stCxn id="5" idx="0"/>
            <a:endCxn id="5" idx="2"/>
          </p:cNvCxnSpPr>
          <p:nvPr/>
        </p:nvCxnSpPr>
        <p:spPr>
          <a:xfrm>
            <a:off x="5251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2279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50653" y="6238660"/>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1489157" y="3084077"/>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1469738" y="112278"/>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1489157" y="6001075"/>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2279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31331" y="6244302"/>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7750254" y="6273226"/>
            <a:ext cx="809838"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5615033" y="6299105"/>
            <a:ext cx="2100704"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884806" y="1598177"/>
            <a:ext cx="211570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8201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 name="Oval 1"/>
          <p:cNvSpPr/>
          <p:nvPr/>
        </p:nvSpPr>
        <p:spPr>
          <a:xfrm>
            <a:off x="3173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662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395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767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15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731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271252" y="1917291"/>
            <a:ext cx="4365522" cy="4434349"/>
          </a:xfrm>
          <a:custGeom>
            <a:avLst/>
            <a:gdLst>
              <a:gd name="connsiteX0" fmla="*/ 0 w 4365522"/>
              <a:gd name="connsiteY0" fmla="*/ 4434349 h 4434349"/>
              <a:gd name="connsiteX1" fmla="*/ 4365522 w 4365522"/>
              <a:gd name="connsiteY1" fmla="*/ 0 h 4434349"/>
              <a:gd name="connsiteX2" fmla="*/ 963561 w 4365522"/>
              <a:gd name="connsiteY2" fmla="*/ 4404852 h 4434349"/>
              <a:gd name="connsiteX3" fmla="*/ 0 w 4365522"/>
              <a:gd name="connsiteY3" fmla="*/ 4434349 h 4434349"/>
            </a:gdLst>
            <a:ahLst/>
            <a:cxnLst>
              <a:cxn ang="0">
                <a:pos x="connsiteX0" y="connsiteY0"/>
              </a:cxn>
              <a:cxn ang="0">
                <a:pos x="connsiteX1" y="connsiteY1"/>
              </a:cxn>
              <a:cxn ang="0">
                <a:pos x="connsiteX2" y="connsiteY2"/>
              </a:cxn>
              <a:cxn ang="0">
                <a:pos x="connsiteX3" y="connsiteY3"/>
              </a:cxn>
            </a:cxnLst>
            <a:rect l="l" t="t" r="r" b="b"/>
            <a:pathLst>
              <a:path w="4365522" h="4434349">
                <a:moveTo>
                  <a:pt x="0" y="4434349"/>
                </a:moveTo>
                <a:lnTo>
                  <a:pt x="4365522" y="0"/>
                </a:lnTo>
                <a:lnTo>
                  <a:pt x="963561" y="4404852"/>
                </a:lnTo>
                <a:lnTo>
                  <a:pt x="0" y="4434349"/>
                </a:ln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931743" y="393290"/>
            <a:ext cx="1170039" cy="1189704"/>
          </a:xfrm>
          <a:custGeom>
            <a:avLst/>
            <a:gdLst>
              <a:gd name="connsiteX0" fmla="*/ 1170039 w 1170039"/>
              <a:gd name="connsiteY0" fmla="*/ 19665 h 1189704"/>
              <a:gd name="connsiteX1" fmla="*/ 914400 w 1170039"/>
              <a:gd name="connsiteY1" fmla="*/ 0 h 1189704"/>
              <a:gd name="connsiteX2" fmla="*/ 0 w 1170039"/>
              <a:gd name="connsiteY2" fmla="*/ 1189704 h 1189704"/>
              <a:gd name="connsiteX3" fmla="*/ 1170039 w 1170039"/>
              <a:gd name="connsiteY3" fmla="*/ 19665 h 1189704"/>
            </a:gdLst>
            <a:ahLst/>
            <a:cxnLst>
              <a:cxn ang="0">
                <a:pos x="connsiteX0" y="connsiteY0"/>
              </a:cxn>
              <a:cxn ang="0">
                <a:pos x="connsiteX1" y="connsiteY1"/>
              </a:cxn>
              <a:cxn ang="0">
                <a:pos x="connsiteX2" y="connsiteY2"/>
              </a:cxn>
              <a:cxn ang="0">
                <a:pos x="connsiteX3" y="connsiteY3"/>
              </a:cxn>
            </a:cxnLst>
            <a:rect l="l" t="t" r="r" b="b"/>
            <a:pathLst>
              <a:path w="1170039" h="1189704">
                <a:moveTo>
                  <a:pt x="1170039" y="19665"/>
                </a:moveTo>
                <a:lnTo>
                  <a:pt x="914400" y="0"/>
                </a:lnTo>
                <a:lnTo>
                  <a:pt x="0" y="1189704"/>
                </a:lnTo>
                <a:lnTo>
                  <a:pt x="1170039" y="19665"/>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2250410" y="404664"/>
            <a:ext cx="5904656" cy="594360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243511" y="398610"/>
            <a:ext cx="4572432" cy="59241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ounded Rectangular Callout 37"/>
          <p:cNvSpPr/>
          <p:nvPr/>
        </p:nvSpPr>
        <p:spPr>
          <a:xfrm>
            <a:off x="1604269" y="4407875"/>
            <a:ext cx="1725959" cy="668027"/>
          </a:xfrm>
          <a:prstGeom prst="wedgeRoundRectCallout">
            <a:avLst>
              <a:gd name="adj1" fmla="val 66182"/>
              <a:gd name="adj2" fmla="val 100652"/>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Vulnerability zone</a:t>
            </a:r>
          </a:p>
        </p:txBody>
      </p:sp>
      <p:sp>
        <p:nvSpPr>
          <p:cNvPr id="30" name="Rounded Rectangular Callout 29"/>
          <p:cNvSpPr/>
          <p:nvPr/>
        </p:nvSpPr>
        <p:spPr>
          <a:xfrm>
            <a:off x="2436791" y="1579670"/>
            <a:ext cx="2096331" cy="1185138"/>
          </a:xfrm>
          <a:prstGeom prst="wedgeRoundRectCallout">
            <a:avLst>
              <a:gd name="adj1" fmla="val 34151"/>
              <a:gd name="adj2" fmla="val 1842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Hidden “correct” decision boundary (machine learning objective)</a:t>
            </a:r>
          </a:p>
        </p:txBody>
      </p:sp>
      <p:sp>
        <p:nvSpPr>
          <p:cNvPr id="31" name="Rounded Rectangular Callout 30"/>
          <p:cNvSpPr/>
          <p:nvPr/>
        </p:nvSpPr>
        <p:spPr>
          <a:xfrm>
            <a:off x="5836720" y="3788646"/>
            <a:ext cx="2645298" cy="1185138"/>
          </a:xfrm>
          <a:prstGeom prst="wedgeRoundRectCallout">
            <a:avLst>
              <a:gd name="adj1" fmla="val -91616"/>
              <a:gd name="adj2" fmla="val -23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Actually learned decision boundary (machine learning outcome based on training samples)</a:t>
            </a:r>
          </a:p>
        </p:txBody>
      </p:sp>
      <p:sp>
        <p:nvSpPr>
          <p:cNvPr id="3" name="Rectangle 2"/>
          <p:cNvSpPr/>
          <p:nvPr/>
        </p:nvSpPr>
        <p:spPr>
          <a:xfrm>
            <a:off x="8534199" y="1514415"/>
            <a:ext cx="2087599" cy="4801314"/>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just"/>
            <a:r>
              <a:rPr lang="en-US" b="1" dirty="0">
                <a:ln w="0"/>
                <a:effectLst>
                  <a:outerShdw blurRad="38100" dist="19050" dir="2700000" algn="tl" rotWithShape="0">
                    <a:schemeClr val="dk1">
                      <a:alpha val="40000"/>
                    </a:schemeClr>
                  </a:outerShdw>
                </a:effectLst>
              </a:rPr>
              <a:t>Vulnerability zone</a:t>
            </a:r>
            <a:r>
              <a:rPr lang="en-US" dirty="0">
                <a:ln w="0"/>
                <a:effectLst>
                  <a:outerShdw blurRad="38100" dist="19050" dir="2700000" algn="tl" rotWithShape="0">
                    <a:schemeClr val="dk1">
                      <a:alpha val="40000"/>
                    </a:schemeClr>
                  </a:outerShdw>
                </a:effectLst>
              </a:rPr>
              <a:t>: area of potentially incorrect decisions by the target model and, at the same time, this is the space (“window of opportunity”) for the attackers aiming further “poisoning” the target decision model and, therefore, making the situation with the decision-making correctness even worth …</a:t>
            </a:r>
          </a:p>
        </p:txBody>
      </p:sp>
    </p:spTree>
    <p:extLst>
      <p:ext uri="{BB962C8B-B14F-4D97-AF65-F5344CB8AC3E}">
        <p14:creationId xmlns:p14="http://schemas.microsoft.com/office/powerpoint/2010/main" val="796559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0778" y="1159773"/>
            <a:ext cx="7595120"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How to cite this paper:</a:t>
            </a:r>
            <a:endPar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sp>
        <p:nvSpPr>
          <p:cNvPr id="5" name="Rectangle 4"/>
          <p:cNvSpPr/>
          <p:nvPr/>
        </p:nvSpPr>
        <p:spPr>
          <a:xfrm>
            <a:off x="1227015" y="2690336"/>
            <a:ext cx="8862647" cy="1015663"/>
          </a:xfrm>
          <a:prstGeom prst="rect">
            <a:avLst/>
          </a:prstGeom>
          <a:solidFill>
            <a:schemeClr val="bg1">
              <a:lumMod val="85000"/>
            </a:schemeClr>
          </a:solidFill>
          <a:ln w="38100">
            <a:solidFill>
              <a:srgbClr val="FF0000"/>
            </a:solidFill>
          </a:ln>
        </p:spPr>
        <p:txBody>
          <a:bodyPr wrap="square">
            <a:spAutoFit/>
          </a:bodyPr>
          <a:lstStyle/>
          <a:p>
            <a:r>
              <a:rPr lang="en-US" sz="2000" dirty="0" err="1">
                <a:solidFill>
                  <a:srgbClr val="000000"/>
                </a:solidFill>
                <a:latin typeface="Times New Roman" panose="02020603050405020304" pitchFamily="18" charset="0"/>
              </a:rPr>
              <a:t>Kaikova</a:t>
            </a:r>
            <a:r>
              <a:rPr lang="en-US" sz="2000" dirty="0">
                <a:solidFill>
                  <a:srgbClr val="000000"/>
                </a:solidFill>
                <a:latin typeface="Times New Roman" panose="02020603050405020304" pitchFamily="18" charset="0"/>
              </a:rPr>
              <a:t>, O., Terziyan, V., </a:t>
            </a:r>
            <a:r>
              <a:rPr lang="en-US" sz="2000" dirty="0" err="1">
                <a:solidFill>
                  <a:srgbClr val="000000"/>
                </a:solidFill>
                <a:latin typeface="Times New Roman" panose="02020603050405020304" pitchFamily="18" charset="0"/>
              </a:rPr>
              <a:t>Tiihonen</a:t>
            </a:r>
            <a:r>
              <a:rPr lang="en-US" sz="2000" dirty="0">
                <a:solidFill>
                  <a:srgbClr val="000000"/>
                </a:solidFill>
                <a:latin typeface="Times New Roman" panose="02020603050405020304" pitchFamily="18" charset="0"/>
              </a:rPr>
              <a:t>, T., </a:t>
            </a:r>
            <a:r>
              <a:rPr lang="en-US" sz="2000" dirty="0" err="1">
                <a:solidFill>
                  <a:srgbClr val="000000"/>
                </a:solidFill>
                <a:latin typeface="Times New Roman" panose="02020603050405020304" pitchFamily="18" charset="0"/>
              </a:rPr>
              <a:t>Golovianko</a:t>
            </a:r>
            <a:r>
              <a:rPr lang="en-US" sz="2000" dirty="0">
                <a:solidFill>
                  <a:srgbClr val="000000"/>
                </a:solidFill>
                <a:latin typeface="Times New Roman" panose="02020603050405020304" pitchFamily="18" charset="0"/>
              </a:rPr>
              <a:t>, M., </a:t>
            </a:r>
            <a:r>
              <a:rPr lang="en-US" sz="2000" dirty="0" err="1">
                <a:solidFill>
                  <a:srgbClr val="000000"/>
                </a:solidFill>
                <a:latin typeface="Times New Roman" panose="02020603050405020304" pitchFamily="18" charset="0"/>
              </a:rPr>
              <a:t>Gryshko</a:t>
            </a:r>
            <a:r>
              <a:rPr lang="en-US" sz="2000" dirty="0">
                <a:solidFill>
                  <a:srgbClr val="000000"/>
                </a:solidFill>
                <a:latin typeface="Times New Roman" panose="02020603050405020304" pitchFamily="18" charset="0"/>
              </a:rPr>
              <a:t>, S., &amp; </a:t>
            </a:r>
            <a:r>
              <a:rPr lang="en-US" sz="2000" dirty="0" err="1">
                <a:solidFill>
                  <a:srgbClr val="000000"/>
                </a:solidFill>
                <a:latin typeface="Times New Roman" panose="02020603050405020304" pitchFamily="18" charset="0"/>
              </a:rPr>
              <a:t>Titova</a:t>
            </a:r>
            <a:r>
              <a:rPr lang="en-US" sz="2000" dirty="0">
                <a:solidFill>
                  <a:srgbClr val="000000"/>
                </a:solidFill>
                <a:latin typeface="Times New Roman" panose="02020603050405020304" pitchFamily="18" charset="0"/>
              </a:rPr>
              <a:t>, L. (2022). Hybrid Threats against Industry 4.0: Adversarial Training of Resilience. </a:t>
            </a:r>
            <a:r>
              <a:rPr lang="en-US" sz="2000" i="1" dirty="0">
                <a:solidFill>
                  <a:srgbClr val="000000"/>
                </a:solidFill>
                <a:latin typeface="Times New Roman" panose="02020603050405020304" pitchFamily="18" charset="0"/>
              </a:rPr>
              <a:t>E3S Web of Conferences,</a:t>
            </a:r>
            <a:r>
              <a:rPr lang="en-US" sz="2000" dirty="0">
                <a:solidFill>
                  <a:srgbClr val="000000"/>
                </a:solidFill>
                <a:latin typeface="Times New Roman" panose="02020603050405020304" pitchFamily="18" charset="0"/>
              </a:rPr>
              <a:t> </a:t>
            </a:r>
            <a:r>
              <a:rPr lang="en-US" sz="2000" i="1" dirty="0">
                <a:solidFill>
                  <a:srgbClr val="000000"/>
                </a:solidFill>
                <a:latin typeface="Times New Roman" panose="02020603050405020304" pitchFamily="18" charset="0"/>
              </a:rPr>
              <a:t>353</a:t>
            </a:r>
            <a:r>
              <a:rPr lang="en-US" sz="2000" dirty="0">
                <a:solidFill>
                  <a:srgbClr val="000000"/>
                </a:solidFill>
                <a:latin typeface="Times New Roman" panose="02020603050405020304" pitchFamily="18" charset="0"/>
              </a:rPr>
              <a:t>, 03004. </a:t>
            </a:r>
            <a:r>
              <a:rPr lang="en-US" sz="2000" u="sng" dirty="0">
                <a:solidFill>
                  <a:srgbClr val="0000FF"/>
                </a:solidFill>
                <a:latin typeface="Times New Roman" panose="02020603050405020304" pitchFamily="18" charset="0"/>
                <a:hlinkClick r:id="rId2"/>
              </a:rPr>
              <a:t>https://doi.org/10.1051/e3sconf/202235303004</a:t>
            </a:r>
            <a:endParaRPr lang="en-US" sz="2000" dirty="0"/>
          </a:p>
        </p:txBody>
      </p:sp>
    </p:spTree>
    <p:extLst>
      <p:ext uri="{BB962C8B-B14F-4D97-AF65-F5344CB8AC3E}">
        <p14:creationId xmlns:p14="http://schemas.microsoft.com/office/powerpoint/2010/main" val="2597106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509483" y="1430957"/>
          <a:ext cx="3960443" cy="2595880"/>
        </p:xfrm>
        <a:graphic>
          <a:graphicData uri="http://schemas.openxmlformats.org/drawingml/2006/table">
            <a:tbl>
              <a:tblPr firstRow="1" bandRow="1">
                <a:tableStyleId>{5C22544A-7EE6-4342-B048-85BDC9FD1C3A}</a:tableStyleId>
              </a:tblPr>
              <a:tblGrid>
                <a:gridCol w="1296147">
                  <a:extLst>
                    <a:ext uri="{9D8B030D-6E8A-4147-A177-3AD203B41FA5}">
                      <a16:colId xmlns:a16="http://schemas.microsoft.com/office/drawing/2014/main" val="1920596540"/>
                    </a:ext>
                  </a:extLst>
                </a:gridCol>
                <a:gridCol w="1368152">
                  <a:extLst>
                    <a:ext uri="{9D8B030D-6E8A-4147-A177-3AD203B41FA5}">
                      <a16:colId xmlns:a16="http://schemas.microsoft.com/office/drawing/2014/main" val="1977055234"/>
                    </a:ext>
                  </a:extLst>
                </a:gridCol>
                <a:gridCol w="1296144">
                  <a:extLst>
                    <a:ext uri="{9D8B030D-6E8A-4147-A177-3AD203B41FA5}">
                      <a16:colId xmlns:a16="http://schemas.microsoft.com/office/drawing/2014/main" val="2529642855"/>
                    </a:ext>
                  </a:extLst>
                </a:gridCol>
              </a:tblGrid>
              <a:tr h="370840">
                <a:tc>
                  <a:txBody>
                    <a:bodyPr/>
                    <a:lstStyle/>
                    <a:p>
                      <a:pPr algn="ctr"/>
                      <a:r>
                        <a:rPr lang="en-US" dirty="0"/>
                        <a:t>Weight (kg)</a:t>
                      </a:r>
                    </a:p>
                  </a:txBody>
                  <a:tcPr anchor="ctr"/>
                </a:tc>
                <a:tc>
                  <a:txBody>
                    <a:bodyPr/>
                    <a:lstStyle/>
                    <a:p>
                      <a:pPr algn="ctr"/>
                      <a:r>
                        <a:rPr lang="en-US" dirty="0"/>
                        <a:t>Height (sm)</a:t>
                      </a:r>
                    </a:p>
                  </a:txBody>
                  <a:tcPr anchor="ctr"/>
                </a:tc>
                <a:tc>
                  <a:txBody>
                    <a:bodyPr/>
                    <a:lstStyle/>
                    <a:p>
                      <a:pPr algn="ctr"/>
                      <a:r>
                        <a:rPr lang="en-US" dirty="0"/>
                        <a:t>Decision</a:t>
                      </a:r>
                    </a:p>
                  </a:txBody>
                  <a:tcPr anchor="ctr"/>
                </a:tc>
                <a:extLst>
                  <a:ext uri="{0D108BD9-81ED-4DB2-BD59-A6C34878D82A}">
                    <a16:rowId xmlns:a16="http://schemas.microsoft.com/office/drawing/2014/main" val="2537542663"/>
                  </a:ext>
                </a:extLst>
              </a:tr>
              <a:tr h="370840">
                <a:tc>
                  <a:txBody>
                    <a:bodyPr/>
                    <a:lstStyle/>
                    <a:p>
                      <a:pPr algn="ctr"/>
                      <a:r>
                        <a:rPr lang="en-US" b="1" dirty="0"/>
                        <a:t>67</a:t>
                      </a:r>
                    </a:p>
                  </a:txBody>
                  <a:tcPr/>
                </a:tc>
                <a:tc>
                  <a:txBody>
                    <a:bodyPr/>
                    <a:lstStyle/>
                    <a:p>
                      <a:pPr algn="ctr"/>
                      <a:r>
                        <a:rPr lang="en-US" b="1" dirty="0"/>
                        <a:t>175</a:t>
                      </a:r>
                    </a:p>
                  </a:txBody>
                  <a:tcPr/>
                </a:tc>
                <a:tc>
                  <a:txBody>
                    <a:bodyPr/>
                    <a:lstStyle/>
                    <a:p>
                      <a:pPr algn="ctr"/>
                      <a:r>
                        <a:rPr lang="en-US" b="1" dirty="0"/>
                        <a:t>skinny</a:t>
                      </a:r>
                    </a:p>
                  </a:txBody>
                  <a:tcPr/>
                </a:tc>
                <a:extLst>
                  <a:ext uri="{0D108BD9-81ED-4DB2-BD59-A6C34878D82A}">
                    <a16:rowId xmlns:a16="http://schemas.microsoft.com/office/drawing/2014/main" val="3879067765"/>
                  </a:ext>
                </a:extLst>
              </a:tr>
              <a:tr h="370840">
                <a:tc>
                  <a:txBody>
                    <a:bodyPr/>
                    <a:lstStyle/>
                    <a:p>
                      <a:pPr algn="ctr"/>
                      <a:r>
                        <a:rPr lang="en-US" b="1" dirty="0"/>
                        <a:t>77</a:t>
                      </a:r>
                    </a:p>
                  </a:txBody>
                  <a:tcPr/>
                </a:tc>
                <a:tc>
                  <a:txBody>
                    <a:bodyPr/>
                    <a:lstStyle/>
                    <a:p>
                      <a:pPr algn="ctr"/>
                      <a:r>
                        <a:rPr lang="en-US" b="1" dirty="0"/>
                        <a:t>182</a:t>
                      </a:r>
                    </a:p>
                  </a:txBody>
                  <a:tcPr/>
                </a:tc>
                <a:tc>
                  <a:txBody>
                    <a:bodyPr/>
                    <a:lstStyle/>
                    <a:p>
                      <a:pPr algn="ctr"/>
                      <a:r>
                        <a:rPr lang="en-US" b="1" dirty="0"/>
                        <a:t>skinny</a:t>
                      </a:r>
                    </a:p>
                  </a:txBody>
                  <a:tcPr/>
                </a:tc>
                <a:extLst>
                  <a:ext uri="{0D108BD9-81ED-4DB2-BD59-A6C34878D82A}">
                    <a16:rowId xmlns:a16="http://schemas.microsoft.com/office/drawing/2014/main" val="3671632880"/>
                  </a:ext>
                </a:extLst>
              </a:tr>
              <a:tr h="370840">
                <a:tc>
                  <a:txBody>
                    <a:bodyPr/>
                    <a:lstStyle/>
                    <a:p>
                      <a:pPr algn="ctr"/>
                      <a:r>
                        <a:rPr lang="en-US" b="1" dirty="0"/>
                        <a:t>82</a:t>
                      </a:r>
                    </a:p>
                  </a:txBody>
                  <a:tcPr/>
                </a:tc>
                <a:tc>
                  <a:txBody>
                    <a:bodyPr/>
                    <a:lstStyle/>
                    <a:p>
                      <a:pPr algn="ctr"/>
                      <a:r>
                        <a:rPr lang="en-US" b="1" dirty="0"/>
                        <a:t>198</a:t>
                      </a:r>
                    </a:p>
                  </a:txBody>
                  <a:tcPr/>
                </a:tc>
                <a:tc>
                  <a:txBody>
                    <a:bodyPr/>
                    <a:lstStyle/>
                    <a:p>
                      <a:pPr algn="ctr"/>
                      <a:r>
                        <a:rPr lang="en-US" b="1" dirty="0"/>
                        <a:t>skinny</a:t>
                      </a:r>
                    </a:p>
                  </a:txBody>
                  <a:tcPr/>
                </a:tc>
                <a:extLst>
                  <a:ext uri="{0D108BD9-81ED-4DB2-BD59-A6C34878D82A}">
                    <a16:rowId xmlns:a16="http://schemas.microsoft.com/office/drawing/2014/main" val="2465113581"/>
                  </a:ext>
                </a:extLst>
              </a:tr>
              <a:tr h="370840">
                <a:tc>
                  <a:txBody>
                    <a:bodyPr/>
                    <a:lstStyle/>
                    <a:p>
                      <a:pPr algn="ctr"/>
                      <a:r>
                        <a:rPr lang="en-US" b="1" dirty="0"/>
                        <a:t>76</a:t>
                      </a:r>
                    </a:p>
                  </a:txBody>
                  <a:tcPr/>
                </a:tc>
                <a:tc>
                  <a:txBody>
                    <a:bodyPr/>
                    <a:lstStyle/>
                    <a:p>
                      <a:pPr algn="ctr"/>
                      <a:r>
                        <a:rPr lang="en-US" b="1" dirty="0"/>
                        <a:t>164</a:t>
                      </a:r>
                    </a:p>
                  </a:txBody>
                  <a:tcPr/>
                </a:tc>
                <a:tc>
                  <a:txBody>
                    <a:bodyPr/>
                    <a:lstStyle/>
                    <a:p>
                      <a:pPr algn="ctr"/>
                      <a:r>
                        <a:rPr lang="en-US" b="1" dirty="0"/>
                        <a:t>overweight</a:t>
                      </a:r>
                    </a:p>
                  </a:txBody>
                  <a:tcPr/>
                </a:tc>
                <a:extLst>
                  <a:ext uri="{0D108BD9-81ED-4DB2-BD59-A6C34878D82A}">
                    <a16:rowId xmlns:a16="http://schemas.microsoft.com/office/drawing/2014/main" val="3152816289"/>
                  </a:ext>
                </a:extLst>
              </a:tr>
              <a:tr h="370840">
                <a:tc>
                  <a:txBody>
                    <a:bodyPr/>
                    <a:lstStyle/>
                    <a:p>
                      <a:pPr algn="ctr"/>
                      <a:r>
                        <a:rPr lang="en-US" b="1" dirty="0"/>
                        <a:t>91</a:t>
                      </a:r>
                    </a:p>
                  </a:txBody>
                  <a:tcPr/>
                </a:tc>
                <a:tc>
                  <a:txBody>
                    <a:bodyPr/>
                    <a:lstStyle/>
                    <a:p>
                      <a:pPr algn="ctr"/>
                      <a:r>
                        <a:rPr lang="en-US" b="1" dirty="0"/>
                        <a:t>167</a:t>
                      </a:r>
                    </a:p>
                  </a:txBody>
                  <a:tcPr/>
                </a:tc>
                <a:tc>
                  <a:txBody>
                    <a:bodyPr/>
                    <a:lstStyle/>
                    <a:p>
                      <a:pPr algn="ctr"/>
                      <a:r>
                        <a:rPr lang="en-US" b="1" dirty="0"/>
                        <a:t>overweight</a:t>
                      </a:r>
                    </a:p>
                  </a:txBody>
                  <a:tcPr/>
                </a:tc>
                <a:extLst>
                  <a:ext uri="{0D108BD9-81ED-4DB2-BD59-A6C34878D82A}">
                    <a16:rowId xmlns:a16="http://schemas.microsoft.com/office/drawing/2014/main" val="1096687297"/>
                  </a:ext>
                </a:extLst>
              </a:tr>
              <a:tr h="370840">
                <a:tc>
                  <a:txBody>
                    <a:bodyPr/>
                    <a:lstStyle/>
                    <a:p>
                      <a:pPr algn="ctr"/>
                      <a:r>
                        <a:rPr lang="en-US" b="1" dirty="0"/>
                        <a:t>98</a:t>
                      </a:r>
                    </a:p>
                  </a:txBody>
                  <a:tcPr/>
                </a:tc>
                <a:tc>
                  <a:txBody>
                    <a:bodyPr/>
                    <a:lstStyle/>
                    <a:p>
                      <a:pPr algn="ctr"/>
                      <a:r>
                        <a:rPr lang="en-US" b="1" dirty="0"/>
                        <a:t>180</a:t>
                      </a:r>
                    </a:p>
                  </a:txBody>
                  <a:tcPr/>
                </a:tc>
                <a:tc>
                  <a:txBody>
                    <a:bodyPr/>
                    <a:lstStyle/>
                    <a:p>
                      <a:pPr algn="ctr"/>
                      <a:r>
                        <a:rPr lang="en-US" b="1" dirty="0"/>
                        <a:t>overweight</a:t>
                      </a:r>
                    </a:p>
                  </a:txBody>
                  <a:tcPr/>
                </a:tc>
                <a:extLst>
                  <a:ext uri="{0D108BD9-81ED-4DB2-BD59-A6C34878D82A}">
                    <a16:rowId xmlns:a16="http://schemas.microsoft.com/office/drawing/2014/main" val="3492906110"/>
                  </a:ext>
                </a:extLst>
              </a:tr>
            </a:tbl>
          </a:graphicData>
        </a:graphic>
      </p:graphicFrame>
      <p:sp>
        <p:nvSpPr>
          <p:cNvPr id="6" name="標題 1"/>
          <p:cNvSpPr>
            <a:spLocks noGrp="1"/>
          </p:cNvSpPr>
          <p:nvPr>
            <p:ph type="title"/>
          </p:nvPr>
        </p:nvSpPr>
        <p:spPr>
          <a:xfrm>
            <a:off x="5374547" y="62805"/>
            <a:ext cx="4104455" cy="1224136"/>
          </a:xfrm>
        </p:spPr>
        <p:txBody>
          <a:bodyPr>
            <a:noAutofit/>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 Training set for supervised learning</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5" name="Picture 4"/>
          <p:cNvPicPr>
            <a:picLocks noChangeAspect="1"/>
          </p:cNvPicPr>
          <p:nvPr/>
        </p:nvPicPr>
        <p:blipFill>
          <a:blip r:embed="rId2"/>
          <a:stretch>
            <a:fillRect/>
          </a:stretch>
        </p:blipFill>
        <p:spPr>
          <a:xfrm>
            <a:off x="9510439" y="2446366"/>
            <a:ext cx="1115616" cy="1561863"/>
          </a:xfrm>
          <a:prstGeom prst="rect">
            <a:avLst/>
          </a:prstGeom>
        </p:spPr>
      </p:pic>
      <p:sp>
        <p:nvSpPr>
          <p:cNvPr id="7" name="Rectangle 6"/>
          <p:cNvSpPr/>
          <p:nvPr/>
        </p:nvSpPr>
        <p:spPr>
          <a:xfrm>
            <a:off x="5509483" y="1430958"/>
            <a:ext cx="3960443" cy="258884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標題 1"/>
          <p:cNvSpPr txBox="1">
            <a:spLocks/>
          </p:cNvSpPr>
          <p:nvPr/>
        </p:nvSpPr>
        <p:spPr>
          <a:xfrm>
            <a:off x="1631505" y="4163818"/>
            <a:ext cx="4104455" cy="1224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4000" b="1" dirty="0">
                <a:ln w="11430"/>
                <a:solidFill>
                  <a:srgbClr val="7030A0"/>
                </a:solidFill>
                <a:effectLst>
                  <a:outerShdw blurRad="50800" dist="39000" dir="5460000" algn="tl">
                    <a:srgbClr val="000000">
                      <a:alpha val="38000"/>
                    </a:srgbClr>
                  </a:outerShdw>
                </a:effectLst>
                <a:latin typeface="+mn-lt"/>
                <a:ea typeface="+mn-ea"/>
                <a:cs typeface="+mn-cs"/>
              </a:rPr>
              <a:t>Example: Poisoned samples</a:t>
            </a:r>
            <a:endParaRPr lang="zh-TW" altLang="en-US" sz="4000" b="1" dirty="0">
              <a:ln w="11430"/>
              <a:solidFill>
                <a:srgbClr val="7030A0"/>
              </a:solidFill>
              <a:effectLst>
                <a:outerShdw blurRad="50800" dist="39000" dir="5460000" algn="tl">
                  <a:srgbClr val="000000">
                    <a:alpha val="38000"/>
                  </a:srgbClr>
                </a:outerShdw>
              </a:effectLst>
              <a:latin typeface="+mn-lt"/>
              <a:ea typeface="+mn-ea"/>
              <a:cs typeface="+mn-cs"/>
            </a:endParaRPr>
          </a:p>
        </p:txBody>
      </p:sp>
      <p:graphicFrame>
        <p:nvGraphicFramePr>
          <p:cNvPr id="9" name="Table 8"/>
          <p:cNvGraphicFramePr>
            <a:graphicFrameLocks noGrp="1"/>
          </p:cNvGraphicFramePr>
          <p:nvPr/>
        </p:nvGraphicFramePr>
        <p:xfrm>
          <a:off x="1781786" y="5478256"/>
          <a:ext cx="3960443" cy="1112520"/>
        </p:xfrm>
        <a:graphic>
          <a:graphicData uri="http://schemas.openxmlformats.org/drawingml/2006/table">
            <a:tbl>
              <a:tblPr firstRow="1" bandRow="1">
                <a:tableStyleId>{5C22544A-7EE6-4342-B048-85BDC9FD1C3A}</a:tableStyleId>
              </a:tblPr>
              <a:tblGrid>
                <a:gridCol w="1296147">
                  <a:extLst>
                    <a:ext uri="{9D8B030D-6E8A-4147-A177-3AD203B41FA5}">
                      <a16:colId xmlns:a16="http://schemas.microsoft.com/office/drawing/2014/main" val="1920596540"/>
                    </a:ext>
                  </a:extLst>
                </a:gridCol>
                <a:gridCol w="1368152">
                  <a:extLst>
                    <a:ext uri="{9D8B030D-6E8A-4147-A177-3AD203B41FA5}">
                      <a16:colId xmlns:a16="http://schemas.microsoft.com/office/drawing/2014/main" val="1977055234"/>
                    </a:ext>
                  </a:extLst>
                </a:gridCol>
                <a:gridCol w="1296144">
                  <a:extLst>
                    <a:ext uri="{9D8B030D-6E8A-4147-A177-3AD203B41FA5}">
                      <a16:colId xmlns:a16="http://schemas.microsoft.com/office/drawing/2014/main" val="2529642855"/>
                    </a:ext>
                  </a:extLst>
                </a:gridCol>
              </a:tblGrid>
              <a:tr h="370840">
                <a:tc>
                  <a:txBody>
                    <a:bodyPr/>
                    <a:lstStyle/>
                    <a:p>
                      <a:pPr algn="ctr"/>
                      <a:r>
                        <a:rPr lang="en-US" dirty="0"/>
                        <a:t>Weight (kg)</a:t>
                      </a:r>
                    </a:p>
                  </a:txBody>
                  <a:tcPr anchor="ctr"/>
                </a:tc>
                <a:tc>
                  <a:txBody>
                    <a:bodyPr/>
                    <a:lstStyle/>
                    <a:p>
                      <a:pPr algn="ctr"/>
                      <a:r>
                        <a:rPr lang="en-US" dirty="0"/>
                        <a:t>Height (sm)</a:t>
                      </a:r>
                    </a:p>
                  </a:txBody>
                  <a:tcPr anchor="ctr"/>
                </a:tc>
                <a:tc>
                  <a:txBody>
                    <a:bodyPr/>
                    <a:lstStyle/>
                    <a:p>
                      <a:pPr algn="ctr"/>
                      <a:r>
                        <a:rPr lang="en-US" dirty="0"/>
                        <a:t>Decision</a:t>
                      </a:r>
                    </a:p>
                  </a:txBody>
                  <a:tcPr anchor="ctr"/>
                </a:tc>
                <a:extLst>
                  <a:ext uri="{0D108BD9-81ED-4DB2-BD59-A6C34878D82A}">
                    <a16:rowId xmlns:a16="http://schemas.microsoft.com/office/drawing/2014/main" val="2537542663"/>
                  </a:ext>
                </a:extLst>
              </a:tr>
              <a:tr h="370840">
                <a:tc>
                  <a:txBody>
                    <a:bodyPr/>
                    <a:lstStyle/>
                    <a:p>
                      <a:pPr algn="ctr"/>
                      <a:r>
                        <a:rPr lang="en-US" b="1" dirty="0"/>
                        <a:t>96</a:t>
                      </a:r>
                    </a:p>
                  </a:txBody>
                  <a:tcPr/>
                </a:tc>
                <a:tc>
                  <a:txBody>
                    <a:bodyPr/>
                    <a:lstStyle/>
                    <a:p>
                      <a:pPr algn="ctr"/>
                      <a:r>
                        <a:rPr lang="en-US" b="1" dirty="0"/>
                        <a:t>199</a:t>
                      </a:r>
                    </a:p>
                  </a:txBody>
                  <a:tcPr/>
                </a:tc>
                <a:tc>
                  <a:txBody>
                    <a:bodyPr/>
                    <a:lstStyle/>
                    <a:p>
                      <a:pPr algn="ctr"/>
                      <a:r>
                        <a:rPr lang="en-US" b="1" dirty="0"/>
                        <a:t>overweight</a:t>
                      </a:r>
                    </a:p>
                  </a:txBody>
                  <a:tcPr/>
                </a:tc>
                <a:extLst>
                  <a:ext uri="{0D108BD9-81ED-4DB2-BD59-A6C34878D82A}">
                    <a16:rowId xmlns:a16="http://schemas.microsoft.com/office/drawing/2014/main" val="3879067765"/>
                  </a:ext>
                </a:extLst>
              </a:tr>
              <a:tr h="370840">
                <a:tc>
                  <a:txBody>
                    <a:bodyPr/>
                    <a:lstStyle/>
                    <a:p>
                      <a:pPr algn="ctr"/>
                      <a:r>
                        <a:rPr lang="en-US" b="1" dirty="0"/>
                        <a:t>64</a:t>
                      </a:r>
                    </a:p>
                  </a:txBody>
                  <a:tcPr/>
                </a:tc>
                <a:tc>
                  <a:txBody>
                    <a:bodyPr/>
                    <a:lstStyle/>
                    <a:p>
                      <a:pPr algn="ctr"/>
                      <a:r>
                        <a:rPr lang="en-US" b="1" dirty="0"/>
                        <a:t>162</a:t>
                      </a:r>
                    </a:p>
                  </a:txBody>
                  <a:tcPr/>
                </a:tc>
                <a:tc>
                  <a:txBody>
                    <a:bodyPr/>
                    <a:lstStyle/>
                    <a:p>
                      <a:pPr algn="ctr"/>
                      <a:r>
                        <a:rPr lang="en-US" b="1" dirty="0"/>
                        <a:t>skinny</a:t>
                      </a:r>
                    </a:p>
                  </a:txBody>
                  <a:tcPr/>
                </a:tc>
                <a:extLst>
                  <a:ext uri="{0D108BD9-81ED-4DB2-BD59-A6C34878D82A}">
                    <a16:rowId xmlns:a16="http://schemas.microsoft.com/office/drawing/2014/main" val="3415592473"/>
                  </a:ext>
                </a:extLst>
              </a:tr>
            </a:tbl>
          </a:graphicData>
        </a:graphic>
      </p:graphicFrame>
      <p:sp>
        <p:nvSpPr>
          <p:cNvPr id="10" name="Rectangle 9"/>
          <p:cNvSpPr/>
          <p:nvPr/>
        </p:nvSpPr>
        <p:spPr>
          <a:xfrm>
            <a:off x="1781785" y="5494399"/>
            <a:ext cx="3960443" cy="1096378"/>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5951984" y="4797152"/>
            <a:ext cx="4032448" cy="1842024"/>
            <a:chOff x="4427984" y="5217966"/>
            <a:chExt cx="3232092" cy="142121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5221974"/>
              <a:ext cx="1719924" cy="1401910"/>
            </a:xfrm>
            <a:prstGeom prst="rect">
              <a:avLst/>
            </a:prstGeom>
            <a:ln w="25400">
              <a:solidFill>
                <a:schemeClr val="tx1"/>
              </a:solidFill>
            </a:ln>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5217966"/>
              <a:ext cx="1512168" cy="142121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3" name="Picture 12"/>
          <p:cNvPicPr>
            <a:picLocks noChangeAspect="1"/>
          </p:cNvPicPr>
          <p:nvPr/>
        </p:nvPicPr>
        <p:blipFill>
          <a:blip r:embed="rId5">
            <a:clrChange>
              <a:clrFrom>
                <a:srgbClr val="000000"/>
              </a:clrFrom>
              <a:clrTo>
                <a:srgbClr val="000000">
                  <a:alpha val="0"/>
                </a:srgbClr>
              </a:clrTo>
            </a:clrChange>
          </a:blip>
          <a:stretch>
            <a:fillRect/>
          </a:stretch>
        </p:blipFill>
        <p:spPr>
          <a:xfrm rot="2885584">
            <a:off x="2210679" y="1757487"/>
            <a:ext cx="909357" cy="1696635"/>
          </a:xfrm>
          <a:prstGeom prst="rect">
            <a:avLst/>
          </a:prstGeom>
        </p:spPr>
      </p:pic>
      <p:sp>
        <p:nvSpPr>
          <p:cNvPr id="14" name="標題 1"/>
          <p:cNvSpPr txBox="1">
            <a:spLocks/>
          </p:cNvSpPr>
          <p:nvPr/>
        </p:nvSpPr>
        <p:spPr>
          <a:xfrm>
            <a:off x="1524001" y="313691"/>
            <a:ext cx="2691343" cy="1224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DATA POISONING ATTACK</a:t>
            </a:r>
            <a:endParaRPr lang="zh-TW" alt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3520239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2279576" y="404664"/>
            <a:ext cx="5943600" cy="5943600"/>
          </a:xfrm>
          <a:prstGeom prst="rect">
            <a:avLst/>
          </a:prstGeom>
        </p:spPr>
      </p:pic>
      <p:cxnSp>
        <p:nvCxnSpPr>
          <p:cNvPr id="7" name="Straight Connector 6"/>
          <p:cNvCxnSpPr>
            <a:stCxn id="5" idx="0"/>
            <a:endCxn id="5" idx="2"/>
          </p:cNvCxnSpPr>
          <p:nvPr/>
        </p:nvCxnSpPr>
        <p:spPr>
          <a:xfrm>
            <a:off x="5251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2279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50653" y="6238660"/>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1489157" y="3084077"/>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1469738" y="112278"/>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1489157" y="6001075"/>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2279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31331" y="6244302"/>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7750254" y="6273226"/>
            <a:ext cx="809838"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5615033" y="6299105"/>
            <a:ext cx="2100704"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884806" y="1598177"/>
            <a:ext cx="211570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8201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 name="Oval 1"/>
          <p:cNvSpPr/>
          <p:nvPr/>
        </p:nvSpPr>
        <p:spPr>
          <a:xfrm>
            <a:off x="3173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662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395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767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15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731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5379163" y="3759582"/>
            <a:ext cx="2697677" cy="1185138"/>
          </a:xfrm>
          <a:prstGeom prst="wedgeRoundRectCallout">
            <a:avLst>
              <a:gd name="adj1" fmla="val -65010"/>
              <a:gd name="adj2" fmla="val 50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Re-trained model: decision boundary (from training samples + new poisoned samples)</a:t>
            </a:r>
          </a:p>
        </p:txBody>
      </p:sp>
      <p:pic>
        <p:nvPicPr>
          <p:cNvPr id="3" name="Picture 2"/>
          <p:cNvPicPr>
            <a:picLocks noChangeAspect="1"/>
          </p:cNvPicPr>
          <p:nvPr/>
        </p:nvPicPr>
        <p:blipFill>
          <a:blip r:embed="rId3"/>
          <a:stretch>
            <a:fillRect/>
          </a:stretch>
        </p:blipFill>
        <p:spPr>
          <a:xfrm>
            <a:off x="8407097" y="1519021"/>
            <a:ext cx="2224855" cy="2228538"/>
          </a:xfrm>
          <a:prstGeom prst="rect">
            <a:avLst/>
          </a:prstGeom>
        </p:spPr>
      </p:pic>
      <p:sp>
        <p:nvSpPr>
          <p:cNvPr id="22" name="Freeform 21"/>
          <p:cNvSpPr/>
          <p:nvPr/>
        </p:nvSpPr>
        <p:spPr>
          <a:xfrm>
            <a:off x="2257519" y="2623381"/>
            <a:ext cx="3706761" cy="3726425"/>
          </a:xfrm>
          <a:custGeom>
            <a:avLst/>
            <a:gdLst>
              <a:gd name="connsiteX0" fmla="*/ 0 w 3706761"/>
              <a:gd name="connsiteY0" fmla="*/ 3726425 h 3726425"/>
              <a:gd name="connsiteX1" fmla="*/ 3706761 w 3706761"/>
              <a:gd name="connsiteY1" fmla="*/ 0 h 3726425"/>
              <a:gd name="connsiteX2" fmla="*/ 1514167 w 3706761"/>
              <a:gd name="connsiteY2" fmla="*/ 3716593 h 3726425"/>
              <a:gd name="connsiteX3" fmla="*/ 0 w 3706761"/>
              <a:gd name="connsiteY3" fmla="*/ 3726425 h 3726425"/>
            </a:gdLst>
            <a:ahLst/>
            <a:cxnLst>
              <a:cxn ang="0">
                <a:pos x="connsiteX0" y="connsiteY0"/>
              </a:cxn>
              <a:cxn ang="0">
                <a:pos x="connsiteX1" y="connsiteY1"/>
              </a:cxn>
              <a:cxn ang="0">
                <a:pos x="connsiteX2" y="connsiteY2"/>
              </a:cxn>
              <a:cxn ang="0">
                <a:pos x="connsiteX3" y="connsiteY3"/>
              </a:cxn>
            </a:cxnLst>
            <a:rect l="l" t="t" r="r" b="b"/>
            <a:pathLst>
              <a:path w="3706761" h="3726425">
                <a:moveTo>
                  <a:pt x="0" y="3726425"/>
                </a:moveTo>
                <a:lnTo>
                  <a:pt x="3706761" y="0"/>
                </a:lnTo>
                <a:lnTo>
                  <a:pt x="1514167" y="3716593"/>
                </a:lnTo>
                <a:lnTo>
                  <a:pt x="0" y="372642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6008049" y="402962"/>
            <a:ext cx="2094271" cy="2094271"/>
          </a:xfrm>
          <a:custGeom>
            <a:avLst/>
            <a:gdLst>
              <a:gd name="connsiteX0" fmla="*/ 1238864 w 2094271"/>
              <a:gd name="connsiteY0" fmla="*/ 19665 h 2094271"/>
              <a:gd name="connsiteX1" fmla="*/ 0 w 2094271"/>
              <a:gd name="connsiteY1" fmla="*/ 2094271 h 2094271"/>
              <a:gd name="connsiteX2" fmla="*/ 2094271 w 2094271"/>
              <a:gd name="connsiteY2" fmla="*/ 0 h 2094271"/>
              <a:gd name="connsiteX3" fmla="*/ 1238864 w 2094271"/>
              <a:gd name="connsiteY3" fmla="*/ 19665 h 2094271"/>
            </a:gdLst>
            <a:ahLst/>
            <a:cxnLst>
              <a:cxn ang="0">
                <a:pos x="connsiteX0" y="connsiteY0"/>
              </a:cxn>
              <a:cxn ang="0">
                <a:pos x="connsiteX1" y="connsiteY1"/>
              </a:cxn>
              <a:cxn ang="0">
                <a:pos x="connsiteX2" y="connsiteY2"/>
              </a:cxn>
              <a:cxn ang="0">
                <a:pos x="connsiteX3" y="connsiteY3"/>
              </a:cxn>
            </a:cxnLst>
            <a:rect l="l" t="t" r="r" b="b"/>
            <a:pathLst>
              <a:path w="2094271" h="2094271">
                <a:moveTo>
                  <a:pt x="1238864" y="19665"/>
                </a:moveTo>
                <a:lnTo>
                  <a:pt x="0" y="2094271"/>
                </a:lnTo>
                <a:lnTo>
                  <a:pt x="2094271" y="0"/>
                </a:lnTo>
                <a:lnTo>
                  <a:pt x="1238864" y="1966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a:off x="3791746" y="418274"/>
            <a:ext cx="3456383" cy="59241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250410" y="404664"/>
            <a:ext cx="5904656" cy="594360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7687107" y="39642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ular Callout 38"/>
          <p:cNvSpPr/>
          <p:nvPr/>
        </p:nvSpPr>
        <p:spPr>
          <a:xfrm>
            <a:off x="4067946" y="1097071"/>
            <a:ext cx="2159044" cy="383753"/>
          </a:xfrm>
          <a:prstGeom prst="wedgeRoundRectCallout">
            <a:avLst>
              <a:gd name="adj1" fmla="val 118323"/>
              <a:gd name="adj2" fmla="val -1915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a:t>
            </a:r>
          </a:p>
        </p:txBody>
      </p:sp>
      <p:sp>
        <p:nvSpPr>
          <p:cNvPr id="38" name="Rounded Rectangular Callout 37"/>
          <p:cNvSpPr/>
          <p:nvPr/>
        </p:nvSpPr>
        <p:spPr>
          <a:xfrm>
            <a:off x="1604269" y="4407875"/>
            <a:ext cx="1725959" cy="668027"/>
          </a:xfrm>
          <a:prstGeom prst="wedgeRoundRectCallout">
            <a:avLst>
              <a:gd name="adj1" fmla="val 66182"/>
              <a:gd name="adj2" fmla="val 100652"/>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 zone (expands)</a:t>
            </a:r>
          </a:p>
        </p:txBody>
      </p:sp>
      <p:sp>
        <p:nvSpPr>
          <p:cNvPr id="33" name="Oval 32"/>
          <p:cNvSpPr/>
          <p:nvPr/>
        </p:nvSpPr>
        <p:spPr>
          <a:xfrm>
            <a:off x="2832234" y="593629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ular Callout 39"/>
          <p:cNvSpPr/>
          <p:nvPr/>
        </p:nvSpPr>
        <p:spPr>
          <a:xfrm>
            <a:off x="5023594" y="5833854"/>
            <a:ext cx="2159044" cy="383753"/>
          </a:xfrm>
          <a:prstGeom prst="wedgeRoundRectCallout">
            <a:avLst>
              <a:gd name="adj1" fmla="val -134879"/>
              <a:gd name="adj2" fmla="val 159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a:t>
            </a:r>
          </a:p>
        </p:txBody>
      </p:sp>
      <p:pic>
        <p:nvPicPr>
          <p:cNvPr id="4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5763" y="493693"/>
            <a:ext cx="831964" cy="81229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2133" y="5306108"/>
            <a:ext cx="831964" cy="81229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ounded Rectangular Callout 42"/>
          <p:cNvSpPr/>
          <p:nvPr/>
        </p:nvSpPr>
        <p:spPr>
          <a:xfrm>
            <a:off x="2436790" y="1579670"/>
            <a:ext cx="2101684" cy="1185138"/>
          </a:xfrm>
          <a:prstGeom prst="wedgeRoundRectCallout">
            <a:avLst>
              <a:gd name="adj1" fmla="val 31948"/>
              <a:gd name="adj2" fmla="val 1784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Hidden “correct” decision boundary (machine learning objective)</a:t>
            </a:r>
          </a:p>
        </p:txBody>
      </p:sp>
      <p:sp>
        <p:nvSpPr>
          <p:cNvPr id="44" name="Rectangle 43"/>
          <p:cNvSpPr/>
          <p:nvPr/>
        </p:nvSpPr>
        <p:spPr>
          <a:xfrm>
            <a:off x="8223456" y="4435426"/>
            <a:ext cx="2427838" cy="1754326"/>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just"/>
            <a:r>
              <a:rPr lang="en-US" b="1" dirty="0">
                <a:ln w="0"/>
                <a:effectLst>
                  <a:outerShdw blurRad="38100" dist="19050" dir="2700000" algn="tl" rotWithShape="0">
                    <a:schemeClr val="dk1">
                      <a:alpha val="40000"/>
                    </a:schemeClr>
                  </a:outerShdw>
                </a:effectLst>
              </a:rPr>
              <a:t>Result of poisoning: larger vulnerability zone, which also means more opportunities for the attackers in further poisoning …</a:t>
            </a:r>
            <a:endParaRPr lang="en-US"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48256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2342904" y="349861"/>
            <a:ext cx="5943600" cy="5943600"/>
          </a:xfrm>
          <a:prstGeom prst="rect">
            <a:avLst/>
          </a:prstGeom>
        </p:spPr>
      </p:pic>
      <p:cxnSp>
        <p:nvCxnSpPr>
          <p:cNvPr id="7" name="Straight Connector 6"/>
          <p:cNvCxnSpPr>
            <a:stCxn id="5" idx="0"/>
            <a:endCxn id="5" idx="2"/>
          </p:cNvCxnSpPr>
          <p:nvPr/>
        </p:nvCxnSpPr>
        <p:spPr>
          <a:xfrm>
            <a:off x="5251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2279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69738" y="112278"/>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6" name="Rectangle 15"/>
          <p:cNvSpPr/>
          <p:nvPr/>
        </p:nvSpPr>
        <p:spPr>
          <a:xfrm>
            <a:off x="2279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750254" y="6273226"/>
            <a:ext cx="809838"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5615033" y="6299105"/>
            <a:ext cx="2100704"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884806" y="1598177"/>
            <a:ext cx="211570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8201611" y="403123"/>
            <a:ext cx="2420186" cy="1941932"/>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b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b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impact of more poisoning</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3" name="Oval 22"/>
          <p:cNvSpPr/>
          <p:nvPr/>
        </p:nvSpPr>
        <p:spPr>
          <a:xfrm>
            <a:off x="4662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767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731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a:off x="4299921" y="403124"/>
            <a:ext cx="1530609" cy="594514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250410" y="404664"/>
            <a:ext cx="5904656" cy="594360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4266" y="411271"/>
            <a:ext cx="831964" cy="81229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2133" y="5306108"/>
            <a:ext cx="831964" cy="81229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ounded Rectangular Callout 42"/>
          <p:cNvSpPr/>
          <p:nvPr/>
        </p:nvSpPr>
        <p:spPr>
          <a:xfrm>
            <a:off x="2436790" y="1628830"/>
            <a:ext cx="2101684" cy="1185138"/>
          </a:xfrm>
          <a:prstGeom prst="wedgeRoundRectCallout">
            <a:avLst>
              <a:gd name="adj1" fmla="val 31948"/>
              <a:gd name="adj2" fmla="val 1784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Hidden “correct” decision boundary (machine learning objective)</a:t>
            </a:r>
          </a:p>
        </p:txBody>
      </p:sp>
      <p:sp>
        <p:nvSpPr>
          <p:cNvPr id="44" name="Rectangle 43"/>
          <p:cNvSpPr/>
          <p:nvPr/>
        </p:nvSpPr>
        <p:spPr>
          <a:xfrm>
            <a:off x="8232409" y="2791689"/>
            <a:ext cx="2427838" cy="2585323"/>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just"/>
            <a:r>
              <a:rPr lang="en-US" b="1" dirty="0">
                <a:ln w="0"/>
                <a:effectLst>
                  <a:outerShdw blurRad="38100" dist="19050" dir="2700000" algn="tl" rotWithShape="0">
                    <a:schemeClr val="dk1">
                      <a:alpha val="40000"/>
                    </a:schemeClr>
                  </a:outerShdw>
                </a:effectLst>
              </a:rPr>
              <a:t>Result of poisoning: larger vulnerability zone, which means incorrect decision-making in larger areas and which also means more opportunities for the attackers in further poisoning …</a:t>
            </a:r>
            <a:endParaRPr lang="en-US" dirty="0">
              <a:ln w="0"/>
              <a:effectLst>
                <a:outerShdw blurRad="38100" dist="19050" dir="2700000" algn="tl" rotWithShape="0">
                  <a:schemeClr val="dk1">
                    <a:alpha val="40000"/>
                  </a:schemeClr>
                </a:outerShdw>
              </a:effectLst>
            </a:endParaRPr>
          </a:p>
        </p:txBody>
      </p:sp>
      <p:sp>
        <p:nvSpPr>
          <p:cNvPr id="37" name="Rounded Rectangular Callout 36"/>
          <p:cNvSpPr/>
          <p:nvPr/>
        </p:nvSpPr>
        <p:spPr>
          <a:xfrm>
            <a:off x="5379163" y="3759582"/>
            <a:ext cx="2697677" cy="1185138"/>
          </a:xfrm>
          <a:prstGeom prst="wedgeRoundRectCallout">
            <a:avLst>
              <a:gd name="adj1" fmla="val -69384"/>
              <a:gd name="adj2" fmla="val -1647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Re-trained model: decision boundary (from training samples + new poisoned samples)</a:t>
            </a:r>
          </a:p>
        </p:txBody>
      </p:sp>
      <p:sp>
        <p:nvSpPr>
          <p:cNvPr id="51" name="Rectangle 50"/>
          <p:cNvSpPr/>
          <p:nvPr/>
        </p:nvSpPr>
        <p:spPr>
          <a:xfrm>
            <a:off x="4950653" y="6238660"/>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80</a:t>
            </a:r>
          </a:p>
        </p:txBody>
      </p:sp>
      <p:sp>
        <p:nvSpPr>
          <p:cNvPr id="52" name="Rectangle 51"/>
          <p:cNvSpPr/>
          <p:nvPr/>
        </p:nvSpPr>
        <p:spPr>
          <a:xfrm>
            <a:off x="1489157" y="3084077"/>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53" name="Rectangle 52"/>
          <p:cNvSpPr/>
          <p:nvPr/>
        </p:nvSpPr>
        <p:spPr>
          <a:xfrm>
            <a:off x="1489157" y="6001075"/>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54" name="Rectangle 53"/>
          <p:cNvSpPr/>
          <p:nvPr/>
        </p:nvSpPr>
        <p:spPr>
          <a:xfrm>
            <a:off x="2031331" y="6244302"/>
            <a:ext cx="60144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60</a:t>
            </a:r>
          </a:p>
        </p:txBody>
      </p:sp>
      <p:sp>
        <p:nvSpPr>
          <p:cNvPr id="62" name="Freeform 61"/>
          <p:cNvSpPr/>
          <p:nvPr/>
        </p:nvSpPr>
        <p:spPr>
          <a:xfrm>
            <a:off x="2320414" y="3667432"/>
            <a:ext cx="2644877" cy="2674374"/>
          </a:xfrm>
          <a:custGeom>
            <a:avLst/>
            <a:gdLst>
              <a:gd name="connsiteX0" fmla="*/ 0 w 2644877"/>
              <a:gd name="connsiteY0" fmla="*/ 2674374 h 2674374"/>
              <a:gd name="connsiteX1" fmla="*/ 2644877 w 2644877"/>
              <a:gd name="connsiteY1" fmla="*/ 0 h 2674374"/>
              <a:gd name="connsiteX2" fmla="*/ 1936955 w 2644877"/>
              <a:gd name="connsiteY2" fmla="*/ 2664542 h 2674374"/>
              <a:gd name="connsiteX3" fmla="*/ 0 w 2644877"/>
              <a:gd name="connsiteY3" fmla="*/ 2674374 h 2674374"/>
            </a:gdLst>
            <a:ahLst/>
            <a:cxnLst>
              <a:cxn ang="0">
                <a:pos x="connsiteX0" y="connsiteY0"/>
              </a:cxn>
              <a:cxn ang="0">
                <a:pos x="connsiteX1" y="connsiteY1"/>
              </a:cxn>
              <a:cxn ang="0">
                <a:pos x="connsiteX2" y="connsiteY2"/>
              </a:cxn>
              <a:cxn ang="0">
                <a:pos x="connsiteX3" y="connsiteY3"/>
              </a:cxn>
            </a:cxnLst>
            <a:rect l="l" t="t" r="r" b="b"/>
            <a:pathLst>
              <a:path w="2644877" h="2674374">
                <a:moveTo>
                  <a:pt x="0" y="2674374"/>
                </a:moveTo>
                <a:lnTo>
                  <a:pt x="2644877" y="0"/>
                </a:lnTo>
                <a:lnTo>
                  <a:pt x="1936955" y="2664542"/>
                </a:lnTo>
                <a:lnTo>
                  <a:pt x="0" y="2674374"/>
                </a:lnTo>
                <a:close/>
              </a:path>
            </a:pathLst>
          </a:custGeom>
          <a:solidFill>
            <a:srgbClr val="CCC1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ular Callout 48"/>
          <p:cNvSpPr/>
          <p:nvPr/>
        </p:nvSpPr>
        <p:spPr>
          <a:xfrm>
            <a:off x="5030785" y="5828267"/>
            <a:ext cx="2159044" cy="383753"/>
          </a:xfrm>
          <a:prstGeom prst="wedgeRoundRectCallout">
            <a:avLst>
              <a:gd name="adj1" fmla="val -73400"/>
              <a:gd name="adj2" fmla="val -3171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samples</a:t>
            </a:r>
          </a:p>
        </p:txBody>
      </p:sp>
      <p:sp>
        <p:nvSpPr>
          <p:cNvPr id="40" name="Rounded Rectangular Callout 39"/>
          <p:cNvSpPr/>
          <p:nvPr/>
        </p:nvSpPr>
        <p:spPr>
          <a:xfrm>
            <a:off x="5023594" y="5833854"/>
            <a:ext cx="2159044" cy="383753"/>
          </a:xfrm>
          <a:prstGeom prst="wedgeRoundRectCallout">
            <a:avLst>
              <a:gd name="adj1" fmla="val -134879"/>
              <a:gd name="adj2" fmla="val 159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samples</a:t>
            </a:r>
          </a:p>
        </p:txBody>
      </p:sp>
      <p:sp>
        <p:nvSpPr>
          <p:cNvPr id="63" name="Oval 62"/>
          <p:cNvSpPr/>
          <p:nvPr/>
        </p:nvSpPr>
        <p:spPr>
          <a:xfrm>
            <a:off x="3173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515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832234" y="593629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398359" y="446799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Summing Junction 66"/>
          <p:cNvSpPr/>
          <p:nvPr/>
        </p:nvSpPr>
        <p:spPr>
          <a:xfrm>
            <a:off x="2829021" y="5943861"/>
            <a:ext cx="274320" cy="274320"/>
          </a:xfrm>
          <a:prstGeom prst="flowChartSummingJunction">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Summing Junction 67"/>
          <p:cNvSpPr/>
          <p:nvPr/>
        </p:nvSpPr>
        <p:spPr>
          <a:xfrm>
            <a:off x="4397342" y="4466409"/>
            <a:ext cx="274320" cy="274320"/>
          </a:xfrm>
          <a:prstGeom prst="flowChartSummingJunction">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ular Callout 56"/>
          <p:cNvSpPr/>
          <p:nvPr/>
        </p:nvSpPr>
        <p:spPr>
          <a:xfrm>
            <a:off x="1604269" y="4407875"/>
            <a:ext cx="1725959" cy="668027"/>
          </a:xfrm>
          <a:prstGeom prst="wedgeRoundRectCallout">
            <a:avLst>
              <a:gd name="adj1" fmla="val 74727"/>
              <a:gd name="adj2" fmla="val 122730"/>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 zone (expands)</a:t>
            </a:r>
          </a:p>
        </p:txBody>
      </p:sp>
      <p:sp>
        <p:nvSpPr>
          <p:cNvPr id="31" name="Freeform 30"/>
          <p:cNvSpPr/>
          <p:nvPr/>
        </p:nvSpPr>
        <p:spPr>
          <a:xfrm>
            <a:off x="5093111" y="403124"/>
            <a:ext cx="3008671" cy="3008671"/>
          </a:xfrm>
          <a:custGeom>
            <a:avLst/>
            <a:gdLst>
              <a:gd name="connsiteX0" fmla="*/ 0 w 3008671"/>
              <a:gd name="connsiteY0" fmla="*/ 3008671 h 3008671"/>
              <a:gd name="connsiteX1" fmla="*/ 766916 w 3008671"/>
              <a:gd name="connsiteY1" fmla="*/ 0 h 3008671"/>
              <a:gd name="connsiteX2" fmla="*/ 3008671 w 3008671"/>
              <a:gd name="connsiteY2" fmla="*/ 0 h 3008671"/>
              <a:gd name="connsiteX3" fmla="*/ 0 w 3008671"/>
              <a:gd name="connsiteY3" fmla="*/ 3008671 h 3008671"/>
            </a:gdLst>
            <a:ahLst/>
            <a:cxnLst>
              <a:cxn ang="0">
                <a:pos x="connsiteX0" y="connsiteY0"/>
              </a:cxn>
              <a:cxn ang="0">
                <a:pos x="connsiteX1" y="connsiteY1"/>
              </a:cxn>
              <a:cxn ang="0">
                <a:pos x="connsiteX2" y="connsiteY2"/>
              </a:cxn>
              <a:cxn ang="0">
                <a:pos x="connsiteX3" y="connsiteY3"/>
              </a:cxn>
            </a:cxnLst>
            <a:rect l="l" t="t" r="r" b="b"/>
            <a:pathLst>
              <a:path w="3008671" h="3008671">
                <a:moveTo>
                  <a:pt x="0" y="3008671"/>
                </a:moveTo>
                <a:lnTo>
                  <a:pt x="766916" y="0"/>
                </a:lnTo>
                <a:lnTo>
                  <a:pt x="3008671" y="0"/>
                </a:lnTo>
                <a:lnTo>
                  <a:pt x="0" y="3008671"/>
                </a:lnTo>
                <a:close/>
              </a:path>
            </a:pathLst>
          </a:custGeom>
          <a:solidFill>
            <a:srgbClr val="CCC1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395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687107" y="39642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umming Junction 70"/>
          <p:cNvSpPr/>
          <p:nvPr/>
        </p:nvSpPr>
        <p:spPr>
          <a:xfrm>
            <a:off x="7686049" y="393236"/>
            <a:ext cx="274320" cy="274320"/>
          </a:xfrm>
          <a:prstGeom prst="flowChartSummingJunction">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Summing Junction 71"/>
          <p:cNvSpPr/>
          <p:nvPr/>
        </p:nvSpPr>
        <p:spPr>
          <a:xfrm>
            <a:off x="5651815" y="1666035"/>
            <a:ext cx="274320" cy="274320"/>
          </a:xfrm>
          <a:prstGeom prst="flowChartSummingJunction">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ular Callout 49"/>
          <p:cNvSpPr/>
          <p:nvPr/>
        </p:nvSpPr>
        <p:spPr>
          <a:xfrm>
            <a:off x="3416986" y="1112831"/>
            <a:ext cx="2159044" cy="383753"/>
          </a:xfrm>
          <a:prstGeom prst="wedgeRoundRectCallout">
            <a:avLst>
              <a:gd name="adj1" fmla="val 51835"/>
              <a:gd name="adj2" fmla="val 1184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samples</a:t>
            </a:r>
          </a:p>
        </p:txBody>
      </p:sp>
      <p:sp>
        <p:nvSpPr>
          <p:cNvPr id="39" name="Rounded Rectangular Callout 38"/>
          <p:cNvSpPr/>
          <p:nvPr/>
        </p:nvSpPr>
        <p:spPr>
          <a:xfrm>
            <a:off x="3411456" y="1108833"/>
            <a:ext cx="2159044" cy="383753"/>
          </a:xfrm>
          <a:prstGeom prst="wedgeRoundRectCallout">
            <a:avLst>
              <a:gd name="adj1" fmla="val 144736"/>
              <a:gd name="adj2" fmla="val -1967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a:t>
            </a:r>
          </a:p>
        </p:txBody>
      </p:sp>
    </p:spTree>
    <p:extLst>
      <p:ext uri="{BB962C8B-B14F-4D97-AF65-F5344CB8AC3E}">
        <p14:creationId xmlns:p14="http://schemas.microsoft.com/office/powerpoint/2010/main" val="3159258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91080" y="5189044"/>
            <a:ext cx="7992888" cy="1569660"/>
          </a:xfrm>
          <a:prstGeom prst="rect">
            <a:avLst/>
          </a:prstGeom>
          <a:noFill/>
        </p:spPr>
        <p:txBody>
          <a:bodyPr wrap="square" rtlCol="0">
            <a:spAutoFit/>
          </a:bodyPr>
          <a:lstStyle/>
          <a:p>
            <a:pPr algn="just"/>
            <a:r>
              <a:rPr lang="en-US" sz="2400" i="1" dirty="0">
                <a:solidFill>
                  <a:prstClr val="black"/>
                </a:solidFill>
                <a:latin typeface="Aleo" panose="020F0802020204030203" pitchFamily="34" charset="0"/>
              </a:rPr>
              <a:t>At certain level of abstraction we may assume that human vulnerabilities regarding Cognitive Hacking are similar to the vulnerabilities of Artificial Intelligence  regarding Data Evasion, Data Poisoning, etc. attacks …</a:t>
            </a:r>
          </a:p>
        </p:txBody>
      </p:sp>
      <p:pic>
        <p:nvPicPr>
          <p:cNvPr id="5" name="Picture 4"/>
          <p:cNvPicPr>
            <a:picLocks noChangeAspect="1"/>
          </p:cNvPicPr>
          <p:nvPr/>
        </p:nvPicPr>
        <p:blipFill>
          <a:blip r:embed="rId2"/>
          <a:stretch>
            <a:fillRect/>
          </a:stretch>
        </p:blipFill>
        <p:spPr>
          <a:xfrm>
            <a:off x="1524001" y="1183468"/>
            <a:ext cx="9159375" cy="4012111"/>
          </a:xfrm>
          <a:prstGeom prst="rect">
            <a:avLst/>
          </a:prstGeom>
        </p:spPr>
      </p:pic>
      <p:sp>
        <p:nvSpPr>
          <p:cNvPr id="6" name="Rectangle 5"/>
          <p:cNvSpPr/>
          <p:nvPr/>
        </p:nvSpPr>
        <p:spPr>
          <a:xfrm>
            <a:off x="1631504" y="1"/>
            <a:ext cx="5415740" cy="1200329"/>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We are different but we have similar vulnerabilities</a:t>
            </a:r>
            <a:endParaRPr lang="en-US" sz="36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7653607" y="1"/>
            <a:ext cx="3004897" cy="2048165"/>
          </a:xfrm>
          <a:prstGeom prst="rect">
            <a:avLst/>
          </a:prstGeom>
        </p:spPr>
      </p:pic>
      <p:pic>
        <p:nvPicPr>
          <p:cNvPr id="8" name="Picture 7"/>
          <p:cNvPicPr>
            <a:picLocks noChangeAspect="1"/>
          </p:cNvPicPr>
          <p:nvPr/>
        </p:nvPicPr>
        <p:blipFill>
          <a:blip r:embed="rId4"/>
          <a:stretch>
            <a:fillRect/>
          </a:stretch>
        </p:blipFill>
        <p:spPr>
          <a:xfrm>
            <a:off x="63526" y="4483509"/>
            <a:ext cx="2960255" cy="2275195"/>
          </a:xfrm>
          <a:prstGeom prst="rect">
            <a:avLst/>
          </a:prstGeom>
          <a:ln w="38100" cmpd="sng">
            <a:solidFill>
              <a:schemeClr val="tx1"/>
            </a:solidFill>
          </a:ln>
        </p:spPr>
      </p:pic>
    </p:spTree>
    <p:extLst>
      <p:ext uri="{BB962C8B-B14F-4D97-AF65-F5344CB8AC3E}">
        <p14:creationId xmlns:p14="http://schemas.microsoft.com/office/powerpoint/2010/main" val="1677023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695" y="114869"/>
            <a:ext cx="10515600" cy="1325563"/>
          </a:xfrm>
        </p:spPr>
        <p:txBody>
          <a:bodyPr>
            <a:normAutofit/>
          </a:bodyPr>
          <a:lstStyle/>
          <a:p>
            <a:r>
              <a:rPr lang="en-GB"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mn-ea"/>
                <a:cs typeface="+mn-cs"/>
              </a:rPr>
              <a:t>Artificial Intelligence (AI) threats and opportunities</a:t>
            </a:r>
          </a:p>
        </p:txBody>
      </p:sp>
      <p:sp>
        <p:nvSpPr>
          <p:cNvPr id="3" name="Content Placeholder 2"/>
          <p:cNvSpPr>
            <a:spLocks noGrp="1"/>
          </p:cNvSpPr>
          <p:nvPr>
            <p:ph idx="1"/>
          </p:nvPr>
        </p:nvSpPr>
        <p:spPr>
          <a:xfrm>
            <a:off x="492981" y="1344608"/>
            <a:ext cx="11243144" cy="4937760"/>
          </a:xfrm>
        </p:spPr>
        <p:txBody>
          <a:bodyPr>
            <a:normAutofit/>
          </a:bodyPr>
          <a:lstStyle/>
          <a:p>
            <a:r>
              <a:rPr lang="en-GB" dirty="0"/>
              <a:t>AI, although being different from human intelligence, </a:t>
            </a:r>
            <a:r>
              <a:rPr lang="en-GB" b="1" dirty="0"/>
              <a:t>exposes similar vulnerabilities</a:t>
            </a:r>
            <a:r>
              <a:rPr lang="en-GB" dirty="0"/>
              <a:t> to adversarial attacks like</a:t>
            </a:r>
            <a:r>
              <a:rPr lang="fi-FI" dirty="0"/>
              <a:t>:</a:t>
            </a:r>
            <a:endParaRPr lang="en-GB" dirty="0"/>
          </a:p>
          <a:p>
            <a:pPr lvl="1"/>
            <a:r>
              <a:rPr lang="en-GB" sz="2800" dirty="0"/>
              <a:t>poisoning data used for training AI (learning phase)</a:t>
            </a:r>
          </a:p>
          <a:p>
            <a:pPr lvl="1"/>
            <a:r>
              <a:rPr lang="en-GB" sz="2800" dirty="0"/>
              <a:t>information manipulation (decision-making phase)</a:t>
            </a:r>
          </a:p>
          <a:p>
            <a:pPr lvl="1"/>
            <a:r>
              <a:rPr lang="en-GB" sz="2800" dirty="0"/>
              <a:t>stealing data and knowledge (privacy violation, IPR)</a:t>
            </a:r>
          </a:p>
          <a:p>
            <a:pPr lvl="1"/>
            <a:r>
              <a:rPr lang="en-GB" sz="2800" dirty="0"/>
              <a:t>deepfake (generation and extortion) </a:t>
            </a:r>
          </a:p>
          <a:p>
            <a:r>
              <a:rPr lang="en-US" dirty="0"/>
              <a:t>AI is the ONLY technology capable to detect, identify, attribute and counter above listed attacks</a:t>
            </a:r>
          </a:p>
          <a:p>
            <a:r>
              <a:rPr lang="en-US" dirty="0"/>
              <a:t>By learning how to protect AI cognitive capabilities we simultaneously learning to protect </a:t>
            </a:r>
            <a:r>
              <a:rPr lang="en-US" b="1" dirty="0"/>
              <a:t>human decision-making processes</a:t>
            </a:r>
            <a:r>
              <a:rPr lang="en-US" dirty="0"/>
              <a:t>. Main instrument for it is Adversarial Learning Technology</a:t>
            </a:r>
          </a:p>
          <a:p>
            <a:endParaRPr lang="en-GB" dirty="0"/>
          </a:p>
        </p:txBody>
      </p:sp>
    </p:spTree>
    <p:extLst>
      <p:ext uri="{BB962C8B-B14F-4D97-AF65-F5344CB8AC3E}">
        <p14:creationId xmlns:p14="http://schemas.microsoft.com/office/powerpoint/2010/main" val="446052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1381" y="116632"/>
            <a:ext cx="9832257" cy="1077218"/>
          </a:xfrm>
          <a:prstGeom prst="rect">
            <a:avLst/>
          </a:prstGeom>
        </p:spPr>
        <p:txBody>
          <a:bodyPr wrap="square">
            <a:spAutoFit/>
          </a:bodyPr>
          <a:lstStyle/>
          <a:p>
            <a:pPr algn="ctr"/>
            <a:r>
              <a:rPr kumimoji="1" lang="en-US" sz="3600" dirty="0">
                <a:solidFill>
                  <a:srgbClr val="004C2B"/>
                </a:solidFill>
                <a:latin typeface="Times New Roman" pitchFamily="18" charset="0"/>
                <a:cs typeface="Arial" pitchFamily="34" charset="0"/>
              </a:rPr>
              <a:t>We will be also talking about Hybrid Threats (HT). </a:t>
            </a:r>
            <a:r>
              <a:rPr kumimoji="1" lang="en-US" sz="2800" dirty="0">
                <a:solidFill>
                  <a:srgbClr val="004C2B"/>
                </a:solidFill>
                <a:latin typeface="Times New Roman" pitchFamily="18" charset="0"/>
                <a:cs typeface="Arial" pitchFamily="34" charset="0"/>
              </a:rPr>
              <a:t>What is the key aspect of HT and WARN team concern? </a:t>
            </a:r>
          </a:p>
        </p:txBody>
      </p:sp>
      <p:pic>
        <p:nvPicPr>
          <p:cNvPr id="8" name="Picture 7"/>
          <p:cNvPicPr>
            <a:picLocks noChangeAspect="1"/>
          </p:cNvPicPr>
          <p:nvPr/>
        </p:nvPicPr>
        <p:blipFill>
          <a:blip r:embed="rId2"/>
          <a:stretch>
            <a:fillRect/>
          </a:stretch>
        </p:blipFill>
        <p:spPr>
          <a:xfrm>
            <a:off x="1991545" y="1870958"/>
            <a:ext cx="8463110" cy="4925103"/>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rot="10800000" flipV="1">
            <a:off x="1775520" y="1193850"/>
            <a:ext cx="3132055" cy="1731094"/>
          </a:xfrm>
          <a:prstGeom prst="rect">
            <a:avLst/>
          </a:prstGeom>
        </p:spPr>
      </p:pic>
      <p:pic>
        <p:nvPicPr>
          <p:cNvPr id="7" name="Picture 6"/>
          <p:cNvPicPr>
            <a:picLocks noChangeAspect="1"/>
          </p:cNvPicPr>
          <p:nvPr/>
        </p:nvPicPr>
        <p:blipFill>
          <a:blip r:embed="rId4"/>
          <a:stretch>
            <a:fillRect/>
          </a:stretch>
        </p:blipFill>
        <p:spPr>
          <a:xfrm>
            <a:off x="2081890" y="4807427"/>
            <a:ext cx="2751745" cy="1899619"/>
          </a:xfrm>
          <a:prstGeom prst="rect">
            <a:avLst/>
          </a:prstGeom>
        </p:spPr>
      </p:pic>
      <p:pic>
        <p:nvPicPr>
          <p:cNvPr id="5" name="Picture 4"/>
          <p:cNvPicPr>
            <a:picLocks noChangeAspect="1"/>
          </p:cNvPicPr>
          <p:nvPr/>
        </p:nvPicPr>
        <p:blipFill>
          <a:blip r:embed="rId5"/>
          <a:stretch>
            <a:fillRect/>
          </a:stretch>
        </p:blipFill>
        <p:spPr>
          <a:xfrm>
            <a:off x="6744072" y="4327609"/>
            <a:ext cx="1108910" cy="959634"/>
          </a:xfrm>
          <a:prstGeom prst="rect">
            <a:avLst/>
          </a:prstGeom>
        </p:spPr>
      </p:pic>
      <p:sp>
        <p:nvSpPr>
          <p:cNvPr id="2" name="Rectangle 1"/>
          <p:cNvSpPr/>
          <p:nvPr/>
        </p:nvSpPr>
        <p:spPr>
          <a:xfrm>
            <a:off x="5187597" y="3103345"/>
            <a:ext cx="4414684" cy="707886"/>
          </a:xfrm>
          <a:prstGeom prst="rect">
            <a:avLst/>
          </a:prstGeom>
          <a:solidFill>
            <a:schemeClr val="bg1">
              <a:alpha val="77000"/>
            </a:schemeClr>
          </a:solidFill>
        </p:spPr>
        <p:txBody>
          <a:bodyPr wrap="square">
            <a:spAutoFit/>
          </a:bodyPr>
          <a:lstStyle/>
          <a:p>
            <a:pPr algn="just"/>
            <a:r>
              <a:rPr lang="en-US" sz="2000" b="1" u="sng" dirty="0">
                <a:solidFill>
                  <a:srgbClr val="FF0000"/>
                </a:solidFill>
              </a:rPr>
              <a:t>“Hybrid Threat</a:t>
            </a:r>
            <a:r>
              <a:rPr lang="en-US" sz="2000" dirty="0">
                <a:solidFill>
                  <a:srgbClr val="FF0000"/>
                </a:solidFill>
              </a:rPr>
              <a:t> </a:t>
            </a:r>
            <a:r>
              <a:rPr lang="en-US" sz="2000" b="1" i="1" dirty="0">
                <a:solidFill>
                  <a:srgbClr val="FF0000"/>
                </a:solidFill>
              </a:rPr>
              <a:t>is a</a:t>
            </a:r>
            <a:r>
              <a:rPr lang="en-US" sz="2000" dirty="0">
                <a:solidFill>
                  <a:srgbClr val="FF0000"/>
                </a:solidFill>
              </a:rPr>
              <a:t> </a:t>
            </a:r>
            <a:r>
              <a:rPr lang="en-US" sz="2000" b="1" i="1" dirty="0">
                <a:solidFill>
                  <a:srgbClr val="FF0000"/>
                </a:solidFill>
              </a:rPr>
              <a:t>coordinated</a:t>
            </a:r>
            <a:r>
              <a:rPr lang="en-US" sz="2000" dirty="0">
                <a:solidFill>
                  <a:srgbClr val="FF0000"/>
                </a:solidFill>
              </a:rPr>
              <a:t> </a:t>
            </a:r>
            <a:r>
              <a:rPr lang="en-US" sz="2000" b="1" i="1" dirty="0">
                <a:solidFill>
                  <a:srgbClr val="FF0000"/>
                </a:solidFill>
              </a:rPr>
              <a:t>activity, that …</a:t>
            </a:r>
            <a:r>
              <a:rPr lang="en-US" sz="2000" dirty="0">
                <a:solidFill>
                  <a:schemeClr val="bg1">
                    <a:lumMod val="95000"/>
                  </a:schemeClr>
                </a:solidFill>
              </a:rPr>
              <a:t> </a:t>
            </a:r>
            <a:r>
              <a:rPr lang="en-US" sz="2000" b="1" i="1" dirty="0">
                <a:solidFill>
                  <a:srgbClr val="FF0000"/>
                </a:solidFill>
              </a:rPr>
              <a:t>influences … </a:t>
            </a:r>
            <a:r>
              <a:rPr lang="en-US" sz="2000" b="1" i="1" u="sng" dirty="0">
                <a:solidFill>
                  <a:srgbClr val="FF0000"/>
                </a:solidFill>
              </a:rPr>
              <a:t>decision making</a:t>
            </a:r>
            <a:r>
              <a:rPr lang="en-US" sz="2000" dirty="0">
                <a:solidFill>
                  <a:srgbClr val="FF0000"/>
                </a:solidFill>
              </a:rPr>
              <a:t> …</a:t>
            </a:r>
            <a:r>
              <a:rPr lang="en-US" sz="2000" b="1" i="1" dirty="0">
                <a:solidFill>
                  <a:srgbClr val="FF0000"/>
                </a:solidFill>
              </a:rPr>
              <a:t>”</a:t>
            </a:r>
            <a:endParaRPr lang="en-US" sz="2000" dirty="0">
              <a:solidFill>
                <a:schemeClr val="bg1">
                  <a:lumMod val="95000"/>
                </a:schemeClr>
              </a:solidFill>
            </a:endParaRPr>
          </a:p>
        </p:txBody>
      </p:sp>
      <p:pic>
        <p:nvPicPr>
          <p:cNvPr id="9" name="Picture 8"/>
          <p:cNvPicPr>
            <a:picLocks noChangeAspect="1"/>
          </p:cNvPicPr>
          <p:nvPr/>
        </p:nvPicPr>
        <p:blipFill>
          <a:blip r:embed="rId6"/>
          <a:stretch>
            <a:fillRect/>
          </a:stretch>
        </p:blipFill>
        <p:spPr>
          <a:xfrm>
            <a:off x="7669134" y="3774346"/>
            <a:ext cx="2723535" cy="316346"/>
          </a:xfrm>
          <a:prstGeom prst="rect">
            <a:avLst/>
          </a:prstGeom>
        </p:spPr>
      </p:pic>
    </p:spTree>
    <p:extLst>
      <p:ext uri="{BB962C8B-B14F-4D97-AF65-F5344CB8AC3E}">
        <p14:creationId xmlns:p14="http://schemas.microsoft.com/office/powerpoint/2010/main" val="1245579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3">
                <a:shade val="45000"/>
                <a:satMod val="135000"/>
              </a:schemeClr>
              <a:prstClr val="white"/>
            </a:duotone>
          </a:blip>
          <a:stretch>
            <a:fillRect/>
          </a:stretch>
        </p:blipFill>
        <p:spPr>
          <a:xfrm>
            <a:off x="222020" y="1040001"/>
            <a:ext cx="7144511" cy="5262649"/>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176320" y="5085185"/>
            <a:ext cx="1944844" cy="1683039"/>
          </a:xfrm>
          <a:prstGeom prst="rect">
            <a:avLst/>
          </a:prstGeom>
        </p:spPr>
      </p:pic>
      <p:sp>
        <p:nvSpPr>
          <p:cNvPr id="3" name="Curved Up Arrow 2"/>
          <p:cNvSpPr/>
          <p:nvPr/>
        </p:nvSpPr>
        <p:spPr>
          <a:xfrm rot="18699295">
            <a:off x="5048033" y="4613867"/>
            <a:ext cx="1997695" cy="663769"/>
          </a:xfrm>
          <a:prstGeom prst="curvedUpArrow">
            <a:avLst>
              <a:gd name="adj1" fmla="val 47560"/>
              <a:gd name="adj2" fmla="val 115518"/>
              <a:gd name="adj3" fmla="val 6309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0000"/>
              </a:solidFill>
              <a:latin typeface="Arial"/>
              <a:cs typeface="Arial"/>
            </a:endParaRPr>
          </a:p>
        </p:txBody>
      </p:sp>
      <p:sp>
        <p:nvSpPr>
          <p:cNvPr id="6" name="Right Arrow 5"/>
          <p:cNvSpPr/>
          <p:nvPr/>
        </p:nvSpPr>
        <p:spPr>
          <a:xfrm>
            <a:off x="2009203" y="3632288"/>
            <a:ext cx="2520280" cy="432048"/>
          </a:xfrm>
          <a:prstGeom prst="rightArrow">
            <a:avLst>
              <a:gd name="adj1" fmla="val 50000"/>
              <a:gd name="adj2" fmla="val 8023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latin typeface="Arial"/>
                <a:cs typeface="Arial"/>
              </a:rPr>
              <a:t>INFORMATION</a:t>
            </a:r>
            <a:endParaRPr lang="fi-FI" sz="1400" b="1" dirty="0">
              <a:solidFill>
                <a:srgbClr val="000000"/>
              </a:solidFill>
              <a:latin typeface="Arial"/>
              <a:cs typeface="Arial"/>
            </a:endParaRPr>
          </a:p>
        </p:txBody>
      </p:sp>
      <p:sp>
        <p:nvSpPr>
          <p:cNvPr id="11" name="Rectangle 10"/>
          <p:cNvSpPr/>
          <p:nvPr/>
        </p:nvSpPr>
        <p:spPr>
          <a:xfrm>
            <a:off x="5091995" y="5655266"/>
            <a:ext cx="936104" cy="301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latin typeface="Arial"/>
                <a:cs typeface="Arial"/>
              </a:rPr>
              <a:t>COVERT</a:t>
            </a:r>
            <a:endParaRPr lang="fi-FI" sz="1400" b="1" dirty="0">
              <a:solidFill>
                <a:srgbClr val="000000"/>
              </a:solidFill>
              <a:latin typeface="Arial"/>
              <a:cs typeface="Arial"/>
            </a:endParaRPr>
          </a:p>
        </p:txBody>
      </p:sp>
      <p:sp>
        <p:nvSpPr>
          <p:cNvPr id="12" name="TextBox 11"/>
          <p:cNvSpPr txBox="1"/>
          <p:nvPr/>
        </p:nvSpPr>
        <p:spPr>
          <a:xfrm>
            <a:off x="7669908" y="2886495"/>
            <a:ext cx="3716056" cy="1569660"/>
          </a:xfrm>
          <a:prstGeom prst="rect">
            <a:avLst/>
          </a:prstGeom>
          <a:solidFill>
            <a:srgbClr val="FFFF00"/>
          </a:solidFill>
          <a:ln w="25400">
            <a:solidFill>
              <a:schemeClr val="tx1"/>
            </a:solidFill>
          </a:ln>
        </p:spPr>
        <p:txBody>
          <a:bodyPr wrap="square" rtlCol="0">
            <a:spAutoFit/>
          </a:bodyPr>
          <a:lstStyle/>
          <a:p>
            <a:pPr algn="just"/>
            <a:r>
              <a:rPr lang="en-US" sz="2400" dirty="0">
                <a:solidFill>
                  <a:srgbClr val="000000"/>
                </a:solidFill>
                <a:latin typeface="Arial"/>
                <a:cs typeface="Arial"/>
              </a:rPr>
              <a:t>Information attacks aim to “awaken” hidden internal forces that may lead a nation to self-destruction</a:t>
            </a:r>
            <a:endParaRPr lang="fi-FI" sz="2400" dirty="0">
              <a:solidFill>
                <a:srgbClr val="000000"/>
              </a:solidFill>
              <a:latin typeface="Arial"/>
              <a:cs typeface="Arial"/>
            </a:endParaRPr>
          </a:p>
        </p:txBody>
      </p:sp>
      <p:cxnSp>
        <p:nvCxnSpPr>
          <p:cNvPr id="13" name="Straight Arrow Connector 12"/>
          <p:cNvCxnSpPr/>
          <p:nvPr/>
        </p:nvCxnSpPr>
        <p:spPr>
          <a:xfrm>
            <a:off x="6316666" y="3362632"/>
            <a:ext cx="31789" cy="1133752"/>
          </a:xfrm>
          <a:prstGeom prst="straightConnector1">
            <a:avLst/>
          </a:prstGeom>
          <a:ln w="31750">
            <a:solidFill>
              <a:srgbClr val="0070C0"/>
            </a:solidFill>
            <a:prstDash val="sysDash"/>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241453" y="3018503"/>
            <a:ext cx="3427708" cy="829809"/>
          </a:xfrm>
          <a:prstGeom prst="straightConnector1">
            <a:avLst/>
          </a:prstGeom>
          <a:ln w="31750">
            <a:solidFill>
              <a:srgbClr val="0070C0"/>
            </a:solidFill>
            <a:prstDash val="sysDash"/>
            <a:tailEnd type="stealth" w="med" len="lg"/>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45806" y="-9362"/>
            <a:ext cx="8207432" cy="1077218"/>
          </a:xfrm>
          <a:prstGeom prst="rect">
            <a:avLst/>
          </a:prstGeom>
          <a:noFill/>
        </p:spPr>
        <p:txBody>
          <a:bodyPr wrap="square" lIns="91440" tIns="45720" rIns="91440" bIns="45720">
            <a:spAutoFit/>
          </a:bodyPr>
          <a:lstStyle/>
          <a:p>
            <a:pPr algn="ctr"/>
            <a:r>
              <a:rPr lang="en-US" sz="3200" dirty="0">
                <a:ln w="0"/>
                <a:solidFill>
                  <a:srgbClr val="000000"/>
                </a:solidFill>
                <a:effectLst>
                  <a:outerShdw blurRad="38100" dist="19050" dir="2700000" algn="tl" rotWithShape="0">
                    <a:srgbClr val="000000">
                      <a:alpha val="40000"/>
                    </a:srgbClr>
                  </a:outerShdw>
                </a:effectLst>
                <a:latin typeface="Arial"/>
                <a:cs typeface="Arial"/>
              </a:rPr>
              <a:t>Key hybrid threat:</a:t>
            </a:r>
          </a:p>
          <a:p>
            <a:pPr algn="ctr"/>
            <a:r>
              <a:rPr lang="en-US" sz="3200" dirty="0">
                <a:ln w="0"/>
                <a:solidFill>
                  <a:srgbClr val="000000"/>
                </a:solidFill>
                <a:effectLst>
                  <a:outerShdw blurRad="38100" dist="19050" dir="2700000" algn="tl" rotWithShape="0">
                    <a:srgbClr val="000000">
                      <a:alpha val="40000"/>
                    </a:srgbClr>
                  </a:outerShdw>
                </a:effectLst>
                <a:latin typeface="Arial"/>
                <a:cs typeface="Arial"/>
              </a:rPr>
              <a:t> Provoking self-destruction by information</a:t>
            </a:r>
          </a:p>
        </p:txBody>
      </p:sp>
      <p:pic>
        <p:nvPicPr>
          <p:cNvPr id="7" name="Picture 6"/>
          <p:cNvPicPr>
            <a:picLocks noChangeAspect="1"/>
          </p:cNvPicPr>
          <p:nvPr/>
        </p:nvPicPr>
        <p:blipFill>
          <a:blip r:embed="rId4"/>
          <a:stretch>
            <a:fillRect/>
          </a:stretch>
        </p:blipFill>
        <p:spPr>
          <a:xfrm>
            <a:off x="8578024" y="72699"/>
            <a:ext cx="2756665" cy="2719662"/>
          </a:xfrm>
          <a:prstGeom prst="rect">
            <a:avLst/>
          </a:prstGeom>
        </p:spPr>
      </p:pic>
    </p:spTree>
    <p:extLst>
      <p:ext uri="{BB962C8B-B14F-4D97-AF65-F5344CB8AC3E}">
        <p14:creationId xmlns:p14="http://schemas.microsoft.com/office/powerpoint/2010/main" val="2349445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975" y="65814"/>
            <a:ext cx="6341806" cy="38164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Artificial Intelligence (AI) and Hybrid Threats (HT):</a:t>
            </a:r>
            <a:endParaRPr lang="en-US" sz="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endParaRPr>
          </a:p>
          <a:p>
            <a:pPr>
              <a:defRPr/>
            </a:pPr>
            <a:r>
              <a:rPr lang="en-US" sz="1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 </a:t>
            </a:r>
          </a:p>
          <a:p>
            <a:pPr>
              <a:defRPr/>
            </a:pP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 </a:t>
            </a: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 AI as source of HT;</a:t>
            </a:r>
          </a:p>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 - AI as target of HT;</a:t>
            </a:r>
          </a:p>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 - AI as instrument of HT;</a:t>
            </a:r>
          </a:p>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 - AI as defence from HT</a:t>
            </a:r>
          </a:p>
        </p:txBody>
      </p:sp>
      <p:sp>
        <p:nvSpPr>
          <p:cNvPr id="7" name="TextBox 6"/>
          <p:cNvSpPr txBox="1"/>
          <p:nvPr/>
        </p:nvSpPr>
        <p:spPr>
          <a:xfrm>
            <a:off x="68826" y="4079271"/>
            <a:ext cx="12024851" cy="2492990"/>
          </a:xfrm>
          <a:prstGeom prst="rect">
            <a:avLst/>
          </a:prstGeom>
          <a:solidFill>
            <a:schemeClr val="tx1"/>
          </a:solidFill>
          <a:ln w="25400">
            <a:solidFill>
              <a:schemeClr val="tx1"/>
            </a:solidFill>
          </a:ln>
        </p:spPr>
        <p:txBody>
          <a:bodyPr wrap="square" rtlCol="0">
            <a:spAutoFit/>
          </a:bodyPr>
          <a:lstStyle/>
          <a:p>
            <a:pPr algn="ctr">
              <a:spcBef>
                <a:spcPts val="1200"/>
              </a:spcBef>
              <a:spcAft>
                <a:spcPts val="1200"/>
              </a:spcAft>
            </a:pPr>
            <a:r>
              <a:rPr lang="en-US" sz="6000" b="1" dirty="0">
                <a:ln w="10160">
                  <a:solidFill>
                    <a:srgbClr val="DAEDEF"/>
                  </a:solidFill>
                  <a:prstDash val="solid"/>
                </a:ln>
                <a:solidFill>
                  <a:srgbClr val="FFFFFF"/>
                </a:solidFill>
                <a:effectLst>
                  <a:outerShdw blurRad="38100" dist="22860" dir="5400000" algn="tl" rotWithShape="0">
                    <a:srgbClr val="000000">
                      <a:alpha val="30000"/>
                    </a:srgbClr>
                  </a:outerShdw>
                </a:effectLst>
                <a:latin typeface="Arial"/>
                <a:cs typeface="Arial"/>
              </a:rPr>
              <a:t>Artificial Intelligence (AI) </a:t>
            </a:r>
            <a:r>
              <a:rPr lang="en-US" sz="4800" b="1" dirty="0">
                <a:ln w="10160">
                  <a:solidFill>
                    <a:srgbClr val="DAEDEF"/>
                  </a:solidFill>
                  <a:prstDash val="solid"/>
                </a:ln>
                <a:solidFill>
                  <a:srgbClr val="FFFFFF"/>
                </a:solidFill>
                <a:effectLst>
                  <a:outerShdw blurRad="38100" dist="22860" dir="5400000" algn="tl" rotWithShape="0">
                    <a:srgbClr val="000000">
                      <a:alpha val="30000"/>
                    </a:srgbClr>
                  </a:outerShdw>
                </a:effectLst>
                <a:latin typeface="Arial"/>
                <a:cs typeface="Arial"/>
              </a:rPr>
              <a:t>may be used and is used to enhance hybrid threats, while AI is vulnerable itself …</a:t>
            </a:r>
          </a:p>
        </p:txBody>
      </p:sp>
      <p:pic>
        <p:nvPicPr>
          <p:cNvPr id="9" name="Picture 8"/>
          <p:cNvPicPr>
            <a:picLocks noChangeAspect="1"/>
          </p:cNvPicPr>
          <p:nvPr/>
        </p:nvPicPr>
        <p:blipFill>
          <a:blip r:embed="rId2"/>
          <a:stretch>
            <a:fillRect/>
          </a:stretch>
        </p:blipFill>
        <p:spPr>
          <a:xfrm>
            <a:off x="6859275" y="7294"/>
            <a:ext cx="5234351" cy="4071977"/>
          </a:xfrm>
          <a:prstGeom prst="rect">
            <a:avLst/>
          </a:prstGeom>
          <a:ln w="22225">
            <a:solidFill>
              <a:schemeClr val="tx1"/>
            </a:solidFill>
          </a:ln>
        </p:spPr>
      </p:pic>
      <p:pic>
        <p:nvPicPr>
          <p:cNvPr id="10" name="Picture 9"/>
          <p:cNvPicPr>
            <a:picLocks noChangeAspect="1"/>
          </p:cNvPicPr>
          <p:nvPr/>
        </p:nvPicPr>
        <p:blipFill>
          <a:blip r:embed="rId3"/>
          <a:stretch>
            <a:fillRect/>
          </a:stretch>
        </p:blipFill>
        <p:spPr>
          <a:xfrm>
            <a:off x="10019925" y="188583"/>
            <a:ext cx="1656989" cy="2257594"/>
          </a:xfrm>
          <a:prstGeom prst="rect">
            <a:avLst/>
          </a:prstGeom>
        </p:spPr>
      </p:pic>
    </p:spTree>
    <p:extLst>
      <p:ext uri="{BB962C8B-B14F-4D97-AF65-F5344CB8AC3E}">
        <p14:creationId xmlns:p14="http://schemas.microsoft.com/office/powerpoint/2010/main" val="387050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8322" y="118742"/>
            <a:ext cx="4782418" cy="3168352"/>
          </a:xfrm>
          <a:prstGeom prst="rect">
            <a:avLst/>
          </a:prstGeom>
          <a:ln w="25400">
            <a:solidFill>
              <a:schemeClr val="tx1"/>
            </a:solidFill>
          </a:ln>
        </p:spPr>
      </p:pic>
      <p:sp>
        <p:nvSpPr>
          <p:cNvPr id="3" name="TextBox 2"/>
          <p:cNvSpPr txBox="1"/>
          <p:nvPr/>
        </p:nvSpPr>
        <p:spPr>
          <a:xfrm>
            <a:off x="177014" y="826947"/>
            <a:ext cx="6925750" cy="3539430"/>
          </a:xfrm>
          <a:prstGeom prst="rect">
            <a:avLst/>
          </a:prstGeom>
          <a:solidFill>
            <a:schemeClr val="bg1">
              <a:lumMod val="85000"/>
            </a:schemeClr>
          </a:solidFill>
          <a:ln w="25400">
            <a:solidFill>
              <a:schemeClr val="tx1"/>
            </a:solidFill>
          </a:ln>
        </p:spPr>
        <p:txBody>
          <a:bodyPr wrap="square" rtlCol="0">
            <a:spAutoFit/>
          </a:bodyPr>
          <a:lstStyle/>
          <a:p>
            <a:pPr algn="just">
              <a:defRPr/>
            </a:pPr>
            <a:r>
              <a:rPr lang="en-US" sz="1600" b="1" dirty="0">
                <a:solidFill>
                  <a:srgbClr val="000000"/>
                </a:solidFill>
                <a:latin typeface="Arial"/>
                <a:cs typeface="Arial"/>
              </a:rPr>
              <a:t>Adversarial learning</a:t>
            </a:r>
            <a:r>
              <a:rPr lang="en-US" sz="1600" dirty="0">
                <a:solidFill>
                  <a:srgbClr val="000000"/>
                </a:solidFill>
                <a:latin typeface="Arial"/>
                <a:cs typeface="Arial"/>
              </a:rPr>
              <a:t> is a novel research field that lies at the intersection of </a:t>
            </a:r>
            <a:r>
              <a:rPr lang="en-US" sz="1600" b="1" i="1" dirty="0">
                <a:solidFill>
                  <a:srgbClr val="000000"/>
                </a:solidFill>
                <a:latin typeface="Arial"/>
                <a:cs typeface="Arial"/>
              </a:rPr>
              <a:t>machine learning </a:t>
            </a:r>
            <a:r>
              <a:rPr lang="en-US" sz="1600" dirty="0">
                <a:solidFill>
                  <a:srgbClr val="000000"/>
                </a:solidFill>
                <a:latin typeface="Arial"/>
                <a:cs typeface="Arial"/>
              </a:rPr>
              <a:t>and</a:t>
            </a:r>
            <a:r>
              <a:rPr lang="en-US" sz="1600" b="1" i="1" dirty="0">
                <a:solidFill>
                  <a:srgbClr val="000000"/>
                </a:solidFill>
                <a:latin typeface="Arial"/>
                <a:cs typeface="Arial"/>
              </a:rPr>
              <a:t> computer security</a:t>
            </a:r>
            <a:r>
              <a:rPr lang="en-US" sz="1600" dirty="0">
                <a:solidFill>
                  <a:srgbClr val="000000"/>
                </a:solidFill>
                <a:latin typeface="Arial"/>
                <a:cs typeface="Arial"/>
              </a:rPr>
              <a:t>. It  addresses the following main open issues:</a:t>
            </a:r>
          </a:p>
          <a:p>
            <a:pPr algn="just">
              <a:defRPr/>
            </a:pPr>
            <a:endParaRPr lang="en-US" sz="1600" dirty="0">
              <a:solidFill>
                <a:srgbClr val="000000"/>
              </a:solidFill>
              <a:latin typeface="Arial"/>
              <a:cs typeface="Arial"/>
            </a:endParaRPr>
          </a:p>
          <a:p>
            <a:pPr marL="171450" indent="-171450" algn="just">
              <a:buFont typeface="Arial" panose="020B0604020202020204" pitchFamily="34" charset="0"/>
              <a:buChar char="•"/>
              <a:defRPr/>
            </a:pPr>
            <a:r>
              <a:rPr lang="en-US" sz="1600" b="1" i="1" dirty="0">
                <a:solidFill>
                  <a:srgbClr val="000000"/>
                </a:solidFill>
                <a:latin typeface="Arial"/>
                <a:cs typeface="Arial"/>
              </a:rPr>
              <a:t>identifying potential vulnerabilities</a:t>
            </a:r>
            <a:r>
              <a:rPr lang="en-US" sz="1600" dirty="0">
                <a:solidFill>
                  <a:srgbClr val="000000"/>
                </a:solidFill>
                <a:latin typeface="Arial"/>
                <a:cs typeface="Arial"/>
              </a:rPr>
              <a:t> of machine learning algorithms during learning and classification;</a:t>
            </a:r>
          </a:p>
          <a:p>
            <a:pPr marL="171450" indent="-171450" algn="just">
              <a:buFont typeface="Arial" panose="020B0604020202020204" pitchFamily="34" charset="0"/>
              <a:buChar char="•"/>
              <a:defRPr/>
            </a:pPr>
            <a:r>
              <a:rPr lang="en-US" sz="1600" b="1" i="1" dirty="0">
                <a:solidFill>
                  <a:srgbClr val="000000"/>
                </a:solidFill>
                <a:latin typeface="Arial"/>
                <a:cs typeface="Arial"/>
              </a:rPr>
              <a:t>devising the corresponding attacks </a:t>
            </a:r>
            <a:r>
              <a:rPr lang="en-US" sz="1600" dirty="0">
                <a:solidFill>
                  <a:srgbClr val="000000"/>
                </a:solidFill>
                <a:latin typeface="Arial"/>
                <a:cs typeface="Arial"/>
              </a:rPr>
              <a:t>and evaluating their impact on the attacked system;</a:t>
            </a:r>
          </a:p>
          <a:p>
            <a:pPr marL="171450" indent="-171450" algn="just">
              <a:buFont typeface="Arial" panose="020B0604020202020204" pitchFamily="34" charset="0"/>
              <a:buChar char="•"/>
              <a:defRPr/>
            </a:pPr>
            <a:r>
              <a:rPr lang="en-US" sz="1600" b="1" i="1" dirty="0">
                <a:solidFill>
                  <a:srgbClr val="000000"/>
                </a:solidFill>
                <a:latin typeface="Arial"/>
                <a:cs typeface="Arial"/>
              </a:rPr>
              <a:t>proposing countermeasures </a:t>
            </a:r>
            <a:r>
              <a:rPr lang="en-US" sz="1600" dirty="0">
                <a:solidFill>
                  <a:srgbClr val="000000"/>
                </a:solidFill>
                <a:latin typeface="Arial"/>
                <a:cs typeface="Arial"/>
              </a:rPr>
              <a:t>to improve the security of machine learning algorithms against the considered attacks.</a:t>
            </a:r>
          </a:p>
          <a:p>
            <a:pPr algn="just">
              <a:defRPr/>
            </a:pPr>
            <a:endParaRPr lang="en-US" sz="1600" dirty="0">
              <a:solidFill>
                <a:srgbClr val="000000"/>
              </a:solidFill>
              <a:latin typeface="Arial"/>
              <a:cs typeface="Arial"/>
            </a:endParaRPr>
          </a:p>
          <a:p>
            <a:pPr algn="just">
              <a:defRPr/>
            </a:pPr>
            <a:r>
              <a:rPr lang="en-US" sz="1600" dirty="0">
                <a:solidFill>
                  <a:srgbClr val="000000"/>
                </a:solidFill>
                <a:latin typeface="Arial"/>
                <a:cs typeface="Arial"/>
              </a:rPr>
              <a:t>Adversarial learning usually focuses on attacks staged either at training (poisoning) or test time (evasion), together with the proposal of suitable countermeasures.</a:t>
            </a:r>
          </a:p>
        </p:txBody>
      </p:sp>
      <p:sp>
        <p:nvSpPr>
          <p:cNvPr id="4" name="Rectangle 3"/>
          <p:cNvSpPr/>
          <p:nvPr/>
        </p:nvSpPr>
        <p:spPr>
          <a:xfrm>
            <a:off x="88507" y="15264"/>
            <a:ext cx="6594763"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Adversarial Learning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8322" y="3431111"/>
            <a:ext cx="4802658" cy="2732941"/>
          </a:xfrm>
          <a:prstGeom prst="rect">
            <a:avLst/>
          </a:prstGeom>
          <a:ln w="25400">
            <a:solidFill>
              <a:schemeClr val="tx1"/>
            </a:solidFill>
          </a:ln>
        </p:spPr>
      </p:pic>
      <p:pic>
        <p:nvPicPr>
          <p:cNvPr id="6" name="Picture 5"/>
          <p:cNvPicPr>
            <a:picLocks noChangeAspect="1"/>
          </p:cNvPicPr>
          <p:nvPr/>
        </p:nvPicPr>
        <p:blipFill>
          <a:blip r:embed="rId4"/>
          <a:stretch>
            <a:fillRect/>
          </a:stretch>
        </p:blipFill>
        <p:spPr>
          <a:xfrm>
            <a:off x="88507" y="4939914"/>
            <a:ext cx="7102764" cy="1663883"/>
          </a:xfrm>
          <a:prstGeom prst="rect">
            <a:avLst/>
          </a:prstGeom>
        </p:spPr>
      </p:pic>
      <p:sp>
        <p:nvSpPr>
          <p:cNvPr id="7" name="Rectangle 6"/>
          <p:cNvSpPr/>
          <p:nvPr/>
        </p:nvSpPr>
        <p:spPr>
          <a:xfrm>
            <a:off x="1088952" y="4450861"/>
            <a:ext cx="1452064" cy="523220"/>
          </a:xfrm>
          <a:prstGeom prst="rect">
            <a:avLst/>
          </a:prstGeom>
          <a:noFill/>
        </p:spPr>
        <p:txBody>
          <a:bodyPr wrap="none" lIns="91440" tIns="45720" rIns="91440" bIns="45720">
            <a:spAutoFit/>
          </a:bodyPr>
          <a:lstStyle/>
          <a:p>
            <a:pPr algn="ctr">
              <a:defRPr/>
            </a:pPr>
            <a:r>
              <a:rPr lang="en-US" sz="28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Reactive</a:t>
            </a:r>
          </a:p>
        </p:txBody>
      </p:sp>
      <p:sp>
        <p:nvSpPr>
          <p:cNvPr id="8" name="Rectangle 7"/>
          <p:cNvSpPr/>
          <p:nvPr/>
        </p:nvSpPr>
        <p:spPr>
          <a:xfrm>
            <a:off x="4460276" y="4450861"/>
            <a:ext cx="1581202" cy="523220"/>
          </a:xfrm>
          <a:prstGeom prst="rect">
            <a:avLst/>
          </a:prstGeom>
          <a:noFill/>
        </p:spPr>
        <p:txBody>
          <a:bodyPr wrap="none" lIns="91440" tIns="45720" rIns="91440" bIns="45720">
            <a:spAutoFit/>
          </a:bodyPr>
          <a:lstStyle/>
          <a:p>
            <a:pPr algn="ctr">
              <a:defRPr/>
            </a:pPr>
            <a:r>
              <a:rPr lang="en-US" sz="28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Proactive</a:t>
            </a:r>
          </a:p>
        </p:txBody>
      </p:sp>
    </p:spTree>
    <p:extLst>
      <p:ext uri="{BB962C8B-B14F-4D97-AF65-F5344CB8AC3E}">
        <p14:creationId xmlns:p14="http://schemas.microsoft.com/office/powerpoint/2010/main" val="1244922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7768" y="2492897"/>
            <a:ext cx="3528392" cy="237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88574" y="343381"/>
            <a:ext cx="7435273"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Artificial Intelligence has already</a:t>
            </a:r>
          </a:p>
          <a:p>
            <a:pPr algn="ctr">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many real threats, and more new</a:t>
            </a:r>
          </a:p>
          <a:p>
            <a:pPr algn="ctr">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ones are foreseen in near future</a:t>
            </a:r>
          </a:p>
        </p:txBody>
      </p:sp>
      <p:sp>
        <p:nvSpPr>
          <p:cNvPr id="6" name="Rectangle 5"/>
          <p:cNvSpPr/>
          <p:nvPr/>
        </p:nvSpPr>
        <p:spPr>
          <a:xfrm>
            <a:off x="698090" y="4993797"/>
            <a:ext cx="10746658"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We cannot rely on a reactive approach towards the threats. We need an “Immunity” for AI !</a:t>
            </a:r>
          </a:p>
        </p:txBody>
      </p:sp>
      <p:sp>
        <p:nvSpPr>
          <p:cNvPr id="7" name="Rectangle 6"/>
          <p:cNvSpPr/>
          <p:nvPr/>
        </p:nvSpPr>
        <p:spPr>
          <a:xfrm>
            <a:off x="5239650" y="3571880"/>
            <a:ext cx="760144" cy="923330"/>
          </a:xfrm>
          <a:prstGeom prst="rect">
            <a:avLst/>
          </a:prstGeom>
          <a:noFill/>
        </p:spPr>
        <p:txBody>
          <a:bodyPr wrap="none" lIns="91440" tIns="45720" rIns="91440" bIns="45720">
            <a:spAutoFit/>
          </a:bodyPr>
          <a:lstStyle/>
          <a:p>
            <a:pPr algn="ctr">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AI</a:t>
            </a:r>
          </a:p>
        </p:txBody>
      </p:sp>
      <p:grpSp>
        <p:nvGrpSpPr>
          <p:cNvPr id="21" name="Group 20"/>
          <p:cNvGrpSpPr/>
          <p:nvPr/>
        </p:nvGrpSpPr>
        <p:grpSpPr>
          <a:xfrm>
            <a:off x="23166" y="72804"/>
            <a:ext cx="3935442" cy="2710320"/>
            <a:chOff x="23166" y="72804"/>
            <a:chExt cx="3935442" cy="2710320"/>
          </a:xfrm>
        </p:grpSpPr>
        <p:sp>
          <p:nvSpPr>
            <p:cNvPr id="3" name="Rectangle 2"/>
            <p:cNvSpPr/>
            <p:nvPr/>
          </p:nvSpPr>
          <p:spPr>
            <a:xfrm>
              <a:off x="23166" y="72804"/>
              <a:ext cx="3935442" cy="27103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2326" y="157256"/>
              <a:ext cx="3838527" cy="2583496"/>
              <a:chOff x="38100" y="5708311"/>
              <a:chExt cx="3838527" cy="2583496"/>
            </a:xfrm>
          </p:grpSpPr>
          <p:grpSp>
            <p:nvGrpSpPr>
              <p:cNvPr id="11" name="Group 10"/>
              <p:cNvGrpSpPr/>
              <p:nvPr/>
            </p:nvGrpSpPr>
            <p:grpSpPr>
              <a:xfrm>
                <a:off x="38100" y="5708311"/>
                <a:ext cx="3838527" cy="1102425"/>
                <a:chOff x="0" y="5717536"/>
                <a:chExt cx="3838527" cy="1102425"/>
              </a:xfrm>
            </p:grpSpPr>
            <p:pic>
              <p:nvPicPr>
                <p:cNvPr id="15" name="Picture 14"/>
                <p:cNvPicPr>
                  <a:picLocks noChangeAspect="1"/>
                </p:cNvPicPr>
                <p:nvPr/>
              </p:nvPicPr>
              <p:blipFill>
                <a:blip r:embed="rId3"/>
                <a:stretch>
                  <a:fillRect/>
                </a:stretch>
              </p:blipFill>
              <p:spPr>
                <a:xfrm>
                  <a:off x="0" y="5717536"/>
                  <a:ext cx="3838527" cy="1102425"/>
                </a:xfrm>
                <a:prstGeom prst="rect">
                  <a:avLst/>
                </a:prstGeom>
              </p:spPr>
            </p:pic>
            <p:sp>
              <p:nvSpPr>
                <p:cNvPr id="16" name="Rectangle 15"/>
                <p:cNvSpPr/>
                <p:nvPr/>
              </p:nvSpPr>
              <p:spPr>
                <a:xfrm>
                  <a:off x="121716" y="5765162"/>
                  <a:ext cx="3682759" cy="276999"/>
                </a:xfrm>
                <a:prstGeom prst="rect">
                  <a:avLst/>
                </a:prstGeom>
              </p:spPr>
              <p:txBody>
                <a:bodyPr wrap="square">
                  <a:spAutoFit/>
                </a:bodyPr>
                <a:lstStyle/>
                <a:p>
                  <a:r>
                    <a:rPr lang="en-US" sz="1200" b="1" dirty="0">
                      <a:solidFill>
                        <a:schemeClr val="bg1"/>
                      </a:solidFill>
                      <a:latin typeface="Arial" panose="020B0604020202020204" pitchFamily="34" charset="0"/>
                    </a:rPr>
                    <a:t>#G5511 “Cyber Defence for Intelligent Systems”</a:t>
                  </a:r>
                  <a:endParaRPr lang="en-US" sz="1200" dirty="0">
                    <a:solidFill>
                      <a:schemeClr val="bg1"/>
                    </a:solidFill>
                  </a:endParaRPr>
                </a:p>
              </p:txBody>
            </p:sp>
          </p:grpSp>
          <p:pic>
            <p:nvPicPr>
              <p:cNvPr id="12" name="Picture 11"/>
              <p:cNvPicPr>
                <a:picLocks noChangeAspect="1"/>
              </p:cNvPicPr>
              <p:nvPr/>
            </p:nvPicPr>
            <p:blipFill>
              <a:blip r:embed="rId4"/>
              <a:stretch>
                <a:fillRect/>
              </a:stretch>
            </p:blipFill>
            <p:spPr>
              <a:xfrm>
                <a:off x="38100" y="7379788"/>
                <a:ext cx="2178916" cy="912019"/>
              </a:xfrm>
              <a:prstGeom prst="rect">
                <a:avLst/>
              </a:prstGeom>
              <a:ln w="12700">
                <a:solidFill>
                  <a:schemeClr val="tx1"/>
                </a:solidFill>
              </a:ln>
            </p:spPr>
          </p:pic>
        </p:grpSp>
        <p:pic>
          <p:nvPicPr>
            <p:cNvPr id="20" name="Picture 19"/>
            <p:cNvPicPr>
              <a:picLocks noChangeAspect="1"/>
            </p:cNvPicPr>
            <p:nvPr/>
          </p:nvPicPr>
          <p:blipFill>
            <a:blip r:embed="rId5">
              <a:clrChange>
                <a:clrFrom>
                  <a:srgbClr val="FFFFFF"/>
                </a:clrFrom>
                <a:clrTo>
                  <a:srgbClr val="FFFFFF">
                    <a:alpha val="0"/>
                  </a:srgbClr>
                </a:clrTo>
              </a:clrChange>
            </a:blip>
            <a:stretch>
              <a:fillRect/>
            </a:stretch>
          </p:blipFill>
          <p:spPr>
            <a:xfrm>
              <a:off x="2663015" y="1748617"/>
              <a:ext cx="1040767" cy="913479"/>
            </a:xfrm>
            <a:prstGeom prst="rect">
              <a:avLst/>
            </a:prstGeom>
          </p:spPr>
        </p:pic>
        <p:sp>
          <p:nvSpPr>
            <p:cNvPr id="2" name="Rectangle 1"/>
            <p:cNvSpPr/>
            <p:nvPr/>
          </p:nvSpPr>
          <p:spPr>
            <a:xfrm>
              <a:off x="566836" y="1188804"/>
              <a:ext cx="2719014" cy="707886"/>
            </a:xfrm>
            <a:prstGeom prst="rect">
              <a:avLst/>
            </a:prstGeom>
            <a:noFill/>
          </p:spPr>
          <p:txBody>
            <a:bodyPr wrap="none" lIns="91440" tIns="45720" rIns="91440" bIns="45720">
              <a:spAutoFit/>
            </a:bodyPr>
            <a:lstStyle/>
            <a:p>
              <a:pPr algn="ctr"/>
              <a:r>
                <a:rPr lang="en-US" sz="4000" b="1" cap="none" spc="0" dirty="0">
                  <a:ln w="0"/>
                  <a:solidFill>
                    <a:schemeClr val="accent1"/>
                  </a:solidFill>
                  <a:effectLst>
                    <a:outerShdw blurRad="38100" dist="25400" dir="5400000" algn="ctr" rotWithShape="0">
                      <a:srgbClr val="6E747A">
                        <a:alpha val="43000"/>
                      </a:srgbClr>
                    </a:outerShdw>
                  </a:effectLst>
                </a:rPr>
                <a:t>I M M U N E</a:t>
              </a:r>
            </a:p>
          </p:txBody>
        </p:sp>
      </p:grpSp>
    </p:spTree>
    <p:extLst>
      <p:ext uri="{BB962C8B-B14F-4D97-AF65-F5344CB8AC3E}">
        <p14:creationId xmlns:p14="http://schemas.microsoft.com/office/powerpoint/2010/main" val="213550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497491" y="184864"/>
            <a:ext cx="4329642" cy="3785338"/>
          </a:xfrm>
          <a:prstGeom prst="roundRect">
            <a:avLst>
              <a:gd name="adj" fmla="val 3850"/>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76662" y="177062"/>
            <a:ext cx="4329642" cy="3785338"/>
          </a:xfrm>
          <a:prstGeom prst="roundRect">
            <a:avLst>
              <a:gd name="adj" fmla="val 3850"/>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25987" y="237649"/>
            <a:ext cx="1134850" cy="707886"/>
          </a:xfrm>
          <a:prstGeom prst="rect">
            <a:avLst/>
          </a:prstGeom>
          <a:noFill/>
        </p:spPr>
        <p:txBody>
          <a:bodyPr wrap="square" lIns="91440" tIns="45720" rIns="91440" bIns="45720">
            <a:spAutoFit/>
          </a:bodyPr>
          <a:lstStyle/>
          <a:p>
            <a:pPr algn="ctr"/>
            <a:r>
              <a:rPr lang="en-US"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9140275" y="0"/>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242765" y="5803891"/>
            <a:ext cx="2212200" cy="369332"/>
          </a:xfrm>
          <a:prstGeom prst="rect">
            <a:avLst/>
          </a:prstGeom>
          <a:noFill/>
        </p:spPr>
        <p:txBody>
          <a:bodyPr wrap="square" rtlCol="0">
            <a:spAutoFit/>
          </a:bodyPr>
          <a:lstStyle/>
          <a:p>
            <a:r>
              <a:rPr lang="en-US" dirty="0">
                <a:hlinkClick r:id="rId2"/>
              </a:rPr>
              <a:t>vagan.terziyan@jyu.fi</a:t>
            </a:r>
            <a:r>
              <a:rPr lang="en-US" dirty="0"/>
              <a:t> </a:t>
            </a:r>
          </a:p>
        </p:txBody>
      </p:sp>
      <p:grpSp>
        <p:nvGrpSpPr>
          <p:cNvPr id="23" name="Group 22"/>
          <p:cNvGrpSpPr/>
          <p:nvPr/>
        </p:nvGrpSpPr>
        <p:grpSpPr>
          <a:xfrm>
            <a:off x="189405" y="2627146"/>
            <a:ext cx="4126239" cy="1225631"/>
            <a:chOff x="2626531" y="3423372"/>
            <a:chExt cx="2996695" cy="1214762"/>
          </a:xfrm>
        </p:grpSpPr>
        <p:pic>
          <p:nvPicPr>
            <p:cNvPr id="7"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26531" y="3423372"/>
              <a:ext cx="2996695" cy="121476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61266" y="3628835"/>
              <a:ext cx="2113417" cy="339459"/>
            </a:xfrm>
            <a:prstGeom prst="rect">
              <a:avLst/>
            </a:prstGeom>
          </p:spPr>
          <p:txBody>
            <a:bodyPr wrap="square">
              <a:spAutoFit/>
            </a:bodyPr>
            <a:lstStyle/>
            <a:p>
              <a:r>
                <a:rPr lang="en-US" sz="2000" dirty="0">
                  <a:hlinkClick r:id="rId5"/>
                </a:rPr>
                <a:t>https://www.jyu.fi/en/</a:t>
              </a:r>
              <a:r>
                <a:rPr lang="en-US" sz="2000" dirty="0"/>
                <a:t> </a:t>
              </a:r>
            </a:p>
          </p:txBody>
        </p:sp>
      </p:grpSp>
      <p:grpSp>
        <p:nvGrpSpPr>
          <p:cNvPr id="11" name="Group 10"/>
          <p:cNvGrpSpPr/>
          <p:nvPr/>
        </p:nvGrpSpPr>
        <p:grpSpPr>
          <a:xfrm>
            <a:off x="4605876" y="2627146"/>
            <a:ext cx="4227606" cy="1252525"/>
            <a:chOff x="7675495" y="3872195"/>
            <a:chExt cx="3277881" cy="1046839"/>
          </a:xfrm>
        </p:grpSpPr>
        <p:pic>
          <p:nvPicPr>
            <p:cNvPr id="5" name="Picture 4"/>
            <p:cNvPicPr>
              <a:picLocks noChangeAspect="1"/>
            </p:cNvPicPr>
            <p:nvPr/>
          </p:nvPicPr>
          <p:blipFill>
            <a:blip r:embed="rId6"/>
            <a:stretch>
              <a:fillRect/>
            </a:stretch>
          </p:blipFill>
          <p:spPr>
            <a:xfrm>
              <a:off x="7675495" y="3872195"/>
              <a:ext cx="3209531" cy="1046839"/>
            </a:xfrm>
            <a:prstGeom prst="rect">
              <a:avLst/>
            </a:prstGeom>
            <a:ln w="19050">
              <a:solidFill>
                <a:schemeClr val="tx1"/>
              </a:solidFill>
            </a:ln>
          </p:spPr>
        </p:pic>
        <p:sp>
          <p:nvSpPr>
            <p:cNvPr id="6" name="Rectangle 5"/>
            <p:cNvSpPr/>
            <p:nvPr/>
          </p:nvSpPr>
          <p:spPr>
            <a:xfrm>
              <a:off x="9325637" y="4587875"/>
              <a:ext cx="1627739" cy="308681"/>
            </a:xfrm>
            <a:prstGeom prst="rect">
              <a:avLst/>
            </a:prstGeom>
          </p:spPr>
          <p:txBody>
            <a:bodyPr wrap="none">
              <a:spAutoFit/>
            </a:bodyPr>
            <a:lstStyle/>
            <a:p>
              <a:r>
                <a:rPr lang="en-US" dirty="0">
                  <a:hlinkClick r:id="rId7"/>
                </a:rPr>
                <a:t>https://nure.ua/en/</a:t>
              </a:r>
              <a:r>
                <a:rPr lang="en-US" dirty="0"/>
                <a:t> </a:t>
              </a:r>
            </a:p>
          </p:txBody>
        </p:sp>
      </p:grpSp>
      <p:pic>
        <p:nvPicPr>
          <p:cNvPr id="17" name="Picture 16"/>
          <p:cNvPicPr>
            <a:picLocks noChangeAspect="1"/>
          </p:cNvPicPr>
          <p:nvPr/>
        </p:nvPicPr>
        <p:blipFill>
          <a:blip r:embed="rId8"/>
          <a:stretch>
            <a:fillRect/>
          </a:stretch>
        </p:blipFill>
        <p:spPr>
          <a:xfrm>
            <a:off x="4645204" y="945535"/>
            <a:ext cx="1163984" cy="1486402"/>
          </a:xfrm>
          <a:prstGeom prst="rect">
            <a:avLst/>
          </a:prstGeom>
          <a:ln w="19050">
            <a:solidFill>
              <a:schemeClr val="tx1"/>
            </a:solidFill>
          </a:ln>
        </p:spPr>
      </p:pic>
      <p:sp>
        <p:nvSpPr>
          <p:cNvPr id="4" name="Rectangle 3"/>
          <p:cNvSpPr/>
          <p:nvPr/>
        </p:nvSpPr>
        <p:spPr>
          <a:xfrm>
            <a:off x="140241" y="203544"/>
            <a:ext cx="1335225" cy="707886"/>
          </a:xfrm>
          <a:prstGeom prst="rect">
            <a:avLst/>
          </a:prstGeom>
        </p:spPr>
        <p:txBody>
          <a:bodyPr wrap="square">
            <a:spAutoFit/>
          </a:bodyPr>
          <a:lstStyle/>
          <a:p>
            <a:pPr algn="ctr"/>
            <a:r>
              <a:rPr lang="en-US" sz="2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Olena Kaikova</a:t>
            </a:r>
          </a:p>
        </p:txBody>
      </p:sp>
      <p:sp>
        <p:nvSpPr>
          <p:cNvPr id="10" name="Rectangle 9"/>
          <p:cNvSpPr/>
          <p:nvPr/>
        </p:nvSpPr>
        <p:spPr>
          <a:xfrm>
            <a:off x="4379797" y="184864"/>
            <a:ext cx="1694798" cy="707886"/>
          </a:xfrm>
          <a:prstGeom prst="rect">
            <a:avLst/>
          </a:prstGeom>
        </p:spPr>
        <p:txBody>
          <a:bodyPr wrap="square">
            <a:spAutoFit/>
          </a:bodyPr>
          <a:lstStyle/>
          <a:p>
            <a:pPr algn="ctr"/>
            <a:r>
              <a:rPr lang="en-US" sz="2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Mariia Golovianko</a:t>
            </a:r>
          </a:p>
        </p:txBody>
      </p:sp>
      <p:pic>
        <p:nvPicPr>
          <p:cNvPr id="12" name="Picture 11"/>
          <p:cNvPicPr>
            <a:picLocks noChangeAspect="1"/>
          </p:cNvPicPr>
          <p:nvPr/>
        </p:nvPicPr>
        <p:blipFill>
          <a:blip r:embed="rId9"/>
          <a:stretch>
            <a:fillRect/>
          </a:stretch>
        </p:blipFill>
        <p:spPr>
          <a:xfrm>
            <a:off x="8997542" y="1081548"/>
            <a:ext cx="3022206" cy="2401897"/>
          </a:xfrm>
          <a:prstGeom prst="rect">
            <a:avLst/>
          </a:prstGeom>
        </p:spPr>
      </p:pic>
      <p:pic>
        <p:nvPicPr>
          <p:cNvPr id="13" name="Picture 12"/>
          <p:cNvPicPr>
            <a:picLocks noChangeAspect="1"/>
          </p:cNvPicPr>
          <p:nvPr/>
        </p:nvPicPr>
        <p:blipFill>
          <a:blip r:embed="rId10"/>
          <a:stretch>
            <a:fillRect/>
          </a:stretch>
        </p:blipFill>
        <p:spPr>
          <a:xfrm rot="5400000">
            <a:off x="9431073" y="4228927"/>
            <a:ext cx="3179967" cy="1661947"/>
          </a:xfrm>
          <a:prstGeom prst="rect">
            <a:avLst/>
          </a:prstGeom>
        </p:spPr>
      </p:pic>
      <p:pic>
        <p:nvPicPr>
          <p:cNvPr id="9" name="Picture 8"/>
          <p:cNvPicPr>
            <a:picLocks noChangeAspect="1"/>
          </p:cNvPicPr>
          <p:nvPr/>
        </p:nvPicPr>
        <p:blipFill>
          <a:blip r:embed="rId11"/>
          <a:stretch>
            <a:fillRect/>
          </a:stretch>
        </p:blipFill>
        <p:spPr>
          <a:xfrm>
            <a:off x="240585" y="945535"/>
            <a:ext cx="1134539" cy="1523761"/>
          </a:xfrm>
          <a:prstGeom prst="rect">
            <a:avLst/>
          </a:prstGeom>
          <a:ln w="19050">
            <a:solidFill>
              <a:schemeClr val="tx1"/>
            </a:solidFill>
          </a:ln>
        </p:spPr>
      </p:pic>
      <p:pic>
        <p:nvPicPr>
          <p:cNvPr id="25" name="Pictur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22687" y="4098509"/>
            <a:ext cx="2675223" cy="26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3"/>
          <a:stretch>
            <a:fillRect/>
          </a:stretch>
        </p:blipFill>
        <p:spPr>
          <a:xfrm>
            <a:off x="1669919" y="945535"/>
            <a:ext cx="1269768" cy="1504638"/>
          </a:xfrm>
          <a:prstGeom prst="rect">
            <a:avLst/>
          </a:prstGeom>
          <a:ln w="19050">
            <a:solidFill>
              <a:schemeClr val="tx1"/>
            </a:solidFill>
          </a:ln>
        </p:spPr>
      </p:pic>
      <p:pic>
        <p:nvPicPr>
          <p:cNvPr id="15" name="Picture 14"/>
          <p:cNvPicPr>
            <a:picLocks noChangeAspect="1"/>
          </p:cNvPicPr>
          <p:nvPr/>
        </p:nvPicPr>
        <p:blipFill>
          <a:blip r:embed="rId14"/>
          <a:stretch>
            <a:fillRect/>
          </a:stretch>
        </p:blipFill>
        <p:spPr>
          <a:xfrm>
            <a:off x="3175070" y="945535"/>
            <a:ext cx="1072108" cy="1523522"/>
          </a:xfrm>
          <a:prstGeom prst="rect">
            <a:avLst/>
          </a:prstGeom>
          <a:ln w="19050">
            <a:solidFill>
              <a:schemeClr val="tx1"/>
            </a:solidFill>
          </a:ln>
        </p:spPr>
      </p:pic>
      <p:sp>
        <p:nvSpPr>
          <p:cNvPr id="26" name="Rectangle 25"/>
          <p:cNvSpPr/>
          <p:nvPr/>
        </p:nvSpPr>
        <p:spPr>
          <a:xfrm>
            <a:off x="3175070" y="237649"/>
            <a:ext cx="1134850" cy="707886"/>
          </a:xfrm>
          <a:prstGeom prst="rect">
            <a:avLst/>
          </a:prstGeom>
          <a:noFill/>
        </p:spPr>
        <p:txBody>
          <a:bodyPr wrap="square" lIns="91440" tIns="45720" rIns="91440" bIns="45720">
            <a:spAutoFit/>
          </a:bodyPr>
          <a:lstStyle/>
          <a:p>
            <a:pPr algn="ctr"/>
            <a:r>
              <a:rPr lang="en-US"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Timo Tiihonen</a:t>
            </a:r>
          </a:p>
        </p:txBody>
      </p:sp>
      <p:pic>
        <p:nvPicPr>
          <p:cNvPr id="27" name="Picture 26"/>
          <p:cNvPicPr>
            <a:picLocks noChangeAspect="1"/>
          </p:cNvPicPr>
          <p:nvPr/>
        </p:nvPicPr>
        <p:blipFill>
          <a:blip r:embed="rId15"/>
          <a:stretch>
            <a:fillRect/>
          </a:stretch>
        </p:blipFill>
        <p:spPr>
          <a:xfrm>
            <a:off x="6074595" y="915116"/>
            <a:ext cx="1180629" cy="1504637"/>
          </a:xfrm>
          <a:prstGeom prst="rect">
            <a:avLst/>
          </a:prstGeom>
          <a:ln w="19050">
            <a:solidFill>
              <a:schemeClr val="tx1"/>
            </a:solidFill>
          </a:ln>
        </p:spPr>
      </p:pic>
      <p:sp>
        <p:nvSpPr>
          <p:cNvPr id="28" name="Rectangle 27"/>
          <p:cNvSpPr/>
          <p:nvPr/>
        </p:nvSpPr>
        <p:spPr>
          <a:xfrm>
            <a:off x="5762933" y="209386"/>
            <a:ext cx="1694798" cy="707886"/>
          </a:xfrm>
          <a:prstGeom prst="rect">
            <a:avLst/>
          </a:prstGeom>
        </p:spPr>
        <p:txBody>
          <a:bodyPr wrap="square">
            <a:spAutoFit/>
          </a:bodyPr>
          <a:lstStyle/>
          <a:p>
            <a:pPr algn="ctr"/>
            <a:r>
              <a:rPr lang="en-US" sz="2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Svitlana Gryshko</a:t>
            </a:r>
          </a:p>
        </p:txBody>
      </p:sp>
      <p:pic>
        <p:nvPicPr>
          <p:cNvPr id="29" name="Picture 28"/>
          <p:cNvPicPr>
            <a:picLocks noChangeAspect="1"/>
          </p:cNvPicPr>
          <p:nvPr/>
        </p:nvPicPr>
        <p:blipFill>
          <a:blip r:embed="rId16"/>
          <a:stretch>
            <a:fillRect/>
          </a:stretch>
        </p:blipFill>
        <p:spPr>
          <a:xfrm>
            <a:off x="7453897" y="911430"/>
            <a:ext cx="1185009" cy="1538743"/>
          </a:xfrm>
          <a:prstGeom prst="rect">
            <a:avLst/>
          </a:prstGeom>
          <a:ln w="19050">
            <a:solidFill>
              <a:schemeClr val="tx1"/>
            </a:solidFill>
          </a:ln>
        </p:spPr>
      </p:pic>
      <p:sp>
        <p:nvSpPr>
          <p:cNvPr id="30" name="Rectangle 29"/>
          <p:cNvSpPr/>
          <p:nvPr/>
        </p:nvSpPr>
        <p:spPr>
          <a:xfrm>
            <a:off x="7379003" y="181123"/>
            <a:ext cx="1235340" cy="707886"/>
          </a:xfrm>
          <a:prstGeom prst="rect">
            <a:avLst/>
          </a:prstGeom>
        </p:spPr>
        <p:txBody>
          <a:bodyPr wrap="square">
            <a:spAutoFit/>
          </a:bodyPr>
          <a:lstStyle/>
          <a:p>
            <a:pPr algn="ctr"/>
            <a:r>
              <a:rPr lang="en-US" sz="2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Liudmyla Titova</a:t>
            </a:r>
          </a:p>
        </p:txBody>
      </p:sp>
      <p:sp>
        <p:nvSpPr>
          <p:cNvPr id="33" name="Rectangle 32"/>
          <p:cNvSpPr/>
          <p:nvPr/>
        </p:nvSpPr>
        <p:spPr>
          <a:xfrm>
            <a:off x="175610" y="4174011"/>
            <a:ext cx="2480487"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Speaker</a:t>
            </a:r>
          </a:p>
        </p:txBody>
      </p:sp>
      <p:sp>
        <p:nvSpPr>
          <p:cNvPr id="34" name="Rectangle 33"/>
          <p:cNvSpPr/>
          <p:nvPr/>
        </p:nvSpPr>
        <p:spPr>
          <a:xfrm>
            <a:off x="124117" y="5272778"/>
            <a:ext cx="2521653" cy="523220"/>
          </a:xfrm>
          <a:prstGeom prst="rect">
            <a:avLst/>
          </a:prstGeom>
          <a:noFill/>
        </p:spPr>
        <p:txBody>
          <a:bodyPr wrap="square" lIns="91440" tIns="45720" rIns="91440" bIns="45720">
            <a:spAutoFit/>
          </a:bodyPr>
          <a:lstStyle/>
          <a:p>
            <a:pPr algn="ctr"/>
            <a:r>
              <a:rPr lang="en-US"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pic>
        <p:nvPicPr>
          <p:cNvPr id="35" name="Picture 34"/>
          <p:cNvPicPr>
            <a:picLocks noChangeAspect="1"/>
          </p:cNvPicPr>
          <p:nvPr/>
        </p:nvPicPr>
        <p:blipFill>
          <a:blip r:embed="rId17"/>
          <a:stretch>
            <a:fillRect/>
          </a:stretch>
        </p:blipFill>
        <p:spPr>
          <a:xfrm>
            <a:off x="5474827" y="4621068"/>
            <a:ext cx="4783371" cy="1936954"/>
          </a:xfrm>
          <a:prstGeom prst="rect">
            <a:avLst/>
          </a:prstGeom>
        </p:spPr>
      </p:pic>
    </p:spTree>
    <p:extLst>
      <p:ext uri="{BB962C8B-B14F-4D97-AF65-F5344CB8AC3E}">
        <p14:creationId xmlns:p14="http://schemas.microsoft.com/office/powerpoint/2010/main" val="4109521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298037" y="2575530"/>
            <a:ext cx="842392" cy="987178"/>
          </a:xfrm>
          <a:prstGeom prst="rect">
            <a:avLst/>
          </a:prstGeom>
        </p:spPr>
      </p:pic>
      <p:pic>
        <p:nvPicPr>
          <p:cNvPr id="8" name="Picture 7"/>
          <p:cNvPicPr>
            <a:picLocks noChangeAspect="1"/>
          </p:cNvPicPr>
          <p:nvPr/>
        </p:nvPicPr>
        <p:blipFill>
          <a:blip r:embed="rId2"/>
          <a:stretch>
            <a:fillRect/>
          </a:stretch>
        </p:blipFill>
        <p:spPr>
          <a:xfrm>
            <a:off x="3120984" y="3435108"/>
            <a:ext cx="842392" cy="987178"/>
          </a:xfrm>
          <a:prstGeom prst="rect">
            <a:avLst/>
          </a:prstGeom>
        </p:spPr>
      </p:pic>
      <p:sp>
        <p:nvSpPr>
          <p:cNvPr id="11" name="Sun 10"/>
          <p:cNvSpPr/>
          <p:nvPr/>
        </p:nvSpPr>
        <p:spPr>
          <a:xfrm>
            <a:off x="3618021" y="2113962"/>
            <a:ext cx="2592659" cy="2524252"/>
          </a:xfrm>
          <a:prstGeom prst="sun">
            <a:avLst>
              <a:gd name="adj" fmla="val 125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24218" y="23644"/>
            <a:ext cx="7610764"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Humanity have already many</a:t>
            </a:r>
          </a:p>
          <a:p>
            <a:pPr algn="ctr">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hybrid threats, and more new</a:t>
            </a:r>
          </a:p>
          <a:p>
            <a:pPr algn="ctr">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ones are foreseen in near future</a:t>
            </a:r>
          </a:p>
        </p:txBody>
      </p:sp>
      <p:sp>
        <p:nvSpPr>
          <p:cNvPr id="6" name="Rectangle 5"/>
          <p:cNvSpPr/>
          <p:nvPr/>
        </p:nvSpPr>
        <p:spPr>
          <a:xfrm>
            <a:off x="79853" y="4865976"/>
            <a:ext cx="12038256"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We cannot rely on a reactive approach towards the threats. We need to train an “Immunity” for our minds !</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4345121" y="2623395"/>
            <a:ext cx="1197851" cy="1534824"/>
          </a:xfrm>
          <a:prstGeom prst="rect">
            <a:avLst/>
          </a:prstGeom>
        </p:spPr>
      </p:pic>
      <p:pic>
        <p:nvPicPr>
          <p:cNvPr id="3" name="Picture 2"/>
          <p:cNvPicPr>
            <a:picLocks noChangeAspect="1"/>
          </p:cNvPicPr>
          <p:nvPr/>
        </p:nvPicPr>
        <p:blipFill>
          <a:blip r:embed="rId2"/>
          <a:stretch>
            <a:fillRect/>
          </a:stretch>
        </p:blipFill>
        <p:spPr>
          <a:xfrm>
            <a:off x="2832952" y="2805841"/>
            <a:ext cx="609600" cy="714375"/>
          </a:xfrm>
          <a:prstGeom prst="rect">
            <a:avLst/>
          </a:prstGeom>
        </p:spPr>
      </p:pic>
      <p:pic>
        <p:nvPicPr>
          <p:cNvPr id="9" name="Picture 8"/>
          <p:cNvPicPr>
            <a:picLocks noChangeAspect="1"/>
          </p:cNvPicPr>
          <p:nvPr/>
        </p:nvPicPr>
        <p:blipFill>
          <a:blip r:embed="rId2"/>
          <a:stretch>
            <a:fillRect/>
          </a:stretch>
        </p:blipFill>
        <p:spPr>
          <a:xfrm>
            <a:off x="6215296" y="2243689"/>
            <a:ext cx="460487" cy="539633"/>
          </a:xfrm>
          <a:prstGeom prst="rect">
            <a:avLst/>
          </a:prstGeom>
        </p:spPr>
      </p:pic>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6150766" y="3256091"/>
            <a:ext cx="1050032" cy="1230506"/>
          </a:xfrm>
          <a:prstGeom prst="rect">
            <a:avLst/>
          </a:prstGeom>
        </p:spPr>
      </p:pic>
      <p:pic>
        <p:nvPicPr>
          <p:cNvPr id="12" name="Picture 11"/>
          <p:cNvPicPr>
            <a:picLocks noChangeAspect="1"/>
          </p:cNvPicPr>
          <p:nvPr/>
        </p:nvPicPr>
        <p:blipFill>
          <a:blip r:embed="rId2"/>
          <a:stretch>
            <a:fillRect/>
          </a:stretch>
        </p:blipFill>
        <p:spPr>
          <a:xfrm>
            <a:off x="3223934" y="2091466"/>
            <a:ext cx="609600" cy="714375"/>
          </a:xfrm>
          <a:prstGeom prst="rect">
            <a:avLst/>
          </a:prstGeom>
        </p:spPr>
      </p:pic>
      <p:pic>
        <p:nvPicPr>
          <p:cNvPr id="14" name="Picture 13"/>
          <p:cNvPicPr>
            <a:picLocks noChangeAspect="1"/>
          </p:cNvPicPr>
          <p:nvPr/>
        </p:nvPicPr>
        <p:blipFill>
          <a:blip r:embed="rId4"/>
          <a:stretch>
            <a:fillRect/>
          </a:stretch>
        </p:blipFill>
        <p:spPr>
          <a:xfrm flipH="1">
            <a:off x="7242159" y="2253197"/>
            <a:ext cx="3002533" cy="2163007"/>
          </a:xfrm>
          <a:prstGeom prst="rect">
            <a:avLst/>
          </a:prstGeom>
        </p:spPr>
      </p:pic>
      <p:pic>
        <p:nvPicPr>
          <p:cNvPr id="15" name="Picture 14"/>
          <p:cNvPicPr>
            <a:picLocks noChangeAspect="1"/>
          </p:cNvPicPr>
          <p:nvPr/>
        </p:nvPicPr>
        <p:blipFill>
          <a:blip r:embed="rId5">
            <a:clrChange>
              <a:clrFrom>
                <a:srgbClr val="FFFFFF"/>
              </a:clrFrom>
              <a:clrTo>
                <a:srgbClr val="FFFFFF">
                  <a:alpha val="0"/>
                </a:srgbClr>
              </a:clrTo>
            </a:clrChange>
          </a:blip>
          <a:stretch>
            <a:fillRect/>
          </a:stretch>
        </p:blipFill>
        <p:spPr>
          <a:xfrm>
            <a:off x="1314394" y="2477959"/>
            <a:ext cx="1424847" cy="1556265"/>
          </a:xfrm>
          <a:prstGeom prst="rect">
            <a:avLst/>
          </a:prstGeom>
        </p:spPr>
      </p:pic>
      <p:pic>
        <p:nvPicPr>
          <p:cNvPr id="16" name="Picture 15"/>
          <p:cNvPicPr>
            <a:picLocks noChangeAspect="1"/>
          </p:cNvPicPr>
          <p:nvPr/>
        </p:nvPicPr>
        <p:blipFill>
          <a:blip r:embed="rId6"/>
          <a:stretch>
            <a:fillRect/>
          </a:stretch>
        </p:blipFill>
        <p:spPr>
          <a:xfrm>
            <a:off x="79852" y="353641"/>
            <a:ext cx="4479396" cy="1381233"/>
          </a:xfrm>
          <a:prstGeom prst="rect">
            <a:avLst/>
          </a:prstGeom>
          <a:ln w="25400">
            <a:solidFill>
              <a:schemeClr val="tx1"/>
            </a:solidFill>
          </a:ln>
        </p:spPr>
      </p:pic>
    </p:spTree>
    <p:extLst>
      <p:ext uri="{BB962C8B-B14F-4D97-AF65-F5344CB8AC3E}">
        <p14:creationId xmlns:p14="http://schemas.microsoft.com/office/powerpoint/2010/main" val="1964320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910314" y="1616579"/>
            <a:ext cx="9130441" cy="307877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 name="Rectangle 3"/>
          <p:cNvSpPr/>
          <p:nvPr/>
        </p:nvSpPr>
        <p:spPr>
          <a:xfrm>
            <a:off x="265471" y="0"/>
            <a:ext cx="11798710" cy="1569660"/>
          </a:xfrm>
          <a:prstGeom prst="rect">
            <a:avLst/>
          </a:prstGeom>
        </p:spPr>
        <p:txBody>
          <a:bodyPr wrap="square">
            <a:spAutoFit/>
          </a:bodyPr>
          <a:lstStyle/>
          <a:p>
            <a:pPr>
              <a:defRPr/>
            </a:pPr>
            <a:r>
              <a:rPr lang="en-US" sz="3200" b="1" dirty="0">
                <a:ln w="11430"/>
                <a:solidFill>
                  <a:srgbClr val="0070C0"/>
                </a:solidFill>
                <a:effectLst>
                  <a:outerShdw blurRad="50800" dist="39000" dir="5460000" algn="tl">
                    <a:srgbClr val="000000">
                      <a:alpha val="38000"/>
                    </a:srgbClr>
                  </a:outerShdw>
                </a:effectLst>
                <a:latin typeface="Calibri"/>
              </a:rPr>
              <a:t>Our approach: </a:t>
            </a: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Digital Immunity for Artificial Intelligence or for the “cognitive clones” of human decision-makers trained by “Smart Vaccination” and driven by Generative Adversarial Networks (GANs)</a:t>
            </a:r>
            <a:endParaRPr lang="en-US" sz="3200" dirty="0">
              <a:solidFill>
                <a:prstClr val="black"/>
              </a:solidFill>
              <a:latin typeface="Calibri"/>
            </a:endParaRPr>
          </a:p>
        </p:txBody>
      </p:sp>
      <p:grpSp>
        <p:nvGrpSpPr>
          <p:cNvPr id="16" name="Group 15"/>
          <p:cNvGrpSpPr/>
          <p:nvPr/>
        </p:nvGrpSpPr>
        <p:grpSpPr>
          <a:xfrm>
            <a:off x="3073493" y="1616578"/>
            <a:ext cx="8804730" cy="2998648"/>
            <a:chOff x="173012" y="1714898"/>
            <a:chExt cx="8804730" cy="2998648"/>
          </a:xfrm>
        </p:grpSpPr>
        <p:grpSp>
          <p:nvGrpSpPr>
            <p:cNvPr id="14" name="Group 13"/>
            <p:cNvGrpSpPr/>
            <p:nvPr/>
          </p:nvGrpSpPr>
          <p:grpSpPr>
            <a:xfrm>
              <a:off x="173012" y="1714898"/>
              <a:ext cx="8804730" cy="2998648"/>
              <a:chOff x="108360" y="1798022"/>
              <a:chExt cx="8804730" cy="2998648"/>
            </a:xfrm>
          </p:grpSpPr>
          <p:grpSp>
            <p:nvGrpSpPr>
              <p:cNvPr id="8" name="Group 7"/>
              <p:cNvGrpSpPr/>
              <p:nvPr/>
            </p:nvGrpSpPr>
            <p:grpSpPr>
              <a:xfrm flipH="1">
                <a:off x="6049739" y="2549236"/>
                <a:ext cx="2863351" cy="2247434"/>
                <a:chOff x="221672" y="2123930"/>
                <a:chExt cx="4858039" cy="3337502"/>
              </a:xfrm>
            </p:grpSpPr>
            <p:pic>
              <p:nvPicPr>
                <p:cNvPr id="5" name="Picture 4"/>
                <p:cNvPicPr>
                  <a:picLocks noChangeAspect="1"/>
                </p:cNvPicPr>
                <p:nvPr/>
              </p:nvPicPr>
              <p:blipFill>
                <a:blip r:embed="rId2"/>
                <a:stretch>
                  <a:fillRect/>
                </a:stretch>
              </p:blipFill>
              <p:spPr>
                <a:xfrm>
                  <a:off x="221672" y="2398204"/>
                  <a:ext cx="4858039" cy="306322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1463675" y="2123930"/>
                  <a:ext cx="716108" cy="880052"/>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rot="21307554">
                  <a:off x="998087" y="3948290"/>
                  <a:ext cx="437880" cy="746702"/>
                </a:xfrm>
                <a:prstGeom prst="rect">
                  <a:avLst/>
                </a:prstGeom>
              </p:spPr>
            </p:pic>
          </p:grpSp>
          <p:pic>
            <p:nvPicPr>
              <p:cNvPr id="9" name="Picture 8"/>
              <p:cNvPicPr>
                <a:picLocks noChangeAspect="1"/>
              </p:cNvPicPr>
              <p:nvPr/>
            </p:nvPicPr>
            <p:blipFill>
              <a:blip r:embed="rId5"/>
              <a:stretch>
                <a:fillRect/>
              </a:stretch>
            </p:blipFill>
            <p:spPr>
              <a:xfrm>
                <a:off x="108360" y="2856663"/>
                <a:ext cx="3216731" cy="1940007"/>
              </a:xfrm>
              <a:prstGeom prst="rect">
                <a:avLst/>
              </a:prstGeom>
            </p:spPr>
          </p:pic>
          <p:sp>
            <p:nvSpPr>
              <p:cNvPr id="10" name="Rectangle 9"/>
              <p:cNvSpPr/>
              <p:nvPr/>
            </p:nvSpPr>
            <p:spPr>
              <a:xfrm>
                <a:off x="392363" y="1914830"/>
                <a:ext cx="2377317" cy="830997"/>
              </a:xfrm>
              <a:prstGeom prst="rect">
                <a:avLst/>
              </a:prstGeom>
              <a:noFill/>
            </p:spPr>
            <p:txBody>
              <a:bodyPr wrap="none" lIns="91440" tIns="45720" rIns="91440" bIns="45720">
                <a:spAutoFit/>
              </a:bodyPr>
              <a:lstStyle/>
              <a:p>
                <a:pPr algn="ctr">
                  <a:defRPr/>
                </a:pPr>
                <a:r>
                  <a:rPr lang="en-US" sz="2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Calibri"/>
                  </a:rPr>
                  <a:t>Artificial attacker</a:t>
                </a:r>
              </a:p>
              <a:p>
                <a:pPr algn="ctr">
                  <a:defRPr/>
                </a:pPr>
                <a:r>
                  <a:rPr lang="en-US" sz="2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Calibri"/>
                  </a:rPr>
                  <a:t>“Generator”</a:t>
                </a:r>
              </a:p>
            </p:txBody>
          </p:sp>
          <p:sp>
            <p:nvSpPr>
              <p:cNvPr id="11" name="Rectangle 10"/>
              <p:cNvSpPr/>
              <p:nvPr/>
            </p:nvSpPr>
            <p:spPr>
              <a:xfrm>
                <a:off x="6302248" y="1798022"/>
                <a:ext cx="2496581" cy="830997"/>
              </a:xfrm>
              <a:prstGeom prst="rect">
                <a:avLst/>
              </a:prstGeom>
              <a:noFill/>
            </p:spPr>
            <p:txBody>
              <a:bodyPr wrap="none" lIns="91440" tIns="45720" rIns="91440" bIns="45720">
                <a:spAutoFit/>
              </a:bodyPr>
              <a:lstStyle/>
              <a:p>
                <a:pPr algn="ctr">
                  <a:defRPr/>
                </a:pPr>
                <a:r>
                  <a:rPr lang="en-US" sz="2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Calibri"/>
                  </a:rPr>
                  <a:t>Artificial defender</a:t>
                </a:r>
              </a:p>
              <a:p>
                <a:pPr algn="ctr">
                  <a:defRPr/>
                </a:pPr>
                <a:r>
                  <a:rPr lang="en-US" sz="2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Calibri"/>
                  </a:rPr>
                  <a:t>“Discriminator”</a:t>
                </a:r>
              </a:p>
            </p:txBody>
          </p:sp>
          <p:sp>
            <p:nvSpPr>
              <p:cNvPr id="12" name="Left-Right Arrow 11"/>
              <p:cNvSpPr/>
              <p:nvPr/>
            </p:nvSpPr>
            <p:spPr>
              <a:xfrm>
                <a:off x="3445164" y="3112652"/>
                <a:ext cx="2382982" cy="1449565"/>
              </a:xfrm>
              <a:prstGeom prst="leftRightArrow">
                <a:avLst>
                  <a:gd name="adj1" fmla="val 50000"/>
                  <a:gd name="adj2" fmla="val 494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3" name="Oval 12"/>
              <p:cNvSpPr/>
              <p:nvPr/>
            </p:nvSpPr>
            <p:spPr>
              <a:xfrm>
                <a:off x="4331856" y="3555549"/>
                <a:ext cx="632651" cy="581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rgbClr val="1F497D"/>
                    </a:solidFill>
                    <a:latin typeface="Calibri"/>
                  </a:rPr>
                  <a:t>VS</a:t>
                </a:r>
              </a:p>
            </p:txBody>
          </p:sp>
        </p:grpSp>
        <p:pic>
          <p:nvPicPr>
            <p:cNvPr id="15" name="Picture 14"/>
            <p:cNvPicPr>
              <a:picLocks noChangeAspect="1"/>
            </p:cNvPicPr>
            <p:nvPr/>
          </p:nvPicPr>
          <p:blipFill>
            <a:blip r:embed="rId6">
              <a:clrChange>
                <a:clrFrom>
                  <a:srgbClr val="FFFFFF"/>
                </a:clrFrom>
                <a:clrTo>
                  <a:srgbClr val="FFFFFF">
                    <a:alpha val="0"/>
                  </a:srgbClr>
                </a:clrTo>
              </a:clrChange>
            </a:blip>
            <a:stretch>
              <a:fillRect/>
            </a:stretch>
          </p:blipFill>
          <p:spPr>
            <a:xfrm>
              <a:off x="4118801" y="1977830"/>
              <a:ext cx="1158586" cy="1265446"/>
            </a:xfrm>
            <a:prstGeom prst="rect">
              <a:avLst/>
            </a:prstGeom>
          </p:spPr>
        </p:pic>
      </p:grpSp>
      <p:sp>
        <p:nvSpPr>
          <p:cNvPr id="17" name="Rectangle 16"/>
          <p:cNvSpPr/>
          <p:nvPr/>
        </p:nvSpPr>
        <p:spPr>
          <a:xfrm>
            <a:off x="2910313" y="4804477"/>
            <a:ext cx="4479636" cy="1938992"/>
          </a:xfrm>
          <a:prstGeom prst="rect">
            <a:avLst/>
          </a:prstGeom>
          <a:solidFill>
            <a:schemeClr val="bg1">
              <a:lumMod val="85000"/>
            </a:schemeClr>
          </a:solidFill>
          <a:ln w="25400">
            <a:solidFill>
              <a:schemeClr val="accent1">
                <a:shade val="50000"/>
              </a:schemeClr>
            </a:solidFill>
          </a:ln>
        </p:spPr>
        <p:txBody>
          <a:bodyPr wrap="square" lIns="91440" tIns="45720" rIns="91440" bIns="45720">
            <a:spAutoFit/>
          </a:bodyPr>
          <a:lstStyle/>
          <a:p>
            <a:pPr algn="ctr">
              <a:defRPr/>
            </a:pPr>
            <a:r>
              <a:rPr lang="en-US" sz="2400" b="1" dirty="0">
                <a:ln w="12700">
                  <a:solidFill>
                    <a:srgbClr val="4F81BD"/>
                  </a:solidFill>
                  <a:prstDash val="solid"/>
                </a:ln>
                <a:solidFill>
                  <a:srgbClr val="FF0000"/>
                </a:solidFill>
                <a:effectLst>
                  <a:outerShdw dist="38100" dir="2640000" algn="bl" rotWithShape="0">
                    <a:srgbClr val="4F81BD"/>
                  </a:outerShdw>
                </a:effectLst>
                <a:latin typeface="Calibri"/>
              </a:rPr>
              <a:t>Artificial attacker “Generator” is trained to generate sophisticated, well-disguised and constantly improved attacks by creating fake data as an input to AI system</a:t>
            </a:r>
          </a:p>
        </p:txBody>
      </p:sp>
      <p:sp>
        <p:nvSpPr>
          <p:cNvPr id="18" name="Rectangle 17"/>
          <p:cNvSpPr/>
          <p:nvPr/>
        </p:nvSpPr>
        <p:spPr>
          <a:xfrm>
            <a:off x="7500786" y="4803260"/>
            <a:ext cx="4539968" cy="1938992"/>
          </a:xfrm>
          <a:prstGeom prst="rect">
            <a:avLst/>
          </a:prstGeom>
          <a:solidFill>
            <a:schemeClr val="bg1">
              <a:lumMod val="85000"/>
            </a:schemeClr>
          </a:solidFill>
          <a:ln w="25400">
            <a:solidFill>
              <a:schemeClr val="accent1">
                <a:shade val="50000"/>
              </a:schemeClr>
            </a:solidFill>
          </a:ln>
        </p:spPr>
        <p:txBody>
          <a:bodyPr wrap="square" lIns="91440" tIns="45720" rIns="91440" bIns="45720">
            <a:spAutoFit/>
          </a:bodyPr>
          <a:lstStyle/>
          <a:p>
            <a:pPr algn="ctr">
              <a:defRPr/>
            </a:pPr>
            <a:r>
              <a:rPr lang="en-US" sz="2400" b="1" dirty="0">
                <a:ln w="12700">
                  <a:solidFill>
                    <a:srgbClr val="4F81BD"/>
                  </a:solidFill>
                  <a:prstDash val="solid"/>
                </a:ln>
                <a:solidFill>
                  <a:srgbClr val="00B050"/>
                </a:solidFill>
                <a:effectLst>
                  <a:outerShdw dist="38100" dir="2640000" algn="bl" rotWithShape="0">
                    <a:srgbClr val="4F81BD"/>
                  </a:outerShdw>
                </a:effectLst>
                <a:latin typeface="Calibri"/>
              </a:rPr>
              <a:t>Artificial defender “Discriminator” is trained to distinguish between fake and real inputs coming to AI system and constantly improves the ability to repel the attacks</a:t>
            </a:r>
          </a:p>
        </p:txBody>
      </p:sp>
      <p:pic>
        <p:nvPicPr>
          <p:cNvPr id="2" name="Picture 1"/>
          <p:cNvPicPr>
            <a:picLocks noChangeAspect="1"/>
          </p:cNvPicPr>
          <p:nvPr/>
        </p:nvPicPr>
        <p:blipFill>
          <a:blip r:embed="rId7"/>
          <a:stretch>
            <a:fillRect/>
          </a:stretch>
        </p:blipFill>
        <p:spPr>
          <a:xfrm>
            <a:off x="100466" y="1616578"/>
            <a:ext cx="2689775" cy="1851236"/>
          </a:xfrm>
          <a:prstGeom prst="rect">
            <a:avLst/>
          </a:prstGeom>
        </p:spPr>
      </p:pic>
      <p:grpSp>
        <p:nvGrpSpPr>
          <p:cNvPr id="24" name="Group 23"/>
          <p:cNvGrpSpPr/>
          <p:nvPr/>
        </p:nvGrpSpPr>
        <p:grpSpPr>
          <a:xfrm>
            <a:off x="100466" y="3583855"/>
            <a:ext cx="2689775" cy="3072584"/>
            <a:chOff x="0" y="3583855"/>
            <a:chExt cx="2790241" cy="3072584"/>
          </a:xfrm>
        </p:grpSpPr>
        <p:sp>
          <p:nvSpPr>
            <p:cNvPr id="23" name="Rectangle 22"/>
            <p:cNvSpPr/>
            <p:nvPr/>
          </p:nvSpPr>
          <p:spPr>
            <a:xfrm>
              <a:off x="0" y="3583855"/>
              <a:ext cx="2790241" cy="3072584"/>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8">
              <a:clrChange>
                <a:clrFrom>
                  <a:srgbClr val="FFFFFF"/>
                </a:clrFrom>
                <a:clrTo>
                  <a:srgbClr val="FFFFFF">
                    <a:alpha val="0"/>
                  </a:srgbClr>
                </a:clrTo>
              </a:clrChange>
            </a:blip>
            <a:stretch>
              <a:fillRect/>
            </a:stretch>
          </p:blipFill>
          <p:spPr>
            <a:xfrm>
              <a:off x="74515" y="3745910"/>
              <a:ext cx="2646901" cy="1480932"/>
            </a:xfrm>
            <a:prstGeom prst="rect">
              <a:avLst/>
            </a:prstGeom>
          </p:spPr>
        </p:pic>
        <p:pic>
          <p:nvPicPr>
            <p:cNvPr id="21" name="Picture 20"/>
            <p:cNvPicPr>
              <a:picLocks noChangeAspect="1"/>
            </p:cNvPicPr>
            <p:nvPr/>
          </p:nvPicPr>
          <p:blipFill>
            <a:blip r:embed="rId9">
              <a:clrChange>
                <a:clrFrom>
                  <a:srgbClr val="FFFFFF"/>
                </a:clrFrom>
                <a:clrTo>
                  <a:srgbClr val="FFFFFF">
                    <a:alpha val="0"/>
                  </a:srgbClr>
                </a:clrTo>
              </a:clrChange>
            </a:blip>
            <a:stretch>
              <a:fillRect/>
            </a:stretch>
          </p:blipFill>
          <p:spPr>
            <a:xfrm>
              <a:off x="100466" y="5350766"/>
              <a:ext cx="1685137" cy="1165343"/>
            </a:xfrm>
            <a:prstGeom prst="rect">
              <a:avLst/>
            </a:prstGeom>
          </p:spPr>
        </p:pic>
        <p:sp>
          <p:nvSpPr>
            <p:cNvPr id="22" name="Rectangle 21"/>
            <p:cNvSpPr/>
            <p:nvPr/>
          </p:nvSpPr>
          <p:spPr>
            <a:xfrm>
              <a:off x="90045" y="4812263"/>
              <a:ext cx="623889" cy="369332"/>
            </a:xfrm>
            <a:prstGeom prst="rect">
              <a:avLst/>
            </a:prstGeom>
            <a:noFill/>
          </p:spPr>
          <p:txBody>
            <a:bodyPr wrap="none" lIns="91440" tIns="45720" rIns="91440" bIns="45720">
              <a:spAutoFit/>
            </a:bodyPr>
            <a:lstStyle/>
            <a:p>
              <a:pPr algn="ctr"/>
              <a:r>
                <a:rPr lang="en-US" b="1" cap="none" spc="0" dirty="0">
                  <a:ln w="0"/>
                  <a:solidFill>
                    <a:schemeClr val="accent1"/>
                  </a:solidFill>
                  <a:effectLst>
                    <a:outerShdw blurRad="38100" dist="25400" dir="5400000" algn="ctr" rotWithShape="0">
                      <a:srgbClr val="6E747A">
                        <a:alpha val="43000"/>
                      </a:srgbClr>
                    </a:outerShdw>
                  </a:effectLst>
                </a:rPr>
                <a:t>GAN</a:t>
              </a:r>
            </a:p>
          </p:txBody>
        </p:sp>
      </p:grpSp>
    </p:spTree>
    <p:extLst>
      <p:ext uri="{BB962C8B-B14F-4D97-AF65-F5344CB8AC3E}">
        <p14:creationId xmlns:p14="http://schemas.microsoft.com/office/powerpoint/2010/main" val="824618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928851" y="1114508"/>
            <a:ext cx="274320" cy="5669280"/>
          </a:xfrm>
          <a:prstGeom prst="rect">
            <a:avLst/>
          </a:prstGeom>
          <a:gradFill flip="none" rotWithShape="1">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55215" y="31821"/>
            <a:ext cx="5521768" cy="1138773"/>
          </a:xfrm>
          <a:prstGeom prst="rect">
            <a:avLst/>
          </a:prstGeom>
          <a:noFill/>
        </p:spPr>
        <p:txBody>
          <a:bodyPr wrap="none" lIns="91440" tIns="45720" rIns="91440" bIns="45720">
            <a:spAutoFit/>
          </a:bodyPr>
          <a:lstStyle/>
          <a:p>
            <a:pPr algn="ctr"/>
            <a:r>
              <a:rPr lang="en-US" sz="4000" dirty="0">
                <a:ln w="0"/>
                <a:solidFill>
                  <a:schemeClr val="accent1"/>
                </a:solidFill>
                <a:effectLst>
                  <a:outerShdw blurRad="38100" dist="25400" dir="5400000" algn="ctr" rotWithShape="0">
                    <a:srgbClr val="6E747A">
                      <a:alpha val="43000"/>
                    </a:srgbClr>
                  </a:outerShdw>
                </a:effectLst>
              </a:rPr>
              <a:t>Poisoning vs. Vaccination:</a:t>
            </a:r>
          </a:p>
          <a:p>
            <a:pPr algn="ctr"/>
            <a:r>
              <a:rPr lang="en-US" sz="2800" dirty="0">
                <a:ln w="0"/>
                <a:solidFill>
                  <a:schemeClr val="accent1"/>
                </a:solidFill>
                <a:effectLst>
                  <a:outerShdw blurRad="38100" dist="25400" dir="5400000" algn="ctr" rotWithShape="0">
                    <a:srgbClr val="6E747A">
                      <a:alpha val="43000"/>
                    </a:srgbClr>
                  </a:outerShdw>
                </a:effectLst>
              </a:rPr>
              <a:t>just one “small” difference</a:t>
            </a:r>
          </a:p>
        </p:txBody>
      </p:sp>
      <p:grpSp>
        <p:nvGrpSpPr>
          <p:cNvPr id="13" name="Group 12"/>
          <p:cNvGrpSpPr/>
          <p:nvPr/>
        </p:nvGrpSpPr>
        <p:grpSpPr>
          <a:xfrm>
            <a:off x="1548534" y="1094816"/>
            <a:ext cx="4275634" cy="2915572"/>
            <a:chOff x="152350" y="1457499"/>
            <a:chExt cx="4275634" cy="2915572"/>
          </a:xfrm>
        </p:grpSpPr>
        <p:sp>
          <p:nvSpPr>
            <p:cNvPr id="8" name="Rounded Rectangle 7"/>
            <p:cNvSpPr/>
            <p:nvPr/>
          </p:nvSpPr>
          <p:spPr>
            <a:xfrm>
              <a:off x="323528" y="1556792"/>
              <a:ext cx="4104456" cy="2808312"/>
            </a:xfrm>
            <a:prstGeom prst="roundRect">
              <a:avLst>
                <a:gd name="adj" fmla="val 10165"/>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156" y="2760599"/>
              <a:ext cx="1475028" cy="144016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rot="19782704">
              <a:off x="152350" y="1773009"/>
              <a:ext cx="1517621" cy="1271786"/>
            </a:xfrm>
            <a:prstGeom prst="rect">
              <a:avLst/>
            </a:prstGeom>
          </p:spPr>
        </p:pic>
        <p:sp>
          <p:nvSpPr>
            <p:cNvPr id="9" name="Rectangle 8"/>
            <p:cNvSpPr/>
            <p:nvPr/>
          </p:nvSpPr>
          <p:spPr>
            <a:xfrm>
              <a:off x="1392670" y="1457499"/>
              <a:ext cx="3031664"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Poisoning</a:t>
              </a:r>
            </a:p>
          </p:txBody>
        </p:sp>
        <p:grpSp>
          <p:nvGrpSpPr>
            <p:cNvPr id="12" name="Group 11"/>
            <p:cNvGrpSpPr/>
            <p:nvPr/>
          </p:nvGrpSpPr>
          <p:grpSpPr>
            <a:xfrm rot="18458661">
              <a:off x="2096866" y="2062640"/>
              <a:ext cx="892415" cy="1336073"/>
              <a:chOff x="5004048" y="4365104"/>
              <a:chExt cx="892415" cy="1336073"/>
            </a:xfrm>
          </p:grpSpPr>
          <p:sp>
            <p:nvSpPr>
              <p:cNvPr id="11" name="Oval 10"/>
              <p:cNvSpPr/>
              <p:nvPr/>
            </p:nvSpPr>
            <p:spPr>
              <a:xfrm>
                <a:off x="5116387" y="5023308"/>
                <a:ext cx="648072" cy="556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004048" y="4365104"/>
                <a:ext cx="892415" cy="1336073"/>
              </a:xfrm>
              <a:prstGeom prst="rect">
                <a:avLst/>
              </a:prstGeom>
            </p:spPr>
          </p:pic>
        </p:grpSp>
        <p:pic>
          <p:nvPicPr>
            <p:cNvPr id="1026" name="Picture 2" descr="https://www.petmd.com/sites/default/files/styles/article_image/public/ratpoison_0.jpg?itok=aQZx8-m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2685" y="3204290"/>
              <a:ext cx="1612112" cy="1168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clrChange>
                <a:clrFrom>
                  <a:srgbClr val="000000"/>
                </a:clrFrom>
                <a:clrTo>
                  <a:srgbClr val="000000">
                    <a:alpha val="0"/>
                  </a:srgbClr>
                </a:clrTo>
              </a:clrChange>
            </a:blip>
            <a:stretch>
              <a:fillRect/>
            </a:stretch>
          </p:blipFill>
          <p:spPr>
            <a:xfrm>
              <a:off x="3334598" y="2380253"/>
              <a:ext cx="1005168" cy="1875395"/>
            </a:xfrm>
            <a:prstGeom prst="rect">
              <a:avLst/>
            </a:prstGeom>
          </p:spPr>
        </p:pic>
      </p:grpSp>
      <p:grpSp>
        <p:nvGrpSpPr>
          <p:cNvPr id="15" name="Group 14"/>
          <p:cNvGrpSpPr/>
          <p:nvPr/>
        </p:nvGrpSpPr>
        <p:grpSpPr>
          <a:xfrm>
            <a:off x="6299176" y="1114420"/>
            <a:ext cx="4104456" cy="2907605"/>
            <a:chOff x="323528" y="1457499"/>
            <a:chExt cx="4104456" cy="2907605"/>
          </a:xfrm>
        </p:grpSpPr>
        <p:sp>
          <p:nvSpPr>
            <p:cNvPr id="16" name="Rounded Rectangle 15"/>
            <p:cNvSpPr/>
            <p:nvPr/>
          </p:nvSpPr>
          <p:spPr>
            <a:xfrm>
              <a:off x="323528" y="1556792"/>
              <a:ext cx="4104456" cy="2808312"/>
            </a:xfrm>
            <a:prstGeom prst="roundRect">
              <a:avLst>
                <a:gd name="adj" fmla="val 10165"/>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9" name="Rectangle 18"/>
            <p:cNvSpPr/>
            <p:nvPr/>
          </p:nvSpPr>
          <p:spPr>
            <a:xfrm>
              <a:off x="706310" y="1457499"/>
              <a:ext cx="3578480"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Vaccination</a:t>
              </a:r>
            </a:p>
          </p:txBody>
        </p:sp>
      </p:grpSp>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8675015" y="2565445"/>
            <a:ext cx="1497913" cy="1314715"/>
          </a:xfrm>
          <a:prstGeom prst="rect">
            <a:avLst/>
          </a:prstGeom>
        </p:spPr>
      </p:pic>
      <p:pic>
        <p:nvPicPr>
          <p:cNvPr id="25" name="Picture 24"/>
          <p:cNvPicPr>
            <a:picLocks noChangeAspect="1"/>
          </p:cNvPicPr>
          <p:nvPr/>
        </p:nvPicPr>
        <p:blipFill>
          <a:blip r:embed="rId8"/>
          <a:stretch>
            <a:fillRect/>
          </a:stretch>
        </p:blipFill>
        <p:spPr>
          <a:xfrm>
            <a:off x="6382904" y="2048555"/>
            <a:ext cx="2192076" cy="1806803"/>
          </a:xfrm>
          <a:prstGeom prst="rect">
            <a:avLst/>
          </a:prstGeom>
        </p:spPr>
      </p:pic>
      <p:pic>
        <p:nvPicPr>
          <p:cNvPr id="26" name="Picture 25"/>
          <p:cNvPicPr>
            <a:picLocks noChangeAspect="1"/>
          </p:cNvPicPr>
          <p:nvPr/>
        </p:nvPicPr>
        <p:blipFill>
          <a:blip r:embed="rId9"/>
          <a:stretch>
            <a:fillRect/>
          </a:stretch>
        </p:blipFill>
        <p:spPr>
          <a:xfrm>
            <a:off x="9392230" y="1996100"/>
            <a:ext cx="937522" cy="944267"/>
          </a:xfrm>
          <a:prstGeom prst="rect">
            <a:avLst/>
          </a:prstGeom>
        </p:spPr>
      </p:pic>
      <p:sp>
        <p:nvSpPr>
          <p:cNvPr id="27" name="Rectangle 26"/>
          <p:cNvSpPr/>
          <p:nvPr/>
        </p:nvSpPr>
        <p:spPr>
          <a:xfrm>
            <a:off x="1623048" y="4103105"/>
            <a:ext cx="8840783" cy="954107"/>
          </a:xfrm>
          <a:prstGeom prst="rect">
            <a:avLst/>
          </a:prstGeom>
          <a:solidFill>
            <a:schemeClr val="bg1">
              <a:alpha val="80000"/>
            </a:schemeClr>
          </a:solid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In both cases we discover the vulnerability zone within the decision space and generate adversarial samples within it …</a:t>
            </a:r>
          </a:p>
        </p:txBody>
      </p:sp>
      <p:sp>
        <p:nvSpPr>
          <p:cNvPr id="29" name="Rectangle 28"/>
          <p:cNvSpPr/>
          <p:nvPr/>
        </p:nvSpPr>
        <p:spPr>
          <a:xfrm>
            <a:off x="1781728" y="5117233"/>
            <a:ext cx="3810216" cy="1692771"/>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2400" dirty="0">
                <a:ln w="0"/>
                <a:effectLst>
                  <a:outerShdw blurRad="38100" dist="19050" dir="2700000" algn="tl" rotWithShape="0">
                    <a:schemeClr val="dk1">
                      <a:alpha val="40000"/>
                    </a:schemeClr>
                  </a:outerShdw>
                </a:effectLst>
              </a:rPr>
              <a:t>… then we either convert the adversarial samples into a </a:t>
            </a:r>
            <a:r>
              <a:rPr lang="en-US" sz="2800" b="1" dirty="0">
                <a:ln w="0"/>
                <a:effectLst>
                  <a:outerShdw blurRad="38100" dist="19050" dir="2700000" algn="tl" rotWithShape="0">
                    <a:schemeClr val="dk1">
                      <a:alpha val="40000"/>
                    </a:schemeClr>
                  </a:outerShdw>
                </a:effectLst>
              </a:rPr>
              <a:t>POISON</a:t>
            </a:r>
            <a:r>
              <a:rPr lang="en-US" sz="2400" dirty="0">
                <a:ln w="0"/>
                <a:effectLst>
                  <a:outerShdw blurRad="38100" dist="19050" dir="2700000" algn="tl" rotWithShape="0">
                    <a:schemeClr val="dk1">
                      <a:alpha val="40000"/>
                    </a:schemeClr>
                  </a:outerShdw>
                </a:effectLst>
              </a:rPr>
              <a:t> by assigning them the </a:t>
            </a:r>
            <a:r>
              <a:rPr lang="en-US" sz="2800" b="1" dirty="0">
                <a:ln w="0"/>
                <a:effectLst>
                  <a:outerShdw blurRad="38100" dist="19050" dir="2700000" algn="tl" rotWithShape="0">
                    <a:schemeClr val="dk1">
                      <a:alpha val="40000"/>
                    </a:schemeClr>
                  </a:outerShdw>
                </a:effectLst>
              </a:rPr>
              <a:t>incorrect labels </a:t>
            </a:r>
            <a:r>
              <a:rPr lang="en-US" sz="2400" dirty="0">
                <a:ln w="0"/>
                <a:effectLst>
                  <a:outerShdw blurRad="38100" dist="19050" dir="2700000" algn="tl" rotWithShape="0">
                    <a:schemeClr val="dk1">
                      <a:alpha val="40000"/>
                    </a:schemeClr>
                  </a:outerShdw>
                </a:effectLst>
              </a:rPr>
              <a:t>…</a:t>
            </a:r>
          </a:p>
        </p:txBody>
      </p:sp>
      <p:sp>
        <p:nvSpPr>
          <p:cNvPr id="30" name="Rectangle 29"/>
          <p:cNvSpPr/>
          <p:nvPr/>
        </p:nvSpPr>
        <p:spPr>
          <a:xfrm>
            <a:off x="6527848" y="5095800"/>
            <a:ext cx="3578480" cy="1692771"/>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2400" dirty="0">
                <a:ln w="0"/>
                <a:effectLst>
                  <a:outerShdw blurRad="38100" dist="19050" dir="2700000" algn="tl" rotWithShape="0">
                    <a:schemeClr val="dk1">
                      <a:alpha val="40000"/>
                    </a:schemeClr>
                  </a:outerShdw>
                </a:effectLst>
              </a:rPr>
              <a:t>… or we convert the adversarial samples into a </a:t>
            </a:r>
            <a:r>
              <a:rPr lang="en-US" sz="2800" b="1" dirty="0">
                <a:ln w="0"/>
                <a:effectLst>
                  <a:outerShdw blurRad="38100" dist="19050" dir="2700000" algn="tl" rotWithShape="0">
                    <a:schemeClr val="dk1">
                      <a:alpha val="40000"/>
                    </a:schemeClr>
                  </a:outerShdw>
                </a:effectLst>
              </a:rPr>
              <a:t>VACCINE</a:t>
            </a:r>
            <a:r>
              <a:rPr lang="en-US" sz="2400" dirty="0">
                <a:ln w="0"/>
                <a:effectLst>
                  <a:outerShdw blurRad="38100" dist="19050" dir="2700000" algn="tl" rotWithShape="0">
                    <a:schemeClr val="dk1">
                      <a:alpha val="40000"/>
                    </a:schemeClr>
                  </a:outerShdw>
                </a:effectLst>
              </a:rPr>
              <a:t> by assigning them the </a:t>
            </a:r>
            <a:r>
              <a:rPr lang="en-US" sz="2800" b="1" dirty="0">
                <a:ln w="0"/>
                <a:effectLst>
                  <a:outerShdw blurRad="38100" dist="19050" dir="2700000" algn="tl" rotWithShape="0">
                    <a:schemeClr val="dk1">
                      <a:alpha val="40000"/>
                    </a:schemeClr>
                  </a:outerShdw>
                </a:effectLst>
              </a:rPr>
              <a:t>correct labels</a:t>
            </a:r>
            <a:r>
              <a:rPr lang="en-US" sz="2400" dirty="0">
                <a:ln w="0"/>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242084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3055564" y="831565"/>
            <a:ext cx="5943600" cy="5943600"/>
          </a:xfrm>
          <a:prstGeom prst="rect">
            <a:avLst/>
          </a:prstGeom>
          <a:solidFill>
            <a:schemeClr val="bg1">
              <a:lumMod val="65000"/>
            </a:schemeClr>
          </a:solidFill>
          <a:ln>
            <a:solidFill>
              <a:schemeClr val="tx1"/>
            </a:solidFill>
          </a:ln>
        </p:spPr>
      </p:pic>
      <p:cxnSp>
        <p:nvCxnSpPr>
          <p:cNvPr id="7" name="Straight Connector 6"/>
          <p:cNvCxnSpPr>
            <a:stCxn id="5" idx="0"/>
            <a:endCxn id="5" idx="2"/>
          </p:cNvCxnSpPr>
          <p:nvPr/>
        </p:nvCxnSpPr>
        <p:spPr>
          <a:xfrm>
            <a:off x="6027364" y="831565"/>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3055564" y="3803365"/>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075986" y="817614"/>
            <a:ext cx="5904656" cy="5943600"/>
          </a:xfrm>
          <a:prstGeom prst="rect">
            <a:avLst/>
          </a:prstGeom>
          <a:solidFill>
            <a:schemeClr val="bg1">
              <a:lumMod val="65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3067662" y="806240"/>
            <a:ext cx="3588775" cy="4041058"/>
          </a:xfrm>
          <a:custGeom>
            <a:avLst/>
            <a:gdLst>
              <a:gd name="connsiteX0" fmla="*/ 0 w 3588775"/>
              <a:gd name="connsiteY0" fmla="*/ 3834581 h 4041058"/>
              <a:gd name="connsiteX1" fmla="*/ 570271 w 3588775"/>
              <a:gd name="connsiteY1" fmla="*/ 3991897 h 4041058"/>
              <a:gd name="connsiteX2" fmla="*/ 845575 w 3588775"/>
              <a:gd name="connsiteY2" fmla="*/ 4041058 h 4041058"/>
              <a:gd name="connsiteX3" fmla="*/ 1170039 w 3588775"/>
              <a:gd name="connsiteY3" fmla="*/ 4021394 h 4041058"/>
              <a:gd name="connsiteX4" fmla="*/ 1474839 w 3588775"/>
              <a:gd name="connsiteY4" fmla="*/ 3854245 h 4041058"/>
              <a:gd name="connsiteX5" fmla="*/ 1966452 w 3588775"/>
              <a:gd name="connsiteY5" fmla="*/ 3510116 h 4041058"/>
              <a:gd name="connsiteX6" fmla="*/ 2821858 w 3588775"/>
              <a:gd name="connsiteY6" fmla="*/ 2792362 h 4041058"/>
              <a:gd name="connsiteX7" fmla="*/ 3008671 w 3588775"/>
              <a:gd name="connsiteY7" fmla="*/ 2330245 h 4041058"/>
              <a:gd name="connsiteX8" fmla="*/ 3185652 w 3588775"/>
              <a:gd name="connsiteY8" fmla="*/ 1966452 h 4041058"/>
              <a:gd name="connsiteX9" fmla="*/ 3342968 w 3588775"/>
              <a:gd name="connsiteY9" fmla="*/ 1347020 h 4041058"/>
              <a:gd name="connsiteX10" fmla="*/ 3441291 w 3588775"/>
              <a:gd name="connsiteY10" fmla="*/ 993058 h 4041058"/>
              <a:gd name="connsiteX11" fmla="*/ 3510116 w 3588775"/>
              <a:gd name="connsiteY11" fmla="*/ 639097 h 4041058"/>
              <a:gd name="connsiteX12" fmla="*/ 3578942 w 3588775"/>
              <a:gd name="connsiteY12" fmla="*/ 344129 h 4041058"/>
              <a:gd name="connsiteX13" fmla="*/ 3588775 w 3588775"/>
              <a:gd name="connsiteY13" fmla="*/ 137652 h 4041058"/>
              <a:gd name="connsiteX14" fmla="*/ 3569110 w 3588775"/>
              <a:gd name="connsiteY14" fmla="*/ 9833 h 4041058"/>
              <a:gd name="connsiteX15" fmla="*/ 0 w 3588775"/>
              <a:gd name="connsiteY15" fmla="*/ 0 h 4041058"/>
              <a:gd name="connsiteX16" fmla="*/ 0 w 3588775"/>
              <a:gd name="connsiteY16" fmla="*/ 3834581 h 404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8775" h="4041058">
                <a:moveTo>
                  <a:pt x="0" y="3834581"/>
                </a:moveTo>
                <a:lnTo>
                  <a:pt x="570271" y="3991897"/>
                </a:lnTo>
                <a:lnTo>
                  <a:pt x="845575" y="4041058"/>
                </a:lnTo>
                <a:lnTo>
                  <a:pt x="1170039" y="4021394"/>
                </a:lnTo>
                <a:lnTo>
                  <a:pt x="1474839" y="3854245"/>
                </a:lnTo>
                <a:lnTo>
                  <a:pt x="1966452" y="3510116"/>
                </a:lnTo>
                <a:lnTo>
                  <a:pt x="2821858" y="2792362"/>
                </a:lnTo>
                <a:lnTo>
                  <a:pt x="3008671" y="2330245"/>
                </a:lnTo>
                <a:lnTo>
                  <a:pt x="3185652" y="1966452"/>
                </a:lnTo>
                <a:lnTo>
                  <a:pt x="3342968" y="1347020"/>
                </a:lnTo>
                <a:lnTo>
                  <a:pt x="3441291" y="993058"/>
                </a:lnTo>
                <a:lnTo>
                  <a:pt x="3510116" y="639097"/>
                </a:lnTo>
                <a:lnTo>
                  <a:pt x="3578942" y="344129"/>
                </a:lnTo>
                <a:lnTo>
                  <a:pt x="3588775" y="137652"/>
                </a:lnTo>
                <a:lnTo>
                  <a:pt x="3569110" y="9833"/>
                </a:lnTo>
                <a:lnTo>
                  <a:pt x="0" y="0"/>
                </a:lnTo>
                <a:cubicBezTo>
                  <a:pt x="3278" y="1278194"/>
                  <a:pt x="6555" y="2556387"/>
                  <a:pt x="0" y="3834581"/>
                </a:cubicBezTo>
                <a:close/>
              </a:path>
            </a:pathLst>
          </a:custGeom>
          <a:solidFill>
            <a:srgbClr val="96FA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8834781">
            <a:off x="2494973" y="3536780"/>
            <a:ext cx="7536230" cy="584775"/>
          </a:xfrm>
          <a:prstGeom prst="rect">
            <a:avLst/>
          </a:prstGeom>
          <a:noFill/>
        </p:spPr>
        <p:txBody>
          <a:bodyPr wrap="none" lIns="91440" tIns="45720" rIns="91440" bIns="45720">
            <a:spAutoFit/>
          </a:body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“GREY” (IGNORANCE or CONFUSION) ZONE</a:t>
            </a:r>
          </a:p>
        </p:txBody>
      </p:sp>
      <p:sp>
        <p:nvSpPr>
          <p:cNvPr id="31" name="Freeform 30"/>
          <p:cNvSpPr/>
          <p:nvPr/>
        </p:nvSpPr>
        <p:spPr>
          <a:xfrm>
            <a:off x="5072535" y="836109"/>
            <a:ext cx="3864077" cy="5928852"/>
          </a:xfrm>
          <a:custGeom>
            <a:avLst/>
            <a:gdLst>
              <a:gd name="connsiteX0" fmla="*/ 0 w 3864077"/>
              <a:gd name="connsiteY0" fmla="*/ 5928852 h 5928852"/>
              <a:gd name="connsiteX1" fmla="*/ 0 w 3864077"/>
              <a:gd name="connsiteY1" fmla="*/ 5486400 h 5928852"/>
              <a:gd name="connsiteX2" fmla="*/ 68826 w 3864077"/>
              <a:gd name="connsiteY2" fmla="*/ 5319252 h 5928852"/>
              <a:gd name="connsiteX3" fmla="*/ 196645 w 3864077"/>
              <a:gd name="connsiteY3" fmla="*/ 5102942 h 5928852"/>
              <a:gd name="connsiteX4" fmla="*/ 550606 w 3864077"/>
              <a:gd name="connsiteY4" fmla="*/ 4994787 h 5928852"/>
              <a:gd name="connsiteX5" fmla="*/ 904568 w 3864077"/>
              <a:gd name="connsiteY5" fmla="*/ 4925961 h 5928852"/>
              <a:gd name="connsiteX6" fmla="*/ 1258529 w 3864077"/>
              <a:gd name="connsiteY6" fmla="*/ 4886632 h 5928852"/>
              <a:gd name="connsiteX7" fmla="*/ 1582994 w 3864077"/>
              <a:gd name="connsiteY7" fmla="*/ 4807974 h 5928852"/>
              <a:gd name="connsiteX8" fmla="*/ 1779639 w 3864077"/>
              <a:gd name="connsiteY8" fmla="*/ 4739148 h 5928852"/>
              <a:gd name="connsiteX9" fmla="*/ 2084439 w 3864077"/>
              <a:gd name="connsiteY9" fmla="*/ 4709652 h 5928852"/>
              <a:gd name="connsiteX10" fmla="*/ 2261419 w 3864077"/>
              <a:gd name="connsiteY10" fmla="*/ 4552336 h 5928852"/>
              <a:gd name="connsiteX11" fmla="*/ 2438400 w 3864077"/>
              <a:gd name="connsiteY11" fmla="*/ 4306529 h 5928852"/>
              <a:gd name="connsiteX12" fmla="*/ 2595716 w 3864077"/>
              <a:gd name="connsiteY12" fmla="*/ 4109884 h 5928852"/>
              <a:gd name="connsiteX13" fmla="*/ 2753032 w 3864077"/>
              <a:gd name="connsiteY13" fmla="*/ 3903407 h 5928852"/>
              <a:gd name="connsiteX14" fmla="*/ 2861187 w 3864077"/>
              <a:gd name="connsiteY14" fmla="*/ 3657600 h 5928852"/>
              <a:gd name="connsiteX15" fmla="*/ 2969342 w 3864077"/>
              <a:gd name="connsiteY15" fmla="*/ 3441290 h 5928852"/>
              <a:gd name="connsiteX16" fmla="*/ 3097161 w 3864077"/>
              <a:gd name="connsiteY16" fmla="*/ 3234813 h 5928852"/>
              <a:gd name="connsiteX17" fmla="*/ 3215148 w 3864077"/>
              <a:gd name="connsiteY17" fmla="*/ 2949678 h 5928852"/>
              <a:gd name="connsiteX18" fmla="*/ 3352800 w 3864077"/>
              <a:gd name="connsiteY18" fmla="*/ 2762865 h 5928852"/>
              <a:gd name="connsiteX19" fmla="*/ 3500284 w 3864077"/>
              <a:gd name="connsiteY19" fmla="*/ 2654710 h 5928852"/>
              <a:gd name="connsiteX20" fmla="*/ 3687097 w 3864077"/>
              <a:gd name="connsiteY20" fmla="*/ 2526890 h 5928852"/>
              <a:gd name="connsiteX21" fmla="*/ 3864077 w 3864077"/>
              <a:gd name="connsiteY21" fmla="*/ 2408903 h 5928852"/>
              <a:gd name="connsiteX22" fmla="*/ 3864077 w 3864077"/>
              <a:gd name="connsiteY22" fmla="*/ 0 h 5928852"/>
              <a:gd name="connsiteX23" fmla="*/ 3864077 w 3864077"/>
              <a:gd name="connsiteY23" fmla="*/ 0 h 5928852"/>
              <a:gd name="connsiteX24" fmla="*/ 3854245 w 3864077"/>
              <a:gd name="connsiteY24" fmla="*/ 2320413 h 5928852"/>
              <a:gd name="connsiteX25" fmla="*/ 3854245 w 3864077"/>
              <a:gd name="connsiteY25" fmla="*/ 5899355 h 5928852"/>
              <a:gd name="connsiteX26" fmla="*/ 0 w 3864077"/>
              <a:gd name="connsiteY26" fmla="*/ 5928852 h 592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4077" h="5928852">
                <a:moveTo>
                  <a:pt x="0" y="5928852"/>
                </a:moveTo>
                <a:lnTo>
                  <a:pt x="0" y="5486400"/>
                </a:lnTo>
                <a:lnTo>
                  <a:pt x="68826" y="5319252"/>
                </a:lnTo>
                <a:lnTo>
                  <a:pt x="196645" y="5102942"/>
                </a:lnTo>
                <a:lnTo>
                  <a:pt x="550606" y="4994787"/>
                </a:lnTo>
                <a:lnTo>
                  <a:pt x="904568" y="4925961"/>
                </a:lnTo>
                <a:lnTo>
                  <a:pt x="1258529" y="4886632"/>
                </a:lnTo>
                <a:lnTo>
                  <a:pt x="1582994" y="4807974"/>
                </a:lnTo>
                <a:lnTo>
                  <a:pt x="1779639" y="4739148"/>
                </a:lnTo>
                <a:lnTo>
                  <a:pt x="2084439" y="4709652"/>
                </a:lnTo>
                <a:lnTo>
                  <a:pt x="2261419" y="4552336"/>
                </a:lnTo>
                <a:lnTo>
                  <a:pt x="2438400" y="4306529"/>
                </a:lnTo>
                <a:lnTo>
                  <a:pt x="2595716" y="4109884"/>
                </a:lnTo>
                <a:lnTo>
                  <a:pt x="2753032" y="3903407"/>
                </a:lnTo>
                <a:lnTo>
                  <a:pt x="2861187" y="3657600"/>
                </a:lnTo>
                <a:lnTo>
                  <a:pt x="2969342" y="3441290"/>
                </a:lnTo>
                <a:lnTo>
                  <a:pt x="3097161" y="3234813"/>
                </a:lnTo>
                <a:lnTo>
                  <a:pt x="3215148" y="2949678"/>
                </a:lnTo>
                <a:lnTo>
                  <a:pt x="3352800" y="2762865"/>
                </a:lnTo>
                <a:lnTo>
                  <a:pt x="3500284" y="2654710"/>
                </a:lnTo>
                <a:lnTo>
                  <a:pt x="3687097" y="2526890"/>
                </a:lnTo>
                <a:lnTo>
                  <a:pt x="3864077" y="2408903"/>
                </a:lnTo>
                <a:lnTo>
                  <a:pt x="3864077" y="0"/>
                </a:lnTo>
                <a:lnTo>
                  <a:pt x="3864077" y="0"/>
                </a:lnTo>
                <a:cubicBezTo>
                  <a:pt x="3860800" y="773471"/>
                  <a:pt x="3857522" y="1546942"/>
                  <a:pt x="3854245" y="2320413"/>
                </a:cubicBezTo>
                <a:lnTo>
                  <a:pt x="3854245" y="5899355"/>
                </a:lnTo>
                <a:lnTo>
                  <a:pt x="0" y="5928852"/>
                </a:lnTo>
                <a:close/>
              </a:path>
            </a:pathLst>
          </a:custGeom>
          <a:solidFill>
            <a:srgbClr val="FA96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979410" y="437560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201517" y="99250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573960" y="365225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22115" y="601652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38027" y="557014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469107" y="334694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81196" y="3621264"/>
            <a:ext cx="2764576" cy="1908572"/>
          </a:xfrm>
          <a:prstGeom prst="rect">
            <a:avLst/>
          </a:prstGeom>
        </p:spPr>
      </p:pic>
      <p:pic>
        <p:nvPicPr>
          <p:cNvPr id="4" name="Picture 3"/>
          <p:cNvPicPr>
            <a:picLocks noChangeAspect="1"/>
          </p:cNvPicPr>
          <p:nvPr/>
        </p:nvPicPr>
        <p:blipFill>
          <a:blip r:embed="rId4"/>
          <a:stretch>
            <a:fillRect/>
          </a:stretch>
        </p:blipFill>
        <p:spPr>
          <a:xfrm>
            <a:off x="9264580" y="1478088"/>
            <a:ext cx="2878094" cy="2038650"/>
          </a:xfrm>
          <a:prstGeom prst="rect">
            <a:avLst/>
          </a:prstGeom>
        </p:spPr>
      </p:pic>
      <p:sp>
        <p:nvSpPr>
          <p:cNvPr id="49" name="Rectangle 48"/>
          <p:cNvSpPr/>
          <p:nvPr/>
        </p:nvSpPr>
        <p:spPr>
          <a:xfrm>
            <a:off x="81196" y="3905"/>
            <a:ext cx="5383910" cy="707886"/>
          </a:xfrm>
          <a:prstGeom prst="rect">
            <a:avLst/>
          </a:prstGeom>
          <a:noFill/>
        </p:spPr>
        <p:txBody>
          <a:bodyPr wrap="none" lIns="91440" tIns="45720" rIns="91440" bIns="45720">
            <a:spAutoFit/>
          </a:bodyPr>
          <a:lstStyle/>
          <a:p>
            <a:pPr algn="ctr"/>
            <a:r>
              <a:rPr lang="en-US" sz="4000" dirty="0">
                <a:ln w="0"/>
                <a:solidFill>
                  <a:schemeClr val="accent1"/>
                </a:solidFill>
                <a:effectLst>
                  <a:outerShdw blurRad="38100" dist="25400" dir="5400000" algn="ctr" rotWithShape="0">
                    <a:srgbClr val="6E747A">
                      <a:alpha val="43000"/>
                    </a:srgbClr>
                  </a:outerShdw>
                </a:effectLst>
              </a:rPr>
              <a:t>Poisoning vs. Vaccination</a:t>
            </a:r>
            <a:endParaRPr lang="en-US" sz="2800" dirty="0">
              <a:ln w="0"/>
              <a:solidFill>
                <a:schemeClr val="accent1"/>
              </a:solidFill>
              <a:effectLst>
                <a:outerShdw blurRad="38100" dist="25400" dir="5400000" algn="ctr" rotWithShape="0">
                  <a:srgbClr val="6E747A">
                    <a:alpha val="43000"/>
                  </a:srgbClr>
                </a:outerShdw>
              </a:effectLst>
            </a:endParaRPr>
          </a:p>
        </p:txBody>
      </p:sp>
      <p:sp>
        <p:nvSpPr>
          <p:cNvPr id="6" name="Curved Right Arrow 5"/>
          <p:cNvSpPr/>
          <p:nvPr/>
        </p:nvSpPr>
        <p:spPr>
          <a:xfrm rot="17093756">
            <a:off x="2021246" y="5135082"/>
            <a:ext cx="1071716" cy="2240704"/>
          </a:xfrm>
          <a:prstGeom prst="curvedRightArrow">
            <a:avLst>
              <a:gd name="adj1" fmla="val 25000"/>
              <a:gd name="adj2" fmla="val 67788"/>
              <a:gd name="adj3" fmla="val 530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urved Right Arrow 49"/>
          <p:cNvSpPr/>
          <p:nvPr/>
        </p:nvSpPr>
        <p:spPr>
          <a:xfrm rot="5400000">
            <a:off x="7880626" y="-8428"/>
            <a:ext cx="1071716" cy="2240704"/>
          </a:xfrm>
          <a:prstGeom prst="curvedRightArrow">
            <a:avLst>
              <a:gd name="adj1" fmla="val 25000"/>
              <a:gd name="adj2" fmla="val 67788"/>
              <a:gd name="adj3" fmla="val 530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rot="20268341">
            <a:off x="9225209" y="366598"/>
            <a:ext cx="194611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digital vaccine</a:t>
            </a:r>
          </a:p>
        </p:txBody>
      </p:sp>
      <p:sp>
        <p:nvSpPr>
          <p:cNvPr id="51" name="Rectangle 50"/>
          <p:cNvSpPr/>
          <p:nvPr/>
        </p:nvSpPr>
        <p:spPr>
          <a:xfrm rot="1220442">
            <a:off x="52269" y="6060010"/>
            <a:ext cx="1856022"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digital poison</a:t>
            </a:r>
          </a:p>
        </p:txBody>
      </p:sp>
      <p:pic>
        <p:nvPicPr>
          <p:cNvPr id="52" name="Picture 51"/>
          <p:cNvPicPr>
            <a:picLocks noChangeAspect="1"/>
          </p:cNvPicPr>
          <p:nvPr/>
        </p:nvPicPr>
        <p:blipFill>
          <a:blip r:embed="rId5">
            <a:clrChange>
              <a:clrFrom>
                <a:srgbClr val="FFFFFF"/>
              </a:clrFrom>
              <a:clrTo>
                <a:srgbClr val="FFFFFF">
                  <a:alpha val="0"/>
                </a:srgbClr>
              </a:clrTo>
            </a:clrChange>
          </a:blip>
          <a:stretch>
            <a:fillRect/>
          </a:stretch>
        </p:blipFill>
        <p:spPr>
          <a:xfrm>
            <a:off x="8369138" y="17892"/>
            <a:ext cx="840969" cy="738117"/>
          </a:xfrm>
          <a:prstGeom prst="rect">
            <a:avLst/>
          </a:prstGeom>
        </p:spPr>
      </p:pic>
      <p:pic>
        <p:nvPicPr>
          <p:cNvPr id="53" name="Picture 52"/>
          <p:cNvPicPr>
            <a:picLocks noChangeAspect="1"/>
          </p:cNvPicPr>
          <p:nvPr/>
        </p:nvPicPr>
        <p:blipFill>
          <a:blip r:embed="rId6">
            <a:clrChange>
              <a:clrFrom>
                <a:srgbClr val="FFFFFF"/>
              </a:clrFrom>
              <a:clrTo>
                <a:srgbClr val="FFFFFF">
                  <a:alpha val="0"/>
                </a:srgbClr>
              </a:clrTo>
            </a:clrChange>
          </a:blip>
          <a:stretch>
            <a:fillRect/>
          </a:stretch>
        </p:blipFill>
        <p:spPr>
          <a:xfrm rot="18458661">
            <a:off x="2027011" y="5806922"/>
            <a:ext cx="576846" cy="863621"/>
          </a:xfrm>
          <a:prstGeom prst="rect">
            <a:avLst/>
          </a:prstGeom>
        </p:spPr>
      </p:pic>
    </p:spTree>
    <p:extLst>
      <p:ext uri="{BB962C8B-B14F-4D97-AF65-F5344CB8AC3E}">
        <p14:creationId xmlns:p14="http://schemas.microsoft.com/office/powerpoint/2010/main" val="2303550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49492" y="952651"/>
            <a:ext cx="6071383" cy="5739160"/>
          </a:xfrm>
          <a:prstGeom prst="rect">
            <a:avLst/>
          </a:prstGeom>
        </p:spPr>
      </p:pic>
      <p:sp>
        <p:nvSpPr>
          <p:cNvPr id="4" name="Rectangle 3"/>
          <p:cNvSpPr/>
          <p:nvPr/>
        </p:nvSpPr>
        <p:spPr>
          <a:xfrm>
            <a:off x="1550635" y="19433"/>
            <a:ext cx="7385483" cy="769441"/>
          </a:xfrm>
          <a:prstGeom prst="rect">
            <a:avLst/>
          </a:prstGeom>
          <a:noFill/>
        </p:spPr>
        <p:txBody>
          <a:bodyPr wrap="none" lIns="91440" tIns="45720" rIns="91440" bIns="45720">
            <a:spAutoFit/>
          </a:bodyPr>
          <a:lstStyle/>
          <a:p>
            <a:pPr algn="ctr"/>
            <a:r>
              <a:rPr lang="en-US" sz="4400" dirty="0">
                <a:ln w="0"/>
                <a:solidFill>
                  <a:schemeClr val="accent1"/>
                </a:solidFill>
                <a:effectLst>
                  <a:outerShdw blurRad="38100" dist="25400" dir="5400000" algn="ctr" rotWithShape="0">
                    <a:srgbClr val="6E747A">
                      <a:alpha val="43000"/>
                    </a:srgbClr>
                  </a:outerShdw>
                </a:effectLst>
              </a:rPr>
              <a:t>Remember? Poisoning example</a:t>
            </a:r>
          </a:p>
        </p:txBody>
      </p:sp>
      <p:sp>
        <p:nvSpPr>
          <p:cNvPr id="45" name="Rectangle 44"/>
          <p:cNvSpPr/>
          <p:nvPr/>
        </p:nvSpPr>
        <p:spPr>
          <a:xfrm>
            <a:off x="7515533" y="3773433"/>
            <a:ext cx="2972956" cy="2369880"/>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2400" dirty="0">
                <a:ln w="0"/>
                <a:effectLst>
                  <a:outerShdw blurRad="38100" dist="19050" dir="2700000" algn="tl" rotWithShape="0">
                    <a:schemeClr val="dk1">
                      <a:alpha val="40000"/>
                    </a:schemeClr>
                  </a:outerShdw>
                </a:effectLst>
              </a:rPr>
              <a:t>… then the adversarial samples within the vulnerability zone are deliberately converted into a  </a:t>
            </a:r>
            <a:r>
              <a:rPr lang="en-US" sz="2800" b="1" dirty="0">
                <a:ln w="0"/>
                <a:effectLst>
                  <a:outerShdw blurRad="38100" dist="19050" dir="2700000" algn="tl" rotWithShape="0">
                    <a:schemeClr val="dk1">
                      <a:alpha val="40000"/>
                    </a:schemeClr>
                  </a:outerShdw>
                </a:effectLst>
              </a:rPr>
              <a:t>POISON</a:t>
            </a:r>
            <a:r>
              <a:rPr lang="en-US" sz="2400" dirty="0">
                <a:ln w="0"/>
                <a:effectLst>
                  <a:outerShdw blurRad="38100" dist="19050" dir="2700000" algn="tl" rotWithShape="0">
                    <a:schemeClr val="dk1">
                      <a:alpha val="40000"/>
                    </a:schemeClr>
                  </a:outerShdw>
                </a:effectLst>
              </a:rPr>
              <a:t> by </a:t>
            </a:r>
            <a:r>
              <a:rPr lang="en-US" sz="2400" b="1" dirty="0">
                <a:ln w="0"/>
                <a:effectLst>
                  <a:outerShdw blurRad="38100" dist="19050" dir="2700000" algn="tl" rotWithShape="0">
                    <a:schemeClr val="dk1">
                      <a:alpha val="40000"/>
                    </a:schemeClr>
                  </a:outerShdw>
                </a:effectLst>
              </a:rPr>
              <a:t>incorrect labelling</a:t>
            </a:r>
            <a:r>
              <a:rPr lang="en-US" sz="2400" dirty="0">
                <a:ln w="0"/>
                <a:effectLst>
                  <a:outerShdw blurRad="38100" dist="19050" dir="2700000" algn="tl" rotWithShape="0">
                    <a:schemeClr val="dk1">
                      <a:alpha val="40000"/>
                    </a:schemeClr>
                  </a:outerShdw>
                </a:effectLst>
              </a:rPr>
              <a:t>.</a:t>
            </a:r>
          </a:p>
        </p:txBody>
      </p:sp>
      <p:sp>
        <p:nvSpPr>
          <p:cNvPr id="46" name="Rectangle 45"/>
          <p:cNvSpPr/>
          <p:nvPr/>
        </p:nvSpPr>
        <p:spPr>
          <a:xfrm>
            <a:off x="7515533" y="1208880"/>
            <a:ext cx="2972957" cy="2308324"/>
          </a:xfrm>
          <a:prstGeom prst="rect">
            <a:avLst/>
          </a:prstGeom>
          <a:solidFill>
            <a:schemeClr val="bg1">
              <a:lumMod val="85000"/>
              <a:alpha val="80000"/>
            </a:schemeClr>
          </a:solidFill>
          <a:ln w="19050">
            <a:solidFill>
              <a:schemeClr val="tx1"/>
            </a:solidFill>
          </a:ln>
        </p:spPr>
        <p:txBody>
          <a:bodyPr wrap="square" lIns="91440" tIns="45720" rIns="91440" bIns="45720">
            <a:spAutoFit/>
          </a:bodyPr>
          <a:lstStyle/>
          <a:p>
            <a:pPr algn="just"/>
            <a:r>
              <a:rPr lang="en-US" sz="2400" dirty="0">
                <a:ln w="0"/>
                <a:effectLst>
                  <a:outerShdw blurRad="38100" dist="19050" dir="2700000" algn="tl" rotWithShape="0">
                    <a:schemeClr val="dk1">
                      <a:alpha val="40000"/>
                    </a:schemeClr>
                  </a:outerShdw>
                </a:effectLst>
              </a:rPr>
              <a:t>The vulnerability zone within the decision space is discovered and adversarial samples within it are generated…</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rot="18458661">
            <a:off x="9282216" y="-7656"/>
            <a:ext cx="892415" cy="1336073"/>
          </a:xfrm>
          <a:prstGeom prst="rect">
            <a:avLst/>
          </a:prstGeom>
        </p:spPr>
      </p:pic>
    </p:spTree>
    <p:extLst>
      <p:ext uri="{BB962C8B-B14F-4D97-AF65-F5344CB8AC3E}">
        <p14:creationId xmlns:p14="http://schemas.microsoft.com/office/powerpoint/2010/main" val="3658350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9524" y="14885"/>
            <a:ext cx="7084311"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rPr>
              <a:t>Vaccine instead of poison …</a:t>
            </a:r>
          </a:p>
        </p:txBody>
      </p:sp>
      <p:pic>
        <p:nvPicPr>
          <p:cNvPr id="2" name="Picture 1"/>
          <p:cNvPicPr>
            <a:picLocks noChangeAspect="1"/>
          </p:cNvPicPr>
          <p:nvPr/>
        </p:nvPicPr>
        <p:blipFill>
          <a:blip r:embed="rId2"/>
          <a:stretch>
            <a:fillRect/>
          </a:stretch>
        </p:blipFill>
        <p:spPr>
          <a:xfrm>
            <a:off x="1703513" y="914834"/>
            <a:ext cx="6081245" cy="5806339"/>
          </a:xfrm>
          <a:prstGeom prst="rect">
            <a:avLst/>
          </a:prstGeom>
        </p:spPr>
      </p:pic>
      <p:sp>
        <p:nvSpPr>
          <p:cNvPr id="6" name="Rectangle 5"/>
          <p:cNvSpPr/>
          <p:nvPr/>
        </p:nvSpPr>
        <p:spPr>
          <a:xfrm>
            <a:off x="7620784" y="3814464"/>
            <a:ext cx="3016395" cy="2062103"/>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2400" dirty="0">
                <a:ln w="0"/>
                <a:effectLst>
                  <a:outerShdw blurRad="38100" dist="19050" dir="2700000" algn="tl" rotWithShape="0">
                    <a:schemeClr val="dk1">
                      <a:alpha val="40000"/>
                    </a:schemeClr>
                  </a:outerShdw>
                </a:effectLst>
              </a:rPr>
              <a:t>… then the adversarial samples are converted into a </a:t>
            </a:r>
            <a:r>
              <a:rPr lang="en-US" sz="2800" b="1" dirty="0">
                <a:ln w="0"/>
                <a:effectLst>
                  <a:outerShdw blurRad="38100" dist="19050" dir="2700000" algn="tl" rotWithShape="0">
                    <a:schemeClr val="dk1">
                      <a:alpha val="40000"/>
                    </a:schemeClr>
                  </a:outerShdw>
                </a:effectLst>
              </a:rPr>
              <a:t>VACCINE</a:t>
            </a:r>
            <a:r>
              <a:rPr lang="en-US" sz="2400" dirty="0">
                <a:ln w="0"/>
                <a:effectLst>
                  <a:outerShdw blurRad="38100" dist="19050" dir="2700000" algn="tl" rotWithShape="0">
                    <a:schemeClr val="dk1">
                      <a:alpha val="40000"/>
                    </a:schemeClr>
                  </a:outerShdw>
                </a:effectLst>
              </a:rPr>
              <a:t> by assigning them the </a:t>
            </a:r>
            <a:r>
              <a:rPr lang="en-US" sz="2400" b="1" dirty="0">
                <a:ln w="0"/>
                <a:effectLst>
                  <a:outerShdw blurRad="38100" dist="19050" dir="2700000" algn="tl" rotWithShape="0">
                    <a:schemeClr val="dk1">
                      <a:alpha val="40000"/>
                    </a:schemeClr>
                  </a:outerShdw>
                </a:effectLst>
              </a:rPr>
              <a:t>correct labels</a:t>
            </a:r>
            <a:r>
              <a:rPr lang="en-US" sz="2400" dirty="0">
                <a:ln w="0"/>
                <a:effectLst>
                  <a:outerShdw blurRad="38100" dist="19050" dir="2700000" algn="tl" rotWithShape="0">
                    <a:schemeClr val="dk1">
                      <a:alpha val="40000"/>
                    </a:schemeClr>
                  </a:outerShdw>
                </a:effectLst>
              </a:rPr>
              <a:t> .</a:t>
            </a:r>
          </a:p>
        </p:txBody>
      </p:sp>
      <p:sp>
        <p:nvSpPr>
          <p:cNvPr id="7" name="Rectangle 6"/>
          <p:cNvSpPr/>
          <p:nvPr/>
        </p:nvSpPr>
        <p:spPr>
          <a:xfrm>
            <a:off x="7651606" y="1357537"/>
            <a:ext cx="2972957" cy="2308324"/>
          </a:xfrm>
          <a:prstGeom prst="rect">
            <a:avLst/>
          </a:prstGeom>
          <a:solidFill>
            <a:schemeClr val="bg1">
              <a:lumMod val="85000"/>
              <a:alpha val="80000"/>
            </a:schemeClr>
          </a:solidFill>
          <a:ln w="19050">
            <a:solidFill>
              <a:schemeClr val="tx1"/>
            </a:solidFill>
          </a:ln>
        </p:spPr>
        <p:txBody>
          <a:bodyPr wrap="square" lIns="91440" tIns="45720" rIns="91440" bIns="45720">
            <a:spAutoFit/>
          </a:bodyPr>
          <a:lstStyle/>
          <a:p>
            <a:pPr algn="just"/>
            <a:r>
              <a:rPr lang="en-US" sz="2400" dirty="0">
                <a:ln w="0"/>
                <a:effectLst>
                  <a:outerShdw blurRad="38100" dist="19050" dir="2700000" algn="tl" rotWithShape="0">
                    <a:schemeClr val="dk1">
                      <a:alpha val="40000"/>
                    </a:schemeClr>
                  </a:outerShdw>
                </a:effectLst>
              </a:rPr>
              <a:t>The vulnerability zone within the decision space is discovered and adversarial samples within it are generated…</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9177412" y="54213"/>
            <a:ext cx="1390409" cy="1220359"/>
          </a:xfrm>
          <a:prstGeom prst="rect">
            <a:avLst/>
          </a:prstGeom>
        </p:spPr>
      </p:pic>
    </p:spTree>
    <p:extLst>
      <p:ext uri="{BB962C8B-B14F-4D97-AF65-F5344CB8AC3E}">
        <p14:creationId xmlns:p14="http://schemas.microsoft.com/office/powerpoint/2010/main" val="839497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0073" y="21470"/>
            <a:ext cx="11831781" cy="107721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Similarity of two problems: (a) digital cloning and (b) digital vaccination</a:t>
            </a:r>
          </a:p>
        </p:txBody>
      </p:sp>
      <p:pic>
        <p:nvPicPr>
          <p:cNvPr id="6" name="Picture 5"/>
          <p:cNvPicPr>
            <a:picLocks noChangeAspect="1"/>
          </p:cNvPicPr>
          <p:nvPr/>
        </p:nvPicPr>
        <p:blipFill>
          <a:blip r:embed="rId2"/>
          <a:stretch>
            <a:fillRect/>
          </a:stretch>
        </p:blipFill>
        <p:spPr>
          <a:xfrm>
            <a:off x="587140" y="1328286"/>
            <a:ext cx="7371530" cy="5365828"/>
          </a:xfrm>
          <a:prstGeom prst="rect">
            <a:avLst/>
          </a:prstGeom>
        </p:spPr>
      </p:pic>
      <p:sp>
        <p:nvSpPr>
          <p:cNvPr id="7" name="Rectangle 6"/>
          <p:cNvSpPr/>
          <p:nvPr/>
        </p:nvSpPr>
        <p:spPr>
          <a:xfrm>
            <a:off x="8489482" y="1749042"/>
            <a:ext cx="3366120" cy="452431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as all three require vulnerability zones discovery and adversarial samples generation for further retraining …</a:t>
            </a:r>
          </a:p>
        </p:txBody>
      </p:sp>
    </p:spTree>
    <p:extLst>
      <p:ext uri="{BB962C8B-B14F-4D97-AF65-F5344CB8AC3E}">
        <p14:creationId xmlns:p14="http://schemas.microsoft.com/office/powerpoint/2010/main" val="4191687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6815" y="1585833"/>
            <a:ext cx="5226457" cy="2000548"/>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2000" dirty="0"/>
              <a:t>The content of our courses essentially serves as a </a:t>
            </a:r>
            <a:r>
              <a:rPr lang="en-US" sz="2400" b="1" i="1" dirty="0">
                <a:solidFill>
                  <a:srgbClr val="FF0000"/>
                </a:solidFill>
              </a:rPr>
              <a:t>preventive vaccine </a:t>
            </a:r>
            <a:r>
              <a:rPr lang="en-US" sz="2000" dirty="0"/>
              <a:t>that can strengthen the immunity of students against hybrid attacks (both internal and external) on their consciousness, conscience, responsibility, culture and value system.</a:t>
            </a:r>
          </a:p>
        </p:txBody>
      </p:sp>
      <p:pic>
        <p:nvPicPr>
          <p:cNvPr id="15" name="Picture 14"/>
          <p:cNvPicPr>
            <a:picLocks noChangeAspect="1"/>
          </p:cNvPicPr>
          <p:nvPr/>
        </p:nvPicPr>
        <p:blipFill>
          <a:blip r:embed="rId2">
            <a:clrChange>
              <a:clrFrom>
                <a:srgbClr val="3D3A4F"/>
              </a:clrFrom>
              <a:clrTo>
                <a:srgbClr val="3D3A4F">
                  <a:alpha val="0"/>
                </a:srgbClr>
              </a:clrTo>
            </a:clrChange>
          </a:blip>
          <a:stretch>
            <a:fillRect/>
          </a:stretch>
        </p:blipFill>
        <p:spPr>
          <a:xfrm>
            <a:off x="1565200" y="8188"/>
            <a:ext cx="1656184" cy="1621217"/>
          </a:xfrm>
          <a:prstGeom prst="rect">
            <a:avLst/>
          </a:prstGeom>
        </p:spPr>
      </p:pic>
      <p:pic>
        <p:nvPicPr>
          <p:cNvPr id="16" name="Picture 15"/>
          <p:cNvPicPr>
            <a:picLocks noChangeAspect="1"/>
          </p:cNvPicPr>
          <p:nvPr/>
        </p:nvPicPr>
        <p:blipFill>
          <a:blip r:embed="rId3">
            <a:clrChange>
              <a:clrFrom>
                <a:srgbClr val="FFFFFF"/>
              </a:clrFrom>
              <a:clrTo>
                <a:srgbClr val="FFFFFF">
                  <a:alpha val="0"/>
                </a:srgbClr>
              </a:clrTo>
            </a:clrChange>
          </a:blip>
          <a:stretch>
            <a:fillRect/>
          </a:stretch>
        </p:blipFill>
        <p:spPr>
          <a:xfrm>
            <a:off x="3034624" y="548681"/>
            <a:ext cx="901136" cy="984251"/>
          </a:xfrm>
          <a:prstGeom prst="rect">
            <a:avLst/>
          </a:prstGeom>
        </p:spPr>
      </p:pic>
      <p:pic>
        <p:nvPicPr>
          <p:cNvPr id="17" name="Picture 1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67680">
            <a:off x="3322346" y="247831"/>
            <a:ext cx="1090197" cy="620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4824442" y="368749"/>
            <a:ext cx="6649804" cy="707886"/>
          </a:xfrm>
          <a:prstGeom prst="rect">
            <a:avLst/>
          </a:prstGeom>
        </p:spPr>
        <p:txBody>
          <a:bodyPr wrap="square">
            <a:spAutoFit/>
          </a:bodyPr>
          <a:lstStyle/>
          <a:p>
            <a:pPr>
              <a:defRPr/>
            </a:pP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Objective for WARN courses</a:t>
            </a:r>
            <a:endParaRPr lang="en-US" sz="4000" dirty="0">
              <a:solidFill>
                <a:prstClr val="black"/>
              </a:solidFill>
              <a:latin typeface="Calibri"/>
            </a:endParaRPr>
          </a:p>
        </p:txBody>
      </p:sp>
      <p:sp>
        <p:nvSpPr>
          <p:cNvPr id="19" name="Rectangle 18"/>
          <p:cNvSpPr/>
          <p:nvPr/>
        </p:nvSpPr>
        <p:spPr>
          <a:xfrm>
            <a:off x="5531839" y="1629405"/>
            <a:ext cx="6309180" cy="4524315"/>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3200" i="1" dirty="0">
                <a:ln w="0"/>
                <a:solidFill>
                  <a:schemeClr val="accent1"/>
                </a:solidFill>
                <a:effectLst>
                  <a:outerShdw blurRad="38100" dist="25400" dir="5400000" algn="ctr" rotWithShape="0">
                    <a:srgbClr val="6E747A">
                      <a:alpha val="43000"/>
                    </a:srgbClr>
                  </a:outerShdw>
                </a:effectLst>
              </a:rPr>
              <a:t>“The learning objective and related intended learning outcomes of the new WARN-related courses or/and programs is not an update of personal knowledge, skills, beliefs or values (traditional outcomes) but the </a:t>
            </a:r>
            <a:r>
              <a:rPr lang="en-US" sz="3200" b="1" i="1" dirty="0">
                <a:ln w="0"/>
                <a:solidFill>
                  <a:schemeClr val="accent1"/>
                </a:solidFill>
                <a:effectLst>
                  <a:outerShdw blurRad="38100" dist="25400" dir="5400000" algn="ctr" rotWithShape="0">
                    <a:srgbClr val="6E747A">
                      <a:alpha val="43000"/>
                    </a:srgbClr>
                  </a:outerShdw>
                </a:effectLst>
              </a:rPr>
              <a:t>robustness and resilience </a:t>
            </a:r>
            <a:r>
              <a:rPr lang="en-US" sz="3200" i="1" dirty="0">
                <a:ln w="0"/>
                <a:solidFill>
                  <a:schemeClr val="accent1"/>
                </a:solidFill>
                <a:effectLst>
                  <a:outerShdw blurRad="38100" dist="25400" dir="5400000" algn="ctr" rotWithShape="0">
                    <a:srgbClr val="6E747A">
                      <a:alpha val="43000"/>
                    </a:srgbClr>
                  </a:outerShdw>
                </a:effectLst>
              </a:rPr>
              <a:t>of the already available ones (WARN project discovery and innovation) … “</a:t>
            </a:r>
          </a:p>
        </p:txBody>
      </p:sp>
      <p:pic>
        <p:nvPicPr>
          <p:cNvPr id="20" name="Picture 19"/>
          <p:cNvPicPr>
            <a:picLocks noChangeAspect="1"/>
          </p:cNvPicPr>
          <p:nvPr/>
        </p:nvPicPr>
        <p:blipFill>
          <a:blip r:embed="rId5">
            <a:clrChange>
              <a:clrFrom>
                <a:srgbClr val="FFFFFF"/>
              </a:clrFrom>
              <a:clrTo>
                <a:srgbClr val="FFFFFF">
                  <a:alpha val="0"/>
                </a:srgbClr>
              </a:clrTo>
            </a:clrChange>
          </a:blip>
          <a:stretch>
            <a:fillRect/>
          </a:stretch>
        </p:blipFill>
        <p:spPr>
          <a:xfrm>
            <a:off x="83652" y="3617190"/>
            <a:ext cx="3157778" cy="3192754"/>
          </a:xfrm>
          <a:prstGeom prst="rect">
            <a:avLst/>
          </a:prstGeom>
        </p:spPr>
      </p:pic>
    </p:spTree>
    <p:extLst>
      <p:ext uri="{BB962C8B-B14F-4D97-AF65-F5344CB8AC3E}">
        <p14:creationId xmlns:p14="http://schemas.microsoft.com/office/powerpoint/2010/main" val="3681752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800618" y="7910"/>
            <a:ext cx="3914775" cy="3159292"/>
          </a:xfrm>
          <a:prstGeom prst="rect">
            <a:avLst/>
          </a:prstGeom>
        </p:spPr>
      </p:pic>
      <p:pic>
        <p:nvPicPr>
          <p:cNvPr id="16" name="Picture 15"/>
          <p:cNvPicPr>
            <a:picLocks noChangeAspect="1"/>
          </p:cNvPicPr>
          <p:nvPr/>
        </p:nvPicPr>
        <p:blipFill>
          <a:blip r:embed="rId3"/>
          <a:stretch>
            <a:fillRect/>
          </a:stretch>
        </p:blipFill>
        <p:spPr>
          <a:xfrm>
            <a:off x="1800618" y="3476105"/>
            <a:ext cx="3914775" cy="3133725"/>
          </a:xfrm>
          <a:prstGeom prst="rect">
            <a:avLst/>
          </a:prstGeom>
        </p:spPr>
      </p:pic>
      <p:pic>
        <p:nvPicPr>
          <p:cNvPr id="19" name="Picture 18"/>
          <p:cNvPicPr>
            <a:picLocks noChangeAspect="1"/>
          </p:cNvPicPr>
          <p:nvPr/>
        </p:nvPicPr>
        <p:blipFill>
          <a:blip r:embed="rId4"/>
          <a:stretch>
            <a:fillRect/>
          </a:stretch>
        </p:blipFill>
        <p:spPr>
          <a:xfrm>
            <a:off x="7087912" y="1888036"/>
            <a:ext cx="3538756" cy="3544557"/>
          </a:xfrm>
          <a:prstGeom prst="rect">
            <a:avLst/>
          </a:prstGeom>
        </p:spPr>
      </p:pic>
      <p:pic>
        <p:nvPicPr>
          <p:cNvPr id="21" name="Picture 20"/>
          <p:cNvPicPr>
            <a:picLocks noChangeAspect="1"/>
          </p:cNvPicPr>
          <p:nvPr/>
        </p:nvPicPr>
        <p:blipFill>
          <a:blip r:embed="rId5"/>
          <a:stretch>
            <a:fillRect/>
          </a:stretch>
        </p:blipFill>
        <p:spPr>
          <a:xfrm rot="2740838">
            <a:off x="3655904" y="4071279"/>
            <a:ext cx="610002" cy="1318468"/>
          </a:xfrm>
          <a:prstGeom prst="rect">
            <a:avLst/>
          </a:prstGeom>
        </p:spPr>
      </p:pic>
      <p:sp>
        <p:nvSpPr>
          <p:cNvPr id="22" name="Rectangle 21"/>
          <p:cNvSpPr/>
          <p:nvPr/>
        </p:nvSpPr>
        <p:spPr>
          <a:xfrm>
            <a:off x="1713345" y="3245858"/>
            <a:ext cx="4223375" cy="308902"/>
          </a:xfrm>
          <a:prstGeom prst="rect">
            <a:avLst/>
          </a:prstGeom>
          <a:gradFill flip="none" rotWithShape="1">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474594" y="10443"/>
            <a:ext cx="3138856" cy="1569660"/>
          </a:xfrm>
          <a:prstGeom prst="rect">
            <a:avLst/>
          </a:prstGeom>
        </p:spPr>
        <p:txBody>
          <a:bodyPr wrap="square">
            <a:spAutoFit/>
          </a:bodyPr>
          <a:lstStyle/>
          <a:p>
            <a:pPr>
              <a:defRPr/>
            </a:pPr>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just as simple as …</a:t>
            </a:r>
            <a:endParaRPr lang="en-US" sz="4800" dirty="0">
              <a:solidFill>
                <a:prstClr val="black"/>
              </a:solidFill>
              <a:latin typeface="Calibri"/>
            </a:endParaRPr>
          </a:p>
        </p:txBody>
      </p:sp>
      <p:sp>
        <p:nvSpPr>
          <p:cNvPr id="24" name="Bent Arrow 23"/>
          <p:cNvSpPr/>
          <p:nvPr/>
        </p:nvSpPr>
        <p:spPr>
          <a:xfrm flipH="1">
            <a:off x="5591944" y="1323439"/>
            <a:ext cx="2105040" cy="1824340"/>
          </a:xfrm>
          <a:prstGeom prst="bentArrow">
            <a:avLst>
              <a:gd name="adj1" fmla="val 15299"/>
              <a:gd name="adj2" fmla="val 16107"/>
              <a:gd name="adj3" fmla="val 25000"/>
              <a:gd name="adj4" fmla="val 43750"/>
            </a:avLst>
          </a:prstGeom>
          <a:solidFill>
            <a:srgbClr val="00B0F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24"/>
          <p:cNvSpPr/>
          <p:nvPr/>
        </p:nvSpPr>
        <p:spPr>
          <a:xfrm flipH="1" flipV="1">
            <a:off x="5591944" y="3466273"/>
            <a:ext cx="2105040" cy="1785005"/>
          </a:xfrm>
          <a:prstGeom prst="bentArrow">
            <a:avLst>
              <a:gd name="adj1" fmla="val 15299"/>
              <a:gd name="adj2" fmla="val 1610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p:cNvSpPr/>
          <p:nvPr/>
        </p:nvSpPr>
        <p:spPr>
          <a:xfrm>
            <a:off x="7421640" y="3147538"/>
            <a:ext cx="772424" cy="309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6388812" y="1156768"/>
            <a:ext cx="634752" cy="96350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372004" y="1254856"/>
            <a:ext cx="631888" cy="78789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6">
            <a:clrChange>
              <a:clrFrom>
                <a:srgbClr val="F6F6F6"/>
              </a:clrFrom>
              <a:clrTo>
                <a:srgbClr val="F6F6F6">
                  <a:alpha val="0"/>
                </a:srgbClr>
              </a:clrTo>
            </a:clrChange>
          </a:blip>
          <a:stretch>
            <a:fillRect/>
          </a:stretch>
        </p:blipFill>
        <p:spPr>
          <a:xfrm>
            <a:off x="6239602" y="181620"/>
            <a:ext cx="933172" cy="938198"/>
          </a:xfrm>
          <a:prstGeom prst="rect">
            <a:avLst/>
          </a:prstGeom>
        </p:spPr>
      </p:pic>
      <p:pic>
        <p:nvPicPr>
          <p:cNvPr id="33" name="Picture 32"/>
          <p:cNvPicPr>
            <a:picLocks noChangeAspect="1"/>
          </p:cNvPicPr>
          <p:nvPr/>
        </p:nvPicPr>
        <p:blipFill>
          <a:blip r:embed="rId7">
            <a:clrChange>
              <a:clrFrom>
                <a:srgbClr val="F6F6F6"/>
              </a:clrFrom>
              <a:clrTo>
                <a:srgbClr val="F6F6F6">
                  <a:alpha val="0"/>
                </a:srgbClr>
              </a:clrTo>
            </a:clrChange>
          </a:blip>
          <a:stretch>
            <a:fillRect/>
          </a:stretch>
        </p:blipFill>
        <p:spPr>
          <a:xfrm>
            <a:off x="6028003" y="5244927"/>
            <a:ext cx="1105207" cy="1122938"/>
          </a:xfrm>
          <a:prstGeom prst="rect">
            <a:avLst/>
          </a:prstGeom>
        </p:spPr>
      </p:pic>
      <p:pic>
        <p:nvPicPr>
          <p:cNvPr id="34" name="Picture 33"/>
          <p:cNvPicPr>
            <a:picLocks noChangeAspect="1"/>
          </p:cNvPicPr>
          <p:nvPr/>
        </p:nvPicPr>
        <p:blipFill>
          <a:blip r:embed="rId8">
            <a:clrChange>
              <a:clrFrom>
                <a:srgbClr val="FFFFFF"/>
              </a:clrFrom>
              <a:clrTo>
                <a:srgbClr val="FFFFFF">
                  <a:alpha val="0"/>
                </a:srgbClr>
              </a:clrTo>
            </a:clrChange>
          </a:blip>
          <a:stretch>
            <a:fillRect/>
          </a:stretch>
        </p:blipFill>
        <p:spPr>
          <a:xfrm>
            <a:off x="6219673" y="4120791"/>
            <a:ext cx="881884" cy="685035"/>
          </a:xfrm>
          <a:prstGeom prst="rect">
            <a:avLst/>
          </a:prstGeom>
        </p:spPr>
      </p:pic>
      <p:pic>
        <p:nvPicPr>
          <p:cNvPr id="37" name="Picture 36"/>
          <p:cNvPicPr>
            <a:picLocks noChangeAspect="1"/>
          </p:cNvPicPr>
          <p:nvPr/>
        </p:nvPicPr>
        <p:blipFill>
          <a:blip r:embed="rId9">
            <a:duotone>
              <a:schemeClr val="bg2">
                <a:shade val="45000"/>
                <a:satMod val="135000"/>
              </a:schemeClr>
              <a:prstClr val="white"/>
            </a:duotone>
          </a:blip>
          <a:stretch>
            <a:fillRect/>
          </a:stretch>
        </p:blipFill>
        <p:spPr>
          <a:xfrm>
            <a:off x="1524000" y="5985"/>
            <a:ext cx="1151478" cy="1331849"/>
          </a:xfrm>
          <a:prstGeom prst="rect">
            <a:avLst/>
          </a:prstGeom>
        </p:spPr>
      </p:pic>
      <p:pic>
        <p:nvPicPr>
          <p:cNvPr id="38" name="Picture 37"/>
          <p:cNvPicPr>
            <a:picLocks noChangeAspect="1"/>
          </p:cNvPicPr>
          <p:nvPr/>
        </p:nvPicPr>
        <p:blipFill>
          <a:blip r:embed="rId10">
            <a:clrChange>
              <a:clrFrom>
                <a:srgbClr val="FFFFFF"/>
              </a:clrFrom>
              <a:clrTo>
                <a:srgbClr val="FFFFFF">
                  <a:alpha val="0"/>
                </a:srgbClr>
              </a:clrTo>
            </a:clrChange>
          </a:blip>
          <a:stretch>
            <a:fillRect/>
          </a:stretch>
        </p:blipFill>
        <p:spPr>
          <a:xfrm flipH="1">
            <a:off x="1568368" y="3770999"/>
            <a:ext cx="1486465" cy="1034827"/>
          </a:xfrm>
          <a:prstGeom prst="rect">
            <a:avLst/>
          </a:prstGeom>
        </p:spPr>
      </p:pic>
      <p:sp>
        <p:nvSpPr>
          <p:cNvPr id="39" name="Rectangle 38"/>
          <p:cNvSpPr/>
          <p:nvPr/>
        </p:nvSpPr>
        <p:spPr>
          <a:xfrm rot="16200000">
            <a:off x="7180763" y="3501114"/>
            <a:ext cx="772424"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979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8098344" y="680352"/>
            <a:ext cx="2160000" cy="32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p:cNvSpPr/>
          <p:nvPr/>
        </p:nvSpPr>
        <p:spPr>
          <a:xfrm>
            <a:off x="1875399" y="680352"/>
            <a:ext cx="2160000" cy="324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8613717" y="1490726"/>
            <a:ext cx="1167208" cy="1290072"/>
          </a:xfrm>
          <a:prstGeom prst="rect">
            <a:avLst/>
          </a:prstGeom>
        </p:spPr>
      </p:pic>
      <p:grpSp>
        <p:nvGrpSpPr>
          <p:cNvPr id="2" name="Group 1"/>
          <p:cNvGrpSpPr/>
          <p:nvPr/>
        </p:nvGrpSpPr>
        <p:grpSpPr>
          <a:xfrm>
            <a:off x="3860825" y="1983802"/>
            <a:ext cx="4473800" cy="913249"/>
            <a:chOff x="3352696" y="5252252"/>
            <a:chExt cx="2694034" cy="913249"/>
          </a:xfrm>
        </p:grpSpPr>
        <p:sp>
          <p:nvSpPr>
            <p:cNvPr id="22" name="Left-Right Arrow 21"/>
            <p:cNvSpPr/>
            <p:nvPr/>
          </p:nvSpPr>
          <p:spPr>
            <a:xfrm>
              <a:off x="3352696" y="5252252"/>
              <a:ext cx="2694034" cy="913249"/>
            </a:xfrm>
            <a:prstGeom prst="leftRightArrow">
              <a:avLst>
                <a:gd name="adj1" fmla="val 50000"/>
                <a:gd name="adj2" fmla="val 65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3" name="Oval 22"/>
            <p:cNvSpPr/>
            <p:nvPr/>
          </p:nvSpPr>
          <p:spPr>
            <a:xfrm>
              <a:off x="4405857" y="5528406"/>
              <a:ext cx="601175" cy="386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srgbClr val="1F497D"/>
                  </a:solidFill>
                  <a:latin typeface="Calibri"/>
                </a:rPr>
                <a:t>VS</a:t>
              </a:r>
            </a:p>
          </p:txBody>
        </p:sp>
      </p:grpSp>
      <p:sp>
        <p:nvSpPr>
          <p:cNvPr id="24" name="Up Arrow 23"/>
          <p:cNvSpPr/>
          <p:nvPr/>
        </p:nvSpPr>
        <p:spPr>
          <a:xfrm>
            <a:off x="5823336" y="2719848"/>
            <a:ext cx="556896" cy="818128"/>
          </a:xfrm>
          <a:prstGeom prst="upArrow">
            <a:avLst>
              <a:gd name="adj1" fmla="val 50000"/>
              <a:gd name="adj2" fmla="val 8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3" name="Picture 32"/>
          <p:cNvPicPr>
            <a:picLocks noChangeAspect="1"/>
          </p:cNvPicPr>
          <p:nvPr/>
        </p:nvPicPr>
        <p:blipFill>
          <a:blip r:embed="rId3">
            <a:clrChange>
              <a:clrFrom>
                <a:srgbClr val="F7F7F7"/>
              </a:clrFrom>
              <a:clrTo>
                <a:srgbClr val="F7F7F7">
                  <a:alpha val="0"/>
                </a:srgbClr>
              </a:clrTo>
            </a:clrChange>
          </a:blip>
          <a:stretch>
            <a:fillRect/>
          </a:stretch>
        </p:blipFill>
        <p:spPr>
          <a:xfrm rot="829042">
            <a:off x="2227436" y="1521679"/>
            <a:ext cx="1472649" cy="1472649"/>
          </a:xfrm>
          <a:prstGeom prst="rect">
            <a:avLst/>
          </a:prstGeom>
        </p:spPr>
      </p:pic>
      <p:sp>
        <p:nvSpPr>
          <p:cNvPr id="34" name="Rectangle 33"/>
          <p:cNvSpPr/>
          <p:nvPr/>
        </p:nvSpPr>
        <p:spPr>
          <a:xfrm>
            <a:off x="2007832" y="702455"/>
            <a:ext cx="1966436" cy="707886"/>
          </a:xfrm>
          <a:prstGeom prst="rect">
            <a:avLst/>
          </a:prstGeom>
          <a:noFill/>
        </p:spPr>
        <p:txBody>
          <a:bodyPr wrap="none" lIns="91440" tIns="45720" rIns="91440" bIns="45720">
            <a:spAutoFit/>
          </a:bodyPr>
          <a:lstStyle/>
          <a:p>
            <a:pPr algn="ct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Attacker</a:t>
            </a:r>
          </a:p>
        </p:txBody>
      </p:sp>
      <p:sp>
        <p:nvSpPr>
          <p:cNvPr id="35" name="Rectangle 34"/>
          <p:cNvSpPr/>
          <p:nvPr/>
        </p:nvSpPr>
        <p:spPr>
          <a:xfrm>
            <a:off x="1962891" y="3108411"/>
            <a:ext cx="2053127"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“Vaccine”</a:t>
            </a:r>
          </a:p>
        </p:txBody>
      </p:sp>
      <p:sp>
        <p:nvSpPr>
          <p:cNvPr id="38" name="Rectangle 37"/>
          <p:cNvSpPr/>
          <p:nvPr/>
        </p:nvSpPr>
        <p:spPr>
          <a:xfrm>
            <a:off x="8092587" y="664035"/>
            <a:ext cx="2165979" cy="707886"/>
          </a:xfrm>
          <a:prstGeom prst="rect">
            <a:avLst/>
          </a:prstGeom>
          <a:noFill/>
        </p:spPr>
        <p:txBody>
          <a:bodyPr wrap="none" lIns="91440" tIns="45720" rIns="91440" bIns="45720">
            <a:spAutoFit/>
          </a:bodyPr>
          <a:lstStyle/>
          <a:p>
            <a:pPr algn="ct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Defender</a:t>
            </a:r>
          </a:p>
        </p:txBody>
      </p:sp>
      <p:sp>
        <p:nvSpPr>
          <p:cNvPr id="39" name="Rectangle 38"/>
          <p:cNvSpPr/>
          <p:nvPr/>
        </p:nvSpPr>
        <p:spPr>
          <a:xfrm>
            <a:off x="8270300" y="2736341"/>
            <a:ext cx="1988044" cy="1200329"/>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“Immune</a:t>
            </a:r>
          </a:p>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System”</a:t>
            </a:r>
          </a:p>
        </p:txBody>
      </p:sp>
      <p:sp>
        <p:nvSpPr>
          <p:cNvPr id="41" name="Rectangle 40"/>
          <p:cNvSpPr/>
          <p:nvPr/>
        </p:nvSpPr>
        <p:spPr>
          <a:xfrm>
            <a:off x="5026746" y="3575430"/>
            <a:ext cx="2160000" cy="3129196"/>
          </a:xfrm>
          <a:prstGeom prst="rect">
            <a:avLst/>
          </a:prstGeom>
          <a:solidFill>
            <a:srgbClr val="DAA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ectangle 42"/>
          <p:cNvSpPr/>
          <p:nvPr/>
        </p:nvSpPr>
        <p:spPr>
          <a:xfrm>
            <a:off x="5266696" y="3617197"/>
            <a:ext cx="1693220" cy="707886"/>
          </a:xfrm>
          <a:prstGeom prst="rect">
            <a:avLst/>
          </a:prstGeom>
          <a:noFill/>
        </p:spPr>
        <p:txBody>
          <a:bodyPr wrap="none" lIns="91440" tIns="45720" rIns="91440" bIns="45720">
            <a:spAutoFit/>
          </a:bodyPr>
          <a:lstStyle/>
          <a:p>
            <a:pPr algn="ct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Arbiter</a:t>
            </a:r>
          </a:p>
        </p:txBody>
      </p:sp>
      <p:sp>
        <p:nvSpPr>
          <p:cNvPr id="44" name="Rectangle 43"/>
          <p:cNvSpPr/>
          <p:nvPr/>
        </p:nvSpPr>
        <p:spPr>
          <a:xfrm>
            <a:off x="5115597" y="6047320"/>
            <a:ext cx="1995418" cy="523220"/>
          </a:xfrm>
          <a:prstGeom prst="rect">
            <a:avLst/>
          </a:prstGeom>
          <a:noFill/>
        </p:spPr>
        <p:txBody>
          <a:bodyPr wrap="none" lIns="91440" tIns="45720" rIns="91440" bIns="45720">
            <a:spAutoFit/>
          </a:bodyP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“Facilitator”</a:t>
            </a:r>
          </a:p>
        </p:txBody>
      </p:sp>
      <p:pic>
        <p:nvPicPr>
          <p:cNvPr id="28" name="Picture 27"/>
          <p:cNvPicPr>
            <a:picLocks noChangeAspect="1"/>
          </p:cNvPicPr>
          <p:nvPr/>
        </p:nvPicPr>
        <p:blipFill>
          <a:blip r:embed="rId4">
            <a:clrChange>
              <a:clrFrom>
                <a:srgbClr val="F7F7F7"/>
              </a:clrFrom>
              <a:clrTo>
                <a:srgbClr val="F7F7F7">
                  <a:alpha val="0"/>
                </a:srgbClr>
              </a:clrTo>
            </a:clrChange>
          </a:blip>
          <a:stretch>
            <a:fillRect/>
          </a:stretch>
        </p:blipFill>
        <p:spPr>
          <a:xfrm>
            <a:off x="5291926" y="4452575"/>
            <a:ext cx="1629640" cy="1374907"/>
          </a:xfrm>
          <a:prstGeom prst="rect">
            <a:avLst/>
          </a:prstGeom>
        </p:spPr>
      </p:pic>
      <p:sp>
        <p:nvSpPr>
          <p:cNvPr id="45" name="Rectangle 44"/>
          <p:cNvSpPr/>
          <p:nvPr/>
        </p:nvSpPr>
        <p:spPr>
          <a:xfrm>
            <a:off x="703006" y="-7040"/>
            <a:ext cx="10785987" cy="954107"/>
          </a:xfrm>
          <a:prstGeom prst="rect">
            <a:avLst/>
          </a:prstGeom>
          <a:noFill/>
        </p:spPr>
        <p:txBody>
          <a:bodyPr wrap="square" lIns="91440" tIns="45720" rIns="91440" bIns="45720">
            <a:spAutoFit/>
          </a:bodyPr>
          <a:lstStyle/>
          <a:p>
            <a:pPr algn="ct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Generic model of adversarial training in the classroom</a:t>
            </a:r>
          </a:p>
          <a:p>
            <a:pPr algn="ctr"/>
            <a:r>
              <a:rPr lang="en-US" sz="2000" b="1" dirty="0">
                <a:ln w="13462">
                  <a:solidFill>
                    <a:schemeClr val="bg1"/>
                  </a:solidFill>
                  <a:prstDash val="solid"/>
                </a:ln>
                <a:solidFill>
                  <a:srgbClr val="FF0000"/>
                </a:solidFill>
                <a:effectLst>
                  <a:outerShdw dist="38100" dir="2700000" algn="bl" rotWithShape="0">
                    <a:schemeClr val="accent5"/>
                  </a:outerShdw>
                </a:effectLst>
              </a:rPr>
              <a:t>(Attacker vs. Defender | Arbiter)</a:t>
            </a:r>
          </a:p>
        </p:txBody>
      </p:sp>
      <p:pic>
        <p:nvPicPr>
          <p:cNvPr id="52" name="Picture 51"/>
          <p:cNvPicPr>
            <a:picLocks noChangeAspect="1"/>
          </p:cNvPicPr>
          <p:nvPr/>
        </p:nvPicPr>
        <p:blipFill>
          <a:blip r:embed="rId5"/>
          <a:stretch>
            <a:fillRect/>
          </a:stretch>
        </p:blipFill>
        <p:spPr>
          <a:xfrm>
            <a:off x="9311262" y="5050610"/>
            <a:ext cx="1252470" cy="1630667"/>
          </a:xfrm>
          <a:prstGeom prst="rect">
            <a:avLst/>
          </a:prstGeom>
        </p:spPr>
      </p:pic>
      <p:pic>
        <p:nvPicPr>
          <p:cNvPr id="53" name="Picture 52"/>
          <p:cNvPicPr>
            <a:picLocks noChangeAspect="1"/>
          </p:cNvPicPr>
          <p:nvPr/>
        </p:nvPicPr>
        <p:blipFill>
          <a:blip r:embed="rId6"/>
          <a:stretch>
            <a:fillRect/>
          </a:stretch>
        </p:blipFill>
        <p:spPr>
          <a:xfrm>
            <a:off x="1584255" y="5082173"/>
            <a:ext cx="1076853" cy="1599103"/>
          </a:xfrm>
          <a:prstGeom prst="rect">
            <a:avLst/>
          </a:prstGeom>
        </p:spPr>
      </p:pic>
      <p:pic>
        <p:nvPicPr>
          <p:cNvPr id="54" name="Picture 53"/>
          <p:cNvPicPr>
            <a:picLocks noChangeAspect="1"/>
          </p:cNvPicPr>
          <p:nvPr/>
        </p:nvPicPr>
        <p:blipFill>
          <a:blip r:embed="rId7"/>
          <a:stretch>
            <a:fillRect/>
          </a:stretch>
        </p:blipFill>
        <p:spPr>
          <a:xfrm>
            <a:off x="2151822" y="4026823"/>
            <a:ext cx="1607154" cy="851503"/>
          </a:xfrm>
          <a:prstGeom prst="rect">
            <a:avLst/>
          </a:prstGeom>
          <a:ln w="25400">
            <a:solidFill>
              <a:schemeClr val="tx1"/>
            </a:solidFill>
          </a:ln>
        </p:spPr>
      </p:pic>
      <p:pic>
        <p:nvPicPr>
          <p:cNvPr id="55" name="Picture 54"/>
          <p:cNvPicPr>
            <a:picLocks noChangeAspect="1"/>
          </p:cNvPicPr>
          <p:nvPr/>
        </p:nvPicPr>
        <p:blipFill>
          <a:blip r:embed="rId7"/>
          <a:stretch>
            <a:fillRect/>
          </a:stretch>
        </p:blipFill>
        <p:spPr>
          <a:xfrm>
            <a:off x="8431492" y="4042480"/>
            <a:ext cx="1607154" cy="851503"/>
          </a:xfrm>
          <a:prstGeom prst="rect">
            <a:avLst/>
          </a:prstGeom>
          <a:ln w="25400">
            <a:solidFill>
              <a:schemeClr val="tx1"/>
            </a:solidFill>
          </a:ln>
        </p:spPr>
      </p:pic>
      <p:pic>
        <p:nvPicPr>
          <p:cNvPr id="56" name="Picture 55"/>
          <p:cNvPicPr>
            <a:picLocks noChangeAspect="1"/>
          </p:cNvPicPr>
          <p:nvPr/>
        </p:nvPicPr>
        <p:blipFill>
          <a:blip r:embed="rId7"/>
          <a:stretch>
            <a:fillRect/>
          </a:stretch>
        </p:blipFill>
        <p:spPr>
          <a:xfrm>
            <a:off x="7289009" y="5827482"/>
            <a:ext cx="1607154" cy="851503"/>
          </a:xfrm>
          <a:prstGeom prst="rect">
            <a:avLst/>
          </a:prstGeom>
          <a:ln w="25400">
            <a:solidFill>
              <a:schemeClr val="tx1"/>
            </a:solidFill>
          </a:ln>
        </p:spPr>
      </p:pic>
      <p:pic>
        <p:nvPicPr>
          <p:cNvPr id="57" name="Picture 56"/>
          <p:cNvPicPr>
            <a:picLocks noChangeAspect="1"/>
          </p:cNvPicPr>
          <p:nvPr/>
        </p:nvPicPr>
        <p:blipFill>
          <a:blip r:embed="rId8">
            <a:clrChange>
              <a:clrFrom>
                <a:srgbClr val="F7F7F7"/>
              </a:clrFrom>
              <a:clrTo>
                <a:srgbClr val="F7F7F7">
                  <a:alpha val="0"/>
                </a:srgbClr>
              </a:clrTo>
            </a:clrChange>
          </a:blip>
          <a:stretch>
            <a:fillRect/>
          </a:stretch>
        </p:blipFill>
        <p:spPr>
          <a:xfrm>
            <a:off x="2449012" y="4443819"/>
            <a:ext cx="406629" cy="403124"/>
          </a:xfrm>
          <a:prstGeom prst="rect">
            <a:avLst/>
          </a:prstGeom>
        </p:spPr>
      </p:pic>
      <p:pic>
        <p:nvPicPr>
          <p:cNvPr id="58" name="Picture 57"/>
          <p:cNvPicPr>
            <a:picLocks noChangeAspect="1"/>
          </p:cNvPicPr>
          <p:nvPr/>
        </p:nvPicPr>
        <p:blipFill>
          <a:blip r:embed="rId8">
            <a:clrChange>
              <a:clrFrom>
                <a:srgbClr val="F7F7F7"/>
              </a:clrFrom>
              <a:clrTo>
                <a:srgbClr val="F7F7F7">
                  <a:alpha val="0"/>
                </a:srgbClr>
              </a:clrTo>
            </a:clrChange>
          </a:blip>
          <a:stretch>
            <a:fillRect/>
          </a:stretch>
        </p:blipFill>
        <p:spPr>
          <a:xfrm>
            <a:off x="9311263" y="4094689"/>
            <a:ext cx="406629" cy="403124"/>
          </a:xfrm>
          <a:prstGeom prst="rect">
            <a:avLst/>
          </a:prstGeom>
        </p:spPr>
      </p:pic>
      <p:pic>
        <p:nvPicPr>
          <p:cNvPr id="59" name="Picture 58"/>
          <p:cNvPicPr>
            <a:picLocks noChangeAspect="1"/>
          </p:cNvPicPr>
          <p:nvPr/>
        </p:nvPicPr>
        <p:blipFill>
          <a:blip r:embed="rId8">
            <a:clrChange>
              <a:clrFrom>
                <a:srgbClr val="F7F7F7"/>
              </a:clrFrom>
              <a:clrTo>
                <a:srgbClr val="F7F7F7">
                  <a:alpha val="0"/>
                </a:srgbClr>
              </a:clrTo>
            </a:clrChange>
          </a:blip>
          <a:stretch>
            <a:fillRect/>
          </a:stretch>
        </p:blipFill>
        <p:spPr>
          <a:xfrm>
            <a:off x="8591798" y="6167416"/>
            <a:ext cx="406629" cy="403124"/>
          </a:xfrm>
          <a:prstGeom prst="rect">
            <a:avLst/>
          </a:prstGeom>
        </p:spPr>
      </p:pic>
      <p:pic>
        <p:nvPicPr>
          <p:cNvPr id="27" name="Picture 26"/>
          <p:cNvPicPr>
            <a:picLocks noChangeAspect="1"/>
          </p:cNvPicPr>
          <p:nvPr/>
        </p:nvPicPr>
        <p:blipFill>
          <a:blip r:embed="rId9"/>
          <a:stretch>
            <a:fillRect/>
          </a:stretch>
        </p:blipFill>
        <p:spPr>
          <a:xfrm>
            <a:off x="5663953" y="1387890"/>
            <a:ext cx="864095" cy="790031"/>
          </a:xfrm>
          <a:prstGeom prst="rect">
            <a:avLst/>
          </a:prstGeom>
        </p:spPr>
      </p:pic>
    </p:spTree>
    <p:extLst>
      <p:ext uri="{BB962C8B-B14F-4D97-AF65-F5344CB8AC3E}">
        <p14:creationId xmlns:p14="http://schemas.microsoft.com/office/powerpoint/2010/main" val="1296625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024"/>
          <p:cNvSpPr/>
          <p:nvPr/>
        </p:nvSpPr>
        <p:spPr>
          <a:xfrm>
            <a:off x="83127" y="3588774"/>
            <a:ext cx="12108873" cy="439953"/>
          </a:xfrm>
          <a:prstGeom prst="rect">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57752" y="739147"/>
            <a:ext cx="12096749" cy="1102425"/>
            <a:chOff x="38100" y="5708311"/>
            <a:chExt cx="12096749" cy="1102425"/>
          </a:xfrm>
        </p:grpSpPr>
        <p:sp>
          <p:nvSpPr>
            <p:cNvPr id="39" name="Rectangle 38"/>
            <p:cNvSpPr/>
            <p:nvPr/>
          </p:nvSpPr>
          <p:spPr>
            <a:xfrm>
              <a:off x="3842574" y="5708311"/>
              <a:ext cx="8292274" cy="110242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8100" y="5708311"/>
              <a:ext cx="3838527" cy="1102425"/>
              <a:chOff x="0" y="5717536"/>
              <a:chExt cx="3838527" cy="1102425"/>
            </a:xfrm>
          </p:grpSpPr>
          <p:pic>
            <p:nvPicPr>
              <p:cNvPr id="23" name="Picture 22"/>
              <p:cNvPicPr>
                <a:picLocks noChangeAspect="1"/>
              </p:cNvPicPr>
              <p:nvPr/>
            </p:nvPicPr>
            <p:blipFill>
              <a:blip r:embed="rId2"/>
              <a:stretch>
                <a:fillRect/>
              </a:stretch>
            </p:blipFill>
            <p:spPr>
              <a:xfrm>
                <a:off x="0" y="5717536"/>
                <a:ext cx="3838527" cy="1102425"/>
              </a:xfrm>
              <a:prstGeom prst="rect">
                <a:avLst/>
              </a:prstGeom>
            </p:spPr>
          </p:pic>
          <p:sp>
            <p:nvSpPr>
              <p:cNvPr id="22" name="Rectangle 21"/>
              <p:cNvSpPr/>
              <p:nvPr/>
            </p:nvSpPr>
            <p:spPr>
              <a:xfrm>
                <a:off x="121716" y="5765162"/>
                <a:ext cx="3682759" cy="276999"/>
              </a:xfrm>
              <a:prstGeom prst="rect">
                <a:avLst/>
              </a:prstGeom>
            </p:spPr>
            <p:txBody>
              <a:bodyPr wrap="square">
                <a:spAutoFit/>
              </a:bodyPr>
              <a:lstStyle/>
              <a:p>
                <a:r>
                  <a:rPr lang="en-US" sz="1200" b="1" dirty="0">
                    <a:solidFill>
                      <a:schemeClr val="bg1"/>
                    </a:solidFill>
                    <a:latin typeface="Arial" panose="020B0604020202020204" pitchFamily="34" charset="0"/>
                  </a:rPr>
                  <a:t>#G5511 “Cyber Defence for Intelligent Systems”</a:t>
                </a:r>
                <a:endParaRPr lang="en-US" sz="1200" dirty="0">
                  <a:solidFill>
                    <a:schemeClr val="bg1"/>
                  </a:solidFill>
                </a:endParaRPr>
              </a:p>
            </p:txBody>
          </p:sp>
        </p:grpSp>
        <p:pic>
          <p:nvPicPr>
            <p:cNvPr id="34" name="Picture 33"/>
            <p:cNvPicPr>
              <a:picLocks noChangeAspect="1"/>
            </p:cNvPicPr>
            <p:nvPr/>
          </p:nvPicPr>
          <p:blipFill>
            <a:blip r:embed="rId3"/>
            <a:stretch>
              <a:fillRect/>
            </a:stretch>
          </p:blipFill>
          <p:spPr>
            <a:xfrm>
              <a:off x="3954029" y="5818929"/>
              <a:ext cx="2178916" cy="912019"/>
            </a:xfrm>
            <a:prstGeom prst="rect">
              <a:avLst/>
            </a:prstGeom>
            <a:ln w="12700">
              <a:solidFill>
                <a:schemeClr val="tx1"/>
              </a:solidFill>
            </a:ln>
          </p:spPr>
        </p:pic>
        <p:pic>
          <p:nvPicPr>
            <p:cNvPr id="35" name="Picture 34"/>
            <p:cNvPicPr>
              <a:picLocks noChangeAspect="1"/>
            </p:cNvPicPr>
            <p:nvPr/>
          </p:nvPicPr>
          <p:blipFill>
            <a:blip r:embed="rId4"/>
            <a:stretch>
              <a:fillRect/>
            </a:stretch>
          </p:blipFill>
          <p:spPr>
            <a:xfrm>
              <a:off x="6262305" y="5877963"/>
              <a:ext cx="1287908" cy="772743"/>
            </a:xfrm>
            <a:prstGeom prst="rect">
              <a:avLst/>
            </a:prstGeom>
            <a:noFill/>
            <a:ln w="12700">
              <a:solidFill>
                <a:schemeClr val="tx1"/>
              </a:solidFill>
            </a:ln>
          </p:spPr>
        </p:pic>
        <p:sp>
          <p:nvSpPr>
            <p:cNvPr id="40" name="Rectangle 39"/>
            <p:cNvSpPr/>
            <p:nvPr/>
          </p:nvSpPr>
          <p:spPr>
            <a:xfrm>
              <a:off x="38100" y="5708311"/>
              <a:ext cx="12096749" cy="110242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a:xfrm>
            <a:off x="3867373" y="5516482"/>
            <a:ext cx="8267875" cy="1051198"/>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5"/>
          <a:stretch>
            <a:fillRect/>
          </a:stretch>
        </p:blipFill>
        <p:spPr>
          <a:xfrm>
            <a:off x="5594553" y="5696268"/>
            <a:ext cx="1287908" cy="779213"/>
          </a:xfrm>
          <a:prstGeom prst="rect">
            <a:avLst/>
          </a:prstGeom>
          <a:ln w="12700">
            <a:solidFill>
              <a:schemeClr val="tx1"/>
            </a:solidFill>
          </a:ln>
        </p:spPr>
      </p:pic>
      <p:pic>
        <p:nvPicPr>
          <p:cNvPr id="41" name="Picture 40"/>
          <p:cNvPicPr>
            <a:picLocks noChangeAspect="1"/>
          </p:cNvPicPr>
          <p:nvPr/>
        </p:nvPicPr>
        <p:blipFill>
          <a:blip r:embed="rId6"/>
          <a:stretch>
            <a:fillRect/>
          </a:stretch>
        </p:blipFill>
        <p:spPr>
          <a:xfrm>
            <a:off x="6963763" y="5702315"/>
            <a:ext cx="1173701" cy="776054"/>
          </a:xfrm>
          <a:prstGeom prst="rect">
            <a:avLst/>
          </a:prstGeom>
          <a:ln w="12700">
            <a:solidFill>
              <a:schemeClr val="tx1"/>
            </a:solidFill>
          </a:ln>
        </p:spPr>
      </p:pic>
      <p:pic>
        <p:nvPicPr>
          <p:cNvPr id="7" name="Picture 6"/>
          <p:cNvPicPr>
            <a:picLocks noChangeAspect="1"/>
          </p:cNvPicPr>
          <p:nvPr/>
        </p:nvPicPr>
        <p:blipFill>
          <a:blip r:embed="rId7"/>
          <a:stretch>
            <a:fillRect/>
          </a:stretch>
        </p:blipFill>
        <p:spPr>
          <a:xfrm>
            <a:off x="3918274" y="5702901"/>
            <a:ext cx="1600587" cy="754160"/>
          </a:xfrm>
          <a:prstGeom prst="rect">
            <a:avLst/>
          </a:prstGeom>
          <a:ln w="19050">
            <a:solidFill>
              <a:schemeClr val="tx1"/>
            </a:solidFill>
          </a:ln>
        </p:spPr>
      </p:pic>
      <p:pic>
        <p:nvPicPr>
          <p:cNvPr id="9" name="Picture 8"/>
          <p:cNvPicPr>
            <a:picLocks noChangeAspect="1"/>
          </p:cNvPicPr>
          <p:nvPr/>
        </p:nvPicPr>
        <p:blipFill>
          <a:blip r:embed="rId8"/>
          <a:stretch>
            <a:fillRect/>
          </a:stretch>
        </p:blipFill>
        <p:spPr>
          <a:xfrm>
            <a:off x="58152" y="5537248"/>
            <a:ext cx="3804074" cy="1008275"/>
          </a:xfrm>
          <a:prstGeom prst="rect">
            <a:avLst/>
          </a:prstGeom>
          <a:ln w="25400">
            <a:solidFill>
              <a:schemeClr val="tx1"/>
            </a:solidFill>
          </a:ln>
        </p:spPr>
      </p:pic>
      <p:pic>
        <p:nvPicPr>
          <p:cNvPr id="10" name="Picture 9"/>
          <p:cNvPicPr>
            <a:picLocks noChangeAspect="1"/>
          </p:cNvPicPr>
          <p:nvPr/>
        </p:nvPicPr>
        <p:blipFill>
          <a:blip r:embed="rId9"/>
          <a:stretch>
            <a:fillRect/>
          </a:stretch>
        </p:blipFill>
        <p:spPr>
          <a:xfrm>
            <a:off x="8231260" y="5702315"/>
            <a:ext cx="1272986" cy="773900"/>
          </a:xfrm>
          <a:prstGeom prst="rect">
            <a:avLst/>
          </a:prstGeom>
          <a:ln w="19050">
            <a:solidFill>
              <a:schemeClr val="tx1"/>
            </a:solidFill>
          </a:ln>
        </p:spPr>
      </p:pic>
      <p:pic>
        <p:nvPicPr>
          <p:cNvPr id="11" name="Picture 10"/>
          <p:cNvPicPr>
            <a:picLocks noChangeAspect="1"/>
          </p:cNvPicPr>
          <p:nvPr/>
        </p:nvPicPr>
        <p:blipFill>
          <a:blip r:embed="rId10"/>
          <a:stretch>
            <a:fillRect/>
          </a:stretch>
        </p:blipFill>
        <p:spPr>
          <a:xfrm>
            <a:off x="9594086" y="5702900"/>
            <a:ext cx="1203269" cy="754161"/>
          </a:xfrm>
          <a:prstGeom prst="rect">
            <a:avLst/>
          </a:prstGeom>
          <a:ln w="19050">
            <a:solidFill>
              <a:schemeClr val="tx1"/>
            </a:solidFill>
          </a:ln>
        </p:spPr>
      </p:pic>
      <p:pic>
        <p:nvPicPr>
          <p:cNvPr id="46" name="Picture 45"/>
          <p:cNvPicPr>
            <a:picLocks noChangeAspect="1"/>
          </p:cNvPicPr>
          <p:nvPr/>
        </p:nvPicPr>
        <p:blipFill>
          <a:blip r:embed="rId11"/>
          <a:stretch>
            <a:fillRect/>
          </a:stretch>
        </p:blipFill>
        <p:spPr>
          <a:xfrm>
            <a:off x="10888132" y="5702315"/>
            <a:ext cx="1199053" cy="800431"/>
          </a:xfrm>
          <a:prstGeom prst="rect">
            <a:avLst/>
          </a:prstGeom>
          <a:ln w="12700">
            <a:solidFill>
              <a:schemeClr val="tx1"/>
            </a:solidFill>
          </a:ln>
        </p:spPr>
      </p:pic>
      <p:pic>
        <p:nvPicPr>
          <p:cNvPr id="42" name="Picture 41"/>
          <p:cNvPicPr>
            <a:picLocks noChangeAspect="1"/>
          </p:cNvPicPr>
          <p:nvPr/>
        </p:nvPicPr>
        <p:blipFill>
          <a:blip r:embed="rId5"/>
          <a:stretch>
            <a:fillRect/>
          </a:stretch>
        </p:blipFill>
        <p:spPr>
          <a:xfrm>
            <a:off x="7884880" y="894955"/>
            <a:ext cx="1287908" cy="779213"/>
          </a:xfrm>
          <a:prstGeom prst="rect">
            <a:avLst/>
          </a:prstGeom>
          <a:ln w="12700">
            <a:solidFill>
              <a:schemeClr val="tx1"/>
            </a:solidFill>
          </a:ln>
        </p:spPr>
      </p:pic>
      <p:pic>
        <p:nvPicPr>
          <p:cNvPr id="47" name="Picture 46"/>
          <p:cNvPicPr>
            <a:picLocks noChangeAspect="1"/>
          </p:cNvPicPr>
          <p:nvPr/>
        </p:nvPicPr>
        <p:blipFill>
          <a:blip r:embed="rId6"/>
          <a:stretch>
            <a:fillRect/>
          </a:stretch>
        </p:blipFill>
        <p:spPr>
          <a:xfrm>
            <a:off x="9396132" y="901425"/>
            <a:ext cx="1173701" cy="776054"/>
          </a:xfrm>
          <a:prstGeom prst="rect">
            <a:avLst/>
          </a:prstGeom>
          <a:ln w="12700">
            <a:solidFill>
              <a:schemeClr val="tx1"/>
            </a:solidFill>
          </a:ln>
        </p:spPr>
      </p:pic>
      <p:pic>
        <p:nvPicPr>
          <p:cNvPr id="48" name="Picture 47"/>
          <p:cNvPicPr>
            <a:picLocks noChangeAspect="1"/>
          </p:cNvPicPr>
          <p:nvPr/>
        </p:nvPicPr>
        <p:blipFill>
          <a:blip r:embed="rId11"/>
          <a:stretch>
            <a:fillRect/>
          </a:stretch>
        </p:blipFill>
        <p:spPr>
          <a:xfrm>
            <a:off x="10907384" y="894955"/>
            <a:ext cx="1199053" cy="800431"/>
          </a:xfrm>
          <a:prstGeom prst="rect">
            <a:avLst/>
          </a:prstGeom>
          <a:ln w="12700">
            <a:solidFill>
              <a:schemeClr val="tx1"/>
            </a:solidFill>
          </a:ln>
        </p:spPr>
      </p:pic>
      <p:pic>
        <p:nvPicPr>
          <p:cNvPr id="49" name="Picture 48"/>
          <p:cNvPicPr>
            <a:picLocks noChangeAspect="1"/>
          </p:cNvPicPr>
          <p:nvPr/>
        </p:nvPicPr>
        <p:blipFill>
          <a:blip r:embed="rId12"/>
          <a:stretch>
            <a:fillRect/>
          </a:stretch>
        </p:blipFill>
        <p:spPr>
          <a:xfrm>
            <a:off x="233998" y="3273570"/>
            <a:ext cx="2597691" cy="1099022"/>
          </a:xfrm>
          <a:prstGeom prst="rect">
            <a:avLst/>
          </a:prstGeom>
        </p:spPr>
      </p:pic>
      <p:pic>
        <p:nvPicPr>
          <p:cNvPr id="50" name="Picture 49"/>
          <p:cNvPicPr>
            <a:picLocks noChangeAspect="1"/>
          </p:cNvPicPr>
          <p:nvPr/>
        </p:nvPicPr>
        <p:blipFill>
          <a:blip r:embed="rId13"/>
          <a:stretch>
            <a:fillRect/>
          </a:stretch>
        </p:blipFill>
        <p:spPr>
          <a:xfrm>
            <a:off x="8573728" y="3273570"/>
            <a:ext cx="3503940" cy="1086112"/>
          </a:xfrm>
          <a:prstGeom prst="rect">
            <a:avLst/>
          </a:prstGeom>
        </p:spPr>
      </p:pic>
      <p:cxnSp>
        <p:nvCxnSpPr>
          <p:cNvPr id="53" name="Straight Arrow Connector 52"/>
          <p:cNvCxnSpPr/>
          <p:nvPr/>
        </p:nvCxnSpPr>
        <p:spPr>
          <a:xfrm>
            <a:off x="10230009" y="4219815"/>
            <a:ext cx="1136081" cy="1372466"/>
          </a:xfrm>
          <a:prstGeom prst="straightConnector1">
            <a:avLst/>
          </a:prstGeom>
          <a:ln w="76200">
            <a:tailEnd type="stealth"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10631041" y="1645970"/>
            <a:ext cx="800911" cy="1775656"/>
          </a:xfrm>
          <a:prstGeom prst="straightConnector1">
            <a:avLst/>
          </a:prstGeom>
          <a:ln w="76200">
            <a:tailEnd type="stealth" w="med"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2585884" y="1551524"/>
            <a:ext cx="5551580" cy="1929253"/>
          </a:xfrm>
          <a:prstGeom prst="straightConnector1">
            <a:avLst/>
          </a:prstGeom>
          <a:ln w="76200">
            <a:tailEnd type="stealth"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639127" y="4064104"/>
            <a:ext cx="3240209" cy="1782554"/>
          </a:xfrm>
          <a:prstGeom prst="straightConnector1">
            <a:avLst/>
          </a:prstGeom>
          <a:ln w="76200">
            <a:tailEnd type="stealth" w="med" len="lg"/>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050895" y="2723535"/>
            <a:ext cx="3651021" cy="2224688"/>
          </a:xfrm>
          <a:prstGeom prst="roundRect">
            <a:avLst>
              <a:gd name="adj" fmla="val 3850"/>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4"/>
          <a:stretch>
            <a:fillRect/>
          </a:stretch>
        </p:blipFill>
        <p:spPr>
          <a:xfrm>
            <a:off x="4290962" y="2805288"/>
            <a:ext cx="1157724" cy="1603479"/>
          </a:xfrm>
          <a:prstGeom prst="rect">
            <a:avLst/>
          </a:prstGeom>
          <a:ln w="19050">
            <a:solidFill>
              <a:schemeClr val="tx1"/>
            </a:solidFill>
          </a:ln>
        </p:spPr>
      </p:pic>
      <p:sp>
        <p:nvSpPr>
          <p:cNvPr id="21" name="Rectangle 20"/>
          <p:cNvSpPr/>
          <p:nvPr/>
        </p:nvSpPr>
        <p:spPr>
          <a:xfrm>
            <a:off x="5470839" y="3271946"/>
            <a:ext cx="1758400" cy="707886"/>
          </a:xfrm>
          <a:prstGeom prst="rect">
            <a:avLst/>
          </a:prstGeom>
        </p:spPr>
        <p:txBody>
          <a:bodyPr wrap="square">
            <a:spAutoFit/>
          </a:bodyPr>
          <a:lstStyle/>
          <a:p>
            <a:r>
              <a:rPr lang="fi-FI" sz="2000" b="1" dirty="0">
                <a:solidFill>
                  <a:srgbClr val="24262B"/>
                </a:solidFill>
                <a:latin typeface="Bree Serif"/>
              </a:rPr>
              <a:t>A.-Moumen DARCHERIF</a:t>
            </a:r>
            <a:endParaRPr lang="en-US" sz="2000" dirty="0"/>
          </a:p>
        </p:txBody>
      </p:sp>
      <p:pic>
        <p:nvPicPr>
          <p:cNvPr id="1026" name="Picture 2" descr="logo"/>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7198" y="4379212"/>
            <a:ext cx="3472639" cy="5690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451941" y="4028727"/>
            <a:ext cx="2249975" cy="307777"/>
          </a:xfrm>
          <a:prstGeom prst="rect">
            <a:avLst/>
          </a:prstGeom>
        </p:spPr>
        <p:txBody>
          <a:bodyPr wrap="none">
            <a:spAutoFit/>
          </a:bodyPr>
          <a:lstStyle/>
          <a:p>
            <a:r>
              <a:rPr lang="en-US" sz="1400" dirty="0">
                <a:hlinkClick r:id="rId16"/>
              </a:rPr>
              <a:t>https://www.ecam-epmi.fr/</a:t>
            </a:r>
            <a:r>
              <a:rPr lang="en-US" sz="1400" dirty="0"/>
              <a:t> </a:t>
            </a:r>
          </a:p>
        </p:txBody>
      </p:sp>
      <p:cxnSp>
        <p:nvCxnSpPr>
          <p:cNvPr id="52" name="Straight Arrow Connector 51"/>
          <p:cNvCxnSpPr/>
          <p:nvPr/>
        </p:nvCxnSpPr>
        <p:spPr>
          <a:xfrm>
            <a:off x="6792514" y="4716966"/>
            <a:ext cx="773923" cy="1229421"/>
          </a:xfrm>
          <a:prstGeom prst="straightConnector1">
            <a:avLst/>
          </a:prstGeom>
          <a:ln w="76200">
            <a:tailEnd type="stealth"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637405" y="1504335"/>
            <a:ext cx="3345577" cy="1552457"/>
          </a:xfrm>
          <a:prstGeom prst="straightConnector1">
            <a:avLst/>
          </a:prstGeom>
          <a:ln w="76200">
            <a:tailEnd type="stealth" w="med" len="lg"/>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83127" y="12107"/>
            <a:ext cx="11905672"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Moumen and our recent projects …</a:t>
            </a:r>
            <a:endPar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pic>
        <p:nvPicPr>
          <p:cNvPr id="68" name="Picture 2" descr="Burning Candle GIFs - Get the best GIF on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03461" y="3059419"/>
            <a:ext cx="387052" cy="774826"/>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275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75490017"/>
              </p:ext>
            </p:extLst>
          </p:nvPr>
        </p:nvGraphicFramePr>
        <p:xfrm>
          <a:off x="118603" y="889813"/>
          <a:ext cx="11950491" cy="2365736"/>
        </p:xfrm>
        <a:graphic>
          <a:graphicData uri="http://schemas.openxmlformats.org/drawingml/2006/table">
            <a:tbl>
              <a:tblPr firstRow="1" bandRow="1">
                <a:tableStyleId>{0505E3EF-67EA-436B-97B2-0124C06EBD24}</a:tableStyleId>
              </a:tblPr>
              <a:tblGrid>
                <a:gridCol w="3983497">
                  <a:extLst>
                    <a:ext uri="{9D8B030D-6E8A-4147-A177-3AD203B41FA5}">
                      <a16:colId xmlns:a16="http://schemas.microsoft.com/office/drawing/2014/main" val="1011984527"/>
                    </a:ext>
                  </a:extLst>
                </a:gridCol>
                <a:gridCol w="3983497">
                  <a:extLst>
                    <a:ext uri="{9D8B030D-6E8A-4147-A177-3AD203B41FA5}">
                      <a16:colId xmlns:a16="http://schemas.microsoft.com/office/drawing/2014/main" val="777457265"/>
                    </a:ext>
                  </a:extLst>
                </a:gridCol>
                <a:gridCol w="3983497">
                  <a:extLst>
                    <a:ext uri="{9D8B030D-6E8A-4147-A177-3AD203B41FA5}">
                      <a16:colId xmlns:a16="http://schemas.microsoft.com/office/drawing/2014/main" val="1156345289"/>
                    </a:ext>
                  </a:extLst>
                </a:gridCol>
              </a:tblGrid>
              <a:tr h="2365736">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795535"/>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062959298"/>
              </p:ext>
            </p:extLst>
          </p:nvPr>
        </p:nvGraphicFramePr>
        <p:xfrm>
          <a:off x="113688" y="3244642"/>
          <a:ext cx="11950491" cy="3190564"/>
        </p:xfrm>
        <a:graphic>
          <a:graphicData uri="http://schemas.openxmlformats.org/drawingml/2006/table">
            <a:tbl>
              <a:tblPr firstRow="1" bandRow="1">
                <a:tableStyleId>{0505E3EF-67EA-436B-97B2-0124C06EBD24}</a:tableStyleId>
              </a:tblPr>
              <a:tblGrid>
                <a:gridCol w="3983497">
                  <a:extLst>
                    <a:ext uri="{9D8B030D-6E8A-4147-A177-3AD203B41FA5}">
                      <a16:colId xmlns:a16="http://schemas.microsoft.com/office/drawing/2014/main" val="1011984527"/>
                    </a:ext>
                  </a:extLst>
                </a:gridCol>
                <a:gridCol w="3983497">
                  <a:extLst>
                    <a:ext uri="{9D8B030D-6E8A-4147-A177-3AD203B41FA5}">
                      <a16:colId xmlns:a16="http://schemas.microsoft.com/office/drawing/2014/main" val="777457265"/>
                    </a:ext>
                  </a:extLst>
                </a:gridCol>
                <a:gridCol w="3983497">
                  <a:extLst>
                    <a:ext uri="{9D8B030D-6E8A-4147-A177-3AD203B41FA5}">
                      <a16:colId xmlns:a16="http://schemas.microsoft.com/office/drawing/2014/main" val="1156345289"/>
                    </a:ext>
                  </a:extLst>
                </a:gridCol>
              </a:tblGrid>
              <a:tr h="3190564">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795535"/>
                  </a:ext>
                </a:extLst>
              </a:tr>
            </a:tbl>
          </a:graphicData>
        </a:graphic>
      </p:graphicFrame>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64572" y="1002884"/>
            <a:ext cx="3667912" cy="2064774"/>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4208019" y="1017631"/>
            <a:ext cx="3716779" cy="2153265"/>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8139064" y="1004723"/>
            <a:ext cx="3875955" cy="2190757"/>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244908" y="3421626"/>
            <a:ext cx="3712651" cy="2858413"/>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a:off x="4177193" y="3397040"/>
            <a:ext cx="3757437" cy="2834135"/>
          </a:xfrm>
          <a:prstGeom prst="rect">
            <a:avLst/>
          </a:prstGeom>
        </p:spPr>
      </p:pic>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8148896" y="3431456"/>
            <a:ext cx="3875955" cy="2861330"/>
          </a:xfrm>
          <a:prstGeom prst="rect">
            <a:avLst/>
          </a:prstGeom>
        </p:spPr>
      </p:pic>
      <p:pic>
        <p:nvPicPr>
          <p:cNvPr id="15" name="Picture 14"/>
          <p:cNvPicPr>
            <a:picLocks noChangeAspect="1"/>
          </p:cNvPicPr>
          <p:nvPr/>
        </p:nvPicPr>
        <p:blipFill>
          <a:blip r:embed="rId8"/>
          <a:stretch>
            <a:fillRect/>
          </a:stretch>
        </p:blipFill>
        <p:spPr>
          <a:xfrm>
            <a:off x="3640063" y="5151795"/>
            <a:ext cx="897432" cy="373930"/>
          </a:xfrm>
          <a:prstGeom prst="rect">
            <a:avLst/>
          </a:prstGeom>
        </p:spPr>
      </p:pic>
      <p:sp>
        <p:nvSpPr>
          <p:cNvPr id="16" name="Rectangle 15"/>
          <p:cNvSpPr/>
          <p:nvPr/>
        </p:nvSpPr>
        <p:spPr>
          <a:xfrm>
            <a:off x="790737" y="39451"/>
            <a:ext cx="10785987" cy="646331"/>
          </a:xfrm>
          <a:prstGeom prst="rect">
            <a:avLst/>
          </a:prstGeom>
          <a:noFill/>
        </p:spPr>
        <p:txBody>
          <a:bodyPr wrap="square" lIns="91440" tIns="45720" rIns="91440" bIns="45720">
            <a:spAutoFit/>
          </a:bodyPr>
          <a:lstStyle/>
          <a:p>
            <a:pPr algn="ct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Generic model of adversarial training in the classroom</a:t>
            </a:r>
          </a:p>
        </p:txBody>
      </p:sp>
    </p:spTree>
    <p:extLst>
      <p:ext uri="{BB962C8B-B14F-4D97-AF65-F5344CB8AC3E}">
        <p14:creationId xmlns:p14="http://schemas.microsoft.com/office/powerpoint/2010/main" val="3681663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28278" y="31364"/>
            <a:ext cx="111608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b="1" dirty="0">
                <a:solidFill>
                  <a:srgbClr val="FF0000"/>
                </a:solidFill>
              </a:rPr>
              <a:t>Simple conclusion “formula” (from IMMUNE to WARN)</a:t>
            </a:r>
          </a:p>
        </p:txBody>
      </p:sp>
      <p:sp>
        <p:nvSpPr>
          <p:cNvPr id="6" name="Rectangle 5"/>
          <p:cNvSpPr/>
          <p:nvPr/>
        </p:nvSpPr>
        <p:spPr>
          <a:xfrm>
            <a:off x="1168782" y="1591697"/>
            <a:ext cx="6814685" cy="830997"/>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just"/>
            <a:r>
              <a:rPr lang="en-US" sz="2400" dirty="0">
                <a:ln w="0"/>
                <a:solidFill>
                  <a:schemeClr val="accent1"/>
                </a:solidFill>
                <a:effectLst>
                  <a:outerShdw blurRad="38100" dist="25400" dir="5400000" algn="ctr" rotWithShape="0">
                    <a:srgbClr val="6E747A">
                      <a:alpha val="43000"/>
                    </a:srgbClr>
                  </a:outerShdw>
                </a:effectLst>
              </a:rPr>
              <a:t>-   M</a:t>
            </a:r>
            <a:r>
              <a:rPr lang="en-US" sz="2400" b="0" cap="none" spc="0" dirty="0">
                <a:ln w="0"/>
                <a:solidFill>
                  <a:schemeClr val="accent1"/>
                </a:solidFill>
                <a:effectLst>
                  <a:outerShdw blurRad="38100" dist="25400" dir="5400000" algn="ctr" rotWithShape="0">
                    <a:srgbClr val="6E747A">
                      <a:alpha val="43000"/>
                    </a:srgbClr>
                  </a:outerShdw>
                </a:effectLst>
              </a:rPr>
              <a:t>achine-Learning-based systems are vulnerable  </a:t>
            </a:r>
            <a:r>
              <a:rPr lang="en-US" sz="2400" b="0" i="1" cap="none" spc="0" dirty="0">
                <a:ln w="0"/>
                <a:solidFill>
                  <a:srgbClr val="7030A0"/>
                </a:solidFill>
                <a:effectLst>
                  <a:outerShdw blurRad="38100" dist="25400" dir="5400000" algn="ctr" rotWithShape="0">
                    <a:srgbClr val="6E747A">
                      <a:alpha val="43000"/>
                    </a:srgbClr>
                  </a:outerShdw>
                </a:effectLst>
              </a:rPr>
              <a:t>as well and in similar way as human decision-making</a:t>
            </a:r>
            <a:r>
              <a:rPr lang="en-US" sz="2400" b="0" cap="none" spc="0" dirty="0">
                <a:ln w="0"/>
                <a:solidFill>
                  <a:schemeClr val="accent1"/>
                </a:solidFill>
                <a:effectLst>
                  <a:outerShdw blurRad="38100" dist="25400" dir="5400000" algn="ctr" rotWithShape="0">
                    <a:srgbClr val="6E747A">
                      <a:alpha val="43000"/>
                    </a:srgbClr>
                  </a:outerShdw>
                </a:effectLst>
              </a:rPr>
              <a:t>;</a:t>
            </a:r>
          </a:p>
        </p:txBody>
      </p:sp>
      <p:sp>
        <p:nvSpPr>
          <p:cNvPr id="25" name="Rectangle 24"/>
          <p:cNvSpPr/>
          <p:nvPr/>
        </p:nvSpPr>
        <p:spPr>
          <a:xfrm>
            <a:off x="2050181" y="2488674"/>
            <a:ext cx="5942910" cy="1200329"/>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just"/>
            <a:r>
              <a:rPr lang="en-US" sz="2400" b="0" cap="none" spc="0" dirty="0">
                <a:ln w="0"/>
                <a:solidFill>
                  <a:schemeClr val="accent1"/>
                </a:solidFill>
                <a:effectLst>
                  <a:outerShdw blurRad="38100" dist="25400" dir="5400000" algn="ctr" rotWithShape="0">
                    <a:srgbClr val="6E747A">
                      <a:alpha val="43000"/>
                    </a:srgbClr>
                  </a:outerShdw>
                </a:effectLst>
              </a:rPr>
              <a:t>- Attackers are using Machine Learning to compromise </a:t>
            </a:r>
            <a:r>
              <a:rPr lang="en-US" sz="2400" dirty="0">
                <a:ln w="0"/>
                <a:solidFill>
                  <a:schemeClr val="accent1"/>
                </a:solidFill>
                <a:effectLst>
                  <a:outerShdw blurRad="38100" dist="25400" dir="5400000" algn="ctr" rotWithShape="0">
                    <a:srgbClr val="6E747A">
                      <a:alpha val="43000"/>
                    </a:srgbClr>
                  </a:outerShdw>
                </a:effectLst>
              </a:rPr>
              <a:t>Machine-Learning-based systems </a:t>
            </a:r>
            <a:r>
              <a:rPr lang="en-US" sz="2400" i="1" dirty="0">
                <a:ln w="0"/>
                <a:solidFill>
                  <a:srgbClr val="7030A0"/>
                </a:solidFill>
                <a:effectLst>
                  <a:outerShdw blurRad="38100" dist="25400" dir="5400000" algn="ctr" rotWithShape="0">
                    <a:srgbClr val="6E747A">
                      <a:alpha val="43000"/>
                    </a:srgbClr>
                  </a:outerShdw>
                </a:effectLst>
              </a:rPr>
              <a:t>(and to design Hybrid Threats as well)</a:t>
            </a:r>
            <a:r>
              <a:rPr lang="en-US" sz="2400" b="0" cap="none" spc="0" dirty="0">
                <a:ln w="0"/>
                <a:solidFill>
                  <a:schemeClr val="accent1"/>
                </a:solidFill>
                <a:effectLst>
                  <a:outerShdw blurRad="38100" dist="25400" dir="5400000" algn="ctr" rotWithShape="0">
                    <a:srgbClr val="6E747A">
                      <a:alpha val="43000"/>
                    </a:srgbClr>
                  </a:outerShdw>
                </a:effectLst>
              </a:rPr>
              <a:t>;</a:t>
            </a:r>
          </a:p>
        </p:txBody>
      </p:sp>
      <p:sp>
        <p:nvSpPr>
          <p:cNvPr id="26" name="Rectangle 25"/>
          <p:cNvSpPr/>
          <p:nvPr/>
        </p:nvSpPr>
        <p:spPr>
          <a:xfrm>
            <a:off x="121496" y="3764957"/>
            <a:ext cx="7871593" cy="1200329"/>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just"/>
            <a:r>
              <a:rPr lang="en-US" sz="2400" b="0" cap="none" spc="0" dirty="0">
                <a:ln w="0"/>
                <a:solidFill>
                  <a:schemeClr val="accent1"/>
                </a:solidFill>
                <a:effectLst>
                  <a:outerShdw blurRad="38100" dist="25400" dir="5400000" algn="ctr" rotWithShape="0">
                    <a:srgbClr val="6E747A">
                      <a:alpha val="43000"/>
                    </a:srgbClr>
                  </a:outerShdw>
                </a:effectLst>
              </a:rPr>
              <a:t>- Defenders must also use Machine Learning to prevent attackers to use Machine Learning against </a:t>
            </a:r>
            <a:r>
              <a:rPr lang="en-US" sz="2400" dirty="0">
                <a:ln w="0"/>
                <a:solidFill>
                  <a:schemeClr val="accent1"/>
                </a:solidFill>
                <a:effectLst>
                  <a:outerShdw blurRad="38100" dist="25400" dir="5400000" algn="ctr" rotWithShape="0">
                    <a:srgbClr val="6E747A">
                      <a:alpha val="43000"/>
                    </a:srgbClr>
                  </a:outerShdw>
                </a:effectLst>
              </a:rPr>
              <a:t>Machine-Learning-based systems </a:t>
            </a:r>
            <a:r>
              <a:rPr lang="en-US" sz="2400" i="1" dirty="0">
                <a:ln w="0"/>
                <a:solidFill>
                  <a:srgbClr val="7030A0"/>
                </a:solidFill>
                <a:effectLst>
                  <a:outerShdw blurRad="38100" dist="25400" dir="5400000" algn="ctr" rotWithShape="0">
                    <a:srgbClr val="6E747A">
                      <a:alpha val="43000"/>
                    </a:srgbClr>
                  </a:outerShdw>
                </a:effectLst>
              </a:rPr>
              <a:t>(and to counter Hybrid Threats as well)</a:t>
            </a:r>
            <a:r>
              <a:rPr lang="en-US" sz="2400" dirty="0">
                <a:ln w="0"/>
                <a:solidFill>
                  <a:schemeClr val="accent1"/>
                </a:solidFill>
                <a:effectLst>
                  <a:outerShdw blurRad="38100" dist="25400" dir="5400000" algn="ctr" rotWithShape="0">
                    <a:srgbClr val="6E747A">
                      <a:alpha val="43000"/>
                    </a:srgbClr>
                  </a:outerShdw>
                </a:effectLst>
              </a:rPr>
              <a:t> ..</a:t>
            </a:r>
            <a:r>
              <a:rPr lang="en-US" sz="2400" b="0" cap="none" spc="0" dirty="0">
                <a:ln w="0"/>
                <a:solidFill>
                  <a:schemeClr val="accent1"/>
                </a:solidFill>
                <a:effectLst>
                  <a:outerShdw blurRad="38100" dist="25400" dir="5400000" algn="ctr" rotWithShape="0">
                    <a:srgbClr val="6E747A">
                      <a:alpha val="43000"/>
                    </a:srgbClr>
                  </a:outerShdw>
                </a:effectLst>
              </a:rPr>
              <a:t>.;</a:t>
            </a:r>
          </a:p>
        </p:txBody>
      </p:sp>
      <p:pic>
        <p:nvPicPr>
          <p:cNvPr id="7" name="Picture 6"/>
          <p:cNvPicPr>
            <a:picLocks noChangeAspect="1"/>
          </p:cNvPicPr>
          <p:nvPr/>
        </p:nvPicPr>
        <p:blipFill>
          <a:blip r:embed="rId2"/>
          <a:stretch>
            <a:fillRect/>
          </a:stretch>
        </p:blipFill>
        <p:spPr>
          <a:xfrm>
            <a:off x="8115300" y="565483"/>
            <a:ext cx="3987573" cy="1898015"/>
          </a:xfrm>
          <a:prstGeom prst="rect">
            <a:avLst/>
          </a:prstGeom>
        </p:spPr>
      </p:pic>
      <p:pic>
        <p:nvPicPr>
          <p:cNvPr id="8" name="Picture 7"/>
          <p:cNvPicPr>
            <a:picLocks noChangeAspect="1"/>
          </p:cNvPicPr>
          <p:nvPr/>
        </p:nvPicPr>
        <p:blipFill>
          <a:blip r:embed="rId3"/>
          <a:stretch>
            <a:fillRect/>
          </a:stretch>
        </p:blipFill>
        <p:spPr>
          <a:xfrm>
            <a:off x="8123464" y="2501143"/>
            <a:ext cx="1607675" cy="1289284"/>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9192471" y="3533508"/>
            <a:ext cx="2858068" cy="1431777"/>
          </a:xfrm>
          <a:prstGeom prst="rect">
            <a:avLst/>
          </a:prstGeom>
        </p:spPr>
      </p:pic>
      <p:sp>
        <p:nvSpPr>
          <p:cNvPr id="10" name="Rectangle 9"/>
          <p:cNvSpPr/>
          <p:nvPr/>
        </p:nvSpPr>
        <p:spPr>
          <a:xfrm>
            <a:off x="96255" y="5062013"/>
            <a:ext cx="9225761" cy="1569660"/>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just"/>
            <a:r>
              <a:rPr lang="en-US" sz="2400" b="0" cap="none" spc="0" dirty="0">
                <a:ln w="0"/>
                <a:solidFill>
                  <a:schemeClr val="accent1"/>
                </a:solidFill>
                <a:effectLst>
                  <a:outerShdw blurRad="38100" dist="25400" dir="5400000" algn="ctr" rotWithShape="0">
                    <a:srgbClr val="6E747A">
                      <a:alpha val="43000"/>
                    </a:srgbClr>
                  </a:outerShdw>
                </a:effectLst>
              </a:rPr>
              <a:t>- Within the “IMMUNE” project we provided the “fresh” view, some interesting solutions and implementations regarding the major problems of the Adversarial Machine Learning </a:t>
            </a:r>
            <a:r>
              <a:rPr lang="en-US" sz="2400" dirty="0">
                <a:ln w="0"/>
                <a:solidFill>
                  <a:schemeClr val="accent1"/>
                </a:solidFill>
                <a:effectLst>
                  <a:outerShdw blurRad="38100" dist="25400" dir="5400000" algn="ctr" rotWithShape="0">
                    <a:srgbClr val="6E747A">
                      <a:alpha val="43000"/>
                    </a:srgbClr>
                  </a:outerShdw>
                </a:effectLst>
              </a:rPr>
              <a:t>..</a:t>
            </a:r>
            <a:r>
              <a:rPr lang="en-US" sz="2400" b="0" cap="none" spc="0" dirty="0">
                <a:ln w="0"/>
                <a:solidFill>
                  <a:schemeClr val="accent1"/>
                </a:solidFill>
                <a:effectLst>
                  <a:outerShdw blurRad="38100" dist="25400" dir="5400000" algn="ctr" rotWithShape="0">
                    <a:srgbClr val="6E747A">
                      <a:alpha val="43000"/>
                    </a:srgbClr>
                  </a:outerShdw>
                </a:effectLst>
              </a:rPr>
              <a:t>., </a:t>
            </a:r>
            <a:r>
              <a:rPr lang="en-US" sz="2400" i="1" dirty="0">
                <a:ln w="0"/>
                <a:solidFill>
                  <a:srgbClr val="7030A0"/>
                </a:solidFill>
                <a:effectLst>
                  <a:outerShdw blurRad="38100" dist="25400" dir="5400000" algn="ctr" rotWithShape="0">
                    <a:srgbClr val="6E747A">
                      <a:alpha val="43000"/>
                    </a:srgbClr>
                  </a:outerShdw>
                </a:effectLst>
              </a:rPr>
              <a:t>which we also applied to counter Hybrid Threats (“WARN” project).</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5"/>
          <a:stretch>
            <a:fillRect/>
          </a:stretch>
        </p:blipFill>
        <p:spPr>
          <a:xfrm>
            <a:off x="9431525" y="5062013"/>
            <a:ext cx="2652098" cy="1569660"/>
          </a:xfrm>
          <a:prstGeom prst="rect">
            <a:avLst/>
          </a:prstGeom>
        </p:spPr>
      </p:pic>
      <p:sp>
        <p:nvSpPr>
          <p:cNvPr id="11" name="Rectangle 10"/>
          <p:cNvSpPr/>
          <p:nvPr/>
        </p:nvSpPr>
        <p:spPr>
          <a:xfrm>
            <a:off x="349031" y="663874"/>
            <a:ext cx="7624809" cy="830997"/>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just"/>
            <a:r>
              <a:rPr lang="en-US" sz="2400" dirty="0">
                <a:ln w="0"/>
                <a:solidFill>
                  <a:schemeClr val="accent1"/>
                </a:solidFill>
                <a:effectLst>
                  <a:outerShdw blurRad="38100" dist="25400" dir="5400000" algn="ctr" rotWithShape="0">
                    <a:srgbClr val="6E747A">
                      <a:alpha val="43000"/>
                    </a:srgbClr>
                  </a:outerShdw>
                </a:effectLst>
              </a:rPr>
              <a:t>-   Artificial Intelligence is a double-edged weapon             </a:t>
            </a:r>
            <a:r>
              <a:rPr lang="en-US" sz="2400" b="0" i="1" cap="none" spc="0" dirty="0">
                <a:ln w="0"/>
                <a:solidFill>
                  <a:srgbClr val="7030A0"/>
                </a:solidFill>
                <a:effectLst>
                  <a:outerShdw blurRad="38100" dist="25400" dir="5400000" algn="ctr" rotWithShape="0">
                    <a:srgbClr val="6E747A">
                      <a:alpha val="43000"/>
                    </a:srgbClr>
                  </a:outerShdw>
                </a:effectLst>
              </a:rPr>
              <a:t>(for and against both: humans and autonomous systems)</a:t>
            </a:r>
            <a:r>
              <a:rPr lang="en-US" sz="2400" b="0" cap="none" spc="0" dirty="0">
                <a:ln w="0"/>
                <a:solidFill>
                  <a:schemeClr val="accent1"/>
                </a:solidFill>
                <a:effectLst>
                  <a:outerShdw blurRad="38100" dist="25400" dir="5400000" algn="ctr" rotWithShape="0">
                    <a:srgbClr val="6E747A">
                      <a:alpha val="43000"/>
                    </a:srgbClr>
                  </a:outerShdw>
                </a:effectLst>
              </a:rPr>
              <a:t>;</a:t>
            </a:r>
          </a:p>
        </p:txBody>
      </p:sp>
      <p:pic>
        <p:nvPicPr>
          <p:cNvPr id="2" name="Picture 1"/>
          <p:cNvPicPr>
            <a:picLocks noChangeAspect="1"/>
          </p:cNvPicPr>
          <p:nvPr/>
        </p:nvPicPr>
        <p:blipFill>
          <a:blip r:embed="rId6"/>
          <a:stretch>
            <a:fillRect/>
          </a:stretch>
        </p:blipFill>
        <p:spPr>
          <a:xfrm>
            <a:off x="10330717" y="2171300"/>
            <a:ext cx="1719822" cy="1260962"/>
          </a:xfrm>
          <a:prstGeom prst="rect">
            <a:avLst/>
          </a:prstGeom>
        </p:spPr>
      </p:pic>
    </p:spTree>
    <p:extLst>
      <p:ext uri="{BB962C8B-B14F-4D97-AF65-F5344CB8AC3E}">
        <p14:creationId xmlns:p14="http://schemas.microsoft.com/office/powerpoint/2010/main" val="516698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ChangeArrowheads="1"/>
          </p:cNvSpPr>
          <p:nvPr/>
        </p:nvSpPr>
        <p:spPr bwMode="auto">
          <a:xfrm>
            <a:off x="7903" y="60458"/>
            <a:ext cx="418912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i-FI"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Puzzles of our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i-FI"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“From-IMMUNE-to-WARN” academic portfolio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i-FI"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(2018 - 2021)</a:t>
            </a:r>
          </a:p>
        </p:txBody>
      </p:sp>
      <p:pic>
        <p:nvPicPr>
          <p:cNvPr id="7" name="Picture 6"/>
          <p:cNvPicPr>
            <a:picLocks noChangeAspect="1"/>
          </p:cNvPicPr>
          <p:nvPr/>
        </p:nvPicPr>
        <p:blipFill>
          <a:blip r:embed="rId2"/>
          <a:stretch>
            <a:fillRect/>
          </a:stretch>
        </p:blipFill>
        <p:spPr>
          <a:xfrm>
            <a:off x="179537" y="4086333"/>
            <a:ext cx="1887391" cy="1822252"/>
          </a:xfrm>
          <a:prstGeom prst="rect">
            <a:avLst/>
          </a:prstGeom>
        </p:spPr>
      </p:pic>
      <p:grpSp>
        <p:nvGrpSpPr>
          <p:cNvPr id="20" name="Group 19"/>
          <p:cNvGrpSpPr/>
          <p:nvPr/>
        </p:nvGrpSpPr>
        <p:grpSpPr>
          <a:xfrm>
            <a:off x="125791" y="5983482"/>
            <a:ext cx="4226225" cy="652526"/>
            <a:chOff x="67019" y="6166008"/>
            <a:chExt cx="5247971" cy="691992"/>
          </a:xfrm>
        </p:grpSpPr>
        <p:pic>
          <p:nvPicPr>
            <p:cNvPr id="14" name="Picture 13"/>
            <p:cNvPicPr>
              <a:picLocks noChangeAspect="1"/>
            </p:cNvPicPr>
            <p:nvPr/>
          </p:nvPicPr>
          <p:blipFill>
            <a:blip r:embed="rId3"/>
            <a:stretch>
              <a:fillRect/>
            </a:stretch>
          </p:blipFill>
          <p:spPr>
            <a:xfrm>
              <a:off x="2860922" y="6166008"/>
              <a:ext cx="2454068" cy="691992"/>
            </a:xfrm>
            <a:prstGeom prst="rect">
              <a:avLst/>
            </a:prstGeom>
            <a:ln w="19050">
              <a:solidFill>
                <a:schemeClr val="tx1"/>
              </a:solidFill>
            </a:ln>
          </p:spPr>
        </p:pic>
        <p:pic>
          <p:nvPicPr>
            <p:cNvPr id="1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67019" y="6166009"/>
              <a:ext cx="1761781" cy="69056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p:cNvPicPr>
              <a:picLocks noChangeAspect="1"/>
            </p:cNvPicPr>
            <p:nvPr/>
          </p:nvPicPr>
          <p:blipFill>
            <a:blip r:embed="rId6"/>
            <a:stretch>
              <a:fillRect/>
            </a:stretch>
          </p:blipFill>
          <p:spPr>
            <a:xfrm>
              <a:off x="1836595" y="6166008"/>
              <a:ext cx="1006142" cy="691992"/>
            </a:xfrm>
            <a:prstGeom prst="rect">
              <a:avLst/>
            </a:prstGeom>
            <a:ln w="19050">
              <a:solidFill>
                <a:schemeClr val="tx1"/>
              </a:solidFill>
            </a:ln>
          </p:spPr>
        </p:pic>
      </p:grpSp>
      <p:sp>
        <p:nvSpPr>
          <p:cNvPr id="12" name="TextBox 11"/>
          <p:cNvSpPr txBox="1"/>
          <p:nvPr/>
        </p:nvSpPr>
        <p:spPr>
          <a:xfrm>
            <a:off x="4411428" y="60458"/>
            <a:ext cx="7706820" cy="6748001"/>
          </a:xfrm>
          <a:prstGeom prst="rect">
            <a:avLst/>
          </a:prstGeom>
          <a:solidFill>
            <a:schemeClr val="bg1">
              <a:lumMod val="85000"/>
            </a:schemeClr>
          </a:solidFill>
          <a:ln w="25400">
            <a:solidFill>
              <a:schemeClr val="tx1"/>
            </a:solidFill>
          </a:ln>
        </p:spPr>
        <p:txBody>
          <a:bodyPr wrap="square" rtlCol="0">
            <a:spAutoFit/>
          </a:bodyPr>
          <a:lstStyle/>
          <a:p>
            <a:pPr marL="228600" lvl="0" indent="-228600" algn="just">
              <a:spcBef>
                <a:spcPts val="300"/>
              </a:spcBef>
              <a:buAutoNum type="arabicPeriod"/>
              <a:defRPr/>
            </a:pPr>
            <a:r>
              <a:rPr lang="en-GB" sz="1000" dirty="0">
                <a:solidFill>
                  <a:srgbClr val="000000"/>
                </a:solidFill>
                <a:latin typeface="Times New Roman" panose="02020603050405020304" pitchFamily="18" charset="0"/>
                <a:cs typeface="Times New Roman" panose="02020603050405020304" pitchFamily="18" charset="0"/>
              </a:rPr>
              <a:t>Terziyan, V., Gryshko, S., &amp; Golovianko, M. (2018). </a:t>
            </a:r>
            <a:r>
              <a:rPr lang="en-US" sz="1000" b="1" u="sng" dirty="0">
                <a:solidFill>
                  <a:srgbClr val="000000"/>
                </a:solidFill>
                <a:latin typeface="Times New Roman" panose="02020603050405020304" pitchFamily="18" charset="0"/>
                <a:cs typeface="Times New Roman" panose="02020603050405020304" pitchFamily="18" charset="0"/>
                <a:hlinkClick r:id="rId7"/>
              </a:rPr>
              <a:t>Patented Intelligence: Cloning Human Decision Models for Industry 4.0</a:t>
            </a:r>
            <a:r>
              <a:rPr lang="en-US" sz="1000" dirty="0">
                <a:solidFill>
                  <a:srgbClr val="000000"/>
                </a:solidFill>
                <a:latin typeface="Times New Roman" panose="02020603050405020304" pitchFamily="18" charset="0"/>
                <a:cs typeface="Times New Roman" panose="02020603050405020304" pitchFamily="18" charset="0"/>
              </a:rPr>
              <a:t>. </a:t>
            </a:r>
            <a:r>
              <a:rPr lang="en-US" sz="1000" i="1" u="sng" dirty="0">
                <a:solidFill>
                  <a:srgbClr val="000000"/>
                </a:solidFill>
                <a:latin typeface="Times New Roman" panose="02020603050405020304" pitchFamily="18" charset="0"/>
                <a:cs typeface="Times New Roman" panose="02020603050405020304" pitchFamily="18" charset="0"/>
                <a:hlinkClick r:id="rId8"/>
              </a:rPr>
              <a:t>Journal of Manufacturing Systems</a:t>
            </a:r>
            <a:r>
              <a:rPr lang="en-US" sz="1000" dirty="0">
                <a:solidFill>
                  <a:srgbClr val="000000"/>
                </a:solidFill>
                <a:latin typeface="Times New Roman" panose="02020603050405020304" pitchFamily="18" charset="0"/>
                <a:cs typeface="Times New Roman" panose="02020603050405020304" pitchFamily="18" charset="0"/>
              </a:rPr>
              <a:t>, </a:t>
            </a:r>
            <a:r>
              <a:rPr lang="en-US" sz="1000" i="1" dirty="0">
                <a:solidFill>
                  <a:srgbClr val="000000"/>
                </a:solidFill>
                <a:latin typeface="Times New Roman" panose="02020603050405020304" pitchFamily="18" charset="0"/>
                <a:cs typeface="Times New Roman" panose="02020603050405020304" pitchFamily="18" charset="0"/>
              </a:rPr>
              <a:t>48</a:t>
            </a:r>
            <a:r>
              <a:rPr lang="en-US" sz="1000" dirty="0">
                <a:solidFill>
                  <a:srgbClr val="000000"/>
                </a:solidFill>
                <a:latin typeface="Times New Roman" panose="02020603050405020304" pitchFamily="18" charset="0"/>
                <a:cs typeface="Times New Roman" panose="02020603050405020304" pitchFamily="18" charset="0"/>
              </a:rPr>
              <a:t> (Part C), 204-217. Elsevier. doi:10.1016/j.jmsy.2018.04.019</a:t>
            </a:r>
          </a:p>
          <a:p>
            <a:pPr marL="228600" lvl="0" indent="-228600" algn="just">
              <a:spcBef>
                <a:spcPts val="300"/>
              </a:spcBef>
              <a:buAutoNum type="arabicPeriod"/>
              <a:defRPr/>
            </a:pPr>
            <a:r>
              <a:rPr lang="en-US" sz="1000" dirty="0">
                <a:solidFill>
                  <a:srgbClr val="000000"/>
                </a:solidFill>
                <a:latin typeface="Times New Roman" panose="02020603050405020304" pitchFamily="18" charset="0"/>
                <a:cs typeface="Times New Roman" panose="02020603050405020304" pitchFamily="18" charset="0"/>
              </a:rPr>
              <a:t>Terziyan, V., Golovianko, M., &amp; Gryshko, S. (2018</a:t>
            </a:r>
            <a:r>
              <a:rPr lang="en-US" sz="1000" b="1" dirty="0">
                <a:solidFill>
                  <a:srgbClr val="000000"/>
                </a:solidFill>
                <a:latin typeface="Times New Roman" panose="02020603050405020304" pitchFamily="18" charset="0"/>
                <a:cs typeface="Times New Roman" panose="02020603050405020304" pitchFamily="18" charset="0"/>
              </a:rPr>
              <a:t>). </a:t>
            </a:r>
            <a:r>
              <a:rPr lang="en-US" sz="1000" b="1" u="sng" dirty="0">
                <a:solidFill>
                  <a:srgbClr val="000000"/>
                </a:solidFill>
                <a:latin typeface="Times New Roman" panose="02020603050405020304" pitchFamily="18" charset="0"/>
                <a:cs typeface="Times New Roman" panose="02020603050405020304" pitchFamily="18" charset="0"/>
                <a:hlinkClick r:id="rId9"/>
              </a:rPr>
              <a:t>Industry 4.0 Intelligence under Attack: From Cognitive Hack to Data Poisoning</a:t>
            </a:r>
            <a:r>
              <a:rPr lang="en-US" sz="1000" dirty="0">
                <a:solidFill>
                  <a:srgbClr val="000000"/>
                </a:solidFill>
                <a:latin typeface="Times New Roman" panose="02020603050405020304" pitchFamily="18" charset="0"/>
                <a:cs typeface="Times New Roman" panose="02020603050405020304" pitchFamily="18" charset="0"/>
              </a:rPr>
              <a:t>. In: K. Dimitrov (Ed.), </a:t>
            </a:r>
            <a:r>
              <a:rPr lang="en-US" sz="1000" i="1" dirty="0">
                <a:solidFill>
                  <a:srgbClr val="000000"/>
                </a:solidFill>
                <a:latin typeface="Times New Roman" panose="02020603050405020304" pitchFamily="18" charset="0"/>
                <a:cs typeface="Times New Roman" panose="02020603050405020304" pitchFamily="18" charset="0"/>
              </a:rPr>
              <a:t>Cyber Defence in Industry 4.0 Systems and Related Logistics and IT Infrastructure</a:t>
            </a:r>
            <a:r>
              <a:rPr lang="en-US" sz="1000" dirty="0">
                <a:solidFill>
                  <a:srgbClr val="000000"/>
                </a:solidFill>
                <a:latin typeface="Times New Roman" panose="02020603050405020304" pitchFamily="18" charset="0"/>
                <a:cs typeface="Times New Roman" panose="02020603050405020304" pitchFamily="18" charset="0"/>
              </a:rPr>
              <a:t> </a:t>
            </a:r>
            <a:r>
              <a:rPr lang="en-US" sz="1000" i="1" dirty="0">
                <a:solidFill>
                  <a:srgbClr val="000000"/>
                </a:solidFill>
                <a:latin typeface="Times New Roman" panose="02020603050405020304" pitchFamily="18" charset="0"/>
                <a:cs typeface="Times New Roman" panose="02020603050405020304" pitchFamily="18" charset="0"/>
              </a:rPr>
              <a:t>(</a:t>
            </a:r>
            <a:r>
              <a:rPr lang="en-US" sz="1000" i="1" u="sng" dirty="0">
                <a:solidFill>
                  <a:srgbClr val="000000"/>
                </a:solidFill>
                <a:latin typeface="Times New Roman" panose="02020603050405020304" pitchFamily="18" charset="0"/>
                <a:cs typeface="Times New Roman" panose="02020603050405020304" pitchFamily="18" charset="0"/>
                <a:hlinkClick r:id="rId10"/>
              </a:rPr>
              <a:t>NATO Science for Peace and Security Series D: Information and Communication Security</a:t>
            </a:r>
            <a:r>
              <a:rPr lang="en-US" sz="1000" dirty="0">
                <a:solidFill>
                  <a:srgbClr val="000000"/>
                </a:solidFill>
                <a:latin typeface="Times New Roman" panose="02020603050405020304" pitchFamily="18" charset="0"/>
                <a:cs typeface="Times New Roman" panose="02020603050405020304" pitchFamily="18" charset="0"/>
              </a:rPr>
              <a:t>, Vol. 51, pp. 110-125). IOS Press. </a:t>
            </a:r>
            <a:r>
              <a:rPr lang="fi-FI" sz="1000" dirty="0">
                <a:latin typeface="Times New Roman" panose="02020603050405020304" pitchFamily="18" charset="0"/>
                <a:cs typeface="Times New Roman" panose="02020603050405020304" pitchFamily="18" charset="0"/>
                <a:hlinkClick r:id="rId11"/>
              </a:rPr>
              <a:t>https://doi.org/</a:t>
            </a:r>
            <a:r>
              <a:rPr lang="en-US" sz="1000" dirty="0">
                <a:solidFill>
                  <a:srgbClr val="000000"/>
                </a:solidFill>
                <a:latin typeface="Times New Roman" panose="02020603050405020304" pitchFamily="18" charset="0"/>
                <a:cs typeface="Times New Roman" panose="02020603050405020304" pitchFamily="18" charset="0"/>
                <a:hlinkClick r:id="rId11"/>
              </a:rPr>
              <a:t>10.3233/978-1-61499-888-4-110</a:t>
            </a:r>
            <a:r>
              <a:rPr lang="en-US" sz="1000" dirty="0">
                <a:solidFill>
                  <a:srgbClr val="000000"/>
                </a:solidFill>
                <a:latin typeface="Times New Roman" panose="02020603050405020304" pitchFamily="18" charset="0"/>
                <a:cs typeface="Times New Roman" panose="02020603050405020304" pitchFamily="18" charset="0"/>
              </a:rPr>
              <a:t> </a:t>
            </a:r>
          </a:p>
          <a:p>
            <a:pPr marL="228600" indent="-228600" algn="just">
              <a:spcBef>
                <a:spcPts val="300"/>
              </a:spcBef>
              <a:buFontTx/>
              <a:buAutoNum type="arabicPeriod"/>
              <a:defRPr/>
            </a:pPr>
            <a:r>
              <a:rPr lang="en-GB" sz="1000" dirty="0">
                <a:solidFill>
                  <a:prstClr val="black"/>
                </a:solidFill>
                <a:latin typeface="Times New Roman" panose="02020603050405020304" pitchFamily="18" charset="0"/>
                <a:cs typeface="Times New Roman" panose="02020603050405020304" pitchFamily="18" charset="0"/>
              </a:rPr>
              <a:t>Terziyan, V., &amp; Nikulin, A. (2019). </a:t>
            </a:r>
            <a:r>
              <a:rPr lang="en-US" sz="1000" b="1" u="sng" dirty="0">
                <a:solidFill>
                  <a:srgbClr val="0070C0"/>
                </a:solidFill>
                <a:latin typeface="Times New Roman" panose="02020603050405020304" pitchFamily="18" charset="0"/>
                <a:cs typeface="Times New Roman" panose="02020603050405020304" pitchFamily="18" charset="0"/>
              </a:rPr>
              <a:t>Ignorance-Aware Approaches and Algorithms for Prototype Selection in Machine Learning</a:t>
            </a:r>
            <a:r>
              <a:rPr lang="en-US" sz="1000" dirty="0">
                <a:solidFill>
                  <a:prstClr val="black"/>
                </a:solidFill>
                <a:latin typeface="Times New Roman" panose="02020603050405020304" pitchFamily="18" charset="0"/>
                <a:cs typeface="Times New Roman" panose="02020603050405020304" pitchFamily="18" charset="0"/>
              </a:rPr>
              <a:t>. </a:t>
            </a:r>
            <a:r>
              <a:rPr lang="fi-FI" sz="1000" dirty="0">
                <a:solidFill>
                  <a:prstClr val="black"/>
                </a:solidFill>
                <a:latin typeface="Times New Roman" panose="02020603050405020304" pitchFamily="18" charset="0"/>
                <a:cs typeface="Times New Roman" panose="02020603050405020304" pitchFamily="18" charset="0"/>
                <a:hlinkClick r:id="rId12"/>
              </a:rPr>
              <a:t>arXiv:1905.06054</a:t>
            </a:r>
            <a:r>
              <a:rPr lang="en-US" sz="1000" dirty="0">
                <a:solidFill>
                  <a:prstClr val="black"/>
                </a:solidFill>
                <a:latin typeface="Times New Roman" panose="02020603050405020304" pitchFamily="18" charset="0"/>
                <a:cs typeface="Times New Roman" panose="02020603050405020304" pitchFamily="18" charset="0"/>
              </a:rPr>
              <a:t>.</a:t>
            </a:r>
          </a:p>
          <a:p>
            <a:pPr marL="228600" indent="-228600" algn="just">
              <a:spcBef>
                <a:spcPts val="300"/>
              </a:spcBef>
              <a:buFontTx/>
              <a:buAutoNum type="arabicPeriod"/>
              <a:defRPr/>
            </a:pPr>
            <a:r>
              <a:rPr lang="en-US" sz="1000" dirty="0">
                <a:solidFill>
                  <a:prstClr val="black"/>
                </a:solidFill>
                <a:latin typeface="Times New Roman" panose="02020603050405020304" pitchFamily="18" charset="0"/>
                <a:cs typeface="Times New Roman" panose="02020603050405020304" pitchFamily="18" charset="0"/>
              </a:rPr>
              <a:t>Terziyan, V., &amp; Nikulin, A. (2021). </a:t>
            </a:r>
            <a:r>
              <a:rPr lang="en-US" sz="1000" b="1" dirty="0">
                <a:solidFill>
                  <a:srgbClr val="FF0000"/>
                </a:solidFill>
                <a:latin typeface="Times New Roman" panose="02020603050405020304" pitchFamily="18" charset="0"/>
                <a:cs typeface="Times New Roman" panose="02020603050405020304" pitchFamily="18" charset="0"/>
                <a:hlinkClick r:id="rId13"/>
              </a:rPr>
              <a:t>Semantics of Voids within Data: Ignorance-Aware Machine Learning</a:t>
            </a:r>
            <a:r>
              <a:rPr lang="en-US" sz="1000" i="1" dirty="0">
                <a:solidFill>
                  <a:prstClr val="black"/>
                </a:solidFill>
                <a:latin typeface="Times New Roman" panose="02020603050405020304" pitchFamily="18" charset="0"/>
                <a:cs typeface="Times New Roman" panose="02020603050405020304" pitchFamily="18" charset="0"/>
              </a:rPr>
              <a:t>. </a:t>
            </a:r>
            <a:r>
              <a:rPr lang="en-US" sz="1000" i="1" dirty="0">
                <a:solidFill>
                  <a:srgbClr val="000000"/>
                </a:solidFill>
                <a:latin typeface="Times New Roman" panose="02020603050405020304" pitchFamily="18" charset="0"/>
                <a:cs typeface="Times New Roman" panose="02020603050405020304" pitchFamily="18" charset="0"/>
                <a:hlinkClick r:id="rId14"/>
              </a:rPr>
              <a:t>ISPRS International Journal of Geo-Information</a:t>
            </a:r>
            <a:r>
              <a:rPr lang="en-US" sz="1000" i="1" dirty="0">
                <a:solidFill>
                  <a:srgbClr val="000000"/>
                </a:solidFill>
                <a:latin typeface="Times New Roman" panose="02020603050405020304" pitchFamily="18" charset="0"/>
                <a:cs typeface="Times New Roman" panose="02020603050405020304" pitchFamily="18" charset="0"/>
              </a:rPr>
              <a:t>, 10</a:t>
            </a:r>
            <a:r>
              <a:rPr lang="en-US" sz="1000" dirty="0">
                <a:solidFill>
                  <a:srgbClr val="000000"/>
                </a:solidFill>
                <a:latin typeface="Times New Roman" panose="02020603050405020304" pitchFamily="18" charset="0"/>
                <a:cs typeface="Times New Roman" panose="02020603050405020304" pitchFamily="18" charset="0"/>
              </a:rPr>
              <a:t>(4), 246. </a:t>
            </a:r>
            <a:r>
              <a:rPr lang="en-US" sz="1000" dirty="0">
                <a:solidFill>
                  <a:srgbClr val="000000"/>
                </a:solidFill>
                <a:latin typeface="Times New Roman" panose="02020603050405020304" pitchFamily="18" charset="0"/>
                <a:cs typeface="Times New Roman" panose="02020603050405020304" pitchFamily="18" charset="0"/>
                <a:hlinkClick r:id="rId13"/>
              </a:rPr>
              <a:t>https://doi.org/10.3390/ijgi10040246</a:t>
            </a:r>
            <a:endParaRPr lang="en-US" sz="1000" dirty="0">
              <a:solidFill>
                <a:srgbClr val="000000"/>
              </a:solidFill>
              <a:latin typeface="Times New Roman" panose="02020603050405020304" pitchFamily="18" charset="0"/>
              <a:cs typeface="Times New Roman" panose="02020603050405020304" pitchFamily="18" charset="0"/>
            </a:endParaRPr>
          </a:p>
          <a:p>
            <a:pPr marL="228600" lvl="0" indent="-228600" algn="just">
              <a:spcBef>
                <a:spcPts val="300"/>
              </a:spcBef>
              <a:buAutoNum type="arabicPeriod"/>
              <a:defRPr/>
            </a:pP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Gavriushenko, M., Kaikova, O., &amp; Terziyan, V. (2020). </a:t>
            </a:r>
            <a:r>
              <a:rPr lang="en-US" sz="1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15"/>
              </a:rPr>
              <a:t>Bridging Human and Machine Learning for the Needs of Collective Intelligence Development</a:t>
            </a: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00" i="1"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6"/>
              </a:rPr>
              <a:t>Procedia Manufacturing</a:t>
            </a: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42</a:t>
            </a: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302-306. Elsevier. </a:t>
            </a:r>
            <a:r>
              <a:rPr lang="fi-FI" sz="1000" dirty="0">
                <a:latin typeface="Times New Roman" panose="02020603050405020304" pitchFamily="18" charset="0"/>
                <a:cs typeface="Times New Roman" panose="02020603050405020304" pitchFamily="18" charset="0"/>
                <a:hlinkClick r:id="rId17"/>
              </a:rPr>
              <a:t>https://doi.org/</a:t>
            </a: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17"/>
              </a:rPr>
              <a:t>10.1016/j.promfg.2020.02.092</a:t>
            </a: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228600" lvl="0" indent="-228600" algn="just">
              <a:spcBef>
                <a:spcPts val="300"/>
              </a:spcBef>
              <a:buAutoNum type="arabicPeriod"/>
              <a:defRPr/>
            </a:pPr>
            <a:r>
              <a:rPr lang="fi-FI" sz="1000" dirty="0">
                <a:solidFill>
                  <a:srgbClr val="000000"/>
                </a:solidFill>
                <a:latin typeface="Times New Roman" panose="02020603050405020304" pitchFamily="18" charset="0"/>
                <a:cs typeface="Times New Roman" panose="02020603050405020304" pitchFamily="18" charset="0"/>
              </a:rPr>
              <a:t>Terziyan, V., Gavriushenko, M., Girka, A., Gontarenko, A., &amp; Kaikova, O. (2021).</a:t>
            </a:r>
            <a:r>
              <a:rPr lang="fi-FI" sz="1000" dirty="0">
                <a:solidFill>
                  <a:srgbClr val="000000"/>
                </a:solidFill>
                <a:latin typeface="Times New Roman" panose="02020603050405020304" pitchFamily="18" charset="0"/>
                <a:cs typeface="Times New Roman" panose="02020603050405020304" pitchFamily="18" charset="0"/>
                <a:hlinkClick r:id="rId18"/>
              </a:rPr>
              <a:t> </a:t>
            </a:r>
            <a:r>
              <a:rPr lang="en-US" sz="1000" b="1" dirty="0">
                <a:solidFill>
                  <a:srgbClr val="FF0000"/>
                </a:solidFill>
                <a:latin typeface="Times New Roman" panose="02020603050405020304" pitchFamily="18" charset="0"/>
                <a:cs typeface="Times New Roman" panose="02020603050405020304" pitchFamily="18" charset="0"/>
                <a:hlinkClick r:id="rId18"/>
              </a:rPr>
              <a:t>Cloning and Training Collective Intelligence with Generative Adversarial Networks</a:t>
            </a:r>
            <a:r>
              <a:rPr lang="en-US" sz="1000" dirty="0">
                <a:solidFill>
                  <a:srgbClr val="000000"/>
                </a:solidFill>
                <a:latin typeface="Times New Roman" panose="02020603050405020304" pitchFamily="18" charset="0"/>
                <a:cs typeface="Times New Roman" panose="02020603050405020304" pitchFamily="18" charset="0"/>
              </a:rPr>
              <a:t>. </a:t>
            </a:r>
            <a:r>
              <a:rPr lang="en-US" sz="1000" i="1" u="sng" dirty="0">
                <a:solidFill>
                  <a:srgbClr val="000000"/>
                </a:solidFill>
                <a:latin typeface="Times New Roman" panose="02020603050405020304" pitchFamily="18" charset="0"/>
                <a:cs typeface="Times New Roman" panose="02020603050405020304" pitchFamily="18" charset="0"/>
                <a:hlinkClick r:id="rId19"/>
              </a:rPr>
              <a:t>IET Collaborative Intelligent Manufacturing</a:t>
            </a:r>
            <a:r>
              <a:rPr lang="en-US" sz="1000" dirty="0">
                <a:solidFill>
                  <a:srgbClr val="000000"/>
                </a:solidFill>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3</a:t>
            </a:r>
            <a:r>
              <a:rPr lang="en-US" sz="1000" dirty="0">
                <a:latin typeface="Times New Roman" panose="02020603050405020304" pitchFamily="18" charset="0"/>
                <a:cs typeface="Times New Roman" panose="02020603050405020304" pitchFamily="18" charset="0"/>
              </a:rPr>
              <a:t>(1), 64-74. John Wiley and Sons Ltd. </a:t>
            </a:r>
            <a:r>
              <a:rPr lang="fi-FI" sz="1000" dirty="0">
                <a:latin typeface="Times New Roman" panose="02020603050405020304" pitchFamily="18" charset="0"/>
                <a:cs typeface="Times New Roman" panose="02020603050405020304" pitchFamily="18" charset="0"/>
                <a:hlinkClick r:id="rId20"/>
              </a:rPr>
              <a:t>https://doi.org/10.1049/cim2.12008</a:t>
            </a:r>
            <a:r>
              <a:rPr lang="fi-FI" sz="1000" dirty="0">
                <a:latin typeface="Times New Roman" panose="02020603050405020304" pitchFamily="18" charset="0"/>
                <a:cs typeface="Times New Roman" panose="02020603050405020304" pitchFamily="18" charset="0"/>
              </a:rPr>
              <a:t> </a:t>
            </a:r>
            <a:endParaRPr lang="en-US" sz="1000" dirty="0">
              <a:solidFill>
                <a:srgbClr val="000000"/>
              </a:solidFill>
              <a:latin typeface="Times New Roman" panose="02020603050405020304" pitchFamily="18" charset="0"/>
              <a:cs typeface="Times New Roman" panose="02020603050405020304" pitchFamily="18" charset="0"/>
            </a:endParaRPr>
          </a:p>
          <a:p>
            <a:pPr marL="228600" lvl="0" indent="-228600" algn="just">
              <a:spcBef>
                <a:spcPts val="300"/>
              </a:spcBef>
              <a:buAutoNum type="arabicPeriod"/>
              <a:defRPr/>
            </a:pPr>
            <a:r>
              <a:rPr lang="fi-FI"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Girka, A., Terziyan, V., Gavriushenko, M., &amp; Gontarenko, A. (2021). </a:t>
            </a:r>
            <a:r>
              <a:rPr lang="en-US" sz="1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21"/>
              </a:rPr>
              <a:t>Anonymization as Homeomorphic data Space Transformation for Privacy-Preserving Deep Learning</a:t>
            </a: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00" i="1" u="sng" dirty="0">
                <a:latin typeface="Times New Roman" panose="02020603050405020304" pitchFamily="18" charset="0"/>
                <a:cs typeface="Times New Roman" panose="02020603050405020304" pitchFamily="18" charset="0"/>
                <a:hlinkClick r:id="rId22"/>
              </a:rPr>
              <a:t>Procedia Computer Science</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180</a:t>
            </a:r>
            <a:r>
              <a:rPr lang="en-US" sz="1000" dirty="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867-876</a:t>
            </a:r>
            <a:r>
              <a:rPr lang="en-US" sz="1000" dirty="0">
                <a:latin typeface="Times New Roman" panose="02020603050405020304" pitchFamily="18" charset="0"/>
                <a:cs typeface="Times New Roman" panose="02020603050405020304" pitchFamily="18" charset="0"/>
              </a:rPr>
              <a:t>. Elsevier. </a:t>
            </a:r>
            <a:r>
              <a:rPr lang="fi-FI" sz="1000" u="sng" dirty="0">
                <a:latin typeface="Times New Roman" panose="02020603050405020304" pitchFamily="18" charset="0"/>
                <a:cs typeface="Times New Roman" panose="02020603050405020304" pitchFamily="18" charset="0"/>
                <a:hlinkClick r:id="rId23" tooltip="Persistent link using digital object identifier"/>
              </a:rPr>
              <a:t>https://doi.org/10.1016/j.procs.2021.01.337</a:t>
            </a:r>
            <a:endPar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indent="-228600" algn="just">
              <a:spcBef>
                <a:spcPts val="300"/>
              </a:spcBef>
              <a:buFontTx/>
              <a:buAutoNum type="arabicPeriod"/>
              <a:defRPr/>
            </a:pPr>
            <a:r>
              <a:rPr lang="fi-FI"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Terziyan, V., Gryshko, S., &amp; Golovianko, M. (2021). </a:t>
            </a:r>
            <a:r>
              <a:rPr lang="en-US" sz="1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24"/>
              </a:rPr>
              <a:t>Taxonomy of Generative Adversarial Networks for Digital Immunity of Industry 4.0 Systems</a:t>
            </a: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00" i="1" u="sng" dirty="0">
                <a:latin typeface="Times New Roman" panose="02020603050405020304" pitchFamily="18" charset="0"/>
                <a:cs typeface="Times New Roman" panose="02020603050405020304" pitchFamily="18" charset="0"/>
                <a:hlinkClick r:id="rId22"/>
              </a:rPr>
              <a:t>Procedia Computer Science</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180</a:t>
            </a:r>
            <a:r>
              <a:rPr lang="en-US" sz="1000" dirty="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676-685</a:t>
            </a:r>
            <a:r>
              <a:rPr lang="en-US" sz="1000" dirty="0">
                <a:latin typeface="Times New Roman" panose="02020603050405020304" pitchFamily="18" charset="0"/>
                <a:cs typeface="Times New Roman" panose="02020603050405020304" pitchFamily="18" charset="0"/>
              </a:rPr>
              <a:t>. Elsevier. </a:t>
            </a:r>
            <a:r>
              <a:rPr lang="fi-FI" sz="1000" u="sng" dirty="0">
                <a:latin typeface="Times New Roman" panose="02020603050405020304" pitchFamily="18" charset="0"/>
                <a:cs typeface="Times New Roman" panose="02020603050405020304" pitchFamily="18" charset="0"/>
                <a:hlinkClick r:id="rId25" tooltip="Persistent link using digital object identifier"/>
              </a:rPr>
              <a:t>https://doi.org/10.1016/j.procs.2021.01.290</a:t>
            </a:r>
            <a:endParaRPr lang="en-US" sz="1000" dirty="0">
              <a:solidFill>
                <a:srgbClr val="000000"/>
              </a:solidFill>
              <a:latin typeface="Times New Roman" panose="02020603050405020304" pitchFamily="18" charset="0"/>
              <a:cs typeface="Times New Roman" panose="02020603050405020304" pitchFamily="18" charset="0"/>
            </a:endParaRPr>
          </a:p>
          <a:p>
            <a:pPr marL="228600" lvl="0" indent="-228600" algn="just">
              <a:spcBef>
                <a:spcPts val="300"/>
              </a:spcBef>
              <a:buAutoNum type="arabicPeriod"/>
              <a:defRPr/>
            </a:pPr>
            <a:r>
              <a:rPr lang="fi-FI"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Golovianko, M., Gryshko, S., Terziyan, V., &amp; Tuunanen, T. (2021). </a:t>
            </a:r>
            <a:r>
              <a:rPr lang="en-US" sz="1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26"/>
              </a:rPr>
              <a:t>Towards Digital Cognitive Clones for the Decision-Makers: Adversarial Training Experiments</a:t>
            </a: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00" i="1" u="sng" dirty="0">
                <a:latin typeface="Times New Roman" panose="02020603050405020304" pitchFamily="18" charset="0"/>
                <a:cs typeface="Times New Roman" panose="02020603050405020304" pitchFamily="18" charset="0"/>
                <a:hlinkClick r:id="rId22"/>
              </a:rPr>
              <a:t>Procedia Computer Science</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180</a:t>
            </a:r>
            <a:r>
              <a:rPr lang="en-US" sz="1000" dirty="0">
                <a:latin typeface="Times New Roman" panose="02020603050405020304" pitchFamily="18" charset="0"/>
                <a:cs typeface="Times New Roman" panose="02020603050405020304" pitchFamily="18" charset="0"/>
              </a:rPr>
              <a:t>, 180-189. Elsevier. </a:t>
            </a:r>
            <a:r>
              <a:rPr lang="fi-FI" sz="1000" u="sng" dirty="0">
                <a:latin typeface="Times New Roman" panose="02020603050405020304" pitchFamily="18" charset="0"/>
                <a:cs typeface="Times New Roman" panose="02020603050405020304" pitchFamily="18" charset="0"/>
                <a:hlinkClick r:id="rId27" tooltip="Persistent link using digital object identifier"/>
              </a:rPr>
              <a:t>https://doi.org/10.1016/j.procs.2021.01.155</a:t>
            </a:r>
            <a:endPar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indent="-228600" algn="just">
              <a:spcBef>
                <a:spcPts val="300"/>
              </a:spcBef>
              <a:buFontTx/>
              <a:buAutoNum type="arabicPeriod"/>
              <a:defRPr/>
            </a:pPr>
            <a:r>
              <a:rPr lang="it-IT" sz="1000" dirty="0">
                <a:latin typeface="Times New Roman" panose="02020603050405020304" pitchFamily="18" charset="0"/>
                <a:cs typeface="Times New Roman" panose="02020603050405020304" pitchFamily="18" charset="0"/>
              </a:rPr>
              <a:t>Semenets, V., Terziyan, V., Gryshko, S., &amp; Golovianko, M. (2021). </a:t>
            </a:r>
            <a:r>
              <a:rPr lang="en-US" sz="1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28"/>
              </a:rPr>
              <a:t>Assessment and Decision-Making in Universities: Analytics of the Administration-Staff Compromises</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arXiv preprint </a:t>
            </a:r>
            <a:r>
              <a:rPr lang="en-US" sz="1000" i="1" u="sng" dirty="0">
                <a:latin typeface="Times New Roman" panose="02020603050405020304" pitchFamily="18" charset="0"/>
                <a:cs typeface="Times New Roman" panose="02020603050405020304" pitchFamily="18" charset="0"/>
                <a:hlinkClick r:id="rId29"/>
              </a:rPr>
              <a:t>arXiv:2105.10560</a:t>
            </a:r>
            <a:r>
              <a:rPr lang="en-US" sz="1000" dirty="0">
                <a:latin typeface="Times New Roman" panose="02020603050405020304" pitchFamily="18" charset="0"/>
                <a:cs typeface="Times New Roman" panose="02020603050405020304" pitchFamily="18" charset="0"/>
              </a:rPr>
              <a:t>. </a:t>
            </a:r>
            <a:endParaRPr lang="it-IT" sz="1000" dirty="0">
              <a:latin typeface="Times New Roman" panose="02020603050405020304" pitchFamily="18" charset="0"/>
              <a:cs typeface="Times New Roman" panose="02020603050405020304" pitchFamily="18" charset="0"/>
            </a:endParaRPr>
          </a:p>
          <a:p>
            <a:pPr marL="228600" indent="-228600" algn="just">
              <a:spcBef>
                <a:spcPts val="300"/>
              </a:spcBef>
              <a:buFontTx/>
              <a:buAutoNum type="arabicPeriod"/>
              <a:defRPr/>
            </a:pPr>
            <a:r>
              <a:rPr lang="it-IT" sz="1000" dirty="0">
                <a:latin typeface="Times New Roman" panose="02020603050405020304" pitchFamily="18" charset="0"/>
                <a:cs typeface="Times New Roman" panose="02020603050405020304" pitchFamily="18" charset="0"/>
              </a:rPr>
              <a:t>Semenets, V., Gryshko, S., Golovianko, M., Shevchenko, O., Titova, L., Kaikova, O., Terziyan, V., &amp; Tiihonen, T. (2021). </a:t>
            </a:r>
            <a:r>
              <a:rPr lang="en-US" sz="1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30"/>
              </a:rPr>
              <a:t>How the University Portal Inspired Changes in the Academic Assessment Culture</a:t>
            </a:r>
            <a:r>
              <a:rPr lang="en-US" sz="1000" dirty="0">
                <a:latin typeface="Times New Roman" panose="02020603050405020304" pitchFamily="18" charset="0"/>
                <a:cs typeface="Times New Roman" panose="02020603050405020304" pitchFamily="18" charset="0"/>
              </a:rPr>
              <a:t>.</a:t>
            </a:r>
            <a:r>
              <a:rPr lang="en-US" sz="1000" i="1" dirty="0">
                <a:latin typeface="Times New Roman" panose="02020603050405020304" pitchFamily="18" charset="0"/>
                <a:cs typeface="Times New Roman" panose="02020603050405020304" pitchFamily="18" charset="0"/>
              </a:rPr>
              <a:t> arXiv preprint</a:t>
            </a:r>
            <a:r>
              <a:rPr lang="en-US" sz="1000" dirty="0">
                <a:latin typeface="Times New Roman" panose="02020603050405020304" pitchFamily="18" charset="0"/>
                <a:cs typeface="Times New Roman" panose="02020603050405020304" pitchFamily="18" charset="0"/>
              </a:rPr>
              <a:t> </a:t>
            </a:r>
            <a:r>
              <a:rPr lang="en-US" sz="1000" i="1" u="sng" dirty="0">
                <a:latin typeface="Times New Roman" panose="02020603050405020304" pitchFamily="18" charset="0"/>
                <a:cs typeface="Times New Roman" panose="02020603050405020304" pitchFamily="18" charset="0"/>
                <a:hlinkClick r:id="rId31"/>
              </a:rPr>
              <a:t>arXiv:2105.14154</a:t>
            </a:r>
            <a:endParaRPr lang="en-US" sz="1000" dirty="0">
              <a:solidFill>
                <a:srgbClr val="000000"/>
              </a:solidFill>
              <a:latin typeface="Times New Roman" panose="02020603050405020304" pitchFamily="18" charset="0"/>
              <a:cs typeface="Times New Roman" panose="02020603050405020304" pitchFamily="18" charset="0"/>
            </a:endParaRPr>
          </a:p>
          <a:p>
            <a:pPr marL="228600" lvl="0" indent="-228600" algn="just">
              <a:spcBef>
                <a:spcPts val="300"/>
              </a:spcBef>
              <a:buAutoNum type="arabicPeriod"/>
              <a:defRPr/>
            </a:pP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Terziyan, V., &amp; Kaikova, O. (2021). </a:t>
            </a:r>
            <a:r>
              <a:rPr lang="en-US" sz="1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hlinkClick r:id="rId32"/>
              </a:rPr>
              <a:t>Neural Networks with Disabilities: An Introduction to Complementary Artificial Intelligence</a:t>
            </a:r>
            <a:r>
              <a:rPr lang="en-US" sz="1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00" i="1" u="sng" dirty="0">
                <a:solidFill>
                  <a:srgbClr val="0070C0"/>
                </a:solidFill>
                <a:latin typeface="Times New Roman" panose="02020603050405020304" pitchFamily="18" charset="0"/>
                <a:cs typeface="Times New Roman" panose="02020603050405020304" pitchFamily="18" charset="0"/>
                <a:hlinkClick r:id="rId33"/>
              </a:rPr>
              <a:t>Neural Comput</a:t>
            </a:r>
            <a:r>
              <a:rPr lang="en-US" sz="1000" i="1" u="sng" dirty="0">
                <a:solidFill>
                  <a:srgbClr val="0070C0"/>
                </a:solidFill>
                <a:latin typeface="Times New Roman" panose="02020603050405020304" pitchFamily="18" charset="0"/>
                <a:cs typeface="Times New Roman" panose="02020603050405020304" pitchFamily="18" charset="0"/>
              </a:rPr>
              <a:t>ation</a:t>
            </a:r>
            <a:r>
              <a:rPr lang="en-US" sz="1000" dirty="0">
                <a:solidFill>
                  <a:srgbClr val="000000"/>
                </a:solidFill>
                <a:latin typeface="Times New Roman" panose="02020603050405020304" pitchFamily="18" charset="0"/>
                <a:ea typeface="Times New Roman" panose="02020603050405020304" pitchFamily="18" charset="0"/>
              </a:rPr>
              <a:t>, </a:t>
            </a:r>
            <a:r>
              <a:rPr lang="en-US" sz="1000" i="1" dirty="0">
                <a:solidFill>
                  <a:srgbClr val="000000"/>
                </a:solidFill>
                <a:latin typeface="Times New Roman" panose="02020603050405020304" pitchFamily="18" charset="0"/>
                <a:ea typeface="Times New Roman" panose="02020603050405020304" pitchFamily="18" charset="0"/>
              </a:rPr>
              <a:t>33,</a:t>
            </a:r>
            <a:r>
              <a:rPr lang="en-US" sz="1000" dirty="0">
                <a:solidFill>
                  <a:srgbClr val="000000"/>
                </a:solidFill>
                <a:latin typeface="Times New Roman" panose="02020603050405020304" pitchFamily="18" charset="0"/>
                <a:ea typeface="Times New Roman" panose="02020603050405020304" pitchFamily="18" charset="0"/>
              </a:rPr>
              <a:t> 1-36. MIT Press. </a:t>
            </a:r>
            <a:r>
              <a:rPr lang="en-US" sz="1000" dirty="0">
                <a:solidFill>
                  <a:srgbClr val="000000"/>
                </a:solidFill>
                <a:latin typeface="Times New Roman" panose="02020603050405020304" pitchFamily="18" charset="0"/>
                <a:ea typeface="Times New Roman" panose="02020603050405020304" pitchFamily="18" charset="0"/>
                <a:hlinkClick r:id="rId32"/>
              </a:rPr>
              <a:t>https://doi.org/10.1162/neco_a_01449</a:t>
            </a:r>
            <a:r>
              <a:rPr lang="en-US" sz="1000" dirty="0">
                <a:solidFill>
                  <a:srgbClr val="000000"/>
                </a:solidFill>
                <a:latin typeface="Times New Roman" panose="02020603050405020304" pitchFamily="18" charset="0"/>
                <a:ea typeface="Times New Roman" panose="02020603050405020304" pitchFamily="18" charset="0"/>
              </a:rPr>
              <a:t> </a:t>
            </a:r>
            <a:endPar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lvl="0" indent="-228600" algn="just">
              <a:spcBef>
                <a:spcPts val="300"/>
              </a:spcBef>
              <a:buAutoNum type="arabicPeriod"/>
              <a:defRPr/>
            </a:pPr>
            <a:r>
              <a:rPr lang="en-US" sz="1000" dirty="0">
                <a:latin typeface="Times New Roman" panose="02020603050405020304" pitchFamily="18" charset="0"/>
                <a:cs typeface="Times New Roman" panose="02020603050405020304" pitchFamily="18" charset="0"/>
              </a:rPr>
              <a:t>Terziyan, V., Golovianko, M., Branytskyi, V., Malyk, D., &amp; Gryshko, S. (2021). </a:t>
            </a:r>
            <a:r>
              <a:rPr lang="en-US" sz="1000" b="1" u="sng" dirty="0">
                <a:latin typeface="Times New Roman" panose="02020603050405020304" pitchFamily="18" charset="0"/>
                <a:cs typeface="Times New Roman" panose="02020603050405020304" pitchFamily="18" charset="0"/>
                <a:hlinkClick r:id="rId34"/>
              </a:rPr>
              <a:t>Implementing and Training the Immune System (Attack Detector</a:t>
            </a:r>
            <a:r>
              <a:rPr lang="en-US" sz="1000" u="sng" dirty="0">
                <a:latin typeface="Times New Roman" panose="02020603050405020304" pitchFamily="18" charset="0"/>
                <a:cs typeface="Times New Roman" panose="02020603050405020304" pitchFamily="18" charset="0"/>
                <a:hlinkClick r:id="rId34"/>
              </a:rPr>
              <a:t>)</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Technical Report</a:t>
            </a:r>
            <a:r>
              <a:rPr lang="en-US" sz="1000" dirty="0">
                <a:latin typeface="Times New Roman" panose="02020603050405020304" pitchFamily="18" charset="0"/>
                <a:cs typeface="Times New Roman" panose="02020603050405020304" pitchFamily="18" charset="0"/>
              </a:rPr>
              <a:t> (Annex 3, Deliverable 3, pp. 1-19). NATO SPS G511 Project IMMUNE: “Cyber-Defence for Intelligent Systems”. </a:t>
            </a:r>
            <a:r>
              <a:rPr lang="en-US" sz="1000" u="sng" dirty="0">
                <a:latin typeface="Times New Roman" panose="02020603050405020304" pitchFamily="18" charset="0"/>
                <a:cs typeface="Times New Roman" panose="02020603050405020304" pitchFamily="18" charset="0"/>
                <a:hlinkClick r:id="rId34"/>
              </a:rPr>
              <a:t>http://recode.bg/natog5511/wp-content/uploads/2021/05/ANNEX-3-Deliverable-3_NURE-and-JYU-G5511.pdf</a:t>
            </a:r>
            <a:r>
              <a:rPr lang="en-US" sz="1000" dirty="0">
                <a:latin typeface="Times New Roman" panose="02020603050405020304" pitchFamily="18" charset="0"/>
                <a:cs typeface="Times New Roman" panose="02020603050405020304" pitchFamily="18" charset="0"/>
              </a:rPr>
              <a:t> .</a:t>
            </a:r>
          </a:p>
          <a:p>
            <a:pPr marL="228600" indent="-228600" algn="just">
              <a:spcBef>
                <a:spcPts val="300"/>
              </a:spcBef>
              <a:buFontTx/>
              <a:buAutoNum type="arabicPeriod"/>
              <a:defRPr/>
            </a:pPr>
            <a:r>
              <a:rPr lang="en-GB" sz="1000" dirty="0">
                <a:solidFill>
                  <a:srgbClr val="000000"/>
                </a:solidFill>
                <a:latin typeface="Times New Roman" panose="02020603050405020304" pitchFamily="18" charset="0"/>
                <a:cs typeface="Times New Roman" panose="02020603050405020304" pitchFamily="18" charset="0"/>
              </a:rPr>
              <a:t>Branytskyi, V., </a:t>
            </a:r>
            <a:r>
              <a:rPr lang="fi-FI" sz="1000" dirty="0">
                <a:solidFill>
                  <a:srgbClr val="000000"/>
                </a:solidFill>
                <a:latin typeface="Times New Roman" panose="02020603050405020304" pitchFamily="18" charset="0"/>
                <a:cs typeface="Times New Roman" panose="02020603050405020304" pitchFamily="18" charset="0"/>
              </a:rPr>
              <a:t>Golovianko, M., Gryshko, S., </a:t>
            </a:r>
            <a:r>
              <a:rPr lang="fi-FI" sz="1000" dirty="0" err="1">
                <a:solidFill>
                  <a:srgbClr val="000000"/>
                </a:solidFill>
                <a:latin typeface="Times New Roman" panose="02020603050405020304" pitchFamily="18" charset="0"/>
                <a:cs typeface="Times New Roman" panose="02020603050405020304" pitchFamily="18" charset="0"/>
              </a:rPr>
              <a:t>Malyk</a:t>
            </a:r>
            <a:r>
              <a:rPr lang="fi-FI" sz="1000" dirty="0">
                <a:solidFill>
                  <a:srgbClr val="000000"/>
                </a:solidFill>
                <a:latin typeface="Times New Roman" panose="02020603050405020304" pitchFamily="18" charset="0"/>
                <a:cs typeface="Times New Roman" panose="02020603050405020304" pitchFamily="18" charset="0"/>
              </a:rPr>
              <a:t>, D., Terziyan, V., &amp; Tuunanen, T. (2021). </a:t>
            </a:r>
            <a:r>
              <a:rPr lang="en-GB" sz="1000" b="1" dirty="0">
                <a:solidFill>
                  <a:srgbClr val="FF0000"/>
                </a:solidFill>
                <a:latin typeface="Times New Roman" panose="02020603050405020304" pitchFamily="18" charset="0"/>
                <a:cs typeface="Times New Roman" panose="02020603050405020304" pitchFamily="18" charset="0"/>
              </a:rPr>
              <a:t>Digital Clones and Digital Immunity: Adversarial Training </a:t>
            </a:r>
            <a:r>
              <a:rPr lang="en-US" sz="1000" b="1" dirty="0">
                <a:solidFill>
                  <a:srgbClr val="FF0000"/>
                </a:solidFill>
                <a:latin typeface="Times New Roman" panose="02020603050405020304" pitchFamily="18" charset="0"/>
                <a:cs typeface="Times New Roman" panose="02020603050405020304" pitchFamily="18" charset="0"/>
              </a:rPr>
              <a:t>Handles</a:t>
            </a:r>
            <a:r>
              <a:rPr lang="en-GB" sz="1000" b="1" dirty="0">
                <a:solidFill>
                  <a:srgbClr val="FF0000"/>
                </a:solidFill>
                <a:latin typeface="Times New Roman" panose="02020603050405020304" pitchFamily="18" charset="0"/>
                <a:cs typeface="Times New Roman" panose="02020603050405020304" pitchFamily="18" charset="0"/>
              </a:rPr>
              <a:t> Both</a:t>
            </a:r>
            <a:r>
              <a:rPr lang="en-US" sz="1000" dirty="0">
                <a:solidFill>
                  <a:srgbClr val="000000"/>
                </a:solidFill>
                <a:latin typeface="Times New Roman" panose="02020603050405020304" pitchFamily="18" charset="0"/>
                <a:cs typeface="Times New Roman" panose="02020603050405020304" pitchFamily="18" charset="0"/>
              </a:rPr>
              <a:t>. </a:t>
            </a:r>
            <a:r>
              <a:rPr lang="en-US" sz="1000" i="1" u="sng" dirty="0">
                <a:solidFill>
                  <a:srgbClr val="0070C0"/>
                </a:solidFill>
                <a:latin typeface="Times New Roman" panose="02020603050405020304" pitchFamily="18" charset="0"/>
                <a:cs typeface="Times New Roman" panose="02020603050405020304" pitchFamily="18" charset="0"/>
                <a:hlinkClick r:id="rId35"/>
              </a:rPr>
              <a:t>International Journal of Simulation and Process Modelling</a:t>
            </a:r>
            <a:r>
              <a:rPr lang="en-US" sz="1000" dirty="0">
                <a:solidFill>
                  <a:srgbClr val="000000"/>
                </a:solidFill>
                <a:latin typeface="Times New Roman" panose="02020603050405020304" pitchFamily="18" charset="0"/>
                <a:cs typeface="Times New Roman" panose="02020603050405020304" pitchFamily="18" charset="0"/>
              </a:rPr>
              <a:t>. (To appear).</a:t>
            </a:r>
          </a:p>
          <a:p>
            <a:pPr marL="228600" indent="-228600" algn="just">
              <a:spcBef>
                <a:spcPts val="300"/>
              </a:spcBef>
              <a:buFontTx/>
              <a:buAutoNum type="arabicPeriod"/>
              <a:defRPr/>
            </a:pPr>
            <a:r>
              <a:rPr lang="en-US" sz="1000" dirty="0">
                <a:latin typeface="Times New Roman" panose="02020603050405020304" pitchFamily="18" charset="0"/>
                <a:cs typeface="Times New Roman" panose="02020603050405020304" pitchFamily="18" charset="0"/>
              </a:rPr>
              <a:t>Kumpulainen, S., &amp; Terziyan, V. (2022). </a:t>
            </a:r>
            <a:r>
              <a:rPr lang="en-US" sz="1000" b="1" dirty="0">
                <a:solidFill>
                  <a:srgbClr val="FF0000"/>
                </a:solidFill>
                <a:latin typeface="Times New Roman" panose="02020603050405020304" pitchFamily="18" charset="0"/>
                <a:cs typeface="Times New Roman" panose="02020603050405020304" pitchFamily="18" charset="0"/>
              </a:rPr>
              <a:t>Artificial General Intelligence vs. Industry 4.0: Do They Need Each Other?</a:t>
            </a:r>
            <a:r>
              <a:rPr lang="en-US" sz="1000" i="1" dirty="0">
                <a:latin typeface="Times New Roman" panose="02020603050405020304" pitchFamily="18" charset="0"/>
                <a:cs typeface="Times New Roman" panose="02020603050405020304" pitchFamily="18" charset="0"/>
              </a:rPr>
              <a:t> </a:t>
            </a:r>
            <a:r>
              <a:rPr lang="en-US" sz="1000" i="1" u="sng" dirty="0">
                <a:latin typeface="Times New Roman" panose="02020603050405020304" pitchFamily="18" charset="0"/>
                <a:cs typeface="Times New Roman" panose="02020603050405020304" pitchFamily="18" charset="0"/>
                <a:hlinkClick r:id="rId22"/>
              </a:rPr>
              <a:t>Procedia Computer Science</a:t>
            </a:r>
            <a:r>
              <a:rPr lang="en-US" sz="1000" dirty="0">
                <a:latin typeface="Times New Roman" panose="02020603050405020304" pitchFamily="18" charset="0"/>
                <a:cs typeface="Times New Roman" panose="02020603050405020304" pitchFamily="18" charset="0"/>
              </a:rPr>
              <a:t>. Elsevier. (To appear).</a:t>
            </a:r>
          </a:p>
          <a:p>
            <a:pPr marL="228600" indent="-228600" algn="just">
              <a:spcBef>
                <a:spcPts val="300"/>
              </a:spcBef>
              <a:buFontTx/>
              <a:buAutoNum type="arabicPeriod"/>
              <a:defRPr/>
            </a:pPr>
            <a:r>
              <a:rPr lang="en-US" sz="1000" dirty="0">
                <a:latin typeface="Times New Roman" panose="02020603050405020304" pitchFamily="18" charset="0"/>
                <a:cs typeface="Times New Roman" panose="02020603050405020304" pitchFamily="18" charset="0"/>
              </a:rPr>
              <a:t>Terziyan, V., &amp; Vitko, O. (2022). </a:t>
            </a:r>
            <a:r>
              <a:rPr lang="en-US" sz="1000" b="1" dirty="0">
                <a:solidFill>
                  <a:srgbClr val="FF0000"/>
                </a:solidFill>
                <a:latin typeface="Times New Roman" panose="02020603050405020304" pitchFamily="18" charset="0"/>
                <a:cs typeface="Times New Roman" panose="02020603050405020304" pitchFamily="18" charset="0"/>
              </a:rPr>
              <a:t>Explainable AI for Industry 4.0: Semantic Representation of Deep Learning Models.</a:t>
            </a:r>
            <a:r>
              <a:rPr lang="en-US" sz="1000" i="1" dirty="0">
                <a:latin typeface="Times New Roman" panose="02020603050405020304" pitchFamily="18" charset="0"/>
                <a:cs typeface="Times New Roman" panose="02020603050405020304" pitchFamily="18" charset="0"/>
              </a:rPr>
              <a:t> </a:t>
            </a:r>
            <a:r>
              <a:rPr lang="en-US" sz="1000" i="1" u="sng" dirty="0">
                <a:latin typeface="Times New Roman" panose="02020603050405020304" pitchFamily="18" charset="0"/>
                <a:cs typeface="Times New Roman" panose="02020603050405020304" pitchFamily="18" charset="0"/>
                <a:hlinkClick r:id="rId22"/>
              </a:rPr>
              <a:t>Procedia Computer Science</a:t>
            </a:r>
            <a:r>
              <a:rPr lang="en-US" sz="1000" dirty="0">
                <a:latin typeface="Times New Roman" panose="02020603050405020304" pitchFamily="18" charset="0"/>
                <a:cs typeface="Times New Roman" panose="02020603050405020304" pitchFamily="18" charset="0"/>
              </a:rPr>
              <a:t>. Elsevier. (To appear).</a:t>
            </a:r>
            <a:endPar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indent="-228600" algn="just">
              <a:spcBef>
                <a:spcPts val="300"/>
              </a:spcBef>
              <a:buFontTx/>
              <a:buAutoNum type="arabicPeriod"/>
              <a:defRPr/>
            </a:pPr>
            <a:r>
              <a:rPr lang="it-IT" sz="1000" dirty="0">
                <a:latin typeface="Times New Roman" panose="02020603050405020304" pitchFamily="18" charset="0"/>
                <a:cs typeface="Times New Roman" panose="02020603050405020304" pitchFamily="18" charset="0"/>
              </a:rPr>
              <a:t>Branytskyi, V., Golovianko, M., Malyk, D., </a:t>
            </a:r>
            <a:r>
              <a:rPr lang="en-US" sz="1000" dirty="0">
                <a:latin typeface="Times New Roman" panose="02020603050405020304" pitchFamily="18" charset="0"/>
                <a:cs typeface="Times New Roman" panose="02020603050405020304" pitchFamily="18" charset="0"/>
              </a:rPr>
              <a:t>&amp; Terziyan, V. (2022). </a:t>
            </a:r>
            <a:r>
              <a:rPr lang="en-US" sz="1000" b="1" dirty="0">
                <a:solidFill>
                  <a:srgbClr val="FF0000"/>
                </a:solidFill>
                <a:latin typeface="Times New Roman" panose="02020603050405020304" pitchFamily="18" charset="0"/>
                <a:cs typeface="Times New Roman" panose="02020603050405020304" pitchFamily="18" charset="0"/>
              </a:rPr>
              <a:t>Generative Adversarial Networks with Bio-Inspired Primary Visual Cortex for Industry 4.0</a:t>
            </a:r>
            <a:r>
              <a:rPr lang="en-US" sz="1000" dirty="0">
                <a:latin typeface="Times New Roman" panose="02020603050405020304" pitchFamily="18" charset="0"/>
                <a:cs typeface="Times New Roman" panose="02020603050405020304" pitchFamily="18" charset="0"/>
              </a:rPr>
              <a:t>.</a:t>
            </a:r>
            <a:r>
              <a:rPr lang="en-US" sz="1000" i="1" dirty="0">
                <a:latin typeface="Times New Roman" panose="02020603050405020304" pitchFamily="18" charset="0"/>
                <a:cs typeface="Times New Roman" panose="02020603050405020304" pitchFamily="18" charset="0"/>
              </a:rPr>
              <a:t> </a:t>
            </a:r>
            <a:r>
              <a:rPr lang="en-US" sz="1000" i="1" u="sng" dirty="0">
                <a:latin typeface="Times New Roman" panose="02020603050405020304" pitchFamily="18" charset="0"/>
                <a:cs typeface="Times New Roman" panose="02020603050405020304" pitchFamily="18" charset="0"/>
                <a:hlinkClick r:id="rId22"/>
              </a:rPr>
              <a:t>Procedia Computer Science</a:t>
            </a:r>
            <a:r>
              <a:rPr lang="en-US" sz="1000" dirty="0">
                <a:latin typeface="Times New Roman" panose="02020603050405020304" pitchFamily="18" charset="0"/>
                <a:cs typeface="Times New Roman" panose="02020603050405020304" pitchFamily="18" charset="0"/>
              </a:rPr>
              <a:t>. Elsevier. (To appear).</a:t>
            </a:r>
            <a:endParaRPr lang="en-US" sz="1000" dirty="0">
              <a:solidFill>
                <a:srgbClr val="000000"/>
              </a:solidFill>
              <a:latin typeface="Times New Roman" panose="02020603050405020304" pitchFamily="18" charset="0"/>
              <a:cs typeface="Times New Roman" panose="02020603050405020304" pitchFamily="18" charset="0"/>
            </a:endParaRPr>
          </a:p>
          <a:p>
            <a:pPr marL="228600" indent="-228600" algn="just">
              <a:spcBef>
                <a:spcPts val="300"/>
              </a:spcBef>
              <a:buFontTx/>
              <a:buAutoNum type="arabicPeriod"/>
              <a:defRPr/>
            </a:pPr>
            <a:r>
              <a:rPr lang="fi-FI" sz="1000" dirty="0">
                <a:solidFill>
                  <a:srgbClr val="000000"/>
                </a:solidFill>
                <a:latin typeface="Times New Roman" panose="02020603050405020304" pitchFamily="18" charset="0"/>
                <a:cs typeface="Times New Roman" panose="02020603050405020304" pitchFamily="18" charset="0"/>
              </a:rPr>
              <a:t>Golovianko, M., Gryshko, S., Terziyan, V., &amp; Tuunanen, T. (202</a:t>
            </a:r>
            <a:r>
              <a:rPr lang="fi-FI" sz="1000" b="1" dirty="0">
                <a:solidFill>
                  <a:srgbClr val="FF0000"/>
                </a:solidFill>
                <a:latin typeface="Times New Roman" panose="02020603050405020304" pitchFamily="18" charset="0"/>
                <a:cs typeface="Times New Roman" panose="02020603050405020304" pitchFamily="18" charset="0"/>
              </a:rPr>
              <a:t>2</a:t>
            </a:r>
            <a:r>
              <a:rPr lang="fi-FI" sz="1000" dirty="0">
                <a:solidFill>
                  <a:srgbClr val="000000"/>
                </a:solidFill>
                <a:latin typeface="Times New Roman" panose="02020603050405020304" pitchFamily="18" charset="0"/>
                <a:cs typeface="Times New Roman" panose="02020603050405020304" pitchFamily="18" charset="0"/>
              </a:rPr>
              <a:t>). </a:t>
            </a:r>
            <a:r>
              <a:rPr lang="en-US" sz="1000" b="1" dirty="0">
                <a:solidFill>
                  <a:srgbClr val="FF0000"/>
                </a:solidFill>
                <a:latin typeface="Times New Roman" panose="02020603050405020304" pitchFamily="18" charset="0"/>
                <a:cs typeface="Times New Roman" panose="02020603050405020304" pitchFamily="18" charset="0"/>
              </a:rPr>
              <a:t>Responsible Cognitive Digital Clones as Decision Makers:</a:t>
            </a:r>
            <a:r>
              <a:rPr lang="fi-FI" sz="1000" b="1" dirty="0">
                <a:solidFill>
                  <a:srgbClr val="FF0000"/>
                </a:solidFill>
                <a:latin typeface="Times New Roman" panose="02020603050405020304" pitchFamily="18" charset="0"/>
                <a:cs typeface="Times New Roman" panose="02020603050405020304" pitchFamily="18" charset="0"/>
              </a:rPr>
              <a:t> </a:t>
            </a:r>
            <a:r>
              <a:rPr lang="en-US" sz="1000" b="1" dirty="0">
                <a:solidFill>
                  <a:srgbClr val="FF0000"/>
                </a:solidFill>
                <a:latin typeface="Times New Roman" panose="02020603050405020304" pitchFamily="18" charset="0"/>
                <a:cs typeface="Times New Roman" panose="02020603050405020304" pitchFamily="18" charset="0"/>
              </a:rPr>
              <a:t>A Design Science Research Study</a:t>
            </a:r>
            <a:r>
              <a:rPr lang="en-US" sz="1000" dirty="0">
                <a:solidFill>
                  <a:srgbClr val="000000"/>
                </a:solidFill>
                <a:latin typeface="Times New Roman" panose="02020603050405020304" pitchFamily="18" charset="0"/>
                <a:cs typeface="Times New Roman" panose="02020603050405020304" pitchFamily="18" charset="0"/>
              </a:rPr>
              <a:t>. </a:t>
            </a:r>
            <a:r>
              <a:rPr lang="en-US" sz="1000" i="1" u="sng" dirty="0">
                <a:solidFill>
                  <a:srgbClr val="000000"/>
                </a:solidFill>
                <a:latin typeface="Times New Roman" panose="02020603050405020304" pitchFamily="18" charset="0"/>
                <a:cs typeface="Times New Roman" panose="02020603050405020304" pitchFamily="18" charset="0"/>
                <a:hlinkClick r:id="rId36"/>
              </a:rPr>
              <a:t>European Journal of Information Systems</a:t>
            </a:r>
            <a:r>
              <a:rPr lang="en-US" sz="1000" dirty="0">
                <a:solidFill>
                  <a:srgbClr val="000000"/>
                </a:solidFill>
                <a:latin typeface="Times New Roman" panose="02020603050405020304" pitchFamily="18" charset="0"/>
                <a:cs typeface="Times New Roman" panose="02020603050405020304" pitchFamily="18" charset="0"/>
              </a:rPr>
              <a:t>. Submitted (under review).</a:t>
            </a:r>
          </a:p>
        </p:txBody>
      </p:sp>
      <p:grpSp>
        <p:nvGrpSpPr>
          <p:cNvPr id="16" name="Group 15"/>
          <p:cNvGrpSpPr/>
          <p:nvPr/>
        </p:nvGrpSpPr>
        <p:grpSpPr>
          <a:xfrm>
            <a:off x="375714" y="1378242"/>
            <a:ext cx="3318476" cy="2886324"/>
            <a:chOff x="267562" y="1378242"/>
            <a:chExt cx="3318476" cy="2886324"/>
          </a:xfrm>
        </p:grpSpPr>
        <p:grpSp>
          <p:nvGrpSpPr>
            <p:cNvPr id="10" name="Group 9"/>
            <p:cNvGrpSpPr/>
            <p:nvPr/>
          </p:nvGrpSpPr>
          <p:grpSpPr>
            <a:xfrm>
              <a:off x="267562" y="1378242"/>
              <a:ext cx="3318476" cy="2886324"/>
              <a:chOff x="4948747" y="1080040"/>
              <a:chExt cx="5798305" cy="4690875"/>
            </a:xfrm>
          </p:grpSpPr>
          <p:grpSp>
            <p:nvGrpSpPr>
              <p:cNvPr id="8" name="Group 7"/>
              <p:cNvGrpSpPr/>
              <p:nvPr/>
            </p:nvGrpSpPr>
            <p:grpSpPr>
              <a:xfrm rot="1029527">
                <a:off x="5296059" y="1795651"/>
                <a:ext cx="5450993" cy="3975264"/>
                <a:chOff x="4110037" y="1804987"/>
                <a:chExt cx="4500563" cy="3248025"/>
              </a:xfrm>
            </p:grpSpPr>
            <p:pic>
              <p:nvPicPr>
                <p:cNvPr id="5" name="Picture 4"/>
                <p:cNvPicPr>
                  <a:picLocks noChangeAspect="1"/>
                </p:cNvPicPr>
                <p:nvPr/>
              </p:nvPicPr>
              <p:blipFill>
                <a:blip r:embed="rId37"/>
                <a:stretch>
                  <a:fillRect/>
                </a:stretch>
              </p:blipFill>
              <p:spPr>
                <a:xfrm>
                  <a:off x="4110037" y="1804987"/>
                  <a:ext cx="4500563" cy="3248025"/>
                </a:xfrm>
                <a:prstGeom prst="rect">
                  <a:avLst/>
                </a:prstGeom>
              </p:spPr>
            </p:pic>
            <p:pic>
              <p:nvPicPr>
                <p:cNvPr id="6" name="Picture 5"/>
                <p:cNvPicPr>
                  <a:picLocks noChangeAspect="1"/>
                </p:cNvPicPr>
                <p:nvPr/>
              </p:nvPicPr>
              <p:blipFill>
                <a:blip r:embed="rId38">
                  <a:clrChange>
                    <a:clrFrom>
                      <a:srgbClr val="F3F3F3"/>
                    </a:clrFrom>
                    <a:clrTo>
                      <a:srgbClr val="F3F3F3">
                        <a:alpha val="0"/>
                      </a:srgbClr>
                    </a:clrTo>
                  </a:clrChange>
                </a:blip>
                <a:stretch>
                  <a:fillRect/>
                </a:stretch>
              </p:blipFill>
              <p:spPr>
                <a:xfrm>
                  <a:off x="4191000" y="2343150"/>
                  <a:ext cx="4321968" cy="2643187"/>
                </a:xfrm>
                <a:prstGeom prst="rect">
                  <a:avLst/>
                </a:prstGeom>
              </p:spPr>
            </p:pic>
          </p:grpSp>
          <p:pic>
            <p:nvPicPr>
              <p:cNvPr id="9" name="Picture 8"/>
              <p:cNvPicPr>
                <a:picLocks noChangeAspect="1"/>
              </p:cNvPicPr>
              <p:nvPr/>
            </p:nvPicPr>
            <p:blipFill>
              <a:blip r:embed="rId39">
                <a:clrChange>
                  <a:clrFrom>
                    <a:srgbClr val="FFFFFF"/>
                  </a:clrFrom>
                  <a:clrTo>
                    <a:srgbClr val="FFFFFF">
                      <a:alpha val="0"/>
                    </a:srgbClr>
                  </a:clrTo>
                </a:clrChange>
              </a:blip>
              <a:stretch>
                <a:fillRect/>
              </a:stretch>
            </p:blipFill>
            <p:spPr>
              <a:xfrm>
                <a:off x="4948747" y="1080040"/>
                <a:ext cx="1709600" cy="1386162"/>
              </a:xfrm>
              <a:prstGeom prst="rect">
                <a:avLst/>
              </a:prstGeom>
            </p:spPr>
          </p:pic>
        </p:grpSp>
        <p:sp>
          <p:nvSpPr>
            <p:cNvPr id="21" name="Rectangle 20"/>
            <p:cNvSpPr/>
            <p:nvPr/>
          </p:nvSpPr>
          <p:spPr>
            <a:xfrm rot="1170983">
              <a:off x="1020094" y="2245164"/>
              <a:ext cx="2349663" cy="828993"/>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IMMUNE</a:t>
              </a:r>
            </a:p>
          </p:txBody>
        </p:sp>
        <p:sp>
          <p:nvSpPr>
            <p:cNvPr id="15" name="Rectangle 14"/>
            <p:cNvSpPr/>
            <p:nvPr/>
          </p:nvSpPr>
          <p:spPr>
            <a:xfrm rot="1170983">
              <a:off x="685101" y="3229390"/>
              <a:ext cx="204697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WARN</a:t>
              </a:r>
            </a:p>
          </p:txBody>
        </p:sp>
        <p:sp>
          <p:nvSpPr>
            <p:cNvPr id="2" name="Down Arrow 1"/>
            <p:cNvSpPr/>
            <p:nvPr/>
          </p:nvSpPr>
          <p:spPr>
            <a:xfrm rot="1412622">
              <a:off x="1670875" y="3040386"/>
              <a:ext cx="609600" cy="4289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5617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7180"/>
            <a:ext cx="4242388" cy="5769238"/>
          </a:xfrm>
          <a:prstGeom prst="rect">
            <a:avLst/>
          </a:prstGeom>
        </p:spPr>
      </p:pic>
      <p:sp>
        <p:nvSpPr>
          <p:cNvPr id="6" name="Rectangle 5"/>
          <p:cNvSpPr>
            <a:spLocks noChangeArrowheads="1"/>
          </p:cNvSpPr>
          <p:nvPr/>
        </p:nvSpPr>
        <p:spPr bwMode="auto">
          <a:xfrm>
            <a:off x="174929" y="-20836"/>
            <a:ext cx="119618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Project results within the courses of COIN Master Program</a:t>
            </a:r>
            <a:endParaRPr kumimoji="0" lang="en-US" alt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Rectangle 1"/>
          <p:cNvSpPr/>
          <p:nvPr/>
        </p:nvSpPr>
        <p:spPr>
          <a:xfrm>
            <a:off x="4526252" y="1793846"/>
            <a:ext cx="7170118"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rPr>
              <a:t>… the first university program for collective intelligence, where humans learn together with their digital clones and autonomous and secure digital assistants …</a:t>
            </a:r>
          </a:p>
        </p:txBody>
      </p:sp>
      <p:sp>
        <p:nvSpPr>
          <p:cNvPr id="3" name="Rectangle 2"/>
          <p:cNvSpPr/>
          <p:nvPr/>
        </p:nvSpPr>
        <p:spPr>
          <a:xfrm>
            <a:off x="4657643" y="544463"/>
            <a:ext cx="667959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srgbClr val="FFFFFF"/>
                  </a:solidFill>
                  <a:prstDash val="solid"/>
                </a:ln>
                <a:solidFill>
                  <a:srgbClr val="FF0000"/>
                </a:solidFill>
                <a:effectLst>
                  <a:outerShdw dist="38100" dir="2700000" algn="bl" rotWithShape="0">
                    <a:srgbClr val="DAEDEF"/>
                  </a:outerShdw>
                </a:effectLst>
                <a:uLnTx/>
                <a:uFillTx/>
                <a:latin typeface="Arial"/>
                <a:ea typeface="+mn-ea"/>
                <a:cs typeface="Arial"/>
              </a:rPr>
              <a:t>COIN:</a:t>
            </a:r>
            <a:r>
              <a:rPr kumimoji="0" lang="en-US" sz="36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Arial"/>
                <a:ea typeface="+mn-ea"/>
                <a:cs typeface="Arial"/>
              </a:rPr>
              <a:t> </a:t>
            </a:r>
            <a:r>
              <a:rPr kumimoji="0" lang="en-US" sz="3600" b="1" i="0" u="none" strike="noStrike" kern="1200" cap="none" spc="0" normalizeH="0" baseline="0" noProof="0" dirty="0">
                <a:ln w="13462">
                  <a:solidFill>
                    <a:srgbClr val="FFFFFF"/>
                  </a:solidFill>
                  <a:prstDash val="solid"/>
                </a:ln>
                <a:solidFill>
                  <a:srgbClr val="0070C0"/>
                </a:solidFill>
                <a:effectLst>
                  <a:outerShdw dist="38100" dir="2700000" algn="bl" rotWithShape="0">
                    <a:srgbClr val="DAEDEF"/>
                  </a:outerShdw>
                </a:effectLst>
                <a:uLnTx/>
                <a:uFillTx/>
                <a:latin typeface="Arial"/>
                <a:ea typeface="+mn-ea"/>
                <a:cs typeface="Arial"/>
              </a:rPr>
              <a:t>Cognitive Computing and Collective Intelligence … </a:t>
            </a:r>
          </a:p>
        </p:txBody>
      </p:sp>
      <p:grpSp>
        <p:nvGrpSpPr>
          <p:cNvPr id="9" name="Группа 2"/>
          <p:cNvGrpSpPr/>
          <p:nvPr/>
        </p:nvGrpSpPr>
        <p:grpSpPr>
          <a:xfrm>
            <a:off x="4461700" y="3409753"/>
            <a:ext cx="3024156" cy="3218198"/>
            <a:chOff x="328337" y="3275104"/>
            <a:chExt cx="329587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0"/>
                  <a:solidFill>
                    <a:srgbClr val="7030A0"/>
                  </a:solidFill>
                  <a:effectLst>
                    <a:reflection blurRad="12700" stA="50000" endPos="50000" dist="5000" dir="5400000" sy="-100000" rotWithShape="0"/>
                  </a:effectLst>
                  <a:uLnTx/>
                  <a:uFillTx/>
                  <a:latin typeface="Arial"/>
                  <a:ea typeface="+mn-ea"/>
                  <a:cs typeface="Arial"/>
                </a:rPr>
                <a:t>COIN</a:t>
              </a:r>
              <a:endParaRPr kumimoji="0" lang="ru-RU" sz="3200" b="1" i="0" u="none" strike="noStrike" kern="1200" cap="all" spc="0" normalizeH="0" baseline="0" noProof="0" dirty="0">
                <a:ln w="0"/>
                <a:solidFill>
                  <a:srgbClr val="7030A0"/>
                </a:solidFill>
                <a:effectLst>
                  <a:reflection blurRad="12700" stA="50000" endPos="50000" dist="5000" dir="5400000" sy="-100000" rotWithShape="0"/>
                </a:effectLst>
                <a:uLnTx/>
                <a:uFillTx/>
                <a:latin typeface="Arial"/>
                <a:ea typeface="+mn-ea"/>
                <a:cs typeface="Arial"/>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1791" y="3967701"/>
            <a:ext cx="5115035" cy="2557518"/>
          </a:xfrm>
          <a:prstGeom prst="rect">
            <a:avLst/>
          </a:prstGeom>
        </p:spPr>
      </p:pic>
      <p:sp>
        <p:nvSpPr>
          <p:cNvPr id="7" name="Rectangle 6"/>
          <p:cNvSpPr/>
          <p:nvPr/>
        </p:nvSpPr>
        <p:spPr>
          <a:xfrm>
            <a:off x="7021791" y="3055810"/>
            <a:ext cx="457586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mn-ea"/>
                <a:cs typeface="Arial"/>
                <a:hlinkClick r:id="rId8"/>
              </a:rPr>
              <a:t>http://www.jyu.fi/ai</a:t>
            </a:r>
            <a:r>
              <a:rPr kumimoji="0" lang="en-US" sz="4000" b="0" i="0" u="none" strike="noStrike" kern="1200" cap="none" spc="0" normalizeH="0" baseline="0" noProof="0" dirty="0">
                <a:ln>
                  <a:noFill/>
                </a:ln>
                <a:solidFill>
                  <a:srgbClr val="000000"/>
                </a:solidFill>
                <a:effectLst/>
                <a:uLnTx/>
                <a:uFillTx/>
                <a:latin typeface="Arial"/>
                <a:ea typeface="+mn-ea"/>
                <a:cs typeface="Arial"/>
              </a:rPr>
              <a:t>  </a:t>
            </a:r>
          </a:p>
        </p:txBody>
      </p:sp>
    </p:spTree>
    <p:extLst>
      <p:ext uri="{BB962C8B-B14F-4D97-AF65-F5344CB8AC3E}">
        <p14:creationId xmlns:p14="http://schemas.microsoft.com/office/powerpoint/2010/main" val="1671257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97288"/>
            <a:ext cx="10779308" cy="4400673"/>
          </a:xfrm>
          <a:prstGeom prst="rect">
            <a:avLst/>
          </a:prstGeom>
        </p:spPr>
      </p:pic>
      <p:sp>
        <p:nvSpPr>
          <p:cNvPr id="5" name="Rectangle 4"/>
          <p:cNvSpPr/>
          <p:nvPr/>
        </p:nvSpPr>
        <p:spPr>
          <a:xfrm>
            <a:off x="2596324" y="4705478"/>
            <a:ext cx="7432035"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a:t>
            </a:r>
            <a:r>
              <a:rPr lang="en-US" sz="2400" b="0" cap="none" spc="0">
                <a:ln w="0"/>
                <a:solidFill>
                  <a:schemeClr val="tx1"/>
                </a:solidFill>
                <a:effectLst>
                  <a:outerShdw blurRad="38100" dist="19050" dir="2700000" algn="tl" rotWithShape="0">
                    <a:schemeClr val="dk1">
                      <a:alpha val="40000"/>
                    </a:schemeClr>
                  </a:outerShdw>
                </a:effectLst>
              </a:rPr>
              <a:t>: </a:t>
            </a:r>
            <a:r>
              <a:rPr lang="en-US" sz="2400" b="0" cap="none" spc="0">
                <a:ln w="0"/>
                <a:solidFill>
                  <a:schemeClr val="tx1"/>
                </a:solidFill>
                <a:effectLst>
                  <a:outerShdw blurRad="38100" dist="19050" dir="2700000" algn="tl" rotWithShape="0">
                    <a:schemeClr val="dk1">
                      <a:alpha val="40000"/>
                    </a:schemeClr>
                  </a:outerShdw>
                </a:effectLst>
                <a:hlinkClick r:id="rId3"/>
              </a:rPr>
              <a:t>https://ai.it.jyu.fi/EVF-2021.pptx</a:t>
            </a:r>
            <a:r>
              <a:rPr lang="en-US" sz="2400" b="0" cap="none" spc="0">
                <a:ln w="0"/>
                <a:solidFill>
                  <a:schemeClr val="tx1"/>
                </a:solidFill>
                <a:effectLst>
                  <a:outerShdw blurRad="38100" dist="19050" dir="2700000" algn="tl" rotWithShape="0">
                    <a:schemeClr val="dk1">
                      <a:alpha val="40000"/>
                    </a:schemeClr>
                  </a:outerShdw>
                </a:effectLst>
              </a:rPr>
              <a:t>  </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2237124" y="5167143"/>
            <a:ext cx="412100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US" sz="2400" b="0" cap="none" spc="0" dirty="0">
                <a:ln w="0"/>
                <a:solidFill>
                  <a:schemeClr val="tx1"/>
                </a:solidFill>
                <a:effectLst>
                  <a:outerShdw blurRad="38100" dist="19050" dir="2700000" algn="tl" rotWithShape="0">
                    <a:schemeClr val="dk1">
                      <a:alpha val="40000"/>
                    </a:schemeClr>
                  </a:outerShdw>
                </a:effectLst>
                <a:hlinkClick r:id="rId4"/>
              </a:rPr>
              <a:t>vagan.terziyan@jyu.fi</a:t>
            </a:r>
            <a:r>
              <a:rPr lang="en-US" sz="2400" b="0" cap="none" spc="0" dirty="0">
                <a:ln w="0"/>
                <a:solidFill>
                  <a:schemeClr val="tx1"/>
                </a:solidFill>
                <a:effectLst>
                  <a:outerShdw blurRad="38100" dist="19050" dir="2700000" algn="tl" rotWithShape="0">
                    <a:schemeClr val="dk1">
                      <a:alpha val="40000"/>
                    </a:schemeClr>
                  </a:outerShdw>
                </a:effectLst>
              </a:rPr>
              <a:t>  </a:t>
            </a:r>
          </a:p>
        </p:txBody>
      </p:sp>
      <p:grpSp>
        <p:nvGrpSpPr>
          <p:cNvPr id="7" name="Group 6"/>
          <p:cNvGrpSpPr/>
          <p:nvPr/>
        </p:nvGrpSpPr>
        <p:grpSpPr>
          <a:xfrm>
            <a:off x="109536" y="4497961"/>
            <a:ext cx="2757410" cy="2261696"/>
            <a:chOff x="109536" y="4497961"/>
            <a:chExt cx="2757410" cy="2261696"/>
          </a:xfrm>
        </p:grpSpPr>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109536" y="4497961"/>
              <a:ext cx="2757410" cy="2261696"/>
            </a:xfrm>
            <a:prstGeom prst="rect">
              <a:avLst/>
            </a:prstGeom>
          </p:spPr>
        </p:pic>
        <p:sp>
          <p:nvSpPr>
            <p:cNvPr id="3" name="Rectangle 2"/>
            <p:cNvSpPr/>
            <p:nvPr/>
          </p:nvSpPr>
          <p:spPr>
            <a:xfrm>
              <a:off x="265464" y="5034260"/>
              <a:ext cx="78899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p>
          </p:txBody>
        </p:sp>
      </p:grpSp>
    </p:spTree>
    <p:extLst>
      <p:ext uri="{BB962C8B-B14F-4D97-AF65-F5344CB8AC3E}">
        <p14:creationId xmlns:p14="http://schemas.microsoft.com/office/powerpoint/2010/main" val="3662393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10369" y="0"/>
            <a:ext cx="9983891" cy="6858000"/>
            <a:chOff x="1110369" y="0"/>
            <a:chExt cx="9983891" cy="6858000"/>
          </a:xfrm>
        </p:grpSpPr>
        <p:pic>
          <p:nvPicPr>
            <p:cNvPr id="4" name="Picture 3"/>
            <p:cNvPicPr>
              <a:picLocks noChangeAspect="1"/>
            </p:cNvPicPr>
            <p:nvPr/>
          </p:nvPicPr>
          <p:blipFill>
            <a:blip r:embed="rId2"/>
            <a:stretch>
              <a:fillRect/>
            </a:stretch>
          </p:blipFill>
          <p:spPr>
            <a:xfrm>
              <a:off x="1110369" y="292852"/>
              <a:ext cx="9983891" cy="6565148"/>
            </a:xfrm>
            <a:prstGeom prst="rect">
              <a:avLst/>
            </a:prstGeom>
          </p:spPr>
        </p:pic>
        <p:sp>
          <p:nvSpPr>
            <p:cNvPr id="5" name="Rectangle 4"/>
            <p:cNvSpPr/>
            <p:nvPr/>
          </p:nvSpPr>
          <p:spPr>
            <a:xfrm>
              <a:off x="1110369" y="0"/>
              <a:ext cx="9983891" cy="1261884"/>
            </a:xfrm>
            <a:prstGeom prst="rect">
              <a:avLst/>
            </a:prstGeom>
            <a:solidFill>
              <a:srgbClr val="BCAD86"/>
            </a:solidFill>
          </p:spPr>
          <p:txBody>
            <a:bodyPr wrap="squar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rPr>
                <a:t>Thank you, </a:t>
              </a:r>
              <a:r>
                <a:rPr lang="en-US" sz="4000" b="1" cap="none" spc="0" dirty="0">
                  <a:ln w="0"/>
                  <a:solidFill>
                    <a:srgbClr val="0070C0"/>
                  </a:solidFill>
                  <a:effectLst>
                    <a:outerShdw blurRad="38100" dist="19050" dir="2700000" algn="tl" rotWithShape="0">
                      <a:schemeClr val="dk1">
                        <a:alpha val="40000"/>
                      </a:schemeClr>
                    </a:outerShdw>
                  </a:effectLst>
                </a:rPr>
                <a:t>Moumen</a:t>
              </a:r>
              <a:r>
                <a:rPr lang="en-US" sz="3600" b="1" cap="none" spc="0" dirty="0">
                  <a:ln w="0"/>
                  <a:solidFill>
                    <a:schemeClr val="tx1"/>
                  </a:solidFill>
                  <a:effectLst>
                    <a:outerShdw blurRad="38100" dist="19050" dir="2700000" algn="tl" rotWithShape="0">
                      <a:schemeClr val="dk1">
                        <a:alpha val="40000"/>
                      </a:schemeClr>
                    </a:outerShdw>
                  </a:effectLst>
                </a:rPr>
                <a:t>, thank you ECAM-EPMI, thank you, France, for being an excellent partner …</a:t>
              </a:r>
            </a:p>
          </p:txBody>
        </p:sp>
      </p:grpSp>
    </p:spTree>
    <p:extLst>
      <p:ext uri="{BB962C8B-B14F-4D97-AF65-F5344CB8AC3E}">
        <p14:creationId xmlns:p14="http://schemas.microsoft.com/office/powerpoint/2010/main" val="358578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42" y="1666875"/>
            <a:ext cx="4239177" cy="2751976"/>
          </a:xfrm>
          <a:prstGeom prst="rect">
            <a:avLst/>
          </a:prstGeom>
        </p:spPr>
      </p:pic>
      <p:grpSp>
        <p:nvGrpSpPr>
          <p:cNvPr id="12" name="Group 11"/>
          <p:cNvGrpSpPr/>
          <p:nvPr/>
        </p:nvGrpSpPr>
        <p:grpSpPr>
          <a:xfrm>
            <a:off x="9318167" y="133351"/>
            <a:ext cx="2769609" cy="4513631"/>
            <a:chOff x="8994317" y="1200151"/>
            <a:chExt cx="2769609" cy="4513631"/>
          </a:xfrm>
        </p:grpSpPr>
        <p:grpSp>
          <p:nvGrpSpPr>
            <p:cNvPr id="5" name="Group 4"/>
            <p:cNvGrpSpPr/>
            <p:nvPr/>
          </p:nvGrpSpPr>
          <p:grpSpPr>
            <a:xfrm>
              <a:off x="8994318" y="2771775"/>
              <a:ext cx="2762803" cy="2942007"/>
              <a:chOff x="5694522" y="2276872"/>
              <a:chExt cx="3144766" cy="3648749"/>
            </a:xfrm>
          </p:grpSpPr>
          <p:grpSp>
            <p:nvGrpSpPr>
              <p:cNvPr id="6" name="Group 4"/>
              <p:cNvGrpSpPr>
                <a:grpSpLocks/>
              </p:cNvGrpSpPr>
              <p:nvPr/>
            </p:nvGrpSpPr>
            <p:grpSpPr bwMode="auto">
              <a:xfrm>
                <a:off x="5694522" y="2276872"/>
                <a:ext cx="3137014" cy="1957955"/>
                <a:chOff x="6293482" y="192028"/>
                <a:chExt cx="3137126" cy="1957761"/>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3482" y="192028"/>
                  <a:ext cx="3137126" cy="1957761"/>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9" name="Picture 1"/>
                <p:cNvPicPr>
                  <a:picLocks noChangeAspect="1"/>
                </p:cNvPicPr>
                <p:nvPr/>
              </p:nvPicPr>
              <p:blipFill>
                <a:blip r:embed="rId4"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467002" y="1399253"/>
                  <a:ext cx="790083" cy="75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5364" y="4281613"/>
                <a:ext cx="3133924" cy="164400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0" name="Rectangle 9"/>
            <p:cNvSpPr/>
            <p:nvPr/>
          </p:nvSpPr>
          <p:spPr>
            <a:xfrm>
              <a:off x="9001125" y="1200151"/>
              <a:ext cx="2755994" cy="1571624"/>
            </a:xfrm>
            <a:prstGeom prst="rect">
              <a:avLst/>
            </a:prstGeom>
            <a:solidFill>
              <a:srgbClr val="EC21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a:solidFill>
                    <a:prstClr val="white"/>
                  </a:solidFill>
                  <a:latin typeface="Calibri"/>
                </a:rPr>
                <a:t>COLLABORATIVE INTELLIGENCE</a:t>
              </a:r>
            </a:p>
            <a:p>
              <a:pPr algn="ctr" defTabSz="685800"/>
              <a:r>
                <a:rPr lang="en-US" sz="2400" b="1" dirty="0">
                  <a:solidFill>
                    <a:prstClr val="white"/>
                  </a:solidFill>
                  <a:latin typeface="Calibri"/>
                </a:rPr>
                <a:t>(human + AI –driven decision-making)</a:t>
              </a:r>
            </a:p>
          </p:txBody>
        </p:sp>
        <p:sp>
          <p:nvSpPr>
            <p:cNvPr id="11" name="Rectangle 10"/>
            <p:cNvSpPr/>
            <p:nvPr/>
          </p:nvSpPr>
          <p:spPr>
            <a:xfrm>
              <a:off x="8994317" y="1200151"/>
              <a:ext cx="2769609" cy="451363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50342" y="95251"/>
            <a:ext cx="4239177" cy="1571624"/>
          </a:xfrm>
          <a:prstGeom prst="rect">
            <a:avLst/>
          </a:prstGeom>
          <a:solidFill>
            <a:srgbClr val="EC21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b="1" dirty="0">
                <a:solidFill>
                  <a:prstClr val="white"/>
                </a:solidFill>
                <a:latin typeface="Calibri"/>
              </a:rPr>
              <a:t>CYBER-PHYSICAL-SOCIAL SYSYEMS; </a:t>
            </a:r>
            <a:r>
              <a:rPr lang="en-US" sz="2000" b="1" dirty="0">
                <a:solidFill>
                  <a:prstClr val="white"/>
                </a:solidFill>
              </a:rPr>
              <a:t>CRITICAL INFRASTRUCTURE; SMART MILITARY SYSTEMS;</a:t>
            </a:r>
            <a:r>
              <a:rPr lang="en-US" sz="2000" b="1" dirty="0">
                <a:solidFill>
                  <a:prstClr val="white"/>
                </a:solidFill>
                <a:latin typeface="Calibri"/>
              </a:rPr>
              <a:t> INDUSTRY 4.0; SMART MANUFACTURING</a:t>
            </a:r>
            <a:r>
              <a:rPr lang="en-US" sz="2000" b="1" dirty="0">
                <a:solidFill>
                  <a:prstClr val="white"/>
                </a:solidFill>
              </a:rPr>
              <a:t>; LOGISTICS</a:t>
            </a:r>
            <a:endParaRPr lang="en-US" sz="2000" b="1" dirty="0">
              <a:solidFill>
                <a:prstClr val="white"/>
              </a:solidFill>
              <a:latin typeface="Calibri"/>
            </a:endParaRPr>
          </a:p>
        </p:txBody>
      </p:sp>
      <p:sp>
        <p:nvSpPr>
          <p:cNvPr id="14" name="Rectangle 13"/>
          <p:cNvSpPr/>
          <p:nvPr/>
        </p:nvSpPr>
        <p:spPr>
          <a:xfrm>
            <a:off x="50341" y="95252"/>
            <a:ext cx="4245986" cy="4323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463259" y="3876674"/>
            <a:ext cx="2823491" cy="2917396"/>
            <a:chOff x="5206084" y="3876674"/>
            <a:chExt cx="2823491" cy="2917396"/>
          </a:xfrm>
        </p:grpSpPr>
        <p:pic>
          <p:nvPicPr>
            <p:cNvPr id="15" name="Picture 14"/>
            <p:cNvPicPr>
              <a:picLocks noChangeAspect="1"/>
            </p:cNvPicPr>
            <p:nvPr/>
          </p:nvPicPr>
          <p:blipFill>
            <a:blip r:embed="rId6"/>
            <a:stretch>
              <a:fillRect/>
            </a:stretch>
          </p:blipFill>
          <p:spPr>
            <a:xfrm>
              <a:off x="5219700" y="4812950"/>
              <a:ext cx="2809875" cy="1981120"/>
            </a:xfrm>
            <a:prstGeom prst="rect">
              <a:avLst/>
            </a:prstGeom>
          </p:spPr>
        </p:pic>
        <p:pic>
          <p:nvPicPr>
            <p:cNvPr id="16" name="Picture 15"/>
            <p:cNvPicPr>
              <a:picLocks noChangeAspect="1"/>
            </p:cNvPicPr>
            <p:nvPr/>
          </p:nvPicPr>
          <p:blipFill>
            <a:blip r:embed="rId7"/>
            <a:stretch>
              <a:fillRect/>
            </a:stretch>
          </p:blipFill>
          <p:spPr>
            <a:xfrm>
              <a:off x="6417468" y="6171318"/>
              <a:ext cx="509588" cy="382191"/>
            </a:xfrm>
            <a:prstGeom prst="rect">
              <a:avLst/>
            </a:prstGeom>
          </p:spPr>
        </p:pic>
        <p:sp>
          <p:nvSpPr>
            <p:cNvPr id="17" name="Rectangle 16"/>
            <p:cNvSpPr/>
            <p:nvPr/>
          </p:nvSpPr>
          <p:spPr>
            <a:xfrm>
              <a:off x="5219699" y="3876674"/>
              <a:ext cx="2809875" cy="924041"/>
            </a:xfrm>
            <a:prstGeom prst="rect">
              <a:avLst/>
            </a:prstGeom>
            <a:solidFill>
              <a:srgbClr val="EC21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a:solidFill>
                    <a:prstClr val="white"/>
                  </a:solidFill>
                  <a:latin typeface="Calibri"/>
                </a:rPr>
                <a:t>ADVERSARIAL MACHINE LEARNING</a:t>
              </a:r>
            </a:p>
          </p:txBody>
        </p:sp>
        <p:sp>
          <p:nvSpPr>
            <p:cNvPr id="18" name="Rectangle 17"/>
            <p:cNvSpPr/>
            <p:nvPr/>
          </p:nvSpPr>
          <p:spPr>
            <a:xfrm>
              <a:off x="5206084" y="3876674"/>
              <a:ext cx="2823490" cy="29173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8"/>
          <a:stretch>
            <a:fillRect/>
          </a:stretch>
        </p:blipFill>
        <p:spPr>
          <a:xfrm>
            <a:off x="9484517" y="4854567"/>
            <a:ext cx="2447001" cy="1599614"/>
          </a:xfrm>
          <a:prstGeom prst="rect">
            <a:avLst/>
          </a:prstGeom>
        </p:spPr>
      </p:pic>
      <p:sp>
        <p:nvSpPr>
          <p:cNvPr id="21" name="Rectangle 7"/>
          <p:cNvSpPr>
            <a:spLocks noChangeArrowheads="1"/>
          </p:cNvSpPr>
          <p:nvPr/>
        </p:nvSpPr>
        <p:spPr bwMode="auto">
          <a:xfrm>
            <a:off x="276571" y="4546531"/>
            <a:ext cx="398892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None/>
            </a:pPr>
            <a:r>
              <a:rPr lang="en-US" altLang="fi-FI" sz="2800" b="1" dirty="0">
                <a:solidFill>
                  <a:srgbClr val="FF0000"/>
                </a:solidFill>
              </a:rPr>
              <a:t>The “Three Whales” of the IMMUNE project</a:t>
            </a:r>
          </a:p>
          <a:p>
            <a:pPr defTabSz="685800" fontAlgn="base">
              <a:spcBef>
                <a:spcPct val="0"/>
              </a:spcBef>
              <a:spcAft>
                <a:spcPct val="0"/>
              </a:spcAft>
              <a:buNone/>
            </a:pPr>
            <a:r>
              <a:rPr lang="en-US" altLang="fi-FI" sz="2400" b="1" dirty="0">
                <a:solidFill>
                  <a:srgbClr val="FF0000"/>
                </a:solidFill>
              </a:rPr>
              <a:t>(</a:t>
            </a:r>
            <a:r>
              <a:rPr lang="en-US" sz="2400" b="1" dirty="0">
                <a:solidFill>
                  <a:srgbClr val="FF0000"/>
                </a:solidFill>
              </a:rPr>
              <a:t>“Cyber Defence for Intelligent Systems”</a:t>
            </a:r>
            <a:r>
              <a:rPr lang="en-US" altLang="fi-FI" sz="2400" b="1" dirty="0">
                <a:solidFill>
                  <a:srgbClr val="FF0000"/>
                </a:solidFill>
              </a:rPr>
              <a:t>)</a:t>
            </a:r>
            <a:r>
              <a:rPr lang="en-US" altLang="fi-FI" b="1" dirty="0">
                <a:solidFill>
                  <a:srgbClr val="FF0000"/>
                </a:solidFill>
              </a:rPr>
              <a:t> </a:t>
            </a:r>
          </a:p>
        </p:txBody>
      </p:sp>
      <p:grpSp>
        <p:nvGrpSpPr>
          <p:cNvPr id="26" name="Group 25"/>
          <p:cNvGrpSpPr/>
          <p:nvPr/>
        </p:nvGrpSpPr>
        <p:grpSpPr>
          <a:xfrm>
            <a:off x="5305424" y="61888"/>
            <a:ext cx="3057525" cy="3021167"/>
            <a:chOff x="5333999" y="261913"/>
            <a:chExt cx="3057525" cy="3021167"/>
          </a:xfrm>
        </p:grpSpPr>
        <p:pic>
          <p:nvPicPr>
            <p:cNvPr id="22"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3999" y="1224054"/>
              <a:ext cx="3057525" cy="205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6358691" y="2122238"/>
              <a:ext cx="631904" cy="707886"/>
            </a:xfrm>
            <a:prstGeom prst="rect">
              <a:avLst/>
            </a:prstGeom>
            <a:noFill/>
          </p:spPr>
          <p:txBody>
            <a:bodyPr wrap="non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AI</a:t>
              </a:r>
            </a:p>
          </p:txBody>
        </p:sp>
        <p:sp>
          <p:nvSpPr>
            <p:cNvPr id="24" name="Rectangle 23"/>
            <p:cNvSpPr/>
            <p:nvPr/>
          </p:nvSpPr>
          <p:spPr>
            <a:xfrm>
              <a:off x="5334000" y="261913"/>
              <a:ext cx="3057524" cy="924041"/>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b="1" dirty="0">
                  <a:solidFill>
                    <a:prstClr val="white"/>
                  </a:solidFill>
                  <a:latin typeface="Calibri"/>
                </a:rPr>
                <a:t>“IMMUNE” </a:t>
              </a:r>
              <a:r>
                <a:rPr lang="en-US" sz="2400" b="1" dirty="0">
                  <a:solidFill>
                    <a:prstClr val="white"/>
                  </a:solidFill>
                  <a:latin typeface="Calibri"/>
                </a:rPr>
                <a:t>PROJECT</a:t>
              </a:r>
            </a:p>
          </p:txBody>
        </p:sp>
        <p:sp>
          <p:nvSpPr>
            <p:cNvPr id="25" name="Rectangle 24"/>
            <p:cNvSpPr/>
            <p:nvPr/>
          </p:nvSpPr>
          <p:spPr>
            <a:xfrm>
              <a:off x="5346844" y="261913"/>
              <a:ext cx="3044680" cy="30211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ight Arrow 26"/>
          <p:cNvSpPr/>
          <p:nvPr/>
        </p:nvSpPr>
        <p:spPr>
          <a:xfrm>
            <a:off x="4431841" y="1781175"/>
            <a:ext cx="797384" cy="638175"/>
          </a:xfrm>
          <a:prstGeom prst="rightArrow">
            <a:avLst>
              <a:gd name="adj1" fmla="val 50000"/>
              <a:gd name="adj2" fmla="val 60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0800000">
            <a:off x="8437103" y="1695450"/>
            <a:ext cx="797384" cy="638175"/>
          </a:xfrm>
          <a:prstGeom prst="rightArrow">
            <a:avLst>
              <a:gd name="adj1" fmla="val 50000"/>
              <a:gd name="adj2" fmla="val 60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6200000">
            <a:off x="6477192" y="3158980"/>
            <a:ext cx="669636" cy="638175"/>
          </a:xfrm>
          <a:prstGeom prst="rightArrow">
            <a:avLst>
              <a:gd name="adj1" fmla="val 50000"/>
              <a:gd name="adj2" fmla="val 60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863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0060" y="50589"/>
            <a:ext cx="3535200"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Cyber-Physical-Social Systems</a:t>
            </a:r>
          </a:p>
        </p:txBody>
      </p:sp>
      <p:sp>
        <p:nvSpPr>
          <p:cNvPr id="11" name="Rectangle 17"/>
          <p:cNvSpPr/>
          <p:nvPr/>
        </p:nvSpPr>
        <p:spPr bwMode="auto">
          <a:xfrm>
            <a:off x="9509468" y="69839"/>
            <a:ext cx="265707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Collective Intelligence</a:t>
            </a:r>
          </a:p>
        </p:txBody>
      </p:sp>
      <p:grpSp>
        <p:nvGrpSpPr>
          <p:cNvPr id="26" name="Group 25"/>
          <p:cNvGrpSpPr/>
          <p:nvPr/>
        </p:nvGrpSpPr>
        <p:grpSpPr>
          <a:xfrm>
            <a:off x="9696043" y="535449"/>
            <a:ext cx="2304256" cy="2566604"/>
            <a:chOff x="5051759" y="2276872"/>
            <a:chExt cx="3787526" cy="4335421"/>
          </a:xfrm>
        </p:grpSpPr>
        <p:grpSp>
          <p:nvGrpSpPr>
            <p:cNvPr id="7" name="Group 4"/>
            <p:cNvGrpSpPr>
              <a:grpSpLocks/>
            </p:cNvGrpSpPr>
            <p:nvPr/>
          </p:nvGrpSpPr>
          <p:grpSpPr bwMode="auto">
            <a:xfrm>
              <a:off x="5051759" y="2276872"/>
              <a:ext cx="3779777" cy="2359133"/>
              <a:chOff x="5650696" y="192028"/>
              <a:chExt cx="3779912" cy="2358899"/>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696" y="192028"/>
                <a:ext cx="3779912" cy="23588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3"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8917" y="4636005"/>
              <a:ext cx="3780368" cy="19762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7036" y="3691555"/>
            <a:ext cx="4028771" cy="3021579"/>
          </a:xfrm>
          <a:prstGeom prst="rect">
            <a:avLst/>
          </a:prstGeom>
        </p:spPr>
      </p:pic>
      <p:sp>
        <p:nvSpPr>
          <p:cNvPr id="32" name="Rectangle 31"/>
          <p:cNvSpPr/>
          <p:nvPr/>
        </p:nvSpPr>
        <p:spPr bwMode="auto">
          <a:xfrm>
            <a:off x="3908934" y="3232754"/>
            <a:ext cx="5115824"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Future Manufacturing Infrastructure</a:t>
            </a:r>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057" y="2604916"/>
            <a:ext cx="6486199" cy="73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3214613" y="357315"/>
            <a:ext cx="6179642" cy="2308324"/>
          </a:xfrm>
          <a:prstGeom prst="rect">
            <a:avLst/>
          </a:prstGeom>
          <a:noFill/>
        </p:spPr>
        <p:txBody>
          <a:bodyPr wrap="square" rtlCol="0">
            <a:spAutoFit/>
          </a:bodyPr>
          <a:lstStyle/>
          <a:p>
            <a:pPr algn="just"/>
            <a:r>
              <a:rPr lang="en-US" sz="2400" b="1" dirty="0">
                <a:solidFill>
                  <a:prstClr val="black"/>
                </a:solidFill>
                <a:latin typeface="Calibri"/>
              </a:rPr>
              <a:t>Factories of the Future, Smart Manufacturing, Smart Critical Infrastructure, Industry 4.0 </a:t>
            </a:r>
            <a:r>
              <a:rPr lang="en-US" sz="2400" dirty="0">
                <a:solidFill>
                  <a:prstClr val="black"/>
                </a:solidFill>
                <a:latin typeface="Calibri"/>
              </a:rPr>
              <a:t>are all about emerging Cyber-Physical-Social Systems, which are populated and controlled by the Collective Intelligence and which are essential for the functioning of a society and economy …</a:t>
            </a:r>
          </a:p>
        </p:txBody>
      </p:sp>
      <p:sp>
        <p:nvSpPr>
          <p:cNvPr id="17" name="Rounded Rectangular Callout 16"/>
          <p:cNvSpPr/>
          <p:nvPr/>
        </p:nvSpPr>
        <p:spPr>
          <a:xfrm>
            <a:off x="9392861" y="3545392"/>
            <a:ext cx="2581556" cy="869578"/>
          </a:xfrm>
          <a:prstGeom prst="wedgeRoundRectCallout">
            <a:avLst>
              <a:gd name="adj1" fmla="val -21391"/>
              <a:gd name="adj2" fmla="val -1399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latin typeface="Calibri"/>
              </a:rPr>
              <a:t>Humans and </a:t>
            </a:r>
            <a:r>
              <a:rPr lang="en-US" b="1" u="sng" dirty="0">
                <a:solidFill>
                  <a:prstClr val="white"/>
                </a:solidFill>
                <a:latin typeface="Calibri"/>
              </a:rPr>
              <a:t>artificial decision makers</a:t>
            </a:r>
          </a:p>
        </p:txBody>
      </p:sp>
      <p:sp>
        <p:nvSpPr>
          <p:cNvPr id="18" name="Rectangle 17"/>
          <p:cNvSpPr/>
          <p:nvPr/>
        </p:nvSpPr>
        <p:spPr>
          <a:xfrm>
            <a:off x="6206378" y="6393939"/>
            <a:ext cx="1986441" cy="246221"/>
          </a:xfrm>
          <a:prstGeom prst="rect">
            <a:avLst/>
          </a:prstGeom>
          <a:solidFill>
            <a:srgbClr val="FFFF00"/>
          </a:solidFill>
        </p:spPr>
        <p:txBody>
          <a:bodyPr wrap="none">
            <a:spAutoFit/>
          </a:bodyPr>
          <a:lstStyle/>
          <a:p>
            <a:pPr algn="ctr">
              <a:defRPr/>
            </a:pPr>
            <a:r>
              <a:rPr lang="en-US" sz="1000" dirty="0">
                <a:solidFill>
                  <a:prstClr val="white"/>
                </a:solidFill>
                <a:latin typeface="Calibri"/>
                <a:hlinkClick r:id="rId7"/>
              </a:rPr>
              <a:t>https://bt3gl.github.io/index.html</a:t>
            </a:r>
            <a:r>
              <a:rPr lang="en-US" sz="1000" dirty="0">
                <a:solidFill>
                  <a:prstClr val="white"/>
                </a:solidFill>
                <a:latin typeface="Calibri"/>
              </a:rPr>
              <a:t> </a:t>
            </a:r>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448" y="3046648"/>
            <a:ext cx="2468880" cy="9974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9"/>
          <a:stretch>
            <a:fillRect/>
          </a:stretch>
        </p:blipFill>
        <p:spPr>
          <a:xfrm>
            <a:off x="439591" y="2097586"/>
            <a:ext cx="2468880" cy="914247"/>
          </a:xfrm>
          <a:prstGeom prst="rect">
            <a:avLst/>
          </a:prstGeom>
          <a:ln w="25400">
            <a:solidFill>
              <a:schemeClr val="tx1"/>
            </a:solidFill>
          </a:ln>
        </p:spPr>
      </p:pic>
      <p:pic>
        <p:nvPicPr>
          <p:cNvPr id="5" name="Picture 4"/>
          <p:cNvPicPr>
            <a:picLocks noChangeAspect="1"/>
          </p:cNvPicPr>
          <p:nvPr/>
        </p:nvPicPr>
        <p:blipFill>
          <a:blip r:embed="rId10"/>
          <a:stretch>
            <a:fillRect/>
          </a:stretch>
        </p:blipFill>
        <p:spPr>
          <a:xfrm>
            <a:off x="442904" y="567995"/>
            <a:ext cx="2468880" cy="1497798"/>
          </a:xfrm>
          <a:prstGeom prst="rect">
            <a:avLst/>
          </a:prstGeom>
          <a:noFill/>
          <a:ln w="25400">
            <a:solidFill>
              <a:schemeClr val="tx1"/>
            </a:solidFill>
          </a:ln>
        </p:spPr>
      </p:pic>
      <p:sp>
        <p:nvSpPr>
          <p:cNvPr id="2" name="Rounded Rectangular Callout 1"/>
          <p:cNvSpPr/>
          <p:nvPr/>
        </p:nvSpPr>
        <p:spPr>
          <a:xfrm>
            <a:off x="904775" y="4295837"/>
            <a:ext cx="3216476" cy="1335771"/>
          </a:xfrm>
          <a:prstGeom prst="wedgeRoundRectCallout">
            <a:avLst>
              <a:gd name="adj1" fmla="val 2155"/>
              <a:gd name="adj2" fmla="val -800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latin typeface="Calibri"/>
              </a:rPr>
              <a:t>Flexible infrastructure of heterogeneous systems, facilities, assets, technologies, networks and processes</a:t>
            </a:r>
          </a:p>
        </p:txBody>
      </p:sp>
      <p:sp>
        <p:nvSpPr>
          <p:cNvPr id="4" name="Rectangle 3"/>
          <p:cNvSpPr/>
          <p:nvPr/>
        </p:nvSpPr>
        <p:spPr>
          <a:xfrm>
            <a:off x="8534401" y="4498680"/>
            <a:ext cx="3632141" cy="228557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7030A0"/>
                </a:solidFill>
              </a:rPr>
              <a:t>Artificial decision-makers are autonomous models (e.g., Neural Networks) specially trained (</a:t>
            </a:r>
            <a:r>
              <a:rPr lang="en-US" sz="2000" b="1" i="1" dirty="0">
                <a:solidFill>
                  <a:srgbClr val="FF0000"/>
                </a:solidFill>
              </a:rPr>
              <a:t>Machine Learning </a:t>
            </a:r>
            <a:r>
              <a:rPr lang="en-US" sz="2000" i="1" dirty="0">
                <a:solidFill>
                  <a:srgbClr val="7030A0"/>
                </a:solidFill>
              </a:rPr>
              <a:t>process on the basis of available training data</a:t>
            </a:r>
            <a:r>
              <a:rPr lang="en-US" sz="2000" dirty="0">
                <a:solidFill>
                  <a:srgbClr val="7030A0"/>
                </a:solidFill>
              </a:rPr>
              <a:t>) to make decisions by addressing certain observations.</a:t>
            </a:r>
          </a:p>
        </p:txBody>
      </p:sp>
    </p:spTree>
    <p:extLst>
      <p:ext uri="{BB962C8B-B14F-4D97-AF65-F5344CB8AC3E}">
        <p14:creationId xmlns:p14="http://schemas.microsoft.com/office/powerpoint/2010/main" val="2433337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50566" y="46427"/>
            <a:ext cx="4167744"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Cyber-Physical-Social Systems</a:t>
            </a:r>
          </a:p>
        </p:txBody>
      </p:sp>
      <p:sp>
        <p:nvSpPr>
          <p:cNvPr id="11" name="Rectangle 17"/>
          <p:cNvSpPr/>
          <p:nvPr/>
        </p:nvSpPr>
        <p:spPr bwMode="auto">
          <a:xfrm>
            <a:off x="8946921" y="85033"/>
            <a:ext cx="3121304"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Collective Intelligence</a:t>
            </a:r>
          </a:p>
        </p:txBody>
      </p:sp>
      <p:grpSp>
        <p:nvGrpSpPr>
          <p:cNvPr id="26" name="Group 25"/>
          <p:cNvGrpSpPr/>
          <p:nvPr/>
        </p:nvGrpSpPr>
        <p:grpSpPr>
          <a:xfrm>
            <a:off x="9083972" y="655027"/>
            <a:ext cx="2907598" cy="3286894"/>
            <a:chOff x="4384188" y="2276870"/>
            <a:chExt cx="4597233" cy="5328695"/>
          </a:xfrm>
        </p:grpSpPr>
        <p:grpSp>
          <p:nvGrpSpPr>
            <p:cNvPr id="7" name="Group 4"/>
            <p:cNvGrpSpPr>
              <a:grpSpLocks/>
            </p:cNvGrpSpPr>
            <p:nvPr/>
          </p:nvGrpSpPr>
          <p:grpSpPr bwMode="auto">
            <a:xfrm>
              <a:off x="4400010" y="2276870"/>
              <a:ext cx="4581411" cy="2859468"/>
              <a:chOff x="4998923" y="192026"/>
              <a:chExt cx="4581574" cy="2859185"/>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8923" y="192026"/>
                <a:ext cx="4581574" cy="2859185"/>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3"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188" y="5221323"/>
              <a:ext cx="4581412" cy="238424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9555" y="3639542"/>
            <a:ext cx="4187956" cy="3140968"/>
          </a:xfrm>
          <a:prstGeom prst="rect">
            <a:avLst/>
          </a:prstGeom>
        </p:spPr>
      </p:pic>
      <p:pic>
        <p:nvPicPr>
          <p:cNvPr id="2052"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2434" y="2156362"/>
            <a:ext cx="5884487" cy="104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3893658" y="680798"/>
            <a:ext cx="5053263" cy="1384995"/>
          </a:xfrm>
          <a:prstGeom prst="rect">
            <a:avLst/>
          </a:prstGeom>
          <a:noFill/>
        </p:spPr>
        <p:txBody>
          <a:bodyPr wrap="square" rtlCol="0">
            <a:spAutoFit/>
          </a:bodyPr>
          <a:lstStyle/>
          <a:p>
            <a:pPr>
              <a:defRPr/>
            </a:pPr>
            <a:r>
              <a:rPr lang="en-US" sz="2800" b="1" i="1" dirty="0">
                <a:solidFill>
                  <a:srgbClr val="FF0000"/>
                </a:solidFill>
                <a:latin typeface="Calibri"/>
              </a:rPr>
              <a:t>Which of these is more vulnerable for a hacking attack: infrastructure or intelligence?</a:t>
            </a:r>
            <a:endParaRPr lang="en-US" sz="2800" i="1" dirty="0">
              <a:solidFill>
                <a:srgbClr val="FF0000"/>
              </a:solidFill>
              <a:latin typeface="Calibri"/>
            </a:endParaRPr>
          </a:p>
        </p:txBody>
      </p:sp>
      <p:sp>
        <p:nvSpPr>
          <p:cNvPr id="18" name="TextBox 17"/>
          <p:cNvSpPr txBox="1"/>
          <p:nvPr/>
        </p:nvSpPr>
        <p:spPr>
          <a:xfrm>
            <a:off x="91429" y="4545995"/>
            <a:ext cx="3484114" cy="1292662"/>
          </a:xfrm>
          <a:prstGeom prst="rect">
            <a:avLst/>
          </a:prstGeom>
          <a:solidFill>
            <a:schemeClr val="bg1">
              <a:lumMod val="85000"/>
            </a:schemeClr>
          </a:solidFill>
          <a:ln w="19050">
            <a:solidFill>
              <a:schemeClr val="tx1"/>
            </a:solidFill>
          </a:ln>
        </p:spPr>
        <p:txBody>
          <a:bodyPr wrap="square" rtlCol="0">
            <a:spAutoFit/>
          </a:bodyPr>
          <a:lstStyle/>
          <a:p>
            <a:pPr fontAlgn="base">
              <a:spcBef>
                <a:spcPct val="0"/>
              </a:spcBef>
              <a:spcAft>
                <a:spcPct val="0"/>
              </a:spcAft>
              <a:defRPr/>
            </a:pPr>
            <a:r>
              <a:rPr lang="en-US" sz="2800" b="1" i="1" dirty="0">
                <a:solidFill>
                  <a:srgbClr val="FF0000"/>
                </a:solidFill>
                <a:latin typeface="Times New Roman" pitchFamily="18" charset="0"/>
              </a:rPr>
              <a:t>“Only amateurs attack machines…”</a:t>
            </a:r>
            <a:endParaRPr lang="en-US" sz="2800" b="1" dirty="0">
              <a:solidFill>
                <a:srgbClr val="FF0000"/>
              </a:solidFill>
              <a:latin typeface="Times New Roman" pitchFamily="18" charset="0"/>
            </a:endParaRPr>
          </a:p>
          <a:p>
            <a:pPr fontAlgn="base">
              <a:spcBef>
                <a:spcPct val="0"/>
              </a:spcBef>
              <a:spcAft>
                <a:spcPct val="0"/>
              </a:spcAft>
              <a:defRPr/>
            </a:pPr>
            <a:endParaRPr lang="en-US" sz="800" b="1" dirty="0">
              <a:solidFill>
                <a:srgbClr val="FF0000"/>
              </a:solidFill>
              <a:latin typeface="Times New Roman" pitchFamily="18" charset="0"/>
            </a:endParaRPr>
          </a:p>
          <a:p>
            <a:pPr fontAlgn="base">
              <a:spcBef>
                <a:spcPct val="0"/>
              </a:spcBef>
              <a:spcAft>
                <a:spcPct val="0"/>
              </a:spcAft>
              <a:defRPr/>
            </a:pPr>
            <a:r>
              <a:rPr lang="en-US" sz="1400" dirty="0">
                <a:solidFill>
                  <a:prstClr val="black"/>
                </a:solidFill>
                <a:latin typeface="Times New Roman" pitchFamily="18" charset="0"/>
              </a:rPr>
              <a:t>[B. Schneier (2000). </a:t>
            </a:r>
            <a:r>
              <a:rPr lang="en-US" sz="1400" u="sng" dirty="0">
                <a:solidFill>
                  <a:prstClr val="black"/>
                </a:solidFill>
                <a:latin typeface="Times New Roman" pitchFamily="18" charset="0"/>
                <a:hlinkClick r:id="rId7"/>
              </a:rPr>
              <a:t>Semantic Attacks</a:t>
            </a:r>
            <a:r>
              <a:rPr lang="en-US" sz="1400" u="sng" dirty="0">
                <a:solidFill>
                  <a:prstClr val="black"/>
                </a:solidFill>
                <a:latin typeface="Times New Roman" pitchFamily="18" charset="0"/>
              </a:rPr>
              <a:t>…</a:t>
            </a:r>
            <a:r>
              <a:rPr lang="en-US" sz="1400" dirty="0">
                <a:solidFill>
                  <a:prstClr val="black"/>
                </a:solidFill>
                <a:latin typeface="Times New Roman" pitchFamily="18" charset="0"/>
              </a:rPr>
              <a:t>]</a:t>
            </a:r>
          </a:p>
        </p:txBody>
      </p:sp>
      <p:sp>
        <p:nvSpPr>
          <p:cNvPr id="19" name="TextBox 18"/>
          <p:cNvSpPr txBox="1"/>
          <p:nvPr/>
        </p:nvSpPr>
        <p:spPr>
          <a:xfrm>
            <a:off x="8585381" y="4489058"/>
            <a:ext cx="3227635" cy="1292662"/>
          </a:xfrm>
          <a:prstGeom prst="rect">
            <a:avLst/>
          </a:prstGeom>
          <a:solidFill>
            <a:schemeClr val="bg1">
              <a:lumMod val="85000"/>
            </a:schemeClr>
          </a:solidFill>
          <a:ln w="19050">
            <a:solidFill>
              <a:schemeClr val="tx1"/>
            </a:solidFill>
          </a:ln>
        </p:spPr>
        <p:txBody>
          <a:bodyPr wrap="square" rtlCol="0">
            <a:spAutoFit/>
          </a:bodyPr>
          <a:lstStyle/>
          <a:p>
            <a:pPr fontAlgn="base">
              <a:spcBef>
                <a:spcPct val="0"/>
              </a:spcBef>
              <a:spcAft>
                <a:spcPct val="0"/>
              </a:spcAft>
              <a:defRPr/>
            </a:pPr>
            <a:r>
              <a:rPr lang="en-US" sz="2800" b="1" i="1" dirty="0">
                <a:solidFill>
                  <a:srgbClr val="FF0000"/>
                </a:solidFill>
                <a:latin typeface="Times New Roman" pitchFamily="18" charset="0"/>
              </a:rPr>
              <a:t>“… professionals target people”</a:t>
            </a:r>
            <a:endParaRPr lang="en-US" sz="2800" b="1" dirty="0">
              <a:solidFill>
                <a:srgbClr val="FF0000"/>
              </a:solidFill>
              <a:latin typeface="Times New Roman" pitchFamily="18" charset="0"/>
            </a:endParaRPr>
          </a:p>
          <a:p>
            <a:pPr fontAlgn="base">
              <a:spcBef>
                <a:spcPct val="0"/>
              </a:spcBef>
              <a:spcAft>
                <a:spcPct val="0"/>
              </a:spcAft>
              <a:defRPr/>
            </a:pPr>
            <a:endParaRPr lang="en-US" sz="800" b="1" dirty="0">
              <a:solidFill>
                <a:srgbClr val="FF0000"/>
              </a:solidFill>
              <a:latin typeface="Times New Roman" pitchFamily="18" charset="0"/>
            </a:endParaRPr>
          </a:p>
          <a:p>
            <a:pPr fontAlgn="base">
              <a:spcBef>
                <a:spcPct val="0"/>
              </a:spcBef>
              <a:spcAft>
                <a:spcPct val="0"/>
              </a:spcAft>
              <a:defRPr/>
            </a:pPr>
            <a:r>
              <a:rPr lang="en-US" sz="1400" dirty="0">
                <a:solidFill>
                  <a:prstClr val="black"/>
                </a:solidFill>
                <a:latin typeface="Times New Roman" pitchFamily="18" charset="0"/>
              </a:rPr>
              <a:t>[B. Schneier (2000). </a:t>
            </a:r>
            <a:r>
              <a:rPr lang="en-US" sz="1400" u="sng" dirty="0">
                <a:solidFill>
                  <a:prstClr val="black"/>
                </a:solidFill>
                <a:latin typeface="Times New Roman" pitchFamily="18" charset="0"/>
                <a:hlinkClick r:id="rId7"/>
              </a:rPr>
              <a:t>Semantic Attacks</a:t>
            </a:r>
            <a:r>
              <a:rPr lang="en-US" sz="1400" u="sng" dirty="0">
                <a:solidFill>
                  <a:prstClr val="black"/>
                </a:solidFill>
                <a:latin typeface="Times New Roman" pitchFamily="18" charset="0"/>
              </a:rPr>
              <a:t>…</a:t>
            </a:r>
            <a:r>
              <a:rPr lang="en-US" sz="1400" dirty="0">
                <a:solidFill>
                  <a:prstClr val="black"/>
                </a:solidFill>
                <a:latin typeface="Times New Roman" pitchFamily="18" charset="0"/>
              </a:rPr>
              <a:t>]</a:t>
            </a:r>
          </a:p>
        </p:txBody>
      </p:sp>
      <p:sp>
        <p:nvSpPr>
          <p:cNvPr id="21" name="Down Arrow 20"/>
          <p:cNvSpPr/>
          <p:nvPr/>
        </p:nvSpPr>
        <p:spPr>
          <a:xfrm rot="10800000">
            <a:off x="11369893" y="3794163"/>
            <a:ext cx="432048" cy="1024230"/>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2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503" y="3046648"/>
            <a:ext cx="2468880" cy="9974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28"/>
          <p:cNvPicPr>
            <a:picLocks noChangeAspect="1"/>
          </p:cNvPicPr>
          <p:nvPr/>
        </p:nvPicPr>
        <p:blipFill>
          <a:blip r:embed="rId9"/>
          <a:stretch>
            <a:fillRect/>
          </a:stretch>
        </p:blipFill>
        <p:spPr>
          <a:xfrm>
            <a:off x="451646" y="2097586"/>
            <a:ext cx="2468880" cy="914247"/>
          </a:xfrm>
          <a:prstGeom prst="rect">
            <a:avLst/>
          </a:prstGeom>
          <a:ln w="25400">
            <a:solidFill>
              <a:schemeClr val="tx1"/>
            </a:solidFill>
          </a:ln>
        </p:spPr>
      </p:pic>
      <p:pic>
        <p:nvPicPr>
          <p:cNvPr id="31" name="Picture 30"/>
          <p:cNvPicPr>
            <a:picLocks noChangeAspect="1"/>
          </p:cNvPicPr>
          <p:nvPr/>
        </p:nvPicPr>
        <p:blipFill>
          <a:blip r:embed="rId10"/>
          <a:stretch>
            <a:fillRect/>
          </a:stretch>
        </p:blipFill>
        <p:spPr>
          <a:xfrm>
            <a:off x="454959" y="567995"/>
            <a:ext cx="2468880" cy="1497798"/>
          </a:xfrm>
          <a:prstGeom prst="rect">
            <a:avLst/>
          </a:prstGeom>
          <a:noFill/>
          <a:ln w="25400">
            <a:solidFill>
              <a:schemeClr val="tx1"/>
            </a:solidFill>
          </a:ln>
        </p:spPr>
      </p:pic>
      <p:sp>
        <p:nvSpPr>
          <p:cNvPr id="20" name="Down Arrow 19"/>
          <p:cNvSpPr/>
          <p:nvPr/>
        </p:nvSpPr>
        <p:spPr>
          <a:xfrm rot="10800000">
            <a:off x="2538708" y="3941921"/>
            <a:ext cx="432048" cy="876472"/>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4" name="Rectangle 23"/>
          <p:cNvSpPr/>
          <p:nvPr/>
        </p:nvSpPr>
        <p:spPr bwMode="auto">
          <a:xfrm>
            <a:off x="3633631" y="3193426"/>
            <a:ext cx="5115824"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Future Manufacturing Infrastructure</a:t>
            </a:r>
          </a:p>
        </p:txBody>
      </p:sp>
    </p:spTree>
    <p:extLst>
      <p:ext uri="{BB962C8B-B14F-4D97-AF65-F5344CB8AC3E}">
        <p14:creationId xmlns:p14="http://schemas.microsoft.com/office/powerpoint/2010/main" val="287153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a:off x="7467599" y="81928"/>
            <a:ext cx="2418791" cy="2298258"/>
          </a:xfrm>
          <a:prstGeom prst="roundRect">
            <a:avLst>
              <a:gd name="adj" fmla="val 9339"/>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848600" y="2875381"/>
            <a:ext cx="3829050" cy="3839048"/>
          </a:xfrm>
          <a:prstGeom prst="roundRect">
            <a:avLst>
              <a:gd name="adj" fmla="val 235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5014470" y="4865234"/>
            <a:ext cx="2453129" cy="1915869"/>
          </a:xfrm>
          <a:prstGeom prst="roundRect">
            <a:avLst>
              <a:gd name="adj" fmla="val 9339"/>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015944" y="3423604"/>
            <a:ext cx="1712778" cy="1374955"/>
          </a:xfrm>
          <a:prstGeom prst="roundRect">
            <a:avLst>
              <a:gd name="adj" fmla="val 9339"/>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143378" y="5272146"/>
            <a:ext cx="2195311" cy="1403362"/>
            <a:chOff x="199404" y="4014786"/>
            <a:chExt cx="3659852" cy="2214564"/>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99404" y="4014786"/>
              <a:ext cx="3659852" cy="221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7426" y="4069180"/>
              <a:ext cx="1492958" cy="116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Flowchart: Magnetic Disk 14"/>
          <p:cNvSpPr/>
          <p:nvPr/>
        </p:nvSpPr>
        <p:spPr>
          <a:xfrm>
            <a:off x="4048282" y="33700"/>
            <a:ext cx="1704817" cy="842600"/>
          </a:xfrm>
          <a:prstGeom prst="flowChartMagneticDisk">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a:rPr>
              <a:t>Labelled data</a:t>
            </a:r>
          </a:p>
        </p:txBody>
      </p:sp>
      <p:sp>
        <p:nvSpPr>
          <p:cNvPr id="16" name="Flowchart: Magnetic Disk 15"/>
          <p:cNvSpPr/>
          <p:nvPr/>
        </p:nvSpPr>
        <p:spPr>
          <a:xfrm>
            <a:off x="3257080" y="1150465"/>
            <a:ext cx="1342982" cy="74660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prstClr val="white"/>
                </a:solidFill>
                <a:latin typeface="Calibri"/>
              </a:rPr>
              <a:t>Training data</a:t>
            </a:r>
          </a:p>
        </p:txBody>
      </p:sp>
      <p:sp>
        <p:nvSpPr>
          <p:cNvPr id="17" name="Flowchart: Magnetic Disk 16"/>
          <p:cNvSpPr/>
          <p:nvPr/>
        </p:nvSpPr>
        <p:spPr>
          <a:xfrm>
            <a:off x="5601784" y="1166973"/>
            <a:ext cx="1008566" cy="746609"/>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prstClr val="white"/>
                </a:solidFill>
                <a:latin typeface="Calibri"/>
              </a:rPr>
              <a:t>Test data</a:t>
            </a:r>
          </a:p>
        </p:txBody>
      </p:sp>
      <p:sp>
        <p:nvSpPr>
          <p:cNvPr id="18" name="Down Arrow 17"/>
          <p:cNvSpPr/>
          <p:nvPr/>
        </p:nvSpPr>
        <p:spPr>
          <a:xfrm rot="1920000">
            <a:off x="3974508" y="688825"/>
            <a:ext cx="147548" cy="622219"/>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19" name="Down Arrow 18"/>
          <p:cNvSpPr/>
          <p:nvPr/>
        </p:nvSpPr>
        <p:spPr>
          <a:xfrm rot="20153271">
            <a:off x="5631210" y="650734"/>
            <a:ext cx="168860" cy="645814"/>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20" name="Down Arrow 19"/>
          <p:cNvSpPr/>
          <p:nvPr/>
        </p:nvSpPr>
        <p:spPr>
          <a:xfrm>
            <a:off x="3765682" y="1913583"/>
            <a:ext cx="187193" cy="458142"/>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pic>
        <p:nvPicPr>
          <p:cNvPr id="2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3188" y="3819503"/>
            <a:ext cx="1206024" cy="902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Flowchart: Predefined Process 26"/>
          <p:cNvSpPr/>
          <p:nvPr/>
        </p:nvSpPr>
        <p:spPr>
          <a:xfrm>
            <a:off x="3153287" y="2400724"/>
            <a:ext cx="1446775" cy="504825"/>
          </a:xfrm>
          <a:prstGeom prst="flowChartPredefinedProcess">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Training</a:t>
            </a:r>
          </a:p>
        </p:txBody>
      </p:sp>
      <p:sp>
        <p:nvSpPr>
          <p:cNvPr id="30" name="Rectangle 29"/>
          <p:cNvSpPr/>
          <p:nvPr/>
        </p:nvSpPr>
        <p:spPr>
          <a:xfrm>
            <a:off x="3015944" y="3421499"/>
            <a:ext cx="1712777" cy="400110"/>
          </a:xfrm>
          <a:prstGeom prst="rect">
            <a:avLst/>
          </a:prstGeom>
          <a:noFill/>
        </p:spPr>
        <p:txBody>
          <a:bodyPr wrap="none" lIns="91440" tIns="45720" rIns="91440" bIns="45720">
            <a:spAutoFit/>
          </a:bodyPr>
          <a:lstStyle/>
          <a:p>
            <a:pPr algn="ctr">
              <a:defRPr/>
            </a:pPr>
            <a:r>
              <a:rPr lang="en-US" sz="20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Trained model</a:t>
            </a:r>
          </a:p>
        </p:txBody>
      </p:sp>
      <p:sp>
        <p:nvSpPr>
          <p:cNvPr id="31" name="Down Arrow 30"/>
          <p:cNvSpPr/>
          <p:nvPr/>
        </p:nvSpPr>
        <p:spPr>
          <a:xfrm>
            <a:off x="3769020" y="2927362"/>
            <a:ext cx="187193" cy="458142"/>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32" name="Flowchart: Predefined Process 31"/>
          <p:cNvSpPr/>
          <p:nvPr/>
        </p:nvSpPr>
        <p:spPr>
          <a:xfrm>
            <a:off x="5453575" y="3810401"/>
            <a:ext cx="1446775" cy="504825"/>
          </a:xfrm>
          <a:prstGeom prst="flowChartPredefinedProcess">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Testing</a:t>
            </a:r>
          </a:p>
        </p:txBody>
      </p:sp>
      <p:sp>
        <p:nvSpPr>
          <p:cNvPr id="33" name="Down Arrow 32"/>
          <p:cNvSpPr/>
          <p:nvPr/>
        </p:nvSpPr>
        <p:spPr>
          <a:xfrm rot="16200000">
            <a:off x="4972914" y="3730938"/>
            <a:ext cx="230833" cy="663749"/>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34" name="Down Arrow 33"/>
          <p:cNvSpPr/>
          <p:nvPr/>
        </p:nvSpPr>
        <p:spPr>
          <a:xfrm>
            <a:off x="6014161" y="1937395"/>
            <a:ext cx="196139" cy="1834906"/>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36" name="Rectangle 35"/>
          <p:cNvSpPr/>
          <p:nvPr/>
        </p:nvSpPr>
        <p:spPr>
          <a:xfrm>
            <a:off x="5022748" y="4865234"/>
            <a:ext cx="2450544" cy="461665"/>
          </a:xfrm>
          <a:prstGeom prst="rect">
            <a:avLst/>
          </a:prstGeom>
          <a:noFill/>
        </p:spPr>
        <p:txBody>
          <a:bodyPr wrap="none" lIns="91440" tIns="45720" rIns="91440" bIns="45720">
            <a:spAutoFit/>
          </a:bodyPr>
          <a:lstStyle/>
          <a:p>
            <a:pPr algn="ctr">
              <a:defRPr/>
            </a:pPr>
            <a:r>
              <a:rPr lang="en-US" sz="24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Executable model</a:t>
            </a:r>
          </a:p>
        </p:txBody>
      </p:sp>
      <p:sp>
        <p:nvSpPr>
          <p:cNvPr id="37" name="Down Arrow 36"/>
          <p:cNvSpPr/>
          <p:nvPr/>
        </p:nvSpPr>
        <p:spPr>
          <a:xfrm>
            <a:off x="6042157" y="4364445"/>
            <a:ext cx="187193" cy="458142"/>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pic>
        <p:nvPicPr>
          <p:cNvPr id="4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8477" y="5183041"/>
            <a:ext cx="2263404" cy="145133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Down Arrow 42"/>
          <p:cNvSpPr/>
          <p:nvPr/>
        </p:nvSpPr>
        <p:spPr>
          <a:xfrm rot="16200000">
            <a:off x="8022667" y="4930672"/>
            <a:ext cx="283756" cy="1882708"/>
          </a:xfrm>
          <a:prstGeom prst="downArrow">
            <a:avLst>
              <a:gd name="adj1" fmla="val 50000"/>
              <a:gd name="adj2" fmla="val 14981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44" name="Rectangle 43"/>
          <p:cNvSpPr/>
          <p:nvPr/>
        </p:nvSpPr>
        <p:spPr>
          <a:xfrm>
            <a:off x="10106818" y="4046084"/>
            <a:ext cx="1396010" cy="100703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179054" y="4110040"/>
            <a:ext cx="1308163" cy="94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Down Arrow 44"/>
          <p:cNvSpPr/>
          <p:nvPr/>
        </p:nvSpPr>
        <p:spPr>
          <a:xfrm rot="3311400">
            <a:off x="7606531" y="4854945"/>
            <a:ext cx="256960" cy="1121235"/>
          </a:xfrm>
          <a:prstGeom prst="downArrow">
            <a:avLst>
              <a:gd name="adj1" fmla="val 50000"/>
              <a:gd name="adj2" fmla="val 16187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46" name="Rectangle 45"/>
          <p:cNvSpPr/>
          <p:nvPr/>
        </p:nvSpPr>
        <p:spPr>
          <a:xfrm>
            <a:off x="8810344" y="2834761"/>
            <a:ext cx="2863937" cy="1200329"/>
          </a:xfrm>
          <a:prstGeom prst="rect">
            <a:avLst/>
          </a:prstGeom>
          <a:noFill/>
        </p:spPr>
        <p:txBody>
          <a:bodyPr wrap="square" lIns="91440" tIns="45720" rIns="91440" bIns="45720">
            <a:spAutoFit/>
          </a:bodyPr>
          <a:lstStyle/>
          <a:p>
            <a:pPr algn="ctr">
              <a:defRPr/>
            </a:pPr>
            <a:r>
              <a:rPr lang="en-US" sz="36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Industrial process</a:t>
            </a:r>
          </a:p>
        </p:txBody>
      </p:sp>
      <p:sp>
        <p:nvSpPr>
          <p:cNvPr id="48" name="Up-Down Arrow 47"/>
          <p:cNvSpPr/>
          <p:nvPr/>
        </p:nvSpPr>
        <p:spPr>
          <a:xfrm>
            <a:off x="10993769" y="4777678"/>
            <a:ext cx="252268" cy="988935"/>
          </a:xfrm>
          <a:prstGeom prst="upDownArrow">
            <a:avLst>
              <a:gd name="adj1" fmla="val 57407"/>
              <a:gd name="adj2" fmla="val 1203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7"/>
          <a:stretch>
            <a:fillRect/>
          </a:stretch>
        </p:blipFill>
        <p:spPr>
          <a:xfrm>
            <a:off x="7615709" y="577123"/>
            <a:ext cx="2150893" cy="1722302"/>
          </a:xfrm>
          <a:prstGeom prst="rect">
            <a:avLst/>
          </a:prstGeom>
        </p:spPr>
      </p:pic>
      <p:sp>
        <p:nvSpPr>
          <p:cNvPr id="51" name="Rectangle 50"/>
          <p:cNvSpPr/>
          <p:nvPr/>
        </p:nvSpPr>
        <p:spPr>
          <a:xfrm>
            <a:off x="7429499" y="81928"/>
            <a:ext cx="2456891" cy="523220"/>
          </a:xfrm>
          <a:prstGeom prst="rect">
            <a:avLst/>
          </a:prstGeom>
          <a:noFill/>
        </p:spPr>
        <p:txBody>
          <a:bodyPr wrap="none" lIns="91440" tIns="45720" rIns="91440" bIns="45720">
            <a:spAutoFit/>
          </a:bodyPr>
          <a:lstStyle/>
          <a:p>
            <a:pPr algn="ctr">
              <a:defRPr/>
            </a:pPr>
            <a:r>
              <a:rPr lang="en-US" sz="28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Human experts</a:t>
            </a:r>
          </a:p>
        </p:txBody>
      </p:sp>
      <p:sp>
        <p:nvSpPr>
          <p:cNvPr id="52" name="Flowchart: Magnetic Disk 51"/>
          <p:cNvSpPr/>
          <p:nvPr/>
        </p:nvSpPr>
        <p:spPr>
          <a:xfrm>
            <a:off x="7954136" y="3819503"/>
            <a:ext cx="1420383" cy="1202521"/>
          </a:xfrm>
          <a:prstGeom prst="flowChartMagneticDisk">
            <a:avLst/>
          </a:prstGeom>
          <a:solidFill>
            <a:srgbClr val="7030A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prstClr val="white"/>
                </a:solidFill>
                <a:latin typeface="Calibri"/>
              </a:rPr>
              <a:t>Process data</a:t>
            </a:r>
          </a:p>
        </p:txBody>
      </p:sp>
      <p:sp>
        <p:nvSpPr>
          <p:cNvPr id="53" name="Down Arrow 52"/>
          <p:cNvSpPr/>
          <p:nvPr/>
        </p:nvSpPr>
        <p:spPr>
          <a:xfrm rot="5400000">
            <a:off x="9602588" y="4252537"/>
            <a:ext cx="262799" cy="676336"/>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54" name="Down Arrow 53"/>
          <p:cNvSpPr/>
          <p:nvPr/>
        </p:nvSpPr>
        <p:spPr>
          <a:xfrm rot="10800000">
            <a:off x="8599948" y="2429299"/>
            <a:ext cx="239251" cy="1343002"/>
          </a:xfrm>
          <a:prstGeom prst="downArrow">
            <a:avLst>
              <a:gd name="adj1" fmla="val 50000"/>
              <a:gd name="adj2" fmla="val 1146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55" name="Down Arrow 54"/>
          <p:cNvSpPr/>
          <p:nvPr/>
        </p:nvSpPr>
        <p:spPr>
          <a:xfrm rot="5400000">
            <a:off x="6441361" y="-306775"/>
            <a:ext cx="280824" cy="1638301"/>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56" name="Rectangle 7"/>
          <p:cNvSpPr>
            <a:spLocks noChangeArrowheads="1"/>
          </p:cNvSpPr>
          <p:nvPr/>
        </p:nvSpPr>
        <p:spPr bwMode="auto">
          <a:xfrm>
            <a:off x="125156" y="38100"/>
            <a:ext cx="28142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None/>
            </a:pPr>
            <a:r>
              <a:rPr lang="en-US" altLang="fi-FI" b="1" dirty="0">
                <a:solidFill>
                  <a:srgbClr val="FF0000"/>
                </a:solidFill>
              </a:rPr>
              <a:t>Machine Learning process in Industry 4.0</a:t>
            </a:r>
          </a:p>
        </p:txBody>
      </p:sp>
    </p:spTree>
    <p:extLst>
      <p:ext uri="{BB962C8B-B14F-4D97-AF65-F5344CB8AC3E}">
        <p14:creationId xmlns:p14="http://schemas.microsoft.com/office/powerpoint/2010/main" val="2776279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a:off x="7467599" y="81928"/>
            <a:ext cx="2418791" cy="2298258"/>
          </a:xfrm>
          <a:prstGeom prst="roundRect">
            <a:avLst>
              <a:gd name="adj" fmla="val 9339"/>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848600" y="2875381"/>
            <a:ext cx="3829050" cy="3839048"/>
          </a:xfrm>
          <a:prstGeom prst="roundRect">
            <a:avLst>
              <a:gd name="adj" fmla="val 235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5014470" y="4865234"/>
            <a:ext cx="2453129" cy="1915869"/>
          </a:xfrm>
          <a:prstGeom prst="roundRect">
            <a:avLst>
              <a:gd name="adj" fmla="val 9339"/>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015944" y="3423604"/>
            <a:ext cx="1712778" cy="1374955"/>
          </a:xfrm>
          <a:prstGeom prst="roundRect">
            <a:avLst>
              <a:gd name="adj" fmla="val 9339"/>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143378" y="5272146"/>
            <a:ext cx="2195311" cy="1403362"/>
            <a:chOff x="199404" y="4014786"/>
            <a:chExt cx="3659852" cy="2214564"/>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99404" y="4014786"/>
              <a:ext cx="3659852" cy="221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7426" y="4069180"/>
              <a:ext cx="1492958" cy="116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Flowchart: Magnetic Disk 14"/>
          <p:cNvSpPr/>
          <p:nvPr/>
        </p:nvSpPr>
        <p:spPr>
          <a:xfrm>
            <a:off x="4048282" y="33700"/>
            <a:ext cx="1704817" cy="842600"/>
          </a:xfrm>
          <a:prstGeom prst="flowChartMagneticDisk">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a:rPr>
              <a:t>Labelled data</a:t>
            </a:r>
          </a:p>
        </p:txBody>
      </p:sp>
      <p:sp>
        <p:nvSpPr>
          <p:cNvPr id="16" name="Flowchart: Magnetic Disk 15"/>
          <p:cNvSpPr/>
          <p:nvPr/>
        </p:nvSpPr>
        <p:spPr>
          <a:xfrm>
            <a:off x="3257080" y="1150465"/>
            <a:ext cx="1342982" cy="74660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prstClr val="white"/>
                </a:solidFill>
                <a:latin typeface="Calibri"/>
              </a:rPr>
              <a:t>Training data</a:t>
            </a:r>
          </a:p>
        </p:txBody>
      </p:sp>
      <p:sp>
        <p:nvSpPr>
          <p:cNvPr id="17" name="Flowchart: Magnetic Disk 16"/>
          <p:cNvSpPr/>
          <p:nvPr/>
        </p:nvSpPr>
        <p:spPr>
          <a:xfrm>
            <a:off x="5601784" y="1166973"/>
            <a:ext cx="1008566" cy="746609"/>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prstClr val="white"/>
                </a:solidFill>
                <a:latin typeface="Calibri"/>
              </a:rPr>
              <a:t>Test data</a:t>
            </a:r>
          </a:p>
        </p:txBody>
      </p:sp>
      <p:sp>
        <p:nvSpPr>
          <p:cNvPr id="18" name="Down Arrow 17"/>
          <p:cNvSpPr/>
          <p:nvPr/>
        </p:nvSpPr>
        <p:spPr>
          <a:xfrm rot="1920000">
            <a:off x="3974508" y="688825"/>
            <a:ext cx="147548" cy="622219"/>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19" name="Down Arrow 18"/>
          <p:cNvSpPr/>
          <p:nvPr/>
        </p:nvSpPr>
        <p:spPr>
          <a:xfrm rot="20153271">
            <a:off x="5631210" y="650734"/>
            <a:ext cx="168860" cy="645814"/>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20" name="Down Arrow 19"/>
          <p:cNvSpPr/>
          <p:nvPr/>
        </p:nvSpPr>
        <p:spPr>
          <a:xfrm>
            <a:off x="3765682" y="1913583"/>
            <a:ext cx="187193" cy="458142"/>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pic>
        <p:nvPicPr>
          <p:cNvPr id="2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3188" y="3819503"/>
            <a:ext cx="1206024" cy="902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Flowchart: Predefined Process 26"/>
          <p:cNvSpPr/>
          <p:nvPr/>
        </p:nvSpPr>
        <p:spPr>
          <a:xfrm>
            <a:off x="3153287" y="2400724"/>
            <a:ext cx="1446775" cy="504825"/>
          </a:xfrm>
          <a:prstGeom prst="flowChartPredefinedProcess">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Training</a:t>
            </a:r>
          </a:p>
        </p:txBody>
      </p:sp>
      <p:sp>
        <p:nvSpPr>
          <p:cNvPr id="30" name="Rectangle 29"/>
          <p:cNvSpPr/>
          <p:nvPr/>
        </p:nvSpPr>
        <p:spPr>
          <a:xfrm>
            <a:off x="3015944" y="3421499"/>
            <a:ext cx="1712777" cy="400110"/>
          </a:xfrm>
          <a:prstGeom prst="rect">
            <a:avLst/>
          </a:prstGeom>
          <a:noFill/>
        </p:spPr>
        <p:txBody>
          <a:bodyPr wrap="none" lIns="91440" tIns="45720" rIns="91440" bIns="45720">
            <a:spAutoFit/>
          </a:bodyPr>
          <a:lstStyle/>
          <a:p>
            <a:pPr algn="ctr">
              <a:defRPr/>
            </a:pPr>
            <a:r>
              <a:rPr lang="en-US" sz="20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Trained model</a:t>
            </a:r>
          </a:p>
        </p:txBody>
      </p:sp>
      <p:sp>
        <p:nvSpPr>
          <p:cNvPr id="31" name="Down Arrow 30"/>
          <p:cNvSpPr/>
          <p:nvPr/>
        </p:nvSpPr>
        <p:spPr>
          <a:xfrm>
            <a:off x="3769020" y="2927362"/>
            <a:ext cx="187193" cy="458142"/>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32" name="Flowchart: Predefined Process 31"/>
          <p:cNvSpPr/>
          <p:nvPr/>
        </p:nvSpPr>
        <p:spPr>
          <a:xfrm>
            <a:off x="5453575" y="3810401"/>
            <a:ext cx="1446775" cy="504825"/>
          </a:xfrm>
          <a:prstGeom prst="flowChartPredefinedProcess">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Testing</a:t>
            </a:r>
          </a:p>
        </p:txBody>
      </p:sp>
      <p:sp>
        <p:nvSpPr>
          <p:cNvPr id="33" name="Down Arrow 32"/>
          <p:cNvSpPr/>
          <p:nvPr/>
        </p:nvSpPr>
        <p:spPr>
          <a:xfrm rot="16200000">
            <a:off x="4972914" y="3730938"/>
            <a:ext cx="230833" cy="663749"/>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34" name="Down Arrow 33"/>
          <p:cNvSpPr/>
          <p:nvPr/>
        </p:nvSpPr>
        <p:spPr>
          <a:xfrm>
            <a:off x="6014161" y="1937395"/>
            <a:ext cx="196139" cy="1834906"/>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36" name="Rectangle 35"/>
          <p:cNvSpPr/>
          <p:nvPr/>
        </p:nvSpPr>
        <p:spPr>
          <a:xfrm>
            <a:off x="5022748" y="4865234"/>
            <a:ext cx="2450544" cy="461665"/>
          </a:xfrm>
          <a:prstGeom prst="rect">
            <a:avLst/>
          </a:prstGeom>
          <a:noFill/>
        </p:spPr>
        <p:txBody>
          <a:bodyPr wrap="none" lIns="91440" tIns="45720" rIns="91440" bIns="45720">
            <a:spAutoFit/>
          </a:bodyPr>
          <a:lstStyle/>
          <a:p>
            <a:pPr algn="ctr">
              <a:defRPr/>
            </a:pPr>
            <a:r>
              <a:rPr lang="en-US" sz="24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Executable model</a:t>
            </a:r>
          </a:p>
        </p:txBody>
      </p:sp>
      <p:sp>
        <p:nvSpPr>
          <p:cNvPr id="37" name="Down Arrow 36"/>
          <p:cNvSpPr/>
          <p:nvPr/>
        </p:nvSpPr>
        <p:spPr>
          <a:xfrm>
            <a:off x="6042157" y="4364445"/>
            <a:ext cx="187193" cy="458142"/>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pic>
        <p:nvPicPr>
          <p:cNvPr id="4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8477" y="5183041"/>
            <a:ext cx="2263404" cy="145133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Down Arrow 42"/>
          <p:cNvSpPr/>
          <p:nvPr/>
        </p:nvSpPr>
        <p:spPr>
          <a:xfrm rot="16200000">
            <a:off x="8022667" y="4930672"/>
            <a:ext cx="283756" cy="1882708"/>
          </a:xfrm>
          <a:prstGeom prst="downArrow">
            <a:avLst>
              <a:gd name="adj1" fmla="val 50000"/>
              <a:gd name="adj2" fmla="val 14981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44" name="Rectangle 43"/>
          <p:cNvSpPr/>
          <p:nvPr/>
        </p:nvSpPr>
        <p:spPr>
          <a:xfrm>
            <a:off x="10106818" y="4046084"/>
            <a:ext cx="1396010" cy="100703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179054" y="4110040"/>
            <a:ext cx="1308163" cy="94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Down Arrow 44"/>
          <p:cNvSpPr/>
          <p:nvPr/>
        </p:nvSpPr>
        <p:spPr>
          <a:xfrm rot="3311400">
            <a:off x="7606531" y="4854945"/>
            <a:ext cx="256960" cy="1121235"/>
          </a:xfrm>
          <a:prstGeom prst="downArrow">
            <a:avLst>
              <a:gd name="adj1" fmla="val 50000"/>
              <a:gd name="adj2" fmla="val 16187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46" name="Rectangle 45"/>
          <p:cNvSpPr/>
          <p:nvPr/>
        </p:nvSpPr>
        <p:spPr>
          <a:xfrm>
            <a:off x="8810344" y="2834761"/>
            <a:ext cx="2863937" cy="1200329"/>
          </a:xfrm>
          <a:prstGeom prst="rect">
            <a:avLst/>
          </a:prstGeom>
          <a:noFill/>
        </p:spPr>
        <p:txBody>
          <a:bodyPr wrap="square" lIns="91440" tIns="45720" rIns="91440" bIns="45720">
            <a:spAutoFit/>
          </a:bodyPr>
          <a:lstStyle/>
          <a:p>
            <a:pPr algn="ctr">
              <a:defRPr/>
            </a:pPr>
            <a:r>
              <a:rPr lang="en-US" sz="36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Industrial process</a:t>
            </a:r>
          </a:p>
        </p:txBody>
      </p:sp>
      <p:sp>
        <p:nvSpPr>
          <p:cNvPr id="48" name="Up-Down Arrow 47"/>
          <p:cNvSpPr/>
          <p:nvPr/>
        </p:nvSpPr>
        <p:spPr>
          <a:xfrm>
            <a:off x="10993769" y="4777678"/>
            <a:ext cx="252268" cy="988935"/>
          </a:xfrm>
          <a:prstGeom prst="upDownArrow">
            <a:avLst>
              <a:gd name="adj1" fmla="val 57407"/>
              <a:gd name="adj2" fmla="val 1203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7">
            <a:clrChange>
              <a:clrFrom>
                <a:srgbClr val="EEEEEE"/>
              </a:clrFrom>
              <a:clrTo>
                <a:srgbClr val="EEEEEE">
                  <a:alpha val="0"/>
                </a:srgbClr>
              </a:clrTo>
            </a:clrChange>
          </a:blip>
          <a:stretch>
            <a:fillRect/>
          </a:stretch>
        </p:blipFill>
        <p:spPr>
          <a:xfrm>
            <a:off x="7615709" y="577123"/>
            <a:ext cx="2150893" cy="1722302"/>
          </a:xfrm>
          <a:prstGeom prst="rect">
            <a:avLst/>
          </a:prstGeom>
        </p:spPr>
      </p:pic>
      <p:sp>
        <p:nvSpPr>
          <p:cNvPr id="51" name="Rectangle 50"/>
          <p:cNvSpPr/>
          <p:nvPr/>
        </p:nvSpPr>
        <p:spPr>
          <a:xfrm>
            <a:off x="7429499" y="81928"/>
            <a:ext cx="2456891" cy="523220"/>
          </a:xfrm>
          <a:prstGeom prst="rect">
            <a:avLst/>
          </a:prstGeom>
          <a:noFill/>
        </p:spPr>
        <p:txBody>
          <a:bodyPr wrap="none" lIns="91440" tIns="45720" rIns="91440" bIns="45720">
            <a:spAutoFit/>
          </a:bodyPr>
          <a:lstStyle/>
          <a:p>
            <a:pPr algn="ctr">
              <a:defRPr/>
            </a:pPr>
            <a:r>
              <a:rPr lang="en-US" sz="28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Human experts</a:t>
            </a:r>
          </a:p>
        </p:txBody>
      </p:sp>
      <p:sp>
        <p:nvSpPr>
          <p:cNvPr id="52" name="Flowchart: Magnetic Disk 51"/>
          <p:cNvSpPr/>
          <p:nvPr/>
        </p:nvSpPr>
        <p:spPr>
          <a:xfrm>
            <a:off x="7954136" y="3819503"/>
            <a:ext cx="1420383" cy="1202521"/>
          </a:xfrm>
          <a:prstGeom prst="flowChartMagneticDisk">
            <a:avLst/>
          </a:prstGeom>
          <a:solidFill>
            <a:srgbClr val="7030A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prstClr val="white"/>
                </a:solidFill>
                <a:latin typeface="Calibri"/>
              </a:rPr>
              <a:t>Process data</a:t>
            </a:r>
          </a:p>
        </p:txBody>
      </p:sp>
      <p:sp>
        <p:nvSpPr>
          <p:cNvPr id="53" name="Down Arrow 52"/>
          <p:cNvSpPr/>
          <p:nvPr/>
        </p:nvSpPr>
        <p:spPr>
          <a:xfrm rot="5400000">
            <a:off x="9602588" y="4252537"/>
            <a:ext cx="262799" cy="676336"/>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54" name="Down Arrow 53"/>
          <p:cNvSpPr/>
          <p:nvPr/>
        </p:nvSpPr>
        <p:spPr>
          <a:xfrm rot="10800000">
            <a:off x="8599948" y="2429299"/>
            <a:ext cx="239251" cy="1343002"/>
          </a:xfrm>
          <a:prstGeom prst="downArrow">
            <a:avLst>
              <a:gd name="adj1" fmla="val 50000"/>
              <a:gd name="adj2" fmla="val 11468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55" name="Down Arrow 54"/>
          <p:cNvSpPr/>
          <p:nvPr/>
        </p:nvSpPr>
        <p:spPr>
          <a:xfrm rot="5400000">
            <a:off x="6441361" y="-306775"/>
            <a:ext cx="280824" cy="1638301"/>
          </a:xfrm>
          <a:prstGeom prst="downArrow">
            <a:avLst>
              <a:gd name="adj1" fmla="val 50000"/>
              <a:gd name="adj2" fmla="val 838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56" name="Rectangle 7"/>
          <p:cNvSpPr>
            <a:spLocks noChangeArrowheads="1"/>
          </p:cNvSpPr>
          <p:nvPr/>
        </p:nvSpPr>
        <p:spPr bwMode="auto">
          <a:xfrm>
            <a:off x="26835" y="38100"/>
            <a:ext cx="300666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None/>
            </a:pPr>
            <a:r>
              <a:rPr lang="en-US" altLang="fi-FI" sz="2400" b="1" dirty="0">
                <a:solidFill>
                  <a:srgbClr val="FF0000"/>
                </a:solidFill>
              </a:rPr>
              <a:t>Both Human and AI (training &amp; testing) components of Machine Learning process are the targets for adversarial attacks</a:t>
            </a:r>
          </a:p>
        </p:txBody>
      </p:sp>
      <p:grpSp>
        <p:nvGrpSpPr>
          <p:cNvPr id="38" name="Group 37"/>
          <p:cNvGrpSpPr/>
          <p:nvPr/>
        </p:nvGrpSpPr>
        <p:grpSpPr>
          <a:xfrm>
            <a:off x="319826" y="5071293"/>
            <a:ext cx="1735115" cy="1709810"/>
            <a:chOff x="7583090" y="4283197"/>
            <a:chExt cx="1210618" cy="1169772"/>
          </a:xfrm>
        </p:grpSpPr>
        <p:sp>
          <p:nvSpPr>
            <p:cNvPr id="40" name="Rectangle 39"/>
            <p:cNvSpPr/>
            <p:nvPr/>
          </p:nvSpPr>
          <p:spPr>
            <a:xfrm>
              <a:off x="7583090" y="4321427"/>
              <a:ext cx="1210618" cy="11315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7"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1735" y="4658682"/>
              <a:ext cx="984882" cy="712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56"/>
            <p:cNvSpPr/>
            <p:nvPr/>
          </p:nvSpPr>
          <p:spPr>
            <a:xfrm>
              <a:off x="7631964" y="4283197"/>
              <a:ext cx="1133337" cy="436072"/>
            </a:xfrm>
            <a:prstGeom prst="rect">
              <a:avLst/>
            </a:prstGeom>
            <a:noFill/>
          </p:spPr>
          <p:txBody>
            <a:bodyPr wrap="none" lIns="91440" tIns="45720" rIns="91440" bIns="45720">
              <a:spAutoFit/>
            </a:bodyPr>
            <a:lstStyle/>
            <a:p>
              <a:pPr algn="ctr"/>
              <a:r>
                <a:rPr lang="en-US" sz="32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Attacks</a:t>
              </a:r>
            </a:p>
          </p:txBody>
        </p:sp>
      </p:grpSp>
      <p:pic>
        <p:nvPicPr>
          <p:cNvPr id="58" name="Picture 57"/>
          <p:cNvPicPr>
            <a:picLocks noChangeAspect="1"/>
          </p:cNvPicPr>
          <p:nvPr/>
        </p:nvPicPr>
        <p:blipFill>
          <a:blip r:embed="rId9">
            <a:clrChange>
              <a:clrFrom>
                <a:srgbClr val="FFFFFF"/>
              </a:clrFrom>
              <a:clrTo>
                <a:srgbClr val="FFFFFF">
                  <a:alpha val="0"/>
                </a:srgbClr>
              </a:clrTo>
            </a:clrChange>
          </a:blip>
          <a:stretch>
            <a:fillRect/>
          </a:stretch>
        </p:blipFill>
        <p:spPr>
          <a:xfrm flipH="1">
            <a:off x="24636" y="4008866"/>
            <a:ext cx="2226537" cy="1217788"/>
          </a:xfrm>
          <a:prstGeom prst="rect">
            <a:avLst/>
          </a:prstGeom>
        </p:spPr>
      </p:pic>
      <p:sp>
        <p:nvSpPr>
          <p:cNvPr id="59" name="Down Arrow 58"/>
          <p:cNvSpPr/>
          <p:nvPr/>
        </p:nvSpPr>
        <p:spPr>
          <a:xfrm rot="14386877">
            <a:off x="4569941" y="419879"/>
            <a:ext cx="566045" cy="6873786"/>
          </a:xfrm>
          <a:prstGeom prst="downArrow">
            <a:avLst>
              <a:gd name="adj1" fmla="val 50000"/>
              <a:gd name="adj2" fmla="val 107501"/>
            </a:avLst>
          </a:prstGeom>
          <a:solidFill>
            <a:srgbClr val="7030A0">
              <a:alpha val="8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60" name="Down Arrow 59"/>
          <p:cNvSpPr/>
          <p:nvPr/>
        </p:nvSpPr>
        <p:spPr>
          <a:xfrm rot="15139760">
            <a:off x="3697946" y="2745913"/>
            <a:ext cx="566045" cy="4347445"/>
          </a:xfrm>
          <a:prstGeom prst="downArrow">
            <a:avLst>
              <a:gd name="adj1" fmla="val 50000"/>
              <a:gd name="adj2" fmla="val 132925"/>
            </a:avLst>
          </a:prstGeom>
          <a:solidFill>
            <a:srgbClr val="7030A0">
              <a:alpha val="8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sp>
        <p:nvSpPr>
          <p:cNvPr id="61" name="Down Arrow 60"/>
          <p:cNvSpPr/>
          <p:nvPr/>
        </p:nvSpPr>
        <p:spPr>
          <a:xfrm rot="12671767">
            <a:off x="2483482" y="2604384"/>
            <a:ext cx="566045" cy="3223307"/>
          </a:xfrm>
          <a:prstGeom prst="downArrow">
            <a:avLst>
              <a:gd name="adj1" fmla="val 50000"/>
              <a:gd name="adj2" fmla="val 132925"/>
            </a:avLst>
          </a:prstGeom>
          <a:solidFill>
            <a:srgbClr val="7030A0">
              <a:alpha val="8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latin typeface="Calibri"/>
            </a:endParaRPr>
          </a:p>
        </p:txBody>
      </p:sp>
      <p:pic>
        <p:nvPicPr>
          <p:cNvPr id="62" name="Picture 61"/>
          <p:cNvPicPr>
            <a:picLocks noChangeAspect="1"/>
          </p:cNvPicPr>
          <p:nvPr/>
        </p:nvPicPr>
        <p:blipFill>
          <a:blip r:embed="rId10">
            <a:clrChange>
              <a:clrFrom>
                <a:srgbClr val="FFFFFF"/>
              </a:clrFrom>
              <a:clrTo>
                <a:srgbClr val="FFFFFF">
                  <a:alpha val="0"/>
                </a:srgbClr>
              </a:clrTo>
            </a:clrChange>
          </a:blip>
          <a:stretch>
            <a:fillRect/>
          </a:stretch>
        </p:blipFill>
        <p:spPr>
          <a:xfrm rot="18458661">
            <a:off x="5224212" y="2619096"/>
            <a:ext cx="408841" cy="612093"/>
          </a:xfrm>
          <a:prstGeom prst="rect">
            <a:avLst/>
          </a:prstGeom>
        </p:spPr>
      </p:pic>
      <p:pic>
        <p:nvPicPr>
          <p:cNvPr id="63" name="Picture 62"/>
          <p:cNvPicPr>
            <a:picLocks noChangeAspect="1"/>
          </p:cNvPicPr>
          <p:nvPr/>
        </p:nvPicPr>
        <p:blipFill>
          <a:blip r:embed="rId10">
            <a:clrChange>
              <a:clrFrom>
                <a:srgbClr val="FFFFFF"/>
              </a:clrFrom>
              <a:clrTo>
                <a:srgbClr val="FFFFFF">
                  <a:alpha val="0"/>
                </a:srgbClr>
              </a:clrTo>
            </a:clrChange>
          </a:blip>
          <a:stretch>
            <a:fillRect/>
          </a:stretch>
        </p:blipFill>
        <p:spPr>
          <a:xfrm rot="18458661">
            <a:off x="3812895" y="5072060"/>
            <a:ext cx="408841" cy="612093"/>
          </a:xfrm>
          <a:prstGeom prst="rect">
            <a:avLst/>
          </a:prstGeom>
        </p:spPr>
      </p:pic>
      <p:pic>
        <p:nvPicPr>
          <p:cNvPr id="64" name="Picture 63"/>
          <p:cNvPicPr>
            <a:picLocks noChangeAspect="1"/>
          </p:cNvPicPr>
          <p:nvPr/>
        </p:nvPicPr>
        <p:blipFill>
          <a:blip r:embed="rId10">
            <a:clrChange>
              <a:clrFrom>
                <a:srgbClr val="FFFFFF"/>
              </a:clrFrom>
              <a:clrTo>
                <a:srgbClr val="FFFFFF">
                  <a:alpha val="0"/>
                </a:srgbClr>
              </a:clrTo>
            </a:clrChange>
          </a:blip>
          <a:stretch>
            <a:fillRect/>
          </a:stretch>
        </p:blipFill>
        <p:spPr>
          <a:xfrm rot="18458661">
            <a:off x="2054220" y="3839875"/>
            <a:ext cx="408841" cy="612093"/>
          </a:xfrm>
          <a:prstGeom prst="rect">
            <a:avLst/>
          </a:prstGeom>
        </p:spPr>
      </p:pic>
    </p:spTree>
    <p:extLst>
      <p:ext uri="{BB962C8B-B14F-4D97-AF65-F5344CB8AC3E}">
        <p14:creationId xmlns:p14="http://schemas.microsoft.com/office/powerpoint/2010/main" val="854732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3323</TotalTime>
  <Words>3169</Words>
  <Application>Microsoft Office PowerPoint</Application>
  <PresentationFormat>Widescreen</PresentationFormat>
  <Paragraphs>386</Paragraphs>
  <Slides>45</Slides>
  <Notes>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45</vt:i4>
      </vt:variant>
    </vt:vector>
  </HeadingPairs>
  <TitlesOfParts>
    <vt:vector size="56" baseType="lpstr">
      <vt:lpstr>Aleo</vt:lpstr>
      <vt:lpstr>Arial</vt:lpstr>
      <vt:lpstr>Bree Serif</vt:lpstr>
      <vt:lpstr>Calibri</vt:lpstr>
      <vt:lpstr>Calibri Light</vt:lpstr>
      <vt:lpstr>Times New Roman</vt:lpstr>
      <vt:lpstr>Office Theme</vt:lpstr>
      <vt:lpstr>1_Office Theme</vt:lpstr>
      <vt:lpstr>1_Default Design</vt:lpstr>
      <vt:lpstr>2_Office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vt:lpstr>
      <vt:lpstr>Example: Training set for supervised learning</vt:lpstr>
      <vt:lpstr>Example:</vt:lpstr>
      <vt:lpstr>Example:</vt:lpstr>
      <vt:lpstr>Example:</vt:lpstr>
      <vt:lpstr>Example:</vt:lpstr>
      <vt:lpstr>Example:</vt:lpstr>
      <vt:lpstr>Example:</vt:lpstr>
      <vt:lpstr>Example:</vt:lpstr>
      <vt:lpstr>Example: Training set for supervised learning</vt:lpstr>
      <vt:lpstr>Example:</vt:lpstr>
      <vt:lpstr>Example: impact of more poisoning</vt:lpstr>
      <vt:lpstr>PowerPoint Presentation</vt:lpstr>
      <vt:lpstr>Artificial Intelligence (AI) threats and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342</cp:revision>
  <dcterms:created xsi:type="dcterms:W3CDTF">2020-12-21T10:57:22Z</dcterms:created>
  <dcterms:modified xsi:type="dcterms:W3CDTF">2024-03-15T13:48:22Z</dcterms:modified>
</cp:coreProperties>
</file>