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30" r:id="rId3"/>
    <p:sldMasterId id="2147483754" r:id="rId4"/>
    <p:sldMasterId id="2147483766" r:id="rId5"/>
  </p:sldMasterIdLst>
  <p:notesMasterIdLst>
    <p:notesMasterId r:id="rId62"/>
  </p:notesMasterIdLst>
  <p:sldIdLst>
    <p:sldId id="415" r:id="rId6"/>
    <p:sldId id="413" r:id="rId7"/>
    <p:sldId id="503" r:id="rId8"/>
    <p:sldId id="579" r:id="rId9"/>
    <p:sldId id="505" r:id="rId10"/>
    <p:sldId id="511" r:id="rId11"/>
    <p:sldId id="568" r:id="rId12"/>
    <p:sldId id="569" r:id="rId13"/>
    <p:sldId id="513" r:id="rId14"/>
    <p:sldId id="514" r:id="rId15"/>
    <p:sldId id="515" r:id="rId16"/>
    <p:sldId id="516" r:id="rId17"/>
    <p:sldId id="523" r:id="rId18"/>
    <p:sldId id="524" r:id="rId19"/>
    <p:sldId id="525" r:id="rId20"/>
    <p:sldId id="526" r:id="rId21"/>
    <p:sldId id="527" r:id="rId22"/>
    <p:sldId id="528" r:id="rId23"/>
    <p:sldId id="578" r:id="rId24"/>
    <p:sldId id="535" r:id="rId25"/>
    <p:sldId id="536" r:id="rId26"/>
    <p:sldId id="537" r:id="rId27"/>
    <p:sldId id="543" r:id="rId28"/>
    <p:sldId id="544" r:id="rId29"/>
    <p:sldId id="545" r:id="rId30"/>
    <p:sldId id="546" r:id="rId31"/>
    <p:sldId id="554" r:id="rId32"/>
    <p:sldId id="556" r:id="rId33"/>
    <p:sldId id="563" r:id="rId34"/>
    <p:sldId id="564" r:id="rId35"/>
    <p:sldId id="557" r:id="rId36"/>
    <p:sldId id="558" r:id="rId37"/>
    <p:sldId id="577" r:id="rId38"/>
    <p:sldId id="573" r:id="rId39"/>
    <p:sldId id="570" r:id="rId40"/>
    <p:sldId id="571" r:id="rId41"/>
    <p:sldId id="572" r:id="rId42"/>
    <p:sldId id="581" r:id="rId43"/>
    <p:sldId id="574" r:id="rId44"/>
    <p:sldId id="580" r:id="rId45"/>
    <p:sldId id="582" r:id="rId46"/>
    <p:sldId id="583" r:id="rId47"/>
    <p:sldId id="575" r:id="rId48"/>
    <p:sldId id="584" r:id="rId49"/>
    <p:sldId id="586" r:id="rId50"/>
    <p:sldId id="587" r:id="rId51"/>
    <p:sldId id="588" r:id="rId52"/>
    <p:sldId id="589" r:id="rId53"/>
    <p:sldId id="590" r:id="rId54"/>
    <p:sldId id="591" r:id="rId55"/>
    <p:sldId id="510" r:id="rId56"/>
    <p:sldId id="506" r:id="rId57"/>
    <p:sldId id="507" r:id="rId58"/>
    <p:sldId id="560" r:id="rId59"/>
    <p:sldId id="559" r:id="rId60"/>
    <p:sldId id="442" r:id="rId6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9D8DD"/>
    <a:srgbClr val="64838A"/>
    <a:srgbClr val="FF0000"/>
    <a:srgbClr val="CE7B44"/>
    <a:srgbClr val="FF393E"/>
    <a:srgbClr val="5475B2"/>
    <a:srgbClr val="E7E8E9"/>
    <a:srgbClr val="EEEEEE"/>
    <a:srgbClr val="50D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32" autoAdjust="0"/>
    <p:restoredTop sz="94660" autoAdjust="0"/>
  </p:normalViewPr>
  <p:slideViewPr>
    <p:cSldViewPr snapToGrid="0">
      <p:cViewPr varScale="1">
        <p:scale>
          <a:sx n="60" d="100"/>
          <a:sy n="60" d="100"/>
        </p:scale>
        <p:origin x="76" y="24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7942BB-DB79-49FA-9ACF-60C75A9585B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367493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151970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7942BB-DB79-49FA-9ACF-60C75A9585B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4203568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7942BB-DB79-49FA-9ACF-60C75A9585B1}"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279148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7942BB-DB79-49FA-9ACF-60C75A9585B1}"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59993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7942BB-DB79-49FA-9ACF-60C75A9585B1}"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050691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7942BB-DB79-49FA-9ACF-60C75A9585B1}"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89599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10F706-4D08-4CCD-B42F-99C825B14B56}"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7942BB-DB79-49FA-9ACF-60C75A9585B1}"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357160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7942BB-DB79-49FA-9ACF-60C75A9585B1}"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797814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278563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942BB-DB79-49FA-9ACF-60C75A9585B1}"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C59831-199D-481B-B247-5ACEF2D0D9DA}" type="slidenum">
              <a:rPr lang="en-US" smtClean="0"/>
              <a:t>‹#›</a:t>
            </a:fld>
            <a:endParaRPr lang="en-US"/>
          </a:p>
        </p:txBody>
      </p:sp>
    </p:spTree>
    <p:extLst>
      <p:ext uri="{BB962C8B-B14F-4D97-AF65-F5344CB8AC3E}">
        <p14:creationId xmlns:p14="http://schemas.microsoft.com/office/powerpoint/2010/main" val="4155692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D930-8D9C-2DAD-6DA0-74DFDCC19C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7266F5B2-2E8B-3BF3-360F-283252E87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1D49C13E-CE7F-9CA1-5EFA-E3DE64E477E6}"/>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5" name="Footer Placeholder 4">
            <a:extLst>
              <a:ext uri="{FF2B5EF4-FFF2-40B4-BE49-F238E27FC236}">
                <a16:creationId xmlns:a16="http://schemas.microsoft.com/office/drawing/2014/main" id="{88A0E266-D34C-74C6-3952-070BD728F0F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B3466A9-A70F-2B9F-244E-00E184FE26D0}"/>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2249023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D01A-978B-6F1C-02DC-05812AE790BE}"/>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2A0CD0EF-CD46-20F9-F188-1846135211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E4F9FFC-E03C-6058-6B72-577226795E87}"/>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5" name="Footer Placeholder 4">
            <a:extLst>
              <a:ext uri="{FF2B5EF4-FFF2-40B4-BE49-F238E27FC236}">
                <a16:creationId xmlns:a16="http://schemas.microsoft.com/office/drawing/2014/main" id="{6B62FD42-9539-DC36-B067-A42551F4F663}"/>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FE0EA52-F155-5F86-AA89-3CCA9C1A86F1}"/>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1331501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A5F5-19A2-22E1-6F47-ADE412CB46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7EDD1B89-F13A-F8E9-8809-EEC08DB916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1F20B4-4923-0B7E-34E2-A42E16CCA64E}"/>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5" name="Footer Placeholder 4">
            <a:extLst>
              <a:ext uri="{FF2B5EF4-FFF2-40B4-BE49-F238E27FC236}">
                <a16:creationId xmlns:a16="http://schemas.microsoft.com/office/drawing/2014/main" id="{79F94C31-9A08-5D56-0B51-431E964FE3C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841A205D-1DF7-746E-2EC8-6FE388C9D341}"/>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515735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98207-68E3-E9A3-17B6-721558C4AF71}"/>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B9ED63FD-4E40-5BE3-7F2C-944E257BAC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746D2B08-BFDE-4C6A-FD09-703A725ED7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B61D4A86-98B7-3690-1318-3D0505358CD6}"/>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6" name="Footer Placeholder 5">
            <a:extLst>
              <a:ext uri="{FF2B5EF4-FFF2-40B4-BE49-F238E27FC236}">
                <a16:creationId xmlns:a16="http://schemas.microsoft.com/office/drawing/2014/main" id="{A585A8F9-E608-0A74-550E-32B8F902660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49F75E9A-3676-8D31-3DD0-317E11C9E7F8}"/>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566396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ED33-AC5B-A7AB-694F-00F52A859A02}"/>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9E0CC69-66AF-2E25-E482-329C42B0B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57B0B-623E-615C-7C8A-77DCABB743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6A317699-8C86-4356-4223-629088802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9D153-8304-CCE8-56E5-03AC1BEF58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9EE70334-C7FA-BE14-1E96-35515DFCCFCA}"/>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8" name="Footer Placeholder 7">
            <a:extLst>
              <a:ext uri="{FF2B5EF4-FFF2-40B4-BE49-F238E27FC236}">
                <a16:creationId xmlns:a16="http://schemas.microsoft.com/office/drawing/2014/main" id="{4BBC6ABB-4DFF-2BFD-15C3-77A5C36EAD0F}"/>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DC5D3EB2-C667-2D2A-7602-D7DDA2208702}"/>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420764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A52C-8AE4-874C-1B85-32588CF62B4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31C2BE3C-9155-A2BA-BE8F-965C2FE89B04}"/>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4" name="Footer Placeholder 3">
            <a:extLst>
              <a:ext uri="{FF2B5EF4-FFF2-40B4-BE49-F238E27FC236}">
                <a16:creationId xmlns:a16="http://schemas.microsoft.com/office/drawing/2014/main" id="{17049AC0-8AD5-8CA4-7A89-629A1AD7DE5F}"/>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F9F19439-8036-CC6C-72AA-2B976B04628A}"/>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395355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6811F2-BA1A-4AB1-C7BF-A31F49485FD4}"/>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3" name="Footer Placeholder 2">
            <a:extLst>
              <a:ext uri="{FF2B5EF4-FFF2-40B4-BE49-F238E27FC236}">
                <a16:creationId xmlns:a16="http://schemas.microsoft.com/office/drawing/2014/main" id="{C8F8D349-5B9A-A0E5-6961-5FBFF1428AC5}"/>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B310AD26-C381-EE61-9990-20D71DCF2822}"/>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140204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1353-F1B9-8615-BBDD-FCEE00B68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CAC6DC41-557E-15C9-D19B-2D5C8771C9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C755315A-A4DA-33AA-4E59-93A6B10F1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D6CF14-1EA1-7DCF-5338-9821C872E0EE}"/>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6" name="Footer Placeholder 5">
            <a:extLst>
              <a:ext uri="{FF2B5EF4-FFF2-40B4-BE49-F238E27FC236}">
                <a16:creationId xmlns:a16="http://schemas.microsoft.com/office/drawing/2014/main" id="{32BC16D8-FF26-4ACA-EF98-9ACFFC3C73B1}"/>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2A5EEACA-C0F8-3DBF-CD5D-3A4F83D16B2B}"/>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2297798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9611-C5D0-D88F-3D94-593D5B019F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8B17DD07-DF55-822A-0118-143760FF8D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6BBA682E-C513-E608-DA91-421CE7697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66303D-4332-E67B-B684-2B267E1B46CC}"/>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6" name="Footer Placeholder 5">
            <a:extLst>
              <a:ext uri="{FF2B5EF4-FFF2-40B4-BE49-F238E27FC236}">
                <a16:creationId xmlns:a16="http://schemas.microsoft.com/office/drawing/2014/main" id="{E357F5FD-3C90-4FBB-F37B-A6C0A7276AD7}"/>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EEDB8749-A501-F49A-2BAD-32DC68E14BA2}"/>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3210326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1DB01-7D6B-B501-650A-8A6BD937AF81}"/>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77F35A39-D5AD-10B1-1C85-8DA86A1F4E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9A0AC8E-E5C7-64B4-6F6B-462FDF5ABA75}"/>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5" name="Footer Placeholder 4">
            <a:extLst>
              <a:ext uri="{FF2B5EF4-FFF2-40B4-BE49-F238E27FC236}">
                <a16:creationId xmlns:a16="http://schemas.microsoft.com/office/drawing/2014/main" id="{DF38679A-6C63-7F93-2733-496BA4A13DC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CCF530C-9669-62F2-FCFD-DBC98A415553}"/>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582043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FBE771-A944-7C94-37F1-2BF76D72B0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B3B7091C-E076-00C0-9B11-6A36A4010E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C0B2F780-5843-5F01-02B7-0DD815B11C95}"/>
              </a:ext>
            </a:extLst>
          </p:cNvPr>
          <p:cNvSpPr>
            <a:spLocks noGrp="1"/>
          </p:cNvSpPr>
          <p:nvPr>
            <p:ph type="dt" sz="half" idx="10"/>
          </p:nvPr>
        </p:nvSpPr>
        <p:spPr/>
        <p:txBody>
          <a:bodyPr/>
          <a:lstStyle/>
          <a:p>
            <a:fld id="{B57710A2-45B0-40DC-A567-9F8ECF00A39F}" type="datetimeFigureOut">
              <a:rPr lang="fi-FI" smtClean="0"/>
              <a:t>19.8.2024</a:t>
            </a:fld>
            <a:endParaRPr lang="fi-FI"/>
          </a:p>
        </p:txBody>
      </p:sp>
      <p:sp>
        <p:nvSpPr>
          <p:cNvPr id="5" name="Footer Placeholder 4">
            <a:extLst>
              <a:ext uri="{FF2B5EF4-FFF2-40B4-BE49-F238E27FC236}">
                <a16:creationId xmlns:a16="http://schemas.microsoft.com/office/drawing/2014/main" id="{27538FEA-3498-0E34-8137-D7C059159AA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2DEE0FD-E31A-2C3F-5466-779508D920CC}"/>
              </a:ext>
            </a:extLst>
          </p:cNvPr>
          <p:cNvSpPr>
            <a:spLocks noGrp="1"/>
          </p:cNvSpPr>
          <p:nvPr>
            <p:ph type="sldNum" sz="quarter" idx="12"/>
          </p:nvPr>
        </p:nvSpPr>
        <p:spPr/>
        <p:txBody>
          <a:bodyPr/>
          <a:lstStyle/>
          <a:p>
            <a:fld id="{107642B0-DB25-4B58-8E8F-081F9B1048A7}" type="slidenum">
              <a:rPr lang="fi-FI" smtClean="0"/>
              <a:t>‹#›</a:t>
            </a:fld>
            <a:endParaRPr lang="fi-FI"/>
          </a:p>
        </p:txBody>
      </p:sp>
    </p:spTree>
    <p:extLst>
      <p:ext uri="{BB962C8B-B14F-4D97-AF65-F5344CB8AC3E}">
        <p14:creationId xmlns:p14="http://schemas.microsoft.com/office/powerpoint/2010/main" val="2150896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6CC13D-9EA4-4A94-8A52-B6E3086F268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321264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D68FD5-F125-43A0-8381-9D4596F2273F}"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996274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67FAF-06E9-44B2-8B66-34B9F58467B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192144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5FC9D9-5A4A-4E76-BFFE-04A68A4B613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526391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71849A-AF2D-45A1-92B2-37EBB05AC43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23147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10F706-4D08-4CCD-B42F-99C825B14B56}"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4D8A6C-6E66-4439-BB23-A4992FF409B9}"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146309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DC3B6C-1F74-44F9-8AB4-841AB9730C8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1114571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DC8D2F-D269-48A2-A680-8CC992F9843B}"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700262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282DB4-D616-4B38-BD9A-83CB3FE8D065}"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41596499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B30A02-5235-4DAA-8B12-54927DE17C80}"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2795172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8E9ABF-6F69-4266-8340-071B61BCCEB4}" type="slidenum">
              <a:rPr lang="en-US" altLang="fi-FI">
                <a:solidFill>
                  <a:srgbClr val="000000"/>
                </a:solidFill>
              </a:rPr>
              <a:pPr>
                <a:defRPr/>
              </a:pPr>
              <a:t>‹#›</a:t>
            </a:fld>
            <a:endParaRPr lang="en-US" altLang="fi-FI">
              <a:solidFill>
                <a:srgbClr val="000000"/>
              </a:solidFill>
            </a:endParaRPr>
          </a:p>
        </p:txBody>
      </p:sp>
    </p:spTree>
    <p:extLst>
      <p:ext uri="{BB962C8B-B14F-4D97-AF65-F5344CB8AC3E}">
        <p14:creationId xmlns:p14="http://schemas.microsoft.com/office/powerpoint/2010/main" val="3305279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624680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366453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54D070-A534-4D18-9DE2-8496341D7AF8}"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192596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154D070-A534-4D18-9DE2-8496341D7AF8}"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76346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10F706-4D08-4CCD-B42F-99C825B14B56}"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154D070-A534-4D18-9DE2-8496341D7AF8}" type="datetimeFigureOut">
              <a:rPr lang="en-GB" smtClean="0"/>
              <a:t>19/08/2024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7379964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154D070-A534-4D18-9DE2-8496341D7AF8}" type="datetimeFigureOut">
              <a:rPr lang="en-GB" smtClean="0"/>
              <a:t>19/08/2024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3285149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54D070-A534-4D18-9DE2-8496341D7AF8}" type="datetimeFigureOut">
              <a:rPr lang="en-GB" smtClean="0"/>
              <a:t>19/08/2024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662100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54D070-A534-4D18-9DE2-8496341D7AF8}"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544503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54D070-A534-4D18-9DE2-8496341D7AF8}" type="datetimeFigureOut">
              <a:rPr lang="en-GB" smtClean="0"/>
              <a:t>19/08/2024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7512076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1724815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154D070-A534-4D18-9DE2-8496341D7AF8}" type="datetimeFigureOut">
              <a:rPr lang="en-GB" smtClean="0"/>
              <a:t>19/08/2024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CB117-4C0E-447E-9CA7-5ABF704859AD}" type="slidenum">
              <a:rPr lang="en-GB" smtClean="0"/>
              <a:t>‹#›</a:t>
            </a:fld>
            <a:endParaRPr lang="en-GB"/>
          </a:p>
        </p:txBody>
      </p:sp>
    </p:spTree>
    <p:extLst>
      <p:ext uri="{BB962C8B-B14F-4D97-AF65-F5344CB8AC3E}">
        <p14:creationId xmlns:p14="http://schemas.microsoft.com/office/powerpoint/2010/main" val="2733770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10F706-4D08-4CCD-B42F-99C825B14B56}"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8/19/2024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942BB-DB79-49FA-9ACF-60C75A9585B1}" type="datetimeFigureOut">
              <a:rPr lang="en-US" smtClean="0"/>
              <a:t>8/19/2024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9831-199D-481B-B247-5ACEF2D0D9DA}" type="slidenum">
              <a:rPr lang="en-US" smtClean="0"/>
              <a:t>‹#›</a:t>
            </a:fld>
            <a:endParaRPr lang="en-US"/>
          </a:p>
        </p:txBody>
      </p:sp>
    </p:spTree>
    <p:extLst>
      <p:ext uri="{BB962C8B-B14F-4D97-AF65-F5344CB8AC3E}">
        <p14:creationId xmlns:p14="http://schemas.microsoft.com/office/powerpoint/2010/main" val="323466683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B3994-D595-EA17-C1B8-20A52662A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6EBE9D29-8444-940E-DB8E-88F2DDB91D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9A446CC9-7D66-92EE-2D42-F7C4328AEE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710A2-45B0-40DC-A567-9F8ECF00A39F}" type="datetimeFigureOut">
              <a:rPr lang="fi-FI" smtClean="0"/>
              <a:t>19.8.2024</a:t>
            </a:fld>
            <a:endParaRPr lang="fi-FI"/>
          </a:p>
        </p:txBody>
      </p:sp>
      <p:sp>
        <p:nvSpPr>
          <p:cNvPr id="5" name="Footer Placeholder 4">
            <a:extLst>
              <a:ext uri="{FF2B5EF4-FFF2-40B4-BE49-F238E27FC236}">
                <a16:creationId xmlns:a16="http://schemas.microsoft.com/office/drawing/2014/main" id="{A73807C0-1D32-BD3B-1ED5-C1F3E4C7C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8BEF87E6-61B6-4EF0-67C8-0CF2F8E19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642B0-DB25-4B58-8E8F-081F9B1048A7}" type="slidenum">
              <a:rPr lang="fi-FI" smtClean="0"/>
              <a:t>‹#›</a:t>
            </a:fld>
            <a:endParaRPr lang="fi-FI"/>
          </a:p>
        </p:txBody>
      </p:sp>
    </p:spTree>
    <p:extLst>
      <p:ext uri="{BB962C8B-B14F-4D97-AF65-F5344CB8AC3E}">
        <p14:creationId xmlns:p14="http://schemas.microsoft.com/office/powerpoint/2010/main" val="37550859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D1430610-E01F-4D2E-866F-3B44D9A4938C}" type="slidenum">
              <a:rPr lang="en-US" altLang="fi-FI">
                <a:solidFill>
                  <a:srgbClr val="000000"/>
                </a:solidFill>
              </a:rPr>
              <a:pPr fontAlgn="base">
                <a:spcBef>
                  <a:spcPct val="0"/>
                </a:spcBef>
                <a:spcAft>
                  <a:spcPct val="0"/>
                </a:spcAft>
                <a:defRPr/>
              </a:pPr>
              <a:t>‹#›</a:t>
            </a:fld>
            <a:endParaRPr lang="en-US" altLang="fi-FI">
              <a:solidFill>
                <a:srgbClr val="000000"/>
              </a:solidFill>
            </a:endParaRPr>
          </a:p>
        </p:txBody>
      </p:sp>
    </p:spTree>
    <p:extLst>
      <p:ext uri="{BB962C8B-B14F-4D97-AF65-F5344CB8AC3E}">
        <p14:creationId xmlns:p14="http://schemas.microsoft.com/office/powerpoint/2010/main" val="54936346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4D070-A534-4D18-9DE2-8496341D7AF8}" type="datetimeFigureOut">
              <a:rPr lang="en-GB" smtClean="0"/>
              <a:t>19/08/2024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CB117-4C0E-447E-9CA7-5ABF704859AD}" type="slidenum">
              <a:rPr lang="en-GB" smtClean="0"/>
              <a:t>‹#›</a:t>
            </a:fld>
            <a:endParaRPr lang="en-GB"/>
          </a:p>
        </p:txBody>
      </p:sp>
    </p:spTree>
    <p:extLst>
      <p:ext uri="{BB962C8B-B14F-4D97-AF65-F5344CB8AC3E}">
        <p14:creationId xmlns:p14="http://schemas.microsoft.com/office/powerpoint/2010/main" val="86502434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2.png"/><Relationship Id="rId4" Type="http://schemas.openxmlformats.org/officeDocument/2006/relationships/hyperlink" Target="https://www.jyu.fi/en/"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s://doi.org/10.1049/cim2.12008" TargetMode="External"/><Relationship Id="rId18" Type="http://schemas.openxmlformats.org/officeDocument/2006/relationships/image" Target="../media/image68.jpeg"/><Relationship Id="rId3" Type="http://schemas.openxmlformats.org/officeDocument/2006/relationships/hyperlink" Target="https://ai.it.jyu.fi/ISM-2022-Industry_4_5.pptx" TargetMode="External"/><Relationship Id="rId7" Type="http://schemas.openxmlformats.org/officeDocument/2006/relationships/image" Target="../media/image65.png"/><Relationship Id="rId12" Type="http://schemas.openxmlformats.org/officeDocument/2006/relationships/hyperlink" Target="https://ai.it.jyu.fi/ISM-2020-Pi-Mind.pptx" TargetMode="External"/><Relationship Id="rId17" Type="http://schemas.openxmlformats.org/officeDocument/2006/relationships/hyperlink" Target="https://ai.it.jyu.fi/IEAAIE-2024-HAM.pptx" TargetMode="External"/><Relationship Id="rId2" Type="http://schemas.openxmlformats.org/officeDocument/2006/relationships/hyperlink" Target="https://doi.org/10.1016/j.procs.2022.12.206" TargetMode="External"/><Relationship Id="rId16" Type="http://schemas.openxmlformats.org/officeDocument/2006/relationships/hyperlink" Target="https://doi.org/10.1007/978-981-97-4677-4_35" TargetMode="External"/><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hyperlink" Target="https://doi.org/10.1016/j.procs.2021.01.155" TargetMode="External"/><Relationship Id="rId5" Type="http://schemas.openxmlformats.org/officeDocument/2006/relationships/hyperlink" Target="https://doi.org/10.1016/j.jmsy.2018.04.019" TargetMode="External"/><Relationship Id="rId15" Type="http://schemas.openxmlformats.org/officeDocument/2006/relationships/hyperlink" Target="https://ai.it.jyu.fi/ISM-2023-Cloning_GAN.pptx" TargetMode="External"/><Relationship Id="rId10" Type="http://schemas.openxmlformats.org/officeDocument/2006/relationships/hyperlink" Target="https://doi.org/10.1080/0960085X.2022.2073278" TargetMode="External"/><Relationship Id="rId19" Type="http://schemas.openxmlformats.org/officeDocument/2006/relationships/slide" Target="slide17.xml"/><Relationship Id="rId4" Type="http://schemas.openxmlformats.org/officeDocument/2006/relationships/image" Target="../media/image63.gif"/><Relationship Id="rId9" Type="http://schemas.openxmlformats.org/officeDocument/2006/relationships/image" Target="../media/image67.png"/><Relationship Id="rId14" Type="http://schemas.openxmlformats.org/officeDocument/2006/relationships/hyperlink" Target="https://doi.org/10.1016/j.procs.2024.01.08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25.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2.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 Id="rId5" Type="http://schemas.openxmlformats.org/officeDocument/2006/relationships/image" Target="../media/image77.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slide" Target="slide19.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6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29.png"/><Relationship Id="rId2" Type="http://schemas.openxmlformats.org/officeDocument/2006/relationships/image" Target="../media/image79.gif"/><Relationship Id="rId1" Type="http://schemas.openxmlformats.org/officeDocument/2006/relationships/slideLayout" Target="../slideLayouts/slideLayout25.xml"/><Relationship Id="rId6" Type="http://schemas.openxmlformats.org/officeDocument/2006/relationships/slide" Target="slide25.xml"/><Relationship Id="rId5" Type="http://schemas.openxmlformats.org/officeDocument/2006/relationships/image" Target="../media/image81.gif"/><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https://www.timeanddate.com/time/zones/eest"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86.png"/><Relationship Id="rId3" Type="http://schemas.openxmlformats.org/officeDocument/2006/relationships/image" Target="../media/image63.gif"/><Relationship Id="rId7" Type="http://schemas.openxmlformats.org/officeDocument/2006/relationships/image" Target="../media/image35.gif"/><Relationship Id="rId12"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84.png"/><Relationship Id="rId10" Type="http://schemas.openxmlformats.org/officeDocument/2006/relationships/image" Target="../media/image38.png"/><Relationship Id="rId4" Type="http://schemas.openxmlformats.org/officeDocument/2006/relationships/image" Target="../media/image83.png"/><Relationship Id="rId9" Type="http://schemas.openxmlformats.org/officeDocument/2006/relationships/image" Target="../media/image37.png"/><Relationship Id="rId14" Type="http://schemas.openxmlformats.org/officeDocument/2006/relationships/image" Target="../media/image87.jpeg"/></Relationships>
</file>

<file path=ppt/slides/_rels/slide21.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85.png"/><Relationship Id="rId3" Type="http://schemas.openxmlformats.org/officeDocument/2006/relationships/image" Target="../media/image63.gif"/><Relationship Id="rId7" Type="http://schemas.openxmlformats.org/officeDocument/2006/relationships/image" Target="../media/image34.gif"/><Relationship Id="rId12" Type="http://schemas.openxmlformats.org/officeDocument/2006/relationships/image" Target="../media/image39.gif"/><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hyperlink" Target="https://www.schneier.com/crypto-gram/archives/2000/1015.html" TargetMode="External"/><Relationship Id="rId11" Type="http://schemas.openxmlformats.org/officeDocument/2006/relationships/image" Target="../media/image38.png"/><Relationship Id="rId5" Type="http://schemas.openxmlformats.org/officeDocument/2006/relationships/image" Target="../media/image84.png"/><Relationship Id="rId15" Type="http://schemas.openxmlformats.org/officeDocument/2006/relationships/image" Target="../media/image87.jpeg"/><Relationship Id="rId10" Type="http://schemas.openxmlformats.org/officeDocument/2006/relationships/image" Target="../media/image37.png"/><Relationship Id="rId4" Type="http://schemas.openxmlformats.org/officeDocument/2006/relationships/image" Target="../media/image83.png"/><Relationship Id="rId9" Type="http://schemas.openxmlformats.org/officeDocument/2006/relationships/image" Target="../media/image36.gif"/><Relationship Id="rId1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recode.bg/natog5511/" TargetMode="External"/><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hyperlink" Target="https://ai.it.jyu.fi/EVF-2021.pptx" TargetMode="External"/><Relationship Id="rId3" Type="http://schemas.openxmlformats.org/officeDocument/2006/relationships/image" Target="../media/image103.png"/><Relationship Id="rId7" Type="http://schemas.openxmlformats.org/officeDocument/2006/relationships/hyperlink" Target="https://doi.org/10.1051/e3sconf/202235303004" TargetMode="Externa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slide" Target="slide29.xml"/><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hyperlink" Target="https://www.iospress.nl/bookserie/nato-science-for-peace-and-security-series-d-information-andcommunication-security/" TargetMode="External"/><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hyperlink" Target="http://ebooks.iospress.nl/volumearticle/50290" TargetMode="Externa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47.xml"/><Relationship Id="rId6" Type="http://schemas.openxmlformats.org/officeDocument/2006/relationships/hyperlink" Target="https://ai.it.jyu.fi/WARN.pptx" TargetMode="External"/><Relationship Id="rId11" Type="http://schemas.openxmlformats.org/officeDocument/2006/relationships/image" Target="../media/image114.png"/><Relationship Id="rId5" Type="http://schemas.openxmlformats.org/officeDocument/2006/relationships/hyperlink" Target="https://ai.it.jyu.fi/nato/NATO.pptx" TargetMode="External"/><Relationship Id="rId15" Type="http://schemas.openxmlformats.org/officeDocument/2006/relationships/image" Target="../media/image118.png"/><Relationship Id="rId10" Type="http://schemas.openxmlformats.org/officeDocument/2006/relationships/image" Target="../media/image113.png"/><Relationship Id="rId19" Type="http://schemas.openxmlformats.org/officeDocument/2006/relationships/image" Target="../media/image122.png"/><Relationship Id="rId4" Type="http://schemas.openxmlformats.org/officeDocument/2006/relationships/hyperlink" Target="https://doi.org/10.3233/978-1-61499-888-4-110" TargetMode="External"/><Relationship Id="rId9" Type="http://schemas.openxmlformats.org/officeDocument/2006/relationships/image" Target="../media/image112.png"/><Relationship Id="rId1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4.png"/><Relationship Id="rId1" Type="http://schemas.openxmlformats.org/officeDocument/2006/relationships/slideLayout" Target="../slideLayouts/slideLayout47.xml"/><Relationship Id="rId5" Type="http://schemas.openxmlformats.org/officeDocument/2006/relationships/image" Target="../media/image126.pn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hyperlink" Target="https://www.jyu.fi/en/" TargetMode="External"/><Relationship Id="rId12" Type="http://schemas.openxmlformats.org/officeDocument/2006/relationships/image" Target="../media/image20.gif"/><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hyperlink" Target="https://nure.ua/en/" TargetMode="External"/><Relationship Id="rId5" Type="http://schemas.openxmlformats.org/officeDocument/2006/relationships/hyperlink" Target="https://www.jyu.fi/en" TargetMode="External"/><Relationship Id="rId10" Type="http://schemas.openxmlformats.org/officeDocument/2006/relationships/image" Target="../media/image2.png"/><Relationship Id="rId4" Type="http://schemas.openxmlformats.org/officeDocument/2006/relationships/hyperlink" Target="mailto:Vagan.Terziyan@jyu.fi" TargetMode="External"/><Relationship Id="rId9" Type="http://schemas.openxmlformats.org/officeDocument/2006/relationships/image" Target="../media/image19.png"/><Relationship Id="rId14" Type="http://schemas.openxmlformats.org/officeDocument/2006/relationships/image" Target="../media/image22.gif"/></Relationships>
</file>

<file path=ppt/slides/_rels/slide3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29.png"/><Relationship Id="rId2" Type="http://schemas.openxmlformats.org/officeDocument/2006/relationships/image" Target="../media/image127.png"/><Relationship Id="rId1" Type="http://schemas.openxmlformats.org/officeDocument/2006/relationships/slideLayout" Target="../slideLayouts/slideLayout47.xml"/><Relationship Id="rId6" Type="http://schemas.openxmlformats.org/officeDocument/2006/relationships/image" Target="../media/image131.png"/><Relationship Id="rId11" Type="http://schemas.openxmlformats.org/officeDocument/2006/relationships/slide" Target="slide33.xml"/><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3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gif"/><Relationship Id="rId1" Type="http://schemas.openxmlformats.org/officeDocument/2006/relationships/slideLayout" Target="../slideLayouts/slideLayout2.xml"/><Relationship Id="rId6" Type="http://schemas.openxmlformats.org/officeDocument/2006/relationships/image" Target="../media/image147.gif"/><Relationship Id="rId5" Type="http://schemas.openxmlformats.org/officeDocument/2006/relationships/image" Target="../media/image69.png"/><Relationship Id="rId4" Type="http://schemas.openxmlformats.org/officeDocument/2006/relationships/image" Target="../media/image146.gif"/></Relationships>
</file>

<file path=ppt/slides/_rels/slide3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20.png"/><Relationship Id="rId4" Type="http://schemas.openxmlformats.org/officeDocument/2006/relationships/image" Target="../media/image2291.png"/></Relationships>
</file>

<file path=ppt/slides/_rels/slide3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69.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58.png"/></Relationships>
</file>

<file path=ppt/slides/_rels/slide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50.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Stephen_Toulmin" TargetMode="Externa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29.png"/><Relationship Id="rId2" Type="http://schemas.openxmlformats.org/officeDocument/2006/relationships/image" Target="../media/image165.gif"/><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147.gif"/><Relationship Id="rId4" Type="http://schemas.openxmlformats.org/officeDocument/2006/relationships/image" Target="../media/image16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www.forbes.com/sites/naveenjoshi/2022/08/02/7-ways-ai-will-affect-humans-in-our-future/" TargetMode="Externa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29.png"/><Relationship Id="rId2" Type="http://schemas.openxmlformats.org/officeDocument/2006/relationships/image" Target="../media/image174.png"/><Relationship Id="rId1" Type="http://schemas.openxmlformats.org/officeDocument/2006/relationships/slideLayout" Target="../slideLayouts/slideLayout14.xml"/><Relationship Id="rId6" Type="http://schemas.openxmlformats.org/officeDocument/2006/relationships/slide" Target="slide53.xml"/><Relationship Id="rId5" Type="http://schemas.openxmlformats.org/officeDocument/2006/relationships/image" Target="../media/image173.png"/><Relationship Id="rId4" Type="http://schemas.openxmlformats.org/officeDocument/2006/relationships/image" Target="../media/image176.png"/></Relationships>
</file>

<file path=ppt/slides/_rels/slide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55.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188.gif"/><Relationship Id="rId7" Type="http://schemas.openxmlformats.org/officeDocument/2006/relationships/image" Target="../media/image190.png"/><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63.gif"/><Relationship Id="rId5" Type="http://schemas.openxmlformats.org/officeDocument/2006/relationships/image" Target="../media/image189.png"/><Relationship Id="rId4" Type="http://schemas.openxmlformats.org/officeDocument/2006/relationships/hyperlink" Target="http://clipartall.com/img/clipart-165720.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i.it.jyu.fi/ICL-2024-RESILIENCE.pptx" TargetMode="External"/><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79.gif"/><Relationship Id="rId4" Type="http://schemas.openxmlformats.org/officeDocument/2006/relationships/hyperlink" Target="mailto:vagan.terziyan@jyu.fi"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gif"/><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34.gif"/><Relationship Id="rId2" Type="http://schemas.openxmlformats.org/officeDocument/2006/relationships/image" Target="../media/image36.gi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25.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image" Target="../media/image36.gif"/><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668966" y="1802792"/>
            <a:ext cx="8825023" cy="1499600"/>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smtClean="0"/>
              <a:t>“</a:t>
            </a:r>
            <a:r>
              <a:rPr lang="en-US" sz="4000" dirty="0"/>
              <a:t>Resilience Training in Higher Education: AI-Assisted Collaborative </a:t>
            </a:r>
            <a:r>
              <a:rPr lang="en-US" sz="4000" dirty="0" smtClean="0"/>
              <a:t>Learning”</a:t>
            </a:r>
            <a:endParaRPr lang="en-US" sz="40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528739"/>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smtClean="0"/>
              <a:t>Svitlana Gryshko</a:t>
            </a:r>
            <a:r>
              <a:rPr lang="it-IT" b="0" dirty="0" smtClean="0"/>
              <a:t> </a:t>
            </a:r>
            <a:r>
              <a:rPr lang="it-IT" b="0" baseline="30000" dirty="0" smtClean="0"/>
              <a:t>a</a:t>
            </a:r>
            <a:r>
              <a:rPr lang="it-IT" b="0" dirty="0" smtClean="0"/>
              <a:t>, </a:t>
            </a:r>
            <a:r>
              <a:rPr lang="it-IT" b="0" u="sng" dirty="0" smtClean="0"/>
              <a:t>Vagan </a:t>
            </a:r>
            <a:r>
              <a:rPr lang="it-IT" b="0" u="sng" dirty="0"/>
              <a:t>Terziyan</a:t>
            </a:r>
            <a:r>
              <a:rPr lang="it-IT" b="0" baseline="30000" dirty="0"/>
              <a:t> </a:t>
            </a:r>
            <a:r>
              <a:rPr lang="it-IT" b="0" baseline="30000" dirty="0" smtClean="0"/>
              <a:t>b</a:t>
            </a:r>
            <a:r>
              <a:rPr lang="it-IT" b="0" dirty="0" smtClean="0"/>
              <a:t>, </a:t>
            </a:r>
            <a:r>
              <a:rPr lang="en-US" b="0" dirty="0" smtClean="0"/>
              <a:t>Mariia Golovianko</a:t>
            </a:r>
            <a:r>
              <a:rPr lang="it-IT" b="0" dirty="0" smtClean="0"/>
              <a:t> </a:t>
            </a:r>
            <a:r>
              <a:rPr lang="it-IT" b="0" baseline="30000" dirty="0" smtClean="0"/>
              <a:t>a</a:t>
            </a:r>
            <a:endParaRPr lang="it-IT" b="0" baseline="30000" dirty="0"/>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366984" y="4145446"/>
            <a:ext cx="9596580" cy="770368"/>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ct val="0"/>
              </a:spcBef>
              <a:defRPr/>
            </a:pPr>
            <a:r>
              <a:rPr lang="en-US" sz="1800" baseline="30000" dirty="0" smtClean="0"/>
              <a:t>a</a:t>
            </a:r>
            <a:r>
              <a:rPr lang="en-US" sz="1800" dirty="0" smtClean="0"/>
              <a:t> </a:t>
            </a:r>
            <a:r>
              <a:rPr lang="en-US" sz="1800" dirty="0"/>
              <a:t>Department of Artificial Intelligence, Kharkiv National University of Radio Electronics, Kharkiv, </a:t>
            </a:r>
            <a:r>
              <a:rPr lang="en-US" sz="1800" dirty="0" smtClean="0"/>
              <a:t>Ukraine</a:t>
            </a:r>
          </a:p>
          <a:p>
            <a:pPr algn="l">
              <a:spcBef>
                <a:spcPct val="0"/>
              </a:spcBef>
              <a:defRPr/>
            </a:pPr>
            <a:r>
              <a:rPr lang="en-US" sz="1800" baseline="30000" dirty="0" smtClean="0"/>
              <a:t>b</a:t>
            </a:r>
            <a:r>
              <a:rPr lang="en-US" sz="1800" dirty="0" smtClean="0"/>
              <a:t> </a:t>
            </a:r>
            <a:r>
              <a:rPr lang="en-US" sz="1800" dirty="0"/>
              <a:t>Faculty of Information Technology, University of Jyväskylä, Jyväskylä, Finland</a:t>
            </a:r>
            <a:endParaRPr lang="en-US" sz="1800" baseline="30000" dirty="0"/>
          </a:p>
          <a:p>
            <a:pPr algn="l">
              <a:spcBef>
                <a:spcPct val="0"/>
              </a:spcBef>
              <a:defRPr/>
            </a:pPr>
            <a:endParaRPr lang="en-US" sz="1800" dirty="0"/>
          </a:p>
        </p:txBody>
      </p:sp>
      <p:grpSp>
        <p:nvGrpSpPr>
          <p:cNvPr id="8" name="Group 7"/>
          <p:cNvGrpSpPr/>
          <p:nvPr/>
        </p:nvGrpSpPr>
        <p:grpSpPr>
          <a:xfrm>
            <a:off x="8446390" y="524380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smtClean="0">
                  <a:hlinkClick r:id="rId4"/>
                </a:rPr>
                <a:t>https://www.jyu.fi/en/</a:t>
              </a:r>
              <a:r>
                <a:rPr lang="en-US" dirty="0" smtClean="0"/>
                <a:t> </a:t>
              </a:r>
              <a:endParaRPr lang="en-US" dirty="0"/>
            </a:p>
          </p:txBody>
        </p:sp>
      </p:grpSp>
      <p:grpSp>
        <p:nvGrpSpPr>
          <p:cNvPr id="11" name="Group 10"/>
          <p:cNvGrpSpPr/>
          <p:nvPr/>
        </p:nvGrpSpPr>
        <p:grpSpPr>
          <a:xfrm>
            <a:off x="738440" y="524380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smtClean="0">
                  <a:hlinkClick r:id="rId6"/>
                </a:rPr>
                <a:t>/</a:t>
              </a:r>
              <a:r>
                <a:rPr lang="en-US" dirty="0" smtClean="0"/>
                <a:t> </a:t>
              </a:r>
              <a:endParaRPr lang="en-US" dirty="0"/>
            </a:p>
          </p:txBody>
        </p:sp>
      </p:grpSp>
      <p:grpSp>
        <p:nvGrpSpPr>
          <p:cNvPr id="17" name="Group 16"/>
          <p:cNvGrpSpPr/>
          <p:nvPr/>
        </p:nvGrpSpPr>
        <p:grpSpPr>
          <a:xfrm>
            <a:off x="63798" y="95697"/>
            <a:ext cx="12099851" cy="1556345"/>
            <a:chOff x="0" y="0"/>
            <a:chExt cx="12099851" cy="1556345"/>
          </a:xfrm>
        </p:grpSpPr>
        <p:sp>
          <p:nvSpPr>
            <p:cNvPr id="16" name="Rectangle 15"/>
            <p:cNvSpPr/>
            <p:nvPr/>
          </p:nvSpPr>
          <p:spPr>
            <a:xfrm>
              <a:off x="0" y="0"/>
              <a:ext cx="12099851" cy="1556345"/>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116963" y="96704"/>
              <a:ext cx="3810000" cy="1304925"/>
            </a:xfrm>
            <a:prstGeom prst="rect">
              <a:avLst/>
            </a:prstGeom>
          </p:spPr>
        </p:pic>
        <p:pic>
          <p:nvPicPr>
            <p:cNvPr id="5" name="Picture 4"/>
            <p:cNvPicPr>
              <a:picLocks noChangeAspect="1"/>
            </p:cNvPicPr>
            <p:nvPr/>
          </p:nvPicPr>
          <p:blipFill>
            <a:blip r:embed="rId8"/>
            <a:stretch>
              <a:fillRect/>
            </a:stretch>
          </p:blipFill>
          <p:spPr>
            <a:xfrm>
              <a:off x="4226207" y="54172"/>
              <a:ext cx="7320749" cy="294301"/>
            </a:xfrm>
            <a:prstGeom prst="rect">
              <a:avLst/>
            </a:prstGeom>
          </p:spPr>
        </p:pic>
        <p:pic>
          <p:nvPicPr>
            <p:cNvPr id="15" name="Picture 14"/>
            <p:cNvPicPr>
              <a:picLocks noChangeAspect="1"/>
            </p:cNvPicPr>
            <p:nvPr/>
          </p:nvPicPr>
          <p:blipFill>
            <a:blip r:embed="rId9"/>
            <a:stretch>
              <a:fillRect/>
            </a:stretch>
          </p:blipFill>
          <p:spPr>
            <a:xfrm>
              <a:off x="4205848" y="420527"/>
              <a:ext cx="7359158" cy="1002368"/>
            </a:xfrm>
            <a:prstGeom prst="rect">
              <a:avLst/>
            </a:prstGeom>
          </p:spPr>
        </p:pic>
      </p:grpSp>
    </p:spTree>
    <p:extLst>
      <p:ext uri="{BB962C8B-B14F-4D97-AF65-F5344CB8AC3E}">
        <p14:creationId xmlns:p14="http://schemas.microsoft.com/office/powerpoint/2010/main" val="3207529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14872" y="2518025"/>
            <a:ext cx="584810" cy="374064"/>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1120" y="661404"/>
            <a:ext cx="1100138" cy="359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6200000">
            <a:off x="3289048" y="2524272"/>
            <a:ext cx="23155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Resilience</a:t>
            </a:r>
          </a:p>
        </p:txBody>
      </p:sp>
      <p:pic>
        <p:nvPicPr>
          <p:cNvPr id="9" name="Picture 8"/>
          <p:cNvPicPr>
            <a:picLocks noChangeAspect="1"/>
          </p:cNvPicPr>
          <p:nvPr/>
        </p:nvPicPr>
        <p:blipFill>
          <a:blip r:embed="rId3"/>
          <a:stretch>
            <a:fillRect/>
          </a:stretch>
        </p:blipFill>
        <p:spPr>
          <a:xfrm>
            <a:off x="394005" y="978403"/>
            <a:ext cx="3171825" cy="3276600"/>
          </a:xfrm>
          <a:prstGeom prst="rect">
            <a:avLst/>
          </a:prstGeom>
        </p:spPr>
      </p:pic>
      <p:sp>
        <p:nvSpPr>
          <p:cNvPr id="12" name="Explosion 2 11"/>
          <p:cNvSpPr/>
          <p:nvPr/>
        </p:nvSpPr>
        <p:spPr>
          <a:xfrm>
            <a:off x="4851006" y="2155325"/>
            <a:ext cx="273377" cy="93666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996385" y="2302564"/>
            <a:ext cx="978408" cy="717602"/>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958677" y="2448525"/>
            <a:ext cx="122548" cy="374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5400000">
            <a:off x="6818624" y="3920776"/>
            <a:ext cx="730320"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rot="5400000">
            <a:off x="10807104" y="3920778"/>
            <a:ext cx="730321"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6099054" y="4611445"/>
            <a:ext cx="1969322"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AI strengths</a:t>
            </a:r>
          </a:p>
        </p:txBody>
      </p:sp>
      <p:sp>
        <p:nvSpPr>
          <p:cNvPr id="21" name="Rectangle 20"/>
          <p:cNvSpPr/>
          <p:nvPr/>
        </p:nvSpPr>
        <p:spPr>
          <a:xfrm>
            <a:off x="8652742" y="4611445"/>
            <a:ext cx="3462936"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Human vulnerabilities</a:t>
            </a:r>
          </a:p>
        </p:txBody>
      </p:sp>
      <p:sp>
        <p:nvSpPr>
          <p:cNvPr id="22" name="Rectangle 21"/>
          <p:cNvSpPr/>
          <p:nvPr/>
        </p:nvSpPr>
        <p:spPr>
          <a:xfrm>
            <a:off x="5363943" y="5215377"/>
            <a:ext cx="2696700"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AI vulnerabilities</a:t>
            </a:r>
          </a:p>
        </p:txBody>
      </p:sp>
      <p:sp>
        <p:nvSpPr>
          <p:cNvPr id="23" name="Rectangle 22"/>
          <p:cNvSpPr/>
          <p:nvPr/>
        </p:nvSpPr>
        <p:spPr>
          <a:xfrm>
            <a:off x="8652742" y="5205749"/>
            <a:ext cx="2735557"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Human strengths</a:t>
            </a:r>
          </a:p>
        </p:txBody>
      </p:sp>
      <p:sp>
        <p:nvSpPr>
          <p:cNvPr id="20" name="Rectangle 19"/>
          <p:cNvSpPr/>
          <p:nvPr/>
        </p:nvSpPr>
        <p:spPr>
          <a:xfrm>
            <a:off x="8067028" y="442101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5" name="Rectangle 24"/>
          <p:cNvSpPr/>
          <p:nvPr/>
        </p:nvSpPr>
        <p:spPr>
          <a:xfrm>
            <a:off x="8074761" y="495005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4" name="Bent Arrow 23"/>
          <p:cNvSpPr/>
          <p:nvPr/>
        </p:nvSpPr>
        <p:spPr>
          <a:xfrm rot="10800000">
            <a:off x="3262965" y="5693004"/>
            <a:ext cx="6853187" cy="568878"/>
          </a:xfrm>
          <a:prstGeom prst="bentArrow">
            <a:avLst>
              <a:gd name="adj1" fmla="val 26692"/>
              <a:gd name="adj2" fmla="val 25000"/>
              <a:gd name="adj3" fmla="val 50000"/>
              <a:gd name="adj4" fmla="val 6574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eft Arrow 25"/>
          <p:cNvSpPr/>
          <p:nvPr/>
        </p:nvSpPr>
        <p:spPr>
          <a:xfrm>
            <a:off x="3262965" y="4748370"/>
            <a:ext cx="2885081" cy="338929"/>
          </a:xfrm>
          <a:prstGeom prst="leftArrow">
            <a:avLst>
              <a:gd name="adj1" fmla="val 50000"/>
              <a:gd name="adj2" fmla="val 9045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240631" y="470987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069993" y="4889350"/>
            <a:ext cx="207830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a:t>
            </a: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Education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9" name="Picture 28"/>
          <p:cNvPicPr>
            <a:picLocks noChangeAspect="1"/>
          </p:cNvPicPr>
          <p:nvPr/>
        </p:nvPicPr>
        <p:blipFill>
          <a:blip r:embed="rId4">
            <a:clrChange>
              <a:clrFrom>
                <a:srgbClr val="FFFFFF"/>
              </a:clrFrom>
              <a:clrTo>
                <a:srgbClr val="FFFFFF">
                  <a:alpha val="0"/>
                </a:srgbClr>
              </a:clrTo>
            </a:clrChange>
          </a:blip>
          <a:stretch>
            <a:fillRect/>
          </a:stretch>
        </p:blipFill>
        <p:spPr>
          <a:xfrm>
            <a:off x="347858" y="4909823"/>
            <a:ext cx="884176" cy="1096682"/>
          </a:xfrm>
          <a:prstGeom prst="rect">
            <a:avLst/>
          </a:prstGeom>
        </p:spPr>
      </p:pic>
      <p:sp>
        <p:nvSpPr>
          <p:cNvPr id="4" name="Rectangle 3"/>
          <p:cNvSpPr/>
          <p:nvPr/>
        </p:nvSpPr>
        <p:spPr>
          <a:xfrm>
            <a:off x="6057562" y="787696"/>
            <a:ext cx="5966613" cy="29604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p:cNvPicPr>
            <a:picLocks noChangeAspect="1"/>
          </p:cNvPicPr>
          <p:nvPr/>
        </p:nvPicPr>
        <p:blipFill>
          <a:blip r:embed="rId5"/>
          <a:stretch>
            <a:fillRect/>
          </a:stretch>
        </p:blipFill>
        <p:spPr>
          <a:xfrm flipH="1">
            <a:off x="6099054" y="826772"/>
            <a:ext cx="5886253" cy="2883044"/>
          </a:xfrm>
          <a:prstGeom prst="rect">
            <a:avLst/>
          </a:prstGeom>
        </p:spPr>
      </p:pic>
      <p:pic>
        <p:nvPicPr>
          <p:cNvPr id="33" name="Picture 4" descr="E-Learning Bot by Shiue Nee on Dribbbl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7188" y="964808"/>
            <a:ext cx="1679699" cy="125977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4" name="Rectangle 33"/>
          <p:cNvSpPr/>
          <p:nvPr/>
        </p:nvSpPr>
        <p:spPr>
          <a:xfrm>
            <a:off x="7370686" y="3184934"/>
            <a:ext cx="3510449" cy="461665"/>
          </a:xfrm>
          <a:prstGeom prst="rect">
            <a:avLst/>
          </a:prstGeom>
          <a:solidFill>
            <a:schemeClr val="accent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AI vs. Human in </a:t>
            </a:r>
            <a:r>
              <a:rPr kumimoji="0" lang="en-US" sz="2400" b="1" i="0" u="none" strike="noStrike" kern="1200" cap="none" spc="0" normalizeH="0" baseline="0" noProof="0" dirty="0" smtClean="0">
                <a:ln w="0"/>
                <a:solidFill>
                  <a:prstClr val="white"/>
                </a:solidFill>
                <a:effectLst>
                  <a:reflection blurRad="6350" stA="53000" endA="300" endPos="35500" dir="5400000" sy="-90000" algn="bl" rotWithShape="0"/>
                </a:effectLst>
                <a:uLnTx/>
                <a:uFillTx/>
                <a:latin typeface="Calibri" panose="020F0502020204030204"/>
                <a:ea typeface="+mn-ea"/>
                <a:cs typeface="+mn-cs"/>
              </a:rPr>
              <a:t>Education</a:t>
            </a:r>
            <a:endParaRPr kumimoji="0" lang="en-US" sz="24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30" name="Rectangle 29"/>
          <p:cNvSpPr/>
          <p:nvPr/>
        </p:nvSpPr>
        <p:spPr>
          <a:xfrm>
            <a:off x="3391801" y="15073"/>
            <a:ext cx="8740902"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The need for resilience changes </a:t>
            </a:r>
            <a:r>
              <a:rPr kumimoji="0" lang="en-US" sz="36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everything …</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67438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93" y="1189308"/>
            <a:ext cx="10123055" cy="224500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10611293" y="101599"/>
            <a:ext cx="1472528" cy="3332712"/>
            <a:chOff x="3886567" y="693019"/>
            <a:chExt cx="3486386" cy="6095708"/>
          </a:xfrm>
        </p:grpSpPr>
        <p:sp>
          <p:nvSpPr>
            <p:cNvPr id="5" name="Rounded Rectangle 4"/>
            <p:cNvSpPr/>
            <p:nvPr/>
          </p:nvSpPr>
          <p:spPr>
            <a:xfrm>
              <a:off x="3886567" y="693019"/>
              <a:ext cx="3486386" cy="609570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3934692" y="774845"/>
              <a:ext cx="3397105" cy="2260619"/>
            </a:xfrm>
            <a:prstGeom prst="rect">
              <a:avLst/>
            </a:prstGeom>
          </p:spPr>
        </p:pic>
        <p:pic>
          <p:nvPicPr>
            <p:cNvPr id="7" name="Picture 6"/>
            <p:cNvPicPr>
              <a:picLocks noChangeAspect="1"/>
            </p:cNvPicPr>
            <p:nvPr/>
          </p:nvPicPr>
          <p:blipFill>
            <a:blip r:embed="rId3"/>
            <a:stretch>
              <a:fillRect/>
            </a:stretch>
          </p:blipFill>
          <p:spPr>
            <a:xfrm>
              <a:off x="3934692" y="4965864"/>
              <a:ext cx="3397105" cy="1774132"/>
            </a:xfrm>
            <a:prstGeom prst="rect">
              <a:avLst/>
            </a:prstGeom>
          </p:spPr>
        </p:pic>
        <p:pic>
          <p:nvPicPr>
            <p:cNvPr id="8" name="Picture 7"/>
            <p:cNvPicPr>
              <a:picLocks noChangeAspect="1"/>
            </p:cNvPicPr>
            <p:nvPr/>
          </p:nvPicPr>
          <p:blipFill>
            <a:blip r:embed="rId4"/>
            <a:stretch>
              <a:fillRect/>
            </a:stretch>
          </p:blipFill>
          <p:spPr>
            <a:xfrm>
              <a:off x="3946493" y="3043870"/>
              <a:ext cx="3385304" cy="1922828"/>
            </a:xfrm>
            <a:prstGeom prst="rect">
              <a:avLst/>
            </a:prstGeom>
          </p:spPr>
        </p:pic>
      </p:grpSp>
      <p:grpSp>
        <p:nvGrpSpPr>
          <p:cNvPr id="9" name="Group 8"/>
          <p:cNvGrpSpPr/>
          <p:nvPr/>
        </p:nvGrpSpPr>
        <p:grpSpPr>
          <a:xfrm>
            <a:off x="6797966" y="3551912"/>
            <a:ext cx="5317843" cy="2553435"/>
            <a:chOff x="30105" y="2188966"/>
            <a:chExt cx="9128002" cy="4596597"/>
          </a:xfrm>
        </p:grpSpPr>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5" y="2188966"/>
              <a:ext cx="9100248" cy="459659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a:picLocks noChangeAspect="1"/>
            </p:cNvPicPr>
            <p:nvPr/>
          </p:nvPicPr>
          <p:blipFill>
            <a:blip r:embed="rId6"/>
            <a:stretch>
              <a:fillRect/>
            </a:stretch>
          </p:blipFill>
          <p:spPr>
            <a:xfrm>
              <a:off x="3779912" y="2708920"/>
              <a:ext cx="5069904" cy="2448272"/>
            </a:xfrm>
            <a:prstGeom prst="rect">
              <a:avLst/>
            </a:prstGeom>
          </p:spPr>
        </p:pic>
        <p:pic>
          <p:nvPicPr>
            <p:cNvPr id="12" name="Picture 11"/>
            <p:cNvPicPr>
              <a:picLocks noChangeAspect="1"/>
            </p:cNvPicPr>
            <p:nvPr/>
          </p:nvPicPr>
          <p:blipFill>
            <a:blip r:embed="rId7"/>
            <a:stretch>
              <a:fillRect/>
            </a:stretch>
          </p:blipFill>
          <p:spPr>
            <a:xfrm>
              <a:off x="3499375" y="2512209"/>
              <a:ext cx="3448889" cy="2343150"/>
            </a:xfrm>
            <a:prstGeom prst="rect">
              <a:avLst/>
            </a:prstGeom>
          </p:spPr>
        </p:pic>
        <p:pic>
          <p:nvPicPr>
            <p:cNvPr id="13" name="Picture 12"/>
            <p:cNvPicPr>
              <a:picLocks noChangeAspect="1"/>
            </p:cNvPicPr>
            <p:nvPr/>
          </p:nvPicPr>
          <p:blipFill>
            <a:blip r:embed="rId8"/>
            <a:stretch>
              <a:fillRect/>
            </a:stretch>
          </p:blipFill>
          <p:spPr>
            <a:xfrm>
              <a:off x="7280872" y="2575316"/>
              <a:ext cx="1568944" cy="2252106"/>
            </a:xfrm>
            <a:prstGeom prst="rect">
              <a:avLst/>
            </a:prstGeom>
            <a:ln w="38100">
              <a:solidFill>
                <a:srgbClr val="800000"/>
              </a:solidFill>
            </a:ln>
          </p:spPr>
        </p:pic>
        <p:sp>
          <p:nvSpPr>
            <p:cNvPr id="14" name="TextBox 13"/>
            <p:cNvSpPr txBox="1"/>
            <p:nvPr/>
          </p:nvSpPr>
          <p:spPr>
            <a:xfrm>
              <a:off x="3280192" y="6068495"/>
              <a:ext cx="5877915" cy="470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C3619"/>
                  </a:solidFill>
                  <a:effectLst/>
                  <a:uLnTx/>
                  <a:uFillTx/>
                  <a:latin typeface="Broadway" panose="04040905080B02020502" pitchFamily="82" charset="0"/>
                  <a:ea typeface="+mn-ea"/>
                  <a:cs typeface="+mn-cs"/>
                </a:rPr>
                <a:t>21 Lessons </a:t>
              </a:r>
              <a:r>
                <a:rPr kumimoji="0" lang="en-US" sz="1100" b="1"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shows us where we are today …</a:t>
              </a:r>
            </a:p>
          </p:txBody>
        </p:sp>
      </p:grpSp>
      <p:sp>
        <p:nvSpPr>
          <p:cNvPr id="19" name="Rectangle 18"/>
          <p:cNvSpPr/>
          <p:nvPr/>
        </p:nvSpPr>
        <p:spPr>
          <a:xfrm>
            <a:off x="170443" y="3596141"/>
            <a:ext cx="6425916" cy="2492990"/>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 and which will inherit the most valuable features of both - efficiency of the </a:t>
            </a:r>
            <a:r>
              <a:rPr kumimoji="0" lang="en-US" sz="2400" b="0" i="0" u="none" strike="noStrike" kern="1200" cap="none" spc="0" normalizeH="0" baseline="0" noProof="0" dirty="0" smtClean="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processes </a:t>
            </a:r>
            <a:r>
              <a:rPr kumimoji="0" lang="en-US" sz="24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and sustainability of </a:t>
            </a:r>
            <a:r>
              <a:rPr kumimoji="0" lang="en-US" sz="2400" b="0" i="0" u="none" strike="noStrike" kern="1200" cap="none" spc="0" normalizeH="0" baseline="0" noProof="0" dirty="0" smtClean="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the decisions.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smtClean="0">
                <a:ln w="11430"/>
                <a:solidFill>
                  <a:srgbClr val="FF0000"/>
                </a:solidFill>
                <a:effectLst>
                  <a:outerShdw blurRad="50800" dist="39000" dir="5460000" algn="tl">
                    <a:srgbClr val="000000">
                      <a:alpha val="38000"/>
                    </a:srgbClr>
                  </a:outerShdw>
                </a:effectLst>
                <a:uLnTx/>
                <a:uFillTx/>
                <a:latin typeface="Calibri" panose="020F0502020204030204"/>
                <a:ea typeface="+mn-ea"/>
                <a:cs typeface="+mn-cs"/>
              </a:rPr>
              <a:t>Digital </a:t>
            </a:r>
            <a:r>
              <a:rPr kumimoji="0" lang="en-US" sz="2400" b="1" i="0" u="sng"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panose="020F0502020204030204"/>
                <a:ea typeface="+mn-ea"/>
                <a:cs typeface="+mn-cs"/>
              </a:rPr>
              <a:t>cognitive clones</a:t>
            </a:r>
            <a:r>
              <a:rPr kumimoji="0" lang="en-US" sz="22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 </a:t>
            </a:r>
            <a:r>
              <a:rPr kumimoji="0" lang="en-US" sz="20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(i.e., twinning human decision-making behavior) could be an enabling technology for the future hybrid and as an accelerator (as well as resilience enabler) of the convergence of </a:t>
            </a:r>
            <a:r>
              <a:rPr kumimoji="0" lang="en-US" sz="2000" b="0" i="0" u="none" strike="noStrike" kern="1200" cap="none" spc="0" normalizeH="0" baseline="0" noProof="0" dirty="0" smtClean="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digital </a:t>
            </a:r>
            <a:r>
              <a:rPr kumimoji="0" lang="en-US" sz="20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rPr>
              <a:t>and human worlds ...</a:t>
            </a:r>
            <a:endParaRPr kumimoji="0" lang="fi-FI" sz="2000" b="0"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20" name="Rounded Rectangle 19"/>
          <p:cNvSpPr/>
          <p:nvPr/>
        </p:nvSpPr>
        <p:spPr>
          <a:xfrm>
            <a:off x="299668" y="1375718"/>
            <a:ext cx="3258650" cy="1923209"/>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1484099" y="1783797"/>
            <a:ext cx="2087109"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a:t>
            </a:r>
            <a:r>
              <a:rPr kumimoji="0" lang="en-US" sz="32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Education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402074" y="1576242"/>
            <a:ext cx="1245969" cy="1545430"/>
          </a:xfrm>
          <a:prstGeom prst="rect">
            <a:avLst/>
          </a:prstGeom>
        </p:spPr>
      </p:pic>
      <p:sp>
        <p:nvSpPr>
          <p:cNvPr id="23" name="Rectangle 22"/>
          <p:cNvSpPr/>
          <p:nvPr/>
        </p:nvSpPr>
        <p:spPr>
          <a:xfrm>
            <a:off x="3724858" y="1306771"/>
            <a:ext cx="6453948" cy="196977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To enable resilient and efficient </a:t>
            </a:r>
            <a:r>
              <a:rPr kumimoji="0" lang="en-US"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(hybrid) Education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of the future we </a:t>
            </a:r>
            <a:r>
              <a:rPr kumimoji="0" lang="en-US" sz="28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need:</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a:p>
            <a:pPr marL="514350" marR="0" lvl="0" indent="-514350" algn="just" defTabSz="914400" rtl="0" eaLnBrk="1" fontAlgn="auto" latinLnBrk="0" hangingPunct="1">
              <a:lnSpc>
                <a:spcPct val="100000"/>
              </a:lnSpc>
              <a:spcBef>
                <a:spcPts val="600"/>
              </a:spcBef>
              <a:spcAft>
                <a:spcPts val="0"/>
              </a:spcAft>
              <a:buClrTx/>
              <a:buSzTx/>
              <a:buFontTx/>
              <a:buAutoNum type="alphaLcParenBoth"/>
              <a:tabLst/>
              <a:defRPr/>
            </a:pPr>
            <a:r>
              <a:rPr kumimoji="0" lang="en-US" sz="2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humans enhanced by autonomous AI;</a:t>
            </a:r>
          </a:p>
          <a:p>
            <a:pPr marL="514350" marR="0" lvl="0" indent="-514350" algn="just" defTabSz="914400" rtl="0" eaLnBrk="1" fontAlgn="auto" latinLnBrk="0" hangingPunct="1">
              <a:lnSpc>
                <a:spcPct val="100000"/>
              </a:lnSpc>
              <a:spcBef>
                <a:spcPts val="600"/>
              </a:spcBef>
              <a:spcAft>
                <a:spcPts val="0"/>
              </a:spcAft>
              <a:buClrTx/>
              <a:buSzTx/>
              <a:buFontTx/>
              <a:buAutoNum type="alphaLcParenBoth"/>
              <a:tabLst/>
              <a:defRPr/>
            </a:pPr>
            <a:r>
              <a:rPr kumimoji="0" lang="en-US" sz="2800" b="1" i="0" u="none" strike="noStrike" kern="1200" cap="none" spc="0" normalizeH="0" baseline="0" noProof="0" dirty="0">
                <a:ln w="11430"/>
                <a:solidFill>
                  <a:srgbClr val="7030A0"/>
                </a:solidFill>
                <a:effectLst>
                  <a:outerShdw blurRad="50800" dist="39000" dir="5460000" algn="tl">
                    <a:srgbClr val="000000">
                      <a:alpha val="38000"/>
                    </a:srgbClr>
                  </a:outerShdw>
                </a:effectLst>
                <a:uLnTx/>
                <a:uFillTx/>
                <a:latin typeface="Calibri" panose="020F0502020204030204"/>
                <a:ea typeface="+mn-ea"/>
                <a:cs typeface="+mn-cs"/>
              </a:rPr>
              <a:t>autonomous AI “with human face” … </a:t>
            </a:r>
          </a:p>
        </p:txBody>
      </p:sp>
      <p:sp>
        <p:nvSpPr>
          <p:cNvPr id="24" name="Rectangle 23"/>
          <p:cNvSpPr/>
          <p:nvPr/>
        </p:nvSpPr>
        <p:spPr>
          <a:xfrm>
            <a:off x="99576" y="158147"/>
            <a:ext cx="1049433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a:ea typeface="+mn-ea"/>
                <a:cs typeface="+mn-cs"/>
              </a:rPr>
              <a:t>Potential solution for resilient education</a:t>
            </a:r>
            <a:endParaRPr kumimoji="0" lang="en-US" sz="4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3320399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192" y="-889"/>
            <a:ext cx="6086014"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a:ea typeface="+mn-ea"/>
                <a:cs typeface="+mn-cs"/>
              </a:rPr>
              <a:t>Broader context of our research: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a:ea typeface="+mn-ea"/>
                <a:cs typeface="+mn-cs"/>
              </a:rPr>
              <a:t>Hybrid approaches towards future resilient Industry and Education using AI-Clones-of-Humans as mediators</a:t>
            </a:r>
            <a:endParaRPr kumimoji="0" lang="en-US" sz="2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p:cNvSpPr/>
          <p:nvPr/>
        </p:nvSpPr>
        <p:spPr>
          <a:xfrm>
            <a:off x="6015413" y="3768826"/>
            <a:ext cx="6134023" cy="954107"/>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Golovianko</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M., Terziyan, V., Branytskyi, V., &amp; Malyk, D., (2023). </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Industry 4.0 vs. Industry 5.0: Co-existence, Transition, or a Hybrid</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Procedia Computer Science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217, 102-113. Elsevier.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2"/>
              </a:rPr>
              <a:t>https://doi.org/10.1016/j.procs.2022.12.206</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Presentation</a:t>
            </a: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1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smtClean="0">
                <a:ln w="0"/>
                <a:solidFill>
                  <a:prstClr val="black"/>
                </a:solidFill>
                <a:effectLst/>
                <a:uLnTx/>
                <a:uFillTx/>
                <a:latin typeface="Times New Roman" panose="02020603050405020304" pitchFamily="18" charset="0"/>
                <a:cs typeface="Times New Roman" panose="02020603050405020304" pitchFamily="18" charset="0"/>
                <a:hlinkClick r:id="rId3"/>
              </a:rPr>
              <a:t>https</a:t>
            </a:r>
            <a:r>
              <a:rPr kumimoji="0" lang="en-US" sz="1400" b="0"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hlinkClick r:id="rId3"/>
              </a:rPr>
              <a:t>://ai.it.jyu.fi/ISM-2022-Industry_4_5.pptx</a:t>
            </a:r>
            <a:r>
              <a:rPr kumimoji="0" lang="en-US" sz="1400" b="0" i="0" u="none" strike="noStrike" kern="1200" cap="none" spc="0" normalizeH="0" baseline="0" noProof="0" dirty="0">
                <a:ln w="0"/>
                <a:solidFill>
                  <a:prstClr val="black"/>
                </a:solidFill>
                <a:effectLst/>
                <a:uLnTx/>
                <a:uFillTx/>
                <a:latin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848341" y="1022424"/>
            <a:ext cx="3795400" cy="1599813"/>
            <a:chOff x="350982" y="4813094"/>
            <a:chExt cx="3794686" cy="1809379"/>
          </a:xfrm>
        </p:grpSpPr>
        <p:sp>
          <p:nvSpPr>
            <p:cNvPr id="15" name="Oval 14"/>
            <p:cNvSpPr/>
            <p:nvPr/>
          </p:nvSpPr>
          <p:spPr>
            <a:xfrm>
              <a:off x="350982" y="5458691"/>
              <a:ext cx="2253673" cy="116378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mn-ea"/>
                  <a:cs typeface="+mn-cs"/>
                </a:rPr>
                <a:t>HUMAN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p:cNvSpPr/>
            <p:nvPr/>
          </p:nvSpPr>
          <p:spPr>
            <a:xfrm>
              <a:off x="1891995" y="5458691"/>
              <a:ext cx="2253673" cy="1163782"/>
            </a:xfrm>
            <a:prstGeom prst="ellipse">
              <a:avLst/>
            </a:prstGeom>
            <a:solidFill>
              <a:schemeClr val="accent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AI</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rot="16200000">
              <a:off x="1819502" y="5874423"/>
              <a:ext cx="790825" cy="3692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clone</a:t>
              </a:r>
              <a:endParaRPr kumimoji="0" lang="en-US"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8" name="Picture 17"/>
            <p:cNvPicPr>
              <a:picLocks noChangeAspect="1"/>
            </p:cNvPicPr>
            <p:nvPr/>
          </p:nvPicPr>
          <p:blipFill>
            <a:blip r:embed="rId4">
              <a:clrChange>
                <a:clrFrom>
                  <a:srgbClr val="EEEEEE"/>
                </a:clrFrom>
                <a:clrTo>
                  <a:srgbClr val="EEEEEE">
                    <a:alpha val="0"/>
                  </a:srgbClr>
                </a:clrTo>
              </a:clrChange>
              <a:grayscl/>
              <a:extLst>
                <a:ext uri="{28A0092B-C50C-407E-A947-70E740481C1C}">
                  <a14:useLocalDpi xmlns:a14="http://schemas.microsoft.com/office/drawing/2010/main" val="0"/>
                </a:ext>
              </a:extLst>
            </a:blip>
            <a:srcRect/>
            <a:stretch>
              <a:fillRect/>
            </a:stretch>
          </p:blipFill>
          <p:spPr bwMode="auto">
            <a:xfrm flipH="1">
              <a:off x="1849741" y="4813094"/>
              <a:ext cx="795027" cy="85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19"/>
          <p:cNvSpPr/>
          <p:nvPr/>
        </p:nvSpPr>
        <p:spPr>
          <a:xfrm>
            <a:off x="6019988" y="20445"/>
            <a:ext cx="6126942" cy="738664"/>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Terziyan</a:t>
            </a:r>
            <a:r>
              <a:rPr kumimoji="0" lang="en-GB"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 Gryshko, S., &amp; Golovianko, M. (2018). </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Patented Intelligence: Cloning Human Decision Models for Industry 4.0</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Journal of Manufacturing Systems</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48</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(Part C), 204-217. </a:t>
            </a:r>
            <a:r>
              <a:rPr kumimoji="0" lang="en-US" sz="1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Elsevier.</a:t>
            </a:r>
            <a:r>
              <a:rPr kumimoji="0" lang="en-US" sz="1400" b="0" i="0" u="none" strike="noStrike" kern="120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0" u="sng"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hlinkClick r:id="rId5"/>
              </a:rPr>
              <a:t>https</a:t>
            </a:r>
            <a:r>
              <a:rPr kumimoji="0" lang="en-US" sz="14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5"/>
              </a:rPr>
              <a:t>://doi.org/</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hlinkClick r:id="rId5"/>
              </a:rPr>
              <a:t>10.1016/j.jmsy.2018.04.019</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grpSp>
        <p:nvGrpSpPr>
          <p:cNvPr id="21" name="Group 20"/>
          <p:cNvGrpSpPr/>
          <p:nvPr/>
        </p:nvGrpSpPr>
        <p:grpSpPr>
          <a:xfrm>
            <a:off x="225537" y="2599957"/>
            <a:ext cx="5557934" cy="3445913"/>
            <a:chOff x="2035174" y="388893"/>
            <a:chExt cx="8636150" cy="5140041"/>
          </a:xfrm>
        </p:grpSpPr>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175" y="962509"/>
              <a:ext cx="2438400" cy="25590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ectangle 7"/>
            <p:cNvSpPr>
              <a:spLocks noChangeArrowheads="1"/>
            </p:cNvSpPr>
            <p:nvPr/>
          </p:nvSpPr>
          <p:spPr bwMode="auto">
            <a:xfrm>
              <a:off x="2035174" y="472257"/>
              <a:ext cx="7991329" cy="49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Agents as </a:t>
              </a:r>
              <a:r>
                <a:rPr kumimoji="0" lang="en-US" altLang="fi-FI"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autonomous cognitive </a:t>
              </a:r>
              <a:r>
                <a:rPr kumimoji="0" lang="en-US" altLang="fi-FI"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“clones” of </a:t>
              </a:r>
              <a:r>
                <a:rPr kumimoji="0" lang="en-US" altLang="fi-FI" sz="1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humans</a:t>
              </a:r>
              <a:endParaRPr kumimoji="0" lang="en-US" altLang="fi-FI"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a:blip r:embed="rId4">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566825" y="401184"/>
              <a:ext cx="4765777" cy="5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p:cNvCxnSpPr/>
            <p:nvPr/>
          </p:nvCxnSpPr>
          <p:spPr>
            <a:xfrm flipV="1">
              <a:off x="5599113" y="140065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26" name="Group 31"/>
            <p:cNvGrpSpPr>
              <a:grpSpLocks/>
            </p:cNvGrpSpPr>
            <p:nvPr/>
          </p:nvGrpSpPr>
          <p:grpSpPr bwMode="auto">
            <a:xfrm>
              <a:off x="6227764" y="1246671"/>
              <a:ext cx="325437" cy="323850"/>
              <a:chOff x="3790950" y="4653136"/>
              <a:chExt cx="1562100" cy="1524000"/>
            </a:xfrm>
          </p:grpSpPr>
          <p:pic>
            <p:nvPicPr>
              <p:cNvPr id="64"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Oval 64"/>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66"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7" name="Picture 1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063" y="1205397"/>
              <a:ext cx="635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p:nvPr/>
          </p:nvCxnSpPr>
          <p:spPr>
            <a:xfrm>
              <a:off x="3973513" y="1402246"/>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000500" y="1849921"/>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08438" y="2265846"/>
              <a:ext cx="9398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pic>
          <p:nvPicPr>
            <p:cNvPr id="31" name="Picture 1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1638784"/>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2076934"/>
              <a:ext cx="6350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p:nvPr/>
          </p:nvCxnSpPr>
          <p:spPr>
            <a:xfrm flipV="1">
              <a:off x="5607050" y="1826109"/>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34" name="Group 51"/>
            <p:cNvGrpSpPr>
              <a:grpSpLocks/>
            </p:cNvGrpSpPr>
            <p:nvPr/>
          </p:nvGrpSpPr>
          <p:grpSpPr bwMode="auto">
            <a:xfrm>
              <a:off x="6235700" y="1670534"/>
              <a:ext cx="325438" cy="323850"/>
              <a:chOff x="3790950" y="4653136"/>
              <a:chExt cx="1562100" cy="1524000"/>
            </a:xfrm>
          </p:grpSpPr>
          <p:pic>
            <p:nvPicPr>
              <p:cNvPr id="61"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Oval 61"/>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63"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5" name="Straight Arrow Connector 34"/>
            <p:cNvCxnSpPr/>
            <p:nvPr/>
          </p:nvCxnSpPr>
          <p:spPr>
            <a:xfrm flipV="1">
              <a:off x="5607050" y="2265846"/>
              <a:ext cx="647700" cy="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36" name="Group 56"/>
            <p:cNvGrpSpPr>
              <a:grpSpLocks/>
            </p:cNvGrpSpPr>
            <p:nvPr/>
          </p:nvGrpSpPr>
          <p:grpSpPr bwMode="auto">
            <a:xfrm>
              <a:off x="6235700" y="2111859"/>
              <a:ext cx="325438" cy="323850"/>
              <a:chOff x="3790950" y="4653136"/>
              <a:chExt cx="1562100" cy="1524000"/>
            </a:xfrm>
          </p:grpSpPr>
          <p:pic>
            <p:nvPicPr>
              <p:cNvPr id="58"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Oval 58"/>
              <p:cNvSpPr/>
              <p:nvPr/>
            </p:nvSpPr>
            <p:spPr>
              <a:xfrm>
                <a:off x="4453891" y="5265724"/>
                <a:ext cx="533399"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60"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7" name="Straight Arrow Connector 36"/>
            <p:cNvCxnSpPr/>
            <p:nvPr/>
          </p:nvCxnSpPr>
          <p:spPr>
            <a:xfrm>
              <a:off x="6688139" y="1376847"/>
              <a:ext cx="1150937" cy="53975"/>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608764" y="1746734"/>
              <a:ext cx="1030287" cy="74612"/>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grpSp>
          <p:nvGrpSpPr>
            <p:cNvPr id="39" name="Group 62"/>
            <p:cNvGrpSpPr>
              <a:grpSpLocks/>
            </p:cNvGrpSpPr>
            <p:nvPr/>
          </p:nvGrpSpPr>
          <p:grpSpPr bwMode="auto">
            <a:xfrm>
              <a:off x="7839076" y="1291122"/>
              <a:ext cx="327025" cy="322263"/>
              <a:chOff x="3790950" y="4653136"/>
              <a:chExt cx="1562100" cy="1524000"/>
            </a:xfrm>
          </p:grpSpPr>
          <p:pic>
            <p:nvPicPr>
              <p:cNvPr id="55"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Oval 55"/>
              <p:cNvSpPr/>
              <p:nvPr/>
            </p:nvSpPr>
            <p:spPr>
              <a:xfrm>
                <a:off x="4450674" y="5268741"/>
                <a:ext cx="538391" cy="502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57"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 name="Group 66"/>
            <p:cNvGrpSpPr>
              <a:grpSpLocks/>
            </p:cNvGrpSpPr>
            <p:nvPr/>
          </p:nvGrpSpPr>
          <p:grpSpPr bwMode="auto">
            <a:xfrm>
              <a:off x="7621589" y="1560996"/>
              <a:ext cx="325437" cy="323850"/>
              <a:chOff x="3790950" y="4653136"/>
              <a:chExt cx="1562100" cy="1524000"/>
            </a:xfrm>
          </p:grpSpPr>
          <p:pic>
            <p:nvPicPr>
              <p:cNvPr id="52"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Oval 52"/>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54"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 name="Group 70"/>
            <p:cNvGrpSpPr>
              <a:grpSpLocks/>
            </p:cNvGrpSpPr>
            <p:nvPr/>
          </p:nvGrpSpPr>
          <p:grpSpPr bwMode="auto">
            <a:xfrm>
              <a:off x="7926389" y="1705459"/>
              <a:ext cx="325437" cy="323850"/>
              <a:chOff x="3790950" y="4653136"/>
              <a:chExt cx="1562100" cy="1524000"/>
            </a:xfrm>
          </p:grpSpPr>
          <p:pic>
            <p:nvPicPr>
              <p:cNvPr id="49"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55300">
                <a:off x="3790950" y="4653136"/>
                <a:ext cx="1562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Oval 49"/>
              <p:cNvSpPr/>
              <p:nvPr/>
            </p:nvSpPr>
            <p:spPr>
              <a:xfrm>
                <a:off x="4453889" y="5265724"/>
                <a:ext cx="533401" cy="5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51" name="Picture 4"/>
              <p:cNvPicPr>
                <a:picLocks noChangeAspect="1" noChangeArrowheads="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499992" y="5309497"/>
                <a:ext cx="382938" cy="39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2" name="Straight Arrow Connector 41"/>
            <p:cNvCxnSpPr/>
            <p:nvPr/>
          </p:nvCxnSpPr>
          <p:spPr>
            <a:xfrm flipV="1">
              <a:off x="6637339" y="1943584"/>
              <a:ext cx="1309687" cy="330200"/>
            </a:xfrm>
            <a:prstGeom prst="straightConnector1">
              <a:avLst/>
            </a:prstGeom>
            <a:ln w="38100">
              <a:solidFill>
                <a:srgbClr val="0070C0"/>
              </a:solidFill>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731251" y="1052997"/>
              <a:ext cx="1044575" cy="385763"/>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731251" y="1702284"/>
              <a:ext cx="1044575" cy="334962"/>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8442325" y="2057884"/>
              <a:ext cx="1225550" cy="863600"/>
            </a:xfrm>
            <a:prstGeom prst="straightConnector1">
              <a:avLst/>
            </a:prstGeom>
            <a:ln w="38100">
              <a:solidFill>
                <a:srgbClr val="0070C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4">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512496" y="388893"/>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4">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80597" y="1400272"/>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4">
              <a:clrChange>
                <a:clrFrom>
                  <a:srgbClr val="EEEEEE"/>
                </a:clrFrom>
                <a:clrTo>
                  <a:srgbClr val="EEEEEE">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46615" y="2471889"/>
              <a:ext cx="1158828" cy="12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Rectangle 66"/>
          <p:cNvSpPr/>
          <p:nvPr/>
        </p:nvSpPr>
        <p:spPr>
          <a:xfrm>
            <a:off x="6015414" y="2779922"/>
            <a:ext cx="6136533" cy="954107"/>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Golovianko, M., Gryshko, S., Terziyan, V., &amp; Tuunanen, T. (2022). </a:t>
            </a:r>
            <a:r>
              <a:rPr kumimoji="0" lang="en-GB" sz="1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Responsible Cognitive Digital Clones as Decision Makers: A Design Science Research Study</a:t>
            </a: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European Journal of Information Systems</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i-FI"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32</a:t>
            </a:r>
            <a:r>
              <a:rPr kumimoji="0" lang="fi-FI"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 879–901, </a:t>
            </a:r>
            <a:r>
              <a:rPr kumimoji="0" lang="en-US" sz="14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10"/>
              </a:rPr>
              <a:t>https://doi.org/10.1080/0960085X.2022.2073278</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8" name="Rectangle 1"/>
          <p:cNvSpPr>
            <a:spLocks noChangeArrowheads="1"/>
          </p:cNvSpPr>
          <p:nvPr/>
        </p:nvSpPr>
        <p:spPr bwMode="auto">
          <a:xfrm>
            <a:off x="6019988" y="790169"/>
            <a:ext cx="6131959" cy="954107"/>
          </a:xfrm>
          <a:prstGeom prst="rect">
            <a:avLst/>
          </a:prstGeom>
          <a:solidFill>
            <a:schemeClr val="bg1">
              <a:lumMod val="85000"/>
            </a:schemeClr>
          </a:solidFill>
          <a:ln w="25400">
            <a:solidFill>
              <a:schemeClr val="tx1"/>
            </a:solid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Golovianko, M., Gryshko, S., Terziyan, V., &amp; Tuunanen, T. (2021). </a:t>
            </a:r>
            <a:r>
              <a:rPr kumimoji="0" lang="en-US" altLang="fi-FI" sz="1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Towards Digital Cognitive Clones for the Decision-Makers: Adversarial Training Experiments</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altLang="fi-FI" sz="1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fi-FI"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Procedia Computer Science</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fi-FI" sz="1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180</a:t>
            </a:r>
            <a:r>
              <a:rPr kumimoji="0" lang="en-US" altLang="fi-FI"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180-189. Elsevier. </a:t>
            </a:r>
            <a:r>
              <a:rPr kumimoji="0" lang="fi-FI" altLang="fi-FI" sz="1100" b="0" i="0" u="sng"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hlinkClick r:id="rId11" tooltip="Persistent link using digital object identifier"/>
              </a:rPr>
              <a:t>https://doi.org/10.1016/j.procs.2021.01.155</a:t>
            </a:r>
            <a:r>
              <a:rPr kumimoji="0" lang="fi-FI" altLang="fi-FI" sz="1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Presentation:</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12"/>
              </a:rPr>
              <a:t>https://ai.it.jyu.fi/ISM-2020-Pi-Mind.pptx</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fi-FI" altLang="fi-FI"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9" name="Rectangle 68"/>
          <p:cNvSpPr/>
          <p:nvPr/>
        </p:nvSpPr>
        <p:spPr>
          <a:xfrm>
            <a:off x="6019987" y="1784629"/>
            <a:ext cx="6129449" cy="954107"/>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Terziyan</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V., Gavriushenko, M., Girka, A., Gontarenko, A., &amp; Kaikova, O. (2021). </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Cloning and Training Collective Intelligence with Generative Adversarial Networks</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IET Collaborative Intelligent Manufacturing</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 64-74. John Wiley and Sons Ltd. </a:t>
            </a:r>
            <a:r>
              <a:rPr kumimoji="0" lang="en-US" sz="1400" b="0" i="0" u="sng"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hlinkClick r:id="rId13"/>
              </a:rPr>
              <a:t>https://doi.org/10.1049/cim2.12008</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0" name="Rectangle 69"/>
          <p:cNvSpPr/>
          <p:nvPr/>
        </p:nvSpPr>
        <p:spPr>
          <a:xfrm>
            <a:off x="5783471" y="4752404"/>
            <a:ext cx="6368476" cy="954107"/>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Terziyan</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 &amp; Tiihonen, T. (2024). </a:t>
            </a:r>
            <a:r>
              <a:rPr kumimoji="0" lang="en-US" sz="1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Using Cloning-GAN Architecture to Unlock the Secrets of Smart Manufacturing: Replication of Cognitive Models.</a:t>
            </a:r>
            <a:r>
              <a:rPr kumimoji="0" lang="en-US" sz="1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Procedia Computer Science</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400" b="0" i="1"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232</a:t>
            </a:r>
            <a:r>
              <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890-902. </a:t>
            </a:r>
            <a:r>
              <a:rPr kumimoji="0" lang="en-US" sz="1400" b="0" i="0" u="none" strike="noStrike" kern="1200" cap="none" spc="0" normalizeH="0" baseline="0" noProof="0" dirty="0" smtClean="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Elsevier.</a:t>
            </a:r>
            <a:r>
              <a:rPr kumimoji="0" lang="en-US" sz="1400" b="0" i="0" u="none" strike="noStrike" kern="1200" cap="none" spc="0" normalizeH="0" noProof="0" dirty="0" smtClean="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sng" strike="noStrike" kern="1200" cap="none" spc="0" normalizeH="0" baseline="0" noProof="0" dirty="0" smtClean="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hlinkClick r:id="rId14"/>
              </a:rPr>
              <a:t>https</a:t>
            </a:r>
            <a:r>
              <a:rPr kumimoji="0" lang="en-US" sz="1400" b="0" i="0" u="sng"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hlinkClick r:id="rId14"/>
              </a:rPr>
              <a:t>://doi.org/10.1016/j.procs.2024.01.089</a:t>
            </a:r>
            <a:endParaRPr kumimoji="0" lang="en-US" sz="1400" b="0" i="0" u="sng"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Presentation</a:t>
            </a:r>
            <a:r>
              <a:rPr kumimoji="0" lang="en-US" sz="1400" b="1"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hlinkClick r:id="rId15"/>
              </a:rPr>
              <a:t>https://ai.it.jyu.fi/ISM-2023-Cloning_GAN.pptx</a:t>
            </a:r>
            <a:endParaRPr kumimoji="0" lang="en-US" sz="1400" b="0" i="0" u="none" strike="noStrike" kern="1200" cap="none" spc="0" normalizeH="0" baseline="0" noProof="0" dirty="0">
              <a:ln>
                <a:noFill/>
              </a:ln>
              <a:solidFill>
                <a:srgbClr val="212529"/>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1" name="Rectangle 70"/>
          <p:cNvSpPr/>
          <p:nvPr/>
        </p:nvSpPr>
        <p:spPr>
          <a:xfrm>
            <a:off x="4068572" y="5748880"/>
            <a:ext cx="8094007" cy="707886"/>
          </a:xfrm>
          <a:prstGeom prst="rect">
            <a:avLst/>
          </a:prstGeom>
          <a:solidFill>
            <a:schemeClr val="bg1">
              <a:lumMod val="85000"/>
            </a:schemeClr>
          </a:solidFill>
          <a:ln w="25400">
            <a:solidFill>
              <a:schemeClr val="tx1"/>
            </a:solidFill>
          </a:ln>
        </p:spPr>
        <p:txBody>
          <a:bodyPr wrap="square">
            <a:spAutoFit/>
          </a:bodyPr>
          <a:lstStyle/>
          <a:p>
            <a:pPr lvl="0" algn="just">
              <a:spcBef>
                <a:spcPts val="600"/>
              </a:spcBef>
              <a:defRPr/>
            </a:pPr>
            <a:r>
              <a:rPr lang="en-US" sz="1400" dirty="0">
                <a:latin typeface="Times New Roman" panose="02020603050405020304" pitchFamily="18" charset="0"/>
                <a:cs typeface="Times New Roman" panose="02020603050405020304" pitchFamily="18" charset="0"/>
              </a:rPr>
              <a:t>Terziyan, V., &amp; Kaikova, O. (2024). </a:t>
            </a:r>
            <a:r>
              <a:rPr lang="en-US" sz="1400" b="1" dirty="0">
                <a:solidFill>
                  <a:srgbClr val="7030A0"/>
                </a:solidFill>
                <a:latin typeface="Times New Roman" panose="02020603050405020304" pitchFamily="18" charset="0"/>
                <a:ea typeface="SimSun" panose="02010600030101010101" pitchFamily="2" charset="-122"/>
                <a:cs typeface="Times New Roman" panose="02020603050405020304" pitchFamily="18" charset="0"/>
              </a:rPr>
              <a:t>Hybrid Additive Manufacturing: A Convergence of Physical, Digital, and Social Realms Driven by Generative A</a:t>
            </a:r>
            <a:r>
              <a:rPr lang="en-US" sz="1400" dirty="0">
                <a:latin typeface="Times New Roman" panose="02020603050405020304" pitchFamily="18" charset="0"/>
                <a:cs typeface="Times New Roman" panose="02020603050405020304" pitchFamily="18" charset="0"/>
              </a:rPr>
              <a:t>I. </a:t>
            </a:r>
            <a:r>
              <a:rPr lang="en-US" sz="1400" i="1" dirty="0" smtClean="0">
                <a:latin typeface="Times New Roman" panose="02020603050405020304" pitchFamily="18" charset="0"/>
                <a:cs typeface="Times New Roman" panose="02020603050405020304" pitchFamily="18" charset="0"/>
              </a:rPr>
              <a:t>Lecture </a:t>
            </a:r>
            <a:r>
              <a:rPr lang="en-US" sz="1400" i="1" dirty="0">
                <a:latin typeface="Times New Roman" panose="02020603050405020304" pitchFamily="18" charset="0"/>
                <a:cs typeface="Times New Roman" panose="02020603050405020304" pitchFamily="18" charset="0"/>
              </a:rPr>
              <a:t>Notes in Computer Science</a:t>
            </a:r>
            <a:r>
              <a:rPr lang="en-US" sz="1400" dirty="0">
                <a:latin typeface="Times New Roman" panose="02020603050405020304" pitchFamily="18" charset="0"/>
                <a:cs typeface="Times New Roman" panose="02020603050405020304" pitchFamily="18" charset="0"/>
              </a:rPr>
              <a:t>, </a:t>
            </a:r>
            <a:r>
              <a:rPr lang="en-US" sz="1400" i="1" dirty="0" smtClean="0">
                <a:latin typeface="Times New Roman" panose="02020603050405020304" pitchFamily="18" charset="0"/>
                <a:cs typeface="Times New Roman" panose="02020603050405020304" pitchFamily="18" charset="0"/>
              </a:rPr>
              <a:t>14748</a:t>
            </a:r>
            <a:r>
              <a:rPr lang="en-US" sz="1400" dirty="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427–441. </a:t>
            </a:r>
            <a:r>
              <a:rPr lang="en-US" sz="1400" dirty="0">
                <a:latin typeface="Times New Roman" panose="02020603050405020304" pitchFamily="18" charset="0"/>
                <a:cs typeface="Times New Roman" panose="02020603050405020304" pitchFamily="18" charset="0"/>
              </a:rPr>
              <a:t>Springer. </a:t>
            </a:r>
            <a:r>
              <a:rPr lang="en-US" sz="1100" dirty="0">
                <a:latin typeface="Times New Roman" panose="02020603050405020304" pitchFamily="18" charset="0"/>
                <a:cs typeface="Times New Roman" panose="02020603050405020304" pitchFamily="18" charset="0"/>
                <a:hlinkClick r:id="rId16"/>
              </a:rPr>
              <a:t>https://</a:t>
            </a:r>
            <a:r>
              <a:rPr lang="en-US" sz="1100" dirty="0" smtClean="0">
                <a:latin typeface="Times New Roman" panose="02020603050405020304" pitchFamily="18" charset="0"/>
                <a:cs typeface="Times New Roman" panose="02020603050405020304" pitchFamily="18" charset="0"/>
                <a:hlinkClick r:id="rId16"/>
              </a:rPr>
              <a:t>doi.org/10.1007/978-981-97-4677-4_35</a:t>
            </a:r>
            <a:r>
              <a:rPr lang="en-US" sz="1100"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Presentation:</a:t>
            </a:r>
            <a:r>
              <a:rPr lang="en-US" sz="1200" dirty="0" smtClean="0">
                <a:latin typeface="Times New Roman" panose="02020603050405020304" pitchFamily="18" charset="0"/>
                <a:cs typeface="Times New Roman" panose="02020603050405020304" pitchFamily="18" charset="0"/>
              </a:rPr>
              <a:t> </a:t>
            </a:r>
            <a:r>
              <a:rPr lang="en-US" sz="1100" dirty="0">
                <a:ln w="0"/>
                <a:latin typeface="Times New Roman" panose="02020603050405020304" pitchFamily="18" charset="0"/>
                <a:cs typeface="Times New Roman" panose="02020603050405020304" pitchFamily="18" charset="0"/>
                <a:hlinkClick r:id="rId17"/>
              </a:rPr>
              <a:t>https://ai.it.jyu.fi/IEAAIE-2024-HAM.pptx</a:t>
            </a:r>
            <a:endParaRPr kumimoji="0" lang="en-US" sz="1100" b="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pic>
        <p:nvPicPr>
          <p:cNvPr id="72" name="Picture 71"/>
          <p:cNvPicPr/>
          <p:nvPr/>
        </p:nvPicPr>
        <p:blipFill>
          <a:blip r:embed="rId18" cstate="print">
            <a:extLst>
              <a:ext uri="{28A0092B-C50C-407E-A947-70E740481C1C}">
                <a14:useLocalDpi xmlns:a14="http://schemas.microsoft.com/office/drawing/2010/main" val="0"/>
              </a:ext>
            </a:extLst>
          </a:blip>
          <a:stretch>
            <a:fillRect/>
          </a:stretch>
        </p:blipFill>
        <p:spPr>
          <a:xfrm>
            <a:off x="344702" y="4737405"/>
            <a:ext cx="3248243" cy="1724556"/>
          </a:xfrm>
          <a:prstGeom prst="rect">
            <a:avLst/>
          </a:prstGeom>
        </p:spPr>
      </p:pic>
      <p:pic>
        <p:nvPicPr>
          <p:cNvPr id="73" name="Picture 72">
            <a:hlinkClick r:id="rId19" action="ppaction://hlinksldjump"/>
          </p:cNvPr>
          <p:cNvPicPr>
            <a:picLocks noChangeAspect="1"/>
          </p:cNvPicPr>
          <p:nvPr/>
        </p:nvPicPr>
        <p:blipFill>
          <a:blip r:embed="rId20"/>
          <a:stretch>
            <a:fillRect/>
          </a:stretch>
        </p:blipFill>
        <p:spPr>
          <a:xfrm rot="10800000">
            <a:off x="5261649" y="1239915"/>
            <a:ext cx="640080" cy="640080"/>
          </a:xfrm>
          <a:prstGeom prst="rect">
            <a:avLst/>
          </a:prstGeom>
        </p:spPr>
      </p:pic>
    </p:spTree>
    <p:extLst>
      <p:ext uri="{BB962C8B-B14F-4D97-AF65-F5344CB8AC3E}">
        <p14:creationId xmlns:p14="http://schemas.microsoft.com/office/powerpoint/2010/main" val="2520955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6463144" y="2811204"/>
            <a:ext cx="3636819" cy="2529263"/>
            <a:chOff x="3516744" y="2072900"/>
            <a:chExt cx="3636819" cy="2529263"/>
          </a:xfrm>
        </p:grpSpPr>
        <p:grpSp>
          <p:nvGrpSpPr>
            <p:cNvPr id="12" name="Group 11"/>
            <p:cNvGrpSpPr/>
            <p:nvPr/>
          </p:nvGrpSpPr>
          <p:grpSpPr>
            <a:xfrm>
              <a:off x="3516744" y="2072900"/>
              <a:ext cx="2809903" cy="2529263"/>
              <a:chOff x="9096810" y="3750793"/>
              <a:chExt cx="2809903" cy="2529263"/>
            </a:xfrm>
          </p:grpSpPr>
          <p:grpSp>
            <p:nvGrpSpPr>
              <p:cNvPr id="13" name="Group 12"/>
              <p:cNvGrpSpPr/>
              <p:nvPr/>
            </p:nvGrpSpPr>
            <p:grpSpPr>
              <a:xfrm>
                <a:off x="9096810" y="3750793"/>
                <a:ext cx="2809903" cy="2529263"/>
                <a:chOff x="9844955" y="2439230"/>
                <a:chExt cx="2809903" cy="2529263"/>
              </a:xfrm>
            </p:grpSpPr>
            <p:sp>
              <p:nvSpPr>
                <p:cNvPr id="16" name="Oval 15"/>
                <p:cNvSpPr/>
                <p:nvPr/>
              </p:nvSpPr>
              <p:spPr>
                <a:xfrm rot="19884107">
                  <a:off x="11673724" y="2439230"/>
                  <a:ext cx="981134" cy="162359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9844955" y="2747471"/>
                  <a:ext cx="2319337" cy="2221022"/>
                </a:xfrm>
                <a:prstGeom prst="rect">
                  <a:avLst/>
                </a:prstGeom>
              </p:spPr>
            </p:pic>
            <p:sp>
              <p:nvSpPr>
                <p:cNvPr id="18" name="Donut 17"/>
                <p:cNvSpPr/>
                <p:nvPr/>
              </p:nvSpPr>
              <p:spPr>
                <a:xfrm>
                  <a:off x="11034134" y="2693661"/>
                  <a:ext cx="914400" cy="914400"/>
                </a:xfrm>
                <a:prstGeom prst="donut">
                  <a:avLst>
                    <a:gd name="adj" fmla="val 5857"/>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Isosceles Triangle 18"/>
                <p:cNvSpPr/>
                <p:nvPr/>
              </p:nvSpPr>
              <p:spPr>
                <a:xfrm rot="15960000">
                  <a:off x="12290207" y="3804797"/>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Donut 13"/>
              <p:cNvSpPr/>
              <p:nvPr/>
            </p:nvSpPr>
            <p:spPr>
              <a:xfrm>
                <a:off x="10572318" y="4901232"/>
                <a:ext cx="914400" cy="914400"/>
              </a:xfrm>
              <a:prstGeom prst="donut">
                <a:avLst>
                  <a:gd name="adj" fmla="val 5857"/>
                </a:avLst>
              </a:prstGeom>
              <a:solidFill>
                <a:srgbClr val="F57B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Isosceles Triangle 14"/>
              <p:cNvSpPr/>
              <p:nvPr/>
            </p:nvSpPr>
            <p:spPr>
              <a:xfrm rot="14100000">
                <a:off x="10902187" y="3755350"/>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p:cNvPicPr>
              <a:picLocks noChangeAspect="1"/>
            </p:cNvPicPr>
            <p:nvPr/>
          </p:nvPicPr>
          <p:blipFill>
            <a:blip r:embed="rId3"/>
            <a:stretch>
              <a:fillRect/>
            </a:stretch>
          </p:blipFill>
          <p:spPr>
            <a:xfrm>
              <a:off x="5952834" y="2454681"/>
              <a:ext cx="1200729" cy="521696"/>
            </a:xfrm>
            <a:prstGeom prst="rect">
              <a:avLst/>
            </a:prstGeom>
          </p:spPr>
        </p:pic>
      </p:grpSp>
      <p:grpSp>
        <p:nvGrpSpPr>
          <p:cNvPr id="37" name="Group 36"/>
          <p:cNvGrpSpPr/>
          <p:nvPr/>
        </p:nvGrpSpPr>
        <p:grpSpPr>
          <a:xfrm>
            <a:off x="1689247" y="2317822"/>
            <a:ext cx="2319337" cy="3125843"/>
            <a:chOff x="220665" y="1551204"/>
            <a:chExt cx="2319337" cy="3125843"/>
          </a:xfrm>
        </p:grpSpPr>
        <p:grpSp>
          <p:nvGrpSpPr>
            <p:cNvPr id="6" name="Group 5"/>
            <p:cNvGrpSpPr/>
            <p:nvPr/>
          </p:nvGrpSpPr>
          <p:grpSpPr>
            <a:xfrm>
              <a:off x="220665" y="1759027"/>
              <a:ext cx="2319337" cy="2918020"/>
              <a:chOff x="9844955" y="2050473"/>
              <a:chExt cx="2319337" cy="2918020"/>
            </a:xfrm>
          </p:grpSpPr>
          <p:sp>
            <p:nvSpPr>
              <p:cNvPr id="7" name="Oval 6"/>
              <p:cNvSpPr/>
              <p:nvPr/>
            </p:nvSpPr>
            <p:spPr>
              <a:xfrm rot="575029">
                <a:off x="11139055" y="2050473"/>
                <a:ext cx="914400" cy="9144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9844955" y="2747471"/>
                <a:ext cx="2319337" cy="2221022"/>
              </a:xfrm>
              <a:prstGeom prst="rect">
                <a:avLst/>
              </a:prstGeom>
            </p:spPr>
          </p:pic>
          <p:sp>
            <p:nvSpPr>
              <p:cNvPr id="9" name="Donut 8"/>
              <p:cNvSpPr/>
              <p:nvPr/>
            </p:nvSpPr>
            <p:spPr>
              <a:xfrm>
                <a:off x="11006426" y="2665953"/>
                <a:ext cx="973137" cy="1005398"/>
              </a:xfrm>
              <a:prstGeom prst="donut">
                <a:avLst>
                  <a:gd name="adj" fmla="val 5857"/>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9420000">
                <a:off x="11898511" y="2574237"/>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3"/>
            <a:stretch>
              <a:fillRect/>
            </a:stretch>
          </p:blipFill>
          <p:spPr>
            <a:xfrm>
              <a:off x="779968" y="1551204"/>
              <a:ext cx="1200729" cy="521696"/>
            </a:xfrm>
            <a:prstGeom prst="rect">
              <a:avLst/>
            </a:prstGeom>
          </p:spPr>
        </p:pic>
      </p:grpSp>
      <p:sp>
        <p:nvSpPr>
          <p:cNvPr id="21" name="Rectangle 20">
            <a:extLst>
              <a:ext uri="{FF2B5EF4-FFF2-40B4-BE49-F238E27FC236}">
                <a16:creationId xmlns:a16="http://schemas.microsoft.com/office/drawing/2014/main" id="{6425A0EE-E382-23C3-AC36-FBB0F18EFA6D}"/>
              </a:ext>
            </a:extLst>
          </p:cNvPr>
          <p:cNvSpPr/>
          <p:nvPr/>
        </p:nvSpPr>
        <p:spPr>
          <a:xfrm>
            <a:off x="73891" y="7953"/>
            <a:ext cx="12090401"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Collaborative Decision Making</a:t>
            </a:r>
            <a:endParaRPr kumimoji="0" lang="en-US"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(both intuitive-emotional vs. pragmatic-rational)</a:t>
            </a:r>
            <a:endParaRPr kumimoji="0" lang="en-US" sz="2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2" name="Rectangle 1"/>
          <p:cNvSpPr/>
          <p:nvPr/>
        </p:nvSpPr>
        <p:spPr>
          <a:xfrm>
            <a:off x="1689247" y="1746829"/>
            <a:ext cx="27021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Individual reasoning</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2" name="Rectangle 21"/>
          <p:cNvSpPr/>
          <p:nvPr/>
        </p:nvSpPr>
        <p:spPr>
          <a:xfrm>
            <a:off x="6496526" y="1731186"/>
            <a:ext cx="302352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Coordinated reasoning</a:t>
            </a:r>
            <a:endPar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30265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97756" y="2974105"/>
            <a:ext cx="3683401" cy="2455600"/>
          </a:xfrm>
          <a:prstGeom prst="rect">
            <a:avLst/>
          </a:prstGeom>
          <a:ln w="25400">
            <a:solidFill>
              <a:schemeClr val="tx1"/>
            </a:solidFill>
          </a:ln>
        </p:spPr>
      </p:pic>
      <p:pic>
        <p:nvPicPr>
          <p:cNvPr id="3" name="Picture 2">
            <a:extLst>
              <a:ext uri="{FF2B5EF4-FFF2-40B4-BE49-F238E27FC236}">
                <a16:creationId xmlns:a16="http://schemas.microsoft.com/office/drawing/2014/main" id="{1BED065E-D9E3-AFF8-0BAE-43A9BD4CF301}"/>
              </a:ext>
            </a:extLst>
          </p:cNvPr>
          <p:cNvPicPr>
            <a:picLocks noChangeAspect="1"/>
          </p:cNvPicPr>
          <p:nvPr/>
        </p:nvPicPr>
        <p:blipFill>
          <a:blip r:embed="rId3"/>
          <a:stretch>
            <a:fillRect/>
          </a:stretch>
        </p:blipFill>
        <p:spPr>
          <a:xfrm>
            <a:off x="8937128" y="118789"/>
            <a:ext cx="2091090" cy="2002450"/>
          </a:xfrm>
          <a:prstGeom prst="rect">
            <a:avLst/>
          </a:prstGeom>
        </p:spPr>
      </p:pic>
      <p:pic>
        <p:nvPicPr>
          <p:cNvPr id="2" name="Picture 1"/>
          <p:cNvPicPr>
            <a:picLocks noChangeAspect="1"/>
          </p:cNvPicPr>
          <p:nvPr/>
        </p:nvPicPr>
        <p:blipFill>
          <a:blip r:embed="rId4"/>
          <a:stretch>
            <a:fillRect/>
          </a:stretch>
        </p:blipFill>
        <p:spPr>
          <a:xfrm>
            <a:off x="142050" y="2974105"/>
            <a:ext cx="7154635" cy="2455600"/>
          </a:xfrm>
          <a:prstGeom prst="rect">
            <a:avLst/>
          </a:prstGeom>
          <a:ln w="25400">
            <a:solidFill>
              <a:schemeClr val="tx1"/>
            </a:solidFill>
          </a:ln>
        </p:spPr>
      </p:pic>
      <p:sp>
        <p:nvSpPr>
          <p:cNvPr id="5" name="Rectangle 4">
            <a:extLst>
              <a:ext uri="{FF2B5EF4-FFF2-40B4-BE49-F238E27FC236}">
                <a16:creationId xmlns:a16="http://schemas.microsoft.com/office/drawing/2014/main" id="{6425A0EE-E382-23C3-AC36-FBB0F18EFA6D}"/>
              </a:ext>
            </a:extLst>
          </p:cNvPr>
          <p:cNvSpPr/>
          <p:nvPr/>
        </p:nvSpPr>
        <p:spPr>
          <a:xfrm>
            <a:off x="616856" y="118789"/>
            <a:ext cx="8499435" cy="218521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Sitting at the round table of collaborative decision-making: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Does it matter who?</a:t>
            </a:r>
          </a:p>
        </p:txBody>
      </p:sp>
      <p:sp>
        <p:nvSpPr>
          <p:cNvPr id="6" name="Rectangle 5"/>
          <p:cNvSpPr/>
          <p:nvPr/>
        </p:nvSpPr>
        <p:spPr>
          <a:xfrm>
            <a:off x="7422155" y="3660058"/>
            <a:ext cx="76514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vs</a:t>
            </a:r>
          </a:p>
        </p:txBody>
      </p:sp>
    </p:spTree>
    <p:extLst>
      <p:ext uri="{BB962C8B-B14F-4D97-AF65-F5344CB8AC3E}">
        <p14:creationId xmlns:p14="http://schemas.microsoft.com/office/powerpoint/2010/main" val="67438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p:cNvSpPr/>
          <p:nvPr/>
        </p:nvSpPr>
        <p:spPr>
          <a:xfrm rot="19884107">
            <a:off x="6736896" y="3510397"/>
            <a:ext cx="981134" cy="162359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rot="575029">
            <a:off x="2963041" y="3506483"/>
            <a:ext cx="914400" cy="9144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1089318" y="369315"/>
            <a:ext cx="2319337" cy="2918020"/>
            <a:chOff x="9844955" y="2050473"/>
            <a:chExt cx="2319337" cy="2918020"/>
          </a:xfrm>
        </p:grpSpPr>
        <p:sp>
          <p:nvSpPr>
            <p:cNvPr id="7" name="Oval 6"/>
            <p:cNvSpPr/>
            <p:nvPr/>
          </p:nvSpPr>
          <p:spPr>
            <a:xfrm rot="575029">
              <a:off x="11139055" y="2050473"/>
              <a:ext cx="914400" cy="9144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9844955" y="2747471"/>
              <a:ext cx="2319337" cy="2221022"/>
            </a:xfrm>
            <a:prstGeom prst="rect">
              <a:avLst/>
            </a:prstGeom>
          </p:spPr>
        </p:pic>
        <p:sp>
          <p:nvSpPr>
            <p:cNvPr id="9" name="Donut 8"/>
            <p:cNvSpPr/>
            <p:nvPr/>
          </p:nvSpPr>
          <p:spPr>
            <a:xfrm>
              <a:off x="11006426" y="2665953"/>
              <a:ext cx="973137" cy="1005398"/>
            </a:xfrm>
            <a:prstGeom prst="donut">
              <a:avLst>
                <a:gd name="adj" fmla="val 5857"/>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Isosceles Triangle 9"/>
            <p:cNvSpPr/>
            <p:nvPr/>
          </p:nvSpPr>
          <p:spPr>
            <a:xfrm rot="-9420000">
              <a:off x="11898511" y="2574237"/>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4385397" y="683188"/>
            <a:ext cx="2809903" cy="2529263"/>
            <a:chOff x="9096810" y="3750793"/>
            <a:chExt cx="2809903" cy="2529263"/>
          </a:xfrm>
        </p:grpSpPr>
        <p:grpSp>
          <p:nvGrpSpPr>
            <p:cNvPr id="13" name="Group 12"/>
            <p:cNvGrpSpPr/>
            <p:nvPr/>
          </p:nvGrpSpPr>
          <p:grpSpPr>
            <a:xfrm>
              <a:off x="9096810" y="3750793"/>
              <a:ext cx="2809903" cy="2529263"/>
              <a:chOff x="9844955" y="2439230"/>
              <a:chExt cx="2809903" cy="2529263"/>
            </a:xfrm>
          </p:grpSpPr>
          <p:sp>
            <p:nvSpPr>
              <p:cNvPr id="16" name="Oval 15"/>
              <p:cNvSpPr/>
              <p:nvPr/>
            </p:nvSpPr>
            <p:spPr>
              <a:xfrm rot="19884107">
                <a:off x="11673724" y="2439230"/>
                <a:ext cx="981134" cy="162359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9844955" y="2747471"/>
                <a:ext cx="2319337" cy="2221022"/>
              </a:xfrm>
              <a:prstGeom prst="rect">
                <a:avLst/>
              </a:prstGeom>
            </p:spPr>
          </p:pic>
          <p:sp>
            <p:nvSpPr>
              <p:cNvPr id="18" name="Donut 17"/>
              <p:cNvSpPr/>
              <p:nvPr/>
            </p:nvSpPr>
            <p:spPr>
              <a:xfrm>
                <a:off x="11034134" y="2693661"/>
                <a:ext cx="914400" cy="914400"/>
              </a:xfrm>
              <a:prstGeom prst="donut">
                <a:avLst>
                  <a:gd name="adj" fmla="val 5857"/>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Isosceles Triangle 18"/>
              <p:cNvSpPr/>
              <p:nvPr/>
            </p:nvSpPr>
            <p:spPr>
              <a:xfrm rot="15960000">
                <a:off x="12290207" y="3804797"/>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Donut 13"/>
            <p:cNvSpPr/>
            <p:nvPr/>
          </p:nvSpPr>
          <p:spPr>
            <a:xfrm>
              <a:off x="10572318" y="4901232"/>
              <a:ext cx="914400" cy="914400"/>
            </a:xfrm>
            <a:prstGeom prst="donut">
              <a:avLst>
                <a:gd name="adj" fmla="val 5857"/>
              </a:avLst>
            </a:prstGeom>
            <a:solidFill>
              <a:srgbClr val="F57B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Isosceles Triangle 14"/>
            <p:cNvSpPr/>
            <p:nvPr/>
          </p:nvSpPr>
          <p:spPr>
            <a:xfrm rot="14100000">
              <a:off x="10892951" y="3764586"/>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 name="Picture 19"/>
          <p:cNvPicPr>
            <a:picLocks noChangeAspect="1"/>
          </p:cNvPicPr>
          <p:nvPr/>
        </p:nvPicPr>
        <p:blipFill>
          <a:blip r:embed="rId3"/>
          <a:stretch>
            <a:fillRect/>
          </a:stretch>
        </p:blipFill>
        <p:spPr>
          <a:xfrm>
            <a:off x="6821487" y="1064969"/>
            <a:ext cx="1200729" cy="521696"/>
          </a:xfrm>
          <a:prstGeom prst="rect">
            <a:avLst/>
          </a:prstGeom>
        </p:spPr>
      </p:pic>
      <p:pic>
        <p:nvPicPr>
          <p:cNvPr id="5" name="Picture 4"/>
          <p:cNvPicPr>
            <a:picLocks noChangeAspect="1"/>
          </p:cNvPicPr>
          <p:nvPr/>
        </p:nvPicPr>
        <p:blipFill>
          <a:blip r:embed="rId3"/>
          <a:stretch>
            <a:fillRect/>
          </a:stretch>
        </p:blipFill>
        <p:spPr>
          <a:xfrm>
            <a:off x="3279947" y="3606547"/>
            <a:ext cx="1200729" cy="521696"/>
          </a:xfrm>
          <a:prstGeom prst="rect">
            <a:avLst/>
          </a:prstGeom>
        </p:spPr>
      </p:pic>
      <p:grpSp>
        <p:nvGrpSpPr>
          <p:cNvPr id="2" name="Group 1"/>
          <p:cNvGrpSpPr/>
          <p:nvPr/>
        </p:nvGrpSpPr>
        <p:grpSpPr>
          <a:xfrm>
            <a:off x="4763147" y="3613144"/>
            <a:ext cx="2832810" cy="2712729"/>
            <a:chOff x="8742218" y="741670"/>
            <a:chExt cx="2832810" cy="2712729"/>
          </a:xfrm>
        </p:grpSpPr>
        <p:pic>
          <p:nvPicPr>
            <p:cNvPr id="4" name="Picture 3">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42218" y="741670"/>
              <a:ext cx="2832810" cy="2712729"/>
            </a:xfrm>
            <a:prstGeom prst="rect">
              <a:avLst/>
            </a:prstGeom>
          </p:spPr>
        </p:pic>
        <p:grpSp>
          <p:nvGrpSpPr>
            <p:cNvPr id="23" name="Group 22"/>
            <p:cNvGrpSpPr/>
            <p:nvPr/>
          </p:nvGrpSpPr>
          <p:grpSpPr>
            <a:xfrm rot="6869488">
              <a:off x="10663592" y="1881244"/>
              <a:ext cx="890732" cy="875015"/>
              <a:chOff x="6655377" y="5080000"/>
              <a:chExt cx="762234" cy="655782"/>
            </a:xfrm>
          </p:grpSpPr>
          <p:sp>
            <p:nvSpPr>
              <p:cNvPr id="22" name="Rounded Rectangle 2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24" name="Group 23"/>
            <p:cNvGrpSpPr/>
            <p:nvPr/>
          </p:nvGrpSpPr>
          <p:grpSpPr>
            <a:xfrm rot="19499596">
              <a:off x="9163051" y="861738"/>
              <a:ext cx="890732" cy="822037"/>
              <a:chOff x="6655377" y="5080000"/>
              <a:chExt cx="762234" cy="655782"/>
            </a:xfrm>
          </p:grpSpPr>
          <p:sp>
            <p:nvSpPr>
              <p:cNvPr id="25" name="Rounded Rectangle 2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28" name="Group 27"/>
            <p:cNvGrpSpPr/>
            <p:nvPr/>
          </p:nvGrpSpPr>
          <p:grpSpPr>
            <a:xfrm rot="2336262">
              <a:off x="10296510" y="842230"/>
              <a:ext cx="890732" cy="822037"/>
              <a:chOff x="6655377" y="5080000"/>
              <a:chExt cx="762234" cy="655782"/>
            </a:xfrm>
          </p:grpSpPr>
          <p:sp>
            <p:nvSpPr>
              <p:cNvPr id="29" name="Rounded Rectangle 28"/>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1" name="Group 30"/>
            <p:cNvGrpSpPr/>
            <p:nvPr/>
          </p:nvGrpSpPr>
          <p:grpSpPr>
            <a:xfrm rot="14894044">
              <a:off x="8846921" y="1961066"/>
              <a:ext cx="890732" cy="822037"/>
              <a:chOff x="6655377" y="5080000"/>
              <a:chExt cx="762234" cy="655782"/>
            </a:xfrm>
          </p:grpSpPr>
          <p:sp>
            <p:nvSpPr>
              <p:cNvPr id="32" name="Rounded Rectangle 3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4" name="Group 33"/>
            <p:cNvGrpSpPr/>
            <p:nvPr/>
          </p:nvGrpSpPr>
          <p:grpSpPr>
            <a:xfrm rot="10800000">
              <a:off x="9774188" y="2563952"/>
              <a:ext cx="890732" cy="822037"/>
              <a:chOff x="6655377" y="5080000"/>
              <a:chExt cx="762234" cy="655782"/>
            </a:xfrm>
          </p:grpSpPr>
          <p:sp>
            <p:nvSpPr>
              <p:cNvPr id="35" name="Rounded Rectangle 3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grpSp>
        <p:nvGrpSpPr>
          <p:cNvPr id="37" name="Group 36"/>
          <p:cNvGrpSpPr/>
          <p:nvPr/>
        </p:nvGrpSpPr>
        <p:grpSpPr>
          <a:xfrm>
            <a:off x="785090" y="3674211"/>
            <a:ext cx="2832810" cy="2712729"/>
            <a:chOff x="8742218" y="741670"/>
            <a:chExt cx="2832810" cy="2712729"/>
          </a:xfrm>
        </p:grpSpPr>
        <p:pic>
          <p:nvPicPr>
            <p:cNvPr id="38" name="Picture 37">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42218" y="741670"/>
              <a:ext cx="2832810" cy="2712729"/>
            </a:xfrm>
            <a:prstGeom prst="rect">
              <a:avLst/>
            </a:prstGeom>
          </p:spPr>
        </p:pic>
        <p:grpSp>
          <p:nvGrpSpPr>
            <p:cNvPr id="39" name="Group 38"/>
            <p:cNvGrpSpPr/>
            <p:nvPr/>
          </p:nvGrpSpPr>
          <p:grpSpPr>
            <a:xfrm rot="6869488">
              <a:off x="10663592" y="1881244"/>
              <a:ext cx="890732" cy="875015"/>
              <a:chOff x="6655377" y="5080000"/>
              <a:chExt cx="762234" cy="655782"/>
            </a:xfrm>
          </p:grpSpPr>
          <p:sp>
            <p:nvSpPr>
              <p:cNvPr id="52" name="Rounded Rectangle 5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40" name="Group 39"/>
            <p:cNvGrpSpPr/>
            <p:nvPr/>
          </p:nvGrpSpPr>
          <p:grpSpPr>
            <a:xfrm rot="19499596">
              <a:off x="9163051" y="861738"/>
              <a:ext cx="890732" cy="822037"/>
              <a:chOff x="6655377" y="5080000"/>
              <a:chExt cx="762234" cy="655782"/>
            </a:xfrm>
          </p:grpSpPr>
          <p:sp>
            <p:nvSpPr>
              <p:cNvPr id="50" name="Rounded Rectangle 49"/>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41" name="Group 40"/>
            <p:cNvGrpSpPr/>
            <p:nvPr/>
          </p:nvGrpSpPr>
          <p:grpSpPr>
            <a:xfrm rot="2336262">
              <a:off x="10296510" y="842230"/>
              <a:ext cx="890732" cy="822037"/>
              <a:chOff x="6655377" y="5080000"/>
              <a:chExt cx="762234" cy="655782"/>
            </a:xfrm>
          </p:grpSpPr>
          <p:sp>
            <p:nvSpPr>
              <p:cNvPr id="48" name="Rounded Rectangle 47"/>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42" name="Group 41"/>
            <p:cNvGrpSpPr/>
            <p:nvPr/>
          </p:nvGrpSpPr>
          <p:grpSpPr>
            <a:xfrm rot="14894044">
              <a:off x="8846921" y="1961066"/>
              <a:ext cx="890732" cy="822037"/>
              <a:chOff x="6655377" y="5080000"/>
              <a:chExt cx="762234" cy="655782"/>
            </a:xfrm>
          </p:grpSpPr>
          <p:sp>
            <p:nvSpPr>
              <p:cNvPr id="46" name="Rounded Rectangle 45"/>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43" name="Group 42"/>
            <p:cNvGrpSpPr/>
            <p:nvPr/>
          </p:nvGrpSpPr>
          <p:grpSpPr>
            <a:xfrm rot="10800000">
              <a:off x="9774188" y="2563952"/>
              <a:ext cx="890732" cy="822037"/>
              <a:chOff x="6655377" y="5080000"/>
              <a:chExt cx="762234" cy="655782"/>
            </a:xfrm>
          </p:grpSpPr>
          <p:sp>
            <p:nvSpPr>
              <p:cNvPr id="44" name="Rounded Rectangle 43"/>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p:cNvPicPr>
                <a:picLocks noChangeAspect="1"/>
              </p:cNvPicPr>
              <p:nvPr/>
            </p:nvPicPr>
            <p:blipFill>
              <a:blip r:embed="rId4">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sp>
        <p:nvSpPr>
          <p:cNvPr id="55" name="Isosceles Triangle 54"/>
          <p:cNvSpPr/>
          <p:nvPr/>
        </p:nvSpPr>
        <p:spPr>
          <a:xfrm rot="13200000">
            <a:off x="2980625" y="3532049"/>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6" name="Picture 55"/>
          <p:cNvPicPr>
            <a:picLocks noChangeAspect="1"/>
          </p:cNvPicPr>
          <p:nvPr/>
        </p:nvPicPr>
        <p:blipFill>
          <a:blip r:embed="rId3"/>
          <a:stretch>
            <a:fillRect/>
          </a:stretch>
        </p:blipFill>
        <p:spPr>
          <a:xfrm>
            <a:off x="1584553" y="388379"/>
            <a:ext cx="1200729" cy="521696"/>
          </a:xfrm>
          <a:prstGeom prst="rect">
            <a:avLst/>
          </a:prstGeom>
        </p:spPr>
      </p:pic>
      <p:sp>
        <p:nvSpPr>
          <p:cNvPr id="58" name="Isosceles Triangle 57"/>
          <p:cNvSpPr/>
          <p:nvPr/>
        </p:nvSpPr>
        <p:spPr>
          <a:xfrm rot="12540000">
            <a:off x="7665801" y="4686696"/>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Isosceles Triangle 58"/>
          <p:cNvSpPr/>
          <p:nvPr/>
        </p:nvSpPr>
        <p:spPr>
          <a:xfrm rot="15960000">
            <a:off x="6878606" y="3436212"/>
            <a:ext cx="184727" cy="32799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p:cNvPicPr>
            <a:picLocks noChangeAspect="1"/>
          </p:cNvPicPr>
          <p:nvPr/>
        </p:nvPicPr>
        <p:blipFill>
          <a:blip r:embed="rId3"/>
          <a:stretch>
            <a:fillRect/>
          </a:stretch>
        </p:blipFill>
        <p:spPr>
          <a:xfrm>
            <a:off x="7315259" y="3991065"/>
            <a:ext cx="1200729" cy="521696"/>
          </a:xfrm>
          <a:prstGeom prst="rect">
            <a:avLst/>
          </a:prstGeom>
        </p:spPr>
      </p:pic>
      <p:sp>
        <p:nvSpPr>
          <p:cNvPr id="61" name="Rectangle 60">
            <a:extLst>
              <a:ext uri="{FF2B5EF4-FFF2-40B4-BE49-F238E27FC236}">
                <a16:creationId xmlns:a16="http://schemas.microsoft.com/office/drawing/2014/main" id="{6425A0EE-E382-23C3-AC36-FBB0F18EFA6D}"/>
              </a:ext>
            </a:extLst>
          </p:cNvPr>
          <p:cNvSpPr/>
          <p:nvPr/>
        </p:nvSpPr>
        <p:spPr>
          <a:xfrm>
            <a:off x="3471546" y="60125"/>
            <a:ext cx="855420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Two opposite (homogeneous) scenarios</a:t>
            </a:r>
            <a:endParaRPr kumimoji="0" lang="en-US"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cxnSp>
        <p:nvCxnSpPr>
          <p:cNvPr id="11" name="Straight Connector 10"/>
          <p:cNvCxnSpPr/>
          <p:nvPr/>
        </p:nvCxnSpPr>
        <p:spPr>
          <a:xfrm flipV="1">
            <a:off x="83126" y="3371282"/>
            <a:ext cx="1197864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25645" y="1064969"/>
            <a:ext cx="35939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I</a:t>
            </a:r>
            <a:endPar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3" name="Rectangle 62"/>
          <p:cNvSpPr/>
          <p:nvPr/>
        </p:nvSpPr>
        <p:spPr>
          <a:xfrm>
            <a:off x="133047" y="4107245"/>
            <a:ext cx="53412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II</a:t>
            </a:r>
            <a:endPar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64" name="Picture 63"/>
          <p:cNvPicPr>
            <a:picLocks noChangeAspect="1"/>
          </p:cNvPicPr>
          <p:nvPr/>
        </p:nvPicPr>
        <p:blipFill>
          <a:blip r:embed="rId5"/>
          <a:stretch>
            <a:fillRect/>
          </a:stretch>
        </p:blipFill>
        <p:spPr>
          <a:xfrm>
            <a:off x="8151847" y="1713996"/>
            <a:ext cx="3718099" cy="1276119"/>
          </a:xfrm>
          <a:prstGeom prst="rect">
            <a:avLst/>
          </a:prstGeom>
          <a:ln w="25400">
            <a:solidFill>
              <a:schemeClr val="tx1"/>
            </a:solidFill>
          </a:ln>
        </p:spPr>
      </p:pic>
      <p:pic>
        <p:nvPicPr>
          <p:cNvPr id="65" name="Picture 64"/>
          <p:cNvPicPr>
            <a:picLocks noChangeAspect="1"/>
          </p:cNvPicPr>
          <p:nvPr/>
        </p:nvPicPr>
        <p:blipFill>
          <a:blip r:embed="rId6"/>
          <a:stretch>
            <a:fillRect/>
          </a:stretch>
        </p:blipFill>
        <p:spPr>
          <a:xfrm>
            <a:off x="8963599" y="4090356"/>
            <a:ext cx="2938809" cy="1959205"/>
          </a:xfrm>
          <a:prstGeom prst="rect">
            <a:avLst/>
          </a:prstGeom>
          <a:ln w="25400">
            <a:solidFill>
              <a:schemeClr val="tx1"/>
            </a:solidFill>
          </a:ln>
        </p:spPr>
      </p:pic>
      <p:sp>
        <p:nvSpPr>
          <p:cNvPr id="66" name="Rectangle 65"/>
          <p:cNvSpPr/>
          <p:nvPr/>
        </p:nvSpPr>
        <p:spPr>
          <a:xfrm>
            <a:off x="8894972" y="1223302"/>
            <a:ext cx="29445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decision makers are humans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Rectangle 66"/>
          <p:cNvSpPr/>
          <p:nvPr/>
        </p:nvSpPr>
        <p:spPr>
          <a:xfrm>
            <a:off x="9213420" y="3380622"/>
            <a:ext cx="258865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decision makers are autonomous AI agents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966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40659506"/>
              </p:ext>
            </p:extLst>
          </p:nvPr>
        </p:nvGraphicFramePr>
        <p:xfrm>
          <a:off x="2272142" y="1569876"/>
          <a:ext cx="4729019" cy="4147437"/>
        </p:xfrm>
        <a:graphic>
          <a:graphicData uri="http://schemas.openxmlformats.org/drawingml/2006/table">
            <a:tbl>
              <a:tblPr firstRow="1" bandRow="1">
                <a:tableStyleId>{5C22544A-7EE6-4342-B048-85BDC9FD1C3A}</a:tableStyleId>
              </a:tblPr>
              <a:tblGrid>
                <a:gridCol w="2299855">
                  <a:extLst>
                    <a:ext uri="{9D8B030D-6E8A-4147-A177-3AD203B41FA5}">
                      <a16:colId xmlns:a16="http://schemas.microsoft.com/office/drawing/2014/main" val="1148382436"/>
                    </a:ext>
                  </a:extLst>
                </a:gridCol>
                <a:gridCol w="1413163">
                  <a:extLst>
                    <a:ext uri="{9D8B030D-6E8A-4147-A177-3AD203B41FA5}">
                      <a16:colId xmlns:a16="http://schemas.microsoft.com/office/drawing/2014/main" val="1485030387"/>
                    </a:ext>
                  </a:extLst>
                </a:gridCol>
                <a:gridCol w="1016001">
                  <a:extLst>
                    <a:ext uri="{9D8B030D-6E8A-4147-A177-3AD203B41FA5}">
                      <a16:colId xmlns:a16="http://schemas.microsoft.com/office/drawing/2014/main" val="323469317"/>
                    </a:ext>
                  </a:extLst>
                </a:gridCol>
              </a:tblGrid>
              <a:tr h="652282">
                <a:tc>
                  <a:txBody>
                    <a:bodyPr/>
                    <a:lstStyle/>
                    <a:p>
                      <a:pPr algn="ctr"/>
                      <a:r>
                        <a:rPr lang="en-US" dirty="0"/>
                        <a:t>Skills in adversarial games</a:t>
                      </a:r>
                    </a:p>
                  </a:txBody>
                  <a:tcPr anchor="ctr"/>
                </a:tc>
                <a:tc>
                  <a:txBody>
                    <a:bodyPr/>
                    <a:lstStyle/>
                    <a:p>
                      <a:pPr algn="ctr"/>
                      <a:r>
                        <a:rPr lang="en-US" dirty="0"/>
                        <a:t>Artificial Intelligence</a:t>
                      </a:r>
                    </a:p>
                  </a:txBody>
                  <a:tcPr anchor="ctr"/>
                </a:tc>
                <a:tc>
                  <a:txBody>
                    <a:bodyPr/>
                    <a:lstStyle/>
                    <a:p>
                      <a:pPr algn="ctr"/>
                      <a:r>
                        <a:rPr lang="en-US" dirty="0"/>
                        <a:t>Human</a:t>
                      </a:r>
                    </a:p>
                  </a:txBody>
                  <a:tcPr anchor="ctr"/>
                </a:tc>
                <a:extLst>
                  <a:ext uri="{0D108BD9-81ED-4DB2-BD59-A6C34878D82A}">
                    <a16:rowId xmlns:a16="http://schemas.microsoft.com/office/drawing/2014/main" val="645989258"/>
                  </a:ext>
                </a:extLst>
              </a:tr>
              <a:tr h="532587">
                <a:tc>
                  <a:txBody>
                    <a:bodyPr/>
                    <a:lstStyle/>
                    <a:p>
                      <a:r>
                        <a:rPr lang="en-US" dirty="0"/>
                        <a:t>General awareness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83634519"/>
                  </a:ext>
                </a:extLst>
              </a:tr>
              <a:tr h="532587">
                <a:tc>
                  <a:txBody>
                    <a:bodyPr/>
                    <a:lstStyle/>
                    <a:p>
                      <a:r>
                        <a:rPr lang="en-US" dirty="0"/>
                        <a:t>Classified awareness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2783394687"/>
                  </a:ext>
                </a:extLst>
              </a:tr>
              <a:tr h="532587">
                <a:tc>
                  <a:txBody>
                    <a:bodyPr/>
                    <a:lstStyle/>
                    <a:p>
                      <a:r>
                        <a:rPr lang="en-US" dirty="0"/>
                        <a:t>Inferred awareness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590901780"/>
                  </a:ext>
                </a:extLst>
              </a:tr>
              <a:tr h="532587">
                <a:tc>
                  <a:txBody>
                    <a:bodyPr/>
                    <a:lstStyle/>
                    <a:p>
                      <a:r>
                        <a:rPr lang="en-US" dirty="0"/>
                        <a:t>Intuitive awareness</a:t>
                      </a:r>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val="232262027"/>
                  </a:ext>
                </a:extLst>
              </a:tr>
              <a:tr h="532587">
                <a:tc>
                  <a:txBody>
                    <a:bodyPr/>
                    <a:lstStyle/>
                    <a:p>
                      <a:r>
                        <a:rPr lang="en-US" dirty="0"/>
                        <a:t>Decision-making</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799320674"/>
                  </a:ext>
                </a:extLst>
              </a:tr>
              <a:tr h="459487">
                <a:tc>
                  <a:txBody>
                    <a:bodyPr/>
                    <a:lstStyle/>
                    <a:p>
                      <a:r>
                        <a:rPr lang="en-US" dirty="0"/>
                        <a:t>Adversarial robustness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633083912"/>
                  </a:ext>
                </a:extLst>
              </a:tr>
              <a:tr h="372733">
                <a:tc>
                  <a:txBody>
                    <a:bodyPr/>
                    <a:lstStyle/>
                    <a:p>
                      <a:r>
                        <a:rPr lang="en-US" dirty="0"/>
                        <a:t>Collaboration</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732219242"/>
                  </a:ext>
                </a:extLst>
              </a:tr>
            </a:tbl>
          </a:graphicData>
        </a:graphic>
      </p:graphicFrame>
      <p:sp>
        <p:nvSpPr>
          <p:cNvPr id="5" name="Multiply 4"/>
          <p:cNvSpPr/>
          <p:nvPr/>
        </p:nvSpPr>
        <p:spPr>
          <a:xfrm>
            <a:off x="4961958" y="2155782"/>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Multiply 5"/>
          <p:cNvSpPr/>
          <p:nvPr/>
        </p:nvSpPr>
        <p:spPr>
          <a:xfrm>
            <a:off x="6195012" y="2677635"/>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ultiply 6"/>
          <p:cNvSpPr/>
          <p:nvPr/>
        </p:nvSpPr>
        <p:spPr>
          <a:xfrm>
            <a:off x="4980156" y="3213346"/>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Multiply 7"/>
          <p:cNvSpPr/>
          <p:nvPr/>
        </p:nvSpPr>
        <p:spPr>
          <a:xfrm>
            <a:off x="6204247" y="3753068"/>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Multiply 8"/>
          <p:cNvSpPr/>
          <p:nvPr/>
        </p:nvSpPr>
        <p:spPr>
          <a:xfrm>
            <a:off x="5678789" y="4240727"/>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Multiply 9"/>
          <p:cNvSpPr/>
          <p:nvPr/>
        </p:nvSpPr>
        <p:spPr>
          <a:xfrm>
            <a:off x="5684149" y="4793038"/>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ultiply 10"/>
          <p:cNvSpPr/>
          <p:nvPr/>
        </p:nvSpPr>
        <p:spPr>
          <a:xfrm>
            <a:off x="4981172" y="5216395"/>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1712240600"/>
              </p:ext>
            </p:extLst>
          </p:nvPr>
        </p:nvGraphicFramePr>
        <p:xfrm>
          <a:off x="7369607" y="1542163"/>
          <a:ext cx="4729019" cy="4147437"/>
        </p:xfrm>
        <a:graphic>
          <a:graphicData uri="http://schemas.openxmlformats.org/drawingml/2006/table">
            <a:tbl>
              <a:tblPr firstRow="1" bandRow="1">
                <a:tableStyleId>{5C22544A-7EE6-4342-B048-85BDC9FD1C3A}</a:tableStyleId>
              </a:tblPr>
              <a:tblGrid>
                <a:gridCol w="2299855">
                  <a:extLst>
                    <a:ext uri="{9D8B030D-6E8A-4147-A177-3AD203B41FA5}">
                      <a16:colId xmlns:a16="http://schemas.microsoft.com/office/drawing/2014/main" val="1148382436"/>
                    </a:ext>
                  </a:extLst>
                </a:gridCol>
                <a:gridCol w="1413163">
                  <a:extLst>
                    <a:ext uri="{9D8B030D-6E8A-4147-A177-3AD203B41FA5}">
                      <a16:colId xmlns:a16="http://schemas.microsoft.com/office/drawing/2014/main" val="1485030387"/>
                    </a:ext>
                  </a:extLst>
                </a:gridCol>
                <a:gridCol w="1016001">
                  <a:extLst>
                    <a:ext uri="{9D8B030D-6E8A-4147-A177-3AD203B41FA5}">
                      <a16:colId xmlns:a16="http://schemas.microsoft.com/office/drawing/2014/main" val="323469317"/>
                    </a:ext>
                  </a:extLst>
                </a:gridCol>
              </a:tblGrid>
              <a:tr h="652282">
                <a:tc>
                  <a:txBody>
                    <a:bodyPr/>
                    <a:lstStyle/>
                    <a:p>
                      <a:pPr algn="ctr"/>
                      <a:r>
                        <a:rPr lang="en-US" dirty="0"/>
                        <a:t>Skills in adversarial games</a:t>
                      </a:r>
                    </a:p>
                  </a:txBody>
                  <a:tcPr anchor="ctr"/>
                </a:tc>
                <a:tc>
                  <a:txBody>
                    <a:bodyPr/>
                    <a:lstStyle/>
                    <a:p>
                      <a:pPr algn="ctr"/>
                      <a:r>
                        <a:rPr lang="en-US" dirty="0"/>
                        <a:t>Artificial Intelligence</a:t>
                      </a:r>
                    </a:p>
                  </a:txBody>
                  <a:tcPr anchor="ctr"/>
                </a:tc>
                <a:tc>
                  <a:txBody>
                    <a:bodyPr/>
                    <a:lstStyle/>
                    <a:p>
                      <a:pPr algn="ctr"/>
                      <a:r>
                        <a:rPr lang="en-US" dirty="0"/>
                        <a:t>Human</a:t>
                      </a:r>
                    </a:p>
                  </a:txBody>
                  <a:tcPr anchor="ctr"/>
                </a:tc>
                <a:extLst>
                  <a:ext uri="{0D108BD9-81ED-4DB2-BD59-A6C34878D82A}">
                    <a16:rowId xmlns:a16="http://schemas.microsoft.com/office/drawing/2014/main" val="645989258"/>
                  </a:ext>
                </a:extLst>
              </a:tr>
              <a:tr h="532587">
                <a:tc>
                  <a:txBody>
                    <a:bodyPr/>
                    <a:lstStyle/>
                    <a:p>
                      <a:r>
                        <a:rPr lang="en-US" dirty="0"/>
                        <a:t>General awareness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1083634519"/>
                  </a:ext>
                </a:extLst>
              </a:tr>
              <a:tr h="532587">
                <a:tc>
                  <a:txBody>
                    <a:bodyPr/>
                    <a:lstStyle/>
                    <a:p>
                      <a:r>
                        <a:rPr lang="en-US" dirty="0"/>
                        <a:t>Classified awareness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2783394687"/>
                  </a:ext>
                </a:extLst>
              </a:tr>
              <a:tr h="532587">
                <a:tc>
                  <a:txBody>
                    <a:bodyPr/>
                    <a:lstStyle/>
                    <a:p>
                      <a:r>
                        <a:rPr lang="en-US" dirty="0"/>
                        <a:t>Inferred awareness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590901780"/>
                  </a:ext>
                </a:extLst>
              </a:tr>
              <a:tr h="532587">
                <a:tc>
                  <a:txBody>
                    <a:bodyPr/>
                    <a:lstStyle/>
                    <a:p>
                      <a:r>
                        <a:rPr lang="en-US" dirty="0"/>
                        <a:t>Intuitive awareness</a:t>
                      </a:r>
                    </a:p>
                  </a:txBody>
                  <a:tcPr anchor="ctr"/>
                </a:tc>
                <a:tc>
                  <a:txBody>
                    <a:bodyPr/>
                    <a:lstStyle/>
                    <a:p>
                      <a:endParaRPr lang="en-US"/>
                    </a:p>
                  </a:txBody>
                  <a:tcPr anchor="ctr"/>
                </a:tc>
                <a:tc>
                  <a:txBody>
                    <a:bodyPr/>
                    <a:lstStyle/>
                    <a:p>
                      <a:endParaRPr lang="en-US" dirty="0"/>
                    </a:p>
                  </a:txBody>
                  <a:tcPr anchor="ctr"/>
                </a:tc>
                <a:extLst>
                  <a:ext uri="{0D108BD9-81ED-4DB2-BD59-A6C34878D82A}">
                    <a16:rowId xmlns:a16="http://schemas.microsoft.com/office/drawing/2014/main" val="232262027"/>
                  </a:ext>
                </a:extLst>
              </a:tr>
              <a:tr h="532587">
                <a:tc>
                  <a:txBody>
                    <a:bodyPr/>
                    <a:lstStyle/>
                    <a:p>
                      <a:r>
                        <a:rPr lang="en-US" dirty="0"/>
                        <a:t>Decision-making</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799320674"/>
                  </a:ext>
                </a:extLst>
              </a:tr>
              <a:tr h="459487">
                <a:tc>
                  <a:txBody>
                    <a:bodyPr/>
                    <a:lstStyle/>
                    <a:p>
                      <a:r>
                        <a:rPr lang="en-US" dirty="0"/>
                        <a:t>Adversarial robustness</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633083912"/>
                  </a:ext>
                </a:extLst>
              </a:tr>
              <a:tr h="372733">
                <a:tc>
                  <a:txBody>
                    <a:bodyPr/>
                    <a:lstStyle/>
                    <a:p>
                      <a:r>
                        <a:rPr lang="en-US" dirty="0"/>
                        <a:t>Collaboration</a:t>
                      </a:r>
                    </a:p>
                  </a:txBody>
                  <a:tcPr anchor="ctr"/>
                </a:tc>
                <a:tc>
                  <a:txBody>
                    <a:bodyPr/>
                    <a:lstStyle/>
                    <a:p>
                      <a:endParaRPr lang="en-US" dirty="0"/>
                    </a:p>
                  </a:txBody>
                  <a:tcPr anchor="ctr"/>
                </a:tc>
                <a:tc>
                  <a:txBody>
                    <a:bodyPr/>
                    <a:lstStyle/>
                    <a:p>
                      <a:endParaRPr lang="en-US" dirty="0"/>
                    </a:p>
                  </a:txBody>
                  <a:tcPr anchor="ctr"/>
                </a:tc>
                <a:extLst>
                  <a:ext uri="{0D108BD9-81ED-4DB2-BD59-A6C34878D82A}">
                    <a16:rowId xmlns:a16="http://schemas.microsoft.com/office/drawing/2014/main" val="3732219242"/>
                  </a:ext>
                </a:extLst>
              </a:tr>
            </a:tbl>
          </a:graphicData>
        </a:graphic>
      </p:graphicFrame>
      <p:sp>
        <p:nvSpPr>
          <p:cNvPr id="13" name="Multiply 12"/>
          <p:cNvSpPr/>
          <p:nvPr/>
        </p:nvSpPr>
        <p:spPr>
          <a:xfrm>
            <a:off x="10059423" y="2128069"/>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Multiply 13"/>
          <p:cNvSpPr/>
          <p:nvPr/>
        </p:nvSpPr>
        <p:spPr>
          <a:xfrm>
            <a:off x="11292477" y="2649922"/>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Multiply 14"/>
          <p:cNvSpPr/>
          <p:nvPr/>
        </p:nvSpPr>
        <p:spPr>
          <a:xfrm>
            <a:off x="10077621" y="3185633"/>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Multiply 15"/>
          <p:cNvSpPr/>
          <p:nvPr/>
        </p:nvSpPr>
        <p:spPr>
          <a:xfrm>
            <a:off x="10766005" y="3725355"/>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ultiply 16"/>
          <p:cNvSpPr/>
          <p:nvPr/>
        </p:nvSpPr>
        <p:spPr>
          <a:xfrm>
            <a:off x="10157423" y="4259194"/>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Multiply 17"/>
          <p:cNvSpPr/>
          <p:nvPr/>
        </p:nvSpPr>
        <p:spPr>
          <a:xfrm>
            <a:off x="10172017" y="4765325"/>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Multiply 18"/>
          <p:cNvSpPr/>
          <p:nvPr/>
        </p:nvSpPr>
        <p:spPr>
          <a:xfrm>
            <a:off x="10171000" y="5207154"/>
            <a:ext cx="598329" cy="605896"/>
          </a:xfrm>
          <a:prstGeom prst="mathMultiply">
            <a:avLst>
              <a:gd name="adj1" fmla="val 6735"/>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2272142" y="1569876"/>
            <a:ext cx="4729019" cy="414743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7355618" y="1560635"/>
            <a:ext cx="4729019" cy="414743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2"/>
          <a:stretch>
            <a:fillRect/>
          </a:stretch>
        </p:blipFill>
        <p:spPr>
          <a:xfrm>
            <a:off x="86418" y="1781709"/>
            <a:ext cx="1918881" cy="1341207"/>
          </a:xfrm>
          <a:prstGeom prst="rect">
            <a:avLst/>
          </a:prstGeom>
        </p:spPr>
      </p:pic>
      <p:pic>
        <p:nvPicPr>
          <p:cNvPr id="40" name="Picture 39"/>
          <p:cNvPicPr>
            <a:picLocks noChangeAspect="1"/>
          </p:cNvPicPr>
          <p:nvPr/>
        </p:nvPicPr>
        <p:blipFill>
          <a:blip r:embed="rId3"/>
          <a:stretch>
            <a:fillRect/>
          </a:stretch>
        </p:blipFill>
        <p:spPr>
          <a:xfrm>
            <a:off x="86418" y="66406"/>
            <a:ext cx="1320801" cy="1782810"/>
          </a:xfrm>
          <a:prstGeom prst="rect">
            <a:avLst/>
          </a:prstGeom>
        </p:spPr>
      </p:pic>
      <p:pic>
        <p:nvPicPr>
          <p:cNvPr id="41" name="Picture 40"/>
          <p:cNvPicPr>
            <a:picLocks noChangeAspect="1"/>
          </p:cNvPicPr>
          <p:nvPr/>
        </p:nvPicPr>
        <p:blipFill>
          <a:blip r:embed="rId4"/>
          <a:stretch>
            <a:fillRect/>
          </a:stretch>
        </p:blipFill>
        <p:spPr>
          <a:xfrm>
            <a:off x="59366" y="3144162"/>
            <a:ext cx="2053782" cy="1614442"/>
          </a:xfrm>
          <a:prstGeom prst="rect">
            <a:avLst/>
          </a:prstGeom>
        </p:spPr>
      </p:pic>
      <p:pic>
        <p:nvPicPr>
          <p:cNvPr id="42" name="Picture 41"/>
          <p:cNvPicPr>
            <a:picLocks noChangeAspect="1"/>
          </p:cNvPicPr>
          <p:nvPr/>
        </p:nvPicPr>
        <p:blipFill>
          <a:blip r:embed="rId5"/>
          <a:stretch>
            <a:fillRect/>
          </a:stretch>
        </p:blipFill>
        <p:spPr>
          <a:xfrm>
            <a:off x="68065" y="4842637"/>
            <a:ext cx="2063555" cy="1560760"/>
          </a:xfrm>
          <a:prstGeom prst="rect">
            <a:avLst/>
          </a:prstGeom>
        </p:spPr>
      </p:pic>
      <p:sp>
        <p:nvSpPr>
          <p:cNvPr id="43" name="Rectangle 42">
            <a:extLst>
              <a:ext uri="{FF2B5EF4-FFF2-40B4-BE49-F238E27FC236}">
                <a16:creationId xmlns:a16="http://schemas.microsoft.com/office/drawing/2014/main" id="{6425A0EE-E382-23C3-AC36-FBB0F18EFA6D}"/>
              </a:ext>
            </a:extLst>
          </p:cNvPr>
          <p:cNvSpPr/>
          <p:nvPr/>
        </p:nvSpPr>
        <p:spPr>
          <a:xfrm>
            <a:off x="2113148" y="7953"/>
            <a:ext cx="1005114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Humans </a:t>
            </a:r>
            <a:r>
              <a:rPr kumimoji="0" lang="en-US" sz="32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vs. Autonomous AI </a:t>
            </a:r>
            <a:r>
              <a:rPr kumimoji="0" lang="en-US" sz="32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Performance</a:t>
            </a:r>
            <a:endParaRPr kumimoji="0" lang="en-US" sz="32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Today and “Tomorrow”</a:t>
            </a:r>
          </a:p>
        </p:txBody>
      </p:sp>
      <p:sp>
        <p:nvSpPr>
          <p:cNvPr id="44" name="Rectangle 43"/>
          <p:cNvSpPr/>
          <p:nvPr/>
        </p:nvSpPr>
        <p:spPr>
          <a:xfrm>
            <a:off x="3989588" y="726094"/>
            <a:ext cx="158889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2024</a:t>
            </a:r>
          </a:p>
        </p:txBody>
      </p:sp>
      <p:sp>
        <p:nvSpPr>
          <p:cNvPr id="45" name="Rectangle 44"/>
          <p:cNvSpPr/>
          <p:nvPr/>
        </p:nvSpPr>
        <p:spPr>
          <a:xfrm>
            <a:off x="9087053" y="733838"/>
            <a:ext cx="158889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2029</a:t>
            </a:r>
          </a:p>
        </p:txBody>
      </p:sp>
      <p:sp>
        <p:nvSpPr>
          <p:cNvPr id="46" name="Speech Bubble: Rectangle with Corners Rounded 52">
            <a:extLst>
              <a:ext uri="{FF2B5EF4-FFF2-40B4-BE49-F238E27FC236}">
                <a16:creationId xmlns:a16="http://schemas.microsoft.com/office/drawing/2014/main" id="{F9B9FCA1-2D9F-4A6E-FD45-8FDE8E9AB0BA}"/>
              </a:ext>
            </a:extLst>
          </p:cNvPr>
          <p:cNvSpPr/>
          <p:nvPr/>
        </p:nvSpPr>
        <p:spPr>
          <a:xfrm>
            <a:off x="5155422" y="5917134"/>
            <a:ext cx="3157307" cy="410626"/>
          </a:xfrm>
          <a:prstGeom prst="wedgeRoundRectCallout">
            <a:avLst>
              <a:gd name="adj1" fmla="val -40693"/>
              <a:gd name="adj2" fmla="val -14390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Mark of better performance</a:t>
            </a:r>
            <a:endParaRPr kumimoji="0" lang="fi-FI"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40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272138" y="3618026"/>
            <a:ext cx="2832810" cy="2712729"/>
          </a:xfrm>
          <a:prstGeom prst="rect">
            <a:avLst/>
          </a:prstGeom>
        </p:spPr>
      </p:pic>
      <p:grpSp>
        <p:nvGrpSpPr>
          <p:cNvPr id="2" name="Group 1"/>
          <p:cNvGrpSpPr/>
          <p:nvPr/>
        </p:nvGrpSpPr>
        <p:grpSpPr>
          <a:xfrm>
            <a:off x="4419603" y="3622452"/>
            <a:ext cx="2832810" cy="2712729"/>
            <a:chOff x="8742218" y="741670"/>
            <a:chExt cx="2832810" cy="2712729"/>
          </a:xfrm>
        </p:grpSpPr>
        <p:pic>
          <p:nvPicPr>
            <p:cNvPr id="4" name="Picture 3">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8742218" y="741670"/>
              <a:ext cx="2832810" cy="2712729"/>
            </a:xfrm>
            <a:prstGeom prst="rect">
              <a:avLst/>
            </a:prstGeom>
          </p:spPr>
        </p:pic>
        <p:grpSp>
          <p:nvGrpSpPr>
            <p:cNvPr id="23" name="Group 22"/>
            <p:cNvGrpSpPr/>
            <p:nvPr/>
          </p:nvGrpSpPr>
          <p:grpSpPr>
            <a:xfrm rot="6869488">
              <a:off x="10663592" y="1881244"/>
              <a:ext cx="890732" cy="875015"/>
              <a:chOff x="6655377" y="5080000"/>
              <a:chExt cx="762234" cy="655782"/>
            </a:xfrm>
          </p:grpSpPr>
          <p:sp>
            <p:nvSpPr>
              <p:cNvPr id="22" name="Rounded Rectangle 2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24" name="Group 23"/>
            <p:cNvGrpSpPr/>
            <p:nvPr/>
          </p:nvGrpSpPr>
          <p:grpSpPr>
            <a:xfrm rot="19499596">
              <a:off x="9163051" y="861738"/>
              <a:ext cx="890732" cy="822037"/>
              <a:chOff x="6655377" y="5080000"/>
              <a:chExt cx="762234" cy="655782"/>
            </a:xfrm>
          </p:grpSpPr>
          <p:sp>
            <p:nvSpPr>
              <p:cNvPr id="25" name="Rounded Rectangle 2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28" name="Group 27"/>
            <p:cNvGrpSpPr/>
            <p:nvPr/>
          </p:nvGrpSpPr>
          <p:grpSpPr>
            <a:xfrm rot="2336262">
              <a:off x="10296510" y="842230"/>
              <a:ext cx="890732" cy="822037"/>
              <a:chOff x="6655377" y="5080000"/>
              <a:chExt cx="762234" cy="655782"/>
            </a:xfrm>
          </p:grpSpPr>
          <p:sp>
            <p:nvSpPr>
              <p:cNvPr id="29" name="Rounded Rectangle 28"/>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1" name="Group 30"/>
            <p:cNvGrpSpPr/>
            <p:nvPr/>
          </p:nvGrpSpPr>
          <p:grpSpPr>
            <a:xfrm rot="14894044">
              <a:off x="8846921" y="1961066"/>
              <a:ext cx="890732" cy="822037"/>
              <a:chOff x="6655377" y="5080000"/>
              <a:chExt cx="762234" cy="655782"/>
            </a:xfrm>
          </p:grpSpPr>
          <p:sp>
            <p:nvSpPr>
              <p:cNvPr id="32" name="Rounded Rectangle 3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4" name="Group 33"/>
            <p:cNvGrpSpPr/>
            <p:nvPr/>
          </p:nvGrpSpPr>
          <p:grpSpPr>
            <a:xfrm rot="10800000">
              <a:off x="9774188" y="2563952"/>
              <a:ext cx="890732" cy="822037"/>
              <a:chOff x="6655377" y="5080000"/>
              <a:chExt cx="762234" cy="655782"/>
            </a:xfrm>
          </p:grpSpPr>
          <p:sp>
            <p:nvSpPr>
              <p:cNvPr id="35" name="Rounded Rectangle 3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grpSp>
        <p:nvGrpSpPr>
          <p:cNvPr id="37" name="Group 36"/>
          <p:cNvGrpSpPr/>
          <p:nvPr/>
        </p:nvGrpSpPr>
        <p:grpSpPr>
          <a:xfrm>
            <a:off x="8595276" y="3618025"/>
            <a:ext cx="2832810" cy="2712729"/>
            <a:chOff x="8742218" y="741670"/>
            <a:chExt cx="2832810" cy="2712729"/>
          </a:xfrm>
        </p:grpSpPr>
        <p:pic>
          <p:nvPicPr>
            <p:cNvPr id="38" name="Picture 37">
              <a:extLst>
                <a:ext uri="{FF2B5EF4-FFF2-40B4-BE49-F238E27FC236}">
                  <a16:creationId xmlns:a16="http://schemas.microsoft.com/office/drawing/2014/main" id="{1BED065E-D9E3-AFF8-0BAE-43A9BD4CF301}"/>
                </a:ext>
              </a:extLst>
            </p:cNvPr>
            <p:cNvPicPr>
              <a:picLocks noChangeAspect="1"/>
            </p:cNvPicPr>
            <p:nvPr/>
          </p:nvPicPr>
          <p:blipFill>
            <a:blip r:embed="rId2"/>
            <a:stretch>
              <a:fillRect/>
            </a:stretch>
          </p:blipFill>
          <p:spPr>
            <a:xfrm>
              <a:off x="8742218" y="741670"/>
              <a:ext cx="2832810" cy="2712729"/>
            </a:xfrm>
            <a:prstGeom prst="rect">
              <a:avLst/>
            </a:prstGeom>
          </p:spPr>
        </p:pic>
        <p:grpSp>
          <p:nvGrpSpPr>
            <p:cNvPr id="39" name="Group 38"/>
            <p:cNvGrpSpPr/>
            <p:nvPr/>
          </p:nvGrpSpPr>
          <p:grpSpPr>
            <a:xfrm rot="6869488">
              <a:off x="10663592" y="1881244"/>
              <a:ext cx="890732" cy="875015"/>
              <a:chOff x="6655377" y="5080000"/>
              <a:chExt cx="762234" cy="655782"/>
            </a:xfrm>
          </p:grpSpPr>
          <p:sp>
            <p:nvSpPr>
              <p:cNvPr id="52" name="Rounded Rectangle 5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 name="Picture 52"/>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42" name="Group 41"/>
            <p:cNvGrpSpPr/>
            <p:nvPr/>
          </p:nvGrpSpPr>
          <p:grpSpPr>
            <a:xfrm rot="14894044">
              <a:off x="8846921" y="1961066"/>
              <a:ext cx="890732" cy="822037"/>
              <a:chOff x="6655377" y="5080000"/>
              <a:chExt cx="762234" cy="655782"/>
            </a:xfrm>
          </p:grpSpPr>
          <p:sp>
            <p:nvSpPr>
              <p:cNvPr id="46" name="Rounded Rectangle 45"/>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p:cNvPicPr>
                <a:picLocks noChangeAspect="1"/>
              </p:cNvPicPr>
              <p:nvPr/>
            </p:nvPicPr>
            <p:blipFill>
              <a:blip r:embed="rId3">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sp>
        <p:nvSpPr>
          <p:cNvPr id="44" name="Speech Bubble: Rectangle with Corners Rounded 52">
            <a:extLst>
              <a:ext uri="{FF2B5EF4-FFF2-40B4-BE49-F238E27FC236}">
                <a16:creationId xmlns:a16="http://schemas.microsoft.com/office/drawing/2014/main" id="{F9B9FCA1-2D9F-4A6E-FD45-8FDE8E9AB0BA}"/>
              </a:ext>
            </a:extLst>
          </p:cNvPr>
          <p:cNvSpPr/>
          <p:nvPr/>
        </p:nvSpPr>
        <p:spPr>
          <a:xfrm>
            <a:off x="674255" y="2888720"/>
            <a:ext cx="2262696" cy="645706"/>
          </a:xfrm>
          <a:prstGeom prst="wedgeRoundRectCallout">
            <a:avLst>
              <a:gd name="adj1" fmla="val -13058"/>
              <a:gd name="adj2" fmla="val 7400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Good so far …</a:t>
            </a:r>
            <a:endParaRPr kumimoji="0" lang="fi-FI"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Speech Bubble: Rectangle with Corners Rounded 52">
            <a:extLst>
              <a:ext uri="{FF2B5EF4-FFF2-40B4-BE49-F238E27FC236}">
                <a16:creationId xmlns:a16="http://schemas.microsoft.com/office/drawing/2014/main" id="{F9B9FCA1-2D9F-4A6E-FD45-8FDE8E9AB0BA}"/>
              </a:ext>
            </a:extLst>
          </p:cNvPr>
          <p:cNvSpPr/>
          <p:nvPr/>
        </p:nvSpPr>
        <p:spPr>
          <a:xfrm>
            <a:off x="4830623" y="2856024"/>
            <a:ext cx="2660072" cy="645706"/>
          </a:xfrm>
          <a:prstGeom prst="wedgeRoundRectCallout">
            <a:avLst>
              <a:gd name="adj1" fmla="val -13556"/>
              <a:gd name="adj2" fmla="val 8258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 better soon …</a:t>
            </a:r>
            <a:endParaRPr kumimoji="0" lang="fi-FI"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Speech Bubble: Rectangle with Corners Rounded 52">
            <a:extLst>
              <a:ext uri="{FF2B5EF4-FFF2-40B4-BE49-F238E27FC236}">
                <a16:creationId xmlns:a16="http://schemas.microsoft.com/office/drawing/2014/main" id="{F9B9FCA1-2D9F-4A6E-FD45-8FDE8E9AB0BA}"/>
              </a:ext>
            </a:extLst>
          </p:cNvPr>
          <p:cNvSpPr/>
          <p:nvPr/>
        </p:nvSpPr>
        <p:spPr>
          <a:xfrm>
            <a:off x="8497456" y="2871387"/>
            <a:ext cx="3582160" cy="645706"/>
          </a:xfrm>
          <a:prstGeom prst="wedgeRoundRectCallout">
            <a:avLst>
              <a:gd name="adj1" fmla="val -11579"/>
              <a:gd name="adj2" fmla="val 7543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 sustainably the best</a:t>
            </a:r>
            <a:endParaRPr kumimoji="0" lang="fi-FI"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6425A0EE-E382-23C3-AC36-FBB0F18EFA6D}"/>
              </a:ext>
            </a:extLst>
          </p:cNvPr>
          <p:cNvSpPr/>
          <p:nvPr/>
        </p:nvSpPr>
        <p:spPr>
          <a:xfrm>
            <a:off x="120140" y="182313"/>
            <a:ext cx="596961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Sustainable effect of collective (“hybrid”) </a:t>
            </a:r>
            <a:r>
              <a:rPr kumimoji="0" lang="en-US" sz="3600" b="1"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intelligence</a:t>
            </a:r>
            <a:endParaRPr kumimoji="0" lang="en-US" sz="3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6526453" y="0"/>
            <a:ext cx="5588739" cy="2765285"/>
          </a:xfrm>
          <a:prstGeom prst="rect">
            <a:avLst/>
          </a:prstGeom>
        </p:spPr>
      </p:pic>
      <p:pic>
        <p:nvPicPr>
          <p:cNvPr id="40" name="Picture 39">
            <a:hlinkClick r:id="rId5" action="ppaction://hlinksldjump"/>
          </p:cNvPr>
          <p:cNvPicPr>
            <a:picLocks noChangeAspect="1"/>
          </p:cNvPicPr>
          <p:nvPr/>
        </p:nvPicPr>
        <p:blipFill>
          <a:blip r:embed="rId6"/>
          <a:stretch>
            <a:fillRect/>
          </a:stretch>
        </p:blipFill>
        <p:spPr>
          <a:xfrm rot="10800000">
            <a:off x="3688030" y="1548319"/>
            <a:ext cx="640080" cy="640080"/>
          </a:xfrm>
          <a:prstGeom prst="rect">
            <a:avLst/>
          </a:prstGeom>
        </p:spPr>
      </p:pic>
    </p:spTree>
    <p:extLst>
      <p:ext uri="{BB962C8B-B14F-4D97-AF65-F5344CB8AC3E}">
        <p14:creationId xmlns:p14="http://schemas.microsoft.com/office/powerpoint/2010/main" val="3924103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own Arrow 51"/>
          <p:cNvSpPr/>
          <p:nvPr/>
        </p:nvSpPr>
        <p:spPr>
          <a:xfrm>
            <a:off x="10396521" y="2717149"/>
            <a:ext cx="332349" cy="1436569"/>
          </a:xfrm>
          <a:prstGeom prst="downArrow">
            <a:avLst>
              <a:gd name="adj1" fmla="val 50000"/>
              <a:gd name="adj2" fmla="val 805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p:cNvSpPr/>
          <p:nvPr/>
        </p:nvSpPr>
        <p:spPr>
          <a:xfrm>
            <a:off x="9304758" y="2808320"/>
            <a:ext cx="2740425" cy="949572"/>
          </a:xfrm>
          <a:prstGeom prst="rect">
            <a:avLst/>
          </a:prstGeom>
          <a:solidFill>
            <a:schemeClr val="bg1">
              <a:lumMod val="85000"/>
              <a:alpha val="9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73888" y="1558174"/>
            <a:ext cx="5681169" cy="4417753"/>
            <a:chOff x="2203183" y="1188721"/>
            <a:chExt cx="6546182" cy="4909636"/>
          </a:xfrm>
        </p:grpSpPr>
        <p:pic>
          <p:nvPicPr>
            <p:cNvPr id="5" name="Picture 4"/>
            <p:cNvPicPr>
              <a:picLocks noChangeAspect="1"/>
            </p:cNvPicPr>
            <p:nvPr/>
          </p:nvPicPr>
          <p:blipFill>
            <a:blip r:embed="rId2"/>
            <a:stretch>
              <a:fillRect/>
            </a:stretch>
          </p:blipFill>
          <p:spPr>
            <a:xfrm>
              <a:off x="2203183" y="1188721"/>
              <a:ext cx="6546182" cy="4909636"/>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rot="19737810" flipH="1">
              <a:off x="4808229" y="3503822"/>
              <a:ext cx="702644" cy="510028"/>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flipH="1">
              <a:off x="7190347" y="3151849"/>
              <a:ext cx="711993" cy="491690"/>
            </a:xfrm>
            <a:prstGeom prst="rect">
              <a:avLst/>
            </a:prstGeom>
          </p:spPr>
        </p:pic>
        <p:sp>
          <p:nvSpPr>
            <p:cNvPr id="8" name="Rectangle 7"/>
            <p:cNvSpPr/>
            <p:nvPr/>
          </p:nvSpPr>
          <p:spPr>
            <a:xfrm>
              <a:off x="4825534" y="4696841"/>
              <a:ext cx="687286" cy="75361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AI</a:t>
              </a:r>
            </a:p>
          </p:txBody>
        </p:sp>
        <p:sp>
          <p:nvSpPr>
            <p:cNvPr id="9" name="Rectangle 8"/>
            <p:cNvSpPr/>
            <p:nvPr/>
          </p:nvSpPr>
          <p:spPr>
            <a:xfrm rot="18402389">
              <a:off x="7042625" y="4381548"/>
              <a:ext cx="1019156" cy="43517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Human</a:t>
              </a:r>
            </a:p>
          </p:txBody>
        </p:sp>
      </p:grpSp>
      <p:grpSp>
        <p:nvGrpSpPr>
          <p:cNvPr id="10" name="Group 9"/>
          <p:cNvGrpSpPr/>
          <p:nvPr/>
        </p:nvGrpSpPr>
        <p:grpSpPr>
          <a:xfrm>
            <a:off x="5789493" y="138414"/>
            <a:ext cx="2832810" cy="2712729"/>
            <a:chOff x="8742218" y="741670"/>
            <a:chExt cx="2832810" cy="2712729"/>
          </a:xfrm>
        </p:grpSpPr>
        <p:pic>
          <p:nvPicPr>
            <p:cNvPr id="11" name="Picture 10">
              <a:extLst>
                <a:ext uri="{FF2B5EF4-FFF2-40B4-BE49-F238E27FC236}">
                  <a16:creationId xmlns:a16="http://schemas.microsoft.com/office/drawing/2014/main" id="{1BED065E-D9E3-AFF8-0BAE-43A9BD4CF3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742218" y="741670"/>
              <a:ext cx="2832810" cy="2712729"/>
            </a:xfrm>
            <a:prstGeom prst="rect">
              <a:avLst/>
            </a:prstGeom>
          </p:spPr>
        </p:pic>
        <p:grpSp>
          <p:nvGrpSpPr>
            <p:cNvPr id="12" name="Group 11"/>
            <p:cNvGrpSpPr/>
            <p:nvPr/>
          </p:nvGrpSpPr>
          <p:grpSpPr>
            <a:xfrm rot="6869488">
              <a:off x="10663592" y="1881244"/>
              <a:ext cx="890732" cy="875015"/>
              <a:chOff x="6655377" y="5080000"/>
              <a:chExt cx="762234" cy="655782"/>
            </a:xfrm>
          </p:grpSpPr>
          <p:sp>
            <p:nvSpPr>
              <p:cNvPr id="16" name="Rounded Rectangle 15"/>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13" name="Group 12"/>
            <p:cNvGrpSpPr/>
            <p:nvPr/>
          </p:nvGrpSpPr>
          <p:grpSpPr>
            <a:xfrm rot="14894044">
              <a:off x="8846921" y="1961066"/>
              <a:ext cx="890732" cy="822037"/>
              <a:chOff x="6655377" y="5080000"/>
              <a:chExt cx="762234" cy="655782"/>
            </a:xfrm>
          </p:grpSpPr>
          <p:sp>
            <p:nvSpPr>
              <p:cNvPr id="14" name="Rounded Rectangle 13"/>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pic>
        <p:nvPicPr>
          <p:cNvPr id="18" name="Picture 17">
            <a:extLst>
              <a:ext uri="{FF2B5EF4-FFF2-40B4-BE49-F238E27FC236}">
                <a16:creationId xmlns:a16="http://schemas.microsoft.com/office/drawing/2014/main" id="{1BED065E-D9E3-AFF8-0BAE-43A9BD4CF3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23306" y="4536"/>
            <a:ext cx="2832810" cy="2712729"/>
          </a:xfrm>
          <a:prstGeom prst="rect">
            <a:avLst/>
          </a:prstGeom>
        </p:spPr>
      </p:pic>
      <p:sp>
        <p:nvSpPr>
          <p:cNvPr id="19" name="Rectangle 18"/>
          <p:cNvSpPr/>
          <p:nvPr/>
        </p:nvSpPr>
        <p:spPr>
          <a:xfrm>
            <a:off x="8739005" y="586494"/>
            <a:ext cx="6960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&gt;</a:t>
            </a:r>
          </a:p>
        </p:txBody>
      </p:sp>
      <p:grpSp>
        <p:nvGrpSpPr>
          <p:cNvPr id="20" name="Group 19"/>
          <p:cNvGrpSpPr/>
          <p:nvPr/>
        </p:nvGrpSpPr>
        <p:grpSpPr>
          <a:xfrm>
            <a:off x="5809186" y="3724029"/>
            <a:ext cx="2832810" cy="2712729"/>
            <a:chOff x="8742218" y="741670"/>
            <a:chExt cx="2832810" cy="2712729"/>
          </a:xfrm>
        </p:grpSpPr>
        <p:pic>
          <p:nvPicPr>
            <p:cNvPr id="21" name="Picture 20">
              <a:extLst>
                <a:ext uri="{FF2B5EF4-FFF2-40B4-BE49-F238E27FC236}">
                  <a16:creationId xmlns:a16="http://schemas.microsoft.com/office/drawing/2014/main" id="{1BED065E-D9E3-AFF8-0BAE-43A9BD4CF3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742218" y="741670"/>
              <a:ext cx="2832810" cy="2712729"/>
            </a:xfrm>
            <a:prstGeom prst="rect">
              <a:avLst/>
            </a:prstGeom>
          </p:spPr>
        </p:pic>
        <p:grpSp>
          <p:nvGrpSpPr>
            <p:cNvPr id="22" name="Group 21"/>
            <p:cNvGrpSpPr/>
            <p:nvPr/>
          </p:nvGrpSpPr>
          <p:grpSpPr>
            <a:xfrm rot="6869488">
              <a:off x="10663592" y="1881244"/>
              <a:ext cx="890732" cy="875015"/>
              <a:chOff x="6655377" y="5080000"/>
              <a:chExt cx="762234" cy="655782"/>
            </a:xfrm>
          </p:grpSpPr>
          <p:sp>
            <p:nvSpPr>
              <p:cNvPr id="26" name="Rounded Rectangle 25"/>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23" name="Group 22"/>
            <p:cNvGrpSpPr/>
            <p:nvPr/>
          </p:nvGrpSpPr>
          <p:grpSpPr>
            <a:xfrm rot="14894044">
              <a:off x="8846921" y="1961066"/>
              <a:ext cx="890732" cy="822037"/>
              <a:chOff x="6655377" y="5080000"/>
              <a:chExt cx="762234" cy="655782"/>
            </a:xfrm>
          </p:grpSpPr>
          <p:sp>
            <p:nvSpPr>
              <p:cNvPr id="24" name="Rounded Rectangle 23"/>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sp>
        <p:nvSpPr>
          <p:cNvPr id="29" name="Rectangle 28"/>
          <p:cNvSpPr/>
          <p:nvPr/>
        </p:nvSpPr>
        <p:spPr>
          <a:xfrm>
            <a:off x="8703081" y="4095024"/>
            <a:ext cx="6960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&gt;</a:t>
            </a:r>
          </a:p>
        </p:txBody>
      </p:sp>
      <p:grpSp>
        <p:nvGrpSpPr>
          <p:cNvPr id="30" name="Group 29"/>
          <p:cNvGrpSpPr/>
          <p:nvPr/>
        </p:nvGrpSpPr>
        <p:grpSpPr>
          <a:xfrm>
            <a:off x="9176329" y="3861560"/>
            <a:ext cx="2832810" cy="2712729"/>
            <a:chOff x="8742218" y="741670"/>
            <a:chExt cx="2832810" cy="2712729"/>
          </a:xfrm>
        </p:grpSpPr>
        <p:pic>
          <p:nvPicPr>
            <p:cNvPr id="31" name="Picture 30">
              <a:extLst>
                <a:ext uri="{FF2B5EF4-FFF2-40B4-BE49-F238E27FC236}">
                  <a16:creationId xmlns:a16="http://schemas.microsoft.com/office/drawing/2014/main" id="{1BED065E-D9E3-AFF8-0BAE-43A9BD4CF30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742218" y="741670"/>
              <a:ext cx="2832810" cy="2712729"/>
            </a:xfrm>
            <a:prstGeom prst="rect">
              <a:avLst/>
            </a:prstGeom>
          </p:spPr>
        </p:pic>
        <p:grpSp>
          <p:nvGrpSpPr>
            <p:cNvPr id="32" name="Group 31"/>
            <p:cNvGrpSpPr/>
            <p:nvPr/>
          </p:nvGrpSpPr>
          <p:grpSpPr>
            <a:xfrm rot="6869488">
              <a:off x="10663592" y="1881244"/>
              <a:ext cx="890732" cy="875015"/>
              <a:chOff x="6655377" y="5080000"/>
              <a:chExt cx="762234" cy="655782"/>
            </a:xfrm>
          </p:grpSpPr>
          <p:sp>
            <p:nvSpPr>
              <p:cNvPr id="45" name="Rounded Rectangle 4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3" name="Group 32"/>
            <p:cNvGrpSpPr/>
            <p:nvPr/>
          </p:nvGrpSpPr>
          <p:grpSpPr>
            <a:xfrm rot="19499596">
              <a:off x="9163051" y="861738"/>
              <a:ext cx="890732" cy="822037"/>
              <a:chOff x="6655377" y="5080000"/>
              <a:chExt cx="762234" cy="655782"/>
            </a:xfrm>
          </p:grpSpPr>
          <p:sp>
            <p:nvSpPr>
              <p:cNvPr id="43" name="Rounded Rectangle 42"/>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4" name="Group 33"/>
            <p:cNvGrpSpPr/>
            <p:nvPr/>
          </p:nvGrpSpPr>
          <p:grpSpPr>
            <a:xfrm rot="2336262">
              <a:off x="10296510" y="842230"/>
              <a:ext cx="890732" cy="822037"/>
              <a:chOff x="6655377" y="5080000"/>
              <a:chExt cx="762234" cy="655782"/>
            </a:xfrm>
          </p:grpSpPr>
          <p:sp>
            <p:nvSpPr>
              <p:cNvPr id="41" name="Rounded Rectangle 40"/>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5" name="Group 34"/>
            <p:cNvGrpSpPr/>
            <p:nvPr/>
          </p:nvGrpSpPr>
          <p:grpSpPr>
            <a:xfrm rot="14894044">
              <a:off x="8846921" y="1961066"/>
              <a:ext cx="890732" cy="822037"/>
              <a:chOff x="6655377" y="5080000"/>
              <a:chExt cx="762234" cy="655782"/>
            </a:xfrm>
          </p:grpSpPr>
          <p:sp>
            <p:nvSpPr>
              <p:cNvPr id="39" name="Rounded Rectangle 38"/>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nvGrpSpPr>
            <p:cNvPr id="36" name="Group 35"/>
            <p:cNvGrpSpPr/>
            <p:nvPr/>
          </p:nvGrpSpPr>
          <p:grpSpPr>
            <a:xfrm rot="10800000">
              <a:off x="9774188" y="2563952"/>
              <a:ext cx="890732" cy="822037"/>
              <a:chOff x="6655377" y="5080000"/>
              <a:chExt cx="762234" cy="655782"/>
            </a:xfrm>
          </p:grpSpPr>
          <p:sp>
            <p:nvSpPr>
              <p:cNvPr id="37" name="Rounded Rectangle 36"/>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p:cNvPicPr>
                <a:picLocks noChangeAspect="1"/>
              </p:cNvPicPr>
              <p:nvPr/>
            </p:nvPicPr>
            <p:blipFill>
              <a:blip r:embed="rId6">
                <a:clrChange>
                  <a:clrFrom>
                    <a:srgbClr val="FFFFFF"/>
                  </a:clrFrom>
                  <a:clrTo>
                    <a:srgbClr val="FFFFFF">
                      <a:alpha val="0"/>
                    </a:srgbClr>
                  </a:clrTo>
                </a:clrChange>
              </a:blip>
              <a:stretch>
                <a:fillRect/>
              </a:stretch>
            </p:blipFill>
            <p:spPr>
              <a:xfrm>
                <a:off x="6701557" y="5107708"/>
                <a:ext cx="672391" cy="581527"/>
              </a:xfrm>
              <a:prstGeom prst="rect">
                <a:avLst/>
              </a:prstGeom>
            </p:spPr>
          </p:pic>
        </p:grpSp>
      </p:grpSp>
      <p:sp>
        <p:nvSpPr>
          <p:cNvPr id="47" name="Rectangle 46"/>
          <p:cNvSpPr/>
          <p:nvPr/>
        </p:nvSpPr>
        <p:spPr>
          <a:xfrm>
            <a:off x="9472102" y="2726385"/>
            <a:ext cx="6960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&gt;</a:t>
            </a:r>
          </a:p>
        </p:txBody>
      </p:sp>
      <p:sp>
        <p:nvSpPr>
          <p:cNvPr id="48" name="Rectangle 47"/>
          <p:cNvSpPr/>
          <p:nvPr/>
        </p:nvSpPr>
        <p:spPr>
          <a:xfrm>
            <a:off x="11170946" y="2742784"/>
            <a:ext cx="69602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&lt;</a:t>
            </a:r>
          </a:p>
        </p:txBody>
      </p:sp>
      <p:sp>
        <p:nvSpPr>
          <p:cNvPr id="49" name="Rectangle 48"/>
          <p:cNvSpPr/>
          <p:nvPr/>
        </p:nvSpPr>
        <p:spPr>
          <a:xfrm>
            <a:off x="9388184" y="2757658"/>
            <a:ext cx="743538"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now</a:t>
            </a:r>
          </a:p>
        </p:txBody>
      </p:sp>
      <p:sp>
        <p:nvSpPr>
          <p:cNvPr id="50" name="Rectangle 49"/>
          <p:cNvSpPr/>
          <p:nvPr/>
        </p:nvSpPr>
        <p:spPr>
          <a:xfrm>
            <a:off x="10661303" y="2791371"/>
            <a:ext cx="140371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 5 years</a:t>
            </a:r>
          </a:p>
        </p:txBody>
      </p:sp>
      <p:sp>
        <p:nvSpPr>
          <p:cNvPr id="53" name="Rectangle 52">
            <a:extLst>
              <a:ext uri="{FF2B5EF4-FFF2-40B4-BE49-F238E27FC236}">
                <a16:creationId xmlns:a16="http://schemas.microsoft.com/office/drawing/2014/main" id="{6425A0EE-E382-23C3-AC36-FBB0F18EFA6D}"/>
              </a:ext>
            </a:extLst>
          </p:cNvPr>
          <p:cNvSpPr/>
          <p:nvPr/>
        </p:nvSpPr>
        <p:spPr>
          <a:xfrm>
            <a:off x="73888" y="32244"/>
            <a:ext cx="596961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Sustainable effect of collective (“hybrid”) intelligence</a:t>
            </a:r>
          </a:p>
        </p:txBody>
      </p:sp>
    </p:spTree>
    <p:extLst>
      <p:ext uri="{BB962C8B-B14F-4D97-AF65-F5344CB8AC3E}">
        <p14:creationId xmlns:p14="http://schemas.microsoft.com/office/powerpoint/2010/main" val="4126407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110" y="4436782"/>
            <a:ext cx="12055801" cy="1754326"/>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NARROWING CONTEXT OF OUR STUDY:</a:t>
            </a:r>
          </a:p>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Approaching Resilience through Education</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12" name="Group 11"/>
          <p:cNvGrpSpPr/>
          <p:nvPr/>
        </p:nvGrpSpPr>
        <p:grpSpPr>
          <a:xfrm>
            <a:off x="5315934" y="120792"/>
            <a:ext cx="5014514" cy="4335470"/>
            <a:chOff x="1605159" y="78260"/>
            <a:chExt cx="5014514" cy="4335470"/>
          </a:xfrm>
        </p:grpSpPr>
        <p:pic>
          <p:nvPicPr>
            <p:cNvPr id="7" name="Picture 14" descr="resilience « Biz Psych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19636" y="679131"/>
              <a:ext cx="2865015" cy="3233650"/>
            </a:xfrm>
            <a:prstGeom prst="rect">
              <a:avLst/>
            </a:prstGeom>
            <a:noFill/>
            <a:ln w="63500">
              <a:noFill/>
            </a:ln>
            <a:extLst>
              <a:ext uri="{909E8E84-426E-40DD-AFC4-6F175D3DCCD1}">
                <a14:hiddenFill xmlns:a14="http://schemas.microsoft.com/office/drawing/2010/main">
                  <a:solidFill>
                    <a:srgbClr val="FFFFFF"/>
                  </a:solidFill>
                </a14:hiddenFill>
              </a:ext>
            </a:extLst>
          </p:spPr>
        </p:pic>
        <p:pic>
          <p:nvPicPr>
            <p:cNvPr id="5" name="Picture 2" descr="gif animation of human brain activity while using mobile | Brain  activities, Line illustration, Animation">
              <a:extLst>
                <a:ext uri="{FF2B5EF4-FFF2-40B4-BE49-F238E27FC236}">
                  <a16:creationId xmlns:a16="http://schemas.microsoft.com/office/drawing/2014/main" id="{BCB7AD3A-13CA-1DAA-14CC-7E2C7AB781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724" y="78260"/>
              <a:ext cx="2791949" cy="24323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680665">
              <a:off x="4402052" y="394997"/>
              <a:ext cx="1643289" cy="830997"/>
            </a:xfrm>
            <a:prstGeom prst="rect">
              <a:avLst/>
            </a:prstGeom>
            <a:noFill/>
          </p:spPr>
          <p:txBody>
            <a:bodyPr wrap="square" lIns="91440" tIns="45720" rIns="91440" bIns="45720">
              <a:spAutoFit/>
            </a:bodyPr>
            <a:lstStyle/>
            <a:p>
              <a:pPr algn="ctr"/>
              <a:r>
                <a:rPr lang="en-US" sz="2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Hybrid Threats</a:t>
              </a:r>
              <a:endPar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p:cNvPicPr>
              <a:picLocks noChangeAspect="1"/>
            </p:cNvPicPr>
            <p:nvPr/>
          </p:nvPicPr>
          <p:blipFill>
            <a:blip r:embed="rId4"/>
            <a:stretch>
              <a:fillRect/>
            </a:stretch>
          </p:blipFill>
          <p:spPr>
            <a:xfrm>
              <a:off x="1668957" y="3500291"/>
              <a:ext cx="3246696" cy="828375"/>
            </a:xfrm>
            <a:prstGeom prst="rect">
              <a:avLst/>
            </a:prstGeom>
          </p:spPr>
        </p:pic>
        <p:sp>
          <p:nvSpPr>
            <p:cNvPr id="11" name="Rectangle 10"/>
            <p:cNvSpPr/>
            <p:nvPr/>
          </p:nvSpPr>
          <p:spPr>
            <a:xfrm>
              <a:off x="1605159" y="163324"/>
              <a:ext cx="4625517" cy="42504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2" descr="Free Two GIF and Numbers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5825" y="1422031"/>
            <a:ext cx="1539154" cy="21890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6" action="ppaction://hlinksldjump"/>
          </p:cNvPr>
          <p:cNvPicPr>
            <a:picLocks noChangeAspect="1"/>
          </p:cNvPicPr>
          <p:nvPr/>
        </p:nvPicPr>
        <p:blipFill>
          <a:blip r:embed="rId7"/>
          <a:stretch>
            <a:fillRect/>
          </a:stretch>
        </p:blipFill>
        <p:spPr>
          <a:xfrm rot="10800000">
            <a:off x="11247779" y="3611051"/>
            <a:ext cx="640080" cy="640080"/>
          </a:xfrm>
          <a:prstGeom prst="rect">
            <a:avLst/>
          </a:prstGeom>
        </p:spPr>
      </p:pic>
    </p:spTree>
    <p:extLst>
      <p:ext uri="{BB962C8B-B14F-4D97-AF65-F5344CB8AC3E}">
        <p14:creationId xmlns:p14="http://schemas.microsoft.com/office/powerpoint/2010/main" val="1943756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8184845" y="88652"/>
            <a:ext cx="3963989" cy="1780655"/>
            <a:chOff x="8005863" y="2619297"/>
            <a:chExt cx="3942723" cy="1780655"/>
          </a:xfrm>
        </p:grpSpPr>
        <p:pic>
          <p:nvPicPr>
            <p:cNvPr id="23" name="Picture 22"/>
            <p:cNvPicPr>
              <a:picLocks noChangeAspect="1"/>
            </p:cNvPicPr>
            <p:nvPr/>
          </p:nvPicPr>
          <p:blipFill>
            <a:blip r:embed="rId2"/>
            <a:stretch>
              <a:fillRect/>
            </a:stretch>
          </p:blipFill>
          <p:spPr>
            <a:xfrm>
              <a:off x="8005863" y="2619297"/>
              <a:ext cx="3942723" cy="1780655"/>
            </a:xfrm>
            <a:prstGeom prst="rect">
              <a:avLst/>
            </a:prstGeom>
          </p:spPr>
        </p:pic>
        <p:pic>
          <p:nvPicPr>
            <p:cNvPr id="24" name="Picture 23"/>
            <p:cNvPicPr>
              <a:picLocks noChangeAspect="1"/>
            </p:cNvPicPr>
            <p:nvPr/>
          </p:nvPicPr>
          <p:blipFill>
            <a:blip r:embed="rId3"/>
            <a:stretch>
              <a:fillRect/>
            </a:stretch>
          </p:blipFill>
          <p:spPr>
            <a:xfrm>
              <a:off x="8291347" y="2677435"/>
              <a:ext cx="748626" cy="428506"/>
            </a:xfrm>
            <a:prstGeom prst="rect">
              <a:avLst/>
            </a:prstGeom>
          </p:spPr>
        </p:pic>
      </p:grpSp>
      <p:pic>
        <p:nvPicPr>
          <p:cNvPr id="2060" name="Picture 12" descr="How ChatGPT and similar AI will disrupt educ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4815" y="84044"/>
            <a:ext cx="3220030" cy="17671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Learn Any New Skill With ChatGPT - WGMI Media"/>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8" y="96517"/>
            <a:ext cx="2616117" cy="17547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om high school college problems gif | Wiffle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209" y="95629"/>
            <a:ext cx="3116190" cy="17556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095153" y="2041811"/>
            <a:ext cx="10154094" cy="1323439"/>
          </a:xfrm>
          <a:prstGeom prst="rect">
            <a:avLst/>
          </a:prstGeom>
        </p:spPr>
        <p:txBody>
          <a:bodyPr wrap="square">
            <a:spAutoFit/>
          </a:bodyPr>
          <a:lstStyle/>
          <a:p>
            <a:pPr algn="ctr"/>
            <a:r>
              <a:rPr lang="en-US" sz="4000" b="1" cap="all"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4000" b="1" cap="all"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Resilience Training in Higher Education: AI-Assisted Collaborative </a:t>
            </a:r>
            <a:r>
              <a:rPr lang="en-US" sz="4000" b="1" cap="all"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Learning</a:t>
            </a:r>
            <a:r>
              <a:rPr lang="en-US" sz="4000" b="1" cap="all"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en-US" sz="40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8" name="Rectangle 17"/>
          <p:cNvSpPr/>
          <p:nvPr/>
        </p:nvSpPr>
        <p:spPr>
          <a:xfrm>
            <a:off x="5323785" y="3462136"/>
            <a:ext cx="1551323"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Paper # 1391</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19" name="Rectangle 18"/>
          <p:cNvSpPr/>
          <p:nvPr/>
        </p:nvSpPr>
        <p:spPr>
          <a:xfrm>
            <a:off x="2121357" y="3897940"/>
            <a:ext cx="8203592"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smtClean="0">
                <a:ln/>
                <a:solidFill>
                  <a:schemeClr val="accent3"/>
                </a:solidFill>
              </a:rPr>
              <a:t>Svitlana Gryshko, </a:t>
            </a:r>
            <a:r>
              <a:rPr lang="en-US" sz="2800" b="1" dirty="0" smtClean="0">
                <a:ln/>
                <a:solidFill>
                  <a:srgbClr val="FF0000"/>
                </a:solidFill>
              </a:rPr>
              <a:t>Vagan Terziyan</a:t>
            </a:r>
            <a:r>
              <a:rPr lang="en-US" sz="2800" b="1" dirty="0" smtClean="0">
                <a:ln/>
                <a:solidFill>
                  <a:schemeClr val="accent3"/>
                </a:solidFill>
              </a:rPr>
              <a:t> </a:t>
            </a:r>
            <a:r>
              <a:rPr lang="en-US" sz="2800" b="1" dirty="0">
                <a:ln/>
                <a:solidFill>
                  <a:schemeClr val="accent3"/>
                </a:solidFill>
              </a:rPr>
              <a:t>&amp; </a:t>
            </a:r>
            <a:r>
              <a:rPr lang="en-US" sz="2800" b="1" dirty="0" smtClean="0">
                <a:ln/>
                <a:solidFill>
                  <a:schemeClr val="accent3"/>
                </a:solidFill>
              </a:rPr>
              <a:t>Mariia Golovianko</a:t>
            </a:r>
            <a:endParaRPr lang="en-US" sz="2800" b="1" dirty="0">
              <a:ln/>
              <a:solidFill>
                <a:schemeClr val="accent3"/>
              </a:solidFill>
            </a:endParaRPr>
          </a:p>
        </p:txBody>
      </p:sp>
      <p:pic>
        <p:nvPicPr>
          <p:cNvPr id="2" name="Picture 1"/>
          <p:cNvPicPr>
            <a:picLocks noChangeAspect="1"/>
          </p:cNvPicPr>
          <p:nvPr/>
        </p:nvPicPr>
        <p:blipFill>
          <a:blip r:embed="rId7"/>
          <a:stretch>
            <a:fillRect/>
          </a:stretch>
        </p:blipFill>
        <p:spPr>
          <a:xfrm>
            <a:off x="5411095" y="4708869"/>
            <a:ext cx="6696979" cy="824751"/>
          </a:xfrm>
          <a:prstGeom prst="rect">
            <a:avLst/>
          </a:prstGeom>
          <a:ln w="25400">
            <a:solidFill>
              <a:schemeClr val="tx1"/>
            </a:solidFill>
          </a:ln>
        </p:spPr>
      </p:pic>
      <p:grpSp>
        <p:nvGrpSpPr>
          <p:cNvPr id="14" name="Group 13"/>
          <p:cNvGrpSpPr/>
          <p:nvPr/>
        </p:nvGrpSpPr>
        <p:grpSpPr>
          <a:xfrm>
            <a:off x="126740" y="4623877"/>
            <a:ext cx="5093065" cy="1928697"/>
            <a:chOff x="126740" y="4801712"/>
            <a:chExt cx="5093065" cy="1928697"/>
          </a:xfrm>
        </p:grpSpPr>
        <p:pic>
          <p:nvPicPr>
            <p:cNvPr id="5" name="Picture 4"/>
            <p:cNvPicPr>
              <a:picLocks noChangeAspect="1"/>
            </p:cNvPicPr>
            <p:nvPr/>
          </p:nvPicPr>
          <p:blipFill>
            <a:blip r:embed="rId8"/>
            <a:stretch>
              <a:fillRect/>
            </a:stretch>
          </p:blipFill>
          <p:spPr>
            <a:xfrm>
              <a:off x="126740" y="4803246"/>
              <a:ext cx="5093065" cy="1927163"/>
            </a:xfrm>
            <a:prstGeom prst="rect">
              <a:avLst/>
            </a:prstGeom>
            <a:ln w="38100">
              <a:solidFill>
                <a:schemeClr val="tx1"/>
              </a:solidFill>
            </a:ln>
          </p:spPr>
        </p:pic>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329612" y="4869218"/>
              <a:ext cx="967563" cy="541835"/>
            </a:xfrm>
            <a:prstGeom prst="rect">
              <a:avLst/>
            </a:prstGeom>
          </p:spPr>
        </p:pic>
        <p:sp>
          <p:nvSpPr>
            <p:cNvPr id="11" name="Rectangle 10"/>
            <p:cNvSpPr/>
            <p:nvPr/>
          </p:nvSpPr>
          <p:spPr>
            <a:xfrm>
              <a:off x="1335945" y="4801712"/>
              <a:ext cx="3553537" cy="400110"/>
            </a:xfrm>
            <a:prstGeom prst="rect">
              <a:avLst/>
            </a:prstGeom>
          </p:spPr>
          <p:txBody>
            <a:bodyPr wrap="none">
              <a:spAutoFit/>
            </a:bodyPr>
            <a:lstStyle/>
            <a:p>
              <a:r>
                <a:rPr lang="en-US" sz="2000" b="1" dirty="0">
                  <a:solidFill>
                    <a:schemeClr val="bg1"/>
                  </a:solidFill>
                </a:rPr>
                <a:t>Tallinn University of Technology</a:t>
              </a:r>
            </a:p>
          </p:txBody>
        </p:sp>
      </p:grpSp>
      <p:pic>
        <p:nvPicPr>
          <p:cNvPr id="2056" name="Picture 8" descr="ChatGPT Brand Animated GIF Logo Designs"/>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3986341" y="566476"/>
            <a:ext cx="1838256" cy="8194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481" y="67687"/>
            <a:ext cx="12121253" cy="181241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61097" y="97291"/>
            <a:ext cx="262687" cy="1761502"/>
          </a:xfrm>
          <a:prstGeom prst="rect">
            <a:avLst/>
          </a:prstGeom>
          <a:solidFill>
            <a:srgbClr val="E7E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384346" y="5764774"/>
            <a:ext cx="6581567" cy="715688"/>
            <a:chOff x="5394979" y="5930415"/>
            <a:chExt cx="6581567" cy="715688"/>
          </a:xfrm>
        </p:grpSpPr>
        <p:sp>
          <p:nvSpPr>
            <p:cNvPr id="27" name="Rectangle 26"/>
            <p:cNvSpPr/>
            <p:nvPr/>
          </p:nvSpPr>
          <p:spPr>
            <a:xfrm>
              <a:off x="5394979" y="5930415"/>
              <a:ext cx="3829554" cy="400110"/>
            </a:xfrm>
            <a:prstGeom prst="rect">
              <a:avLst/>
            </a:prstGeom>
            <a:noFill/>
          </p:spPr>
          <p:txBody>
            <a:bodyPr wrap="square" lIns="91440" tIns="45720" rIns="91440" bIns="45720">
              <a:spAutoFit/>
            </a:bodyPr>
            <a:lstStyle/>
            <a:p>
              <a:r>
                <a:rPr lang="en-US" sz="2000" b="0" cap="none" spc="0" dirty="0" smtClean="0">
                  <a:ln w="0"/>
                  <a:solidFill>
                    <a:schemeClr val="tx1"/>
                  </a:solidFill>
                  <a:effectLst>
                    <a:outerShdw blurRad="38100" dist="19050" dir="2700000" algn="tl" rotWithShape="0">
                      <a:schemeClr val="dk1">
                        <a:alpha val="40000"/>
                      </a:schemeClr>
                    </a:outerShdw>
                  </a:effectLst>
                </a:rPr>
                <a:t>26 September, 2024, 08</a:t>
              </a:r>
              <a:r>
                <a:rPr lang="en-US" sz="2000" dirty="0" smtClean="0">
                  <a:ln w="0"/>
                  <a:effectLst>
                    <a:outerShdw blurRad="38100" dist="19050" dir="2700000" algn="tl" rotWithShape="0">
                      <a:schemeClr val="dk1">
                        <a:alpha val="40000"/>
                      </a:schemeClr>
                    </a:outerShdw>
                  </a:effectLst>
                </a:rPr>
                <a:t>:15 - 08:30</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28" name="Rectangle 27"/>
            <p:cNvSpPr/>
            <p:nvPr/>
          </p:nvSpPr>
          <p:spPr>
            <a:xfrm>
              <a:off x="9782250" y="5998962"/>
              <a:ext cx="2194296" cy="523220"/>
            </a:xfrm>
            <a:prstGeom prst="rect">
              <a:avLst/>
            </a:prstGeom>
          </p:spPr>
          <p:txBody>
            <a:bodyPr wrap="square">
              <a:spAutoFit/>
            </a:bodyPr>
            <a:lstStyle/>
            <a:p>
              <a:pPr algn="just"/>
              <a:r>
                <a:rPr lang="en-US" sz="2800" b="1" dirty="0" smtClean="0">
                  <a:effectLst/>
                  <a:latin typeface="Times New Roman" panose="02020603050405020304" pitchFamily="18" charset="0"/>
                  <a:cs typeface="Times New Roman" panose="02020603050405020304" pitchFamily="18" charset="0"/>
                </a:rPr>
                <a:t>Session: 4E</a:t>
              </a:r>
              <a:endParaRPr lang="en-US" sz="2800" baseline="-25000" dirty="0">
                <a:solidFill>
                  <a:srgbClr val="7030A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1"/>
            <a:stretch>
              <a:fillRect/>
            </a:stretch>
          </p:blipFill>
          <p:spPr>
            <a:xfrm>
              <a:off x="5472864" y="6359592"/>
              <a:ext cx="3208834" cy="217549"/>
            </a:xfrm>
            <a:prstGeom prst="rect">
              <a:avLst/>
            </a:prstGeom>
          </p:spPr>
        </p:pic>
        <p:sp>
          <p:nvSpPr>
            <p:cNvPr id="3" name="Rectangle 2"/>
            <p:cNvSpPr/>
            <p:nvPr/>
          </p:nvSpPr>
          <p:spPr>
            <a:xfrm>
              <a:off x="5479328" y="6338326"/>
              <a:ext cx="3536161" cy="307777"/>
            </a:xfrm>
            <a:prstGeom prst="rect">
              <a:avLst/>
            </a:prstGeom>
            <a:solidFill>
              <a:schemeClr val="bg1"/>
            </a:solidFill>
          </p:spPr>
          <p:txBody>
            <a:bodyPr wrap="none">
              <a:spAutoFit/>
            </a:bodyPr>
            <a:lstStyle/>
            <a:p>
              <a:r>
                <a:rPr lang="en-US" sz="1400" dirty="0">
                  <a:latin typeface="Helvetica" panose="020B0604020202020204" pitchFamily="34" charset="0"/>
                  <a:hlinkClick r:id="rId12"/>
                </a:rPr>
                <a:t>EEST — Eastern European Summer Time</a:t>
              </a:r>
              <a:endParaRPr lang="en-US" sz="1400" dirty="0"/>
            </a:p>
          </p:txBody>
        </p:sp>
      </p:grpSp>
    </p:spTree>
    <p:extLst>
      <p:ext uri="{BB962C8B-B14F-4D97-AF65-F5344CB8AC3E}">
        <p14:creationId xmlns:p14="http://schemas.microsoft.com/office/powerpoint/2010/main" val="276282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248" y="-11121"/>
            <a:ext cx="3233371" cy="83099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Cyber-Physical-Social Systems</a:t>
            </a:r>
          </a:p>
        </p:txBody>
      </p:sp>
      <p:sp>
        <p:nvSpPr>
          <p:cNvPr id="11" name="Rectangle 17"/>
          <p:cNvSpPr/>
          <p:nvPr/>
        </p:nvSpPr>
        <p:spPr bwMode="auto">
          <a:xfrm>
            <a:off x="9509468"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Collective Intelligence</a:t>
            </a:r>
          </a:p>
        </p:txBody>
      </p:sp>
      <p:grpSp>
        <p:nvGrpSpPr>
          <p:cNvPr id="26" name="Group 25"/>
          <p:cNvGrpSpPr/>
          <p:nvPr/>
        </p:nvGrpSpPr>
        <p:grpSpPr>
          <a:xfrm>
            <a:off x="9696043"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2" name="Rectangle 31"/>
          <p:cNvSpPr/>
          <p:nvPr/>
        </p:nvSpPr>
        <p:spPr bwMode="auto">
          <a:xfrm>
            <a:off x="4136459" y="3293776"/>
            <a:ext cx="4387035"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Future </a:t>
            </a:r>
            <a:r>
              <a:rPr kumimoji="0" lang="en-US" sz="2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Education </a:t>
            </a: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Infrastructure</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057" y="2623391"/>
            <a:ext cx="6486199" cy="73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ounded Rectangular Callout 16"/>
          <p:cNvSpPr/>
          <p:nvPr/>
        </p:nvSpPr>
        <p:spPr>
          <a:xfrm>
            <a:off x="9392861" y="3545392"/>
            <a:ext cx="2581556" cy="869578"/>
          </a:xfrm>
          <a:prstGeom prst="wedgeRoundRectCallout">
            <a:avLst>
              <a:gd name="adj1" fmla="val -21391"/>
              <a:gd name="adj2" fmla="val -1399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Humans and </a:t>
            </a:r>
            <a:r>
              <a:rPr kumimoji="0" lang="en-US" sz="1800" b="1" i="0" u="sng" strike="noStrike" kern="1200" cap="none" spc="0" normalizeH="0" baseline="0" noProof="0" dirty="0">
                <a:ln>
                  <a:noFill/>
                </a:ln>
                <a:solidFill>
                  <a:prstClr val="white"/>
                </a:solidFill>
                <a:effectLst/>
                <a:uLnTx/>
                <a:uFillTx/>
                <a:latin typeface="Calibri"/>
                <a:ea typeface="+mn-ea"/>
                <a:cs typeface="+mn-cs"/>
              </a:rPr>
              <a:t>artificial decision makers</a:t>
            </a:r>
          </a:p>
        </p:txBody>
      </p:sp>
      <p:sp>
        <p:nvSpPr>
          <p:cNvPr id="4" name="Rectangle 3"/>
          <p:cNvSpPr/>
          <p:nvPr/>
        </p:nvSpPr>
        <p:spPr>
          <a:xfrm>
            <a:off x="8406176" y="4498680"/>
            <a:ext cx="3704950" cy="152960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a:ea typeface="+mn-ea"/>
                <a:cs typeface="+mn-cs"/>
              </a:rPr>
              <a:t>Artificial decision-makers are autonomous models specially trained (by </a:t>
            </a:r>
            <a:r>
              <a:rPr kumimoji="0" lang="en-US" sz="1800" b="1" i="1" u="none" strike="noStrike" kern="1200" cap="none" spc="0" normalizeH="0" baseline="0" noProof="0" dirty="0">
                <a:ln>
                  <a:noFill/>
                </a:ln>
                <a:solidFill>
                  <a:srgbClr val="FF0000"/>
                </a:solidFill>
                <a:effectLst/>
                <a:uLnTx/>
                <a:uFillTx/>
                <a:latin typeface="Calibri"/>
                <a:ea typeface="+mn-ea"/>
                <a:cs typeface="+mn-cs"/>
              </a:rPr>
              <a:t>Machine Learning </a:t>
            </a:r>
            <a:r>
              <a:rPr kumimoji="0" lang="en-US" sz="1800" b="0" i="1" u="none" strike="noStrike" kern="1200" cap="none" spc="0" normalizeH="0" baseline="0" noProof="0" dirty="0">
                <a:ln>
                  <a:noFill/>
                </a:ln>
                <a:solidFill>
                  <a:srgbClr val="7030A0"/>
                </a:solidFill>
                <a:effectLst/>
                <a:uLnTx/>
                <a:uFillTx/>
                <a:latin typeface="Calibri"/>
                <a:ea typeface="+mn-ea"/>
                <a:cs typeface="+mn-cs"/>
              </a:rPr>
              <a:t>on the basis of available data</a:t>
            </a:r>
            <a:r>
              <a:rPr kumimoji="0" lang="en-US" sz="1800" b="0" i="0" u="none" strike="noStrike" kern="1200" cap="none" spc="0" normalizeH="0" baseline="0" noProof="0" dirty="0">
                <a:ln>
                  <a:noFill/>
                </a:ln>
                <a:solidFill>
                  <a:srgbClr val="7030A0"/>
                </a:solidFill>
                <a:effectLst/>
                <a:uLnTx/>
                <a:uFillTx/>
                <a:latin typeface="Calibri"/>
                <a:ea typeface="+mn-ea"/>
                <a:cs typeface="+mn-cs"/>
              </a:rPr>
              <a:t>) to make decisions by addressing certain observations.</a:t>
            </a:r>
          </a:p>
        </p:txBody>
      </p:sp>
      <p:sp>
        <p:nvSpPr>
          <p:cNvPr id="2" name="Rounded Rectangular Callout 1"/>
          <p:cNvSpPr/>
          <p:nvPr/>
        </p:nvSpPr>
        <p:spPr>
          <a:xfrm>
            <a:off x="887977" y="5330943"/>
            <a:ext cx="4077847" cy="1062907"/>
          </a:xfrm>
          <a:prstGeom prst="wedgeRoundRectCallout">
            <a:avLst>
              <a:gd name="adj1" fmla="val 375"/>
              <a:gd name="adj2" fmla="val -987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Flexible infrastructure of heterogeneous systems, facilities, assets, technologies, networks and processes</a:t>
            </a:r>
          </a:p>
        </p:txBody>
      </p:sp>
      <p:sp>
        <p:nvSpPr>
          <p:cNvPr id="5" name="Rectangle 4"/>
          <p:cNvSpPr/>
          <p:nvPr/>
        </p:nvSpPr>
        <p:spPr>
          <a:xfrm>
            <a:off x="3020634" y="17924"/>
            <a:ext cx="6489165" cy="2677656"/>
          </a:xfrm>
          <a:prstGeom prst="rect">
            <a:avLst/>
          </a:prstGeom>
        </p:spPr>
        <p:txBody>
          <a:bodyPr wrap="square">
            <a:spAutoFit/>
          </a:bodyPr>
          <a:lstStyle/>
          <a:p>
            <a:pPr algn="just"/>
            <a:r>
              <a:rPr lang="en-US" sz="2400" b="1" dirty="0"/>
              <a:t>Education of the Future</a:t>
            </a:r>
            <a:r>
              <a:rPr lang="en-US" sz="2400" dirty="0"/>
              <a:t> is </a:t>
            </a:r>
            <a:r>
              <a:rPr lang="en-US" sz="2400" dirty="0" smtClean="0"/>
              <a:t>about </a:t>
            </a:r>
            <a:r>
              <a:rPr lang="en-US" sz="2400" dirty="0"/>
              <a:t>emerging Cyber-Physical-Social Systems, which are populated and controlled by </a:t>
            </a:r>
            <a:r>
              <a:rPr lang="en-US" sz="2400" dirty="0" smtClean="0"/>
              <a:t>efficient, robust, and resilient Collective </a:t>
            </a:r>
            <a:r>
              <a:rPr lang="en-US" sz="2400" dirty="0"/>
              <a:t>Intelligence </a:t>
            </a:r>
            <a:r>
              <a:rPr lang="en-US" sz="2400" dirty="0" smtClean="0"/>
              <a:t>essential </a:t>
            </a:r>
            <a:r>
              <a:rPr lang="en-US" sz="2400" dirty="0"/>
              <a:t>for </a:t>
            </a:r>
            <a:r>
              <a:rPr lang="en-US" sz="2400" dirty="0" smtClean="0"/>
              <a:t>functioning</a:t>
            </a:r>
            <a:r>
              <a:rPr lang="en-US" sz="2400" dirty="0"/>
              <a:t>, </a:t>
            </a:r>
            <a:r>
              <a:rPr lang="en-US" sz="2400" dirty="0" smtClean="0"/>
              <a:t>sustainability</a:t>
            </a:r>
            <a:r>
              <a:rPr lang="en-US" sz="2400" dirty="0"/>
              <a:t>, and safety of educational institutions, learning environments, social interactions, and the broader knowledge economy.</a:t>
            </a:r>
          </a:p>
        </p:txBody>
      </p:sp>
      <p:grpSp>
        <p:nvGrpSpPr>
          <p:cNvPr id="6" name="Group 5"/>
          <p:cNvGrpSpPr/>
          <p:nvPr/>
        </p:nvGrpSpPr>
        <p:grpSpPr>
          <a:xfrm>
            <a:off x="5400940" y="3755441"/>
            <a:ext cx="1855838" cy="2677695"/>
            <a:chOff x="7362590" y="58636"/>
            <a:chExt cx="4598502" cy="6725476"/>
          </a:xfrm>
        </p:grpSpPr>
        <p:sp>
          <p:nvSpPr>
            <p:cNvPr id="24" name="Rectangle 23">
              <a:extLst>
                <a:ext uri="{FF2B5EF4-FFF2-40B4-BE49-F238E27FC236}">
                  <a16:creationId xmlns:a16="http://schemas.microsoft.com/office/drawing/2014/main" id="{03F912ED-A064-7A90-0A2D-CBAC5851944D}"/>
                </a:ext>
              </a:extLst>
            </p:cNvPr>
            <p:cNvSpPr/>
            <p:nvPr/>
          </p:nvSpPr>
          <p:spPr>
            <a:xfrm>
              <a:off x="7362590" y="58636"/>
              <a:ext cx="4598502" cy="6725476"/>
            </a:xfrm>
            <a:prstGeom prst="rect">
              <a:avLst/>
            </a:prstGeom>
            <a:solidFill>
              <a:srgbClr val="FF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4" descr="E-Learning Bot by Shiue Nee on Dribbbl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9579" y="107447"/>
              <a:ext cx="4480218" cy="33601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Security GIFs - Get the best gif on GIFE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1472" y="2974204"/>
              <a:ext cx="1829783" cy="9850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0EB05572-723E-2FBC-5F60-3591D37DDC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4014" y="3969606"/>
              <a:ext cx="4456908" cy="2761999"/>
            </a:xfrm>
            <a:prstGeom prst="rect">
              <a:avLst/>
            </a:prstGeom>
            <a:ln w="50800">
              <a:noFill/>
            </a:ln>
          </p:spPr>
        </p:pic>
        <p:pic>
          <p:nvPicPr>
            <p:cNvPr id="31" name="Picture 30">
              <a:extLst>
                <a:ext uri="{FF2B5EF4-FFF2-40B4-BE49-F238E27FC236}">
                  <a16:creationId xmlns:a16="http://schemas.microsoft.com/office/drawing/2014/main" id="{9A33AA36-1D4B-8AB3-36BA-6185E4A3B8B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023097" y="3437421"/>
              <a:ext cx="2905622" cy="1557130"/>
            </a:xfrm>
            <a:prstGeom prst="rect">
              <a:avLst/>
            </a:prstGeom>
          </p:spPr>
        </p:pic>
        <p:grpSp>
          <p:nvGrpSpPr>
            <p:cNvPr id="33" name="Group 32"/>
            <p:cNvGrpSpPr/>
            <p:nvPr/>
          </p:nvGrpSpPr>
          <p:grpSpPr>
            <a:xfrm>
              <a:off x="8890508" y="2625024"/>
              <a:ext cx="1222461" cy="1663089"/>
              <a:chOff x="6720365" y="527412"/>
              <a:chExt cx="778402" cy="1000182"/>
            </a:xfrm>
          </p:grpSpPr>
          <p:sp>
            <p:nvSpPr>
              <p:cNvPr id="34" name="Rectangle 33"/>
              <p:cNvSpPr/>
              <p:nvPr/>
            </p:nvSpPr>
            <p:spPr>
              <a:xfrm>
                <a:off x="6945299" y="896258"/>
                <a:ext cx="347005" cy="320057"/>
              </a:xfrm>
              <a:prstGeom prst="rect">
                <a:avLst/>
              </a:prstGeom>
              <a:solidFill>
                <a:srgbClr val="EF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p:cNvPicPr>
                <a:picLocks noChangeAspect="1"/>
              </p:cNvPicPr>
              <p:nvPr/>
            </p:nvPicPr>
            <p:blipFill>
              <a:blip r:embed="rId10">
                <a:clrChange>
                  <a:clrFrom>
                    <a:srgbClr val="FFFFFF"/>
                  </a:clrFrom>
                  <a:clrTo>
                    <a:srgbClr val="FFFFFF">
                      <a:alpha val="0"/>
                    </a:srgbClr>
                  </a:clrTo>
                </a:clrChange>
              </a:blip>
              <a:stretch>
                <a:fillRect/>
              </a:stretch>
            </p:blipFill>
            <p:spPr>
              <a:xfrm>
                <a:off x="6720365" y="527412"/>
                <a:ext cx="778402" cy="1000182"/>
              </a:xfrm>
              <a:prstGeom prst="rect">
                <a:avLst/>
              </a:prstGeom>
            </p:spPr>
          </p:pic>
        </p:grpSp>
        <p:pic>
          <p:nvPicPr>
            <p:cNvPr id="36" name="Picture 2" descr="gif animation of human brain activity while using mobile | Brain  activities, Line illustration, Animation">
              <a:extLst>
                <a:ext uri="{FF2B5EF4-FFF2-40B4-BE49-F238E27FC236}">
                  <a16:creationId xmlns:a16="http://schemas.microsoft.com/office/drawing/2014/main" id="{BCB7AD3A-13CA-1DAA-14CC-7E2C7AB7813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413209" y="2502098"/>
              <a:ext cx="1667753" cy="15554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112278" y="871776"/>
            <a:ext cx="2751794" cy="4318075"/>
            <a:chOff x="112278" y="871776"/>
            <a:chExt cx="2751794" cy="4318075"/>
          </a:xfrm>
        </p:grpSpPr>
        <p:pic>
          <p:nvPicPr>
            <p:cNvPr id="16" name="Picture 15"/>
            <p:cNvPicPr>
              <a:picLocks noChangeAspect="1"/>
            </p:cNvPicPr>
            <p:nvPr/>
          </p:nvPicPr>
          <p:blipFill>
            <a:blip r:embed="rId12"/>
            <a:stretch>
              <a:fillRect/>
            </a:stretch>
          </p:blipFill>
          <p:spPr>
            <a:xfrm>
              <a:off x="112278" y="3518041"/>
              <a:ext cx="2743200" cy="1671810"/>
            </a:xfrm>
            <a:prstGeom prst="rect">
              <a:avLst/>
            </a:prstGeom>
            <a:ln w="25400">
              <a:solidFill>
                <a:schemeClr val="tx1"/>
              </a:solidFill>
            </a:ln>
          </p:spPr>
        </p:pic>
        <p:pic>
          <p:nvPicPr>
            <p:cNvPr id="15" name="Picture 14"/>
            <p:cNvPicPr>
              <a:picLocks noChangeAspect="1"/>
            </p:cNvPicPr>
            <p:nvPr/>
          </p:nvPicPr>
          <p:blipFill>
            <a:blip r:embed="rId13"/>
            <a:stretch>
              <a:fillRect/>
            </a:stretch>
          </p:blipFill>
          <p:spPr>
            <a:xfrm>
              <a:off x="120872" y="2386404"/>
              <a:ext cx="2743200" cy="1240230"/>
            </a:xfrm>
            <a:prstGeom prst="rect">
              <a:avLst/>
            </a:prstGeom>
            <a:ln w="25400">
              <a:solidFill>
                <a:schemeClr val="tx1"/>
              </a:solidFill>
            </a:ln>
          </p:spPr>
        </p:pic>
        <p:pic>
          <p:nvPicPr>
            <p:cNvPr id="3074" name="Picture 2" descr="viewfinder superimposed on a highwa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0871" y="871776"/>
              <a:ext cx="2743200" cy="15430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5138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7"/>
          <p:cNvSpPr/>
          <p:nvPr/>
        </p:nvSpPr>
        <p:spPr bwMode="auto">
          <a:xfrm>
            <a:off x="8946921" y="85033"/>
            <a:ext cx="3121304"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Collective Intelligence</a:t>
            </a:r>
          </a:p>
        </p:txBody>
      </p:sp>
      <p:grpSp>
        <p:nvGrpSpPr>
          <p:cNvPr id="26" name="Group 25"/>
          <p:cNvGrpSpPr/>
          <p:nvPr/>
        </p:nvGrpSpPr>
        <p:grpSpPr>
          <a:xfrm>
            <a:off x="9083972" y="655027"/>
            <a:ext cx="2907598" cy="3286894"/>
            <a:chOff x="4384188" y="2276870"/>
            <a:chExt cx="4597233" cy="5328695"/>
          </a:xfrm>
        </p:grpSpPr>
        <p:grpSp>
          <p:nvGrpSpPr>
            <p:cNvPr id="7" name="Group 4"/>
            <p:cNvGrpSpPr>
              <a:grpSpLocks/>
            </p:cNvGrpSpPr>
            <p:nvPr/>
          </p:nvGrpSpPr>
          <p:grpSpPr bwMode="auto">
            <a:xfrm>
              <a:off x="4400010" y="2276870"/>
              <a:ext cx="4581411" cy="2859468"/>
              <a:chOff x="4998923" y="192026"/>
              <a:chExt cx="4581574" cy="2859185"/>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923" y="192026"/>
                <a:ext cx="4581574" cy="2859185"/>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6894667" y="2085968"/>
                <a:ext cx="790084"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4188" y="5221323"/>
              <a:ext cx="4581412" cy="238424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52"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2434" y="1472887"/>
            <a:ext cx="5884487"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496497" y="98920"/>
            <a:ext cx="505326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Which of these is more vulnerable for a hacking attack: infrastructure or intelligence?</a:t>
            </a:r>
            <a:endParaRPr kumimoji="0" lang="en-US" sz="2800" b="0" i="1" u="none" strike="noStrike" kern="1200" cap="none" spc="0" normalizeH="0" baseline="0" noProof="0" dirty="0">
              <a:ln>
                <a:noFill/>
              </a:ln>
              <a:solidFill>
                <a:srgbClr val="FF0000"/>
              </a:solidFill>
              <a:effectLst/>
              <a:uLnTx/>
              <a:uFillTx/>
              <a:latin typeface="Calibri"/>
              <a:ea typeface="+mn-ea"/>
              <a:cs typeface="+mn-cs"/>
            </a:endParaRPr>
          </a:p>
        </p:txBody>
      </p:sp>
      <p:sp>
        <p:nvSpPr>
          <p:cNvPr id="18" name="TextBox 17"/>
          <p:cNvSpPr txBox="1"/>
          <p:nvPr/>
        </p:nvSpPr>
        <p:spPr>
          <a:xfrm>
            <a:off x="91429" y="5273093"/>
            <a:ext cx="3484114" cy="1169551"/>
          </a:xfrm>
          <a:prstGeom prst="rect">
            <a:avLst/>
          </a:prstGeom>
          <a:solidFill>
            <a:schemeClr val="bg1">
              <a:lumMod val="85000"/>
            </a:schemeClr>
          </a:solidFill>
          <a:ln w="1905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mn-cs"/>
              </a:rPr>
              <a:t>“Only amateurs attack machines…”</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B. Schneier (2000). </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hlinkClick r:id="rId6"/>
              </a:rPr>
              <a:t>Semantic Attacks</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19" name="TextBox 18"/>
          <p:cNvSpPr txBox="1"/>
          <p:nvPr/>
        </p:nvSpPr>
        <p:spPr>
          <a:xfrm>
            <a:off x="8585381" y="4489058"/>
            <a:ext cx="3227635" cy="1292662"/>
          </a:xfrm>
          <a:prstGeom prst="rect">
            <a:avLst/>
          </a:prstGeom>
          <a:solidFill>
            <a:schemeClr val="bg1">
              <a:lumMod val="85000"/>
            </a:schemeClr>
          </a:solidFill>
          <a:ln w="19050">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itchFamily="18" charset="0"/>
                <a:ea typeface="+mn-ea"/>
                <a:cs typeface="+mn-cs"/>
              </a:rPr>
              <a:t>“… professionals target people”</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[B. Schneier (2000). </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hlinkClick r:id="rId6"/>
              </a:rPr>
              <a:t>Semantic Attacks</a:t>
            </a:r>
            <a:r>
              <a:rPr kumimoji="0" lang="en-US" sz="1400" b="0" i="0" u="sng" strike="noStrike" kern="1200" cap="none" spc="0" normalizeH="0" baseline="0" noProof="0" dirty="0">
                <a:ln>
                  <a:noFill/>
                </a:ln>
                <a:solidFill>
                  <a:prstClr val="black"/>
                </a:solidFill>
                <a:effectLst/>
                <a:uLnTx/>
                <a:uFillTx/>
                <a:latin typeface="Times New Roman"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1" name="Down Arrow 20"/>
          <p:cNvSpPr/>
          <p:nvPr/>
        </p:nvSpPr>
        <p:spPr>
          <a:xfrm rot="10800000">
            <a:off x="11369893" y="3794163"/>
            <a:ext cx="432048" cy="102423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bwMode="auto">
          <a:xfrm>
            <a:off x="4029182" y="2522789"/>
            <a:ext cx="4387035"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Future </a:t>
            </a:r>
            <a:r>
              <a:rPr kumimoji="0" lang="en-US" sz="2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Education </a:t>
            </a: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Infrastructure</a:t>
            </a:r>
          </a:p>
        </p:txBody>
      </p:sp>
      <p:grpSp>
        <p:nvGrpSpPr>
          <p:cNvPr id="24" name="Group 23"/>
          <p:cNvGrpSpPr/>
          <p:nvPr/>
        </p:nvGrpSpPr>
        <p:grpSpPr>
          <a:xfrm>
            <a:off x="5007939" y="3039956"/>
            <a:ext cx="2174412" cy="3286000"/>
            <a:chOff x="7362590" y="58636"/>
            <a:chExt cx="4598502" cy="6725476"/>
          </a:xfrm>
        </p:grpSpPr>
        <p:sp>
          <p:nvSpPr>
            <p:cNvPr id="27" name="Rectangle 26">
              <a:extLst>
                <a:ext uri="{FF2B5EF4-FFF2-40B4-BE49-F238E27FC236}">
                  <a16:creationId xmlns:a16="http://schemas.microsoft.com/office/drawing/2014/main" id="{03F912ED-A064-7A90-0A2D-CBAC5851944D}"/>
                </a:ext>
              </a:extLst>
            </p:cNvPr>
            <p:cNvSpPr/>
            <p:nvPr/>
          </p:nvSpPr>
          <p:spPr>
            <a:xfrm>
              <a:off x="7362590" y="58636"/>
              <a:ext cx="4598502" cy="6725476"/>
            </a:xfrm>
            <a:prstGeom prst="rect">
              <a:avLst/>
            </a:prstGeom>
            <a:solidFill>
              <a:srgbClr val="FF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4" descr="E-Learning Bot by Shiue Nee on Dribbbl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9579" y="107447"/>
              <a:ext cx="4480218" cy="33601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curity GIFs - Get the best gif on GIFE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91472" y="2974204"/>
              <a:ext cx="1829783" cy="9850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0EB05572-723E-2FBC-5F60-3591D37DDC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4014" y="3969606"/>
              <a:ext cx="4456908" cy="2761999"/>
            </a:xfrm>
            <a:prstGeom prst="rect">
              <a:avLst/>
            </a:prstGeom>
            <a:ln w="50800">
              <a:noFill/>
            </a:ln>
          </p:spPr>
        </p:pic>
        <p:pic>
          <p:nvPicPr>
            <p:cNvPr id="39" name="Picture 38">
              <a:extLst>
                <a:ext uri="{FF2B5EF4-FFF2-40B4-BE49-F238E27FC236}">
                  <a16:creationId xmlns:a16="http://schemas.microsoft.com/office/drawing/2014/main" id="{9A33AA36-1D4B-8AB3-36BA-6185E4A3B8B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023097" y="3437421"/>
              <a:ext cx="2905622" cy="1557130"/>
            </a:xfrm>
            <a:prstGeom prst="rect">
              <a:avLst/>
            </a:prstGeom>
          </p:spPr>
        </p:pic>
        <p:grpSp>
          <p:nvGrpSpPr>
            <p:cNvPr id="40" name="Group 39"/>
            <p:cNvGrpSpPr/>
            <p:nvPr/>
          </p:nvGrpSpPr>
          <p:grpSpPr>
            <a:xfrm>
              <a:off x="8890508" y="2625024"/>
              <a:ext cx="1222461" cy="1663089"/>
              <a:chOff x="6720365" y="527412"/>
              <a:chExt cx="778402" cy="1000182"/>
            </a:xfrm>
          </p:grpSpPr>
          <p:sp>
            <p:nvSpPr>
              <p:cNvPr id="42" name="Rectangle 41"/>
              <p:cNvSpPr/>
              <p:nvPr/>
            </p:nvSpPr>
            <p:spPr>
              <a:xfrm>
                <a:off x="6945299" y="896258"/>
                <a:ext cx="347005" cy="320057"/>
              </a:xfrm>
              <a:prstGeom prst="rect">
                <a:avLst/>
              </a:prstGeom>
              <a:solidFill>
                <a:srgbClr val="EF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p:cNvPicPr>
                <a:picLocks noChangeAspect="1"/>
              </p:cNvPicPr>
              <p:nvPr/>
            </p:nvPicPr>
            <p:blipFill>
              <a:blip r:embed="rId11">
                <a:clrChange>
                  <a:clrFrom>
                    <a:srgbClr val="FFFFFF"/>
                  </a:clrFrom>
                  <a:clrTo>
                    <a:srgbClr val="FFFFFF">
                      <a:alpha val="0"/>
                    </a:srgbClr>
                  </a:clrTo>
                </a:clrChange>
              </a:blip>
              <a:stretch>
                <a:fillRect/>
              </a:stretch>
            </p:blipFill>
            <p:spPr>
              <a:xfrm>
                <a:off x="6720365" y="527412"/>
                <a:ext cx="778402" cy="1000182"/>
              </a:xfrm>
              <a:prstGeom prst="rect">
                <a:avLst/>
              </a:prstGeom>
            </p:spPr>
          </p:pic>
        </p:grpSp>
        <p:pic>
          <p:nvPicPr>
            <p:cNvPr id="41" name="Picture 2" descr="gif animation of human brain activity while using mobile | Brain  activities, Line illustration, Animation">
              <a:extLst>
                <a:ext uri="{FF2B5EF4-FFF2-40B4-BE49-F238E27FC236}">
                  <a16:creationId xmlns:a16="http://schemas.microsoft.com/office/drawing/2014/main" id="{BCB7AD3A-13CA-1DAA-14CC-7E2C7AB781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7413209" y="2502098"/>
              <a:ext cx="1667753" cy="1555453"/>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p:cNvSpPr/>
          <p:nvPr/>
        </p:nvSpPr>
        <p:spPr bwMode="auto">
          <a:xfrm>
            <a:off x="-72248" y="-11121"/>
            <a:ext cx="3233371" cy="830997"/>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Cyber-Physical-Social Systems</a:t>
            </a:r>
          </a:p>
        </p:txBody>
      </p:sp>
      <p:grpSp>
        <p:nvGrpSpPr>
          <p:cNvPr id="45" name="Group 44"/>
          <p:cNvGrpSpPr/>
          <p:nvPr/>
        </p:nvGrpSpPr>
        <p:grpSpPr>
          <a:xfrm>
            <a:off x="112278" y="871776"/>
            <a:ext cx="2751794" cy="4318075"/>
            <a:chOff x="112278" y="871776"/>
            <a:chExt cx="2751794" cy="4318075"/>
          </a:xfrm>
        </p:grpSpPr>
        <p:pic>
          <p:nvPicPr>
            <p:cNvPr id="46" name="Picture 45"/>
            <p:cNvPicPr>
              <a:picLocks noChangeAspect="1"/>
            </p:cNvPicPr>
            <p:nvPr/>
          </p:nvPicPr>
          <p:blipFill>
            <a:blip r:embed="rId13"/>
            <a:stretch>
              <a:fillRect/>
            </a:stretch>
          </p:blipFill>
          <p:spPr>
            <a:xfrm>
              <a:off x="112278" y="3518041"/>
              <a:ext cx="2743200" cy="1671810"/>
            </a:xfrm>
            <a:prstGeom prst="rect">
              <a:avLst/>
            </a:prstGeom>
            <a:ln w="25400">
              <a:solidFill>
                <a:schemeClr val="tx1"/>
              </a:solidFill>
            </a:ln>
          </p:spPr>
        </p:pic>
        <p:pic>
          <p:nvPicPr>
            <p:cNvPr id="47" name="Picture 46"/>
            <p:cNvPicPr>
              <a:picLocks noChangeAspect="1"/>
            </p:cNvPicPr>
            <p:nvPr/>
          </p:nvPicPr>
          <p:blipFill>
            <a:blip r:embed="rId14"/>
            <a:stretch>
              <a:fillRect/>
            </a:stretch>
          </p:blipFill>
          <p:spPr>
            <a:xfrm>
              <a:off x="120872" y="2386404"/>
              <a:ext cx="2743200" cy="1240230"/>
            </a:xfrm>
            <a:prstGeom prst="rect">
              <a:avLst/>
            </a:prstGeom>
            <a:ln w="25400">
              <a:solidFill>
                <a:schemeClr val="tx1"/>
              </a:solidFill>
            </a:ln>
          </p:spPr>
        </p:pic>
        <p:pic>
          <p:nvPicPr>
            <p:cNvPr id="48" name="Picture 2" descr="viewfinder superimposed on a highw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0871" y="871776"/>
              <a:ext cx="2743200" cy="154305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sp>
        <p:nvSpPr>
          <p:cNvPr id="20" name="Down Arrow 19"/>
          <p:cNvSpPr/>
          <p:nvPr/>
        </p:nvSpPr>
        <p:spPr>
          <a:xfrm rot="10800000">
            <a:off x="1267854" y="4709492"/>
            <a:ext cx="432048" cy="699919"/>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63343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22863" y="4276333"/>
            <a:ext cx="3976210" cy="1988105"/>
          </a:xfrm>
          <a:prstGeom prst="rect">
            <a:avLst/>
          </a:prstGeom>
        </p:spPr>
      </p:pic>
      <p:pic>
        <p:nvPicPr>
          <p:cNvPr id="5" name="Picture 4"/>
          <p:cNvPicPr>
            <a:picLocks noChangeAspect="1"/>
          </p:cNvPicPr>
          <p:nvPr/>
        </p:nvPicPr>
        <p:blipFill>
          <a:blip r:embed="rId3"/>
          <a:stretch>
            <a:fillRect/>
          </a:stretch>
        </p:blipFill>
        <p:spPr>
          <a:xfrm>
            <a:off x="3555995" y="260339"/>
            <a:ext cx="8333842" cy="3908783"/>
          </a:xfrm>
          <a:prstGeom prst="rect">
            <a:avLst/>
          </a:prstGeom>
          <a:ln w="25400">
            <a:solidFill>
              <a:schemeClr val="tx1"/>
            </a:solidFill>
          </a:ln>
        </p:spPr>
      </p:pic>
      <p:pic>
        <p:nvPicPr>
          <p:cNvPr id="3" name="Picture 2"/>
          <p:cNvPicPr>
            <a:picLocks noChangeAspect="1"/>
          </p:cNvPicPr>
          <p:nvPr/>
        </p:nvPicPr>
        <p:blipFill>
          <a:blip r:embed="rId4"/>
          <a:stretch>
            <a:fillRect/>
          </a:stretch>
        </p:blipFill>
        <p:spPr>
          <a:xfrm>
            <a:off x="2984220" y="2140641"/>
            <a:ext cx="2738549" cy="4164173"/>
          </a:xfrm>
          <a:prstGeom prst="rect">
            <a:avLst/>
          </a:prstGeom>
          <a:ln w="25400">
            <a:solidFill>
              <a:schemeClr val="tx1"/>
            </a:solidFill>
          </a:ln>
        </p:spPr>
      </p:pic>
      <p:pic>
        <p:nvPicPr>
          <p:cNvPr id="4" name="Picture 3"/>
          <p:cNvPicPr>
            <a:picLocks noChangeAspect="1"/>
          </p:cNvPicPr>
          <p:nvPr/>
        </p:nvPicPr>
        <p:blipFill>
          <a:blip r:embed="rId5">
            <a:clrChange>
              <a:clrFrom>
                <a:srgbClr val="000000"/>
              </a:clrFrom>
              <a:clrTo>
                <a:srgbClr val="000000">
                  <a:alpha val="0"/>
                </a:srgbClr>
              </a:clrTo>
            </a:clrChange>
          </a:blip>
          <a:stretch>
            <a:fillRect/>
          </a:stretch>
        </p:blipFill>
        <p:spPr>
          <a:xfrm>
            <a:off x="5922716" y="3007550"/>
            <a:ext cx="1800200" cy="3358728"/>
          </a:xfrm>
          <a:prstGeom prst="rect">
            <a:avLst/>
          </a:prstGeom>
        </p:spPr>
      </p:pic>
      <p:sp>
        <p:nvSpPr>
          <p:cNvPr id="6" name="TextBox 5"/>
          <p:cNvSpPr txBox="1"/>
          <p:nvPr/>
        </p:nvSpPr>
        <p:spPr>
          <a:xfrm>
            <a:off x="4029952" y="275738"/>
            <a:ext cx="439248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Matura MT Script Capitals" panose="03020802060602070202" pitchFamily="66" charset="0"/>
                <a:ea typeface="+mn-ea"/>
                <a:cs typeface="Arial"/>
              </a:rPr>
              <a:t>Cognitive Hack</a:t>
            </a:r>
          </a:p>
        </p:txBody>
      </p:sp>
      <p:pic>
        <p:nvPicPr>
          <p:cNvPr id="7" name="Picture 6"/>
          <p:cNvPicPr>
            <a:picLocks noChangeAspect="1"/>
          </p:cNvPicPr>
          <p:nvPr/>
        </p:nvPicPr>
        <p:blipFill>
          <a:blip r:embed="rId6"/>
          <a:stretch>
            <a:fillRect/>
          </a:stretch>
        </p:blipFill>
        <p:spPr>
          <a:xfrm>
            <a:off x="88598" y="2098652"/>
            <a:ext cx="2695675" cy="2961259"/>
          </a:xfrm>
          <a:prstGeom prst="rect">
            <a:avLst/>
          </a:prstGeom>
        </p:spPr>
      </p:pic>
      <p:sp>
        <p:nvSpPr>
          <p:cNvPr id="8" name="Rectangle 7"/>
          <p:cNvSpPr/>
          <p:nvPr/>
        </p:nvSpPr>
        <p:spPr>
          <a:xfrm>
            <a:off x="251513" y="260339"/>
            <a:ext cx="3067504" cy="15081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Cognitive Hack </a:t>
            </a:r>
            <a:r>
              <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as an emergent CyberThreat</a:t>
            </a:r>
          </a:p>
        </p:txBody>
      </p:sp>
    </p:spTree>
    <p:extLst>
      <p:ext uri="{BB962C8B-B14F-4D97-AF65-F5344CB8AC3E}">
        <p14:creationId xmlns:p14="http://schemas.microsoft.com/office/powerpoint/2010/main" val="4101586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7951" y="5136230"/>
            <a:ext cx="8779247"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leo" panose="020F0802020204030203" pitchFamily="34" charset="0"/>
                <a:ea typeface="+mn-ea"/>
                <a:cs typeface="+mn-cs"/>
              </a:rPr>
              <a:t>At certain level of abstraction we may assume that human vulnerabilities regarding Cognitive Hacking are similar to the vulnerabilities of Artificial Intelligence  regarding Data Evasion, Data Poisoning, etc. attacks …</a:t>
            </a:r>
          </a:p>
        </p:txBody>
      </p:sp>
      <p:pic>
        <p:nvPicPr>
          <p:cNvPr id="5" name="Picture 4"/>
          <p:cNvPicPr>
            <a:picLocks noChangeAspect="1"/>
          </p:cNvPicPr>
          <p:nvPr/>
        </p:nvPicPr>
        <p:blipFill>
          <a:blip r:embed="rId2"/>
          <a:stretch>
            <a:fillRect/>
          </a:stretch>
        </p:blipFill>
        <p:spPr>
          <a:xfrm>
            <a:off x="2336799" y="1183468"/>
            <a:ext cx="9023883" cy="3952761"/>
          </a:xfrm>
          <a:prstGeom prst="rect">
            <a:avLst/>
          </a:prstGeom>
        </p:spPr>
      </p:pic>
      <p:sp>
        <p:nvSpPr>
          <p:cNvPr id="6" name="Rectangle 5"/>
          <p:cNvSpPr/>
          <p:nvPr/>
        </p:nvSpPr>
        <p:spPr>
          <a:xfrm>
            <a:off x="1631504" y="1"/>
            <a:ext cx="54157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We are different but we have similar vulnerabilities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8355785" y="176247"/>
            <a:ext cx="3004897" cy="2048165"/>
          </a:xfrm>
          <a:prstGeom prst="rect">
            <a:avLst/>
          </a:prstGeom>
        </p:spPr>
      </p:pic>
      <p:pic>
        <p:nvPicPr>
          <p:cNvPr id="8" name="Picture 7"/>
          <p:cNvPicPr>
            <a:picLocks noChangeAspect="1"/>
          </p:cNvPicPr>
          <p:nvPr/>
        </p:nvPicPr>
        <p:blipFill>
          <a:blip r:embed="rId4"/>
          <a:stretch>
            <a:fillRect/>
          </a:stretch>
        </p:blipFill>
        <p:spPr>
          <a:xfrm>
            <a:off x="81999" y="3876698"/>
            <a:ext cx="2960255" cy="2275195"/>
          </a:xfrm>
          <a:prstGeom prst="rect">
            <a:avLst/>
          </a:prstGeom>
          <a:ln w="38100" cmpd="sng">
            <a:solidFill>
              <a:schemeClr val="tx1"/>
            </a:solidFill>
          </a:ln>
        </p:spPr>
      </p:pic>
    </p:spTree>
    <p:extLst>
      <p:ext uri="{BB962C8B-B14F-4D97-AF65-F5344CB8AC3E}">
        <p14:creationId xmlns:p14="http://schemas.microsoft.com/office/powerpoint/2010/main" val="1180278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8322" y="118742"/>
            <a:ext cx="4782418" cy="3168352"/>
          </a:xfrm>
          <a:prstGeom prst="rect">
            <a:avLst/>
          </a:prstGeom>
          <a:ln w="25400">
            <a:solidFill>
              <a:schemeClr val="tx1"/>
            </a:solidFill>
          </a:ln>
        </p:spPr>
      </p:pic>
      <p:sp>
        <p:nvSpPr>
          <p:cNvPr id="3" name="TextBox 2"/>
          <p:cNvSpPr txBox="1"/>
          <p:nvPr/>
        </p:nvSpPr>
        <p:spPr>
          <a:xfrm>
            <a:off x="177014" y="826947"/>
            <a:ext cx="6925750" cy="3524042"/>
          </a:xfrm>
          <a:prstGeom prst="rect">
            <a:avLst/>
          </a:prstGeom>
          <a:solidFill>
            <a:schemeClr val="bg1">
              <a:lumMod val="85000"/>
            </a:schemeClr>
          </a:solidFill>
          <a:ln w="25400">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a:rPr>
              <a:t>Adversarial learning</a:t>
            </a:r>
            <a:r>
              <a:rPr kumimoji="0" lang="en-US" sz="1600" b="0" i="0" u="none" strike="noStrike" kern="1200" cap="none" spc="0" normalizeH="0" baseline="0" noProof="0" dirty="0">
                <a:ln>
                  <a:noFill/>
                </a:ln>
                <a:solidFill>
                  <a:srgbClr val="000000"/>
                </a:solidFill>
                <a:effectLst/>
                <a:uLnTx/>
                <a:uFillTx/>
                <a:latin typeface="Arial"/>
                <a:ea typeface="+mn-ea"/>
                <a:cs typeface="Arial"/>
              </a:rPr>
              <a:t> is a novel research field that lies at the intersection of </a:t>
            </a:r>
            <a:r>
              <a:rPr kumimoji="0" lang="en-US" sz="1600" b="1" i="1" u="none" strike="noStrike" kern="1200" cap="none" spc="0" normalizeH="0" baseline="0" noProof="0" dirty="0">
                <a:ln>
                  <a:noFill/>
                </a:ln>
                <a:solidFill>
                  <a:srgbClr val="000000"/>
                </a:solidFill>
                <a:effectLst/>
                <a:uLnTx/>
                <a:uFillTx/>
                <a:latin typeface="Arial"/>
                <a:ea typeface="+mn-ea"/>
                <a:cs typeface="Arial"/>
              </a:rPr>
              <a:t>machine learning </a:t>
            </a:r>
            <a:r>
              <a:rPr kumimoji="0" lang="en-US" sz="1600" b="0" i="0" u="none" strike="noStrike" kern="1200" cap="none" spc="0" normalizeH="0" baseline="0" noProof="0" dirty="0">
                <a:ln>
                  <a:noFill/>
                </a:ln>
                <a:solidFill>
                  <a:srgbClr val="000000"/>
                </a:solidFill>
                <a:effectLst/>
                <a:uLnTx/>
                <a:uFillTx/>
                <a:latin typeface="Arial"/>
                <a:ea typeface="+mn-ea"/>
                <a:cs typeface="Arial"/>
              </a:rPr>
              <a:t>and</a:t>
            </a:r>
            <a:r>
              <a:rPr kumimoji="0" lang="en-US" sz="1600" b="1" i="1" u="none" strike="noStrike" kern="1200" cap="none" spc="0" normalizeH="0" baseline="0" noProof="0" dirty="0">
                <a:ln>
                  <a:noFill/>
                </a:ln>
                <a:solidFill>
                  <a:srgbClr val="000000"/>
                </a:solidFill>
                <a:effectLst/>
                <a:uLnTx/>
                <a:uFillTx/>
                <a:latin typeface="Arial"/>
                <a:ea typeface="+mn-ea"/>
                <a:cs typeface="Arial"/>
              </a:rPr>
              <a:t> computer security</a:t>
            </a:r>
            <a:r>
              <a:rPr kumimoji="0" lang="en-US" sz="1600" b="0" i="0" u="none" strike="noStrike" kern="1200" cap="none" spc="0" normalizeH="0" baseline="0" noProof="0" dirty="0">
                <a:ln>
                  <a:noFill/>
                </a:ln>
                <a:solidFill>
                  <a:srgbClr val="000000"/>
                </a:solidFill>
                <a:effectLst/>
                <a:uLnTx/>
                <a:uFillTx/>
                <a:latin typeface="Arial"/>
                <a:ea typeface="+mn-ea"/>
                <a:cs typeface="Arial"/>
              </a:rPr>
              <a:t>. It  addresses the following main open issues: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just"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a:rPr>
              <a:t>identifying potential vulnerabilities</a:t>
            </a:r>
            <a:r>
              <a:rPr kumimoji="0" lang="en-US" sz="1600" b="0" i="0" u="none" strike="noStrike" kern="1200" cap="none" spc="0" normalizeH="0" baseline="0" noProof="0" dirty="0">
                <a:ln>
                  <a:noFill/>
                </a:ln>
                <a:solidFill>
                  <a:srgbClr val="000000"/>
                </a:solidFill>
                <a:effectLst/>
                <a:uLnTx/>
                <a:uFillTx/>
                <a:latin typeface="Arial"/>
                <a:ea typeface="+mn-ea"/>
                <a:cs typeface="Arial"/>
              </a:rPr>
              <a:t> of machine learning algorithms during learning and classification;</a:t>
            </a:r>
          </a:p>
          <a:p>
            <a:pPr marL="171450" marR="0" lvl="0" indent="-171450" algn="just"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a:rPr>
              <a:t>devising the corresponding attacks </a:t>
            </a:r>
            <a:r>
              <a:rPr kumimoji="0" lang="en-US" sz="1600" b="0" i="0" u="none" strike="noStrike" kern="1200" cap="none" spc="0" normalizeH="0" baseline="0" noProof="0" dirty="0">
                <a:ln>
                  <a:noFill/>
                </a:ln>
                <a:solidFill>
                  <a:srgbClr val="000000"/>
                </a:solidFill>
                <a:effectLst/>
                <a:uLnTx/>
                <a:uFillTx/>
                <a:latin typeface="Arial"/>
                <a:ea typeface="+mn-ea"/>
                <a:cs typeface="Arial"/>
              </a:rPr>
              <a:t>and evaluating their impact on the attacked system;</a:t>
            </a:r>
          </a:p>
          <a:p>
            <a:pPr marL="171450" marR="0" lvl="0" indent="-171450" algn="just"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600" b="1" i="1" u="none" strike="noStrike" kern="1200" cap="none" spc="0" normalizeH="0" baseline="0" noProof="0" dirty="0">
                <a:ln>
                  <a:noFill/>
                </a:ln>
                <a:solidFill>
                  <a:srgbClr val="000000"/>
                </a:solidFill>
                <a:effectLst/>
                <a:uLnTx/>
                <a:uFillTx/>
                <a:latin typeface="Arial"/>
                <a:ea typeface="+mn-ea"/>
                <a:cs typeface="Arial"/>
              </a:rPr>
              <a:t>proposing countermeasures </a:t>
            </a:r>
            <a:r>
              <a:rPr kumimoji="0" lang="en-US" sz="1600" b="0" i="0" u="none" strike="noStrike" kern="1200" cap="none" spc="0" normalizeH="0" baseline="0" noProof="0" dirty="0">
                <a:ln>
                  <a:noFill/>
                </a:ln>
                <a:solidFill>
                  <a:srgbClr val="000000"/>
                </a:solidFill>
                <a:effectLst/>
                <a:uLnTx/>
                <a:uFillTx/>
                <a:latin typeface="Arial"/>
                <a:ea typeface="+mn-ea"/>
                <a:cs typeface="Arial"/>
              </a:rPr>
              <a:t>to improve the security of machine learning algorithms against the considered attacks.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Arial"/>
              </a:rPr>
              <a:t>Adversarial learning usually focuses on attacks staged either at training (poisoning) or test time (evasion), together with the proposal of suitable countermeasures.</a:t>
            </a:r>
          </a:p>
        </p:txBody>
      </p:sp>
      <p:sp>
        <p:nvSpPr>
          <p:cNvPr id="4" name="Rectangle 3"/>
          <p:cNvSpPr/>
          <p:nvPr/>
        </p:nvSpPr>
        <p:spPr>
          <a:xfrm>
            <a:off x="88507" y="15264"/>
            <a:ext cx="6594763"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Arial"/>
              </a:rPr>
              <a:t>Adversarial Learning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322" y="3431111"/>
            <a:ext cx="4802658" cy="2732941"/>
          </a:xfrm>
          <a:prstGeom prst="rect">
            <a:avLst/>
          </a:prstGeom>
          <a:ln w="25400">
            <a:solidFill>
              <a:schemeClr val="tx1"/>
            </a:solidFill>
          </a:ln>
        </p:spPr>
      </p:pic>
      <p:pic>
        <p:nvPicPr>
          <p:cNvPr id="6" name="Picture 5"/>
          <p:cNvPicPr>
            <a:picLocks noChangeAspect="1"/>
          </p:cNvPicPr>
          <p:nvPr/>
        </p:nvPicPr>
        <p:blipFill>
          <a:blip r:embed="rId4"/>
          <a:stretch>
            <a:fillRect/>
          </a:stretch>
        </p:blipFill>
        <p:spPr>
          <a:xfrm>
            <a:off x="88507" y="4727486"/>
            <a:ext cx="7102764" cy="1663883"/>
          </a:xfrm>
          <a:prstGeom prst="rect">
            <a:avLst/>
          </a:prstGeom>
        </p:spPr>
      </p:pic>
      <p:sp>
        <p:nvSpPr>
          <p:cNvPr id="7" name="Rectangle 6"/>
          <p:cNvSpPr/>
          <p:nvPr/>
        </p:nvSpPr>
        <p:spPr>
          <a:xfrm>
            <a:off x="1088952" y="4293849"/>
            <a:ext cx="145206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Reactive</a:t>
            </a:r>
          </a:p>
        </p:txBody>
      </p:sp>
      <p:sp>
        <p:nvSpPr>
          <p:cNvPr id="8" name="Rectangle 7"/>
          <p:cNvSpPr/>
          <p:nvPr/>
        </p:nvSpPr>
        <p:spPr>
          <a:xfrm>
            <a:off x="4460276" y="4293849"/>
            <a:ext cx="158120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Proactive</a:t>
            </a:r>
          </a:p>
        </p:txBody>
      </p:sp>
    </p:spTree>
    <p:extLst>
      <p:ext uri="{BB962C8B-B14F-4D97-AF65-F5344CB8AC3E}">
        <p14:creationId xmlns:p14="http://schemas.microsoft.com/office/powerpoint/2010/main" val="31121079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093" y="2409773"/>
            <a:ext cx="3528392" cy="237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88574" y="29349"/>
            <a:ext cx="7435273"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Artificial Intelligence has already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many real threats, and more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ones are foreseen in near future</a:t>
            </a:r>
          </a:p>
        </p:txBody>
      </p:sp>
      <p:sp>
        <p:nvSpPr>
          <p:cNvPr id="6" name="Rectangle 5"/>
          <p:cNvSpPr/>
          <p:nvPr/>
        </p:nvSpPr>
        <p:spPr>
          <a:xfrm>
            <a:off x="698090" y="4864492"/>
            <a:ext cx="10746658"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cannot rely on a reactive approach towards the threats. We need an “Immunity” for AI !</a:t>
            </a:r>
          </a:p>
        </p:txBody>
      </p:sp>
      <p:sp>
        <p:nvSpPr>
          <p:cNvPr id="7" name="Rectangle 6"/>
          <p:cNvSpPr/>
          <p:nvPr/>
        </p:nvSpPr>
        <p:spPr>
          <a:xfrm>
            <a:off x="5498268" y="3479924"/>
            <a:ext cx="76014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AI</a:t>
            </a:r>
          </a:p>
        </p:txBody>
      </p:sp>
      <p:grpSp>
        <p:nvGrpSpPr>
          <p:cNvPr id="21" name="Group 20"/>
          <p:cNvGrpSpPr/>
          <p:nvPr/>
        </p:nvGrpSpPr>
        <p:grpSpPr>
          <a:xfrm>
            <a:off x="124762" y="72804"/>
            <a:ext cx="3935442" cy="2710320"/>
            <a:chOff x="23166" y="72804"/>
            <a:chExt cx="3935442" cy="2710320"/>
          </a:xfrm>
        </p:grpSpPr>
        <p:sp>
          <p:nvSpPr>
            <p:cNvPr id="3" name="Rectangle 2"/>
            <p:cNvSpPr/>
            <p:nvPr/>
          </p:nvSpPr>
          <p:spPr>
            <a:xfrm>
              <a:off x="23166" y="72804"/>
              <a:ext cx="3935442" cy="2710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72326" y="157256"/>
              <a:ext cx="3838527" cy="2583496"/>
              <a:chOff x="38100" y="5708311"/>
              <a:chExt cx="3838527" cy="2583496"/>
            </a:xfrm>
          </p:grpSpPr>
          <p:grpSp>
            <p:nvGrpSpPr>
              <p:cNvPr id="11" name="Group 10"/>
              <p:cNvGrpSpPr/>
              <p:nvPr/>
            </p:nvGrpSpPr>
            <p:grpSpPr>
              <a:xfrm>
                <a:off x="38100" y="5708311"/>
                <a:ext cx="3838527" cy="1102425"/>
                <a:chOff x="0" y="5717536"/>
                <a:chExt cx="3838527" cy="1102425"/>
              </a:xfrm>
            </p:grpSpPr>
            <p:pic>
              <p:nvPicPr>
                <p:cNvPr id="15" name="Picture 14"/>
                <p:cNvPicPr>
                  <a:picLocks noChangeAspect="1"/>
                </p:cNvPicPr>
                <p:nvPr/>
              </p:nvPicPr>
              <p:blipFill>
                <a:blip r:embed="rId3"/>
                <a:stretch>
                  <a:fillRect/>
                </a:stretch>
              </p:blipFill>
              <p:spPr>
                <a:xfrm>
                  <a:off x="0" y="5717536"/>
                  <a:ext cx="3838527" cy="1102425"/>
                </a:xfrm>
                <a:prstGeom prst="rect">
                  <a:avLst/>
                </a:prstGeom>
              </p:spPr>
            </p:pic>
            <p:sp>
              <p:nvSpPr>
                <p:cNvPr id="16" name="Rectangle 15"/>
                <p:cNvSpPr/>
                <p:nvPr/>
              </p:nvSpPr>
              <p:spPr>
                <a:xfrm>
                  <a:off x="121716" y="5765162"/>
                  <a:ext cx="368275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#G5511 “Cyber Defence for Intelligent Systems”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2" name="Picture 11"/>
              <p:cNvPicPr>
                <a:picLocks noChangeAspect="1"/>
              </p:cNvPicPr>
              <p:nvPr/>
            </p:nvPicPr>
            <p:blipFill>
              <a:blip r:embed="rId4"/>
              <a:stretch>
                <a:fillRect/>
              </a:stretch>
            </p:blipFill>
            <p:spPr>
              <a:xfrm>
                <a:off x="38100" y="7379788"/>
                <a:ext cx="2178916" cy="912019"/>
              </a:xfrm>
              <a:prstGeom prst="rect">
                <a:avLst/>
              </a:prstGeom>
              <a:ln w="12700">
                <a:solidFill>
                  <a:schemeClr val="tx1"/>
                </a:solidFill>
              </a:ln>
            </p:spPr>
          </p:pic>
        </p:grpSp>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2663015" y="1748617"/>
              <a:ext cx="1040767" cy="913479"/>
            </a:xfrm>
            <a:prstGeom prst="rect">
              <a:avLst/>
            </a:prstGeom>
          </p:spPr>
        </p:pic>
        <p:sp>
          <p:nvSpPr>
            <p:cNvPr id="2" name="Rectangle 1"/>
            <p:cNvSpPr/>
            <p:nvPr/>
          </p:nvSpPr>
          <p:spPr>
            <a:xfrm>
              <a:off x="566836" y="1188804"/>
              <a:ext cx="2719014"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I M M U N E</a:t>
              </a:r>
            </a:p>
          </p:txBody>
        </p:sp>
      </p:grpSp>
      <p:sp>
        <p:nvSpPr>
          <p:cNvPr id="8" name="Rectangle 7"/>
          <p:cNvSpPr/>
          <p:nvPr/>
        </p:nvSpPr>
        <p:spPr>
          <a:xfrm>
            <a:off x="592745" y="2796495"/>
            <a:ext cx="29994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http://recode.bg/natog5511/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55063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4218" y="23644"/>
            <a:ext cx="7610764" cy="193899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Humanity have already many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hybrid threats, and more 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ones are foreseen in near future</a:t>
            </a:r>
          </a:p>
        </p:txBody>
      </p:sp>
      <p:sp>
        <p:nvSpPr>
          <p:cNvPr id="6" name="Rectangle 5"/>
          <p:cNvSpPr/>
          <p:nvPr/>
        </p:nvSpPr>
        <p:spPr>
          <a:xfrm>
            <a:off x="61381" y="3849991"/>
            <a:ext cx="12038256"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We cannot rely on a reactive approach towards the threats. We need to train an “Immunity” for our minds !</a:t>
            </a:r>
          </a:p>
        </p:txBody>
      </p:sp>
      <p:grpSp>
        <p:nvGrpSpPr>
          <p:cNvPr id="4" name="Group 3"/>
          <p:cNvGrpSpPr/>
          <p:nvPr/>
        </p:nvGrpSpPr>
        <p:grpSpPr>
          <a:xfrm>
            <a:off x="1468581" y="1879030"/>
            <a:ext cx="8138797" cy="2148024"/>
            <a:chOff x="1314394" y="1869794"/>
            <a:chExt cx="9087312" cy="2546748"/>
          </a:xfrm>
        </p:grpSpPr>
        <p:pic>
          <p:nvPicPr>
            <p:cNvPr id="13" name="Picture 12"/>
            <p:cNvPicPr>
              <a:picLocks noChangeAspect="1"/>
            </p:cNvPicPr>
            <p:nvPr/>
          </p:nvPicPr>
          <p:blipFill>
            <a:blip r:embed="rId2"/>
            <a:stretch>
              <a:fillRect/>
            </a:stretch>
          </p:blipFill>
          <p:spPr>
            <a:xfrm>
              <a:off x="6455052" y="2353858"/>
              <a:ext cx="842392" cy="987178"/>
            </a:xfrm>
            <a:prstGeom prst="rect">
              <a:avLst/>
            </a:prstGeom>
          </p:spPr>
        </p:pic>
        <p:pic>
          <p:nvPicPr>
            <p:cNvPr id="8" name="Picture 7"/>
            <p:cNvPicPr>
              <a:picLocks noChangeAspect="1"/>
            </p:cNvPicPr>
            <p:nvPr/>
          </p:nvPicPr>
          <p:blipFill>
            <a:blip r:embed="rId2"/>
            <a:stretch>
              <a:fillRect/>
            </a:stretch>
          </p:blipFill>
          <p:spPr>
            <a:xfrm>
              <a:off x="3277999" y="3213436"/>
              <a:ext cx="842392" cy="987178"/>
            </a:xfrm>
            <a:prstGeom prst="rect">
              <a:avLst/>
            </a:prstGeom>
          </p:spPr>
        </p:pic>
        <p:sp>
          <p:nvSpPr>
            <p:cNvPr id="11" name="Sun 10"/>
            <p:cNvSpPr/>
            <p:nvPr/>
          </p:nvSpPr>
          <p:spPr>
            <a:xfrm>
              <a:off x="3775036" y="1892290"/>
              <a:ext cx="2592659" cy="2524252"/>
            </a:xfrm>
            <a:prstGeom prst="sun">
              <a:avLst>
                <a:gd name="adj" fmla="val 1250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4502136" y="2401723"/>
              <a:ext cx="1197851" cy="1534824"/>
            </a:xfrm>
            <a:prstGeom prst="rect">
              <a:avLst/>
            </a:prstGeom>
          </p:spPr>
        </p:pic>
        <p:pic>
          <p:nvPicPr>
            <p:cNvPr id="3" name="Picture 2"/>
            <p:cNvPicPr>
              <a:picLocks noChangeAspect="1"/>
            </p:cNvPicPr>
            <p:nvPr/>
          </p:nvPicPr>
          <p:blipFill>
            <a:blip r:embed="rId2"/>
            <a:stretch>
              <a:fillRect/>
            </a:stretch>
          </p:blipFill>
          <p:spPr>
            <a:xfrm>
              <a:off x="2989967" y="2584169"/>
              <a:ext cx="609600" cy="714375"/>
            </a:xfrm>
            <a:prstGeom prst="rect">
              <a:avLst/>
            </a:prstGeom>
          </p:spPr>
        </p:pic>
        <p:pic>
          <p:nvPicPr>
            <p:cNvPr id="9" name="Picture 8"/>
            <p:cNvPicPr>
              <a:picLocks noChangeAspect="1"/>
            </p:cNvPicPr>
            <p:nvPr/>
          </p:nvPicPr>
          <p:blipFill>
            <a:blip r:embed="rId2"/>
            <a:stretch>
              <a:fillRect/>
            </a:stretch>
          </p:blipFill>
          <p:spPr>
            <a:xfrm>
              <a:off x="6372311" y="2022017"/>
              <a:ext cx="460487" cy="539633"/>
            </a:xfrm>
            <a:prstGeom prst="rect">
              <a:avLst/>
            </a:prstGeom>
          </p:spPr>
        </p:pic>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6307781" y="3034419"/>
              <a:ext cx="1050032" cy="1230506"/>
            </a:xfrm>
            <a:prstGeom prst="rect">
              <a:avLst/>
            </a:prstGeom>
          </p:spPr>
        </p:pic>
        <p:pic>
          <p:nvPicPr>
            <p:cNvPr id="12" name="Picture 11"/>
            <p:cNvPicPr>
              <a:picLocks noChangeAspect="1"/>
            </p:cNvPicPr>
            <p:nvPr/>
          </p:nvPicPr>
          <p:blipFill>
            <a:blip r:embed="rId2"/>
            <a:stretch>
              <a:fillRect/>
            </a:stretch>
          </p:blipFill>
          <p:spPr>
            <a:xfrm>
              <a:off x="3380949" y="1869794"/>
              <a:ext cx="609600" cy="714375"/>
            </a:xfrm>
            <a:prstGeom prst="rect">
              <a:avLst/>
            </a:prstGeom>
          </p:spPr>
        </p:pic>
        <p:pic>
          <p:nvPicPr>
            <p:cNvPr id="14" name="Picture 13"/>
            <p:cNvPicPr>
              <a:picLocks noChangeAspect="1"/>
            </p:cNvPicPr>
            <p:nvPr/>
          </p:nvPicPr>
          <p:blipFill>
            <a:blip r:embed="rId4"/>
            <a:stretch>
              <a:fillRect/>
            </a:stretch>
          </p:blipFill>
          <p:spPr>
            <a:xfrm flipH="1">
              <a:off x="7694967" y="2031525"/>
              <a:ext cx="2706739" cy="1949919"/>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blip>
            <a:stretch>
              <a:fillRect/>
            </a:stretch>
          </p:blipFill>
          <p:spPr>
            <a:xfrm>
              <a:off x="1314394" y="2477959"/>
              <a:ext cx="1424847" cy="1556265"/>
            </a:xfrm>
            <a:prstGeom prst="rect">
              <a:avLst/>
            </a:prstGeom>
          </p:spPr>
        </p:pic>
      </p:grpSp>
      <p:pic>
        <p:nvPicPr>
          <p:cNvPr id="16" name="Picture 15"/>
          <p:cNvPicPr>
            <a:picLocks noChangeAspect="1"/>
          </p:cNvPicPr>
          <p:nvPr/>
        </p:nvPicPr>
        <p:blipFill>
          <a:blip r:embed="rId6"/>
          <a:stretch>
            <a:fillRect/>
          </a:stretch>
        </p:blipFill>
        <p:spPr>
          <a:xfrm>
            <a:off x="126032" y="168921"/>
            <a:ext cx="4479396" cy="1381233"/>
          </a:xfrm>
          <a:prstGeom prst="rect">
            <a:avLst/>
          </a:prstGeom>
          <a:ln w="25400">
            <a:solidFill>
              <a:schemeClr val="tx1"/>
            </a:solidFill>
          </a:ln>
        </p:spPr>
      </p:pic>
      <p:sp>
        <p:nvSpPr>
          <p:cNvPr id="17" name="Rectangle 16"/>
          <p:cNvSpPr/>
          <p:nvPr/>
        </p:nvSpPr>
        <p:spPr>
          <a:xfrm>
            <a:off x="998473" y="1560038"/>
            <a:ext cx="24186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
              </a:rPr>
              <a:t>https://warn-erasmus.eu/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
              </a:rPr>
              <a:t>https://ai.it.jyu.fi/WARN.pptx</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8" name="Rectangle 17"/>
          <p:cNvSpPr/>
          <p:nvPr/>
        </p:nvSpPr>
        <p:spPr>
          <a:xfrm>
            <a:off x="822985" y="5118985"/>
            <a:ext cx="10660185" cy="1277273"/>
          </a:xfrm>
          <a:prstGeom prst="rect">
            <a:avLst/>
          </a:prstGeom>
          <a:solidFill>
            <a:schemeClr val="bg1">
              <a:lumMod val="85000"/>
            </a:schemeClr>
          </a:solidFill>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Read more about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IMMUNE</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WARN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projects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Kaikova, O., Terziyan, V., Tiihonen, T., Golovianko, M., Gryshko, S., &amp; Titova, L. (2022). </a:t>
            </a:r>
            <a:r>
              <a:rPr kumimoji="0" lang="en-US" sz="1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Hybrid Threats against Industry 4.0: Adversarial Training of Resilience.</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E3S Web of Conferences,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353</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03004. </a:t>
            </a:r>
            <a:r>
              <a:rPr kumimoji="0" lang="en-US" sz="1600" b="0"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hlinkClick r:id="rId7"/>
              </a:rPr>
              <a:t>https://doi.org/10.1051/e3sconf/202235303004</a:t>
            </a:r>
            <a:endParaRPr kumimoji="0" lang="en-US" sz="1600" b="0"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Presentation slides: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8"/>
              </a:rPr>
              <a:t>https://ai.it.jyu.fi/EVF-2021.pptx</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853523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94151" y="0"/>
            <a:ext cx="5672258" cy="113877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Poisoning vs. Vaccination: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just one “small” difference</a:t>
            </a:r>
          </a:p>
        </p:txBody>
      </p:sp>
      <p:pic>
        <p:nvPicPr>
          <p:cNvPr id="2" name="Picture 1"/>
          <p:cNvPicPr>
            <a:picLocks noChangeAspect="1"/>
          </p:cNvPicPr>
          <p:nvPr/>
        </p:nvPicPr>
        <p:blipFill>
          <a:blip r:embed="rId2"/>
          <a:stretch>
            <a:fillRect/>
          </a:stretch>
        </p:blipFill>
        <p:spPr>
          <a:xfrm>
            <a:off x="85659" y="1290662"/>
            <a:ext cx="7712363" cy="5071488"/>
          </a:xfrm>
          <a:prstGeom prst="rect">
            <a:avLst/>
          </a:prstGeom>
        </p:spPr>
      </p:pic>
      <p:grpSp>
        <p:nvGrpSpPr>
          <p:cNvPr id="8" name="Group 7"/>
          <p:cNvGrpSpPr/>
          <p:nvPr/>
        </p:nvGrpSpPr>
        <p:grpSpPr>
          <a:xfrm>
            <a:off x="7897093" y="548374"/>
            <a:ext cx="4230255" cy="5730648"/>
            <a:chOff x="7961745" y="631502"/>
            <a:chExt cx="4230255" cy="5730648"/>
          </a:xfrm>
        </p:grpSpPr>
        <p:sp>
          <p:nvSpPr>
            <p:cNvPr id="5" name="Rectangle 4"/>
            <p:cNvSpPr/>
            <p:nvPr/>
          </p:nvSpPr>
          <p:spPr>
            <a:xfrm>
              <a:off x="7961745" y="631502"/>
              <a:ext cx="4230255" cy="5730648"/>
            </a:xfrm>
            <a:prstGeom prst="rect">
              <a:avLst/>
            </a:prstGeom>
            <a:solidFill>
              <a:schemeClr val="bg1">
                <a:lumMod val="8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8082885" y="3981932"/>
              <a:ext cx="4010527" cy="2168655"/>
            </a:xfrm>
            <a:prstGeom prst="rect">
              <a:avLst/>
            </a:prstGeom>
            <a:ln w="25400">
              <a:solidFill>
                <a:schemeClr val="tx1"/>
              </a:solidFill>
            </a:ln>
          </p:spPr>
        </p:pic>
        <p:pic>
          <p:nvPicPr>
            <p:cNvPr id="4" name="Picture 3"/>
            <p:cNvPicPr>
              <a:picLocks noChangeAspect="1"/>
            </p:cNvPicPr>
            <p:nvPr/>
          </p:nvPicPr>
          <p:blipFill>
            <a:blip r:embed="rId4"/>
            <a:stretch>
              <a:fillRect/>
            </a:stretch>
          </p:blipFill>
          <p:spPr>
            <a:xfrm>
              <a:off x="8082885" y="1354313"/>
              <a:ext cx="4010527" cy="2474660"/>
            </a:xfrm>
            <a:prstGeom prst="rect">
              <a:avLst/>
            </a:prstGeom>
            <a:ln w="25400">
              <a:solidFill>
                <a:schemeClr val="tx1"/>
              </a:solidFill>
            </a:ln>
          </p:spPr>
        </p:pic>
        <p:sp>
          <p:nvSpPr>
            <p:cNvPr id="7" name="Rectangle 6"/>
            <p:cNvSpPr/>
            <p:nvPr/>
          </p:nvSpPr>
          <p:spPr>
            <a:xfrm>
              <a:off x="8394254" y="631502"/>
              <a:ext cx="338778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Digital Immunity</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pic>
        <p:nvPicPr>
          <p:cNvPr id="9" name="Picture 8">
            <a:hlinkClick r:id="rId5" action="ppaction://hlinksldjump"/>
          </p:cNvPr>
          <p:cNvPicPr>
            <a:picLocks noChangeAspect="1"/>
          </p:cNvPicPr>
          <p:nvPr/>
        </p:nvPicPr>
        <p:blipFill>
          <a:blip r:embed="rId6"/>
          <a:stretch>
            <a:fillRect/>
          </a:stretch>
        </p:blipFill>
        <p:spPr>
          <a:xfrm rot="10800000">
            <a:off x="7153228" y="574638"/>
            <a:ext cx="640080" cy="640080"/>
          </a:xfrm>
          <a:prstGeom prst="rect">
            <a:avLst/>
          </a:prstGeom>
        </p:spPr>
      </p:pic>
    </p:spTree>
    <p:extLst>
      <p:ext uri="{BB962C8B-B14F-4D97-AF65-F5344CB8AC3E}">
        <p14:creationId xmlns:p14="http://schemas.microsoft.com/office/powerpoint/2010/main" val="1156037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304143" y="22585"/>
            <a:ext cx="7831281" cy="1463040"/>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Find more in and cite as: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Terziyan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V., Golovianko, M., &amp; Gryshko, S. (2018). </a:t>
            </a:r>
            <a:r>
              <a:rPr kumimoji="0" lang="en-US" sz="1400" b="1" i="0" u="sng" strike="noStrike" kern="1200" cap="none" spc="0" normalizeH="0" baseline="0" noProof="0" dirty="0">
                <a:ln>
                  <a:noFill/>
                </a:ln>
                <a:solidFill>
                  <a:srgbClr val="FF393E"/>
                </a:solidFill>
                <a:effectLst/>
                <a:uLnTx/>
                <a:uFillTx/>
                <a:latin typeface="Calibri" panose="020F0502020204030204"/>
                <a:ea typeface="+mn-ea"/>
                <a:cs typeface="+mn-cs"/>
                <a:hlinkClick r:id="rId2"/>
              </a:rPr>
              <a:t>Industry 4.0 Intelligence under Attack: From Cognitive Hack to Data Poisoning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 K. Dimitrov (Ed.),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Cyber Defence in Industry 4.0 Systems and Related Logistics and IT Infrastructure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sng" strike="noStrike" kern="1200" cap="none" spc="0" normalizeH="0" baseline="0" noProof="0" dirty="0">
                <a:ln>
                  <a:noFill/>
                </a:ln>
                <a:solidFill>
                  <a:prstClr val="black"/>
                </a:solidFill>
                <a:effectLst/>
                <a:uLnTx/>
                <a:uFillTx/>
                <a:latin typeface="Calibri" panose="020F0502020204030204"/>
                <a:ea typeface="+mn-ea"/>
                <a:cs typeface="+mn-cs"/>
                <a:hlinkClick r:id="rId3"/>
              </a:rPr>
              <a:t>NATO Science for Peace and Security Series D: Information and Communication Security</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Vol. 51, pp. 110-125). IOS Press.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https://</a:t>
            </a:r>
            <a:r>
              <a:rPr kumimoji="0" lang="en-US" sz="1400" b="0" i="0" u="sng"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doi.org/10.3233/978-1-61499-888-4-110</a:t>
            </a:r>
            <a:endPar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20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Related Presentations: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https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ai.it.jyu.fi/nato/NATO.pptx</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https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6"/>
              </a:rPr>
              <a:t>ai.it.jyu.fi/WARN.pptx</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9236" y="56086"/>
            <a:ext cx="4304143" cy="113877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Poisoning vs. </a:t>
            </a:r>
            <a:r>
              <a:rPr kumimoji="0" lang="en-US" sz="2800" b="1"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Vaccination: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more details on how these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rPr>
              <a:t>(click on small image to enlarge)</a:t>
            </a:r>
            <a:endParaRPr kumimoji="0" lang="en-US" sz="1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nvGrpSpPr>
          <p:cNvPr id="17" name="Group 16"/>
          <p:cNvGrpSpPr/>
          <p:nvPr/>
        </p:nvGrpSpPr>
        <p:grpSpPr>
          <a:xfrm>
            <a:off x="65344" y="1532877"/>
            <a:ext cx="12075584" cy="4895728"/>
            <a:chOff x="65344" y="1860871"/>
            <a:chExt cx="12075584" cy="4895728"/>
          </a:xfrm>
        </p:grpSpPr>
        <p:pic>
          <p:nvPicPr>
            <p:cNvPr id="4" name="Picture 3">
              <a:hlinkClick r:id="" action="ppaction://noaction"/>
            </p:cNvPr>
            <p:cNvPicPr>
              <a:picLocks noChangeAspect="1"/>
            </p:cNvPicPr>
            <p:nvPr/>
          </p:nvPicPr>
          <p:blipFill>
            <a:blip r:embed="rId7"/>
            <a:stretch>
              <a:fillRect/>
            </a:stretch>
          </p:blipFill>
          <p:spPr>
            <a:xfrm>
              <a:off x="165581" y="1958109"/>
              <a:ext cx="2339520" cy="1463040"/>
            </a:xfrm>
            <a:prstGeom prst="rect">
              <a:avLst/>
            </a:prstGeom>
          </p:spPr>
        </p:pic>
        <p:pic>
          <p:nvPicPr>
            <p:cNvPr id="5" name="Picture 4">
              <a:hlinkClick r:id="" action="ppaction://noaction"/>
            </p:cNvPr>
            <p:cNvPicPr>
              <a:picLocks noChangeAspect="1"/>
            </p:cNvPicPr>
            <p:nvPr/>
          </p:nvPicPr>
          <p:blipFill>
            <a:blip r:embed="rId8"/>
            <a:stretch>
              <a:fillRect/>
            </a:stretch>
          </p:blipFill>
          <p:spPr>
            <a:xfrm>
              <a:off x="2664870" y="1968660"/>
              <a:ext cx="2340864" cy="1463040"/>
            </a:xfrm>
            <a:prstGeom prst="rect">
              <a:avLst/>
            </a:prstGeom>
          </p:spPr>
        </p:pic>
        <p:pic>
          <p:nvPicPr>
            <p:cNvPr id="6" name="Picture 5">
              <a:hlinkClick r:id="" action="ppaction://noaction"/>
            </p:cNvPr>
            <p:cNvPicPr>
              <a:picLocks noChangeAspect="1"/>
            </p:cNvPicPr>
            <p:nvPr/>
          </p:nvPicPr>
          <p:blipFill>
            <a:blip r:embed="rId9"/>
            <a:stretch>
              <a:fillRect/>
            </a:stretch>
          </p:blipFill>
          <p:spPr>
            <a:xfrm>
              <a:off x="5363156" y="1958109"/>
              <a:ext cx="2069056" cy="1463040"/>
            </a:xfrm>
            <a:prstGeom prst="rect">
              <a:avLst/>
            </a:prstGeom>
          </p:spPr>
        </p:pic>
        <p:pic>
          <p:nvPicPr>
            <p:cNvPr id="7" name="Picture 6">
              <a:hlinkClick r:id="" action="ppaction://noaction"/>
            </p:cNvPr>
            <p:cNvPicPr>
              <a:picLocks noChangeAspect="1"/>
            </p:cNvPicPr>
            <p:nvPr/>
          </p:nvPicPr>
          <p:blipFill>
            <a:blip r:embed="rId10"/>
            <a:stretch>
              <a:fillRect/>
            </a:stretch>
          </p:blipFill>
          <p:spPr>
            <a:xfrm>
              <a:off x="7717105" y="1958109"/>
              <a:ext cx="1961552" cy="1463040"/>
            </a:xfrm>
            <a:prstGeom prst="rect">
              <a:avLst/>
            </a:prstGeom>
          </p:spPr>
        </p:pic>
        <p:pic>
          <p:nvPicPr>
            <p:cNvPr id="8" name="Picture 7">
              <a:hlinkClick r:id="" action="ppaction://noaction"/>
            </p:cNvPr>
            <p:cNvPicPr>
              <a:picLocks noChangeAspect="1"/>
            </p:cNvPicPr>
            <p:nvPr/>
          </p:nvPicPr>
          <p:blipFill>
            <a:blip r:embed="rId11"/>
            <a:stretch>
              <a:fillRect/>
            </a:stretch>
          </p:blipFill>
          <p:spPr>
            <a:xfrm>
              <a:off x="9943886" y="1952667"/>
              <a:ext cx="2058336" cy="1463040"/>
            </a:xfrm>
            <a:prstGeom prst="rect">
              <a:avLst/>
            </a:prstGeom>
          </p:spPr>
        </p:pic>
        <p:pic>
          <p:nvPicPr>
            <p:cNvPr id="9" name="Picture 8">
              <a:hlinkClick r:id="" action="ppaction://noaction"/>
            </p:cNvPr>
            <p:cNvPicPr>
              <a:picLocks noChangeAspect="1"/>
            </p:cNvPicPr>
            <p:nvPr/>
          </p:nvPicPr>
          <p:blipFill>
            <a:blip r:embed="rId12"/>
            <a:stretch>
              <a:fillRect/>
            </a:stretch>
          </p:blipFill>
          <p:spPr>
            <a:xfrm>
              <a:off x="130101" y="3579183"/>
              <a:ext cx="2062688" cy="1463040"/>
            </a:xfrm>
            <a:prstGeom prst="rect">
              <a:avLst/>
            </a:prstGeom>
          </p:spPr>
        </p:pic>
        <p:pic>
          <p:nvPicPr>
            <p:cNvPr id="10" name="Picture 9">
              <a:hlinkClick r:id="" action="ppaction://noaction"/>
            </p:cNvPr>
            <p:cNvPicPr>
              <a:picLocks noChangeAspect="1"/>
            </p:cNvPicPr>
            <p:nvPr/>
          </p:nvPicPr>
          <p:blipFill>
            <a:blip r:embed="rId13"/>
            <a:stretch>
              <a:fillRect/>
            </a:stretch>
          </p:blipFill>
          <p:spPr>
            <a:xfrm>
              <a:off x="2311912" y="3575502"/>
              <a:ext cx="2279264" cy="1463040"/>
            </a:xfrm>
            <a:prstGeom prst="rect">
              <a:avLst/>
            </a:prstGeom>
          </p:spPr>
        </p:pic>
        <p:pic>
          <p:nvPicPr>
            <p:cNvPr id="11" name="Picture 10">
              <a:hlinkClick r:id="" action="ppaction://noaction"/>
            </p:cNvPr>
            <p:cNvPicPr>
              <a:picLocks noChangeAspect="1"/>
            </p:cNvPicPr>
            <p:nvPr/>
          </p:nvPicPr>
          <p:blipFill>
            <a:blip r:embed="rId14"/>
            <a:stretch>
              <a:fillRect/>
            </a:stretch>
          </p:blipFill>
          <p:spPr>
            <a:xfrm>
              <a:off x="4804123" y="3577357"/>
              <a:ext cx="1895952" cy="1463040"/>
            </a:xfrm>
            <a:prstGeom prst="rect">
              <a:avLst/>
            </a:prstGeom>
          </p:spPr>
        </p:pic>
        <p:pic>
          <p:nvPicPr>
            <p:cNvPr id="12" name="Picture 11">
              <a:hlinkClick r:id="" action="ppaction://noaction"/>
            </p:cNvPr>
            <p:cNvPicPr>
              <a:picLocks noChangeAspect="1"/>
            </p:cNvPicPr>
            <p:nvPr/>
          </p:nvPicPr>
          <p:blipFill>
            <a:blip r:embed="rId15"/>
            <a:stretch>
              <a:fillRect/>
            </a:stretch>
          </p:blipFill>
          <p:spPr>
            <a:xfrm>
              <a:off x="6852100" y="3574508"/>
              <a:ext cx="2476080" cy="1463040"/>
            </a:xfrm>
            <a:prstGeom prst="rect">
              <a:avLst/>
            </a:prstGeom>
          </p:spPr>
        </p:pic>
        <p:pic>
          <p:nvPicPr>
            <p:cNvPr id="13" name="Picture 12">
              <a:hlinkClick r:id="" action="ppaction://noaction"/>
            </p:cNvPr>
            <p:cNvPicPr>
              <a:picLocks noChangeAspect="1"/>
            </p:cNvPicPr>
            <p:nvPr/>
          </p:nvPicPr>
          <p:blipFill>
            <a:blip r:embed="rId16"/>
            <a:stretch>
              <a:fillRect/>
            </a:stretch>
          </p:blipFill>
          <p:spPr>
            <a:xfrm>
              <a:off x="9467668" y="3566266"/>
              <a:ext cx="2603104" cy="1463040"/>
            </a:xfrm>
            <a:prstGeom prst="rect">
              <a:avLst/>
            </a:prstGeom>
          </p:spPr>
        </p:pic>
        <p:pic>
          <p:nvPicPr>
            <p:cNvPr id="14" name="Picture 13">
              <a:hlinkClick r:id="" action="ppaction://noaction"/>
            </p:cNvPr>
            <p:cNvPicPr>
              <a:picLocks noChangeAspect="1"/>
            </p:cNvPicPr>
            <p:nvPr/>
          </p:nvPicPr>
          <p:blipFill>
            <a:blip r:embed="rId17"/>
            <a:stretch>
              <a:fillRect/>
            </a:stretch>
          </p:blipFill>
          <p:spPr>
            <a:xfrm>
              <a:off x="504950" y="5192883"/>
              <a:ext cx="2093728" cy="1463040"/>
            </a:xfrm>
            <a:prstGeom prst="rect">
              <a:avLst/>
            </a:prstGeom>
          </p:spPr>
        </p:pic>
        <p:pic>
          <p:nvPicPr>
            <p:cNvPr id="15" name="Picture 14">
              <a:hlinkClick r:id="" action="ppaction://noaction"/>
            </p:cNvPr>
            <p:cNvPicPr>
              <a:picLocks noChangeAspect="1"/>
            </p:cNvPicPr>
            <p:nvPr/>
          </p:nvPicPr>
          <p:blipFill>
            <a:blip r:embed="rId18"/>
            <a:stretch>
              <a:fillRect/>
            </a:stretch>
          </p:blipFill>
          <p:spPr>
            <a:xfrm>
              <a:off x="3243054" y="5202119"/>
              <a:ext cx="2196784" cy="1463040"/>
            </a:xfrm>
            <a:prstGeom prst="rect">
              <a:avLst/>
            </a:prstGeom>
          </p:spPr>
        </p:pic>
        <p:pic>
          <p:nvPicPr>
            <p:cNvPr id="21" name="Picture 20">
              <a:hlinkClick r:id="" action="ppaction://noaction"/>
            </p:cNvPr>
            <p:cNvPicPr>
              <a:picLocks noChangeAspect="1"/>
            </p:cNvPicPr>
            <p:nvPr/>
          </p:nvPicPr>
          <p:blipFill>
            <a:blip r:embed="rId19"/>
            <a:stretch>
              <a:fillRect/>
            </a:stretch>
          </p:blipFill>
          <p:spPr>
            <a:xfrm>
              <a:off x="6117389" y="5202300"/>
              <a:ext cx="2537280" cy="1463040"/>
            </a:xfrm>
            <a:prstGeom prst="rect">
              <a:avLst/>
            </a:prstGeom>
          </p:spPr>
        </p:pic>
        <p:pic>
          <p:nvPicPr>
            <p:cNvPr id="22" name="Picture 21">
              <a:hlinkClick r:id="" action="ppaction://noaction"/>
            </p:cNvPr>
            <p:cNvPicPr>
              <a:picLocks noChangeAspect="1"/>
            </p:cNvPicPr>
            <p:nvPr/>
          </p:nvPicPr>
          <p:blipFill>
            <a:blip r:embed="rId20"/>
            <a:stretch>
              <a:fillRect/>
            </a:stretch>
          </p:blipFill>
          <p:spPr>
            <a:xfrm>
              <a:off x="9334318" y="5211679"/>
              <a:ext cx="2353584" cy="1463040"/>
            </a:xfrm>
            <a:prstGeom prst="rect">
              <a:avLst/>
            </a:prstGeom>
          </p:spPr>
        </p:pic>
        <p:cxnSp>
          <p:nvCxnSpPr>
            <p:cNvPr id="3" name="Straight Connector 2"/>
            <p:cNvCxnSpPr/>
            <p:nvPr/>
          </p:nvCxnSpPr>
          <p:spPr>
            <a:xfrm>
              <a:off x="70848" y="1876480"/>
              <a:ext cx="1207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344" y="3506791"/>
              <a:ext cx="1207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344" y="5120492"/>
              <a:ext cx="1207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344" y="6745436"/>
              <a:ext cx="12070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142623" y="1870003"/>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88769" y="1879239"/>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525605" y="1861227"/>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793132" y="1877220"/>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2670" y="1860871"/>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126188" y="1861434"/>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742" y="3478507"/>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2903" y="5083637"/>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26188" y="3497555"/>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130349" y="5099516"/>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247700" y="3493044"/>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708514" y="3488319"/>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786697" y="3497555"/>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419457" y="3488319"/>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921675" y="5110679"/>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1229" y="5097295"/>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20694" y="5110679"/>
              <a:ext cx="0" cy="16459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53161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6815" y="1585833"/>
            <a:ext cx="5226457" cy="2000548"/>
          </a:xfrm>
          <a:prstGeom prst="rect">
            <a:avLst/>
          </a:prstGeom>
          <a:solidFill>
            <a:schemeClr val="bg1">
              <a:lumMod val="85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content of our courses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essentially serves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a </a:t>
            </a: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preventive vaccine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that can strengthen the immunity of students against hybrid attacks (both internal and external) on their consciousness, conscience, responsibility, culture and value system.</a:t>
            </a:r>
          </a:p>
        </p:txBody>
      </p:sp>
      <p:pic>
        <p:nvPicPr>
          <p:cNvPr id="15" name="Picture 14"/>
          <p:cNvPicPr>
            <a:picLocks noChangeAspect="1"/>
          </p:cNvPicPr>
          <p:nvPr/>
        </p:nvPicPr>
        <p:blipFill>
          <a:blip r:embed="rId2">
            <a:clrChange>
              <a:clrFrom>
                <a:srgbClr val="3D3A4F"/>
              </a:clrFrom>
              <a:clrTo>
                <a:srgbClr val="3D3A4F">
                  <a:alpha val="0"/>
                </a:srgbClr>
              </a:clrTo>
            </a:clrChange>
          </a:blip>
          <a:stretch>
            <a:fillRect/>
          </a:stretch>
        </p:blipFill>
        <p:spPr>
          <a:xfrm>
            <a:off x="1565200" y="8188"/>
            <a:ext cx="1656184" cy="1621217"/>
          </a:xfrm>
          <a:prstGeom prst="rect">
            <a:avLst/>
          </a:prstGeom>
        </p:spPr>
      </p:pic>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3034624" y="548681"/>
            <a:ext cx="901136" cy="984251"/>
          </a:xfrm>
          <a:prstGeom prst="rect">
            <a:avLst/>
          </a:prstGeom>
        </p:spPr>
      </p:pic>
      <p:pic>
        <p:nvPicPr>
          <p:cNvPr id="17"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67680">
            <a:off x="3322346" y="247831"/>
            <a:ext cx="1090197" cy="620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824442" y="119369"/>
            <a:ext cx="6649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Objective for WARN courses</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5661146" y="1269192"/>
            <a:ext cx="6309180" cy="4524315"/>
          </a:xfrm>
          <a:prstGeom prst="rect">
            <a:avLst/>
          </a:prstGeom>
          <a:solidFill>
            <a:schemeClr val="bg1">
              <a:lumMod val="85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“The learning objective and related intended learning outcomes of the new WARN-related courses or/and programs is not an update of personal knowledge, skills, beliefs or values (traditional outcomes) but the </a:t>
            </a:r>
            <a:r>
              <a:rPr kumimoji="0" lang="en-US" sz="3200" b="1"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robustness and resilience </a:t>
            </a:r>
            <a:r>
              <a:rPr kumimoji="0" lang="en-US" sz="32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of the already available ones (WARN project discovery and innovation) … “</a:t>
            </a:r>
          </a:p>
        </p:txBody>
      </p:sp>
      <p:pic>
        <p:nvPicPr>
          <p:cNvPr id="20" name="Picture 19"/>
          <p:cNvPicPr>
            <a:picLocks noChangeAspect="1"/>
          </p:cNvPicPr>
          <p:nvPr/>
        </p:nvPicPr>
        <p:blipFill>
          <a:blip r:embed="rId5">
            <a:clrChange>
              <a:clrFrom>
                <a:srgbClr val="FFFFFF"/>
              </a:clrFrom>
              <a:clrTo>
                <a:srgbClr val="FFFFFF">
                  <a:alpha val="0"/>
                </a:srgbClr>
              </a:clrTo>
            </a:clrChange>
          </a:blip>
          <a:stretch>
            <a:fillRect/>
          </a:stretch>
        </p:blipFill>
        <p:spPr>
          <a:xfrm>
            <a:off x="543124" y="3617190"/>
            <a:ext cx="2698305" cy="2728192"/>
          </a:xfrm>
          <a:prstGeom prst="rect">
            <a:avLst/>
          </a:prstGeom>
        </p:spPr>
      </p:pic>
    </p:spTree>
    <p:extLst>
      <p:ext uri="{BB962C8B-B14F-4D97-AF65-F5344CB8AC3E}">
        <p14:creationId xmlns:p14="http://schemas.microsoft.com/office/powerpoint/2010/main" val="2935198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9541545" y="1138449"/>
            <a:ext cx="2513796" cy="1997838"/>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6058" y="2034132"/>
            <a:ext cx="3168777" cy="316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878564" y="1204960"/>
            <a:ext cx="270221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Vagan Terziyan</a:t>
            </a:r>
            <a:endParaRPr kumimoji="0" lang="en-US" sz="32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endParaRPr>
          </a:p>
        </p:txBody>
      </p:sp>
      <p:sp>
        <p:nvSpPr>
          <p:cNvPr id="18" name="Rectangle 17"/>
          <p:cNvSpPr/>
          <p:nvPr/>
        </p:nvSpPr>
        <p:spPr>
          <a:xfrm>
            <a:off x="435063" y="90067"/>
            <a:ext cx="24749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Authors</a:t>
            </a:r>
            <a:endPar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
        <p:nvSpPr>
          <p:cNvPr id="22" name="TextBox 21"/>
          <p:cNvSpPr txBox="1"/>
          <p:nvPr/>
        </p:nvSpPr>
        <p:spPr>
          <a:xfrm>
            <a:off x="4127428" y="1677149"/>
            <a:ext cx="2212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rPr>
              <a:t>vagan.terziyan@jyu.fi</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3" name="Group 22"/>
          <p:cNvGrpSpPr/>
          <p:nvPr/>
        </p:nvGrpSpPr>
        <p:grpSpPr>
          <a:xfrm>
            <a:off x="3699423" y="5247792"/>
            <a:ext cx="2919347" cy="1209050"/>
            <a:chOff x="3093794" y="3423373"/>
            <a:chExt cx="3005682" cy="1248774"/>
          </a:xfrm>
        </p:grpSpPr>
        <p:pic>
          <p:nvPicPr>
            <p:cNvPr id="7" name="Picture 2">
              <a:hlinkClick r:id="rId5"/>
            </p:cNvPr>
            <p:cNvPicPr>
              <a:picLocks noChangeAspect="1" noChangeArrowheads="1"/>
            </p:cNvPicPr>
            <p:nvPr/>
          </p:nvPicPr>
          <p:blipFill>
            <a:blip r:embed="rId6">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093794" y="3423373"/>
              <a:ext cx="3005682" cy="12487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940488" y="3715303"/>
              <a:ext cx="1938373" cy="31788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7"/>
                </a:rPr>
                <a:t>https://www.jyu.fi/en/</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50996" y="74548"/>
            <a:ext cx="8419283" cy="1077218"/>
          </a:xfrm>
          <a:prstGeom prst="rect">
            <a:avLst/>
          </a:prstGeom>
          <a:solidFill>
            <a:srgbClr val="FFFF00"/>
          </a:solidFill>
          <a:ln w="25400">
            <a:solidFill>
              <a:srgbClr val="FF0000"/>
            </a:solidFill>
          </a:ln>
        </p:spPr>
        <p:txBody>
          <a:bodyPr wrap="square">
            <a:spAutoFit/>
          </a:bodyPr>
          <a:lstStyle/>
          <a:p>
            <a:pPr lvl="0" algn="just"/>
            <a:r>
              <a:rPr kumimoji="0" lang="en-US" sz="3200" b="1" i="0" u="none" strike="noStrike" kern="1200" cap="all"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rPr>
              <a:t>“</a:t>
            </a:r>
            <a:r>
              <a:rPr lang="en-US" sz="3200" b="1" cap="all"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Resilience </a:t>
            </a:r>
            <a:r>
              <a:rPr lang="en-US" sz="3200" b="1" cap="all"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Training in Higher Education: AI-Assisted Collaborative </a:t>
            </a:r>
            <a:r>
              <a:rPr lang="en-US" sz="3200" b="1" cap="all"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Learning</a:t>
            </a:r>
            <a:r>
              <a:rPr kumimoji="0" lang="en-US" sz="3200" b="1" i="0" u="none" strike="noStrike" kern="1200" cap="all"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rPr>
              <a:t>”</a:t>
            </a:r>
            <a:endParaRPr kumimoji="0" lang="en-US" sz="3200" b="1" i="0" u="none" strike="noStrike" kern="1200" cap="all"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ndParaRPr>
          </a:p>
        </p:txBody>
      </p:sp>
      <p:sp>
        <p:nvSpPr>
          <p:cNvPr id="28" name="Rectangle 27"/>
          <p:cNvSpPr/>
          <p:nvPr/>
        </p:nvSpPr>
        <p:spPr>
          <a:xfrm>
            <a:off x="7760938" y="2098994"/>
            <a:ext cx="1629894" cy="830997"/>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Mariia </a:t>
            </a:r>
            <a:r>
              <a:rPr kumimoji="0" lang="en-US" sz="24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Golovianko</a:t>
            </a:r>
            <a:endParaRPr kumimoji="0" lang="en-US" sz="2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endParaRPr>
          </a:p>
        </p:txBody>
      </p:sp>
      <p:pic>
        <p:nvPicPr>
          <p:cNvPr id="20" name="Picture 19"/>
          <p:cNvPicPr>
            <a:picLocks noChangeAspect="1"/>
          </p:cNvPicPr>
          <p:nvPr/>
        </p:nvPicPr>
        <p:blipFill>
          <a:blip r:embed="rId8"/>
          <a:stretch>
            <a:fillRect/>
          </a:stretch>
        </p:blipFill>
        <p:spPr>
          <a:xfrm>
            <a:off x="7751126" y="3028283"/>
            <a:ext cx="1698293" cy="2453090"/>
          </a:xfrm>
          <a:prstGeom prst="rect">
            <a:avLst/>
          </a:prstGeom>
          <a:ln w="25400">
            <a:solidFill>
              <a:schemeClr val="tx1"/>
            </a:solidFill>
          </a:ln>
        </p:spPr>
      </p:pic>
      <p:pic>
        <p:nvPicPr>
          <p:cNvPr id="24" name="Picture 23"/>
          <p:cNvPicPr>
            <a:picLocks noChangeAspect="1"/>
          </p:cNvPicPr>
          <p:nvPr/>
        </p:nvPicPr>
        <p:blipFill>
          <a:blip r:embed="rId9"/>
          <a:stretch>
            <a:fillRect/>
          </a:stretch>
        </p:blipFill>
        <p:spPr>
          <a:xfrm>
            <a:off x="615700" y="1787032"/>
            <a:ext cx="2169106" cy="2764388"/>
          </a:xfrm>
          <a:prstGeom prst="rect">
            <a:avLst/>
          </a:prstGeom>
          <a:ln w="25400">
            <a:solidFill>
              <a:schemeClr val="tx1"/>
            </a:solidFill>
          </a:ln>
        </p:spPr>
      </p:pic>
      <p:sp>
        <p:nvSpPr>
          <p:cNvPr id="27" name="Rectangle 26"/>
          <p:cNvSpPr/>
          <p:nvPr/>
        </p:nvSpPr>
        <p:spPr>
          <a:xfrm>
            <a:off x="490533" y="1247659"/>
            <a:ext cx="2419439" cy="461665"/>
          </a:xfrm>
          <a:prstGeom prst="rect">
            <a:avLst/>
          </a:prstGeom>
          <a:solidFill>
            <a:schemeClr val="bg1"/>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Svitlana Gryshko</a:t>
            </a:r>
            <a:endParaRPr kumimoji="0" lang="en-US" sz="2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endParaRPr>
          </a:p>
        </p:txBody>
      </p:sp>
      <p:pic>
        <p:nvPicPr>
          <p:cNvPr id="29" name="Picture 28"/>
          <p:cNvPicPr>
            <a:picLocks noChangeAspect="1"/>
          </p:cNvPicPr>
          <p:nvPr/>
        </p:nvPicPr>
        <p:blipFill>
          <a:blip r:embed="rId10"/>
          <a:stretch>
            <a:fillRect/>
          </a:stretch>
        </p:blipFill>
        <p:spPr>
          <a:xfrm>
            <a:off x="158499" y="4672684"/>
            <a:ext cx="3177087" cy="764368"/>
          </a:xfrm>
          <a:prstGeom prst="rect">
            <a:avLst/>
          </a:prstGeom>
          <a:ln w="19050">
            <a:solidFill>
              <a:schemeClr val="tx1"/>
            </a:solidFill>
          </a:ln>
        </p:spPr>
      </p:pic>
      <p:sp>
        <p:nvSpPr>
          <p:cNvPr id="2" name="Rectangle 1"/>
          <p:cNvSpPr/>
          <p:nvPr/>
        </p:nvSpPr>
        <p:spPr>
          <a:xfrm>
            <a:off x="1719986" y="5141209"/>
            <a:ext cx="1631024" cy="307777"/>
          </a:xfrm>
          <a:prstGeom prst="rect">
            <a:avLst/>
          </a:prstGeom>
        </p:spPr>
        <p:txBody>
          <a:bodyPr wrap="none">
            <a:spAutoFit/>
          </a:bodyPr>
          <a:lstStyle/>
          <a:p>
            <a:r>
              <a:rPr lang="en-US" sz="1400" dirty="0" smtClean="0">
                <a:solidFill>
                  <a:prstClr val="black"/>
                </a:solidFill>
                <a:hlinkClick r:id="rId11"/>
              </a:rPr>
              <a:t>https</a:t>
            </a:r>
            <a:r>
              <a:rPr lang="en-US" sz="1400" dirty="0">
                <a:solidFill>
                  <a:prstClr val="black"/>
                </a:solidFill>
                <a:hlinkClick r:id="rId11"/>
              </a:rPr>
              <a:t>://nure.ua/en/</a:t>
            </a:r>
            <a:endParaRPr lang="en-US" sz="1400" dirty="0"/>
          </a:p>
        </p:txBody>
      </p:sp>
      <p:pic>
        <p:nvPicPr>
          <p:cNvPr id="32" name="Picture 31"/>
          <p:cNvPicPr>
            <a:picLocks noChangeAspect="1"/>
          </p:cNvPicPr>
          <p:nvPr/>
        </p:nvPicPr>
        <p:blipFill>
          <a:blip r:embed="rId10"/>
          <a:stretch>
            <a:fillRect/>
          </a:stretch>
        </p:blipFill>
        <p:spPr>
          <a:xfrm>
            <a:off x="6983943" y="5608559"/>
            <a:ext cx="3177087" cy="764368"/>
          </a:xfrm>
          <a:prstGeom prst="rect">
            <a:avLst/>
          </a:prstGeom>
          <a:ln w="19050">
            <a:solidFill>
              <a:schemeClr val="tx1"/>
            </a:solidFill>
          </a:ln>
        </p:spPr>
      </p:pic>
      <p:sp>
        <p:nvSpPr>
          <p:cNvPr id="33" name="Rectangle 32"/>
          <p:cNvSpPr/>
          <p:nvPr/>
        </p:nvSpPr>
        <p:spPr>
          <a:xfrm>
            <a:off x="8534795" y="6087717"/>
            <a:ext cx="1631024" cy="307777"/>
          </a:xfrm>
          <a:prstGeom prst="rect">
            <a:avLst/>
          </a:prstGeom>
        </p:spPr>
        <p:txBody>
          <a:bodyPr wrap="none">
            <a:spAutoFit/>
          </a:bodyPr>
          <a:lstStyle/>
          <a:p>
            <a:r>
              <a:rPr lang="en-US" sz="1400" dirty="0" smtClean="0">
                <a:solidFill>
                  <a:prstClr val="black"/>
                </a:solidFill>
                <a:hlinkClick r:id="rId11"/>
              </a:rPr>
              <a:t>https</a:t>
            </a:r>
            <a:r>
              <a:rPr lang="en-US" sz="1400" dirty="0">
                <a:solidFill>
                  <a:prstClr val="black"/>
                </a:solidFill>
                <a:hlinkClick r:id="rId11"/>
              </a:rPr>
              <a:t>://nure.ua/en/</a:t>
            </a:r>
            <a:endParaRPr lang="en-US" sz="1400" dirty="0"/>
          </a:p>
        </p:txBody>
      </p:sp>
      <p:pic>
        <p:nvPicPr>
          <p:cNvPr id="4" name="Picture 2" descr="Sookie Finland Flag Button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17871" y="3921691"/>
            <a:ext cx="1649894" cy="16498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3"/>
          <a:stretch>
            <a:fillRect/>
          </a:stretch>
        </p:blipFill>
        <p:spPr>
          <a:xfrm>
            <a:off x="10338894" y="5413371"/>
            <a:ext cx="1777517" cy="956841"/>
          </a:xfrm>
          <a:prstGeom prst="rect">
            <a:avLst/>
          </a:prstGeom>
        </p:spPr>
      </p:pic>
      <p:pic>
        <p:nvPicPr>
          <p:cNvPr id="1026" name="Picture 2" descr="Ukraine flag heart shaped 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33292" y="2709934"/>
            <a:ext cx="1755740" cy="175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35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078182" y="177144"/>
            <a:ext cx="3544848" cy="2860754"/>
          </a:xfrm>
          <a:prstGeom prst="rect">
            <a:avLst/>
          </a:prstGeom>
        </p:spPr>
      </p:pic>
      <p:pic>
        <p:nvPicPr>
          <p:cNvPr id="16" name="Picture 15"/>
          <p:cNvPicPr>
            <a:picLocks noChangeAspect="1"/>
          </p:cNvPicPr>
          <p:nvPr/>
        </p:nvPicPr>
        <p:blipFill>
          <a:blip r:embed="rId3"/>
          <a:stretch>
            <a:fillRect/>
          </a:stretch>
        </p:blipFill>
        <p:spPr>
          <a:xfrm>
            <a:off x="2010527" y="3346802"/>
            <a:ext cx="3612503" cy="2891760"/>
          </a:xfrm>
          <a:prstGeom prst="rect">
            <a:avLst/>
          </a:prstGeom>
        </p:spPr>
      </p:pic>
      <p:pic>
        <p:nvPicPr>
          <p:cNvPr id="19" name="Picture 18"/>
          <p:cNvPicPr>
            <a:picLocks noChangeAspect="1"/>
          </p:cNvPicPr>
          <p:nvPr/>
        </p:nvPicPr>
        <p:blipFill>
          <a:blip r:embed="rId4"/>
          <a:stretch>
            <a:fillRect/>
          </a:stretch>
        </p:blipFill>
        <p:spPr>
          <a:xfrm>
            <a:off x="6995549" y="1758732"/>
            <a:ext cx="3538756" cy="3544557"/>
          </a:xfrm>
          <a:prstGeom prst="rect">
            <a:avLst/>
          </a:prstGeom>
        </p:spPr>
      </p:pic>
      <p:pic>
        <p:nvPicPr>
          <p:cNvPr id="21" name="Picture 20"/>
          <p:cNvPicPr>
            <a:picLocks noChangeAspect="1"/>
          </p:cNvPicPr>
          <p:nvPr/>
        </p:nvPicPr>
        <p:blipFill>
          <a:blip r:embed="rId5"/>
          <a:stretch>
            <a:fillRect/>
          </a:stretch>
        </p:blipFill>
        <p:spPr>
          <a:xfrm rot="2740838">
            <a:off x="3563541" y="3941975"/>
            <a:ext cx="610002" cy="1318468"/>
          </a:xfrm>
          <a:prstGeom prst="rect">
            <a:avLst/>
          </a:prstGeom>
        </p:spPr>
      </p:pic>
      <p:sp>
        <p:nvSpPr>
          <p:cNvPr id="22" name="Rectangle 21"/>
          <p:cNvSpPr/>
          <p:nvPr/>
        </p:nvSpPr>
        <p:spPr>
          <a:xfrm>
            <a:off x="1620982" y="3116554"/>
            <a:ext cx="4223375" cy="308902"/>
          </a:xfrm>
          <a:prstGeom prst="rect">
            <a:avLst/>
          </a:prstGeom>
          <a:gradFill flip="none" rotWithShape="1">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7640846" y="84339"/>
            <a:ext cx="313885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just as simple as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Bent Arrow 23"/>
          <p:cNvSpPr/>
          <p:nvPr/>
        </p:nvSpPr>
        <p:spPr>
          <a:xfrm flipH="1">
            <a:off x="5499581" y="1194135"/>
            <a:ext cx="2105040" cy="1824340"/>
          </a:xfrm>
          <a:prstGeom prst="bentArrow">
            <a:avLst>
              <a:gd name="adj1" fmla="val 15299"/>
              <a:gd name="adj2" fmla="val 16107"/>
              <a:gd name="adj3" fmla="val 25000"/>
              <a:gd name="adj4" fmla="val 43750"/>
            </a:avLst>
          </a:prstGeom>
          <a:solidFill>
            <a:srgbClr val="00B0F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Bent Arrow 24"/>
          <p:cNvSpPr/>
          <p:nvPr/>
        </p:nvSpPr>
        <p:spPr>
          <a:xfrm flipH="1" flipV="1">
            <a:off x="5499581" y="3336969"/>
            <a:ext cx="2105040" cy="1785005"/>
          </a:xfrm>
          <a:prstGeom prst="bentArrow">
            <a:avLst>
              <a:gd name="adj1" fmla="val 15299"/>
              <a:gd name="adj2" fmla="val 1610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p:cNvSpPr/>
          <p:nvPr/>
        </p:nvSpPr>
        <p:spPr>
          <a:xfrm>
            <a:off x="7329277" y="3018234"/>
            <a:ext cx="772424" cy="309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p:cNvCxnSpPr/>
          <p:nvPr/>
        </p:nvCxnSpPr>
        <p:spPr>
          <a:xfrm>
            <a:off x="6296449" y="1027464"/>
            <a:ext cx="634752" cy="96350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279641" y="1125552"/>
            <a:ext cx="631888" cy="78789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6">
            <a:clrChange>
              <a:clrFrom>
                <a:srgbClr val="F6F6F6"/>
              </a:clrFrom>
              <a:clrTo>
                <a:srgbClr val="F6F6F6">
                  <a:alpha val="0"/>
                </a:srgbClr>
              </a:clrTo>
            </a:clrChange>
          </a:blip>
          <a:stretch>
            <a:fillRect/>
          </a:stretch>
        </p:blipFill>
        <p:spPr>
          <a:xfrm>
            <a:off x="6147239" y="52316"/>
            <a:ext cx="933172" cy="938198"/>
          </a:xfrm>
          <a:prstGeom prst="rect">
            <a:avLst/>
          </a:prstGeom>
        </p:spPr>
      </p:pic>
      <p:pic>
        <p:nvPicPr>
          <p:cNvPr id="33" name="Picture 32"/>
          <p:cNvPicPr>
            <a:picLocks noChangeAspect="1"/>
          </p:cNvPicPr>
          <p:nvPr/>
        </p:nvPicPr>
        <p:blipFill>
          <a:blip r:embed="rId7">
            <a:clrChange>
              <a:clrFrom>
                <a:srgbClr val="F6F6F6"/>
              </a:clrFrom>
              <a:clrTo>
                <a:srgbClr val="F6F6F6">
                  <a:alpha val="0"/>
                </a:srgbClr>
              </a:clrTo>
            </a:clrChange>
          </a:blip>
          <a:stretch>
            <a:fillRect/>
          </a:stretch>
        </p:blipFill>
        <p:spPr>
          <a:xfrm>
            <a:off x="5935640" y="5115623"/>
            <a:ext cx="1105207" cy="112293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blip>
          <a:stretch>
            <a:fillRect/>
          </a:stretch>
        </p:blipFill>
        <p:spPr>
          <a:xfrm>
            <a:off x="6127310" y="3991487"/>
            <a:ext cx="881884" cy="685035"/>
          </a:xfrm>
          <a:prstGeom prst="rect">
            <a:avLst/>
          </a:prstGeom>
        </p:spPr>
      </p:pic>
      <p:pic>
        <p:nvPicPr>
          <p:cNvPr id="37" name="Picture 36"/>
          <p:cNvPicPr>
            <a:picLocks noChangeAspect="1"/>
          </p:cNvPicPr>
          <p:nvPr/>
        </p:nvPicPr>
        <p:blipFill>
          <a:blip r:embed="rId9">
            <a:duotone>
              <a:schemeClr val="bg2">
                <a:shade val="45000"/>
                <a:satMod val="135000"/>
              </a:schemeClr>
              <a:prstClr val="white"/>
            </a:duotone>
          </a:blip>
          <a:stretch>
            <a:fillRect/>
          </a:stretch>
        </p:blipFill>
        <p:spPr>
          <a:xfrm>
            <a:off x="1717962" y="33699"/>
            <a:ext cx="1151478" cy="1331849"/>
          </a:xfrm>
          <a:prstGeom prst="rect">
            <a:avLst/>
          </a:prstGeom>
        </p:spPr>
      </p:pic>
      <p:pic>
        <p:nvPicPr>
          <p:cNvPr id="38" name="Picture 37"/>
          <p:cNvPicPr>
            <a:picLocks noChangeAspect="1"/>
          </p:cNvPicPr>
          <p:nvPr/>
        </p:nvPicPr>
        <p:blipFill>
          <a:blip r:embed="rId10">
            <a:clrChange>
              <a:clrFrom>
                <a:srgbClr val="FFFFFF"/>
              </a:clrFrom>
              <a:clrTo>
                <a:srgbClr val="FFFFFF">
                  <a:alpha val="0"/>
                </a:srgbClr>
              </a:clrTo>
            </a:clrChange>
          </a:blip>
          <a:stretch>
            <a:fillRect/>
          </a:stretch>
        </p:blipFill>
        <p:spPr>
          <a:xfrm flipH="1">
            <a:off x="1642258" y="3512391"/>
            <a:ext cx="1486465" cy="1034827"/>
          </a:xfrm>
          <a:prstGeom prst="rect">
            <a:avLst/>
          </a:prstGeom>
        </p:spPr>
      </p:pic>
      <p:sp>
        <p:nvSpPr>
          <p:cNvPr id="39" name="Rectangle 38"/>
          <p:cNvSpPr/>
          <p:nvPr/>
        </p:nvSpPr>
        <p:spPr>
          <a:xfrm rot="16200000">
            <a:off x="7088400" y="3371810"/>
            <a:ext cx="772424"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hlinkClick r:id="rId11" action="ppaction://hlinksldjump"/>
          </p:cNvPr>
          <p:cNvPicPr>
            <a:picLocks noChangeAspect="1"/>
          </p:cNvPicPr>
          <p:nvPr/>
        </p:nvPicPr>
        <p:blipFill>
          <a:blip r:embed="rId12"/>
          <a:stretch>
            <a:fillRect/>
          </a:stretch>
        </p:blipFill>
        <p:spPr>
          <a:xfrm rot="10800000">
            <a:off x="11247779" y="3611051"/>
            <a:ext cx="640080" cy="640080"/>
          </a:xfrm>
          <a:prstGeom prst="rect">
            <a:avLst/>
          </a:prstGeom>
        </p:spPr>
      </p:pic>
    </p:spTree>
    <p:extLst>
      <p:ext uri="{BB962C8B-B14F-4D97-AF65-F5344CB8AC3E}">
        <p14:creationId xmlns:p14="http://schemas.microsoft.com/office/powerpoint/2010/main" val="808548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2938" y="664145"/>
            <a:ext cx="8496900" cy="5721667"/>
          </a:xfrm>
          <a:prstGeom prst="rect">
            <a:avLst/>
          </a:prstGeom>
        </p:spPr>
      </p:pic>
      <p:sp>
        <p:nvSpPr>
          <p:cNvPr id="45" name="Rectangle 44"/>
          <p:cNvSpPr/>
          <p:nvPr/>
        </p:nvSpPr>
        <p:spPr>
          <a:xfrm>
            <a:off x="92361" y="-7040"/>
            <a:ext cx="11979563"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Generic model of humans’ adversarial training in classroom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(Attacker vs. Defender | Arbiter)</a:t>
            </a:r>
          </a:p>
        </p:txBody>
      </p:sp>
    </p:spTree>
    <p:extLst>
      <p:ext uri="{BB962C8B-B14F-4D97-AF65-F5344CB8AC3E}">
        <p14:creationId xmlns:p14="http://schemas.microsoft.com/office/powerpoint/2010/main" val="1041052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108978" y="755063"/>
          <a:ext cx="11950491" cy="2365736"/>
        </p:xfrm>
        <a:graphic>
          <a:graphicData uri="http://schemas.openxmlformats.org/drawingml/2006/table">
            <a:tbl>
              <a:tblPr firstRow="1" bandRow="1">
                <a:tableStyleId>{0505E3EF-67EA-436B-97B2-0124C06EBD24}</a:tableStyleId>
              </a:tblPr>
              <a:tblGrid>
                <a:gridCol w="3983497">
                  <a:extLst>
                    <a:ext uri="{9D8B030D-6E8A-4147-A177-3AD203B41FA5}">
                      <a16:colId xmlns:a16="http://schemas.microsoft.com/office/drawing/2014/main" val="1011984527"/>
                    </a:ext>
                  </a:extLst>
                </a:gridCol>
                <a:gridCol w="3983497">
                  <a:extLst>
                    <a:ext uri="{9D8B030D-6E8A-4147-A177-3AD203B41FA5}">
                      <a16:colId xmlns:a16="http://schemas.microsoft.com/office/drawing/2014/main" val="777457265"/>
                    </a:ext>
                  </a:extLst>
                </a:gridCol>
                <a:gridCol w="3983497">
                  <a:extLst>
                    <a:ext uri="{9D8B030D-6E8A-4147-A177-3AD203B41FA5}">
                      <a16:colId xmlns:a16="http://schemas.microsoft.com/office/drawing/2014/main" val="1156345289"/>
                    </a:ext>
                  </a:extLst>
                </a:gridCol>
              </a:tblGrid>
              <a:tr h="2365736">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95535"/>
                  </a:ext>
                </a:extLst>
              </a:tr>
            </a:tbl>
          </a:graphicData>
        </a:graphic>
      </p:graphicFrame>
      <p:graphicFrame>
        <p:nvGraphicFramePr>
          <p:cNvPr id="10" name="Table 9"/>
          <p:cNvGraphicFramePr>
            <a:graphicFrameLocks noGrp="1"/>
          </p:cNvGraphicFramePr>
          <p:nvPr/>
        </p:nvGraphicFramePr>
        <p:xfrm>
          <a:off x="104063" y="3109892"/>
          <a:ext cx="11950491" cy="3190564"/>
        </p:xfrm>
        <a:graphic>
          <a:graphicData uri="http://schemas.openxmlformats.org/drawingml/2006/table">
            <a:tbl>
              <a:tblPr firstRow="1" bandRow="1">
                <a:tableStyleId>{0505E3EF-67EA-436B-97B2-0124C06EBD24}</a:tableStyleId>
              </a:tblPr>
              <a:tblGrid>
                <a:gridCol w="3983497">
                  <a:extLst>
                    <a:ext uri="{9D8B030D-6E8A-4147-A177-3AD203B41FA5}">
                      <a16:colId xmlns:a16="http://schemas.microsoft.com/office/drawing/2014/main" val="1011984527"/>
                    </a:ext>
                  </a:extLst>
                </a:gridCol>
                <a:gridCol w="3983497">
                  <a:extLst>
                    <a:ext uri="{9D8B030D-6E8A-4147-A177-3AD203B41FA5}">
                      <a16:colId xmlns:a16="http://schemas.microsoft.com/office/drawing/2014/main" val="777457265"/>
                    </a:ext>
                  </a:extLst>
                </a:gridCol>
                <a:gridCol w="3983497">
                  <a:extLst>
                    <a:ext uri="{9D8B030D-6E8A-4147-A177-3AD203B41FA5}">
                      <a16:colId xmlns:a16="http://schemas.microsoft.com/office/drawing/2014/main" val="1156345289"/>
                    </a:ext>
                  </a:extLst>
                </a:gridCol>
              </a:tblGrid>
              <a:tr h="3190564">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795535"/>
                  </a:ext>
                </a:extLst>
              </a:tr>
            </a:tbl>
          </a:graphicData>
        </a:graphic>
      </p:graphicFrame>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54947" y="868134"/>
            <a:ext cx="3667912" cy="2064774"/>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4198394" y="882881"/>
            <a:ext cx="3716779" cy="2153265"/>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8129439" y="869973"/>
            <a:ext cx="3875955" cy="2190757"/>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235283" y="3286876"/>
            <a:ext cx="3712651" cy="2858413"/>
          </a:xfrm>
          <a:prstGeom prst="rect">
            <a:avLst/>
          </a:prstGeom>
        </p:spPr>
      </p:pic>
      <p:pic>
        <p:nvPicPr>
          <p:cNvPr id="9" name="Picture 8"/>
          <p:cNvPicPr>
            <a:picLocks noChangeAspect="1"/>
          </p:cNvPicPr>
          <p:nvPr/>
        </p:nvPicPr>
        <p:blipFill>
          <a:blip r:embed="rId6">
            <a:clrChange>
              <a:clrFrom>
                <a:srgbClr val="FFFFFF"/>
              </a:clrFrom>
              <a:clrTo>
                <a:srgbClr val="FFFFFF">
                  <a:alpha val="0"/>
                </a:srgbClr>
              </a:clrTo>
            </a:clrChange>
          </a:blip>
          <a:stretch>
            <a:fillRect/>
          </a:stretch>
        </p:blipFill>
        <p:spPr>
          <a:xfrm>
            <a:off x="4167568" y="3262290"/>
            <a:ext cx="3757437" cy="2834135"/>
          </a:xfrm>
          <a:prstGeom prst="rect">
            <a:avLst/>
          </a:prstGeom>
        </p:spPr>
      </p:pic>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8139271" y="3296706"/>
            <a:ext cx="3875955" cy="2861330"/>
          </a:xfrm>
          <a:prstGeom prst="rect">
            <a:avLst/>
          </a:prstGeom>
        </p:spPr>
      </p:pic>
      <p:pic>
        <p:nvPicPr>
          <p:cNvPr id="15" name="Picture 14"/>
          <p:cNvPicPr>
            <a:picLocks noChangeAspect="1"/>
          </p:cNvPicPr>
          <p:nvPr/>
        </p:nvPicPr>
        <p:blipFill>
          <a:blip r:embed="rId8"/>
          <a:stretch>
            <a:fillRect/>
          </a:stretch>
        </p:blipFill>
        <p:spPr>
          <a:xfrm>
            <a:off x="3630438" y="5017045"/>
            <a:ext cx="897432" cy="373930"/>
          </a:xfrm>
          <a:prstGeom prst="rect">
            <a:avLst/>
          </a:prstGeom>
        </p:spPr>
      </p:pic>
      <p:sp>
        <p:nvSpPr>
          <p:cNvPr id="16" name="Rectangle 15"/>
          <p:cNvSpPr/>
          <p:nvPr/>
        </p:nvSpPr>
        <p:spPr>
          <a:xfrm>
            <a:off x="104063" y="39451"/>
            <a:ext cx="1196032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Generic model of adversarial </a:t>
            </a:r>
            <a:r>
              <a:rPr kumimoji="0" lang="en-US" sz="36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immunity training </a:t>
            </a:r>
            <a:r>
              <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in </a:t>
            </a:r>
            <a:r>
              <a:rPr kumimoji="0" lang="en-US" sz="36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classroom</a:t>
            </a:r>
            <a:endParaRPr kumimoji="0" lang="en-US"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586130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459" y="4371598"/>
            <a:ext cx="11884535" cy="1661993"/>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EXPERIMENTAL STUDY:</a:t>
            </a:r>
          </a:p>
          <a:p>
            <a:pPr algn="ctr"/>
            <a:r>
              <a:rPr lang="en-US" sz="4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Adversarial Learning of Resilience in Classroom</a:t>
            </a:r>
            <a:endParaRPr lang="en-U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Picture 4" descr="Free Three GIF and Number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441" y="2447650"/>
            <a:ext cx="1539154" cy="2189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8240675" y="614822"/>
            <a:ext cx="3238500" cy="3000375"/>
          </a:xfrm>
          <a:prstGeom prst="rect">
            <a:avLst/>
          </a:prstGeom>
        </p:spPr>
      </p:pic>
      <p:grpSp>
        <p:nvGrpSpPr>
          <p:cNvPr id="15" name="Group 14"/>
          <p:cNvGrpSpPr/>
          <p:nvPr/>
        </p:nvGrpSpPr>
        <p:grpSpPr>
          <a:xfrm>
            <a:off x="1833402" y="549361"/>
            <a:ext cx="5986202" cy="3221010"/>
            <a:chOff x="1673907" y="474930"/>
            <a:chExt cx="5986202" cy="3221010"/>
          </a:xfrm>
        </p:grpSpPr>
        <p:grpSp>
          <p:nvGrpSpPr>
            <p:cNvPr id="7" name="Group 6"/>
            <p:cNvGrpSpPr/>
            <p:nvPr/>
          </p:nvGrpSpPr>
          <p:grpSpPr>
            <a:xfrm>
              <a:off x="2771922" y="541785"/>
              <a:ext cx="3667339" cy="3154155"/>
              <a:chOff x="2389150" y="674321"/>
              <a:chExt cx="3667339" cy="3154155"/>
            </a:xfrm>
          </p:grpSpPr>
          <p:pic>
            <p:nvPicPr>
              <p:cNvPr id="1026" name="Picture 2" descr="Businessman Sword Shield | 3D Animated Clipart for PowerPoint -  PresenterMedia.c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89150" y="674321"/>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inessman Sword Shield | 3D Animated Clipart for PowerPoint -  PresenterMedia.com"/>
              <p:cNvPicPr>
                <a:picLocks noChangeAspect="1" noChangeArrowheads="1" noCrop="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960989" y="724694"/>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ED065E-D9E3-AFF8-0BAE-43A9BD4CF301}"/>
                  </a:ext>
                </a:extLst>
              </p:cNvPr>
              <p:cNvPicPr>
                <a:picLocks noChangeAspect="1"/>
              </p:cNvPicPr>
              <p:nvPr/>
            </p:nvPicPr>
            <p:blipFill>
              <a:blip r:embed="rId5">
                <a:duotone>
                  <a:schemeClr val="accent5">
                    <a:shade val="45000"/>
                    <a:satMod val="135000"/>
                  </a:schemeClr>
                  <a:prstClr val="white"/>
                </a:duotone>
              </a:blip>
              <a:stretch>
                <a:fillRect/>
              </a:stretch>
            </p:blipFill>
            <p:spPr>
              <a:xfrm>
                <a:off x="2608125" y="2469642"/>
                <a:ext cx="1418984" cy="1358834"/>
              </a:xfrm>
              <a:prstGeom prst="rect">
                <a:avLst/>
              </a:prstGeom>
            </p:spPr>
          </p:pic>
          <p:pic>
            <p:nvPicPr>
              <p:cNvPr id="13" name="Picture 12">
                <a:extLst>
                  <a:ext uri="{FF2B5EF4-FFF2-40B4-BE49-F238E27FC236}">
                    <a16:creationId xmlns:a16="http://schemas.microsoft.com/office/drawing/2014/main" id="{1BED065E-D9E3-AFF8-0BAE-43A9BD4CF301}"/>
                  </a:ext>
                </a:extLst>
              </p:cNvPr>
              <p:cNvPicPr>
                <a:picLocks noChangeAspect="1"/>
              </p:cNvPicPr>
              <p:nvPr/>
            </p:nvPicPr>
            <p:blipFill>
              <a:blip r:embed="rId5">
                <a:duotone>
                  <a:schemeClr val="accent2">
                    <a:shade val="45000"/>
                    <a:satMod val="135000"/>
                  </a:schemeClr>
                  <a:prstClr val="white"/>
                </a:duotone>
              </a:blip>
              <a:stretch>
                <a:fillRect/>
              </a:stretch>
            </p:blipFill>
            <p:spPr>
              <a:xfrm>
                <a:off x="4299247" y="2460831"/>
                <a:ext cx="1418984" cy="1358834"/>
              </a:xfrm>
              <a:prstGeom prst="rect">
                <a:avLst/>
              </a:prstGeom>
            </p:spPr>
          </p:pic>
        </p:grpSp>
        <p:pic>
          <p:nvPicPr>
            <p:cNvPr id="1030" name="Picture 6" descr="ChatGPT Animated Cursor - Sweezy Custom Curso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5378">
              <a:off x="5916730" y="721708"/>
              <a:ext cx="1674331" cy="8384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629" y="474930"/>
              <a:ext cx="927480" cy="90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ChatGPT Animated Cursor - Sweezy Custom Cursors"/>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234065" flipH="1" flipV="1">
              <a:off x="1673907" y="1203568"/>
              <a:ext cx="1742681" cy="87267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719770" y="1701209"/>
              <a:ext cx="1052152" cy="867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5816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377865" y="1027008"/>
            <a:ext cx="11489491" cy="2965703"/>
            <a:chOff x="441663" y="2058374"/>
            <a:chExt cx="11489491" cy="2965703"/>
          </a:xfrm>
        </p:grpSpPr>
        <p:sp>
          <p:nvSpPr>
            <p:cNvPr id="25" name="Right Arrow 24"/>
            <p:cNvSpPr/>
            <p:nvPr/>
          </p:nvSpPr>
          <p:spPr>
            <a:xfrm>
              <a:off x="4753266" y="3915617"/>
              <a:ext cx="3003329" cy="717655"/>
            </a:xfrm>
            <a:prstGeom prst="rightArrow">
              <a:avLst>
                <a:gd name="adj1" fmla="val 50000"/>
                <a:gd name="adj2" fmla="val 90002"/>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819660" y="4007305"/>
              <a:ext cx="563526" cy="562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rot="20491263">
              <a:off x="441663" y="2450902"/>
              <a:ext cx="1810193" cy="2196190"/>
            </a:xfrm>
            <a:prstGeom prst="rect">
              <a:avLst/>
            </a:prstGeom>
          </p:spPr>
        </p:pic>
        <p:pic>
          <p:nvPicPr>
            <p:cNvPr id="5" name="Picture 4"/>
            <p:cNvPicPr>
              <a:picLocks noChangeAspect="1"/>
            </p:cNvPicPr>
            <p:nvPr/>
          </p:nvPicPr>
          <p:blipFill>
            <a:blip r:embed="rId3"/>
            <a:stretch>
              <a:fillRect/>
            </a:stretch>
          </p:blipFill>
          <p:spPr>
            <a:xfrm rot="21058251">
              <a:off x="3162382" y="2239864"/>
              <a:ext cx="1027371" cy="1738628"/>
            </a:xfrm>
            <a:prstGeom prst="rect">
              <a:avLst/>
            </a:prstGeom>
          </p:spPr>
        </p:pic>
        <p:sp>
          <p:nvSpPr>
            <p:cNvPr id="6" name="Isosceles Triangle 5"/>
            <p:cNvSpPr/>
            <p:nvPr/>
          </p:nvSpPr>
          <p:spPr>
            <a:xfrm>
              <a:off x="2349804" y="4475437"/>
              <a:ext cx="548640" cy="54864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20582817">
              <a:off x="795324" y="4292557"/>
              <a:ext cx="36576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rot="21134079">
              <a:off x="8153935" y="2058374"/>
              <a:ext cx="1810193" cy="2196190"/>
            </a:xfrm>
            <a:prstGeom prst="rect">
              <a:avLst/>
            </a:prstGeom>
          </p:spPr>
        </p:pic>
        <p:pic>
          <p:nvPicPr>
            <p:cNvPr id="10" name="Picture 9"/>
            <p:cNvPicPr>
              <a:picLocks noChangeAspect="1"/>
            </p:cNvPicPr>
            <p:nvPr/>
          </p:nvPicPr>
          <p:blipFill>
            <a:blip r:embed="rId3"/>
            <a:stretch>
              <a:fillRect/>
            </a:stretch>
          </p:blipFill>
          <p:spPr>
            <a:xfrm rot="21383644">
              <a:off x="10782973" y="2324928"/>
              <a:ext cx="1027371" cy="1738628"/>
            </a:xfrm>
            <a:prstGeom prst="rect">
              <a:avLst/>
            </a:prstGeom>
          </p:spPr>
        </p:pic>
        <p:sp>
          <p:nvSpPr>
            <p:cNvPr id="11" name="Isosceles Triangle 10"/>
            <p:cNvSpPr/>
            <p:nvPr/>
          </p:nvSpPr>
          <p:spPr>
            <a:xfrm>
              <a:off x="9828034" y="4334866"/>
              <a:ext cx="548640" cy="54864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291429">
              <a:off x="8273554" y="4151986"/>
              <a:ext cx="36576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rot="20458638">
              <a:off x="5689295" y="3921817"/>
              <a:ext cx="796650" cy="733200"/>
            </a:xfrm>
            <a:prstGeom prst="rect">
              <a:avLst/>
            </a:prstGeom>
          </p:spPr>
        </p:pic>
        <p:sp>
          <p:nvSpPr>
            <p:cNvPr id="15" name="Oval 14"/>
            <p:cNvSpPr/>
            <p:nvPr/>
          </p:nvSpPr>
          <p:spPr>
            <a:xfrm>
              <a:off x="9392772" y="2602531"/>
              <a:ext cx="563526" cy="562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rot="20458638">
              <a:off x="9276210" y="2517043"/>
              <a:ext cx="796650" cy="733200"/>
            </a:xfrm>
            <a:prstGeom prst="rect">
              <a:avLst/>
            </a:prstGeom>
          </p:spPr>
        </p:pic>
        <p:sp>
          <p:nvSpPr>
            <p:cNvPr id="17" name="Oval 16"/>
            <p:cNvSpPr/>
            <p:nvPr/>
          </p:nvSpPr>
          <p:spPr>
            <a:xfrm>
              <a:off x="10896894" y="3478301"/>
              <a:ext cx="563526" cy="562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clrChange>
                <a:clrFrom>
                  <a:srgbClr val="FFFFFF"/>
                </a:clrFrom>
                <a:clrTo>
                  <a:srgbClr val="FFFFFF">
                    <a:alpha val="0"/>
                  </a:srgbClr>
                </a:clrTo>
              </a:clrChange>
            </a:blip>
            <a:stretch>
              <a:fillRect/>
            </a:stretch>
          </p:blipFill>
          <p:spPr>
            <a:xfrm rot="20458638">
              <a:off x="10780332" y="3392813"/>
              <a:ext cx="796650" cy="733200"/>
            </a:xfrm>
            <a:prstGeom prst="rect">
              <a:avLst/>
            </a:prstGeom>
          </p:spPr>
        </p:pic>
        <p:sp>
          <p:nvSpPr>
            <p:cNvPr id="19" name="Rectangle 18"/>
            <p:cNvSpPr/>
            <p:nvPr/>
          </p:nvSpPr>
          <p:spPr>
            <a:xfrm>
              <a:off x="9478083" y="3127054"/>
              <a:ext cx="439544"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AI</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20" name="Rectangle 19"/>
            <p:cNvSpPr/>
            <p:nvPr/>
          </p:nvSpPr>
          <p:spPr>
            <a:xfrm>
              <a:off x="10457350" y="3515608"/>
              <a:ext cx="439544"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AI</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21" name="Rectangle 20"/>
            <p:cNvSpPr/>
            <p:nvPr/>
          </p:nvSpPr>
          <p:spPr>
            <a:xfrm rot="-1080000">
              <a:off x="689489" y="2570452"/>
              <a:ext cx="354584" cy="523220"/>
            </a:xfrm>
            <a:prstGeom prst="rect">
              <a:avLst/>
            </a:prstGeom>
            <a:noFill/>
          </p:spPr>
          <p:txBody>
            <a:bodyPr wrap="none" lIns="91440" tIns="45720" rIns="91440" bIns="45720">
              <a:spAutoFit/>
            </a:bodyPr>
            <a:lstStyle/>
            <a:p>
              <a:pPr algn="ctr"/>
              <a:r>
                <a:rPr lang="en-US" sz="2800" b="1" cap="none" spc="0" dirty="0" smtClean="0">
                  <a:ln w="0"/>
                  <a:solidFill>
                    <a:schemeClr val="tx1"/>
                  </a:solidFill>
                  <a:effectLst>
                    <a:outerShdw blurRad="38100" dist="19050" dir="2700000" algn="tl" rotWithShape="0">
                      <a:schemeClr val="dk1">
                        <a:alpha val="40000"/>
                      </a:schemeClr>
                    </a:outerShdw>
                  </a:effectLst>
                </a:rPr>
                <a:t>S</a:t>
              </a:r>
              <a:endParaRPr lang="en-US" sz="2800" b="1" cap="none" spc="0" dirty="0">
                <a:ln w="0"/>
                <a:solidFill>
                  <a:schemeClr val="tx1"/>
                </a:solidFill>
                <a:effectLst>
                  <a:outerShdw blurRad="38100" dist="19050" dir="2700000" algn="tl" rotWithShape="0">
                    <a:schemeClr val="dk1">
                      <a:alpha val="40000"/>
                    </a:schemeClr>
                  </a:outerShdw>
                </a:effectLst>
              </a:endParaRPr>
            </a:p>
          </p:txBody>
        </p:sp>
        <p:sp>
          <p:nvSpPr>
            <p:cNvPr id="22" name="Rectangle 21"/>
            <p:cNvSpPr/>
            <p:nvPr/>
          </p:nvSpPr>
          <p:spPr>
            <a:xfrm rot="20709639">
              <a:off x="3242585" y="2333479"/>
              <a:ext cx="463588" cy="461665"/>
            </a:xfrm>
            <a:prstGeom prst="rect">
              <a:avLst/>
            </a:prstGeom>
            <a:noFill/>
          </p:spPr>
          <p:txBody>
            <a:bodyPr wrap="none" lIns="91440" tIns="45720" rIns="91440" bIns="45720">
              <a:spAutoFit/>
            </a:bodyPr>
            <a:lstStyle/>
            <a:p>
              <a:pPr algn="ctr"/>
              <a:r>
                <a:rPr lang="en-US" sz="2400" b="1" cap="none" spc="0" dirty="0" smtClean="0">
                  <a:ln w="0"/>
                  <a:solidFill>
                    <a:schemeClr val="tx1"/>
                  </a:solidFill>
                  <a:effectLst>
                    <a:outerShdw blurRad="38100" dist="19050" dir="2700000" algn="tl" rotWithShape="0">
                      <a:schemeClr val="dk1">
                        <a:alpha val="40000"/>
                      </a:schemeClr>
                    </a:outerShdw>
                  </a:effectLst>
                </a:rPr>
                <a:t>W</a:t>
              </a:r>
              <a:endParaRPr lang="en-US" sz="2400" b="1"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rot="-360000">
              <a:off x="8543238" y="2092457"/>
              <a:ext cx="354584" cy="523220"/>
            </a:xfrm>
            <a:prstGeom prst="rect">
              <a:avLst/>
            </a:prstGeom>
            <a:noFill/>
          </p:spPr>
          <p:txBody>
            <a:bodyPr wrap="none" lIns="91440" tIns="45720" rIns="91440" bIns="45720">
              <a:spAutoFit/>
            </a:bodyPr>
            <a:lstStyle/>
            <a:p>
              <a:pPr algn="ctr"/>
              <a:r>
                <a:rPr lang="en-US" sz="2800" b="1" cap="none" spc="0" dirty="0" smtClean="0">
                  <a:ln w="0"/>
                  <a:solidFill>
                    <a:schemeClr val="tx1"/>
                  </a:solidFill>
                  <a:effectLst>
                    <a:outerShdw blurRad="38100" dist="19050" dir="2700000" algn="tl" rotWithShape="0">
                      <a:schemeClr val="dk1">
                        <a:alpha val="40000"/>
                      </a:schemeClr>
                    </a:outerShdw>
                  </a:effectLst>
                </a:rPr>
                <a:t>S</a:t>
              </a:r>
              <a:endParaRPr lang="en-US" sz="2800" b="1" cap="none" spc="0" dirty="0">
                <a:ln w="0"/>
                <a:solidFill>
                  <a:schemeClr val="tx1"/>
                </a:solidFill>
                <a:effectLst>
                  <a:outerShdw blurRad="38100" dist="19050" dir="2700000" algn="tl" rotWithShape="0">
                    <a:schemeClr val="dk1">
                      <a:alpha val="40000"/>
                    </a:schemeClr>
                  </a:outerShdw>
                </a:effectLst>
              </a:endParaRPr>
            </a:p>
          </p:txBody>
        </p:sp>
        <p:sp>
          <p:nvSpPr>
            <p:cNvPr id="24" name="Rectangle 23"/>
            <p:cNvSpPr/>
            <p:nvPr/>
          </p:nvSpPr>
          <p:spPr>
            <a:xfrm rot="21299643">
              <a:off x="10892943" y="2397161"/>
              <a:ext cx="463588" cy="461665"/>
            </a:xfrm>
            <a:prstGeom prst="rect">
              <a:avLst/>
            </a:prstGeom>
            <a:noFill/>
          </p:spPr>
          <p:txBody>
            <a:bodyPr wrap="none" lIns="91440" tIns="45720" rIns="91440" bIns="45720">
              <a:spAutoFit/>
            </a:bodyPr>
            <a:lstStyle/>
            <a:p>
              <a:pPr algn="ctr"/>
              <a:r>
                <a:rPr lang="en-US" sz="2400" b="1" cap="none" spc="0" dirty="0" smtClean="0">
                  <a:ln w="0"/>
                  <a:solidFill>
                    <a:schemeClr val="tx1"/>
                  </a:solidFill>
                  <a:effectLst>
                    <a:outerShdw blurRad="38100" dist="19050" dir="2700000" algn="tl" rotWithShape="0">
                      <a:schemeClr val="dk1">
                        <a:alpha val="40000"/>
                      </a:schemeClr>
                    </a:outerShdw>
                  </a:effectLst>
                </a:rPr>
                <a:t>W</a:t>
              </a:r>
              <a:endParaRPr lang="en-US" sz="2400" b="1" cap="none" spc="0" dirty="0">
                <a:ln w="0"/>
                <a:solidFill>
                  <a:schemeClr val="tx1"/>
                </a:solidFill>
                <a:effectLst>
                  <a:outerShdw blurRad="38100" dist="19050" dir="2700000" algn="tl" rotWithShape="0">
                    <a:schemeClr val="dk1">
                      <a:alpha val="40000"/>
                    </a:schemeClr>
                  </a:outerShdw>
                </a:effectLst>
              </a:endParaRPr>
            </a:p>
          </p:txBody>
        </p:sp>
      </p:grpSp>
      <p:sp>
        <p:nvSpPr>
          <p:cNvPr id="26" name="Rectangle 25"/>
          <p:cNvSpPr/>
          <p:nvPr/>
        </p:nvSpPr>
        <p:spPr>
          <a:xfrm>
            <a:off x="427879" y="10633"/>
            <a:ext cx="11445762" cy="830997"/>
          </a:xfrm>
          <a:prstGeom prst="rect">
            <a:avLst/>
          </a:prstGeom>
          <a:noFill/>
        </p:spPr>
        <p:txBody>
          <a:bodyPr wrap="none" lIns="91440" tIns="45720" rIns="91440" bIns="45720">
            <a:spAutoFit/>
          </a:bodyPr>
          <a:lstStyle/>
          <a:p>
            <a:pPr algn="ctr"/>
            <a:r>
              <a:rPr lang="en-US" sz="4800" b="1" cap="none" spc="0" dirty="0" smtClean="0">
                <a:ln w="0"/>
                <a:solidFill>
                  <a:srgbClr val="FF0000"/>
                </a:solidFill>
                <a:effectLst>
                  <a:outerShdw blurRad="38100" dist="19050" dir="2700000" algn="tl" rotWithShape="0">
                    <a:schemeClr val="dk1">
                      <a:alpha val="40000"/>
                    </a:schemeClr>
                  </a:outerShdw>
                </a:effectLst>
              </a:rPr>
              <a:t>Our key hypotheses about AI (LLMs) impact:</a:t>
            </a:r>
          </a:p>
        </p:txBody>
      </p:sp>
      <p:sp>
        <p:nvSpPr>
          <p:cNvPr id="27" name="Rectangle 26"/>
          <p:cNvSpPr/>
          <p:nvPr/>
        </p:nvSpPr>
        <p:spPr>
          <a:xfrm>
            <a:off x="55217" y="4115413"/>
            <a:ext cx="12083618" cy="523220"/>
          </a:xfrm>
          <a:prstGeom prst="rect">
            <a:avLst/>
          </a:prstGeom>
          <a:ln w="38100">
            <a:solidFill>
              <a:schemeClr val="tx1"/>
            </a:solidFill>
          </a:ln>
        </p:spPr>
        <p:txBody>
          <a:bodyPr wrap="square">
            <a:spAutoFit/>
          </a:bodyPr>
          <a:lstStyle/>
          <a:p>
            <a:r>
              <a:rPr lang="en-US" sz="2800" dirty="0"/>
              <a:t>|</a:t>
            </a:r>
            <a:r>
              <a:rPr lang="en-US" sz="2800" b="1" dirty="0">
                <a:solidFill>
                  <a:srgbClr val="00B050"/>
                </a:solidFill>
              </a:rPr>
              <a:t>StrongHuman</a:t>
            </a:r>
            <a:r>
              <a:rPr lang="en-US" sz="2800" dirty="0"/>
              <a:t> − </a:t>
            </a:r>
            <a:r>
              <a:rPr lang="en-US" sz="2800" b="1" dirty="0">
                <a:solidFill>
                  <a:srgbClr val="FF0000"/>
                </a:solidFill>
              </a:rPr>
              <a:t>WeakHuman</a:t>
            </a:r>
            <a:r>
              <a:rPr lang="en-US" sz="2800" dirty="0"/>
              <a:t>| </a:t>
            </a:r>
            <a:r>
              <a:rPr lang="en-US" sz="2800" b="1" dirty="0"/>
              <a:t>&gt;</a:t>
            </a:r>
            <a:r>
              <a:rPr lang="en-US" sz="2800" dirty="0"/>
              <a:t> |(</a:t>
            </a:r>
            <a:r>
              <a:rPr lang="en-US" sz="2800" b="1" dirty="0">
                <a:solidFill>
                  <a:srgbClr val="00B050"/>
                </a:solidFill>
              </a:rPr>
              <a:t>StrongHuman</a:t>
            </a:r>
            <a:r>
              <a:rPr lang="en-US" sz="2800" dirty="0"/>
              <a:t> + </a:t>
            </a:r>
            <a:r>
              <a:rPr lang="en-US" sz="2800" b="1" dirty="0">
                <a:solidFill>
                  <a:srgbClr val="7030A0"/>
                </a:solidFill>
              </a:rPr>
              <a:t>LLM</a:t>
            </a:r>
            <a:r>
              <a:rPr lang="en-US" sz="2800" dirty="0"/>
              <a:t>) − (</a:t>
            </a:r>
            <a:r>
              <a:rPr lang="en-US" sz="2800" b="1" dirty="0">
                <a:solidFill>
                  <a:srgbClr val="FF0000"/>
                </a:solidFill>
              </a:rPr>
              <a:t>WeakHuman</a:t>
            </a:r>
            <a:r>
              <a:rPr lang="en-US" sz="2800" dirty="0"/>
              <a:t> + </a:t>
            </a:r>
            <a:r>
              <a:rPr lang="en-US" sz="2800" b="1" dirty="0">
                <a:solidFill>
                  <a:srgbClr val="7030A0"/>
                </a:solidFill>
              </a:rPr>
              <a:t>LLM</a:t>
            </a:r>
            <a:r>
              <a:rPr lang="en-US" sz="2800" dirty="0"/>
              <a:t>)| </a:t>
            </a:r>
          </a:p>
        </p:txBody>
      </p:sp>
      <p:sp>
        <p:nvSpPr>
          <p:cNvPr id="29" name="Rectangle 28"/>
          <p:cNvSpPr/>
          <p:nvPr/>
        </p:nvSpPr>
        <p:spPr>
          <a:xfrm>
            <a:off x="413299" y="4848655"/>
            <a:ext cx="4179535" cy="1554272"/>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b="1" dirty="0" smtClean="0">
                <a:solidFill>
                  <a:srgbClr val="7030A0"/>
                </a:solidFill>
              </a:rPr>
              <a:t>Hypothesis </a:t>
            </a:r>
            <a:r>
              <a:rPr lang="en-US" b="1" dirty="0">
                <a:solidFill>
                  <a:srgbClr val="7030A0"/>
                </a:solidFill>
              </a:rPr>
              <a:t>#1</a:t>
            </a:r>
            <a:r>
              <a:rPr lang="en-US" dirty="0"/>
              <a:t>: The use of LLMs improves the level of argumentation of each player. </a:t>
            </a:r>
          </a:p>
          <a:p>
            <a:pPr algn="just"/>
            <a:r>
              <a:rPr lang="en-US" b="1" dirty="0">
                <a:solidFill>
                  <a:srgbClr val="7030A0"/>
                </a:solidFill>
              </a:rPr>
              <a:t>Hypothesis #2</a:t>
            </a:r>
            <a:r>
              <a:rPr lang="en-US" dirty="0"/>
              <a:t>: </a:t>
            </a:r>
            <a:r>
              <a:rPr lang="en-US" dirty="0" smtClean="0"/>
              <a:t>Adversarial dialogue </a:t>
            </a:r>
            <a:r>
              <a:rPr lang="en-US" dirty="0"/>
              <a:t>in the classroom improves the level of argumentation of each player. </a:t>
            </a:r>
          </a:p>
        </p:txBody>
      </p:sp>
      <p:sp>
        <p:nvSpPr>
          <p:cNvPr id="30" name="Rectangle 29"/>
          <p:cNvSpPr/>
          <p:nvPr/>
        </p:nvSpPr>
        <p:spPr>
          <a:xfrm>
            <a:off x="5039835" y="4843070"/>
            <a:ext cx="6804096" cy="1554272"/>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b="1" dirty="0">
                <a:solidFill>
                  <a:srgbClr val="7030A0"/>
                </a:solidFill>
              </a:rPr>
              <a:t>Hypothesis #3</a:t>
            </a:r>
            <a:r>
              <a:rPr lang="en-US" dirty="0"/>
              <a:t>: Competitive interaction among players with hybrid (human + LLM) collective intelligence accelerates human </a:t>
            </a:r>
            <a:r>
              <a:rPr lang="en-US" dirty="0" smtClean="0"/>
              <a:t>development.</a:t>
            </a:r>
          </a:p>
          <a:p>
            <a:pPr algn="just"/>
            <a:r>
              <a:rPr lang="en-US" b="1" dirty="0">
                <a:solidFill>
                  <a:srgbClr val="7030A0"/>
                </a:solidFill>
              </a:rPr>
              <a:t>Hypothesis #4</a:t>
            </a:r>
            <a:r>
              <a:rPr lang="en-US" dirty="0"/>
              <a:t>: Competitive interaction among players with hybrid collective intelligence reduces the cognitive gap, pulling weak players up to the level of strong players. </a:t>
            </a:r>
          </a:p>
        </p:txBody>
      </p:sp>
      <p:sp>
        <p:nvSpPr>
          <p:cNvPr id="31" name="Rectangle 30"/>
          <p:cNvSpPr/>
          <p:nvPr/>
        </p:nvSpPr>
        <p:spPr>
          <a:xfrm>
            <a:off x="4539984" y="1292097"/>
            <a:ext cx="3110251" cy="1569660"/>
          </a:xfrm>
          <a:prstGeom prst="rect">
            <a:avLst/>
          </a:prstGeom>
        </p:spPr>
        <p:txBody>
          <a:bodyPr wrap="square">
            <a:spAutoFit/>
          </a:bodyPr>
          <a:lstStyle/>
          <a:p>
            <a:pPr algn="ctr"/>
            <a:r>
              <a:rPr lang="en-US" sz="3200" b="1" dirty="0" smtClean="0">
                <a:ln w="0"/>
                <a:solidFill>
                  <a:srgbClr val="FF0000"/>
                </a:solidFill>
                <a:effectLst>
                  <a:outerShdw blurRad="38100" dist="19050" dir="2700000" algn="tl" rotWithShape="0">
                    <a:schemeClr val="dk1">
                      <a:alpha val="40000"/>
                    </a:schemeClr>
                  </a:outerShdw>
                </a:effectLst>
              </a:rPr>
              <a:t>Paradox </a:t>
            </a:r>
            <a:r>
              <a:rPr lang="en-US" sz="3200" b="1" dirty="0">
                <a:ln w="0"/>
                <a:solidFill>
                  <a:srgbClr val="FF0000"/>
                </a:solidFill>
                <a:effectLst>
                  <a:outerShdw blurRad="38100" dist="19050" dir="2700000" algn="tl" rotWithShape="0">
                    <a:schemeClr val="dk1">
                      <a:alpha val="40000"/>
                    </a:schemeClr>
                  </a:outerShdw>
                </a:effectLst>
              </a:rPr>
              <a:t>of collective/hybrid intelligence</a:t>
            </a:r>
            <a:endParaRPr lang="en-US" sz="3200" dirty="0"/>
          </a:p>
        </p:txBody>
      </p:sp>
    </p:spTree>
    <p:extLst>
      <p:ext uri="{BB962C8B-B14F-4D97-AF65-F5344CB8AC3E}">
        <p14:creationId xmlns:p14="http://schemas.microsoft.com/office/powerpoint/2010/main" val="309082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6882" y="125696"/>
            <a:ext cx="4825502" cy="6044195"/>
            <a:chOff x="480291" y="104430"/>
            <a:chExt cx="5176584" cy="6624011"/>
          </a:xfrm>
        </p:grpSpPr>
        <p:pic>
          <p:nvPicPr>
            <p:cNvPr id="4" name="Picture 3"/>
            <p:cNvPicPr>
              <a:picLocks noChangeAspect="1"/>
            </p:cNvPicPr>
            <p:nvPr/>
          </p:nvPicPr>
          <p:blipFill>
            <a:blip r:embed="rId2"/>
            <a:stretch>
              <a:fillRect/>
            </a:stretch>
          </p:blipFill>
          <p:spPr>
            <a:xfrm>
              <a:off x="480291" y="1629851"/>
              <a:ext cx="5176584" cy="4646746"/>
            </a:xfrm>
            <a:prstGeom prst="rect">
              <a:avLst/>
            </a:prstGeom>
          </p:spPr>
        </p:pic>
        <p:sp>
          <p:nvSpPr>
            <p:cNvPr id="3" name="Freeform 2"/>
            <p:cNvSpPr/>
            <p:nvPr/>
          </p:nvSpPr>
          <p:spPr>
            <a:xfrm rot="240865">
              <a:off x="2612494" y="1673402"/>
              <a:ext cx="618837" cy="4627418"/>
            </a:xfrm>
            <a:custGeom>
              <a:avLst/>
              <a:gdLst>
                <a:gd name="connsiteX0" fmla="*/ 0 w 618837"/>
                <a:gd name="connsiteY0" fmla="*/ 0 h 4627418"/>
                <a:gd name="connsiteX1" fmla="*/ 526473 w 618837"/>
                <a:gd name="connsiteY1" fmla="*/ 720436 h 4627418"/>
                <a:gd name="connsiteX2" fmla="*/ 267855 w 618837"/>
                <a:gd name="connsiteY2" fmla="*/ 1690255 h 4627418"/>
                <a:gd name="connsiteX3" fmla="*/ 618837 w 618837"/>
                <a:gd name="connsiteY3" fmla="*/ 2752436 h 4627418"/>
                <a:gd name="connsiteX4" fmla="*/ 360218 w 618837"/>
                <a:gd name="connsiteY4" fmla="*/ 4627418 h 4627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837" h="4627418">
                  <a:moveTo>
                    <a:pt x="0" y="0"/>
                  </a:moveTo>
                  <a:lnTo>
                    <a:pt x="526473" y="720436"/>
                  </a:lnTo>
                  <a:lnTo>
                    <a:pt x="267855" y="1690255"/>
                  </a:lnTo>
                  <a:lnTo>
                    <a:pt x="618837" y="2752436"/>
                  </a:lnTo>
                  <a:lnTo>
                    <a:pt x="360218" y="4627418"/>
                  </a:lnTo>
                </a:path>
              </a:pathLst>
            </a:custGeom>
            <a:noFill/>
            <a:ln w="152400">
              <a:solidFill>
                <a:srgbClr val="FF39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2451276" y="104430"/>
              <a:ext cx="949885" cy="15529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078316" y="6235998"/>
                  <a:ext cx="13643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ea typeface="Cambria Math" panose="02040503050406030204" pitchFamily="18" charset="0"/>
                          </a:rPr>
                          <m:t>≈</m:t>
                        </m:r>
                        <m:r>
                          <a:rPr lang="en-US" sz="3200" b="1" i="1" smtClean="0">
                            <a:solidFill>
                              <a:srgbClr val="FF0000"/>
                            </a:solidFill>
                            <a:latin typeface="Cambria Math" panose="02040503050406030204" pitchFamily="18" charset="0"/>
                          </a:rPr>
                          <m:t>𝟓𝟎</m:t>
                        </m:r>
                        <m:r>
                          <a:rPr lang="en-US" sz="3200" b="1" i="1" smtClean="0">
                            <a:solidFill>
                              <a:srgbClr val="FF0000"/>
                            </a:solidFill>
                            <a:latin typeface="Cambria Math" panose="02040503050406030204" pitchFamily="18" charset="0"/>
                          </a:rPr>
                          <m:t>%</m:t>
                        </m:r>
                      </m:oMath>
                    </m:oMathPara>
                  </a14:m>
                  <a:endParaRPr lang="en-US" sz="3200" b="1" dirty="0">
                    <a:solidFill>
                      <a:srgbClr val="FF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078316" y="6235998"/>
                  <a:ext cx="1364348" cy="4924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606410" y="6235997"/>
                  <a:ext cx="1364348"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ea typeface="Cambria Math" panose="02040503050406030204" pitchFamily="18" charset="0"/>
                          </a:rPr>
                          <m:t>≈</m:t>
                        </m:r>
                        <m:r>
                          <a:rPr lang="en-US" sz="3200" b="1" i="1" smtClean="0">
                            <a:solidFill>
                              <a:srgbClr val="FF0000"/>
                            </a:solidFill>
                            <a:latin typeface="Cambria Math" panose="02040503050406030204" pitchFamily="18" charset="0"/>
                          </a:rPr>
                          <m:t>𝟓𝟎</m:t>
                        </m:r>
                        <m:r>
                          <a:rPr lang="en-US" sz="3200" b="1" i="1" smtClean="0">
                            <a:solidFill>
                              <a:srgbClr val="FF0000"/>
                            </a:solidFill>
                            <a:latin typeface="Cambria Math" panose="02040503050406030204" pitchFamily="18" charset="0"/>
                          </a:rPr>
                          <m:t>%</m:t>
                        </m:r>
                      </m:oMath>
                    </m:oMathPara>
                  </a14:m>
                  <a:endParaRPr lang="en-US" sz="3200" b="1" dirty="0">
                    <a:solidFill>
                      <a:srgbClr val="FF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606410" y="6235997"/>
                  <a:ext cx="1364348" cy="492443"/>
                </a:xfrm>
                <a:prstGeom prst="rect">
                  <a:avLst/>
                </a:prstGeom>
                <a:blipFill>
                  <a:blip r:embed="rId5"/>
                  <a:stretch>
                    <a:fillRect/>
                  </a:stretch>
                </a:blipFill>
              </p:spPr>
              <p:txBody>
                <a:bodyPr/>
                <a:lstStyle/>
                <a:p>
                  <a:r>
                    <a:rPr lang="en-US">
                      <a:noFill/>
                    </a:rPr>
                    <a:t> </a:t>
                  </a:r>
                </a:p>
              </p:txBody>
            </p:sp>
          </mc:Fallback>
        </mc:AlternateContent>
      </p:grpSp>
      <p:sp>
        <p:nvSpPr>
          <p:cNvPr id="16" name="Rounded Rectangle 15"/>
          <p:cNvSpPr/>
          <p:nvPr/>
        </p:nvSpPr>
        <p:spPr>
          <a:xfrm>
            <a:off x="5288011" y="3575310"/>
            <a:ext cx="6868632" cy="2726038"/>
          </a:xfrm>
          <a:prstGeom prst="roundRect">
            <a:avLst>
              <a:gd name="adj" fmla="val 5561"/>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276182" y="1335335"/>
            <a:ext cx="6868632" cy="2176546"/>
          </a:xfrm>
          <a:prstGeom prst="roundRect">
            <a:avLst>
              <a:gd name="adj" fmla="val 5561"/>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76182" y="1349966"/>
            <a:ext cx="6868632" cy="1369606"/>
          </a:xfrm>
          <a:prstGeom prst="rect">
            <a:avLst/>
          </a:prstGeom>
        </p:spPr>
        <p:txBody>
          <a:bodyPr wrap="square">
            <a:spAutoFit/>
          </a:bodyPr>
          <a:lstStyle/>
          <a:p>
            <a:pPr algn="just">
              <a:spcAft>
                <a:spcPts val="600"/>
              </a:spcAft>
            </a:pPr>
            <a:r>
              <a:rPr lang="en-US" sz="2400" b="1" dirty="0" smtClean="0">
                <a:solidFill>
                  <a:srgbClr val="7030A0"/>
                </a:solidFill>
              </a:rPr>
              <a:t>Round-I experiments’ dilemma:</a:t>
            </a:r>
          </a:p>
          <a:p>
            <a:pPr algn="just"/>
            <a:r>
              <a:rPr lang="en-US" dirty="0" smtClean="0"/>
              <a:t>“</a:t>
            </a:r>
            <a:r>
              <a:rPr lang="en-US" dirty="0" smtClean="0">
                <a:solidFill>
                  <a:srgbClr val="FF393E"/>
                </a:solidFill>
              </a:rPr>
              <a:t>If </a:t>
            </a:r>
            <a:r>
              <a:rPr lang="en-US" dirty="0">
                <a:solidFill>
                  <a:srgbClr val="FF393E"/>
                </a:solidFill>
              </a:rPr>
              <a:t>you had a choice of only these two options, what would you choose</a:t>
            </a:r>
            <a:r>
              <a:rPr lang="en-US" dirty="0" smtClean="0">
                <a:solidFill>
                  <a:srgbClr val="FF393E"/>
                </a:solidFill>
              </a:rPr>
              <a:t>:</a:t>
            </a:r>
          </a:p>
          <a:p>
            <a:pPr marL="800100" lvl="1" indent="-342900" algn="just">
              <a:buFont typeface="+mj-lt"/>
              <a:buAutoNum type="alphaUcPeriod"/>
            </a:pPr>
            <a:r>
              <a:rPr lang="en-US" dirty="0" smtClean="0">
                <a:solidFill>
                  <a:srgbClr val="FF393E"/>
                </a:solidFill>
              </a:rPr>
              <a:t>Exercise </a:t>
            </a:r>
            <a:r>
              <a:rPr lang="en-US" dirty="0">
                <a:solidFill>
                  <a:srgbClr val="FF393E"/>
                </a:solidFill>
              </a:rPr>
              <a:t>but not follow a healthy diet</a:t>
            </a:r>
            <a:r>
              <a:rPr lang="en-US" dirty="0" smtClean="0">
                <a:solidFill>
                  <a:srgbClr val="FF393E"/>
                </a:solidFill>
              </a:rPr>
              <a:t>;</a:t>
            </a:r>
          </a:p>
          <a:p>
            <a:pPr marL="800100" lvl="1" indent="-342900" algn="just">
              <a:buFont typeface="+mj-lt"/>
              <a:buAutoNum type="alphaUcPeriod"/>
            </a:pPr>
            <a:r>
              <a:rPr lang="en-US" dirty="0" smtClean="0">
                <a:solidFill>
                  <a:srgbClr val="FF393E"/>
                </a:solidFill>
              </a:rPr>
              <a:t>Consume </a:t>
            </a:r>
            <a:r>
              <a:rPr lang="en-US" dirty="0">
                <a:solidFill>
                  <a:srgbClr val="FF393E"/>
                </a:solidFill>
              </a:rPr>
              <a:t>only healthy food but do not exercise at all?</a:t>
            </a:r>
            <a:r>
              <a:rPr lang="en-US" dirty="0"/>
              <a:t>” </a:t>
            </a:r>
          </a:p>
        </p:txBody>
      </p:sp>
      <p:sp>
        <p:nvSpPr>
          <p:cNvPr id="6" name="Rectangle 5"/>
          <p:cNvSpPr/>
          <p:nvPr/>
        </p:nvSpPr>
        <p:spPr>
          <a:xfrm>
            <a:off x="3093736" y="31899"/>
            <a:ext cx="6943375" cy="1261884"/>
          </a:xfrm>
          <a:prstGeom prst="rect">
            <a:avLst/>
          </a:prstGeom>
          <a:noFill/>
        </p:spPr>
        <p:txBody>
          <a:bodyPr wrap="non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Prepare for the experiments:</a:t>
            </a:r>
          </a:p>
          <a:p>
            <a:pPr algn="ctr"/>
            <a:r>
              <a:rPr lang="en-US" sz="3600" b="1" cap="none" spc="0" dirty="0" smtClean="0">
                <a:ln w="0"/>
                <a:solidFill>
                  <a:srgbClr val="FF0000"/>
                </a:solidFill>
                <a:effectLst>
                  <a:outerShdw blurRad="38100" dist="19050" dir="2700000" algn="tl" rotWithShape="0">
                    <a:schemeClr val="dk1">
                      <a:alpha val="40000"/>
                    </a:schemeClr>
                  </a:outerShdw>
                </a:effectLst>
              </a:rPr>
              <a:t>Split students by dilemma question</a:t>
            </a:r>
            <a:endParaRPr lang="en-US" sz="3600" b="1" cap="none" spc="0" dirty="0">
              <a:ln w="0"/>
              <a:solidFill>
                <a:srgbClr val="FF0000"/>
              </a:solidFill>
              <a:effectLst>
                <a:outerShdw blurRad="38100" dist="19050" dir="2700000" algn="tl" rotWithShape="0">
                  <a:schemeClr val="dk1">
                    <a:alpha val="40000"/>
                  </a:schemeClr>
                </a:outerShdw>
              </a:effectLst>
            </a:endParaRPr>
          </a:p>
        </p:txBody>
      </p:sp>
      <p:sp>
        <p:nvSpPr>
          <p:cNvPr id="11" name="Rectangle 10"/>
          <p:cNvSpPr/>
          <p:nvPr/>
        </p:nvSpPr>
        <p:spPr>
          <a:xfrm>
            <a:off x="5339806" y="2588550"/>
            <a:ext cx="5739325" cy="923330"/>
          </a:xfrm>
          <a:prstGeom prst="rect">
            <a:avLst/>
          </a:prstGeom>
        </p:spPr>
        <p:txBody>
          <a:bodyPr wrap="square">
            <a:spAutoFit/>
          </a:bodyPr>
          <a:lstStyle/>
          <a:p>
            <a:pPr algn="just"/>
            <a:r>
              <a:rPr lang="en-US" dirty="0" smtClean="0"/>
              <a:t>Consequently, </a:t>
            </a:r>
            <a:r>
              <a:rPr lang="en-US" b="1" dirty="0" smtClean="0"/>
              <a:t>178</a:t>
            </a:r>
            <a:r>
              <a:rPr lang="en-US" dirty="0" smtClean="0"/>
              <a:t> Round-I respondents were divided:</a:t>
            </a:r>
          </a:p>
          <a:p>
            <a:pPr marL="800100" lvl="1" indent="-342900" algn="just">
              <a:buFont typeface="+mj-lt"/>
              <a:buAutoNum type="alphaUcPeriod"/>
            </a:pPr>
            <a:r>
              <a:rPr lang="en-US" dirty="0" smtClean="0"/>
              <a:t>53% (</a:t>
            </a:r>
            <a:r>
              <a:rPr lang="en-US" b="1" dirty="0" smtClean="0"/>
              <a:t>94</a:t>
            </a:r>
            <a:r>
              <a:rPr lang="en-US" dirty="0" smtClean="0"/>
              <a:t> students);</a:t>
            </a:r>
          </a:p>
          <a:p>
            <a:pPr marL="800100" lvl="1" indent="-342900" algn="just">
              <a:buFont typeface="+mj-lt"/>
              <a:buAutoNum type="alphaUcPeriod"/>
            </a:pPr>
            <a:r>
              <a:rPr lang="en-US" dirty="0" smtClean="0"/>
              <a:t>47% (</a:t>
            </a:r>
            <a:r>
              <a:rPr lang="en-US" b="1" dirty="0" smtClean="0"/>
              <a:t>84</a:t>
            </a:r>
            <a:r>
              <a:rPr lang="en-US" dirty="0" smtClean="0"/>
              <a:t> students)</a:t>
            </a:r>
            <a:endParaRPr lang="en-US" dirty="0"/>
          </a:p>
        </p:txBody>
      </p:sp>
      <p:sp>
        <p:nvSpPr>
          <p:cNvPr id="12" name="Rectangle 11"/>
          <p:cNvSpPr/>
          <p:nvPr/>
        </p:nvSpPr>
        <p:spPr>
          <a:xfrm>
            <a:off x="5350984" y="3584366"/>
            <a:ext cx="6623702" cy="1923604"/>
          </a:xfrm>
          <a:prstGeom prst="rect">
            <a:avLst/>
          </a:prstGeom>
        </p:spPr>
        <p:txBody>
          <a:bodyPr wrap="square">
            <a:spAutoFit/>
          </a:bodyPr>
          <a:lstStyle/>
          <a:p>
            <a:pPr algn="just">
              <a:spcAft>
                <a:spcPts val="600"/>
              </a:spcAft>
            </a:pPr>
            <a:r>
              <a:rPr lang="en-US" sz="2400" b="1" dirty="0">
                <a:solidFill>
                  <a:srgbClr val="7030A0"/>
                </a:solidFill>
              </a:rPr>
              <a:t>Round-II experiments’ dilemma:</a:t>
            </a:r>
          </a:p>
          <a:p>
            <a:pPr algn="just"/>
            <a:r>
              <a:rPr lang="en-US" dirty="0" smtClean="0"/>
              <a:t>“</a:t>
            </a:r>
            <a:r>
              <a:rPr lang="en-US" dirty="0">
                <a:solidFill>
                  <a:srgbClr val="CE7B44"/>
                </a:solidFill>
              </a:rPr>
              <a:t>If you were faced with such a choice, what would you </a:t>
            </a:r>
            <a:r>
              <a:rPr lang="en-US" dirty="0" smtClean="0">
                <a:solidFill>
                  <a:srgbClr val="CE7B44"/>
                </a:solidFill>
              </a:rPr>
              <a:t>choose:</a:t>
            </a:r>
          </a:p>
          <a:p>
            <a:pPr marL="800100" lvl="1" indent="-342900" algn="just">
              <a:buFont typeface="+mj-lt"/>
              <a:buAutoNum type="alphaUcPeriod"/>
            </a:pPr>
            <a:r>
              <a:rPr lang="en-US" dirty="0">
                <a:solidFill>
                  <a:srgbClr val="CE7B44"/>
                </a:solidFill>
              </a:rPr>
              <a:t>find yourself in an unfamiliar country with a high standard of living and almost no crime with $100 in your pocket</a:t>
            </a:r>
          </a:p>
          <a:p>
            <a:pPr marL="800100" lvl="1" indent="-342900" algn="just">
              <a:buFont typeface="+mj-lt"/>
              <a:buAutoNum type="alphaUcPeriod"/>
            </a:pPr>
            <a:r>
              <a:rPr lang="en-US" dirty="0">
                <a:solidFill>
                  <a:srgbClr val="CE7B44"/>
                </a:solidFill>
              </a:rPr>
              <a:t>find yourself with $1,000,000, but in one of the poorest countries with high levels of crime and </a:t>
            </a:r>
            <a:r>
              <a:rPr lang="en-US" dirty="0" smtClean="0">
                <a:solidFill>
                  <a:srgbClr val="CE7B44"/>
                </a:solidFill>
              </a:rPr>
              <a:t>poverty?</a:t>
            </a:r>
            <a:r>
              <a:rPr lang="en-US" dirty="0" smtClean="0"/>
              <a:t>” </a:t>
            </a:r>
            <a:endParaRPr lang="en-US" dirty="0"/>
          </a:p>
        </p:txBody>
      </p:sp>
      <p:sp>
        <p:nvSpPr>
          <p:cNvPr id="13" name="Rectangle 12"/>
          <p:cNvSpPr/>
          <p:nvPr/>
        </p:nvSpPr>
        <p:spPr>
          <a:xfrm>
            <a:off x="5395535" y="5378018"/>
            <a:ext cx="6096000" cy="923330"/>
          </a:xfrm>
          <a:prstGeom prst="rect">
            <a:avLst/>
          </a:prstGeom>
        </p:spPr>
        <p:txBody>
          <a:bodyPr>
            <a:spAutoFit/>
          </a:bodyPr>
          <a:lstStyle/>
          <a:p>
            <a:pPr algn="just"/>
            <a:r>
              <a:rPr lang="en-US" dirty="0" smtClean="0"/>
              <a:t>Consequently, </a:t>
            </a:r>
            <a:r>
              <a:rPr lang="en-US" b="1" dirty="0" smtClean="0"/>
              <a:t>164 </a:t>
            </a:r>
            <a:r>
              <a:rPr lang="en-US" dirty="0" smtClean="0"/>
              <a:t>Round-II respondents were divided:</a:t>
            </a:r>
          </a:p>
          <a:p>
            <a:pPr marL="800100" lvl="1" indent="-342900" algn="just">
              <a:buFont typeface="+mj-lt"/>
              <a:buAutoNum type="alphaUcPeriod"/>
            </a:pPr>
            <a:r>
              <a:rPr lang="en-US" dirty="0" smtClean="0"/>
              <a:t>48% (</a:t>
            </a:r>
            <a:r>
              <a:rPr lang="en-US" b="1" dirty="0" smtClean="0"/>
              <a:t>79</a:t>
            </a:r>
            <a:r>
              <a:rPr lang="en-US" dirty="0" smtClean="0"/>
              <a:t> students);</a:t>
            </a:r>
          </a:p>
          <a:p>
            <a:pPr marL="800100" lvl="1" indent="-342900" algn="just">
              <a:buFont typeface="+mj-lt"/>
              <a:buAutoNum type="alphaUcPeriod"/>
            </a:pPr>
            <a:r>
              <a:rPr lang="en-US" dirty="0" smtClean="0"/>
              <a:t>52% (</a:t>
            </a:r>
            <a:r>
              <a:rPr lang="en-US" b="1" dirty="0" smtClean="0"/>
              <a:t>85</a:t>
            </a:r>
            <a:r>
              <a:rPr lang="en-US" dirty="0" smtClean="0"/>
              <a:t> students)</a:t>
            </a:r>
            <a:endParaRPr lang="en-US" dirty="0"/>
          </a:p>
        </p:txBody>
      </p:sp>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1631993" y="1154991"/>
            <a:ext cx="425303" cy="695337"/>
          </a:xfrm>
          <a:prstGeom prst="rect">
            <a:avLst/>
          </a:prstGeom>
        </p:spPr>
      </p:pic>
      <p:pic>
        <p:nvPicPr>
          <p:cNvPr id="18" name="Picture 17"/>
          <p:cNvPicPr>
            <a:picLocks noChangeAspect="1"/>
          </p:cNvPicPr>
          <p:nvPr/>
        </p:nvPicPr>
        <p:blipFill>
          <a:blip r:embed="rId3">
            <a:clrChange>
              <a:clrFrom>
                <a:srgbClr val="FFFFFF"/>
              </a:clrFrom>
              <a:clrTo>
                <a:srgbClr val="FFFFFF">
                  <a:alpha val="0"/>
                </a:srgbClr>
              </a:clrTo>
            </a:clrChange>
          </a:blip>
          <a:stretch>
            <a:fillRect/>
          </a:stretch>
        </p:blipFill>
        <p:spPr>
          <a:xfrm>
            <a:off x="11654307" y="3630546"/>
            <a:ext cx="425303" cy="695337"/>
          </a:xfrm>
          <a:prstGeom prst="rect">
            <a:avLst/>
          </a:prstGeom>
        </p:spPr>
      </p:pic>
    </p:spTree>
    <p:extLst>
      <p:ext uri="{BB962C8B-B14F-4D97-AF65-F5344CB8AC3E}">
        <p14:creationId xmlns:p14="http://schemas.microsoft.com/office/powerpoint/2010/main" val="27660135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055" y="1733263"/>
            <a:ext cx="5255490" cy="4646746"/>
          </a:xfrm>
          <a:prstGeom prst="rect">
            <a:avLst/>
          </a:prstGeom>
        </p:spPr>
      </p:pic>
      <p:sp>
        <p:nvSpPr>
          <p:cNvPr id="3" name="Rounded Rectangle 2"/>
          <p:cNvSpPr/>
          <p:nvPr/>
        </p:nvSpPr>
        <p:spPr>
          <a:xfrm>
            <a:off x="53166" y="1573614"/>
            <a:ext cx="7181380" cy="2062633"/>
          </a:xfrm>
          <a:prstGeom prst="roundRect">
            <a:avLst>
              <a:gd name="adj" fmla="val 9438"/>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3166" y="3711804"/>
            <a:ext cx="7181380" cy="2636306"/>
          </a:xfrm>
          <a:prstGeom prst="roundRect">
            <a:avLst>
              <a:gd name="adj" fmla="val 9438"/>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000650" y="712378"/>
            <a:ext cx="2603250" cy="5762844"/>
          </a:xfrm>
          <a:prstGeom prst="roundRect">
            <a:avLst>
              <a:gd name="adj" fmla="val 9438"/>
            </a:avLst>
          </a:prstGeom>
          <a:noFill/>
          <a:ln w="50800">
            <a:solidFill>
              <a:srgbClr val="CE7B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664206" y="707063"/>
            <a:ext cx="2648061" cy="5762844"/>
          </a:xfrm>
          <a:prstGeom prst="roundRect">
            <a:avLst>
              <a:gd name="adj" fmla="val 9438"/>
            </a:avLst>
          </a:prstGeom>
          <a:noFill/>
          <a:ln w="50800">
            <a:solidFill>
              <a:srgbClr val="5475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7634" y="4621797"/>
            <a:ext cx="1437380" cy="646331"/>
          </a:xfrm>
          <a:prstGeom prst="rect">
            <a:avLst/>
          </a:prstGeom>
          <a:noFill/>
        </p:spPr>
        <p:txBody>
          <a:bodyPr wrap="none" lIns="91440" tIns="45720" rIns="91440" bIns="45720">
            <a:spAutoFit/>
          </a:bodyPr>
          <a:lstStyle/>
          <a:p>
            <a:pPr algn="ctr"/>
            <a:r>
              <a:rPr lang="en-US" sz="3600" b="1" cap="none" spc="0" dirty="0" smtClean="0">
                <a:ln w="0"/>
                <a:solidFill>
                  <a:srgbClr val="00B050"/>
                </a:solidFill>
                <a:effectLst>
                  <a:outerShdw blurRad="38100" dist="19050" dir="2700000" algn="tl" rotWithShape="0">
                    <a:schemeClr val="dk1">
                      <a:alpha val="40000"/>
                    </a:schemeClr>
                  </a:outerShdw>
                </a:effectLst>
              </a:rPr>
              <a:t>Strong</a:t>
            </a:r>
            <a:endParaRPr lang="en-US" sz="3600" b="1" cap="none" spc="0" dirty="0">
              <a:ln w="0"/>
              <a:solidFill>
                <a:srgbClr val="00B050"/>
              </a:solidFill>
              <a:effectLst>
                <a:outerShdw blurRad="38100" dist="19050" dir="2700000" algn="tl" rotWithShape="0">
                  <a:schemeClr val="dk1">
                    <a:alpha val="40000"/>
                  </a:schemeClr>
                </a:outerShdw>
              </a:effectLst>
            </a:endParaRPr>
          </a:p>
        </p:txBody>
      </p:sp>
      <p:sp>
        <p:nvSpPr>
          <p:cNvPr id="10" name="Rectangle 9"/>
          <p:cNvSpPr/>
          <p:nvPr/>
        </p:nvSpPr>
        <p:spPr>
          <a:xfrm>
            <a:off x="623550" y="2262325"/>
            <a:ext cx="1267848" cy="646331"/>
          </a:xfrm>
          <a:prstGeom prst="rect">
            <a:avLst/>
          </a:prstGeom>
          <a:noFill/>
        </p:spPr>
        <p:txBody>
          <a:bodyPr wrap="none" lIns="91440" tIns="45720" rIns="91440" bIns="45720">
            <a:spAutoFit/>
          </a:bodyPr>
          <a:lstStyle/>
          <a:p>
            <a:pPr algn="ctr"/>
            <a:r>
              <a:rPr lang="en-US" sz="3600" b="1" cap="none" spc="0" dirty="0" smtClean="0">
                <a:ln w="0"/>
                <a:solidFill>
                  <a:srgbClr val="FF0000"/>
                </a:solidFill>
                <a:effectLst>
                  <a:outerShdw blurRad="38100" dist="19050" dir="2700000" algn="tl" rotWithShape="0">
                    <a:schemeClr val="dk1">
                      <a:alpha val="40000"/>
                    </a:schemeClr>
                  </a:outerShdw>
                </a:effectLst>
              </a:rPr>
              <a:t>Weak</a:t>
            </a:r>
            <a:endParaRPr lang="en-US" sz="3600" b="1" cap="none" spc="0" dirty="0">
              <a:ln w="0"/>
              <a:solidFill>
                <a:srgbClr val="FF0000"/>
              </a:solidFill>
              <a:effectLst>
                <a:outerShdw blurRad="38100" dist="19050" dir="2700000" algn="tl" rotWithShape="0">
                  <a:schemeClr val="dk1">
                    <a:alpha val="40000"/>
                  </a:schemeClr>
                </a:outerShdw>
              </a:effectLst>
            </a:endParaRPr>
          </a:p>
        </p:txBody>
      </p:sp>
      <p:sp>
        <p:nvSpPr>
          <p:cNvPr id="15" name="Rectangle 14"/>
          <p:cNvSpPr/>
          <p:nvPr/>
        </p:nvSpPr>
        <p:spPr>
          <a:xfrm>
            <a:off x="2539998" y="726667"/>
            <a:ext cx="1851519" cy="830997"/>
          </a:xfrm>
          <a:prstGeom prst="rect">
            <a:avLst/>
          </a:prstGeom>
          <a:noFill/>
        </p:spPr>
        <p:txBody>
          <a:bodyPr wrap="square" lIns="91440" tIns="45720" rIns="91440" bIns="45720">
            <a:spAutoFit/>
          </a:bodyPr>
          <a:lstStyle/>
          <a:p>
            <a:pPr algn="ctr"/>
            <a:r>
              <a:rPr lang="en-US" sz="2400" b="1" cap="none" spc="0" dirty="0" smtClean="0">
                <a:ln w="0"/>
                <a:solidFill>
                  <a:srgbClr val="CE7B44"/>
                </a:solidFill>
                <a:effectLst>
                  <a:outerShdw blurRad="38100" dist="19050" dir="2700000" algn="tl" rotWithShape="0">
                    <a:schemeClr val="dk1">
                      <a:alpha val="40000"/>
                    </a:schemeClr>
                  </a:outerShdw>
                </a:effectLst>
              </a:rPr>
              <a:t>Dilemma choice A</a:t>
            </a:r>
            <a:endParaRPr lang="en-US" sz="2400" b="1" cap="none" spc="0" dirty="0">
              <a:ln w="0"/>
              <a:solidFill>
                <a:srgbClr val="CE7B44"/>
              </a:solidFill>
              <a:effectLst>
                <a:outerShdw blurRad="38100" dist="19050" dir="2700000" algn="tl" rotWithShape="0">
                  <a:schemeClr val="dk1">
                    <a:alpha val="40000"/>
                  </a:schemeClr>
                </a:outerShdw>
              </a:effectLst>
            </a:endParaRPr>
          </a:p>
        </p:txBody>
      </p:sp>
      <p:sp>
        <p:nvSpPr>
          <p:cNvPr id="16" name="Rectangle 15"/>
          <p:cNvSpPr/>
          <p:nvPr/>
        </p:nvSpPr>
        <p:spPr>
          <a:xfrm>
            <a:off x="5143248" y="726667"/>
            <a:ext cx="1858075" cy="830997"/>
          </a:xfrm>
          <a:prstGeom prst="rect">
            <a:avLst/>
          </a:prstGeom>
          <a:noFill/>
        </p:spPr>
        <p:txBody>
          <a:bodyPr wrap="square" lIns="91440" tIns="45720" rIns="91440" bIns="45720">
            <a:spAutoFit/>
          </a:bodyPr>
          <a:lstStyle/>
          <a:p>
            <a:pPr algn="ctr"/>
            <a:r>
              <a:rPr lang="en-US" sz="2400" b="1" cap="none" spc="0" dirty="0" smtClean="0">
                <a:ln w="0"/>
                <a:solidFill>
                  <a:srgbClr val="0070C0"/>
                </a:solidFill>
                <a:effectLst>
                  <a:outerShdw blurRad="38100" dist="19050" dir="2700000" algn="tl" rotWithShape="0">
                    <a:schemeClr val="dk1">
                      <a:alpha val="40000"/>
                    </a:schemeClr>
                  </a:outerShdw>
                </a:effectLst>
              </a:rPr>
              <a:t>Dilemma choice B</a:t>
            </a:r>
            <a:endParaRPr lang="en-US" sz="2400" b="1" cap="none" spc="0" dirty="0">
              <a:ln w="0"/>
              <a:solidFill>
                <a:srgbClr val="0070C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8" name="TextBox 17"/>
              <p:cNvSpPr txBox="1"/>
              <p:nvPr/>
            </p:nvSpPr>
            <p:spPr>
              <a:xfrm>
                <a:off x="2162394" y="930328"/>
                <a:ext cx="377604"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ea typeface="Cambria Math" panose="02040503050406030204" pitchFamily="18" charset="0"/>
                        </a:rPr>
                        <m:t>≈</m:t>
                      </m:r>
                      <m:f>
                        <m:fPr>
                          <m:ctrlPr>
                            <a:rPr lang="en-US" sz="1600" b="1" i="1" smtClean="0">
                              <a:latin typeface="Cambria Math" panose="02040503050406030204" pitchFamily="18" charset="0"/>
                            </a:rPr>
                          </m:ctrlPr>
                        </m:fPr>
                        <m:num>
                          <m:r>
                            <a:rPr lang="en-US" sz="1600" b="1" i="1" smtClean="0">
                              <a:latin typeface="Cambria Math" panose="02040503050406030204" pitchFamily="18" charset="0"/>
                            </a:rPr>
                            <m:t>𝟏</m:t>
                          </m:r>
                        </m:num>
                        <m:den>
                          <m:r>
                            <a:rPr lang="en-US" sz="1600" b="1" i="1" smtClean="0">
                              <a:latin typeface="Cambria Math" panose="02040503050406030204" pitchFamily="18" charset="0"/>
                            </a:rPr>
                            <m:t>𝟐</m:t>
                          </m:r>
                        </m:den>
                      </m:f>
                    </m:oMath>
                  </m:oMathPara>
                </a14:m>
                <a:endParaRPr lang="en-US" sz="1600" b="1" dirty="0"/>
              </a:p>
            </p:txBody>
          </p:sp>
        </mc:Choice>
        <mc:Fallback xmlns="">
          <p:sp>
            <p:nvSpPr>
              <p:cNvPr id="18" name="TextBox 17"/>
              <p:cNvSpPr txBox="1">
                <a:spLocks noRot="1" noChangeAspect="1" noMove="1" noResize="1" noEditPoints="1" noAdjustHandles="1" noChangeArrowheads="1" noChangeShapeType="1" noTextEdit="1"/>
              </p:cNvSpPr>
              <p:nvPr/>
            </p:nvSpPr>
            <p:spPr>
              <a:xfrm>
                <a:off x="2162394" y="930328"/>
                <a:ext cx="377604" cy="4626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832304" y="888198"/>
                <a:ext cx="377604" cy="462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ea typeface="Cambria Math" panose="02040503050406030204" pitchFamily="18" charset="0"/>
                        </a:rPr>
                        <m:t>≈</m:t>
                      </m:r>
                      <m:f>
                        <m:fPr>
                          <m:ctrlPr>
                            <a:rPr lang="en-US" sz="1600" b="1" i="1" smtClean="0">
                              <a:latin typeface="Cambria Math" panose="02040503050406030204" pitchFamily="18" charset="0"/>
                            </a:rPr>
                          </m:ctrlPr>
                        </m:fPr>
                        <m:num>
                          <m:r>
                            <a:rPr lang="en-US" sz="1600" b="1" i="1" smtClean="0">
                              <a:latin typeface="Cambria Math" panose="02040503050406030204" pitchFamily="18" charset="0"/>
                            </a:rPr>
                            <m:t>𝟏</m:t>
                          </m:r>
                        </m:num>
                        <m:den>
                          <m:r>
                            <a:rPr lang="en-US" sz="1600" b="1" i="1" smtClean="0">
                              <a:latin typeface="Cambria Math" panose="02040503050406030204" pitchFamily="18" charset="0"/>
                            </a:rPr>
                            <m:t>𝟐</m:t>
                          </m:r>
                        </m:den>
                      </m:f>
                    </m:oMath>
                  </m:oMathPara>
                </a14:m>
                <a:endParaRPr lang="en-US" sz="1600" b="1" dirty="0"/>
              </a:p>
            </p:txBody>
          </p:sp>
        </mc:Choice>
        <mc:Fallback xmlns="">
          <p:sp>
            <p:nvSpPr>
              <p:cNvPr id="19" name="TextBox 18"/>
              <p:cNvSpPr txBox="1">
                <a:spLocks noRot="1" noChangeAspect="1" noMove="1" noResize="1" noEditPoints="1" noAdjustHandles="1" noChangeArrowheads="1" noChangeShapeType="1" noTextEdit="1"/>
              </p:cNvSpPr>
              <p:nvPr/>
            </p:nvSpPr>
            <p:spPr>
              <a:xfrm>
                <a:off x="4832304" y="888198"/>
                <a:ext cx="377604" cy="462627"/>
              </a:xfrm>
              <a:prstGeom prst="rect">
                <a:avLst/>
              </a:prstGeom>
              <a:blipFill>
                <a:blip r:embed="rId4"/>
                <a:stretch>
                  <a:fillRect/>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1BED065E-D9E3-AFF8-0BAE-43A9BD4CF301}"/>
              </a:ext>
            </a:extLst>
          </p:cNvPr>
          <p:cNvPicPr>
            <a:picLocks noChangeAspect="1"/>
          </p:cNvPicPr>
          <p:nvPr/>
        </p:nvPicPr>
        <p:blipFill>
          <a:blip r:embed="rId5"/>
          <a:stretch>
            <a:fillRect/>
          </a:stretch>
        </p:blipFill>
        <p:spPr>
          <a:xfrm>
            <a:off x="273033" y="170800"/>
            <a:ext cx="1260005" cy="1206594"/>
          </a:xfrm>
          <a:prstGeom prst="rect">
            <a:avLst/>
          </a:prstGeom>
        </p:spPr>
      </p:pic>
      <p:grpSp>
        <p:nvGrpSpPr>
          <p:cNvPr id="38" name="Group 37"/>
          <p:cNvGrpSpPr/>
          <p:nvPr/>
        </p:nvGrpSpPr>
        <p:grpSpPr>
          <a:xfrm>
            <a:off x="8037738" y="4755666"/>
            <a:ext cx="1418984" cy="1358834"/>
            <a:chOff x="10439701" y="289713"/>
            <a:chExt cx="1418984" cy="1358834"/>
          </a:xfrm>
        </p:grpSpPr>
        <p:pic>
          <p:nvPicPr>
            <p:cNvPr id="22" name="Picture 21">
              <a:extLst>
                <a:ext uri="{FF2B5EF4-FFF2-40B4-BE49-F238E27FC236}">
                  <a16:creationId xmlns:a16="http://schemas.microsoft.com/office/drawing/2014/main" id="{1BED065E-D9E3-AFF8-0BAE-43A9BD4CF301}"/>
                </a:ext>
              </a:extLst>
            </p:cNvPr>
            <p:cNvPicPr>
              <a:picLocks noChangeAspect="1"/>
            </p:cNvPicPr>
            <p:nvPr/>
          </p:nvPicPr>
          <p:blipFill>
            <a:blip r:embed="rId5">
              <a:duotone>
                <a:schemeClr val="accent5">
                  <a:shade val="45000"/>
                  <a:satMod val="135000"/>
                </a:schemeClr>
                <a:prstClr val="white"/>
              </a:duotone>
            </a:blip>
            <a:stretch>
              <a:fillRect/>
            </a:stretch>
          </p:blipFill>
          <p:spPr>
            <a:xfrm>
              <a:off x="10439701" y="289713"/>
              <a:ext cx="1418984" cy="1358834"/>
            </a:xfrm>
            <a:prstGeom prst="rect">
              <a:avLst/>
            </a:prstGeom>
          </p:spPr>
        </p:pic>
        <p:sp>
          <p:nvSpPr>
            <p:cNvPr id="23" name="Oval 22"/>
            <p:cNvSpPr/>
            <p:nvPr/>
          </p:nvSpPr>
          <p:spPr>
            <a:xfrm>
              <a:off x="10935284" y="69555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grpSp>
      <p:grpSp>
        <p:nvGrpSpPr>
          <p:cNvPr id="35" name="Group 34"/>
          <p:cNvGrpSpPr/>
          <p:nvPr/>
        </p:nvGrpSpPr>
        <p:grpSpPr>
          <a:xfrm>
            <a:off x="9928359" y="4164851"/>
            <a:ext cx="1418984" cy="1358834"/>
            <a:chOff x="8209452" y="4538334"/>
            <a:chExt cx="1418984" cy="1358834"/>
          </a:xfrm>
        </p:grpSpPr>
        <p:pic>
          <p:nvPicPr>
            <p:cNvPr id="21" name="Picture 20">
              <a:extLst>
                <a:ext uri="{FF2B5EF4-FFF2-40B4-BE49-F238E27FC236}">
                  <a16:creationId xmlns:a16="http://schemas.microsoft.com/office/drawing/2014/main" id="{1BED065E-D9E3-AFF8-0BAE-43A9BD4CF301}"/>
                </a:ext>
              </a:extLst>
            </p:cNvPr>
            <p:cNvPicPr>
              <a:picLocks noChangeAspect="1"/>
            </p:cNvPicPr>
            <p:nvPr/>
          </p:nvPicPr>
          <p:blipFill>
            <a:blip r:embed="rId5">
              <a:duotone>
                <a:schemeClr val="accent2">
                  <a:shade val="45000"/>
                  <a:satMod val="135000"/>
                </a:schemeClr>
                <a:prstClr val="white"/>
              </a:duotone>
            </a:blip>
            <a:stretch>
              <a:fillRect/>
            </a:stretch>
          </p:blipFill>
          <p:spPr>
            <a:xfrm>
              <a:off x="8209452" y="4538334"/>
              <a:ext cx="1418984" cy="1358834"/>
            </a:xfrm>
            <a:prstGeom prst="rect">
              <a:avLst/>
            </a:prstGeom>
          </p:spPr>
        </p:pic>
        <p:sp>
          <p:nvSpPr>
            <p:cNvPr id="24" name="Oval 23"/>
            <p:cNvSpPr/>
            <p:nvPr/>
          </p:nvSpPr>
          <p:spPr>
            <a:xfrm>
              <a:off x="8692931" y="4972567"/>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grpSp>
      <p:grpSp>
        <p:nvGrpSpPr>
          <p:cNvPr id="34" name="Group 33"/>
          <p:cNvGrpSpPr/>
          <p:nvPr/>
        </p:nvGrpSpPr>
        <p:grpSpPr>
          <a:xfrm>
            <a:off x="9931482" y="1893711"/>
            <a:ext cx="1418984" cy="1358834"/>
            <a:chOff x="10020531" y="2777620"/>
            <a:chExt cx="1418984" cy="1358834"/>
          </a:xfrm>
        </p:grpSpPr>
        <p:pic>
          <p:nvPicPr>
            <p:cNvPr id="27" name="Picture 26">
              <a:extLst>
                <a:ext uri="{FF2B5EF4-FFF2-40B4-BE49-F238E27FC236}">
                  <a16:creationId xmlns:a16="http://schemas.microsoft.com/office/drawing/2014/main" id="{1BED065E-D9E3-AFF8-0BAE-43A9BD4CF301}"/>
                </a:ext>
              </a:extLst>
            </p:cNvPr>
            <p:cNvPicPr>
              <a:picLocks noChangeAspect="1"/>
            </p:cNvPicPr>
            <p:nvPr/>
          </p:nvPicPr>
          <p:blipFill>
            <a:blip r:embed="rId5">
              <a:duotone>
                <a:schemeClr val="accent2">
                  <a:shade val="45000"/>
                  <a:satMod val="135000"/>
                </a:schemeClr>
                <a:prstClr val="white"/>
              </a:duotone>
            </a:blip>
            <a:stretch>
              <a:fillRect/>
            </a:stretch>
          </p:blipFill>
          <p:spPr>
            <a:xfrm>
              <a:off x="10020531" y="2777620"/>
              <a:ext cx="1418984" cy="1358834"/>
            </a:xfrm>
            <a:prstGeom prst="rect">
              <a:avLst/>
            </a:prstGeom>
          </p:spPr>
        </p:pic>
        <p:sp>
          <p:nvSpPr>
            <p:cNvPr id="28" name="Oval 27"/>
            <p:cNvSpPr/>
            <p:nvPr/>
          </p:nvSpPr>
          <p:spPr>
            <a:xfrm>
              <a:off x="10504010" y="321185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grpSp>
      <p:grpSp>
        <p:nvGrpSpPr>
          <p:cNvPr id="33" name="Group 32"/>
          <p:cNvGrpSpPr/>
          <p:nvPr/>
        </p:nvGrpSpPr>
        <p:grpSpPr>
          <a:xfrm>
            <a:off x="7980133" y="2572600"/>
            <a:ext cx="1418984" cy="1358834"/>
            <a:chOff x="7718024" y="2695607"/>
            <a:chExt cx="1418984" cy="1358834"/>
          </a:xfrm>
        </p:grpSpPr>
        <p:pic>
          <p:nvPicPr>
            <p:cNvPr id="31" name="Picture 30">
              <a:extLst>
                <a:ext uri="{FF2B5EF4-FFF2-40B4-BE49-F238E27FC236}">
                  <a16:creationId xmlns:a16="http://schemas.microsoft.com/office/drawing/2014/main" id="{1BED065E-D9E3-AFF8-0BAE-43A9BD4CF301}"/>
                </a:ext>
              </a:extLst>
            </p:cNvPr>
            <p:cNvPicPr>
              <a:picLocks noChangeAspect="1"/>
            </p:cNvPicPr>
            <p:nvPr/>
          </p:nvPicPr>
          <p:blipFill>
            <a:blip r:embed="rId5">
              <a:duotone>
                <a:schemeClr val="accent5">
                  <a:shade val="45000"/>
                  <a:satMod val="135000"/>
                </a:schemeClr>
                <a:prstClr val="white"/>
              </a:duotone>
            </a:blip>
            <a:stretch>
              <a:fillRect/>
            </a:stretch>
          </p:blipFill>
          <p:spPr>
            <a:xfrm>
              <a:off x="7718024" y="2695607"/>
              <a:ext cx="1418984" cy="1358834"/>
            </a:xfrm>
            <a:prstGeom prst="rect">
              <a:avLst/>
            </a:prstGeom>
          </p:spPr>
        </p:pic>
        <p:sp>
          <p:nvSpPr>
            <p:cNvPr id="32" name="Oval 31"/>
            <p:cNvSpPr/>
            <p:nvPr/>
          </p:nvSpPr>
          <p:spPr>
            <a:xfrm>
              <a:off x="8213607" y="3101447"/>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grpSp>
      <p:sp>
        <p:nvSpPr>
          <p:cNvPr id="39" name="Oval 38"/>
          <p:cNvSpPr/>
          <p:nvPr/>
        </p:nvSpPr>
        <p:spPr>
          <a:xfrm>
            <a:off x="3357551" y="2380305"/>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cxnSp>
        <p:nvCxnSpPr>
          <p:cNvPr id="41" name="Straight Arrow Connector 40"/>
          <p:cNvCxnSpPr/>
          <p:nvPr/>
        </p:nvCxnSpPr>
        <p:spPr>
          <a:xfrm>
            <a:off x="5849058" y="2932258"/>
            <a:ext cx="2162974" cy="351658"/>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554512" y="2247586"/>
            <a:ext cx="6656220" cy="250471"/>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622717" y="2757851"/>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cxnSp>
        <p:nvCxnSpPr>
          <p:cNvPr id="47" name="Straight Arrow Connector 46"/>
          <p:cNvCxnSpPr/>
          <p:nvPr/>
        </p:nvCxnSpPr>
        <p:spPr>
          <a:xfrm>
            <a:off x="3323949" y="4455594"/>
            <a:ext cx="6885950" cy="40355"/>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3154500" y="4324723"/>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cxnSp>
        <p:nvCxnSpPr>
          <p:cNvPr id="59" name="Straight Arrow Connector 58"/>
          <p:cNvCxnSpPr/>
          <p:nvPr/>
        </p:nvCxnSpPr>
        <p:spPr>
          <a:xfrm>
            <a:off x="6230657" y="5095474"/>
            <a:ext cx="1842136" cy="477345"/>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988236" y="4937048"/>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0000"/>
              </a:solidFill>
            </a:endParaRPr>
          </a:p>
        </p:txBody>
      </p:sp>
      <p:sp>
        <p:nvSpPr>
          <p:cNvPr id="61" name="Rectangle 60"/>
          <p:cNvSpPr/>
          <p:nvPr/>
        </p:nvSpPr>
        <p:spPr>
          <a:xfrm>
            <a:off x="3314611" y="9548"/>
            <a:ext cx="6791859" cy="584775"/>
          </a:xfrm>
          <a:prstGeom prst="rect">
            <a:avLst/>
          </a:prstGeom>
          <a:noFill/>
        </p:spPr>
        <p:txBody>
          <a:bodyPr wrap="none" lIns="91440" tIns="45720" rIns="91440" bIns="45720">
            <a:spAutoFit/>
          </a:bodyPr>
          <a:lstStyle/>
          <a:p>
            <a:pPr algn="ctr"/>
            <a:r>
              <a:rPr lang="en-US" sz="3200" b="1" cap="none" spc="0" dirty="0" smtClean="0">
                <a:ln w="0"/>
                <a:solidFill>
                  <a:srgbClr val="FF0000"/>
                </a:solidFill>
                <a:effectLst>
                  <a:outerShdw blurRad="38100" dist="19050" dir="2700000" algn="tl" rotWithShape="0">
                    <a:schemeClr val="dk1">
                      <a:alpha val="40000"/>
                    </a:schemeClr>
                  </a:outerShdw>
                </a:effectLst>
              </a:rPr>
              <a:t>Grouping students to 4 types of groups</a:t>
            </a:r>
            <a:endParaRPr lang="en-US" sz="3200" b="1" cap="none" spc="0" dirty="0">
              <a:ln w="0"/>
              <a:solidFill>
                <a:srgbClr val="FF0000"/>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62" name="Rectangle 61"/>
              <p:cNvSpPr/>
              <p:nvPr/>
            </p:nvSpPr>
            <p:spPr>
              <a:xfrm>
                <a:off x="39876" y="2231177"/>
                <a:ext cx="60946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𝟏</m:t>
                          </m:r>
                        </m:num>
                        <m:den>
                          <m:r>
                            <a:rPr lang="en-US" b="1" i="1">
                              <a:latin typeface="Cambria Math" panose="02040503050406030204" pitchFamily="18" charset="0"/>
                            </a:rPr>
                            <m:t>𝟐</m:t>
                          </m:r>
                        </m:den>
                      </m:f>
                    </m:oMath>
                  </m:oMathPara>
                </a14:m>
                <a:endParaRPr lang="en-US" b="1" dirty="0"/>
              </a:p>
            </p:txBody>
          </p:sp>
        </mc:Choice>
        <mc:Fallback xmlns="">
          <p:sp>
            <p:nvSpPr>
              <p:cNvPr id="62" name="Rectangle 61"/>
              <p:cNvSpPr>
                <a:spLocks noRot="1" noChangeAspect="1" noMove="1" noResize="1" noEditPoints="1" noAdjustHandles="1" noChangeArrowheads="1" noChangeShapeType="1" noTextEdit="1"/>
              </p:cNvSpPr>
              <p:nvPr/>
            </p:nvSpPr>
            <p:spPr>
              <a:xfrm>
                <a:off x="39876" y="2231177"/>
                <a:ext cx="609462" cy="6109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0" y="4631580"/>
                <a:ext cx="609462"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ea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𝟏</m:t>
                          </m:r>
                        </m:num>
                        <m:den>
                          <m:r>
                            <a:rPr lang="en-US" b="1" i="1">
                              <a:latin typeface="Cambria Math" panose="02040503050406030204" pitchFamily="18" charset="0"/>
                            </a:rPr>
                            <m:t>𝟐</m:t>
                          </m:r>
                        </m:den>
                      </m:f>
                    </m:oMath>
                  </m:oMathPara>
                </a14:m>
                <a:endParaRPr lang="en-US" b="1" dirty="0"/>
              </a:p>
            </p:txBody>
          </p:sp>
        </mc:Choice>
        <mc:Fallback xmlns="">
          <p:sp>
            <p:nvSpPr>
              <p:cNvPr id="63" name="Rectangle 62"/>
              <p:cNvSpPr>
                <a:spLocks noRot="1" noChangeAspect="1" noMove="1" noResize="1" noEditPoints="1" noAdjustHandles="1" noChangeArrowheads="1" noChangeShapeType="1" noTextEdit="1"/>
              </p:cNvSpPr>
              <p:nvPr/>
            </p:nvSpPr>
            <p:spPr>
              <a:xfrm>
                <a:off x="0" y="4631580"/>
                <a:ext cx="609462" cy="610936"/>
              </a:xfrm>
              <a:prstGeom prst="rect">
                <a:avLst/>
              </a:prstGeom>
              <a:blipFill>
                <a:blip r:embed="rId7"/>
                <a:stretch>
                  <a:fillRect/>
                </a:stretch>
              </a:blipFill>
            </p:spPr>
            <p:txBody>
              <a:bodyPr/>
              <a:lstStyle/>
              <a:p>
                <a:r>
                  <a:rPr lang="en-US">
                    <a:noFill/>
                  </a:rPr>
                  <a:t> </a:t>
                </a:r>
              </a:p>
            </p:txBody>
          </p:sp>
        </mc:Fallback>
      </mc:AlternateContent>
      <p:pic>
        <p:nvPicPr>
          <p:cNvPr id="69" name="Picture 68"/>
          <p:cNvPicPr>
            <a:picLocks noChangeAspect="1"/>
          </p:cNvPicPr>
          <p:nvPr/>
        </p:nvPicPr>
        <p:blipFill>
          <a:blip r:embed="rId8"/>
          <a:stretch>
            <a:fillRect/>
          </a:stretch>
        </p:blipFill>
        <p:spPr>
          <a:xfrm>
            <a:off x="8954822" y="5876994"/>
            <a:ext cx="543056" cy="517543"/>
          </a:xfrm>
          <a:prstGeom prst="rect">
            <a:avLst/>
          </a:prstGeom>
        </p:spPr>
      </p:pic>
      <p:pic>
        <p:nvPicPr>
          <p:cNvPr id="70" name="Picture 69"/>
          <p:cNvPicPr>
            <a:picLocks noChangeAspect="1"/>
          </p:cNvPicPr>
          <p:nvPr/>
        </p:nvPicPr>
        <p:blipFill>
          <a:blip r:embed="rId8"/>
          <a:stretch>
            <a:fillRect/>
          </a:stretch>
        </p:blipFill>
        <p:spPr>
          <a:xfrm>
            <a:off x="9832874" y="5876993"/>
            <a:ext cx="543056" cy="517543"/>
          </a:xfrm>
          <a:prstGeom prst="rect">
            <a:avLst/>
          </a:prstGeom>
        </p:spPr>
      </p:pic>
      <p:pic>
        <p:nvPicPr>
          <p:cNvPr id="71" name="Picture 70"/>
          <p:cNvPicPr>
            <a:picLocks noChangeAspect="1"/>
          </p:cNvPicPr>
          <p:nvPr/>
        </p:nvPicPr>
        <p:blipFill>
          <a:blip r:embed="rId9"/>
          <a:stretch>
            <a:fillRect/>
          </a:stretch>
        </p:blipFill>
        <p:spPr>
          <a:xfrm>
            <a:off x="10852291" y="5256187"/>
            <a:ext cx="520393" cy="499438"/>
          </a:xfrm>
          <a:prstGeom prst="rect">
            <a:avLst/>
          </a:prstGeom>
        </p:spPr>
      </p:pic>
      <p:pic>
        <p:nvPicPr>
          <p:cNvPr id="73" name="Picture 72"/>
          <p:cNvPicPr>
            <a:picLocks noChangeAspect="1"/>
          </p:cNvPicPr>
          <p:nvPr/>
        </p:nvPicPr>
        <p:blipFill>
          <a:blip r:embed="rId9"/>
          <a:stretch>
            <a:fillRect/>
          </a:stretch>
        </p:blipFill>
        <p:spPr>
          <a:xfrm>
            <a:off x="11606612" y="5268164"/>
            <a:ext cx="520393" cy="499438"/>
          </a:xfrm>
          <a:prstGeom prst="rect">
            <a:avLst/>
          </a:prstGeom>
        </p:spPr>
      </p:pic>
      <p:sp>
        <p:nvSpPr>
          <p:cNvPr id="74" name="Rectangle 73"/>
          <p:cNvSpPr/>
          <p:nvPr/>
        </p:nvSpPr>
        <p:spPr>
          <a:xfrm>
            <a:off x="11295548" y="5054880"/>
            <a:ext cx="468398"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75" name="Rectangle 74"/>
          <p:cNvSpPr/>
          <p:nvPr/>
        </p:nvSpPr>
        <p:spPr>
          <a:xfrm>
            <a:off x="9529027" y="5712019"/>
            <a:ext cx="468398"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76" name="Picture 75"/>
          <p:cNvPicPr>
            <a:picLocks noChangeAspect="1"/>
          </p:cNvPicPr>
          <p:nvPr/>
        </p:nvPicPr>
        <p:blipFill>
          <a:blip r:embed="rId10"/>
          <a:stretch>
            <a:fillRect/>
          </a:stretch>
        </p:blipFill>
        <p:spPr>
          <a:xfrm>
            <a:off x="8928111" y="3623223"/>
            <a:ext cx="525088" cy="503944"/>
          </a:xfrm>
          <a:prstGeom prst="rect">
            <a:avLst/>
          </a:prstGeom>
        </p:spPr>
      </p:pic>
      <p:pic>
        <p:nvPicPr>
          <p:cNvPr id="77" name="Picture 76"/>
          <p:cNvPicPr>
            <a:picLocks noChangeAspect="1"/>
          </p:cNvPicPr>
          <p:nvPr/>
        </p:nvPicPr>
        <p:blipFill>
          <a:blip r:embed="rId10"/>
          <a:stretch>
            <a:fillRect/>
          </a:stretch>
        </p:blipFill>
        <p:spPr>
          <a:xfrm>
            <a:off x="9694047" y="3653231"/>
            <a:ext cx="525088" cy="503944"/>
          </a:xfrm>
          <a:prstGeom prst="rect">
            <a:avLst/>
          </a:prstGeom>
        </p:spPr>
      </p:pic>
      <p:sp>
        <p:nvSpPr>
          <p:cNvPr id="78" name="Rectangle 77"/>
          <p:cNvSpPr/>
          <p:nvPr/>
        </p:nvSpPr>
        <p:spPr>
          <a:xfrm>
            <a:off x="9330554" y="3436699"/>
            <a:ext cx="468398"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79" name="Picture 78"/>
          <p:cNvPicPr>
            <a:picLocks noChangeAspect="1"/>
          </p:cNvPicPr>
          <p:nvPr/>
        </p:nvPicPr>
        <p:blipFill>
          <a:blip r:embed="rId11"/>
          <a:stretch>
            <a:fillRect/>
          </a:stretch>
        </p:blipFill>
        <p:spPr>
          <a:xfrm>
            <a:off x="10809759" y="3081675"/>
            <a:ext cx="576603" cy="553384"/>
          </a:xfrm>
          <a:prstGeom prst="rect">
            <a:avLst/>
          </a:prstGeom>
        </p:spPr>
      </p:pic>
      <p:pic>
        <p:nvPicPr>
          <p:cNvPr id="80" name="Picture 79"/>
          <p:cNvPicPr>
            <a:picLocks noChangeAspect="1"/>
          </p:cNvPicPr>
          <p:nvPr/>
        </p:nvPicPr>
        <p:blipFill>
          <a:blip r:embed="rId11"/>
          <a:stretch>
            <a:fillRect/>
          </a:stretch>
        </p:blipFill>
        <p:spPr>
          <a:xfrm>
            <a:off x="11557240" y="3073730"/>
            <a:ext cx="576603" cy="553384"/>
          </a:xfrm>
          <a:prstGeom prst="rect">
            <a:avLst/>
          </a:prstGeom>
        </p:spPr>
      </p:pic>
      <p:sp>
        <p:nvSpPr>
          <p:cNvPr id="81" name="Rectangle 80"/>
          <p:cNvSpPr/>
          <p:nvPr/>
        </p:nvSpPr>
        <p:spPr>
          <a:xfrm>
            <a:off x="11253016" y="2877336"/>
            <a:ext cx="468398"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12" name="Rounded Rectangle 11"/>
          <p:cNvSpPr/>
          <p:nvPr/>
        </p:nvSpPr>
        <p:spPr>
          <a:xfrm>
            <a:off x="7469523" y="600732"/>
            <a:ext cx="1514993" cy="649059"/>
          </a:xfrm>
          <a:prstGeom prst="roundRect">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8984516" y="600732"/>
            <a:ext cx="1565247" cy="653980"/>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549763" y="600732"/>
            <a:ext cx="1535592" cy="649060"/>
          </a:xfrm>
          <a:prstGeom prst="round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24525" y="626434"/>
            <a:ext cx="380232" cy="400110"/>
          </a:xfrm>
          <a:prstGeom prst="rect">
            <a:avLst/>
          </a:prstGeom>
          <a:noFill/>
        </p:spPr>
        <p:txBody>
          <a:bodyPr wrap="none" lIns="91440" tIns="45720" rIns="91440" bIns="45720">
            <a:spAutoFit/>
          </a:bodyPr>
          <a:lstStyle/>
          <a:p>
            <a:pPr algn="ctr"/>
            <a:r>
              <a:rPr lang="en-US" sz="2000" b="1" cap="none" spc="0" dirty="0" smtClean="0">
                <a:ln w="10160">
                  <a:solidFill>
                    <a:schemeClr val="accent5"/>
                  </a:solidFill>
                  <a:prstDash val="solid"/>
                </a:ln>
                <a:effectLst>
                  <a:outerShdw blurRad="38100" dist="22860" dir="5400000" algn="tl" rotWithShape="0">
                    <a:srgbClr val="000000">
                      <a:alpha val="30000"/>
                    </a:srgbClr>
                  </a:outerShdw>
                </a:effectLst>
              </a:rPr>
              <a:t>IT</a:t>
            </a:r>
          </a:p>
        </p:txBody>
      </p:sp>
      <p:sp>
        <p:nvSpPr>
          <p:cNvPr id="56" name="Rectangle 55"/>
          <p:cNvSpPr/>
          <p:nvPr/>
        </p:nvSpPr>
        <p:spPr>
          <a:xfrm>
            <a:off x="9508511" y="642909"/>
            <a:ext cx="442172" cy="400110"/>
          </a:xfrm>
          <a:prstGeom prst="rect">
            <a:avLst/>
          </a:prstGeom>
          <a:noFill/>
        </p:spPr>
        <p:txBody>
          <a:bodyPr wrap="none" lIns="91440" tIns="45720" rIns="91440" bIns="45720">
            <a:spAutoFit/>
          </a:bodyPr>
          <a:lstStyle/>
          <a:p>
            <a:pPr algn="ctr"/>
            <a:r>
              <a:rPr lang="en-US" sz="2000" b="1" cap="none" spc="0" dirty="0" smtClean="0">
                <a:ln w="10160">
                  <a:solidFill>
                    <a:schemeClr val="accent5"/>
                  </a:solidFill>
                  <a:prstDash val="solid"/>
                </a:ln>
                <a:effectLst>
                  <a:outerShdw blurRad="38100" dist="22860" dir="5400000" algn="tl" rotWithShape="0">
                    <a:srgbClr val="000000">
                      <a:alpha val="30000"/>
                    </a:srgbClr>
                  </a:outerShdw>
                </a:effectLst>
              </a:rPr>
              <a:t>EC</a:t>
            </a:r>
            <a:endParaRPr lang="en-US" sz="2000" b="1" cap="none" spc="0" dirty="0">
              <a:ln w="10160">
                <a:solidFill>
                  <a:schemeClr val="accent5"/>
                </a:solidFill>
                <a:prstDash val="solid"/>
              </a:ln>
              <a:effectLst>
                <a:outerShdw blurRad="38100" dist="22860" dir="5400000" algn="tl" rotWithShape="0">
                  <a:srgbClr val="000000">
                    <a:alpha val="30000"/>
                  </a:srgbClr>
                </a:outerShdw>
              </a:effectLst>
            </a:endParaRPr>
          </a:p>
        </p:txBody>
      </p:sp>
      <p:sp>
        <p:nvSpPr>
          <p:cNvPr id="58" name="Rectangle 57"/>
          <p:cNvSpPr/>
          <p:nvPr/>
        </p:nvSpPr>
        <p:spPr>
          <a:xfrm>
            <a:off x="11090727" y="640758"/>
            <a:ext cx="478016" cy="400110"/>
          </a:xfrm>
          <a:prstGeom prst="rect">
            <a:avLst/>
          </a:prstGeom>
          <a:noFill/>
        </p:spPr>
        <p:txBody>
          <a:bodyPr wrap="none" lIns="91440" tIns="45720" rIns="91440" bIns="45720">
            <a:spAutoFit/>
          </a:bodyPr>
          <a:lstStyle/>
          <a:p>
            <a:pPr algn="ctr"/>
            <a:r>
              <a:rPr lang="en-US" sz="2000" b="1" cap="none" spc="0" dirty="0" smtClean="0">
                <a:ln w="10160">
                  <a:solidFill>
                    <a:schemeClr val="accent5"/>
                  </a:solidFill>
                  <a:prstDash val="solid"/>
                </a:ln>
                <a:effectLst>
                  <a:outerShdw blurRad="38100" dist="22860" dir="5400000" algn="tl" rotWithShape="0">
                    <a:srgbClr val="000000">
                      <a:alpha val="30000"/>
                    </a:srgbClr>
                  </a:outerShdw>
                </a:effectLst>
              </a:rPr>
              <a:t>EN</a:t>
            </a:r>
          </a:p>
        </p:txBody>
      </p:sp>
      <p:sp>
        <p:nvSpPr>
          <p:cNvPr id="14" name="Rectangle 13"/>
          <p:cNvSpPr/>
          <p:nvPr/>
        </p:nvSpPr>
        <p:spPr>
          <a:xfrm>
            <a:off x="9159201" y="872853"/>
            <a:ext cx="1186222"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Economics</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64" name="Rectangle 63"/>
          <p:cNvSpPr/>
          <p:nvPr/>
        </p:nvSpPr>
        <p:spPr>
          <a:xfrm>
            <a:off x="10656003" y="870403"/>
            <a:ext cx="1300356"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Engineering</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65" name="Rectangle 64"/>
          <p:cNvSpPr/>
          <p:nvPr/>
        </p:nvSpPr>
        <p:spPr>
          <a:xfrm>
            <a:off x="7435446" y="864582"/>
            <a:ext cx="1586973"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Inf. Technology</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66" name="Rounded Rectangle 65"/>
          <p:cNvSpPr/>
          <p:nvPr/>
        </p:nvSpPr>
        <p:spPr>
          <a:xfrm>
            <a:off x="7475237" y="1242185"/>
            <a:ext cx="4610118" cy="468605"/>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543064" y="1289153"/>
            <a:ext cx="2427268" cy="400110"/>
          </a:xfrm>
          <a:prstGeom prst="rect">
            <a:avLst/>
          </a:prstGeom>
          <a:noFill/>
        </p:spPr>
        <p:txBody>
          <a:bodyPr wrap="none" lIns="91440" tIns="45720" rIns="91440" bIns="45720">
            <a:spAutoFit/>
          </a:bodyPr>
          <a:lstStyle/>
          <a:p>
            <a:pPr algn="ctr"/>
            <a:r>
              <a:rPr lang="en-US" sz="2000" b="1" cap="none" spc="0" dirty="0" smtClean="0">
                <a:ln w="10160">
                  <a:solidFill>
                    <a:schemeClr val="accent5"/>
                  </a:solidFill>
                  <a:prstDash val="solid"/>
                </a:ln>
                <a:effectLst>
                  <a:outerShdw blurRad="38100" dist="22860" dir="5400000" algn="tl" rotWithShape="0">
                    <a:srgbClr val="000000">
                      <a:alpha val="30000"/>
                    </a:srgbClr>
                  </a:outerShdw>
                </a:effectLst>
              </a:rPr>
              <a:t>A L </a:t>
            </a:r>
            <a:r>
              <a:rPr lang="en-US" sz="2000" b="1" cap="none" spc="0" dirty="0" err="1" smtClean="0">
                <a:ln w="10160">
                  <a:solidFill>
                    <a:schemeClr val="accent5"/>
                  </a:solidFill>
                  <a:prstDash val="solid"/>
                </a:ln>
                <a:effectLst>
                  <a:outerShdw blurRad="38100" dist="22860" dir="5400000" algn="tl" rotWithShape="0">
                    <a:srgbClr val="000000">
                      <a:alpha val="30000"/>
                    </a:srgbClr>
                  </a:outerShdw>
                </a:effectLst>
              </a:rPr>
              <a:t>L</a:t>
            </a:r>
            <a:r>
              <a:rPr lang="en-US" sz="2000" b="1" cap="none" spc="0" dirty="0" smtClean="0">
                <a:ln w="10160">
                  <a:solidFill>
                    <a:schemeClr val="accent5"/>
                  </a:solidFill>
                  <a:prstDash val="solid"/>
                </a:ln>
                <a:effectLst>
                  <a:outerShdw blurRad="38100" dist="22860" dir="5400000" algn="tl" rotWithShape="0">
                    <a:srgbClr val="000000">
                      <a:alpha val="30000"/>
                    </a:srgbClr>
                  </a:outerShdw>
                </a:effectLst>
              </a:rPr>
              <a:t>    S T U D E N T S</a:t>
            </a:r>
          </a:p>
        </p:txBody>
      </p:sp>
    </p:spTree>
    <p:extLst>
      <p:ext uri="{BB962C8B-B14F-4D97-AF65-F5344CB8AC3E}">
        <p14:creationId xmlns:p14="http://schemas.microsoft.com/office/powerpoint/2010/main" val="36941277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p:cNvSpPr/>
          <p:nvPr/>
        </p:nvSpPr>
        <p:spPr>
          <a:xfrm>
            <a:off x="2838105" y="17614"/>
            <a:ext cx="3647756" cy="1747393"/>
          </a:xfrm>
          <a:prstGeom prst="roundRect">
            <a:avLst>
              <a:gd name="adj" fmla="val 556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993790" y="354132"/>
            <a:ext cx="1418984" cy="1358834"/>
            <a:chOff x="7718024" y="2695607"/>
            <a:chExt cx="1418984" cy="1358834"/>
          </a:xfrm>
        </p:grpSpPr>
        <p:pic>
          <p:nvPicPr>
            <p:cNvPr id="5" name="Picture 4">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5">
                  <a:shade val="45000"/>
                  <a:satMod val="135000"/>
                </a:schemeClr>
                <a:prstClr val="white"/>
              </a:duotone>
            </a:blip>
            <a:stretch>
              <a:fillRect/>
            </a:stretch>
          </p:blipFill>
          <p:spPr>
            <a:xfrm>
              <a:off x="7718024" y="2695607"/>
              <a:ext cx="1418984" cy="1358834"/>
            </a:xfrm>
            <a:prstGeom prst="rect">
              <a:avLst/>
            </a:prstGeom>
          </p:spPr>
        </p:pic>
        <p:sp>
          <p:nvSpPr>
            <p:cNvPr id="6" name="Oval 5"/>
            <p:cNvSpPr/>
            <p:nvPr/>
          </p:nvSpPr>
          <p:spPr>
            <a:xfrm>
              <a:off x="8213607" y="3101447"/>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grpSp>
      <p:grpSp>
        <p:nvGrpSpPr>
          <p:cNvPr id="7" name="Group 6"/>
          <p:cNvGrpSpPr/>
          <p:nvPr/>
        </p:nvGrpSpPr>
        <p:grpSpPr>
          <a:xfrm>
            <a:off x="2850209" y="354132"/>
            <a:ext cx="1418984" cy="1358834"/>
            <a:chOff x="10020531" y="2777620"/>
            <a:chExt cx="1418984" cy="1358834"/>
          </a:xfrm>
        </p:grpSpPr>
        <p:pic>
          <p:nvPicPr>
            <p:cNvPr id="8" name="Picture 7">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2">
                  <a:shade val="45000"/>
                  <a:satMod val="135000"/>
                </a:schemeClr>
                <a:prstClr val="white"/>
              </a:duotone>
            </a:blip>
            <a:stretch>
              <a:fillRect/>
            </a:stretch>
          </p:blipFill>
          <p:spPr>
            <a:xfrm>
              <a:off x="10020531" y="2777620"/>
              <a:ext cx="1418984" cy="1358834"/>
            </a:xfrm>
            <a:prstGeom prst="rect">
              <a:avLst/>
            </a:prstGeom>
          </p:spPr>
        </p:pic>
        <p:sp>
          <p:nvSpPr>
            <p:cNvPr id="9" name="Oval 8"/>
            <p:cNvSpPr/>
            <p:nvPr/>
          </p:nvSpPr>
          <p:spPr>
            <a:xfrm>
              <a:off x="10504010" y="321185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grpSp>
      <p:grpSp>
        <p:nvGrpSpPr>
          <p:cNvPr id="10" name="Group 9"/>
          <p:cNvGrpSpPr/>
          <p:nvPr/>
        </p:nvGrpSpPr>
        <p:grpSpPr>
          <a:xfrm>
            <a:off x="2838105" y="2078890"/>
            <a:ext cx="1418984" cy="1358834"/>
            <a:chOff x="10020531" y="2777620"/>
            <a:chExt cx="1418984" cy="1358834"/>
          </a:xfrm>
        </p:grpSpPr>
        <p:pic>
          <p:nvPicPr>
            <p:cNvPr id="11" name="Picture 10">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2">
                  <a:shade val="45000"/>
                  <a:satMod val="135000"/>
                </a:schemeClr>
                <a:prstClr val="white"/>
              </a:duotone>
            </a:blip>
            <a:stretch>
              <a:fillRect/>
            </a:stretch>
          </p:blipFill>
          <p:spPr>
            <a:xfrm>
              <a:off x="10020531" y="2777620"/>
              <a:ext cx="1418984" cy="1358834"/>
            </a:xfrm>
            <a:prstGeom prst="rect">
              <a:avLst/>
            </a:prstGeom>
          </p:spPr>
        </p:pic>
        <p:sp>
          <p:nvSpPr>
            <p:cNvPr id="12" name="Oval 11"/>
            <p:cNvSpPr/>
            <p:nvPr/>
          </p:nvSpPr>
          <p:spPr>
            <a:xfrm>
              <a:off x="10504010" y="321185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grpSp>
      <p:grpSp>
        <p:nvGrpSpPr>
          <p:cNvPr id="13" name="Group 12"/>
          <p:cNvGrpSpPr/>
          <p:nvPr/>
        </p:nvGrpSpPr>
        <p:grpSpPr>
          <a:xfrm>
            <a:off x="2885883" y="5119311"/>
            <a:ext cx="1418984" cy="1358834"/>
            <a:chOff x="8209452" y="4538334"/>
            <a:chExt cx="1418984" cy="1358834"/>
          </a:xfrm>
        </p:grpSpPr>
        <p:pic>
          <p:nvPicPr>
            <p:cNvPr id="14" name="Picture 13">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2">
                  <a:shade val="45000"/>
                  <a:satMod val="135000"/>
                </a:schemeClr>
                <a:prstClr val="white"/>
              </a:duotone>
            </a:blip>
            <a:stretch>
              <a:fillRect/>
            </a:stretch>
          </p:blipFill>
          <p:spPr>
            <a:xfrm>
              <a:off x="8209452" y="4538334"/>
              <a:ext cx="1418984" cy="1358834"/>
            </a:xfrm>
            <a:prstGeom prst="rect">
              <a:avLst/>
            </a:prstGeom>
          </p:spPr>
        </p:pic>
        <p:sp>
          <p:nvSpPr>
            <p:cNvPr id="15" name="Oval 14"/>
            <p:cNvSpPr/>
            <p:nvPr/>
          </p:nvSpPr>
          <p:spPr>
            <a:xfrm>
              <a:off x="8692931" y="4972567"/>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grpSp>
      <p:grpSp>
        <p:nvGrpSpPr>
          <p:cNvPr id="16" name="Group 15"/>
          <p:cNvGrpSpPr/>
          <p:nvPr/>
        </p:nvGrpSpPr>
        <p:grpSpPr>
          <a:xfrm>
            <a:off x="5003026" y="5119311"/>
            <a:ext cx="1418984" cy="1358834"/>
            <a:chOff x="10439701" y="289713"/>
            <a:chExt cx="1418984" cy="1358834"/>
          </a:xfrm>
        </p:grpSpPr>
        <p:pic>
          <p:nvPicPr>
            <p:cNvPr id="17" name="Picture 16">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5">
                  <a:shade val="45000"/>
                  <a:satMod val="135000"/>
                </a:schemeClr>
                <a:prstClr val="white"/>
              </a:duotone>
            </a:blip>
            <a:stretch>
              <a:fillRect/>
            </a:stretch>
          </p:blipFill>
          <p:spPr>
            <a:xfrm>
              <a:off x="10439701" y="289713"/>
              <a:ext cx="1418984" cy="1358834"/>
            </a:xfrm>
            <a:prstGeom prst="rect">
              <a:avLst/>
            </a:prstGeom>
          </p:spPr>
        </p:pic>
        <p:sp>
          <p:nvSpPr>
            <p:cNvPr id="18" name="Oval 17"/>
            <p:cNvSpPr/>
            <p:nvPr/>
          </p:nvSpPr>
          <p:spPr>
            <a:xfrm>
              <a:off x="10935284" y="69555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grpSp>
      <p:grpSp>
        <p:nvGrpSpPr>
          <p:cNvPr id="19" name="Group 18"/>
          <p:cNvGrpSpPr/>
          <p:nvPr/>
        </p:nvGrpSpPr>
        <p:grpSpPr>
          <a:xfrm>
            <a:off x="4999417" y="2078890"/>
            <a:ext cx="1418984" cy="1358834"/>
            <a:chOff x="10439701" y="289713"/>
            <a:chExt cx="1418984" cy="1358834"/>
          </a:xfrm>
        </p:grpSpPr>
        <p:pic>
          <p:nvPicPr>
            <p:cNvPr id="20" name="Picture 19">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5">
                  <a:shade val="45000"/>
                  <a:satMod val="135000"/>
                </a:schemeClr>
                <a:prstClr val="white"/>
              </a:duotone>
            </a:blip>
            <a:stretch>
              <a:fillRect/>
            </a:stretch>
          </p:blipFill>
          <p:spPr>
            <a:xfrm>
              <a:off x="10439701" y="289713"/>
              <a:ext cx="1418984" cy="1358834"/>
            </a:xfrm>
            <a:prstGeom prst="rect">
              <a:avLst/>
            </a:prstGeom>
          </p:spPr>
        </p:pic>
        <p:sp>
          <p:nvSpPr>
            <p:cNvPr id="21" name="Oval 20"/>
            <p:cNvSpPr/>
            <p:nvPr/>
          </p:nvSpPr>
          <p:spPr>
            <a:xfrm>
              <a:off x="10935284" y="69555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grpSp>
      <p:grpSp>
        <p:nvGrpSpPr>
          <p:cNvPr id="22" name="Group 21"/>
          <p:cNvGrpSpPr/>
          <p:nvPr/>
        </p:nvGrpSpPr>
        <p:grpSpPr>
          <a:xfrm>
            <a:off x="2838105" y="3395405"/>
            <a:ext cx="1418984" cy="1358834"/>
            <a:chOff x="8209452" y="4538334"/>
            <a:chExt cx="1418984" cy="1358834"/>
          </a:xfrm>
        </p:grpSpPr>
        <p:pic>
          <p:nvPicPr>
            <p:cNvPr id="23" name="Picture 22">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2">
                  <a:shade val="45000"/>
                  <a:satMod val="135000"/>
                </a:schemeClr>
                <a:prstClr val="white"/>
              </a:duotone>
            </a:blip>
            <a:stretch>
              <a:fillRect/>
            </a:stretch>
          </p:blipFill>
          <p:spPr>
            <a:xfrm>
              <a:off x="8209452" y="4538334"/>
              <a:ext cx="1418984" cy="1358834"/>
            </a:xfrm>
            <a:prstGeom prst="rect">
              <a:avLst/>
            </a:prstGeom>
          </p:spPr>
        </p:pic>
        <p:sp>
          <p:nvSpPr>
            <p:cNvPr id="24" name="Oval 23"/>
            <p:cNvSpPr/>
            <p:nvPr/>
          </p:nvSpPr>
          <p:spPr>
            <a:xfrm>
              <a:off x="8692931" y="4972567"/>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grpSp>
      <p:grpSp>
        <p:nvGrpSpPr>
          <p:cNvPr id="25" name="Group 24"/>
          <p:cNvGrpSpPr/>
          <p:nvPr/>
        </p:nvGrpSpPr>
        <p:grpSpPr>
          <a:xfrm>
            <a:off x="4989266" y="3395405"/>
            <a:ext cx="1418984" cy="1358834"/>
            <a:chOff x="7718024" y="2695607"/>
            <a:chExt cx="1418984" cy="1358834"/>
          </a:xfrm>
        </p:grpSpPr>
        <p:pic>
          <p:nvPicPr>
            <p:cNvPr id="26" name="Picture 25">
              <a:extLst>
                <a:ext uri="{FF2B5EF4-FFF2-40B4-BE49-F238E27FC236}">
                  <a16:creationId xmlns:a16="http://schemas.microsoft.com/office/drawing/2014/main" id="{1BED065E-D9E3-AFF8-0BAE-43A9BD4CF301}"/>
                </a:ext>
              </a:extLst>
            </p:cNvPr>
            <p:cNvPicPr>
              <a:picLocks noChangeAspect="1"/>
            </p:cNvPicPr>
            <p:nvPr/>
          </p:nvPicPr>
          <p:blipFill>
            <a:blip r:embed="rId2">
              <a:duotone>
                <a:schemeClr val="accent5">
                  <a:shade val="45000"/>
                  <a:satMod val="135000"/>
                </a:schemeClr>
                <a:prstClr val="white"/>
              </a:duotone>
            </a:blip>
            <a:stretch>
              <a:fillRect/>
            </a:stretch>
          </p:blipFill>
          <p:spPr>
            <a:xfrm>
              <a:off x="7718024" y="2695607"/>
              <a:ext cx="1418984" cy="1358834"/>
            </a:xfrm>
            <a:prstGeom prst="rect">
              <a:avLst/>
            </a:prstGeom>
          </p:spPr>
        </p:pic>
        <p:sp>
          <p:nvSpPr>
            <p:cNvPr id="27" name="Oval 26"/>
            <p:cNvSpPr/>
            <p:nvPr/>
          </p:nvSpPr>
          <p:spPr>
            <a:xfrm>
              <a:off x="8213607" y="3101447"/>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grpSp>
      <p:pic>
        <p:nvPicPr>
          <p:cNvPr id="28" name="Picture 27"/>
          <p:cNvPicPr>
            <a:picLocks noChangeAspect="1"/>
          </p:cNvPicPr>
          <p:nvPr/>
        </p:nvPicPr>
        <p:blipFill>
          <a:blip r:embed="rId3"/>
          <a:stretch>
            <a:fillRect/>
          </a:stretch>
        </p:blipFill>
        <p:spPr>
          <a:xfrm>
            <a:off x="4321802" y="679171"/>
            <a:ext cx="670950" cy="549902"/>
          </a:xfrm>
          <a:prstGeom prst="rect">
            <a:avLst/>
          </a:prstGeom>
        </p:spPr>
      </p:pic>
      <p:pic>
        <p:nvPicPr>
          <p:cNvPr id="61" name="Picture 60"/>
          <p:cNvPicPr>
            <a:picLocks noChangeAspect="1"/>
          </p:cNvPicPr>
          <p:nvPr/>
        </p:nvPicPr>
        <p:blipFill>
          <a:blip r:embed="rId3"/>
          <a:stretch>
            <a:fillRect/>
          </a:stretch>
        </p:blipFill>
        <p:spPr>
          <a:xfrm>
            <a:off x="4292778" y="2342807"/>
            <a:ext cx="670950" cy="549902"/>
          </a:xfrm>
          <a:prstGeom prst="rect">
            <a:avLst/>
          </a:prstGeom>
        </p:spPr>
      </p:pic>
      <p:pic>
        <p:nvPicPr>
          <p:cNvPr id="62" name="Picture 61"/>
          <p:cNvPicPr>
            <a:picLocks noChangeAspect="1"/>
          </p:cNvPicPr>
          <p:nvPr/>
        </p:nvPicPr>
        <p:blipFill>
          <a:blip r:embed="rId3"/>
          <a:stretch>
            <a:fillRect/>
          </a:stretch>
        </p:blipFill>
        <p:spPr>
          <a:xfrm>
            <a:off x="4317278" y="3517743"/>
            <a:ext cx="670950" cy="549902"/>
          </a:xfrm>
          <a:prstGeom prst="rect">
            <a:avLst/>
          </a:prstGeom>
        </p:spPr>
      </p:pic>
      <p:pic>
        <p:nvPicPr>
          <p:cNvPr id="63" name="Picture 62"/>
          <p:cNvPicPr>
            <a:picLocks noChangeAspect="1"/>
          </p:cNvPicPr>
          <p:nvPr/>
        </p:nvPicPr>
        <p:blipFill>
          <a:blip r:embed="rId3"/>
          <a:stretch>
            <a:fillRect/>
          </a:stretch>
        </p:blipFill>
        <p:spPr>
          <a:xfrm>
            <a:off x="4331402" y="5278593"/>
            <a:ext cx="670950" cy="549902"/>
          </a:xfrm>
          <a:prstGeom prst="rect">
            <a:avLst/>
          </a:prstGeom>
        </p:spPr>
      </p:pic>
      <p:sp>
        <p:nvSpPr>
          <p:cNvPr id="65" name="Rectangle 64"/>
          <p:cNvSpPr/>
          <p:nvPr/>
        </p:nvSpPr>
        <p:spPr>
          <a:xfrm>
            <a:off x="3669116" y="-24712"/>
            <a:ext cx="2065116"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Weak vs. Weak</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6" name="Rounded Rectangle 65"/>
          <p:cNvSpPr/>
          <p:nvPr/>
        </p:nvSpPr>
        <p:spPr>
          <a:xfrm>
            <a:off x="2838105" y="1765763"/>
            <a:ext cx="3647756" cy="3010871"/>
          </a:xfrm>
          <a:prstGeom prst="roundRect">
            <a:avLst>
              <a:gd name="adj" fmla="val 277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500172" y="1694017"/>
            <a:ext cx="2175660"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Weak vs. Strong</a:t>
            </a:r>
            <a:endParaRPr lang="en-US" sz="2400" b="0" cap="none" spc="0" dirty="0">
              <a:ln w="0"/>
              <a:solidFill>
                <a:schemeClr val="tx1"/>
              </a:solidFill>
              <a:effectLst>
                <a:outerShdw blurRad="38100" dist="19050" dir="2700000" algn="tl" rotWithShape="0">
                  <a:schemeClr val="dk1">
                    <a:alpha val="40000"/>
                  </a:schemeClr>
                </a:outerShdw>
              </a:effectLst>
            </a:endParaRPr>
          </a:p>
        </p:txBody>
      </p:sp>
      <p:sp>
        <p:nvSpPr>
          <p:cNvPr id="68" name="Rounded Rectangle 67"/>
          <p:cNvSpPr/>
          <p:nvPr/>
        </p:nvSpPr>
        <p:spPr>
          <a:xfrm>
            <a:off x="2847341" y="4778495"/>
            <a:ext cx="3647756" cy="1747393"/>
          </a:xfrm>
          <a:prstGeom prst="roundRect">
            <a:avLst>
              <a:gd name="adj" fmla="val 556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616539" y="4741253"/>
            <a:ext cx="2286203"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Strong vs. Strong</a:t>
            </a:r>
            <a:endParaRPr lang="en-US" sz="2400" b="0" cap="none" spc="0" dirty="0">
              <a:ln w="0"/>
              <a:solidFill>
                <a:schemeClr val="tx1"/>
              </a:solidFill>
              <a:effectLst>
                <a:outerShdw blurRad="38100" dist="19050" dir="2700000" algn="tl" rotWithShape="0">
                  <a:schemeClr val="dk1">
                    <a:alpha val="40000"/>
                  </a:schemeClr>
                </a:outerShdw>
              </a:effectLst>
            </a:endParaRPr>
          </a:p>
        </p:txBody>
      </p:sp>
      <p:grpSp>
        <p:nvGrpSpPr>
          <p:cNvPr id="120" name="Group 119"/>
          <p:cNvGrpSpPr/>
          <p:nvPr/>
        </p:nvGrpSpPr>
        <p:grpSpPr>
          <a:xfrm>
            <a:off x="9676392" y="363108"/>
            <a:ext cx="2345498" cy="1358834"/>
            <a:chOff x="9633860" y="409288"/>
            <a:chExt cx="2345498" cy="1358834"/>
          </a:xfrm>
        </p:grpSpPr>
        <p:grpSp>
          <p:nvGrpSpPr>
            <p:cNvPr id="37" name="Group 36"/>
            <p:cNvGrpSpPr/>
            <p:nvPr/>
          </p:nvGrpSpPr>
          <p:grpSpPr>
            <a:xfrm>
              <a:off x="10071432" y="409288"/>
              <a:ext cx="1426914" cy="1358834"/>
              <a:chOff x="8742218" y="741670"/>
              <a:chExt cx="2832810" cy="2712729"/>
            </a:xfrm>
          </p:grpSpPr>
          <p:pic>
            <p:nvPicPr>
              <p:cNvPr id="38" name="Picture 37">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742218" y="741670"/>
                <a:ext cx="2832810" cy="2712729"/>
              </a:xfrm>
              <a:prstGeom prst="rect">
                <a:avLst/>
              </a:prstGeom>
            </p:spPr>
          </p:pic>
          <p:grpSp>
            <p:nvGrpSpPr>
              <p:cNvPr id="39" name="Group 38"/>
              <p:cNvGrpSpPr/>
              <p:nvPr/>
            </p:nvGrpSpPr>
            <p:grpSpPr>
              <a:xfrm rot="6869488">
                <a:off x="10663592" y="1881244"/>
                <a:ext cx="890732" cy="875015"/>
                <a:chOff x="6655377" y="5080000"/>
                <a:chExt cx="762234" cy="655782"/>
              </a:xfrm>
            </p:grpSpPr>
            <p:sp>
              <p:nvSpPr>
                <p:cNvPr id="43" name="Rounded Rectangle 42"/>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nvGrpSpPr>
              <p:cNvPr id="40" name="Group 39"/>
              <p:cNvGrpSpPr/>
              <p:nvPr/>
            </p:nvGrpSpPr>
            <p:grpSpPr>
              <a:xfrm rot="14894044">
                <a:off x="8846921" y="1961066"/>
                <a:ext cx="890732" cy="822037"/>
                <a:chOff x="6655377" y="5080000"/>
                <a:chExt cx="762234" cy="655782"/>
              </a:xfrm>
            </p:grpSpPr>
            <p:sp>
              <p:nvSpPr>
                <p:cNvPr id="41" name="Rounded Rectangle 40"/>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sp>
          <p:nvSpPr>
            <p:cNvPr id="70" name="Oval 69"/>
            <p:cNvSpPr/>
            <p:nvPr/>
          </p:nvSpPr>
          <p:spPr>
            <a:xfrm>
              <a:off x="10551527" y="815381"/>
              <a:ext cx="478465" cy="5160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pic>
          <p:nvPicPr>
            <p:cNvPr id="74" name="Picture 73"/>
            <p:cNvPicPr>
              <a:picLocks noChangeAspect="1"/>
            </p:cNvPicPr>
            <p:nvPr/>
          </p:nvPicPr>
          <p:blipFill>
            <a:blip r:embed="rId5">
              <a:clrChange>
                <a:clrFrom>
                  <a:srgbClr val="FFFFFF"/>
                </a:clrFrom>
                <a:clrTo>
                  <a:srgbClr val="FFFFFF">
                    <a:alpha val="0"/>
                  </a:srgbClr>
                </a:clrTo>
              </a:clrChange>
            </a:blip>
            <a:stretch>
              <a:fillRect/>
            </a:stretch>
          </p:blipFill>
          <p:spPr>
            <a:xfrm rot="20458638">
              <a:off x="9633860" y="1157972"/>
              <a:ext cx="536501" cy="493771"/>
            </a:xfrm>
            <a:prstGeom prst="rect">
              <a:avLst/>
            </a:prstGeom>
          </p:spPr>
        </p:pic>
        <p:pic>
          <p:nvPicPr>
            <p:cNvPr id="75" name="Picture 74"/>
            <p:cNvPicPr>
              <a:picLocks noChangeAspect="1"/>
            </p:cNvPicPr>
            <p:nvPr/>
          </p:nvPicPr>
          <p:blipFill>
            <a:blip r:embed="rId5">
              <a:clrChange>
                <a:clrFrom>
                  <a:srgbClr val="FFFFFF"/>
                </a:clrFrom>
                <a:clrTo>
                  <a:srgbClr val="FFFFFF">
                    <a:alpha val="0"/>
                  </a:srgbClr>
                </a:clrTo>
              </a:clrChange>
            </a:blip>
            <a:stretch>
              <a:fillRect/>
            </a:stretch>
          </p:blipFill>
          <p:spPr>
            <a:xfrm rot="20458638">
              <a:off x="11442857" y="1157973"/>
              <a:ext cx="536501" cy="493771"/>
            </a:xfrm>
            <a:prstGeom prst="rect">
              <a:avLst/>
            </a:prstGeom>
          </p:spPr>
        </p:pic>
      </p:grpSp>
      <p:grpSp>
        <p:nvGrpSpPr>
          <p:cNvPr id="124" name="Group 123"/>
          <p:cNvGrpSpPr/>
          <p:nvPr/>
        </p:nvGrpSpPr>
        <p:grpSpPr>
          <a:xfrm>
            <a:off x="9735142" y="5108412"/>
            <a:ext cx="2345498" cy="1358834"/>
            <a:chOff x="9145241" y="2475756"/>
            <a:chExt cx="2345498" cy="1358834"/>
          </a:xfrm>
        </p:grpSpPr>
        <p:grpSp>
          <p:nvGrpSpPr>
            <p:cNvPr id="53" name="Group 52"/>
            <p:cNvGrpSpPr/>
            <p:nvPr/>
          </p:nvGrpSpPr>
          <p:grpSpPr>
            <a:xfrm>
              <a:off x="9585667" y="2475756"/>
              <a:ext cx="1426914" cy="1358834"/>
              <a:chOff x="8742218" y="741670"/>
              <a:chExt cx="2832810" cy="2712729"/>
            </a:xfrm>
          </p:grpSpPr>
          <p:pic>
            <p:nvPicPr>
              <p:cNvPr id="54" name="Picture 53">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742218" y="741670"/>
                <a:ext cx="2832810" cy="2712729"/>
              </a:xfrm>
              <a:prstGeom prst="rect">
                <a:avLst/>
              </a:prstGeom>
            </p:spPr>
          </p:pic>
          <p:grpSp>
            <p:nvGrpSpPr>
              <p:cNvPr id="55" name="Group 54"/>
              <p:cNvGrpSpPr/>
              <p:nvPr/>
            </p:nvGrpSpPr>
            <p:grpSpPr>
              <a:xfrm rot="6869488">
                <a:off x="10663592" y="1881244"/>
                <a:ext cx="890732" cy="875015"/>
                <a:chOff x="6655377" y="5080000"/>
                <a:chExt cx="762234" cy="655782"/>
              </a:xfrm>
            </p:grpSpPr>
            <p:sp>
              <p:nvSpPr>
                <p:cNvPr id="59" name="Rounded Rectangle 58"/>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nvGrpSpPr>
              <p:cNvPr id="56" name="Group 55"/>
              <p:cNvGrpSpPr/>
              <p:nvPr/>
            </p:nvGrpSpPr>
            <p:grpSpPr>
              <a:xfrm rot="14894044">
                <a:off x="8846921" y="1961066"/>
                <a:ext cx="890732" cy="822037"/>
                <a:chOff x="6655377" y="5080000"/>
                <a:chExt cx="762234" cy="655782"/>
              </a:xfrm>
            </p:grpSpPr>
            <p:sp>
              <p:nvSpPr>
                <p:cNvPr id="57" name="Rounded Rectangle 56"/>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sp>
          <p:nvSpPr>
            <p:cNvPr id="72" name="Oval 71"/>
            <p:cNvSpPr/>
            <p:nvPr/>
          </p:nvSpPr>
          <p:spPr>
            <a:xfrm>
              <a:off x="10077285" y="2925041"/>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pic>
          <p:nvPicPr>
            <p:cNvPr id="76" name="Picture 75"/>
            <p:cNvPicPr>
              <a:picLocks noChangeAspect="1"/>
            </p:cNvPicPr>
            <p:nvPr/>
          </p:nvPicPr>
          <p:blipFill>
            <a:blip r:embed="rId5">
              <a:clrChange>
                <a:clrFrom>
                  <a:srgbClr val="FFFFFF"/>
                </a:clrFrom>
                <a:clrTo>
                  <a:srgbClr val="FFFFFF">
                    <a:alpha val="0"/>
                  </a:srgbClr>
                </a:clrTo>
              </a:clrChange>
            </a:blip>
            <a:stretch>
              <a:fillRect/>
            </a:stretch>
          </p:blipFill>
          <p:spPr>
            <a:xfrm rot="20458638">
              <a:off x="9145241" y="3227807"/>
              <a:ext cx="536501" cy="493771"/>
            </a:xfrm>
            <a:prstGeom prst="rect">
              <a:avLst/>
            </a:prstGeom>
          </p:spPr>
        </p:pic>
        <p:pic>
          <p:nvPicPr>
            <p:cNvPr id="77" name="Picture 76"/>
            <p:cNvPicPr>
              <a:picLocks noChangeAspect="1"/>
            </p:cNvPicPr>
            <p:nvPr/>
          </p:nvPicPr>
          <p:blipFill>
            <a:blip r:embed="rId5">
              <a:clrChange>
                <a:clrFrom>
                  <a:srgbClr val="FFFFFF"/>
                </a:clrFrom>
                <a:clrTo>
                  <a:srgbClr val="FFFFFF">
                    <a:alpha val="0"/>
                  </a:srgbClr>
                </a:clrTo>
              </a:clrChange>
            </a:blip>
            <a:stretch>
              <a:fillRect/>
            </a:stretch>
          </p:blipFill>
          <p:spPr>
            <a:xfrm rot="20458638">
              <a:off x="10954238" y="3227808"/>
              <a:ext cx="536501" cy="493771"/>
            </a:xfrm>
            <a:prstGeom prst="rect">
              <a:avLst/>
            </a:prstGeom>
          </p:spPr>
        </p:pic>
      </p:grpSp>
      <p:grpSp>
        <p:nvGrpSpPr>
          <p:cNvPr id="123" name="Group 122"/>
          <p:cNvGrpSpPr/>
          <p:nvPr/>
        </p:nvGrpSpPr>
        <p:grpSpPr>
          <a:xfrm>
            <a:off x="6778005" y="5108412"/>
            <a:ext cx="2334865" cy="1358834"/>
            <a:chOff x="8962594" y="4263733"/>
            <a:chExt cx="2334865" cy="1358834"/>
          </a:xfrm>
        </p:grpSpPr>
        <p:grpSp>
          <p:nvGrpSpPr>
            <p:cNvPr id="45" name="Group 44"/>
            <p:cNvGrpSpPr/>
            <p:nvPr/>
          </p:nvGrpSpPr>
          <p:grpSpPr>
            <a:xfrm>
              <a:off x="9400005" y="4263733"/>
              <a:ext cx="1426914" cy="1358834"/>
              <a:chOff x="8742218" y="741670"/>
              <a:chExt cx="2832810" cy="2712729"/>
            </a:xfrm>
          </p:grpSpPr>
          <p:pic>
            <p:nvPicPr>
              <p:cNvPr id="46" name="Picture 45">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742218" y="741670"/>
                <a:ext cx="2832810" cy="2712729"/>
              </a:xfrm>
              <a:prstGeom prst="rect">
                <a:avLst/>
              </a:prstGeom>
            </p:spPr>
          </p:pic>
          <p:grpSp>
            <p:nvGrpSpPr>
              <p:cNvPr id="47" name="Group 46"/>
              <p:cNvGrpSpPr/>
              <p:nvPr/>
            </p:nvGrpSpPr>
            <p:grpSpPr>
              <a:xfrm rot="6869488">
                <a:off x="10663592" y="1881244"/>
                <a:ext cx="890732" cy="875015"/>
                <a:chOff x="6655377" y="5080000"/>
                <a:chExt cx="762234" cy="655782"/>
              </a:xfrm>
            </p:grpSpPr>
            <p:sp>
              <p:nvSpPr>
                <p:cNvPr id="51" name="Rounded Rectangle 50"/>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nvGrpSpPr>
              <p:cNvPr id="48" name="Group 47"/>
              <p:cNvGrpSpPr/>
              <p:nvPr/>
            </p:nvGrpSpPr>
            <p:grpSpPr>
              <a:xfrm rot="14894044">
                <a:off x="8846921" y="1961066"/>
                <a:ext cx="890732" cy="822037"/>
                <a:chOff x="6655377" y="5080000"/>
                <a:chExt cx="762234" cy="655782"/>
              </a:xfrm>
            </p:grpSpPr>
            <p:sp>
              <p:nvSpPr>
                <p:cNvPr id="49" name="Rounded Rectangle 48"/>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0" name="Picture 4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sp>
          <p:nvSpPr>
            <p:cNvPr id="73" name="Oval 72"/>
            <p:cNvSpPr/>
            <p:nvPr/>
          </p:nvSpPr>
          <p:spPr>
            <a:xfrm>
              <a:off x="9886370" y="4697966"/>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pic>
          <p:nvPicPr>
            <p:cNvPr id="80" name="Picture 79"/>
            <p:cNvPicPr>
              <a:picLocks noChangeAspect="1"/>
            </p:cNvPicPr>
            <p:nvPr/>
          </p:nvPicPr>
          <p:blipFill>
            <a:blip r:embed="rId5">
              <a:clrChange>
                <a:clrFrom>
                  <a:srgbClr val="FFFFFF"/>
                </a:clrFrom>
                <a:clrTo>
                  <a:srgbClr val="FFFFFF">
                    <a:alpha val="0"/>
                  </a:srgbClr>
                </a:clrTo>
              </a:clrChange>
            </a:blip>
            <a:stretch>
              <a:fillRect/>
            </a:stretch>
          </p:blipFill>
          <p:spPr>
            <a:xfrm rot="20458638">
              <a:off x="8962594" y="5020530"/>
              <a:ext cx="536501" cy="493771"/>
            </a:xfrm>
            <a:prstGeom prst="rect">
              <a:avLst/>
            </a:prstGeom>
          </p:spPr>
        </p:pic>
        <p:pic>
          <p:nvPicPr>
            <p:cNvPr id="81" name="Picture 80"/>
            <p:cNvPicPr>
              <a:picLocks noChangeAspect="1"/>
            </p:cNvPicPr>
            <p:nvPr/>
          </p:nvPicPr>
          <p:blipFill>
            <a:blip r:embed="rId5">
              <a:clrChange>
                <a:clrFrom>
                  <a:srgbClr val="FFFFFF"/>
                </a:clrFrom>
                <a:clrTo>
                  <a:srgbClr val="FFFFFF">
                    <a:alpha val="0"/>
                  </a:srgbClr>
                </a:clrTo>
              </a:clrChange>
            </a:blip>
            <a:stretch>
              <a:fillRect/>
            </a:stretch>
          </p:blipFill>
          <p:spPr>
            <a:xfrm rot="20458638">
              <a:off x="10760958" y="5009898"/>
              <a:ext cx="536501" cy="493771"/>
            </a:xfrm>
            <a:prstGeom prst="rect">
              <a:avLst/>
            </a:prstGeom>
          </p:spPr>
        </p:pic>
      </p:grpSp>
      <p:sp>
        <p:nvSpPr>
          <p:cNvPr id="82" name="Rounded Rectangle 81"/>
          <p:cNvSpPr/>
          <p:nvPr/>
        </p:nvSpPr>
        <p:spPr>
          <a:xfrm>
            <a:off x="6583480" y="10339"/>
            <a:ext cx="5584162" cy="1747393"/>
          </a:xfrm>
          <a:prstGeom prst="roundRect">
            <a:avLst>
              <a:gd name="adj" fmla="val 556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754912" y="-14281"/>
            <a:ext cx="5412187"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AI-Enhanced-Weak vs. </a:t>
            </a:r>
            <a:r>
              <a:rPr lang="en-US" sz="2400" dirty="0">
                <a:ln w="0"/>
                <a:effectLst>
                  <a:outerShdw blurRad="38100" dist="19050" dir="2700000" algn="tl" rotWithShape="0">
                    <a:schemeClr val="dk1">
                      <a:alpha val="40000"/>
                    </a:schemeClr>
                  </a:outerShdw>
                </a:effectLst>
              </a:rPr>
              <a:t>AI-Enhanced-</a:t>
            </a:r>
            <a:r>
              <a:rPr lang="en-US" sz="2400" b="0" cap="none" spc="0" dirty="0" smtClean="0">
                <a:ln w="0"/>
                <a:solidFill>
                  <a:schemeClr val="tx1"/>
                </a:solidFill>
                <a:effectLst>
                  <a:outerShdw blurRad="38100" dist="19050" dir="2700000" algn="tl" rotWithShape="0">
                    <a:schemeClr val="dk1">
                      <a:alpha val="40000"/>
                    </a:schemeClr>
                  </a:outerShdw>
                </a:effectLst>
              </a:rPr>
              <a:t>Weak</a:t>
            </a:r>
            <a:endParaRPr lang="en-US" sz="2400" b="0" cap="none" spc="0" dirty="0">
              <a:ln w="0"/>
              <a:solidFill>
                <a:schemeClr val="tx1"/>
              </a:solidFill>
              <a:effectLst>
                <a:outerShdw blurRad="38100" dist="19050" dir="2700000" algn="tl" rotWithShape="0">
                  <a:schemeClr val="dk1">
                    <a:alpha val="40000"/>
                  </a:schemeClr>
                </a:outerShdw>
              </a:effectLst>
            </a:endParaRPr>
          </a:p>
        </p:txBody>
      </p:sp>
      <p:grpSp>
        <p:nvGrpSpPr>
          <p:cNvPr id="119" name="Group 118"/>
          <p:cNvGrpSpPr/>
          <p:nvPr/>
        </p:nvGrpSpPr>
        <p:grpSpPr>
          <a:xfrm>
            <a:off x="6724330" y="361357"/>
            <a:ext cx="2345498" cy="1358834"/>
            <a:chOff x="6681798" y="407537"/>
            <a:chExt cx="2345498" cy="1358834"/>
          </a:xfrm>
        </p:grpSpPr>
        <p:grpSp>
          <p:nvGrpSpPr>
            <p:cNvPr id="84" name="Group 83"/>
            <p:cNvGrpSpPr/>
            <p:nvPr/>
          </p:nvGrpSpPr>
          <p:grpSpPr>
            <a:xfrm>
              <a:off x="7122002" y="407537"/>
              <a:ext cx="1426914" cy="1358834"/>
              <a:chOff x="8742218" y="741670"/>
              <a:chExt cx="2832810" cy="2712729"/>
            </a:xfrm>
          </p:grpSpPr>
          <p:pic>
            <p:nvPicPr>
              <p:cNvPr id="85" name="Picture 84">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742218" y="741670"/>
                <a:ext cx="2832810" cy="2712729"/>
              </a:xfrm>
              <a:prstGeom prst="rect">
                <a:avLst/>
              </a:prstGeom>
            </p:spPr>
          </p:pic>
          <p:grpSp>
            <p:nvGrpSpPr>
              <p:cNvPr id="86" name="Group 85"/>
              <p:cNvGrpSpPr/>
              <p:nvPr/>
            </p:nvGrpSpPr>
            <p:grpSpPr>
              <a:xfrm rot="6869488">
                <a:off x="10663592" y="1881244"/>
                <a:ext cx="890732" cy="875015"/>
                <a:chOff x="6655377" y="5080000"/>
                <a:chExt cx="762234" cy="655782"/>
              </a:xfrm>
            </p:grpSpPr>
            <p:sp>
              <p:nvSpPr>
                <p:cNvPr id="90" name="Rounded Rectangle 89"/>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nvGrpSpPr>
              <p:cNvPr id="87" name="Group 86"/>
              <p:cNvGrpSpPr/>
              <p:nvPr/>
            </p:nvGrpSpPr>
            <p:grpSpPr>
              <a:xfrm rot="14894044">
                <a:off x="8846921" y="1961066"/>
                <a:ext cx="890732" cy="822037"/>
                <a:chOff x="6655377" y="5080000"/>
                <a:chExt cx="762234" cy="655782"/>
              </a:xfrm>
            </p:grpSpPr>
            <p:sp>
              <p:nvSpPr>
                <p:cNvPr id="88" name="Rounded Rectangle 87"/>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9" name="Picture 8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sp>
          <p:nvSpPr>
            <p:cNvPr id="92" name="Oval 91"/>
            <p:cNvSpPr/>
            <p:nvPr/>
          </p:nvSpPr>
          <p:spPr>
            <a:xfrm>
              <a:off x="7611906" y="852403"/>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pic>
          <p:nvPicPr>
            <p:cNvPr id="93" name="Picture 92"/>
            <p:cNvPicPr>
              <a:picLocks noChangeAspect="1"/>
            </p:cNvPicPr>
            <p:nvPr/>
          </p:nvPicPr>
          <p:blipFill>
            <a:blip r:embed="rId5">
              <a:clrChange>
                <a:clrFrom>
                  <a:srgbClr val="FFFFFF"/>
                </a:clrFrom>
                <a:clrTo>
                  <a:srgbClr val="FFFFFF">
                    <a:alpha val="0"/>
                  </a:srgbClr>
                </a:clrTo>
              </a:clrChange>
            </a:blip>
            <a:stretch>
              <a:fillRect/>
            </a:stretch>
          </p:blipFill>
          <p:spPr>
            <a:xfrm rot="20458638">
              <a:off x="6681798" y="1173704"/>
              <a:ext cx="536501" cy="493771"/>
            </a:xfrm>
            <a:prstGeom prst="rect">
              <a:avLst/>
            </a:prstGeom>
          </p:spPr>
        </p:pic>
        <p:pic>
          <p:nvPicPr>
            <p:cNvPr id="94" name="Picture 93"/>
            <p:cNvPicPr>
              <a:picLocks noChangeAspect="1"/>
            </p:cNvPicPr>
            <p:nvPr/>
          </p:nvPicPr>
          <p:blipFill>
            <a:blip r:embed="rId5">
              <a:clrChange>
                <a:clrFrom>
                  <a:srgbClr val="FFFFFF"/>
                </a:clrFrom>
                <a:clrTo>
                  <a:srgbClr val="FFFFFF">
                    <a:alpha val="0"/>
                  </a:srgbClr>
                </a:clrTo>
              </a:clrChange>
            </a:blip>
            <a:stretch>
              <a:fillRect/>
            </a:stretch>
          </p:blipFill>
          <p:spPr>
            <a:xfrm rot="20458638">
              <a:off x="8490795" y="1173705"/>
              <a:ext cx="536501" cy="493771"/>
            </a:xfrm>
            <a:prstGeom prst="rect">
              <a:avLst/>
            </a:prstGeom>
          </p:spPr>
        </p:pic>
      </p:grpSp>
      <p:pic>
        <p:nvPicPr>
          <p:cNvPr id="95" name="Picture 94"/>
          <p:cNvPicPr>
            <a:picLocks noChangeAspect="1"/>
          </p:cNvPicPr>
          <p:nvPr/>
        </p:nvPicPr>
        <p:blipFill>
          <a:blip r:embed="rId3"/>
          <a:stretch>
            <a:fillRect/>
          </a:stretch>
        </p:blipFill>
        <p:spPr>
          <a:xfrm>
            <a:off x="9025415" y="672902"/>
            <a:ext cx="670950" cy="549902"/>
          </a:xfrm>
          <a:prstGeom prst="rect">
            <a:avLst/>
          </a:prstGeom>
        </p:spPr>
      </p:pic>
      <p:grpSp>
        <p:nvGrpSpPr>
          <p:cNvPr id="121" name="Group 120"/>
          <p:cNvGrpSpPr/>
          <p:nvPr/>
        </p:nvGrpSpPr>
        <p:grpSpPr>
          <a:xfrm>
            <a:off x="9706604" y="3310244"/>
            <a:ext cx="2345498" cy="1358834"/>
            <a:chOff x="5389918" y="2261973"/>
            <a:chExt cx="2345498" cy="1358834"/>
          </a:xfrm>
        </p:grpSpPr>
        <p:grpSp>
          <p:nvGrpSpPr>
            <p:cNvPr id="106" name="Group 105"/>
            <p:cNvGrpSpPr/>
            <p:nvPr/>
          </p:nvGrpSpPr>
          <p:grpSpPr>
            <a:xfrm>
              <a:off x="5827490" y="2261973"/>
              <a:ext cx="1426914" cy="1358834"/>
              <a:chOff x="8742218" y="741670"/>
              <a:chExt cx="2832810" cy="2712729"/>
            </a:xfrm>
          </p:grpSpPr>
          <p:pic>
            <p:nvPicPr>
              <p:cNvPr id="107" name="Picture 106">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742218" y="741670"/>
                <a:ext cx="2832810" cy="2712729"/>
              </a:xfrm>
              <a:prstGeom prst="rect">
                <a:avLst/>
              </a:prstGeom>
            </p:spPr>
          </p:pic>
          <p:grpSp>
            <p:nvGrpSpPr>
              <p:cNvPr id="108" name="Group 107"/>
              <p:cNvGrpSpPr/>
              <p:nvPr/>
            </p:nvGrpSpPr>
            <p:grpSpPr>
              <a:xfrm rot="6869488">
                <a:off x="10663592" y="1881244"/>
                <a:ext cx="890732" cy="875015"/>
                <a:chOff x="6655377" y="5080000"/>
                <a:chExt cx="762234" cy="655782"/>
              </a:xfrm>
            </p:grpSpPr>
            <p:sp>
              <p:nvSpPr>
                <p:cNvPr id="112" name="Rounded Rectangle 111"/>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 name="Picture 112"/>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nvGrpSpPr>
              <p:cNvPr id="109" name="Group 108"/>
              <p:cNvGrpSpPr/>
              <p:nvPr/>
            </p:nvGrpSpPr>
            <p:grpSpPr>
              <a:xfrm rot="14894044">
                <a:off x="8846921" y="1961066"/>
                <a:ext cx="890732" cy="822037"/>
                <a:chOff x="6655377" y="5080000"/>
                <a:chExt cx="762234" cy="655782"/>
              </a:xfrm>
            </p:grpSpPr>
            <p:sp>
              <p:nvSpPr>
                <p:cNvPr id="110" name="Rounded Rectangle 109"/>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sp>
          <p:nvSpPr>
            <p:cNvPr id="114" name="Oval 113"/>
            <p:cNvSpPr/>
            <p:nvPr/>
          </p:nvSpPr>
          <p:spPr>
            <a:xfrm>
              <a:off x="6307585" y="2668066"/>
              <a:ext cx="478465" cy="5160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pic>
          <p:nvPicPr>
            <p:cNvPr id="115" name="Picture 114"/>
            <p:cNvPicPr>
              <a:picLocks noChangeAspect="1"/>
            </p:cNvPicPr>
            <p:nvPr/>
          </p:nvPicPr>
          <p:blipFill>
            <a:blip r:embed="rId5">
              <a:clrChange>
                <a:clrFrom>
                  <a:srgbClr val="FFFFFF"/>
                </a:clrFrom>
                <a:clrTo>
                  <a:srgbClr val="FFFFFF">
                    <a:alpha val="0"/>
                  </a:srgbClr>
                </a:clrTo>
              </a:clrChange>
            </a:blip>
            <a:stretch>
              <a:fillRect/>
            </a:stretch>
          </p:blipFill>
          <p:spPr>
            <a:xfrm rot="20458638">
              <a:off x="5389918" y="3010657"/>
              <a:ext cx="536501" cy="493771"/>
            </a:xfrm>
            <a:prstGeom prst="rect">
              <a:avLst/>
            </a:prstGeom>
          </p:spPr>
        </p:pic>
        <p:pic>
          <p:nvPicPr>
            <p:cNvPr id="116" name="Picture 115"/>
            <p:cNvPicPr>
              <a:picLocks noChangeAspect="1"/>
            </p:cNvPicPr>
            <p:nvPr/>
          </p:nvPicPr>
          <p:blipFill>
            <a:blip r:embed="rId5">
              <a:clrChange>
                <a:clrFrom>
                  <a:srgbClr val="FFFFFF"/>
                </a:clrFrom>
                <a:clrTo>
                  <a:srgbClr val="FFFFFF">
                    <a:alpha val="0"/>
                  </a:srgbClr>
                </a:clrTo>
              </a:clrChange>
            </a:blip>
            <a:stretch>
              <a:fillRect/>
            </a:stretch>
          </p:blipFill>
          <p:spPr>
            <a:xfrm rot="20458638">
              <a:off x="7198915" y="3010658"/>
              <a:ext cx="536501" cy="493771"/>
            </a:xfrm>
            <a:prstGeom prst="rect">
              <a:avLst/>
            </a:prstGeom>
          </p:spPr>
        </p:pic>
      </p:grpSp>
      <p:sp>
        <p:nvSpPr>
          <p:cNvPr id="117" name="Rounded Rectangle 116"/>
          <p:cNvSpPr/>
          <p:nvPr/>
        </p:nvSpPr>
        <p:spPr>
          <a:xfrm>
            <a:off x="6583479" y="1755130"/>
            <a:ext cx="5573788" cy="3002518"/>
          </a:xfrm>
          <a:prstGeom prst="roundRect">
            <a:avLst>
              <a:gd name="adj" fmla="val 277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580343" y="1701464"/>
            <a:ext cx="5522730"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AI-Enhanced-Weak vs. </a:t>
            </a:r>
            <a:r>
              <a:rPr lang="en-US" sz="2400" dirty="0" smtClean="0">
                <a:ln w="0"/>
                <a:effectLst>
                  <a:outerShdw blurRad="38100" dist="19050" dir="2700000" algn="tl" rotWithShape="0">
                    <a:schemeClr val="dk1">
                      <a:alpha val="40000"/>
                    </a:schemeClr>
                  </a:outerShdw>
                </a:effectLst>
              </a:rPr>
              <a:t>AI-Enhanced-</a:t>
            </a:r>
            <a:r>
              <a:rPr lang="en-US" sz="2400" b="0" cap="none" spc="0" dirty="0" smtClean="0">
                <a:ln w="0"/>
                <a:solidFill>
                  <a:schemeClr val="tx1"/>
                </a:solidFill>
                <a:effectLst>
                  <a:outerShdw blurRad="38100" dist="19050" dir="2700000" algn="tl" rotWithShape="0">
                    <a:schemeClr val="dk1">
                      <a:alpha val="40000"/>
                    </a:schemeClr>
                  </a:outerShdw>
                </a:effectLst>
              </a:rPr>
              <a:t>Strong</a:t>
            </a:r>
            <a:endParaRPr lang="en-US" sz="2400" b="0" cap="none" spc="0" dirty="0">
              <a:ln w="0"/>
              <a:solidFill>
                <a:schemeClr val="tx1"/>
              </a:solidFill>
              <a:effectLst>
                <a:outerShdw blurRad="38100" dist="19050" dir="2700000" algn="tl" rotWithShape="0">
                  <a:schemeClr val="dk1">
                    <a:alpha val="40000"/>
                  </a:schemeClr>
                </a:outerShdw>
              </a:effectLst>
            </a:endParaRPr>
          </a:p>
        </p:txBody>
      </p:sp>
      <p:grpSp>
        <p:nvGrpSpPr>
          <p:cNvPr id="125" name="Group 124"/>
          <p:cNvGrpSpPr/>
          <p:nvPr/>
        </p:nvGrpSpPr>
        <p:grpSpPr>
          <a:xfrm>
            <a:off x="6679917" y="2037190"/>
            <a:ext cx="2345498" cy="1358834"/>
            <a:chOff x="5548668" y="4093456"/>
            <a:chExt cx="2345498" cy="1358834"/>
          </a:xfrm>
        </p:grpSpPr>
        <p:grpSp>
          <p:nvGrpSpPr>
            <p:cNvPr id="126" name="Group 125"/>
            <p:cNvGrpSpPr/>
            <p:nvPr/>
          </p:nvGrpSpPr>
          <p:grpSpPr>
            <a:xfrm>
              <a:off x="5988872" y="4093456"/>
              <a:ext cx="1426914" cy="1358834"/>
              <a:chOff x="8742218" y="741670"/>
              <a:chExt cx="2832810" cy="2712729"/>
            </a:xfrm>
          </p:grpSpPr>
          <p:pic>
            <p:nvPicPr>
              <p:cNvPr id="130" name="Picture 129">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742218" y="741670"/>
                <a:ext cx="2832810" cy="2712729"/>
              </a:xfrm>
              <a:prstGeom prst="rect">
                <a:avLst/>
              </a:prstGeom>
            </p:spPr>
          </p:pic>
          <p:grpSp>
            <p:nvGrpSpPr>
              <p:cNvPr id="131" name="Group 130"/>
              <p:cNvGrpSpPr/>
              <p:nvPr/>
            </p:nvGrpSpPr>
            <p:grpSpPr>
              <a:xfrm rot="6869488">
                <a:off x="10663592" y="1881244"/>
                <a:ext cx="890732" cy="875015"/>
                <a:chOff x="6655377" y="5080000"/>
                <a:chExt cx="762234" cy="655782"/>
              </a:xfrm>
            </p:grpSpPr>
            <p:sp>
              <p:nvSpPr>
                <p:cNvPr id="135" name="Rounded Rectangle 13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1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nvGrpSpPr>
              <p:cNvPr id="132" name="Group 131"/>
              <p:cNvGrpSpPr/>
              <p:nvPr/>
            </p:nvGrpSpPr>
            <p:grpSpPr>
              <a:xfrm rot="14894044">
                <a:off x="8846921" y="1961066"/>
                <a:ext cx="890732" cy="822037"/>
                <a:chOff x="6655377" y="5080000"/>
                <a:chExt cx="762234" cy="655782"/>
              </a:xfrm>
            </p:grpSpPr>
            <p:sp>
              <p:nvSpPr>
                <p:cNvPr id="133" name="Rounded Rectangle 132"/>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4" name="Picture 13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sp>
          <p:nvSpPr>
            <p:cNvPr id="127" name="Oval 126"/>
            <p:cNvSpPr/>
            <p:nvPr/>
          </p:nvSpPr>
          <p:spPr>
            <a:xfrm>
              <a:off x="6478776" y="4538322"/>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W</a:t>
              </a:r>
              <a:endParaRPr lang="en-US" sz="2400" b="1" dirty="0">
                <a:solidFill>
                  <a:srgbClr val="FF0000"/>
                </a:solidFill>
              </a:endParaRPr>
            </a:p>
          </p:txBody>
        </p:sp>
        <p:pic>
          <p:nvPicPr>
            <p:cNvPr id="128" name="Picture 127"/>
            <p:cNvPicPr>
              <a:picLocks noChangeAspect="1"/>
            </p:cNvPicPr>
            <p:nvPr/>
          </p:nvPicPr>
          <p:blipFill>
            <a:blip r:embed="rId5">
              <a:clrChange>
                <a:clrFrom>
                  <a:srgbClr val="FFFFFF"/>
                </a:clrFrom>
                <a:clrTo>
                  <a:srgbClr val="FFFFFF">
                    <a:alpha val="0"/>
                  </a:srgbClr>
                </a:clrTo>
              </a:clrChange>
            </a:blip>
            <a:stretch>
              <a:fillRect/>
            </a:stretch>
          </p:blipFill>
          <p:spPr>
            <a:xfrm rot="20458638">
              <a:off x="5548668" y="4859623"/>
              <a:ext cx="536501" cy="493771"/>
            </a:xfrm>
            <a:prstGeom prst="rect">
              <a:avLst/>
            </a:prstGeom>
          </p:spPr>
        </p:pic>
        <p:pic>
          <p:nvPicPr>
            <p:cNvPr id="129" name="Picture 128"/>
            <p:cNvPicPr>
              <a:picLocks noChangeAspect="1"/>
            </p:cNvPicPr>
            <p:nvPr/>
          </p:nvPicPr>
          <p:blipFill>
            <a:blip r:embed="rId5">
              <a:clrChange>
                <a:clrFrom>
                  <a:srgbClr val="FFFFFF"/>
                </a:clrFrom>
                <a:clrTo>
                  <a:srgbClr val="FFFFFF">
                    <a:alpha val="0"/>
                  </a:srgbClr>
                </a:clrTo>
              </a:clrChange>
            </a:blip>
            <a:stretch>
              <a:fillRect/>
            </a:stretch>
          </p:blipFill>
          <p:spPr>
            <a:xfrm rot="20458638">
              <a:off x="7357665" y="4859624"/>
              <a:ext cx="536501" cy="493771"/>
            </a:xfrm>
            <a:prstGeom prst="rect">
              <a:avLst/>
            </a:prstGeom>
          </p:spPr>
        </p:pic>
      </p:grpSp>
      <p:grpSp>
        <p:nvGrpSpPr>
          <p:cNvPr id="137" name="Group 136"/>
          <p:cNvGrpSpPr/>
          <p:nvPr/>
        </p:nvGrpSpPr>
        <p:grpSpPr>
          <a:xfrm>
            <a:off x="9687887" y="2023986"/>
            <a:ext cx="2345498" cy="1358834"/>
            <a:chOff x="9145241" y="2475756"/>
            <a:chExt cx="2345498" cy="1358834"/>
          </a:xfrm>
        </p:grpSpPr>
        <p:grpSp>
          <p:nvGrpSpPr>
            <p:cNvPr id="138" name="Group 137"/>
            <p:cNvGrpSpPr/>
            <p:nvPr/>
          </p:nvGrpSpPr>
          <p:grpSpPr>
            <a:xfrm>
              <a:off x="9585667" y="2475756"/>
              <a:ext cx="1426914" cy="1358834"/>
              <a:chOff x="8742218" y="741670"/>
              <a:chExt cx="2832810" cy="2712729"/>
            </a:xfrm>
          </p:grpSpPr>
          <p:pic>
            <p:nvPicPr>
              <p:cNvPr id="142" name="Picture 141">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8742218" y="741670"/>
                <a:ext cx="2832810" cy="2712729"/>
              </a:xfrm>
              <a:prstGeom prst="rect">
                <a:avLst/>
              </a:prstGeom>
            </p:spPr>
          </p:pic>
          <p:grpSp>
            <p:nvGrpSpPr>
              <p:cNvPr id="143" name="Group 142"/>
              <p:cNvGrpSpPr/>
              <p:nvPr/>
            </p:nvGrpSpPr>
            <p:grpSpPr>
              <a:xfrm rot="6869488">
                <a:off x="10663592" y="1881244"/>
                <a:ext cx="890732" cy="875015"/>
                <a:chOff x="6655377" y="5080000"/>
                <a:chExt cx="762234" cy="655782"/>
              </a:xfrm>
            </p:grpSpPr>
            <p:sp>
              <p:nvSpPr>
                <p:cNvPr id="147" name="Rounded Rectangle 146"/>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47"/>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nvGrpSpPr>
              <p:cNvPr id="144" name="Group 143"/>
              <p:cNvGrpSpPr/>
              <p:nvPr/>
            </p:nvGrpSpPr>
            <p:grpSpPr>
              <a:xfrm rot="14894044">
                <a:off x="8846921" y="1961066"/>
                <a:ext cx="890732" cy="822037"/>
                <a:chOff x="6655377" y="5080000"/>
                <a:chExt cx="762234" cy="655782"/>
              </a:xfrm>
            </p:grpSpPr>
            <p:sp>
              <p:nvSpPr>
                <p:cNvPr id="145" name="Rounded Rectangle 144"/>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701557" y="5107708"/>
                  <a:ext cx="672391" cy="581527"/>
                </a:xfrm>
                <a:prstGeom prst="rect">
                  <a:avLst/>
                </a:prstGeom>
              </p:spPr>
            </p:pic>
          </p:grpSp>
        </p:grpSp>
        <p:sp>
          <p:nvSpPr>
            <p:cNvPr id="139" name="Oval 138"/>
            <p:cNvSpPr/>
            <p:nvPr/>
          </p:nvSpPr>
          <p:spPr>
            <a:xfrm>
              <a:off x="10077285" y="2925041"/>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pic>
          <p:nvPicPr>
            <p:cNvPr id="140" name="Picture 139"/>
            <p:cNvPicPr>
              <a:picLocks noChangeAspect="1"/>
            </p:cNvPicPr>
            <p:nvPr/>
          </p:nvPicPr>
          <p:blipFill>
            <a:blip r:embed="rId5">
              <a:clrChange>
                <a:clrFrom>
                  <a:srgbClr val="FFFFFF"/>
                </a:clrFrom>
                <a:clrTo>
                  <a:srgbClr val="FFFFFF">
                    <a:alpha val="0"/>
                  </a:srgbClr>
                </a:clrTo>
              </a:clrChange>
            </a:blip>
            <a:stretch>
              <a:fillRect/>
            </a:stretch>
          </p:blipFill>
          <p:spPr>
            <a:xfrm rot="20458638">
              <a:off x="9145241" y="3227807"/>
              <a:ext cx="536501" cy="493771"/>
            </a:xfrm>
            <a:prstGeom prst="rect">
              <a:avLst/>
            </a:prstGeom>
          </p:spPr>
        </p:pic>
        <p:pic>
          <p:nvPicPr>
            <p:cNvPr id="141" name="Picture 140"/>
            <p:cNvPicPr>
              <a:picLocks noChangeAspect="1"/>
            </p:cNvPicPr>
            <p:nvPr/>
          </p:nvPicPr>
          <p:blipFill>
            <a:blip r:embed="rId5">
              <a:clrChange>
                <a:clrFrom>
                  <a:srgbClr val="FFFFFF"/>
                </a:clrFrom>
                <a:clrTo>
                  <a:srgbClr val="FFFFFF">
                    <a:alpha val="0"/>
                  </a:srgbClr>
                </a:clrTo>
              </a:clrChange>
            </a:blip>
            <a:stretch>
              <a:fillRect/>
            </a:stretch>
          </p:blipFill>
          <p:spPr>
            <a:xfrm rot="20458638">
              <a:off x="10954238" y="3227808"/>
              <a:ext cx="536501" cy="493771"/>
            </a:xfrm>
            <a:prstGeom prst="rect">
              <a:avLst/>
            </a:prstGeom>
          </p:spPr>
        </p:pic>
      </p:grpSp>
      <p:pic>
        <p:nvPicPr>
          <p:cNvPr id="149" name="Picture 148"/>
          <p:cNvPicPr>
            <a:picLocks noChangeAspect="1"/>
          </p:cNvPicPr>
          <p:nvPr/>
        </p:nvPicPr>
        <p:blipFill>
          <a:blip r:embed="rId3"/>
          <a:stretch>
            <a:fillRect/>
          </a:stretch>
        </p:blipFill>
        <p:spPr>
          <a:xfrm>
            <a:off x="9017390" y="2395542"/>
            <a:ext cx="670950" cy="549902"/>
          </a:xfrm>
          <a:prstGeom prst="rect">
            <a:avLst/>
          </a:prstGeom>
        </p:spPr>
      </p:pic>
      <p:grpSp>
        <p:nvGrpSpPr>
          <p:cNvPr id="150" name="Group 149"/>
          <p:cNvGrpSpPr/>
          <p:nvPr/>
        </p:nvGrpSpPr>
        <p:grpSpPr>
          <a:xfrm>
            <a:off x="6731362" y="3328887"/>
            <a:ext cx="2334865" cy="1358834"/>
            <a:chOff x="8962594" y="4263733"/>
            <a:chExt cx="2334865" cy="1358834"/>
          </a:xfrm>
        </p:grpSpPr>
        <p:grpSp>
          <p:nvGrpSpPr>
            <p:cNvPr id="151" name="Group 150"/>
            <p:cNvGrpSpPr/>
            <p:nvPr/>
          </p:nvGrpSpPr>
          <p:grpSpPr>
            <a:xfrm>
              <a:off x="9400005" y="4263733"/>
              <a:ext cx="1426914" cy="1358834"/>
              <a:chOff x="8742218" y="741670"/>
              <a:chExt cx="2832810" cy="2712729"/>
            </a:xfrm>
          </p:grpSpPr>
          <p:pic>
            <p:nvPicPr>
              <p:cNvPr id="155" name="Picture 154">
                <a:extLst>
                  <a:ext uri="{FF2B5EF4-FFF2-40B4-BE49-F238E27FC236}">
                    <a16:creationId xmlns:a16="http://schemas.microsoft.com/office/drawing/2014/main" id="{1BED065E-D9E3-AFF8-0BAE-43A9BD4CF301}"/>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a:off x="8742218" y="741670"/>
                <a:ext cx="2832810" cy="2712729"/>
              </a:xfrm>
              <a:prstGeom prst="rect">
                <a:avLst/>
              </a:prstGeom>
            </p:spPr>
          </p:pic>
          <p:grpSp>
            <p:nvGrpSpPr>
              <p:cNvPr id="156" name="Group 155"/>
              <p:cNvGrpSpPr/>
              <p:nvPr/>
            </p:nvGrpSpPr>
            <p:grpSpPr>
              <a:xfrm rot="6869488">
                <a:off x="10663592" y="1881244"/>
                <a:ext cx="890732" cy="875015"/>
                <a:chOff x="6655377" y="5080000"/>
                <a:chExt cx="762234" cy="655782"/>
              </a:xfrm>
            </p:grpSpPr>
            <p:sp>
              <p:nvSpPr>
                <p:cNvPr id="160" name="Rounded Rectangle 159"/>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nvGrpSpPr>
              <p:cNvPr id="157" name="Group 156"/>
              <p:cNvGrpSpPr/>
              <p:nvPr/>
            </p:nvGrpSpPr>
            <p:grpSpPr>
              <a:xfrm rot="14894044">
                <a:off x="8846921" y="1961066"/>
                <a:ext cx="890732" cy="822037"/>
                <a:chOff x="6655377" y="5080000"/>
                <a:chExt cx="762234" cy="655782"/>
              </a:xfrm>
            </p:grpSpPr>
            <p:sp>
              <p:nvSpPr>
                <p:cNvPr id="158" name="Rounded Rectangle 157"/>
                <p:cNvSpPr/>
                <p:nvPr/>
              </p:nvSpPr>
              <p:spPr>
                <a:xfrm>
                  <a:off x="6655377" y="5080000"/>
                  <a:ext cx="762234" cy="655782"/>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9" name="Picture 15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6701557" y="5107708"/>
                  <a:ext cx="672391" cy="581527"/>
                </a:xfrm>
                <a:prstGeom prst="rect">
                  <a:avLst/>
                </a:prstGeom>
              </p:spPr>
            </p:pic>
          </p:grpSp>
        </p:grpSp>
        <p:sp>
          <p:nvSpPr>
            <p:cNvPr id="152" name="Oval 151"/>
            <p:cNvSpPr/>
            <p:nvPr/>
          </p:nvSpPr>
          <p:spPr>
            <a:xfrm>
              <a:off x="9886370" y="4697966"/>
              <a:ext cx="478465" cy="4691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B050"/>
                  </a:solidFill>
                </a:rPr>
                <a:t>S</a:t>
              </a:r>
              <a:endParaRPr lang="en-US" sz="2400" b="1" dirty="0">
                <a:solidFill>
                  <a:srgbClr val="00B050"/>
                </a:solidFill>
              </a:endParaRPr>
            </a:p>
          </p:txBody>
        </p:sp>
        <p:pic>
          <p:nvPicPr>
            <p:cNvPr id="153" name="Picture 152"/>
            <p:cNvPicPr>
              <a:picLocks noChangeAspect="1"/>
            </p:cNvPicPr>
            <p:nvPr/>
          </p:nvPicPr>
          <p:blipFill>
            <a:blip r:embed="rId5">
              <a:clrChange>
                <a:clrFrom>
                  <a:srgbClr val="FFFFFF"/>
                </a:clrFrom>
                <a:clrTo>
                  <a:srgbClr val="FFFFFF">
                    <a:alpha val="0"/>
                  </a:srgbClr>
                </a:clrTo>
              </a:clrChange>
            </a:blip>
            <a:stretch>
              <a:fillRect/>
            </a:stretch>
          </p:blipFill>
          <p:spPr>
            <a:xfrm rot="20458638">
              <a:off x="8962594" y="5020530"/>
              <a:ext cx="536501" cy="493771"/>
            </a:xfrm>
            <a:prstGeom prst="rect">
              <a:avLst/>
            </a:prstGeom>
          </p:spPr>
        </p:pic>
        <p:pic>
          <p:nvPicPr>
            <p:cNvPr id="154" name="Picture 153"/>
            <p:cNvPicPr>
              <a:picLocks noChangeAspect="1"/>
            </p:cNvPicPr>
            <p:nvPr/>
          </p:nvPicPr>
          <p:blipFill>
            <a:blip r:embed="rId5">
              <a:clrChange>
                <a:clrFrom>
                  <a:srgbClr val="FFFFFF"/>
                </a:clrFrom>
                <a:clrTo>
                  <a:srgbClr val="FFFFFF">
                    <a:alpha val="0"/>
                  </a:srgbClr>
                </a:clrTo>
              </a:clrChange>
            </a:blip>
            <a:stretch>
              <a:fillRect/>
            </a:stretch>
          </p:blipFill>
          <p:spPr>
            <a:xfrm rot="20458638">
              <a:off x="10760958" y="5009898"/>
              <a:ext cx="536501" cy="493771"/>
            </a:xfrm>
            <a:prstGeom prst="rect">
              <a:avLst/>
            </a:prstGeom>
          </p:spPr>
        </p:pic>
      </p:grpSp>
      <p:pic>
        <p:nvPicPr>
          <p:cNvPr id="162" name="Picture 161"/>
          <p:cNvPicPr>
            <a:picLocks noChangeAspect="1"/>
          </p:cNvPicPr>
          <p:nvPr/>
        </p:nvPicPr>
        <p:blipFill>
          <a:blip r:embed="rId3"/>
          <a:stretch>
            <a:fillRect/>
          </a:stretch>
        </p:blipFill>
        <p:spPr>
          <a:xfrm>
            <a:off x="9054956" y="3701889"/>
            <a:ext cx="670950" cy="549902"/>
          </a:xfrm>
          <a:prstGeom prst="rect">
            <a:avLst/>
          </a:prstGeom>
        </p:spPr>
      </p:pic>
      <p:sp>
        <p:nvSpPr>
          <p:cNvPr id="163" name="Rounded Rectangle 162"/>
          <p:cNvSpPr/>
          <p:nvPr/>
        </p:nvSpPr>
        <p:spPr>
          <a:xfrm>
            <a:off x="6589579" y="4760023"/>
            <a:ext cx="5570219" cy="1747393"/>
          </a:xfrm>
          <a:prstGeom prst="roundRect">
            <a:avLst>
              <a:gd name="adj" fmla="val 5561"/>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6535287" y="4693592"/>
            <a:ext cx="5633273"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AI-Enhanced-Strong vs. </a:t>
            </a:r>
            <a:r>
              <a:rPr lang="en-US" sz="2400" dirty="0" smtClean="0">
                <a:ln w="0"/>
                <a:effectLst>
                  <a:outerShdw blurRad="38100" dist="19050" dir="2700000" algn="tl" rotWithShape="0">
                    <a:schemeClr val="dk1">
                      <a:alpha val="40000"/>
                    </a:schemeClr>
                  </a:outerShdw>
                </a:effectLst>
              </a:rPr>
              <a:t>AI-Enhanced-</a:t>
            </a:r>
            <a:r>
              <a:rPr lang="en-US" sz="2400" b="0" cap="none" spc="0" dirty="0" smtClean="0">
                <a:ln w="0"/>
                <a:solidFill>
                  <a:schemeClr val="tx1"/>
                </a:solidFill>
                <a:effectLst>
                  <a:outerShdw blurRad="38100" dist="19050" dir="2700000" algn="tl" rotWithShape="0">
                    <a:schemeClr val="dk1">
                      <a:alpha val="40000"/>
                    </a:schemeClr>
                  </a:outerShdw>
                </a:effectLst>
              </a:rPr>
              <a:t>Strong</a:t>
            </a:r>
            <a:endParaRPr lang="en-US" sz="2400" b="0" cap="none" spc="0" dirty="0">
              <a:ln w="0"/>
              <a:solidFill>
                <a:schemeClr val="tx1"/>
              </a:solidFill>
              <a:effectLst>
                <a:outerShdw blurRad="38100" dist="19050" dir="2700000" algn="tl" rotWithShape="0">
                  <a:schemeClr val="dk1">
                    <a:alpha val="40000"/>
                  </a:schemeClr>
                </a:outerShdw>
              </a:effectLst>
            </a:endParaRPr>
          </a:p>
        </p:txBody>
      </p:sp>
      <p:pic>
        <p:nvPicPr>
          <p:cNvPr id="165" name="Picture 164"/>
          <p:cNvPicPr>
            <a:picLocks noChangeAspect="1"/>
          </p:cNvPicPr>
          <p:nvPr/>
        </p:nvPicPr>
        <p:blipFill>
          <a:blip r:embed="rId3"/>
          <a:stretch>
            <a:fillRect/>
          </a:stretch>
        </p:blipFill>
        <p:spPr>
          <a:xfrm>
            <a:off x="9088100" y="5478346"/>
            <a:ext cx="670950" cy="549902"/>
          </a:xfrm>
          <a:prstGeom prst="rect">
            <a:avLst/>
          </a:prstGeom>
        </p:spPr>
      </p:pic>
      <p:sp>
        <p:nvSpPr>
          <p:cNvPr id="166" name="Rectangle 165"/>
          <p:cNvSpPr/>
          <p:nvPr/>
        </p:nvSpPr>
        <p:spPr>
          <a:xfrm>
            <a:off x="50393" y="43071"/>
            <a:ext cx="2635252" cy="3046988"/>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outerShdw blurRad="38100" dist="19050" dir="2700000" algn="tl" rotWithShape="0">
                    <a:schemeClr val="dk1">
                      <a:alpha val="40000"/>
                    </a:schemeClr>
                  </a:outerShdw>
                </a:effectLst>
              </a:rPr>
              <a:t>Multiple completion pairs at the different stages of the experiments</a:t>
            </a:r>
            <a:endParaRPr lang="en-US" sz="3200" b="1" cap="none" spc="0" dirty="0">
              <a:ln w="0"/>
              <a:solidFill>
                <a:srgbClr val="FF0000"/>
              </a:solidFill>
              <a:effectLst>
                <a:outerShdw blurRad="38100" dist="19050" dir="2700000" algn="tl" rotWithShape="0">
                  <a:schemeClr val="dk1">
                    <a:alpha val="40000"/>
                  </a:schemeClr>
                </a:outerShdw>
              </a:effectLst>
            </a:endParaRPr>
          </a:p>
        </p:txBody>
      </p:sp>
      <p:pic>
        <p:nvPicPr>
          <p:cNvPr id="167" name="Picture 166"/>
          <p:cNvPicPr>
            <a:picLocks noChangeAspect="1"/>
          </p:cNvPicPr>
          <p:nvPr/>
        </p:nvPicPr>
        <p:blipFill>
          <a:blip r:embed="rId6"/>
          <a:stretch>
            <a:fillRect/>
          </a:stretch>
        </p:blipFill>
        <p:spPr>
          <a:xfrm>
            <a:off x="61874" y="5223785"/>
            <a:ext cx="2703144" cy="1154310"/>
          </a:xfrm>
          <a:prstGeom prst="rect">
            <a:avLst/>
          </a:prstGeom>
        </p:spPr>
      </p:pic>
      <p:sp>
        <p:nvSpPr>
          <p:cNvPr id="168" name="Rectangle 167"/>
          <p:cNvSpPr/>
          <p:nvPr/>
        </p:nvSpPr>
        <p:spPr>
          <a:xfrm>
            <a:off x="59207" y="3045637"/>
            <a:ext cx="2703291" cy="2062103"/>
          </a:xfrm>
          <a:prstGeom prst="rect">
            <a:avLst/>
          </a:prstGeom>
          <a:solidFill>
            <a:schemeClr val="bg1">
              <a:lumMod val="85000"/>
            </a:schemeClr>
          </a:solidFill>
          <a:ln w="25400">
            <a:solidFill>
              <a:schemeClr val="tx1"/>
            </a:solidFill>
          </a:ln>
        </p:spPr>
        <p:txBody>
          <a:bodyPr wrap="square">
            <a:spAutoFit/>
          </a:bodyPr>
          <a:lstStyle/>
          <a:p>
            <a:pPr algn="just"/>
            <a:r>
              <a:rPr lang="en-US" sz="1600" dirty="0"/>
              <a:t>Each experiment consisted of a documented and assessed adversarial dialogue within each pair where opponents iteratively argued their initially opposite starting opinions regarding a particular issue or dilemma question. </a:t>
            </a:r>
          </a:p>
        </p:txBody>
      </p:sp>
    </p:spTree>
    <p:extLst>
      <p:ext uri="{BB962C8B-B14F-4D97-AF65-F5344CB8AC3E}">
        <p14:creationId xmlns:p14="http://schemas.microsoft.com/office/powerpoint/2010/main" val="3404295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90" y="16323"/>
            <a:ext cx="4729875" cy="3547406"/>
          </a:xfrm>
          <a:prstGeom prst="rect">
            <a:avLst/>
          </a:prstGeom>
        </p:spPr>
      </p:pic>
      <p:sp>
        <p:nvSpPr>
          <p:cNvPr id="7" name="Rectangle 6"/>
          <p:cNvSpPr/>
          <p:nvPr/>
        </p:nvSpPr>
        <p:spPr>
          <a:xfrm>
            <a:off x="286325" y="3617517"/>
            <a:ext cx="11729432" cy="2062103"/>
          </a:xfrm>
          <a:prstGeom prst="rect">
            <a:avLst/>
          </a:prstGeom>
        </p:spPr>
        <p:txBody>
          <a:bodyPr wrap="square">
            <a:spAutoFit/>
          </a:bodyPr>
          <a:lstStyle/>
          <a:p>
            <a:pPr algn="just"/>
            <a:r>
              <a:rPr lang="en-US" dirty="0"/>
              <a:t>The </a:t>
            </a:r>
            <a:r>
              <a:rPr lang="en-US" sz="2000" b="1" dirty="0">
                <a:hlinkClick r:id="rId3"/>
              </a:rPr>
              <a:t>Toulmin</a:t>
            </a:r>
            <a:r>
              <a:rPr lang="en-US" b="1" dirty="0"/>
              <a:t> model </a:t>
            </a:r>
            <a:r>
              <a:rPr lang="en-US" dirty="0"/>
              <a:t>considers an argument as a system of components that interact and can be evaluated: </a:t>
            </a:r>
            <a:r>
              <a:rPr lang="en-US" sz="2000" b="1" dirty="0" smtClean="0">
                <a:solidFill>
                  <a:srgbClr val="7030A0"/>
                </a:solidFill>
              </a:rPr>
              <a:t>Claim </a:t>
            </a:r>
            <a:r>
              <a:rPr lang="en-US" sz="2000" b="1" dirty="0">
                <a:solidFill>
                  <a:srgbClr val="7030A0"/>
                </a:solidFill>
              </a:rPr>
              <a:t>(C)</a:t>
            </a:r>
            <a:r>
              <a:rPr lang="en-US" dirty="0"/>
              <a:t>, </a:t>
            </a:r>
            <a:r>
              <a:rPr lang="en-US" sz="2000" b="1" dirty="0" smtClean="0">
                <a:solidFill>
                  <a:srgbClr val="7030A0"/>
                </a:solidFill>
              </a:rPr>
              <a:t>Grounds </a:t>
            </a:r>
            <a:r>
              <a:rPr lang="en-US" sz="2000" b="1" dirty="0">
                <a:solidFill>
                  <a:srgbClr val="7030A0"/>
                </a:solidFill>
              </a:rPr>
              <a:t>(G)</a:t>
            </a:r>
            <a:r>
              <a:rPr lang="en-US" dirty="0"/>
              <a:t>, </a:t>
            </a:r>
            <a:r>
              <a:rPr lang="en-US" sz="2000" b="1" dirty="0" smtClean="0">
                <a:solidFill>
                  <a:srgbClr val="7030A0"/>
                </a:solidFill>
              </a:rPr>
              <a:t>Warrant </a:t>
            </a:r>
            <a:r>
              <a:rPr lang="en-US" sz="2000" b="1" dirty="0">
                <a:solidFill>
                  <a:srgbClr val="7030A0"/>
                </a:solidFill>
              </a:rPr>
              <a:t>(W)</a:t>
            </a:r>
            <a:r>
              <a:rPr lang="en-US" dirty="0"/>
              <a:t>, </a:t>
            </a:r>
            <a:r>
              <a:rPr lang="en-US" sz="2000" b="1" dirty="0" smtClean="0">
                <a:solidFill>
                  <a:srgbClr val="7030A0"/>
                </a:solidFill>
              </a:rPr>
              <a:t>Backing </a:t>
            </a:r>
            <a:r>
              <a:rPr lang="en-US" sz="2000" b="1" dirty="0">
                <a:solidFill>
                  <a:srgbClr val="7030A0"/>
                </a:solidFill>
              </a:rPr>
              <a:t>(B)</a:t>
            </a:r>
            <a:r>
              <a:rPr lang="en-US" dirty="0"/>
              <a:t>, </a:t>
            </a:r>
            <a:r>
              <a:rPr lang="en-US" sz="2000" b="1" dirty="0" smtClean="0">
                <a:solidFill>
                  <a:srgbClr val="7030A0"/>
                </a:solidFill>
              </a:rPr>
              <a:t>Rebuttal </a:t>
            </a:r>
            <a:r>
              <a:rPr lang="en-US" sz="2000" b="1" dirty="0">
                <a:solidFill>
                  <a:srgbClr val="7030A0"/>
                </a:solidFill>
              </a:rPr>
              <a:t>(R)</a:t>
            </a:r>
            <a:r>
              <a:rPr lang="en-US" dirty="0"/>
              <a:t> and </a:t>
            </a:r>
            <a:r>
              <a:rPr lang="en-US" sz="2000" b="1" dirty="0" smtClean="0">
                <a:solidFill>
                  <a:srgbClr val="7030A0"/>
                </a:solidFill>
              </a:rPr>
              <a:t>Qualifier </a:t>
            </a:r>
            <a:r>
              <a:rPr lang="en-US" sz="2000" b="1" dirty="0">
                <a:solidFill>
                  <a:srgbClr val="7030A0"/>
                </a:solidFill>
              </a:rPr>
              <a:t>(Q)</a:t>
            </a:r>
            <a:r>
              <a:rPr lang="en-US" dirty="0"/>
              <a:t>. In this study, a ternary metric was developed to evaluate each of the six attributes in the Toulmin model: (+1) if the attribute is present, correctly expressed, adequate, and relevant; (-1) if the attribute is present but incorrectly expressed, inadequate, or irrelevant; (0) if the attribute is absent. Each presented argument was assessed using this scale as </a:t>
            </a:r>
            <a:r>
              <a:rPr lang="en-US" dirty="0" smtClean="0"/>
              <a:t>follows:</a:t>
            </a:r>
          </a:p>
          <a:p>
            <a:pPr algn="just">
              <a:spcBef>
                <a:spcPts val="200"/>
              </a:spcBef>
            </a:pPr>
            <a:r>
              <a:rPr lang="en-US" sz="2800" b="1" dirty="0" smtClean="0">
                <a:solidFill>
                  <a:srgbClr val="7030A0"/>
                </a:solidFill>
              </a:rPr>
              <a:t>Toulmin </a:t>
            </a:r>
            <a:r>
              <a:rPr lang="en-US" sz="2800" b="1" dirty="0">
                <a:solidFill>
                  <a:srgbClr val="7030A0"/>
                </a:solidFill>
              </a:rPr>
              <a:t>points = [∑C] + [∑G] + [∑W] + [ ∑B] + [∑R] + [∑Q]</a:t>
            </a:r>
          </a:p>
        </p:txBody>
      </p:sp>
      <p:sp>
        <p:nvSpPr>
          <p:cNvPr id="8" name="Rectangle 7"/>
          <p:cNvSpPr/>
          <p:nvPr/>
        </p:nvSpPr>
        <p:spPr>
          <a:xfrm>
            <a:off x="5038888" y="958364"/>
            <a:ext cx="7004039" cy="2585323"/>
          </a:xfrm>
          <a:prstGeom prst="rect">
            <a:avLst/>
          </a:prstGeom>
          <a:solidFill>
            <a:schemeClr val="bg1">
              <a:lumMod val="85000"/>
            </a:schemeClr>
          </a:solidFill>
          <a:ln w="25400">
            <a:solidFill>
              <a:schemeClr val="tx1"/>
            </a:solidFill>
          </a:ln>
        </p:spPr>
        <p:txBody>
          <a:bodyPr wrap="square">
            <a:spAutoFit/>
          </a:bodyPr>
          <a:lstStyle/>
          <a:p>
            <a:pPr algn="just"/>
            <a:r>
              <a:rPr lang="en-US" dirty="0"/>
              <a:t>Each experiment consisted of a documented and assessed adversarial dialogue within each pair where opponents iteratively argued their initially opposite starting opinions regarding a particular issue or dilemma question. Each adversarial iteration within each stage of each experiment was assessed using four methods: (1) </a:t>
            </a:r>
            <a:r>
              <a:rPr lang="en-US" b="1" i="1" dirty="0">
                <a:solidFill>
                  <a:srgbClr val="7030A0"/>
                </a:solidFill>
              </a:rPr>
              <a:t>player </a:t>
            </a:r>
            <a:r>
              <a:rPr lang="en-US" b="1" i="1" dirty="0" smtClean="0">
                <a:solidFill>
                  <a:srgbClr val="7030A0"/>
                </a:solidFill>
              </a:rPr>
              <a:t>self-assessment</a:t>
            </a:r>
            <a:r>
              <a:rPr lang="en-US" dirty="0"/>
              <a:t>, (2) </a:t>
            </a:r>
            <a:r>
              <a:rPr lang="en-US" b="1" i="1" dirty="0">
                <a:solidFill>
                  <a:srgbClr val="7030A0"/>
                </a:solidFill>
              </a:rPr>
              <a:t>adversary assessment</a:t>
            </a:r>
            <a:r>
              <a:rPr lang="en-US" dirty="0"/>
              <a:t>, (3) </a:t>
            </a:r>
            <a:r>
              <a:rPr lang="en-US" b="1" i="1" dirty="0">
                <a:solidFill>
                  <a:srgbClr val="7030A0"/>
                </a:solidFill>
              </a:rPr>
              <a:t>tutor assessment</a:t>
            </a:r>
            <a:r>
              <a:rPr lang="en-US" dirty="0"/>
              <a:t>, and (4) </a:t>
            </a:r>
            <a:r>
              <a:rPr lang="en-US" b="1" i="1" dirty="0">
                <a:solidFill>
                  <a:srgbClr val="7030A0"/>
                </a:solidFill>
              </a:rPr>
              <a:t>integral Toulmin assessment</a:t>
            </a:r>
            <a:r>
              <a:rPr lang="en-US" dirty="0"/>
              <a:t>. Personal assessments (self point, </a:t>
            </a:r>
            <a:r>
              <a:rPr lang="en-US" dirty="0" smtClean="0"/>
              <a:t>opponent’s </a:t>
            </a:r>
            <a:r>
              <a:rPr lang="en-US" dirty="0"/>
              <a:t>point, and tutor’s point) were scored such that (+1) point was given to the winner, (-1) point to the loser, and 0 points if it was a draw. </a:t>
            </a:r>
          </a:p>
        </p:txBody>
      </p:sp>
      <p:sp>
        <p:nvSpPr>
          <p:cNvPr id="4" name="Rectangle 3"/>
          <p:cNvSpPr/>
          <p:nvPr/>
        </p:nvSpPr>
        <p:spPr>
          <a:xfrm>
            <a:off x="4920105" y="158172"/>
            <a:ext cx="6984818" cy="707886"/>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Metric to assess argumentation</a:t>
            </a:r>
            <a:endParaRPr lang="en-US" sz="4000" b="1" cap="none" spc="0" dirty="0">
              <a:ln w="0"/>
              <a:solidFill>
                <a:srgbClr val="FF0000"/>
              </a:solidFill>
              <a:effectLst>
                <a:outerShdw blurRad="38100" dist="19050" dir="2700000" algn="tl" rotWithShape="0">
                  <a:schemeClr val="dk1">
                    <a:alpha val="40000"/>
                  </a:schemeClr>
                </a:outerShdw>
              </a:effectLst>
            </a:endParaRPr>
          </a:p>
        </p:txBody>
      </p:sp>
      <p:sp>
        <p:nvSpPr>
          <p:cNvPr id="9" name="Rectangle 8"/>
          <p:cNvSpPr/>
          <p:nvPr/>
        </p:nvSpPr>
        <p:spPr>
          <a:xfrm>
            <a:off x="4920105" y="5077571"/>
            <a:ext cx="237566" cy="369332"/>
          </a:xfrm>
          <a:prstGeom prst="rect">
            <a:avLst/>
          </a:prstGeom>
        </p:spPr>
        <p:txBody>
          <a:bodyPr wrap="none">
            <a:spAutoFit/>
          </a:bodyPr>
          <a:lstStyle/>
          <a:p>
            <a:r>
              <a:rPr lang="en-US" dirty="0" smtClean="0"/>
              <a:t> </a:t>
            </a:r>
            <a:endParaRPr lang="en-US" dirty="0"/>
          </a:p>
        </p:txBody>
      </p:sp>
      <p:sp>
        <p:nvSpPr>
          <p:cNvPr id="10" name="Rectangle 9"/>
          <p:cNvSpPr/>
          <p:nvPr/>
        </p:nvSpPr>
        <p:spPr>
          <a:xfrm>
            <a:off x="63798" y="5576026"/>
            <a:ext cx="12063547" cy="877163"/>
          </a:xfrm>
          <a:prstGeom prst="rect">
            <a:avLst/>
          </a:prstGeom>
        </p:spPr>
        <p:txBody>
          <a:bodyPr wrap="square">
            <a:spAutoFit/>
          </a:bodyPr>
          <a:lstStyle/>
          <a:p>
            <a:pPr>
              <a:spcAft>
                <a:spcPts val="600"/>
              </a:spcAft>
            </a:pPr>
            <a:r>
              <a:rPr lang="en-US" dirty="0"/>
              <a:t>The final result of each player in each round, termed the mass of argumentation (</a:t>
            </a:r>
            <a:r>
              <a:rPr lang="en-US" dirty="0" smtClean="0"/>
              <a:t>A-Mass</a:t>
            </a:r>
            <a:r>
              <a:rPr lang="en-US" dirty="0"/>
              <a:t>), is calculated as follows: </a:t>
            </a:r>
          </a:p>
          <a:p>
            <a:r>
              <a:rPr lang="en-US" dirty="0" smtClean="0"/>
              <a:t>         </a:t>
            </a:r>
            <a:r>
              <a:rPr lang="en-US" sz="2800" b="1" dirty="0">
                <a:solidFill>
                  <a:srgbClr val="7030A0"/>
                </a:solidFill>
              </a:rPr>
              <a:t>A-Mass = [Toulmin points] + [self points] + [adversary points] + [tutor points] </a:t>
            </a:r>
          </a:p>
        </p:txBody>
      </p:sp>
    </p:spTree>
    <p:extLst>
      <p:ext uri="{BB962C8B-B14F-4D97-AF65-F5344CB8AC3E}">
        <p14:creationId xmlns:p14="http://schemas.microsoft.com/office/powerpoint/2010/main" val="324987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a14="http://schemas.microsoft.com/office/drawing/2010/main" val="0"/>
              </a:ext>
            </a:extLst>
          </a:blip>
          <a:stretch>
            <a:fillRect/>
          </a:stretch>
        </p:blipFill>
        <p:spPr>
          <a:xfrm>
            <a:off x="0" y="0"/>
            <a:ext cx="9292856" cy="5465135"/>
          </a:xfrm>
          <a:prstGeom prst="rect">
            <a:avLst/>
          </a:prstGeom>
        </p:spPr>
      </p:pic>
      <p:sp>
        <p:nvSpPr>
          <p:cNvPr id="2" name="Rectangle 1"/>
          <p:cNvSpPr/>
          <p:nvPr/>
        </p:nvSpPr>
        <p:spPr>
          <a:xfrm>
            <a:off x="9199417" y="821091"/>
            <a:ext cx="2950806" cy="5355312"/>
          </a:xfrm>
          <a:prstGeom prst="rect">
            <a:avLst/>
          </a:prstGeom>
          <a:solidFill>
            <a:schemeClr val="bg1">
              <a:lumMod val="85000"/>
            </a:schemeClr>
          </a:solidFill>
          <a:ln w="25400">
            <a:solidFill>
              <a:schemeClr val="tx1"/>
            </a:solidFill>
          </a:ln>
        </p:spPr>
        <p:txBody>
          <a:bodyPr wrap="square">
            <a:spAutoFit/>
          </a:bodyPr>
          <a:lstStyle/>
          <a:p>
            <a:pPr algn="just"/>
            <a:r>
              <a:rPr lang="en-US" dirty="0"/>
              <a:t> Each of the 42 students received 9 initial assessments per round, which were consolidated into the final mass of argumentation. Since each of the 42 students participated in 8 rounds of intellectual sparring, the total number of measurements conducted is 3,024. These initial data were transformed into 336 resulting indicators (for each of the 42 players over 8 rounds), representing the </a:t>
            </a:r>
            <a:r>
              <a:rPr lang="en-US" dirty="0" smtClean="0"/>
              <a:t>calculated mass </a:t>
            </a:r>
            <a:r>
              <a:rPr lang="en-US" dirty="0"/>
              <a:t>of </a:t>
            </a:r>
            <a:r>
              <a:rPr lang="en-US" dirty="0" smtClean="0"/>
              <a:t>argumentation. </a:t>
            </a:r>
            <a:r>
              <a:rPr lang="en-US" dirty="0"/>
              <a:t>Throughout the experiment, the overall mass of argumentation increased by 12.68 times. </a:t>
            </a:r>
          </a:p>
        </p:txBody>
      </p:sp>
      <p:sp>
        <p:nvSpPr>
          <p:cNvPr id="3" name="Rectangle 2"/>
          <p:cNvSpPr/>
          <p:nvPr/>
        </p:nvSpPr>
        <p:spPr>
          <a:xfrm>
            <a:off x="64655" y="5465135"/>
            <a:ext cx="9116290" cy="830997"/>
          </a:xfrm>
          <a:prstGeom prst="rect">
            <a:avLst/>
          </a:prstGeom>
        </p:spPr>
        <p:txBody>
          <a:bodyPr wrap="square">
            <a:spAutoFit/>
          </a:bodyPr>
          <a:lstStyle/>
          <a:p>
            <a:r>
              <a:rPr lang="en-US" sz="1600" dirty="0"/>
              <a:t>Visualization of the </a:t>
            </a:r>
            <a:r>
              <a:rPr lang="en-US" sz="1600" dirty="0" smtClean="0"/>
              <a:t>experimental results’. </a:t>
            </a:r>
            <a:r>
              <a:rPr lang="en-US" sz="1600" dirty="0"/>
              <a:t>On the X-axis are the players (42 points) marked with their player number, level, and domain. The Y-axis represents the mass of argumentation for each player in a specific round. The lines connect the results of each round (color codes and round numbers are below the graph). </a:t>
            </a:r>
          </a:p>
        </p:txBody>
      </p:sp>
      <p:sp>
        <p:nvSpPr>
          <p:cNvPr id="5" name="Rectangle 4"/>
          <p:cNvSpPr/>
          <p:nvPr/>
        </p:nvSpPr>
        <p:spPr>
          <a:xfrm>
            <a:off x="9346020" y="22663"/>
            <a:ext cx="2785731" cy="707886"/>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Results</a:t>
            </a:r>
            <a:endParaRPr lang="en-US" sz="40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26774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368241" y="344751"/>
            <a:ext cx="3104928" cy="2173450"/>
          </a:xfrm>
          <a:prstGeom prst="rect">
            <a:avLst/>
          </a:prstGeom>
        </p:spPr>
      </p:pic>
      <p:sp>
        <p:nvSpPr>
          <p:cNvPr id="4" name="Rectangle 3"/>
          <p:cNvSpPr/>
          <p:nvPr/>
        </p:nvSpPr>
        <p:spPr>
          <a:xfrm>
            <a:off x="959819" y="4660615"/>
            <a:ext cx="10229852" cy="1600438"/>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BROADER CONTEXT OF OUR STUDY:</a:t>
            </a:r>
          </a:p>
          <a:p>
            <a:pPr algn="ctr"/>
            <a:r>
              <a:rPr lang="en-US" sz="4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Education Meets New Challenges</a:t>
            </a:r>
            <a:endPar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5" name="Picture 6" descr="Free One GIF and Number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766" y="2255082"/>
            <a:ext cx="1539154" cy="2189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rot="20804934">
            <a:off x="8202961" y="435851"/>
            <a:ext cx="3753294" cy="2186473"/>
          </a:xfrm>
          <a:prstGeom prst="rect">
            <a:avLst/>
          </a:prstGeom>
        </p:spPr>
      </p:pic>
      <p:grpSp>
        <p:nvGrpSpPr>
          <p:cNvPr id="11" name="Group 10"/>
          <p:cNvGrpSpPr/>
          <p:nvPr/>
        </p:nvGrpSpPr>
        <p:grpSpPr>
          <a:xfrm>
            <a:off x="3508741" y="673021"/>
            <a:ext cx="4848447" cy="3835183"/>
            <a:chOff x="2203183" y="1188721"/>
            <a:chExt cx="6546182" cy="4909636"/>
          </a:xfrm>
        </p:grpSpPr>
        <p:pic>
          <p:nvPicPr>
            <p:cNvPr id="12" name="Picture 11"/>
            <p:cNvPicPr>
              <a:picLocks noChangeAspect="1"/>
            </p:cNvPicPr>
            <p:nvPr/>
          </p:nvPicPr>
          <p:blipFill>
            <a:blip r:embed="rId5"/>
            <a:stretch>
              <a:fillRect/>
            </a:stretch>
          </p:blipFill>
          <p:spPr>
            <a:xfrm>
              <a:off x="2203183" y="1188721"/>
              <a:ext cx="6546182" cy="4909636"/>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rot="19737810" flipH="1">
              <a:off x="4808229" y="3503822"/>
              <a:ext cx="702644" cy="510028"/>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flipH="1">
              <a:off x="7190347" y="3151849"/>
              <a:ext cx="711993" cy="491690"/>
            </a:xfrm>
            <a:prstGeom prst="rect">
              <a:avLst/>
            </a:prstGeom>
          </p:spPr>
        </p:pic>
        <p:sp>
          <p:nvSpPr>
            <p:cNvPr id="15" name="Rectangle 14"/>
            <p:cNvSpPr/>
            <p:nvPr/>
          </p:nvSpPr>
          <p:spPr>
            <a:xfrm>
              <a:off x="4825534" y="4696841"/>
              <a:ext cx="687286" cy="75361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AI</a:t>
              </a:r>
            </a:p>
          </p:txBody>
        </p:sp>
        <p:sp>
          <p:nvSpPr>
            <p:cNvPr id="16" name="Rectangle 15"/>
            <p:cNvSpPr/>
            <p:nvPr/>
          </p:nvSpPr>
          <p:spPr>
            <a:xfrm rot="18402389">
              <a:off x="7042625" y="4381548"/>
              <a:ext cx="1019156" cy="43517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Human</a:t>
              </a:r>
            </a:p>
          </p:txBody>
        </p:sp>
      </p:grpSp>
      <p:pic>
        <p:nvPicPr>
          <p:cNvPr id="18" name="Picture 17">
            <a:hlinkClick r:id="rId8" action="ppaction://hlinksldjump"/>
          </p:cNvPr>
          <p:cNvPicPr>
            <a:picLocks noChangeAspect="1"/>
          </p:cNvPicPr>
          <p:nvPr/>
        </p:nvPicPr>
        <p:blipFill>
          <a:blip r:embed="rId9"/>
          <a:stretch>
            <a:fillRect/>
          </a:stretch>
        </p:blipFill>
        <p:spPr>
          <a:xfrm rot="10800000">
            <a:off x="11388658" y="5483812"/>
            <a:ext cx="640080" cy="640080"/>
          </a:xfrm>
          <a:prstGeom prst="rect">
            <a:avLst/>
          </a:prstGeom>
        </p:spPr>
      </p:pic>
    </p:spTree>
    <p:extLst>
      <p:ext uri="{BB962C8B-B14F-4D97-AF65-F5344CB8AC3E}">
        <p14:creationId xmlns:p14="http://schemas.microsoft.com/office/powerpoint/2010/main" val="11591879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4372" y="5108029"/>
            <a:ext cx="10147330"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OBSERVATIONS AND CONCLUSIONS</a:t>
            </a:r>
            <a:endParaRPr lang="en-U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Picture 6" descr="Free Four GIF and Number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094" y="2650838"/>
            <a:ext cx="1539155" cy="21890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042337" y="130913"/>
            <a:ext cx="9575711" cy="4505733"/>
            <a:chOff x="2042337" y="130913"/>
            <a:chExt cx="9575711" cy="4505733"/>
          </a:xfrm>
        </p:grpSpPr>
        <p:pic>
          <p:nvPicPr>
            <p:cNvPr id="5" name="Picture 4"/>
            <p:cNvPicPr>
              <a:picLocks noChangeAspect="1"/>
            </p:cNvPicPr>
            <p:nvPr/>
          </p:nvPicPr>
          <p:blipFill>
            <a:blip r:embed="rId3"/>
            <a:stretch>
              <a:fillRect/>
            </a:stretch>
          </p:blipFill>
          <p:spPr>
            <a:xfrm>
              <a:off x="2042337" y="130913"/>
              <a:ext cx="6007644" cy="4505733"/>
            </a:xfrm>
            <a:prstGeom prst="rect">
              <a:avLst/>
            </a:prstGeom>
          </p:spPr>
        </p:pic>
        <p:pic>
          <p:nvPicPr>
            <p:cNvPr id="8" name="Picture 7"/>
            <p:cNvPicPr>
              <a:picLocks noChangeAspect="1"/>
            </p:cNvPicPr>
            <p:nvPr/>
          </p:nvPicPr>
          <p:blipFill>
            <a:blip r:embed="rId4"/>
            <a:stretch>
              <a:fillRect/>
            </a:stretch>
          </p:blipFill>
          <p:spPr>
            <a:xfrm>
              <a:off x="8049981" y="130913"/>
              <a:ext cx="3568067" cy="4505733"/>
            </a:xfrm>
            <a:prstGeom prst="rect">
              <a:avLst/>
            </a:prstGeom>
          </p:spPr>
        </p:pic>
        <p:pic>
          <p:nvPicPr>
            <p:cNvPr id="10" name="Picture 6" descr="ChatGPT Animated Cursor - Sweezy Custom Cursors"/>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282284">
              <a:off x="9922880" y="920818"/>
              <a:ext cx="1831623" cy="9172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154740" y="375076"/>
              <a:ext cx="1216961" cy="101778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hlinkClick r:id="rId6" action="ppaction://hlinksldjump"/>
          </p:cNvPr>
          <p:cNvPicPr>
            <a:picLocks noChangeAspect="1"/>
          </p:cNvPicPr>
          <p:nvPr/>
        </p:nvPicPr>
        <p:blipFill>
          <a:blip r:embed="rId7"/>
          <a:stretch>
            <a:fillRect/>
          </a:stretch>
        </p:blipFill>
        <p:spPr>
          <a:xfrm rot="10800000">
            <a:off x="11460623" y="4787989"/>
            <a:ext cx="640080" cy="640080"/>
          </a:xfrm>
          <a:prstGeom prst="rect">
            <a:avLst/>
          </a:prstGeom>
        </p:spPr>
      </p:pic>
    </p:spTree>
    <p:extLst>
      <p:ext uri="{BB962C8B-B14F-4D97-AF65-F5344CB8AC3E}">
        <p14:creationId xmlns:p14="http://schemas.microsoft.com/office/powerpoint/2010/main" val="1098941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9260963"/>
              </p:ext>
            </p:extLst>
          </p:nvPr>
        </p:nvGraphicFramePr>
        <p:xfrm>
          <a:off x="21266" y="692742"/>
          <a:ext cx="12142385" cy="5813084"/>
        </p:xfrm>
        <a:graphic>
          <a:graphicData uri="http://schemas.openxmlformats.org/drawingml/2006/table">
            <a:tbl>
              <a:tblPr>
                <a:tableStyleId>{5C22544A-7EE6-4342-B048-85BDC9FD1C3A}</a:tableStyleId>
              </a:tblPr>
              <a:tblGrid>
                <a:gridCol w="2052083">
                  <a:extLst>
                    <a:ext uri="{9D8B030D-6E8A-4147-A177-3AD203B41FA5}">
                      <a16:colId xmlns:a16="http://schemas.microsoft.com/office/drawing/2014/main" val="1760174865"/>
                    </a:ext>
                  </a:extLst>
                </a:gridCol>
                <a:gridCol w="956931">
                  <a:extLst>
                    <a:ext uri="{9D8B030D-6E8A-4147-A177-3AD203B41FA5}">
                      <a16:colId xmlns:a16="http://schemas.microsoft.com/office/drawing/2014/main" val="2237061479"/>
                    </a:ext>
                  </a:extLst>
                </a:gridCol>
                <a:gridCol w="4210493">
                  <a:extLst>
                    <a:ext uri="{9D8B030D-6E8A-4147-A177-3AD203B41FA5}">
                      <a16:colId xmlns:a16="http://schemas.microsoft.com/office/drawing/2014/main" val="85940303"/>
                    </a:ext>
                  </a:extLst>
                </a:gridCol>
                <a:gridCol w="4922878">
                  <a:extLst>
                    <a:ext uri="{9D8B030D-6E8A-4147-A177-3AD203B41FA5}">
                      <a16:colId xmlns:a16="http://schemas.microsoft.com/office/drawing/2014/main" val="1700663479"/>
                    </a:ext>
                  </a:extLst>
                </a:gridCol>
              </a:tblGrid>
              <a:tr h="180525">
                <a:tc>
                  <a:txBody>
                    <a:bodyPr/>
                    <a:lstStyle/>
                    <a:p>
                      <a:pPr marL="0" marR="0" indent="0" algn="ctr" hangingPunct="0">
                        <a:lnSpc>
                          <a:spcPct val="100000"/>
                        </a:lnSpc>
                        <a:spcBef>
                          <a:spcPts val="600"/>
                        </a:spcBef>
                        <a:spcAft>
                          <a:spcPts val="600"/>
                        </a:spcAft>
                      </a:pPr>
                      <a:r>
                        <a:rPr lang="en-US" sz="2000" b="1" dirty="0">
                          <a:effectLst/>
                        </a:rPr>
                        <a:t>Parameter</a:t>
                      </a:r>
                      <a:endParaRPr lang="fi-FI" sz="2000" b="1" dirty="0">
                        <a:effectLst/>
                        <a:latin typeface="Times New Roman" panose="02020603050405020304" pitchFamily="18" charset="0"/>
                        <a:ea typeface="Times New Roman" panose="02020603050405020304" pitchFamily="18" charset="0"/>
                      </a:endParaRPr>
                    </a:p>
                  </a:txBody>
                  <a:tcPr marL="33398" marR="33398" marT="0" marB="0"/>
                </a:tc>
                <a:tc>
                  <a:txBody>
                    <a:bodyPr/>
                    <a:lstStyle/>
                    <a:p>
                      <a:pPr marL="0" marR="0" indent="0" algn="ctr" hangingPunct="0">
                        <a:lnSpc>
                          <a:spcPct val="100000"/>
                        </a:lnSpc>
                        <a:spcBef>
                          <a:spcPts val="600"/>
                        </a:spcBef>
                        <a:spcAft>
                          <a:spcPts val="600"/>
                        </a:spcAft>
                      </a:pPr>
                      <a:r>
                        <a:rPr lang="en-US" sz="2000" b="1" dirty="0">
                          <a:effectLst/>
                        </a:rPr>
                        <a:t>Group</a:t>
                      </a:r>
                      <a:endParaRPr lang="fi-FI" sz="2000" b="1" dirty="0">
                        <a:effectLst/>
                        <a:latin typeface="Times New Roman" panose="02020603050405020304" pitchFamily="18" charset="0"/>
                        <a:ea typeface="Times New Roman" panose="02020603050405020304" pitchFamily="18" charset="0"/>
                      </a:endParaRPr>
                    </a:p>
                  </a:txBody>
                  <a:tcPr marL="33398" marR="33398" marT="0" marB="0"/>
                </a:tc>
                <a:tc>
                  <a:txBody>
                    <a:bodyPr/>
                    <a:lstStyle/>
                    <a:p>
                      <a:pPr marL="0" marR="0" indent="0" algn="ctr" hangingPunct="0">
                        <a:lnSpc>
                          <a:spcPct val="100000"/>
                        </a:lnSpc>
                        <a:spcBef>
                          <a:spcPts val="600"/>
                        </a:spcBef>
                        <a:spcAft>
                          <a:spcPts val="600"/>
                        </a:spcAft>
                      </a:pPr>
                      <a:r>
                        <a:rPr lang="en-US" sz="1800" b="1" dirty="0">
                          <a:effectLst/>
                        </a:rPr>
                        <a:t>Observation</a:t>
                      </a:r>
                      <a:endParaRPr lang="fi-FI" sz="1800" b="1" dirty="0">
                        <a:effectLst/>
                        <a:latin typeface="Times New Roman" panose="02020603050405020304" pitchFamily="18" charset="0"/>
                        <a:ea typeface="Times New Roman" panose="02020603050405020304" pitchFamily="18" charset="0"/>
                      </a:endParaRPr>
                    </a:p>
                  </a:txBody>
                  <a:tcPr marL="33398" marR="33398" marT="0" marB="0"/>
                </a:tc>
                <a:tc>
                  <a:txBody>
                    <a:bodyPr/>
                    <a:lstStyle/>
                    <a:p>
                      <a:pPr marL="0" marR="0" indent="0" algn="ctr" hangingPunct="0">
                        <a:lnSpc>
                          <a:spcPct val="100000"/>
                        </a:lnSpc>
                        <a:spcBef>
                          <a:spcPts val="600"/>
                        </a:spcBef>
                        <a:spcAft>
                          <a:spcPts val="600"/>
                        </a:spcAft>
                      </a:pPr>
                      <a:r>
                        <a:rPr lang="en-US" sz="1800" b="1" dirty="0">
                          <a:effectLst/>
                        </a:rPr>
                        <a:t>Discussion</a:t>
                      </a:r>
                      <a:endParaRPr lang="fi-FI" sz="1800" b="1" dirty="0">
                        <a:effectLst/>
                        <a:latin typeface="Times New Roman" panose="02020603050405020304" pitchFamily="18" charset="0"/>
                        <a:ea typeface="Times New Roman" panose="02020603050405020304" pitchFamily="18" charset="0"/>
                      </a:endParaRPr>
                    </a:p>
                  </a:txBody>
                  <a:tcPr marL="33398" marR="33398" marT="0" marB="0"/>
                </a:tc>
                <a:extLst>
                  <a:ext uri="{0D108BD9-81ED-4DB2-BD59-A6C34878D82A}">
                    <a16:rowId xmlns:a16="http://schemas.microsoft.com/office/drawing/2014/main" val="3310919015"/>
                  </a:ext>
                </a:extLst>
              </a:tr>
              <a:tr h="960476">
                <a:tc rowSpan="3">
                  <a:txBody>
                    <a:bodyPr/>
                    <a:lstStyle/>
                    <a:p>
                      <a:pPr marL="0" marR="0" indent="0" algn="l" hangingPunct="0">
                        <a:lnSpc>
                          <a:spcPct val="100000"/>
                        </a:lnSpc>
                        <a:spcBef>
                          <a:spcPts val="0"/>
                        </a:spcBef>
                        <a:spcAft>
                          <a:spcPts val="0"/>
                        </a:spcAft>
                      </a:pPr>
                      <a:r>
                        <a:rPr lang="en-US" sz="1600" dirty="0">
                          <a:effectLst/>
                        </a:rPr>
                        <a:t>Adversarial Training Dynamics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“Strong” Pairs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Strong students maintained leadership through all rounds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just" hangingPunct="0">
                        <a:lnSpc>
                          <a:spcPct val="100000"/>
                        </a:lnSpc>
                        <a:spcBef>
                          <a:spcPts val="0"/>
                        </a:spcBef>
                        <a:spcAft>
                          <a:spcPts val="0"/>
                        </a:spcAft>
                      </a:pPr>
                      <a:r>
                        <a:rPr lang="en-US" sz="1400" dirty="0">
                          <a:effectLst/>
                        </a:rPr>
                        <a:t>Adversarial training among strong students showed consistent leadership, but the introduction of LLMs narrowed the gap, emphasizing the positive impact of AI tools on argumentation skills</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extLst>
                  <a:ext uri="{0D108BD9-81ED-4DB2-BD59-A6C34878D82A}">
                    <a16:rowId xmlns:a16="http://schemas.microsoft.com/office/drawing/2014/main" val="2293548189"/>
                  </a:ext>
                </a:extLst>
              </a:tr>
              <a:tr h="1084513">
                <a:tc vMerge="1">
                  <a:txBody>
                    <a:bodyPr/>
                    <a:lstStyle/>
                    <a:p>
                      <a:endParaRPr lang="en-US"/>
                    </a:p>
                  </a:txBody>
                  <a:tcPr/>
                </a:tc>
                <a:tc>
                  <a:txBody>
                    <a:bodyPr/>
                    <a:lstStyle/>
                    <a:p>
                      <a:pPr marL="0" marR="0" indent="0" algn="l" hangingPunct="0">
                        <a:lnSpc>
                          <a:spcPct val="100000"/>
                        </a:lnSpc>
                        <a:spcBef>
                          <a:spcPts val="0"/>
                        </a:spcBef>
                        <a:spcAft>
                          <a:spcPts val="0"/>
                        </a:spcAft>
                      </a:pPr>
                      <a:r>
                        <a:rPr lang="en-US" sz="1600" dirty="0">
                          <a:effectLst/>
                        </a:rPr>
                        <a:t>“Mixed” Pairs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Strong students consistently outperformed weak ones, with some weakening in the weak students’ performance</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just" hangingPunct="0">
                        <a:lnSpc>
                          <a:spcPct val="100000"/>
                        </a:lnSpc>
                        <a:spcBef>
                          <a:spcPts val="0"/>
                        </a:spcBef>
                        <a:spcAft>
                          <a:spcPts val="0"/>
                        </a:spcAft>
                      </a:pPr>
                      <a:r>
                        <a:rPr lang="en-US" sz="1400" dirty="0">
                          <a:effectLst/>
                        </a:rPr>
                        <a:t>The use of LLMs improved strong students’ performance, but some weak students struggled. Despite the overall gap, the weak participants significantly improved through competitive practice, showcasing the potential of adversarial training.</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extLst>
                  <a:ext uri="{0D108BD9-81ED-4DB2-BD59-A6C34878D82A}">
                    <a16:rowId xmlns:a16="http://schemas.microsoft.com/office/drawing/2014/main" val="1727446918"/>
                  </a:ext>
                </a:extLst>
              </a:tr>
              <a:tr h="1137683">
                <a:tc vMerge="1">
                  <a:txBody>
                    <a:bodyPr/>
                    <a:lstStyle/>
                    <a:p>
                      <a:endParaRPr lang="en-US"/>
                    </a:p>
                  </a:txBody>
                  <a:tcPr/>
                </a:tc>
                <a:tc>
                  <a:txBody>
                    <a:bodyPr/>
                    <a:lstStyle/>
                    <a:p>
                      <a:pPr marL="0" marR="0" indent="0" algn="l" hangingPunct="0">
                        <a:lnSpc>
                          <a:spcPct val="100000"/>
                        </a:lnSpc>
                        <a:spcBef>
                          <a:spcPts val="0"/>
                        </a:spcBef>
                        <a:spcAft>
                          <a:spcPts val="0"/>
                        </a:spcAft>
                      </a:pPr>
                      <a:r>
                        <a:rPr lang="en-US" sz="1600" dirty="0">
                          <a:effectLst/>
                        </a:rPr>
                        <a:t>“Weak” Pairs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No clear leaders, low initial scores, improvement with LLMs, and increased competitiveness among weak students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just" hangingPunct="0">
                        <a:lnSpc>
                          <a:spcPct val="100000"/>
                        </a:lnSpc>
                        <a:spcBef>
                          <a:spcPts val="0"/>
                        </a:spcBef>
                        <a:spcAft>
                          <a:spcPts val="0"/>
                        </a:spcAft>
                      </a:pPr>
                      <a:r>
                        <a:rPr lang="en-US" sz="1400" dirty="0">
                          <a:effectLst/>
                        </a:rPr>
                        <a:t>LLMs had a limited impact on the weak students’ initial low scores. However, competitive practice allowed weak students to approach the level of strong students, highlighting the effectiveness of adversarial training in the absence of strong opponents</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extLst>
                  <a:ext uri="{0D108BD9-81ED-4DB2-BD59-A6C34878D82A}">
                    <a16:rowId xmlns:a16="http://schemas.microsoft.com/office/drawing/2014/main" val="3212987072"/>
                  </a:ext>
                </a:extLst>
              </a:tr>
              <a:tr h="1180214">
                <a:tc>
                  <a:txBody>
                    <a:bodyPr/>
                    <a:lstStyle/>
                    <a:p>
                      <a:pPr marL="0" marR="0" indent="0" algn="l" hangingPunct="0">
                        <a:lnSpc>
                          <a:spcPct val="100000"/>
                        </a:lnSpc>
                        <a:spcBef>
                          <a:spcPts val="0"/>
                        </a:spcBef>
                        <a:spcAft>
                          <a:spcPts val="0"/>
                        </a:spcAft>
                      </a:pPr>
                      <a:r>
                        <a:rPr lang="en-US" sz="1600" dirty="0">
                          <a:effectLst/>
                        </a:rPr>
                        <a:t>Influence of LLMs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All groups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LLMs contributed to narrowing the performance gap and improving overall scores in most groups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just" hangingPunct="0">
                        <a:lnSpc>
                          <a:spcPct val="100000"/>
                        </a:lnSpc>
                        <a:spcBef>
                          <a:spcPts val="0"/>
                        </a:spcBef>
                        <a:spcAft>
                          <a:spcPts val="0"/>
                        </a:spcAft>
                      </a:pPr>
                      <a:r>
                        <a:rPr lang="en-US" sz="1400" dirty="0">
                          <a:effectLst/>
                        </a:rPr>
                        <a:t>The application of LLMs positively influenced argumentation, evidenced by increased scores and closer competition. However, individual responses varied, indicating the need for tailored approaches based on participant characteristics.</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extLst>
                  <a:ext uri="{0D108BD9-81ED-4DB2-BD59-A6C34878D82A}">
                    <a16:rowId xmlns:a16="http://schemas.microsoft.com/office/drawing/2014/main" val="1153882080"/>
                  </a:ext>
                </a:extLst>
              </a:tr>
              <a:tr h="488489">
                <a:tc>
                  <a:txBody>
                    <a:bodyPr/>
                    <a:lstStyle/>
                    <a:p>
                      <a:pPr marL="0" marR="0" indent="0" algn="l" hangingPunct="0">
                        <a:lnSpc>
                          <a:spcPct val="100000"/>
                        </a:lnSpc>
                        <a:spcBef>
                          <a:spcPts val="0"/>
                        </a:spcBef>
                        <a:spcAft>
                          <a:spcPts val="0"/>
                        </a:spcAft>
                      </a:pPr>
                      <a:r>
                        <a:rPr lang="en-US" sz="1400" dirty="0">
                          <a:effectLst/>
                        </a:rPr>
                        <a:t>Competitiveness and Performance Improvement</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All groups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Competitive practice significantly improved weak students' performance</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just" hangingPunct="0">
                        <a:lnSpc>
                          <a:spcPct val="100000"/>
                        </a:lnSpc>
                        <a:spcBef>
                          <a:spcPts val="0"/>
                        </a:spcBef>
                        <a:spcAft>
                          <a:spcPts val="0"/>
                        </a:spcAft>
                      </a:pPr>
                      <a:r>
                        <a:rPr lang="en-US" sz="1400" dirty="0">
                          <a:effectLst/>
                        </a:rPr>
                        <a:t>Search for counterarguments with the help of LLMs</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extLst>
                  <a:ext uri="{0D108BD9-81ED-4DB2-BD59-A6C34878D82A}">
                    <a16:rowId xmlns:a16="http://schemas.microsoft.com/office/drawing/2014/main" val="1742624641"/>
                  </a:ext>
                </a:extLst>
              </a:tr>
              <a:tr h="656909">
                <a:tc>
                  <a:txBody>
                    <a:bodyPr/>
                    <a:lstStyle/>
                    <a:p>
                      <a:pPr marL="0" marR="0" indent="0" algn="l" hangingPunct="0">
                        <a:lnSpc>
                          <a:spcPct val="100000"/>
                        </a:lnSpc>
                        <a:spcBef>
                          <a:spcPts val="0"/>
                        </a:spcBef>
                        <a:spcAft>
                          <a:spcPts val="0"/>
                        </a:spcAft>
                      </a:pPr>
                      <a:r>
                        <a:rPr lang="en-US" sz="1600" dirty="0">
                          <a:effectLst/>
                        </a:rPr>
                        <a:t>Impact on Resilience</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0"/>
                        </a:spcAft>
                      </a:pPr>
                      <a:r>
                        <a:rPr lang="en-US" sz="1600" dirty="0">
                          <a:effectLst/>
                        </a:rPr>
                        <a:t>All groups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l" hangingPunct="0">
                        <a:lnSpc>
                          <a:spcPct val="100000"/>
                        </a:lnSpc>
                        <a:spcBef>
                          <a:spcPts val="0"/>
                        </a:spcBef>
                        <a:spcAft>
                          <a:spcPts val="600"/>
                        </a:spcAft>
                      </a:pPr>
                      <a:r>
                        <a:rPr lang="en-US" sz="1600" dirty="0">
                          <a:effectLst/>
                        </a:rPr>
                        <a:t>Resilience was evident in participants adapting and improving through the adversarial process</a:t>
                      </a:r>
                      <a:endParaRPr lang="fi-FI" sz="1600" dirty="0">
                        <a:effectLst/>
                        <a:latin typeface="Times New Roman" panose="02020603050405020304" pitchFamily="18" charset="0"/>
                        <a:ea typeface="Times New Roman" panose="02020603050405020304" pitchFamily="18" charset="0"/>
                      </a:endParaRPr>
                    </a:p>
                  </a:txBody>
                  <a:tcPr marL="33398" marR="33398" marT="0" marB="0" anchor="ctr"/>
                </a:tc>
                <a:tc>
                  <a:txBody>
                    <a:bodyPr/>
                    <a:lstStyle/>
                    <a:p>
                      <a:pPr marL="0" marR="0" indent="0" algn="just" hangingPunct="0">
                        <a:lnSpc>
                          <a:spcPct val="100000"/>
                        </a:lnSpc>
                        <a:spcBef>
                          <a:spcPts val="0"/>
                        </a:spcBef>
                        <a:spcAft>
                          <a:spcPts val="0"/>
                        </a:spcAft>
                      </a:pPr>
                      <a:r>
                        <a:rPr lang="en-US" sz="1400" dirty="0">
                          <a:effectLst/>
                        </a:rPr>
                        <a:t>Formation of the final argumentation of one’s own position</a:t>
                      </a:r>
                      <a:endParaRPr lang="fi-FI" sz="1400" dirty="0">
                        <a:effectLst/>
                        <a:latin typeface="Times New Roman" panose="02020603050405020304" pitchFamily="18" charset="0"/>
                        <a:ea typeface="Times New Roman" panose="02020603050405020304" pitchFamily="18" charset="0"/>
                      </a:endParaRPr>
                    </a:p>
                  </a:txBody>
                  <a:tcPr marL="33398" marR="33398" marT="0" marB="0" anchor="ctr"/>
                </a:tc>
                <a:extLst>
                  <a:ext uri="{0D108BD9-81ED-4DB2-BD59-A6C34878D82A}">
                    <a16:rowId xmlns:a16="http://schemas.microsoft.com/office/drawing/2014/main" val="2249986995"/>
                  </a:ext>
                </a:extLst>
              </a:tr>
            </a:tbl>
          </a:graphicData>
        </a:graphic>
      </p:graphicFrame>
      <p:sp>
        <p:nvSpPr>
          <p:cNvPr id="5" name="Rectangle 4"/>
          <p:cNvSpPr/>
          <p:nvPr/>
        </p:nvSpPr>
        <p:spPr>
          <a:xfrm>
            <a:off x="148855" y="8382"/>
            <a:ext cx="11834037" cy="707886"/>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Discussions and conclusions regarding results (Part - I)</a:t>
            </a:r>
            <a:endParaRPr lang="en-US" sz="40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906175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36482288"/>
              </p:ext>
            </p:extLst>
          </p:nvPr>
        </p:nvGraphicFramePr>
        <p:xfrm>
          <a:off x="116959" y="638520"/>
          <a:ext cx="11961628" cy="6156960"/>
        </p:xfrm>
        <a:graphic>
          <a:graphicData uri="http://schemas.openxmlformats.org/drawingml/2006/table">
            <a:tbl>
              <a:tblPr>
                <a:tableStyleId>{5C22544A-7EE6-4342-B048-85BDC9FD1C3A}</a:tableStyleId>
              </a:tblPr>
              <a:tblGrid>
                <a:gridCol w="1850693">
                  <a:extLst>
                    <a:ext uri="{9D8B030D-6E8A-4147-A177-3AD203B41FA5}">
                      <a16:colId xmlns:a16="http://schemas.microsoft.com/office/drawing/2014/main" val="2475234037"/>
                    </a:ext>
                  </a:extLst>
                </a:gridCol>
                <a:gridCol w="1275279">
                  <a:extLst>
                    <a:ext uri="{9D8B030D-6E8A-4147-A177-3AD203B41FA5}">
                      <a16:colId xmlns:a16="http://schemas.microsoft.com/office/drawing/2014/main" val="3818106847"/>
                    </a:ext>
                  </a:extLst>
                </a:gridCol>
                <a:gridCol w="3104707">
                  <a:extLst>
                    <a:ext uri="{9D8B030D-6E8A-4147-A177-3AD203B41FA5}">
                      <a16:colId xmlns:a16="http://schemas.microsoft.com/office/drawing/2014/main" val="2986405856"/>
                    </a:ext>
                  </a:extLst>
                </a:gridCol>
                <a:gridCol w="5730949">
                  <a:extLst>
                    <a:ext uri="{9D8B030D-6E8A-4147-A177-3AD203B41FA5}">
                      <a16:colId xmlns:a16="http://schemas.microsoft.com/office/drawing/2014/main" val="833546752"/>
                    </a:ext>
                  </a:extLst>
                </a:gridCol>
              </a:tblGrid>
              <a:tr h="103603">
                <a:tc>
                  <a:txBody>
                    <a:bodyPr/>
                    <a:lstStyle/>
                    <a:p>
                      <a:pPr marL="0" marR="0" indent="0" algn="ctr" hangingPunct="0">
                        <a:lnSpc>
                          <a:spcPct val="100000"/>
                        </a:lnSpc>
                        <a:spcBef>
                          <a:spcPts val="300"/>
                        </a:spcBef>
                        <a:spcAft>
                          <a:spcPts val="600"/>
                        </a:spcAft>
                      </a:pPr>
                      <a:r>
                        <a:rPr lang="en-US" sz="2000" b="1" dirty="0">
                          <a:effectLst/>
                        </a:rPr>
                        <a:t>Parameter</a:t>
                      </a:r>
                      <a:endParaRPr lang="fi-FI" sz="2000" b="1"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ctr" hangingPunct="0">
                        <a:lnSpc>
                          <a:spcPct val="100000"/>
                        </a:lnSpc>
                        <a:spcBef>
                          <a:spcPts val="300"/>
                        </a:spcBef>
                        <a:spcAft>
                          <a:spcPts val="600"/>
                        </a:spcAft>
                      </a:pPr>
                      <a:r>
                        <a:rPr lang="en-US" sz="2000" b="1" dirty="0">
                          <a:effectLst/>
                        </a:rPr>
                        <a:t>Group</a:t>
                      </a:r>
                      <a:endParaRPr lang="fi-FI" sz="2000" b="1"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ctr" hangingPunct="0">
                        <a:lnSpc>
                          <a:spcPct val="100000"/>
                        </a:lnSpc>
                        <a:spcBef>
                          <a:spcPts val="300"/>
                        </a:spcBef>
                        <a:spcAft>
                          <a:spcPts val="600"/>
                        </a:spcAft>
                      </a:pPr>
                      <a:r>
                        <a:rPr lang="en-US" sz="2000" b="1" dirty="0">
                          <a:effectLst/>
                        </a:rPr>
                        <a:t>Observation</a:t>
                      </a:r>
                      <a:endParaRPr lang="fi-FI" sz="2000" b="1"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ctr" hangingPunct="0">
                        <a:lnSpc>
                          <a:spcPct val="100000"/>
                        </a:lnSpc>
                        <a:spcBef>
                          <a:spcPts val="300"/>
                        </a:spcBef>
                        <a:spcAft>
                          <a:spcPts val="600"/>
                        </a:spcAft>
                      </a:pPr>
                      <a:r>
                        <a:rPr lang="en-US" sz="2000" b="1" dirty="0">
                          <a:effectLst/>
                        </a:rPr>
                        <a:t>Discussion</a:t>
                      </a:r>
                      <a:endParaRPr lang="fi-FI" sz="2000" b="1"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877675771"/>
                  </a:ext>
                </a:extLst>
              </a:tr>
              <a:tr h="621620">
                <a:tc rowSpan="3">
                  <a:txBody>
                    <a:bodyPr/>
                    <a:lstStyle/>
                    <a:p>
                      <a:pPr marL="0" marR="0" indent="0" algn="l" hangingPunct="0">
                        <a:lnSpc>
                          <a:spcPct val="100000"/>
                        </a:lnSpc>
                        <a:spcBef>
                          <a:spcPts val="0"/>
                        </a:spcBef>
                        <a:spcAft>
                          <a:spcPts val="0"/>
                        </a:spcAft>
                      </a:pPr>
                      <a:r>
                        <a:rPr lang="en-US" sz="1600" dirty="0">
                          <a:effectLst/>
                        </a:rPr>
                        <a:t>Adversarial Training Dynamics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dirty="0">
                          <a:effectLst/>
                        </a:rPr>
                        <a:t>“Strong” Pairs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dirty="0">
                          <a:effectLst/>
                        </a:rPr>
                        <a:t>Experience gained in Part I led to an increase in absolute scores in all rounds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just" hangingPunct="0">
                        <a:lnSpc>
                          <a:spcPct val="100000"/>
                        </a:lnSpc>
                        <a:spcBef>
                          <a:spcPts val="0"/>
                        </a:spcBef>
                        <a:spcAft>
                          <a:spcPts val="0"/>
                        </a:spcAft>
                      </a:pPr>
                      <a:r>
                        <a:rPr lang="en-US" sz="1600" dirty="0">
                          <a:effectLst/>
                        </a:rPr>
                        <a:t>Consistent leadership was maintained by strong students, indicating the impact of prior adversarial training. The application of LLMs further enhanced argumentation, showcasing continued positive dynamics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1000672243"/>
                  </a:ext>
                </a:extLst>
              </a:tr>
              <a:tr h="725223">
                <a:tc vMerge="1">
                  <a:txBody>
                    <a:bodyPr/>
                    <a:lstStyle/>
                    <a:p>
                      <a:endParaRPr lang="en-US"/>
                    </a:p>
                  </a:txBody>
                  <a:tcPr/>
                </a:tc>
                <a:tc>
                  <a:txBody>
                    <a:bodyPr/>
                    <a:lstStyle/>
                    <a:p>
                      <a:pPr marL="0" marR="0" indent="0" algn="l" hangingPunct="0">
                        <a:lnSpc>
                          <a:spcPct val="100000"/>
                        </a:lnSpc>
                        <a:spcBef>
                          <a:spcPts val="0"/>
                        </a:spcBef>
                        <a:spcAft>
                          <a:spcPts val="0"/>
                        </a:spcAft>
                      </a:pPr>
                      <a:r>
                        <a:rPr lang="en-US" sz="1600">
                          <a:effectLst/>
                        </a:rPr>
                        <a:t>“Mixed” Pairs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dirty="0">
                          <a:effectLst/>
                        </a:rPr>
                        <a:t>Absolute scores increased in both teams, with a noticeable gap between strong and weak students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just" hangingPunct="0">
                        <a:lnSpc>
                          <a:spcPct val="100000"/>
                        </a:lnSpc>
                        <a:spcBef>
                          <a:spcPts val="0"/>
                        </a:spcBef>
                        <a:spcAft>
                          <a:spcPts val="0"/>
                        </a:spcAft>
                      </a:pPr>
                      <a:r>
                        <a:rPr lang="en-US" sz="1600" dirty="0">
                          <a:effectLst/>
                        </a:rPr>
                        <a:t>Strong students continued to outperform weak ones, and the use of LLMs improved performance overall. However, the gap persisted, indicating that competition with weak students presented different challenges for the strong group</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511167300"/>
                  </a:ext>
                </a:extLst>
              </a:tr>
              <a:tr h="621620">
                <a:tc vMerge="1">
                  <a:txBody>
                    <a:bodyPr/>
                    <a:lstStyle/>
                    <a:p>
                      <a:endParaRPr lang="en-US"/>
                    </a:p>
                  </a:txBody>
                  <a:tcPr/>
                </a:tc>
                <a:tc>
                  <a:txBody>
                    <a:bodyPr/>
                    <a:lstStyle/>
                    <a:p>
                      <a:pPr marL="0" marR="0" indent="0" algn="l" hangingPunct="0">
                        <a:lnSpc>
                          <a:spcPct val="100000"/>
                        </a:lnSpc>
                        <a:spcBef>
                          <a:spcPts val="0"/>
                        </a:spcBef>
                        <a:spcAft>
                          <a:spcPts val="0"/>
                        </a:spcAft>
                      </a:pPr>
                      <a:r>
                        <a:rPr lang="en-US" sz="1600">
                          <a:effectLst/>
                        </a:rPr>
                        <a:t>“Weak” Pairs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dirty="0">
                          <a:effectLst/>
                        </a:rPr>
                        <a:t>Absolute scores significantly increased compared to Part I, showcasing improvement</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just" hangingPunct="0">
                        <a:lnSpc>
                          <a:spcPct val="100000"/>
                        </a:lnSpc>
                        <a:spcBef>
                          <a:spcPts val="0"/>
                        </a:spcBef>
                        <a:spcAft>
                          <a:spcPts val="0"/>
                        </a:spcAft>
                      </a:pPr>
                      <a:r>
                        <a:rPr lang="en-US" sz="1600" dirty="0">
                          <a:effectLst/>
                        </a:rPr>
                        <a:t>LLMs contributed to performance improvement, but the gap persisted. Competitive practice allowed weak students to approach the level of strong students, highlighting the continued effectiveness of adversarial training</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1208540397"/>
                  </a:ext>
                </a:extLst>
              </a:tr>
              <a:tr h="621620">
                <a:tc>
                  <a:txBody>
                    <a:bodyPr/>
                    <a:lstStyle/>
                    <a:p>
                      <a:pPr marL="0" marR="0" indent="0" algn="l" hangingPunct="0">
                        <a:lnSpc>
                          <a:spcPct val="100000"/>
                        </a:lnSpc>
                        <a:spcBef>
                          <a:spcPts val="0"/>
                        </a:spcBef>
                        <a:spcAft>
                          <a:spcPts val="0"/>
                        </a:spcAft>
                      </a:pPr>
                      <a:r>
                        <a:rPr lang="en-US" sz="1600">
                          <a:effectLst/>
                        </a:rPr>
                        <a:t>Influence of LLMs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a:effectLst/>
                        </a:rPr>
                        <a:t>All groups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a:effectLst/>
                        </a:rPr>
                        <a:t>LLMs continued to contribute to narrowing the performance gap and improving overall scores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just" hangingPunct="0">
                        <a:lnSpc>
                          <a:spcPct val="100000"/>
                        </a:lnSpc>
                        <a:spcBef>
                          <a:spcPts val="0"/>
                        </a:spcBef>
                        <a:spcAft>
                          <a:spcPts val="0"/>
                        </a:spcAft>
                      </a:pPr>
                      <a:r>
                        <a:rPr lang="en-US" sz="1600" dirty="0">
                          <a:effectLst/>
                        </a:rPr>
                        <a:t>The positive influence of LLMs on argumentation skills was evident. However, variations in individual responses emphasized the need for personalized approaches based on participant characteristics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2348210307"/>
                  </a:ext>
                </a:extLst>
              </a:tr>
              <a:tr h="725223">
                <a:tc>
                  <a:txBody>
                    <a:bodyPr/>
                    <a:lstStyle/>
                    <a:p>
                      <a:pPr marL="0" marR="0" indent="0" algn="l" hangingPunct="0">
                        <a:lnSpc>
                          <a:spcPct val="100000"/>
                        </a:lnSpc>
                        <a:spcBef>
                          <a:spcPts val="0"/>
                        </a:spcBef>
                        <a:spcAft>
                          <a:spcPts val="0"/>
                        </a:spcAft>
                      </a:pPr>
                      <a:r>
                        <a:rPr lang="en-US" sz="1600">
                          <a:effectLst/>
                        </a:rPr>
                        <a:t>Competitiveness and Performance Improvement</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a:effectLst/>
                        </a:rPr>
                        <a:t>All groups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a:effectLst/>
                        </a:rPr>
                        <a:t>Competitive practice remained crucial for overall performance improvement</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just" hangingPunct="0">
                        <a:lnSpc>
                          <a:spcPct val="100000"/>
                        </a:lnSpc>
                        <a:spcBef>
                          <a:spcPts val="0"/>
                        </a:spcBef>
                        <a:spcAft>
                          <a:spcPts val="0"/>
                        </a:spcAft>
                      </a:pPr>
                      <a:r>
                        <a:rPr lang="en-US" sz="1600" dirty="0">
                          <a:effectLst/>
                        </a:rPr>
                        <a:t>The competitive nature of the exercises continued to play a vital role in enhancing weak students’ performance. Adversarial training consistently fostered improvement, demonstrating its resilience-building effect</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1058048738"/>
                  </a:ext>
                </a:extLst>
              </a:tr>
              <a:tr h="932430">
                <a:tc>
                  <a:txBody>
                    <a:bodyPr/>
                    <a:lstStyle/>
                    <a:p>
                      <a:pPr marL="0" marR="0" indent="0" algn="l" hangingPunct="0">
                        <a:lnSpc>
                          <a:spcPct val="100000"/>
                        </a:lnSpc>
                        <a:spcBef>
                          <a:spcPts val="0"/>
                        </a:spcBef>
                        <a:spcAft>
                          <a:spcPts val="0"/>
                        </a:spcAft>
                      </a:pPr>
                      <a:r>
                        <a:rPr lang="en-US" sz="1600">
                          <a:effectLst/>
                        </a:rPr>
                        <a:t>Impact on Resilience</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a:effectLst/>
                        </a:rPr>
                        <a:t>All groups</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l" hangingPunct="0">
                        <a:lnSpc>
                          <a:spcPct val="100000"/>
                        </a:lnSpc>
                        <a:spcBef>
                          <a:spcPts val="0"/>
                        </a:spcBef>
                        <a:spcAft>
                          <a:spcPts val="0"/>
                        </a:spcAft>
                      </a:pPr>
                      <a:r>
                        <a:rPr lang="en-US" sz="1600">
                          <a:effectLst/>
                        </a:rPr>
                        <a:t>Resilience was evident as participants adapted and improved through continued adversarial training</a:t>
                      </a:r>
                      <a:endParaRPr lang="fi-FI" sz="1600">
                        <a:effectLst/>
                        <a:latin typeface="Times New Roman" panose="02020603050405020304" pitchFamily="18" charset="0"/>
                        <a:ea typeface="Times New Roman" panose="02020603050405020304" pitchFamily="18" charset="0"/>
                      </a:endParaRPr>
                    </a:p>
                  </a:txBody>
                  <a:tcPr marL="30218" marR="30218" marT="0" marB="0" anchor="ctr"/>
                </a:tc>
                <a:tc>
                  <a:txBody>
                    <a:bodyPr/>
                    <a:lstStyle/>
                    <a:p>
                      <a:pPr marL="0" marR="0" indent="0" algn="just" hangingPunct="0">
                        <a:lnSpc>
                          <a:spcPct val="100000"/>
                        </a:lnSpc>
                        <a:spcBef>
                          <a:spcPts val="0"/>
                        </a:spcBef>
                        <a:spcAft>
                          <a:spcPts val="600"/>
                        </a:spcAft>
                      </a:pPr>
                      <a:r>
                        <a:rPr lang="en-US" sz="1600" dirty="0">
                          <a:effectLst/>
                        </a:rPr>
                        <a:t>Part II of the experiments reaffirmed that adversarial training, coupled with AI tools, contributes to the development of resilient minds. Participants adapted strategies, showcased competitiveness, and leveraged technology for improved argumentation, reinforcing its potential in addressing hybrid threats</a:t>
                      </a:r>
                      <a:endParaRPr lang="fi-FI" sz="1600" dirty="0">
                        <a:effectLst/>
                        <a:latin typeface="Times New Roman" panose="02020603050405020304" pitchFamily="18" charset="0"/>
                        <a:ea typeface="Times New Roman" panose="02020603050405020304" pitchFamily="18" charset="0"/>
                      </a:endParaRPr>
                    </a:p>
                  </a:txBody>
                  <a:tcPr marL="30218" marR="30218" marT="0" marB="0" anchor="ctr"/>
                </a:tc>
                <a:extLst>
                  <a:ext uri="{0D108BD9-81ED-4DB2-BD59-A6C34878D82A}">
                    <a16:rowId xmlns:a16="http://schemas.microsoft.com/office/drawing/2014/main" val="218465577"/>
                  </a:ext>
                </a:extLst>
              </a:tr>
            </a:tbl>
          </a:graphicData>
        </a:graphic>
      </p:graphicFrame>
      <p:sp>
        <p:nvSpPr>
          <p:cNvPr id="5" name="Rectangle 4"/>
          <p:cNvSpPr/>
          <p:nvPr/>
        </p:nvSpPr>
        <p:spPr>
          <a:xfrm>
            <a:off x="0" y="22663"/>
            <a:ext cx="12131751" cy="707886"/>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Discussions and conclusions regarding results (Part - II)</a:t>
            </a:r>
            <a:endParaRPr lang="en-US" sz="40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608602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272" y="31899"/>
            <a:ext cx="8739964" cy="1077218"/>
          </a:xfrm>
          <a:prstGeom prst="rect">
            <a:avLst/>
          </a:prstGeom>
          <a:noFill/>
        </p:spPr>
        <p:txBody>
          <a:bodyPr wrap="square" lIns="91440" tIns="45720" rIns="91440" bIns="45720">
            <a:spAutoFit/>
          </a:bodyPr>
          <a:lstStyle/>
          <a:p>
            <a:pPr algn="ctr"/>
            <a:r>
              <a:rPr lang="en-US" sz="3200" b="1" cap="none" spc="0" dirty="0" smtClean="0">
                <a:ln w="0"/>
                <a:solidFill>
                  <a:srgbClr val="FF0000"/>
                </a:solidFill>
                <a:effectLst>
                  <a:outerShdw blurRad="38100" dist="19050" dir="2700000" algn="tl" rotWithShape="0">
                    <a:schemeClr val="dk1">
                      <a:alpha val="40000"/>
                    </a:schemeClr>
                  </a:outerShdw>
                </a:effectLst>
              </a:rPr>
              <a:t>Result of experiments before and after “Prompt engineering” lectures</a:t>
            </a:r>
            <a:endParaRPr lang="en-US" sz="3200" b="1" cap="none" spc="0" dirty="0">
              <a:ln w="0"/>
              <a:solidFill>
                <a:srgbClr val="FF0000"/>
              </a:solidFill>
              <a:effectLst>
                <a:outerShdw blurRad="38100" dist="19050" dir="2700000" algn="tl" rotWithShape="0">
                  <a:schemeClr val="dk1">
                    <a:alpha val="40000"/>
                  </a:schemeClr>
                </a:outerShdw>
              </a:effectLst>
            </a:endParaRPr>
          </a:p>
        </p:txBody>
      </p:sp>
      <p:sp>
        <p:nvSpPr>
          <p:cNvPr id="2" name="Rectangle 1"/>
          <p:cNvSpPr/>
          <p:nvPr/>
        </p:nvSpPr>
        <p:spPr>
          <a:xfrm>
            <a:off x="8580581" y="1142096"/>
            <a:ext cx="3352799" cy="4216539"/>
          </a:xfrm>
          <a:prstGeom prst="rect">
            <a:avLst/>
          </a:prstGeom>
          <a:noFill/>
        </p:spPr>
        <p:txBody>
          <a:bodyPr wrap="square" lIns="91440" tIns="45720" rIns="91440" bIns="45720">
            <a:spAutoFit/>
          </a:bodyPr>
          <a:lstStyle/>
          <a:p>
            <a:pPr algn="just"/>
            <a:r>
              <a:rPr lang="en-US"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“Do not expect too much from the Artificial Intelligence, if you cannot use it properly …”</a:t>
            </a:r>
          </a:p>
          <a:p>
            <a:pPr algn="r"/>
            <a:r>
              <a:rPr lang="en-US" sz="2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[our team’s quota]</a:t>
            </a:r>
            <a:endPar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6" name="Group 5"/>
          <p:cNvGrpSpPr/>
          <p:nvPr/>
        </p:nvGrpSpPr>
        <p:grpSpPr>
          <a:xfrm>
            <a:off x="252163" y="1062573"/>
            <a:ext cx="8254528" cy="5255102"/>
            <a:chOff x="252163" y="1062573"/>
            <a:chExt cx="8254528" cy="5255102"/>
          </a:xfrm>
        </p:grpSpPr>
        <p:pic>
          <p:nvPicPr>
            <p:cNvPr id="4" name="Рисунок 4"/>
            <p:cNvPicPr/>
            <p:nvPr/>
          </p:nvPicPr>
          <p:blipFill>
            <a:blip r:embed="rId2" cstate="print">
              <a:extLst>
                <a:ext uri="{28A0092B-C50C-407E-A947-70E740481C1C}">
                  <a14:useLocalDpi xmlns:a14="http://schemas.microsoft.com/office/drawing/2010/main" val="0"/>
                </a:ext>
              </a:extLst>
            </a:blip>
            <a:stretch>
              <a:fillRect/>
            </a:stretch>
          </p:blipFill>
          <p:spPr>
            <a:xfrm>
              <a:off x="252163" y="1062573"/>
              <a:ext cx="8254528" cy="5255102"/>
            </a:xfrm>
            <a:prstGeom prst="rect">
              <a:avLst/>
            </a:prstGeom>
          </p:spPr>
        </p:pic>
        <p:sp>
          <p:nvSpPr>
            <p:cNvPr id="5" name="Rectangle 4"/>
            <p:cNvSpPr/>
            <p:nvPr/>
          </p:nvSpPr>
          <p:spPr>
            <a:xfrm>
              <a:off x="479724" y="1142096"/>
              <a:ext cx="1882310" cy="307777"/>
            </a:xfrm>
            <a:prstGeom prst="rect">
              <a:avLst/>
            </a:prstGeom>
            <a:noFill/>
          </p:spPr>
          <p:txBody>
            <a:bodyPr wrap="none" lIns="91440" tIns="45720" rIns="91440" bIns="45720">
              <a:spAutoFit/>
            </a:bodyPr>
            <a:lstStyle/>
            <a:p>
              <a:pPr algn="ctr"/>
              <a:r>
                <a:rPr lang="en-US" sz="1400" b="0" cap="none" spc="0" dirty="0" smtClean="0">
                  <a:ln w="0"/>
                  <a:solidFill>
                    <a:schemeClr val="tx1"/>
                  </a:solidFill>
                  <a:effectLst>
                    <a:outerShdw blurRad="38100" dist="19050" dir="2700000" algn="tl" rotWithShape="0">
                      <a:schemeClr val="dk1">
                        <a:alpha val="40000"/>
                      </a:schemeClr>
                    </a:outerShdw>
                  </a:effectLst>
                </a:rPr>
                <a:t>Mass of argumentation</a:t>
              </a:r>
              <a:endParaRPr lang="en-US" sz="14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457963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7258" y="3303260"/>
            <a:ext cx="4179535" cy="1200329"/>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sz="2400" b="1" dirty="0" smtClean="0">
                <a:solidFill>
                  <a:srgbClr val="7030A0"/>
                </a:solidFill>
              </a:rPr>
              <a:t>Hypothesis </a:t>
            </a:r>
            <a:r>
              <a:rPr lang="en-US" sz="2400" b="1" dirty="0">
                <a:solidFill>
                  <a:srgbClr val="7030A0"/>
                </a:solidFill>
              </a:rPr>
              <a:t>#1</a:t>
            </a:r>
            <a:r>
              <a:rPr lang="en-US" sz="2400" dirty="0"/>
              <a:t>: The use of LLMs improves the level of argumentation of each player. </a:t>
            </a:r>
          </a:p>
        </p:txBody>
      </p:sp>
      <p:sp>
        <p:nvSpPr>
          <p:cNvPr id="6" name="Rectangle 5"/>
          <p:cNvSpPr/>
          <p:nvPr/>
        </p:nvSpPr>
        <p:spPr>
          <a:xfrm>
            <a:off x="5885391" y="2195265"/>
            <a:ext cx="5964865" cy="3416320"/>
          </a:xfrm>
          <a:prstGeom prst="rect">
            <a:avLst/>
          </a:prstGeom>
          <a:solidFill>
            <a:schemeClr val="bg1">
              <a:lumMod val="85000"/>
            </a:schemeClr>
          </a:solidFill>
          <a:ln w="38100">
            <a:solidFill>
              <a:schemeClr val="tx1"/>
            </a:solidFill>
          </a:ln>
        </p:spPr>
        <p:txBody>
          <a:bodyPr wrap="square">
            <a:spAutoFit/>
          </a:bodyPr>
          <a:lstStyle/>
          <a:p>
            <a:pPr indent="144145" algn="just" hangingPunct="0"/>
            <a:r>
              <a:rPr lang="en-US" sz="2400" b="1" dirty="0">
                <a:solidFill>
                  <a:srgbClr val="7030A0"/>
                </a:solidFill>
              </a:rPr>
              <a:t>Experimental Evidence.</a:t>
            </a:r>
            <a:r>
              <a:rPr lang="en-US" sz="2400" dirty="0" smtClean="0">
                <a:ea typeface="Times New Roman" panose="02020603050405020304" pitchFamily="18" charset="0"/>
              </a:rPr>
              <a:t> Hypothesis #1 has been </a:t>
            </a:r>
            <a:r>
              <a:rPr lang="en-US" sz="2400" dirty="0">
                <a:ea typeface="Times New Roman" panose="02020603050405020304" pitchFamily="18" charset="0"/>
              </a:rPr>
              <a:t>confirmed, but with </a:t>
            </a:r>
            <a:r>
              <a:rPr lang="en-US" sz="2400" dirty="0" smtClean="0">
                <a:ea typeface="Times New Roman" panose="02020603050405020304" pitchFamily="18" charset="0"/>
              </a:rPr>
              <a:t>certain caution. </a:t>
            </a:r>
            <a:r>
              <a:rPr lang="en-US" sz="2400" dirty="0">
                <a:ea typeface="Times New Roman" panose="02020603050405020304" pitchFamily="18" charset="0"/>
              </a:rPr>
              <a:t>Indeed, argumentation with LLMs becomes better. In fact, everyone now has a chance to become a leader. The general use of LLMs improves self-esteem—the weak stop underestimating themselves. However, on its own, it is unable to elevate the “weak” to the level of the “strong” in just a few iterations</a:t>
            </a:r>
            <a:r>
              <a:rPr lang="en-US" sz="2400" dirty="0" smtClean="0">
                <a:ea typeface="Times New Roman" panose="02020603050405020304" pitchFamily="18" charset="0"/>
              </a:rPr>
              <a:t>.</a:t>
            </a:r>
            <a:endParaRPr lang="fi-FI" sz="2400" dirty="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05424" y="149865"/>
            <a:ext cx="6384682" cy="1678935"/>
          </a:xfrm>
          <a:prstGeom prst="rect">
            <a:avLst/>
          </a:prstGeom>
        </p:spPr>
      </p:pic>
      <p:sp>
        <p:nvSpPr>
          <p:cNvPr id="8" name="Rectangle 7"/>
          <p:cNvSpPr/>
          <p:nvPr/>
        </p:nvSpPr>
        <p:spPr>
          <a:xfrm>
            <a:off x="1" y="31899"/>
            <a:ext cx="5705424"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Hypotheses vs. Experimental Evidence:</a:t>
            </a:r>
          </a:p>
          <a:p>
            <a:pPr algn="ctr"/>
            <a:r>
              <a:rPr lang="en-US" sz="4000" b="1" dirty="0" smtClean="0">
                <a:ln w="0"/>
                <a:solidFill>
                  <a:srgbClr val="FF0000"/>
                </a:solidFill>
                <a:effectLst>
                  <a:outerShdw blurRad="38100" dist="19050" dir="2700000" algn="tl" rotWithShape="0">
                    <a:schemeClr val="dk1">
                      <a:alpha val="40000"/>
                    </a:schemeClr>
                  </a:outerShdw>
                </a:effectLst>
              </a:rPr>
              <a:t>Hypothesis #1</a:t>
            </a:r>
            <a:endParaRPr lang="en-US" sz="4000" b="1" cap="none" spc="0" dirty="0">
              <a:ln w="0"/>
              <a:solidFill>
                <a:srgbClr val="FF0000"/>
              </a:solidFill>
              <a:effectLst>
                <a:outerShdw blurRad="38100" dist="19050" dir="2700000" algn="tl" rotWithShape="0">
                  <a:schemeClr val="dk1">
                    <a:alpha val="40000"/>
                  </a:schemeClr>
                </a:outerShdw>
              </a:effectLst>
            </a:endParaRPr>
          </a:p>
        </p:txBody>
      </p:sp>
      <p:sp>
        <p:nvSpPr>
          <p:cNvPr id="9" name="Right Arrow 8"/>
          <p:cNvSpPr/>
          <p:nvPr/>
        </p:nvSpPr>
        <p:spPr>
          <a:xfrm>
            <a:off x="4673279" y="3609924"/>
            <a:ext cx="1095154" cy="680484"/>
          </a:xfrm>
          <a:prstGeom prst="rightArrow">
            <a:avLst>
              <a:gd name="adj1" fmla="val 50000"/>
              <a:gd name="adj2" fmla="val 7343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6370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203" y="3312494"/>
            <a:ext cx="3900086" cy="1569660"/>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sz="2400" b="1" dirty="0" smtClean="0">
                <a:solidFill>
                  <a:srgbClr val="7030A0"/>
                </a:solidFill>
              </a:rPr>
              <a:t>Hypothesis #2</a:t>
            </a:r>
            <a:r>
              <a:rPr lang="en-US" sz="2400" dirty="0"/>
              <a:t>: Adversarial dialogue in the classroom improves the level of argumentation of each player. </a:t>
            </a:r>
          </a:p>
        </p:txBody>
      </p:sp>
      <p:sp>
        <p:nvSpPr>
          <p:cNvPr id="6" name="Rectangle 5"/>
          <p:cNvSpPr/>
          <p:nvPr/>
        </p:nvSpPr>
        <p:spPr>
          <a:xfrm>
            <a:off x="5773479" y="2019832"/>
            <a:ext cx="6120094" cy="4154984"/>
          </a:xfrm>
          <a:prstGeom prst="rect">
            <a:avLst/>
          </a:prstGeom>
          <a:solidFill>
            <a:schemeClr val="bg1">
              <a:lumMod val="85000"/>
            </a:schemeClr>
          </a:solidFill>
          <a:ln w="38100">
            <a:solidFill>
              <a:schemeClr val="tx1"/>
            </a:solidFill>
          </a:ln>
        </p:spPr>
        <p:txBody>
          <a:bodyPr wrap="square">
            <a:spAutoFit/>
          </a:bodyPr>
          <a:lstStyle/>
          <a:p>
            <a:pPr indent="144145" algn="just" hangingPunct="0"/>
            <a:r>
              <a:rPr lang="en-US" sz="2400" b="1" dirty="0">
                <a:solidFill>
                  <a:srgbClr val="7030A0"/>
                </a:solidFill>
              </a:rPr>
              <a:t>Experimental Evidence.</a:t>
            </a:r>
            <a:r>
              <a:rPr lang="en-US" sz="2400" dirty="0" smtClean="0">
                <a:ea typeface="Times New Roman" panose="02020603050405020304" pitchFamily="18" charset="0"/>
              </a:rPr>
              <a:t> </a:t>
            </a:r>
            <a:r>
              <a:rPr lang="en-US" sz="2400" dirty="0">
                <a:ea typeface="Times New Roman" panose="02020603050405020304" pitchFamily="18" charset="0"/>
              </a:rPr>
              <a:t>Hypothesis </a:t>
            </a:r>
            <a:r>
              <a:rPr lang="en-US" sz="2400" dirty="0" smtClean="0">
                <a:ea typeface="Times New Roman" panose="02020603050405020304" pitchFamily="18" charset="0"/>
              </a:rPr>
              <a:t>#2 has been </a:t>
            </a:r>
            <a:r>
              <a:rPr lang="en-US" sz="2400" dirty="0">
                <a:ea typeface="Times New Roman" panose="02020603050405020304" pitchFamily="18" charset="0"/>
              </a:rPr>
              <a:t>confirmed, but with </a:t>
            </a:r>
            <a:r>
              <a:rPr lang="en-US" sz="2400" dirty="0" smtClean="0">
                <a:ea typeface="Times New Roman" panose="02020603050405020304" pitchFamily="18" charset="0"/>
              </a:rPr>
              <a:t>certain caution. </a:t>
            </a:r>
            <a:r>
              <a:rPr lang="en-US" sz="2400" dirty="0">
                <a:ea typeface="Times New Roman" panose="02020603050405020304" pitchFamily="18" charset="0"/>
              </a:rPr>
              <a:t>It seems that it is important for the strong to compete with the strong in order to grow; </a:t>
            </a:r>
            <a:r>
              <a:rPr lang="en-US" sz="2400" dirty="0" smtClean="0">
                <a:ea typeface="Times New Roman" panose="02020603050405020304" pitchFamily="18" charset="0"/>
              </a:rPr>
              <a:t>while </a:t>
            </a:r>
            <a:r>
              <a:rPr lang="en-US" sz="2400" dirty="0">
                <a:ea typeface="Times New Roman" panose="02020603050405020304" pitchFamily="18" charset="0"/>
              </a:rPr>
              <a:t>the weak grow, even if they compete with the weak. Competition itself leads to improved performance for all participants. However, the difference between the levels (weak - strong) not only remains but is also imprinted – the weak lose their incentive over time, and the strong “</a:t>
            </a:r>
            <a:r>
              <a:rPr lang="en-US" sz="2400" dirty="0" smtClean="0">
                <a:ea typeface="Times New Roman" panose="02020603050405020304" pitchFamily="18" charset="0"/>
              </a:rPr>
              <a:t>relax”, </a:t>
            </a:r>
            <a:r>
              <a:rPr lang="en-US" sz="2400" dirty="0">
                <a:ea typeface="Times New Roman" panose="02020603050405020304" pitchFamily="18" charset="0"/>
              </a:rPr>
              <a:t>even in homogeneous groups</a:t>
            </a:r>
            <a:r>
              <a:rPr lang="en-US" sz="2400" dirty="0" smtClean="0">
                <a:ea typeface="Times New Roman" panose="02020603050405020304" pitchFamily="18" charset="0"/>
              </a:rPr>
              <a:t>.</a:t>
            </a:r>
            <a:endParaRPr lang="fi-FI" sz="2400" dirty="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05424" y="149865"/>
            <a:ext cx="6384682" cy="1678935"/>
          </a:xfrm>
          <a:prstGeom prst="rect">
            <a:avLst/>
          </a:prstGeom>
        </p:spPr>
      </p:pic>
      <p:sp>
        <p:nvSpPr>
          <p:cNvPr id="8" name="Rectangle 7"/>
          <p:cNvSpPr/>
          <p:nvPr/>
        </p:nvSpPr>
        <p:spPr>
          <a:xfrm>
            <a:off x="1" y="31899"/>
            <a:ext cx="5705424"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Hypotheses vs. Experimental Evidence:</a:t>
            </a:r>
          </a:p>
          <a:p>
            <a:pPr algn="ctr"/>
            <a:r>
              <a:rPr lang="en-US" sz="4000" b="1" dirty="0" smtClean="0">
                <a:ln w="0"/>
                <a:solidFill>
                  <a:srgbClr val="FF0000"/>
                </a:solidFill>
                <a:effectLst>
                  <a:outerShdw blurRad="38100" dist="19050" dir="2700000" algn="tl" rotWithShape="0">
                    <a:schemeClr val="dk1">
                      <a:alpha val="40000"/>
                    </a:schemeClr>
                  </a:outerShdw>
                </a:effectLst>
              </a:rPr>
              <a:t>Hypothesis #2</a:t>
            </a:r>
            <a:endParaRPr lang="en-US" sz="4000" b="1" cap="none" spc="0" dirty="0">
              <a:ln w="0"/>
              <a:solidFill>
                <a:srgbClr val="FF0000"/>
              </a:solidFill>
              <a:effectLst>
                <a:outerShdw blurRad="38100" dist="19050" dir="2700000" algn="tl" rotWithShape="0">
                  <a:schemeClr val="dk1">
                    <a:alpha val="40000"/>
                  </a:schemeClr>
                </a:outerShdw>
              </a:effectLst>
            </a:endParaRPr>
          </a:p>
        </p:txBody>
      </p:sp>
      <p:sp>
        <p:nvSpPr>
          <p:cNvPr id="9" name="Right Arrow 8"/>
          <p:cNvSpPr/>
          <p:nvPr/>
        </p:nvSpPr>
        <p:spPr>
          <a:xfrm>
            <a:off x="4412514" y="3757082"/>
            <a:ext cx="1297172" cy="680484"/>
          </a:xfrm>
          <a:prstGeom prst="rightArrow">
            <a:avLst>
              <a:gd name="adj1" fmla="val 50000"/>
              <a:gd name="adj2" fmla="val 7343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552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856" y="3103277"/>
            <a:ext cx="4199865" cy="1938992"/>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sz="2400" b="1" dirty="0" smtClean="0">
                <a:solidFill>
                  <a:srgbClr val="7030A0"/>
                </a:solidFill>
              </a:rPr>
              <a:t>Hypothesis #3</a:t>
            </a:r>
            <a:r>
              <a:rPr lang="en-US" sz="2400" dirty="0" smtClean="0"/>
              <a:t>: </a:t>
            </a:r>
            <a:r>
              <a:rPr lang="en-US" sz="2400" dirty="0"/>
              <a:t>Competitive interaction among players with hybrid (human + LLM) collective intelligence accelerates human </a:t>
            </a:r>
            <a:r>
              <a:rPr lang="en-US" sz="2400" dirty="0" smtClean="0"/>
              <a:t>development. </a:t>
            </a:r>
            <a:endParaRPr lang="en-US" sz="2400" dirty="0"/>
          </a:p>
        </p:txBody>
      </p:sp>
      <p:sp>
        <p:nvSpPr>
          <p:cNvPr id="6" name="Rectangle 5"/>
          <p:cNvSpPr/>
          <p:nvPr/>
        </p:nvSpPr>
        <p:spPr>
          <a:xfrm>
            <a:off x="5858537" y="2925333"/>
            <a:ext cx="6120094" cy="2308324"/>
          </a:xfrm>
          <a:prstGeom prst="rect">
            <a:avLst/>
          </a:prstGeom>
          <a:solidFill>
            <a:schemeClr val="bg1">
              <a:lumMod val="85000"/>
            </a:schemeClr>
          </a:solidFill>
          <a:ln w="38100">
            <a:solidFill>
              <a:schemeClr val="tx1"/>
            </a:solidFill>
          </a:ln>
        </p:spPr>
        <p:txBody>
          <a:bodyPr wrap="square">
            <a:spAutoFit/>
          </a:bodyPr>
          <a:lstStyle/>
          <a:p>
            <a:pPr indent="144145" algn="just" hangingPunct="0"/>
            <a:r>
              <a:rPr lang="en-US" sz="2400" b="1" dirty="0">
                <a:solidFill>
                  <a:srgbClr val="7030A0"/>
                </a:solidFill>
              </a:rPr>
              <a:t>Experimental Evidence.</a:t>
            </a:r>
            <a:r>
              <a:rPr lang="en-US" sz="2400" dirty="0" smtClean="0">
                <a:ea typeface="Times New Roman" panose="02020603050405020304" pitchFamily="18" charset="0"/>
              </a:rPr>
              <a:t> </a:t>
            </a:r>
            <a:r>
              <a:rPr lang="en-US" sz="2400" dirty="0">
                <a:ea typeface="Times New Roman" panose="02020603050405020304" pitchFamily="18" charset="0"/>
              </a:rPr>
              <a:t>Hypothesis </a:t>
            </a:r>
            <a:r>
              <a:rPr lang="en-US" sz="2400" dirty="0" smtClean="0">
                <a:ea typeface="Times New Roman" panose="02020603050405020304" pitchFamily="18" charset="0"/>
              </a:rPr>
              <a:t>#3 has been confirmed </a:t>
            </a:r>
            <a:r>
              <a:rPr lang="en-US" sz="2400" dirty="0">
                <a:ea typeface="Times New Roman" panose="02020603050405020304" pitchFamily="18" charset="0"/>
              </a:rPr>
              <a:t>completely. Adversarial use of LLMs </a:t>
            </a:r>
            <a:r>
              <a:rPr lang="en-US" sz="2400" dirty="0" smtClean="0">
                <a:ea typeface="Times New Roman" panose="02020603050405020304" pitchFamily="18" charset="0"/>
              </a:rPr>
              <a:t>(</a:t>
            </a:r>
            <a:r>
              <a:rPr lang="en-US" sz="2400" u="sng" dirty="0" smtClean="0">
                <a:ea typeface="Times New Roman" panose="02020603050405020304" pitchFamily="18" charset="0"/>
              </a:rPr>
              <a:t>especially after prompt engineering education!</a:t>
            </a:r>
            <a:r>
              <a:rPr lang="en-US" sz="2400" dirty="0" smtClean="0">
                <a:ea typeface="Times New Roman" panose="02020603050405020304" pitchFamily="18" charset="0"/>
              </a:rPr>
              <a:t>) </a:t>
            </a:r>
            <a:r>
              <a:rPr lang="en-US" sz="2400" dirty="0">
                <a:ea typeface="Times New Roman" panose="02020603050405020304" pitchFamily="18" charset="0"/>
              </a:rPr>
              <a:t>absolutely leads to the transition of results to a new quantitative and qualitative level for </a:t>
            </a:r>
            <a:r>
              <a:rPr lang="en-US" sz="2400" dirty="0" smtClean="0">
                <a:ea typeface="Times New Roman" panose="02020603050405020304" pitchFamily="18" charset="0"/>
              </a:rPr>
              <a:t>all the </a:t>
            </a:r>
            <a:r>
              <a:rPr lang="en-US" sz="2400" dirty="0">
                <a:ea typeface="Times New Roman" panose="02020603050405020304" pitchFamily="18" charset="0"/>
              </a:rPr>
              <a:t>participants.</a:t>
            </a:r>
            <a:endParaRPr lang="fi-FI" sz="2400" dirty="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05424" y="149865"/>
            <a:ext cx="6384682" cy="1678935"/>
          </a:xfrm>
          <a:prstGeom prst="rect">
            <a:avLst/>
          </a:prstGeom>
        </p:spPr>
      </p:pic>
      <p:sp>
        <p:nvSpPr>
          <p:cNvPr id="8" name="Rectangle 7"/>
          <p:cNvSpPr/>
          <p:nvPr/>
        </p:nvSpPr>
        <p:spPr>
          <a:xfrm>
            <a:off x="1" y="31899"/>
            <a:ext cx="5705424"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Hypotheses vs. Experimental Evidence:</a:t>
            </a:r>
          </a:p>
          <a:p>
            <a:pPr algn="ctr"/>
            <a:r>
              <a:rPr lang="en-US" sz="4000" b="1" dirty="0" smtClean="0">
                <a:ln w="0"/>
                <a:solidFill>
                  <a:srgbClr val="FF0000"/>
                </a:solidFill>
                <a:effectLst>
                  <a:outerShdw blurRad="38100" dist="19050" dir="2700000" algn="tl" rotWithShape="0">
                    <a:schemeClr val="dk1">
                      <a:alpha val="40000"/>
                    </a:schemeClr>
                  </a:outerShdw>
                </a:effectLst>
              </a:rPr>
              <a:t>Hypothesis #3</a:t>
            </a:r>
            <a:endParaRPr lang="en-US" sz="4000" b="1" cap="none" spc="0" dirty="0">
              <a:ln w="0"/>
              <a:solidFill>
                <a:srgbClr val="FF0000"/>
              </a:solidFill>
              <a:effectLst>
                <a:outerShdw blurRad="38100" dist="19050" dir="2700000" algn="tl" rotWithShape="0">
                  <a:schemeClr val="dk1">
                    <a:alpha val="40000"/>
                  </a:schemeClr>
                </a:outerShdw>
              </a:effectLst>
            </a:endParaRPr>
          </a:p>
        </p:txBody>
      </p:sp>
      <p:sp>
        <p:nvSpPr>
          <p:cNvPr id="9" name="Right Arrow 8"/>
          <p:cNvSpPr/>
          <p:nvPr/>
        </p:nvSpPr>
        <p:spPr>
          <a:xfrm>
            <a:off x="4497572" y="3739253"/>
            <a:ext cx="1212114" cy="680484"/>
          </a:xfrm>
          <a:prstGeom prst="rightArrow">
            <a:avLst>
              <a:gd name="adj1" fmla="val 50000"/>
              <a:gd name="adj2" fmla="val 7343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430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914" y="2944538"/>
            <a:ext cx="4880344" cy="1938992"/>
          </a:xfrm>
          <a:prstGeom prst="rect">
            <a:avLst/>
          </a:prstGeom>
          <a:solidFill>
            <a:schemeClr val="bg1">
              <a:lumMod val="85000"/>
            </a:schemeClr>
          </a:solidFill>
          <a:ln w="38100">
            <a:solidFill>
              <a:schemeClr val="tx1"/>
            </a:solidFill>
          </a:ln>
        </p:spPr>
        <p:txBody>
          <a:bodyPr wrap="square">
            <a:spAutoFit/>
          </a:bodyPr>
          <a:lstStyle/>
          <a:p>
            <a:pPr algn="just">
              <a:spcAft>
                <a:spcPts val="600"/>
              </a:spcAft>
            </a:pPr>
            <a:r>
              <a:rPr lang="en-US" sz="2400" b="1" dirty="0" smtClean="0">
                <a:solidFill>
                  <a:srgbClr val="7030A0"/>
                </a:solidFill>
              </a:rPr>
              <a:t>Hypothesis #4</a:t>
            </a:r>
            <a:r>
              <a:rPr lang="en-US" sz="2400" dirty="0" smtClean="0"/>
              <a:t>: </a:t>
            </a:r>
            <a:r>
              <a:rPr lang="en-US" sz="2400" dirty="0"/>
              <a:t>Competitive interaction among players with hybrid collective intelligence reduces the cognitive gap, pulling weak players up to the level of strong players</a:t>
            </a:r>
            <a:r>
              <a:rPr lang="en-US" sz="2400" dirty="0" smtClean="0"/>
              <a:t>. </a:t>
            </a:r>
            <a:endParaRPr lang="en-US" sz="2400" dirty="0"/>
          </a:p>
        </p:txBody>
      </p:sp>
      <p:sp>
        <p:nvSpPr>
          <p:cNvPr id="6" name="Rectangle 5"/>
          <p:cNvSpPr/>
          <p:nvPr/>
        </p:nvSpPr>
        <p:spPr>
          <a:xfrm>
            <a:off x="6871431" y="2944544"/>
            <a:ext cx="5187445" cy="1938992"/>
          </a:xfrm>
          <a:prstGeom prst="rect">
            <a:avLst/>
          </a:prstGeom>
          <a:solidFill>
            <a:schemeClr val="bg1">
              <a:lumMod val="85000"/>
            </a:schemeClr>
          </a:solidFill>
          <a:ln w="38100">
            <a:solidFill>
              <a:schemeClr val="tx1"/>
            </a:solidFill>
          </a:ln>
        </p:spPr>
        <p:txBody>
          <a:bodyPr wrap="square">
            <a:spAutoFit/>
          </a:bodyPr>
          <a:lstStyle/>
          <a:p>
            <a:pPr indent="144145" algn="just" hangingPunct="0"/>
            <a:r>
              <a:rPr lang="en-US" sz="2400" b="1" dirty="0">
                <a:solidFill>
                  <a:srgbClr val="7030A0"/>
                </a:solidFill>
              </a:rPr>
              <a:t>Experimental Evidence.</a:t>
            </a:r>
            <a:r>
              <a:rPr lang="en-US" sz="2400" dirty="0" smtClean="0">
                <a:ea typeface="Times New Roman" panose="02020603050405020304" pitchFamily="18" charset="0"/>
              </a:rPr>
              <a:t> </a:t>
            </a:r>
            <a:r>
              <a:rPr lang="en-US" sz="2400" dirty="0">
                <a:ea typeface="Times New Roman" panose="02020603050405020304" pitchFamily="18" charset="0"/>
              </a:rPr>
              <a:t>Hypothesis </a:t>
            </a:r>
            <a:r>
              <a:rPr lang="en-US" sz="2400" dirty="0" smtClean="0">
                <a:ea typeface="Times New Roman" panose="02020603050405020304" pitchFamily="18" charset="0"/>
              </a:rPr>
              <a:t>#4 has been </a:t>
            </a:r>
            <a:r>
              <a:rPr lang="en-US" sz="2400" dirty="0">
                <a:ea typeface="Times New Roman" panose="02020603050405020304" pitchFamily="18" charset="0"/>
              </a:rPr>
              <a:t>confirmed, but under certain conditions. The use of LLMs indeed reduces the cognitive gap, but only if one learns to use it properly</a:t>
            </a:r>
            <a:r>
              <a:rPr lang="en-US" sz="2400" dirty="0" smtClean="0">
                <a:ea typeface="Times New Roman" panose="02020603050405020304" pitchFamily="18" charset="0"/>
              </a:rPr>
              <a:t>.</a:t>
            </a:r>
            <a:endParaRPr lang="fi-FI" sz="2400" dirty="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705424" y="149865"/>
            <a:ext cx="6384682" cy="1678935"/>
          </a:xfrm>
          <a:prstGeom prst="rect">
            <a:avLst/>
          </a:prstGeom>
        </p:spPr>
      </p:pic>
      <p:sp>
        <p:nvSpPr>
          <p:cNvPr id="8" name="Rectangle 7"/>
          <p:cNvSpPr/>
          <p:nvPr/>
        </p:nvSpPr>
        <p:spPr>
          <a:xfrm>
            <a:off x="1" y="31899"/>
            <a:ext cx="5705424"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Hypotheses vs. Experimental Evidence:</a:t>
            </a:r>
          </a:p>
          <a:p>
            <a:pPr algn="ctr"/>
            <a:r>
              <a:rPr lang="en-US" sz="4000" b="1" dirty="0" smtClean="0">
                <a:ln w="0"/>
                <a:solidFill>
                  <a:srgbClr val="FF0000"/>
                </a:solidFill>
                <a:effectLst>
                  <a:outerShdw blurRad="38100" dist="19050" dir="2700000" algn="tl" rotWithShape="0">
                    <a:schemeClr val="dk1">
                      <a:alpha val="40000"/>
                    </a:schemeClr>
                  </a:outerShdw>
                </a:effectLst>
              </a:rPr>
              <a:t>Hypothesis #4</a:t>
            </a:r>
            <a:endParaRPr lang="en-US" sz="4000" b="1" cap="none" spc="0" dirty="0">
              <a:ln w="0"/>
              <a:solidFill>
                <a:srgbClr val="FF0000"/>
              </a:solidFill>
              <a:effectLst>
                <a:outerShdw blurRad="38100" dist="19050" dir="2700000" algn="tl" rotWithShape="0">
                  <a:schemeClr val="dk1">
                    <a:alpha val="40000"/>
                  </a:schemeClr>
                </a:outerShdw>
              </a:effectLst>
            </a:endParaRPr>
          </a:p>
        </p:txBody>
      </p:sp>
      <p:sp>
        <p:nvSpPr>
          <p:cNvPr id="9" name="Right Arrow 8"/>
          <p:cNvSpPr/>
          <p:nvPr/>
        </p:nvSpPr>
        <p:spPr>
          <a:xfrm>
            <a:off x="5159586" y="3573792"/>
            <a:ext cx="1605514" cy="680484"/>
          </a:xfrm>
          <a:prstGeom prst="rightArrow">
            <a:avLst>
              <a:gd name="adj1" fmla="val 50000"/>
              <a:gd name="adj2" fmla="val 73437"/>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393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899"/>
            <a:ext cx="5039833"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Additional Unforeseen Observations:</a:t>
            </a:r>
          </a:p>
          <a:p>
            <a:pPr algn="ctr"/>
            <a:r>
              <a:rPr lang="en-US" sz="4000" b="1" dirty="0" smtClean="0">
                <a:ln w="0"/>
                <a:solidFill>
                  <a:srgbClr val="FF0000"/>
                </a:solidFill>
                <a:effectLst>
                  <a:outerShdw blurRad="38100" dist="19050" dir="2700000" algn="tl" rotWithShape="0">
                    <a:schemeClr val="dk1">
                      <a:alpha val="40000"/>
                    </a:schemeClr>
                  </a:outerShdw>
                </a:effectLst>
              </a:rPr>
              <a:t>Observation #1</a:t>
            </a:r>
            <a:endParaRPr lang="en-US" sz="4000" b="1" cap="none" spc="0" dirty="0">
              <a:ln w="0"/>
              <a:solidFill>
                <a:srgbClr val="FF0000"/>
              </a:solidFill>
              <a:effectLst>
                <a:outerShdw blurRad="38100" dist="19050" dir="2700000" algn="tl" rotWithShape="0">
                  <a:schemeClr val="dk1">
                    <a:alpha val="40000"/>
                  </a:schemeClr>
                </a:outerShdw>
              </a:effectLst>
            </a:endParaRPr>
          </a:p>
        </p:txBody>
      </p:sp>
      <p:sp>
        <p:nvSpPr>
          <p:cNvPr id="6" name="Rectangle 5"/>
          <p:cNvSpPr/>
          <p:nvPr/>
        </p:nvSpPr>
        <p:spPr>
          <a:xfrm>
            <a:off x="542048" y="2782760"/>
            <a:ext cx="6032204" cy="3108543"/>
          </a:xfrm>
          <a:prstGeom prst="rect">
            <a:avLst/>
          </a:prstGeom>
          <a:solidFill>
            <a:schemeClr val="bg1">
              <a:lumMod val="85000"/>
            </a:schemeClr>
          </a:solidFill>
          <a:ln w="38100">
            <a:solidFill>
              <a:schemeClr val="tx1"/>
            </a:solidFill>
          </a:ln>
        </p:spPr>
        <p:txBody>
          <a:bodyPr wrap="square">
            <a:spAutoFit/>
          </a:bodyPr>
          <a:lstStyle/>
          <a:p>
            <a:pPr algn="just"/>
            <a:r>
              <a:rPr lang="en-US" sz="2800" dirty="0" smtClean="0">
                <a:ea typeface="Times New Roman" panose="02020603050405020304" pitchFamily="18" charset="0"/>
              </a:rPr>
              <a:t>All </a:t>
            </a:r>
            <a:r>
              <a:rPr lang="en-US" sz="2800" dirty="0">
                <a:ea typeface="Times New Roman" panose="02020603050405020304" pitchFamily="18" charset="0"/>
              </a:rPr>
              <a:t>rounds </a:t>
            </a:r>
            <a:r>
              <a:rPr lang="en-US" sz="2800" dirty="0" smtClean="0">
                <a:ea typeface="Times New Roman" panose="02020603050405020304" pitchFamily="18" charset="0"/>
              </a:rPr>
              <a:t>of experiments demonstrated </a:t>
            </a:r>
            <a:r>
              <a:rPr lang="en-US" sz="2800" dirty="0">
                <a:ea typeface="Times New Roman" panose="02020603050405020304" pitchFamily="18" charset="0"/>
              </a:rPr>
              <a:t>that the use of LLMs increases the mass of argumentation, and accordingly, the </a:t>
            </a:r>
            <a:r>
              <a:rPr lang="en-US" sz="2800" dirty="0" smtClean="0">
                <a:ea typeface="Times New Roman" panose="02020603050405020304" pitchFamily="18" charset="0"/>
              </a:rPr>
              <a:t>robustness and resilience against the shifts-in-position-attempts, or cognitive-hack-adversarial-hybrid-attacks, as well as other manipulations.</a:t>
            </a:r>
            <a:endParaRPr lang="en-US" sz="2800" dirty="0"/>
          </a:p>
        </p:txBody>
      </p:sp>
      <p:pic>
        <p:nvPicPr>
          <p:cNvPr id="7" name="Picture 6"/>
          <p:cNvPicPr>
            <a:picLocks noChangeAspect="1"/>
          </p:cNvPicPr>
          <p:nvPr/>
        </p:nvPicPr>
        <p:blipFill>
          <a:blip r:embed="rId2"/>
          <a:stretch>
            <a:fillRect/>
          </a:stretch>
        </p:blipFill>
        <p:spPr>
          <a:xfrm>
            <a:off x="7403594" y="3292371"/>
            <a:ext cx="2455345" cy="2598932"/>
          </a:xfrm>
          <a:prstGeom prst="rect">
            <a:avLst/>
          </a:prstGeom>
        </p:spPr>
      </p:pic>
      <p:pic>
        <p:nvPicPr>
          <p:cNvPr id="5" name="Picture 4"/>
          <p:cNvPicPr>
            <a:picLocks noChangeAspect="1"/>
          </p:cNvPicPr>
          <p:nvPr/>
        </p:nvPicPr>
        <p:blipFill>
          <a:blip r:embed="rId3"/>
          <a:stretch>
            <a:fillRect/>
          </a:stretch>
        </p:blipFill>
        <p:spPr>
          <a:xfrm>
            <a:off x="8326078" y="104052"/>
            <a:ext cx="3511292" cy="3327294"/>
          </a:xfrm>
          <a:prstGeom prst="rect">
            <a:avLst/>
          </a:prstGeom>
        </p:spPr>
      </p:pic>
    </p:spTree>
    <p:extLst>
      <p:ext uri="{BB962C8B-B14F-4D97-AF65-F5344CB8AC3E}">
        <p14:creationId xmlns:p14="http://schemas.microsoft.com/office/powerpoint/2010/main" val="5451009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899"/>
            <a:ext cx="5039833"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Additional Unforeseen Observations:</a:t>
            </a:r>
          </a:p>
          <a:p>
            <a:pPr algn="ctr"/>
            <a:r>
              <a:rPr lang="en-US" sz="4000" b="1" dirty="0" smtClean="0">
                <a:ln w="0"/>
                <a:solidFill>
                  <a:srgbClr val="FF0000"/>
                </a:solidFill>
                <a:effectLst>
                  <a:outerShdw blurRad="38100" dist="19050" dir="2700000" algn="tl" rotWithShape="0">
                    <a:schemeClr val="dk1">
                      <a:alpha val="40000"/>
                    </a:schemeClr>
                  </a:outerShdw>
                </a:effectLst>
              </a:rPr>
              <a:t>Observation #2</a:t>
            </a:r>
            <a:endParaRPr lang="en-US" sz="4000" b="1" cap="none" spc="0" dirty="0">
              <a:ln w="0"/>
              <a:solidFill>
                <a:srgbClr val="FF0000"/>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8556667" y="115854"/>
            <a:ext cx="3511292" cy="3327294"/>
          </a:xfrm>
          <a:prstGeom prst="rect">
            <a:avLst/>
          </a:prstGeom>
        </p:spPr>
      </p:pic>
      <p:sp>
        <p:nvSpPr>
          <p:cNvPr id="6" name="Rectangle 5"/>
          <p:cNvSpPr/>
          <p:nvPr/>
        </p:nvSpPr>
        <p:spPr>
          <a:xfrm>
            <a:off x="255177" y="1986703"/>
            <a:ext cx="7017493" cy="4154984"/>
          </a:xfrm>
          <a:prstGeom prst="rect">
            <a:avLst/>
          </a:prstGeom>
          <a:solidFill>
            <a:schemeClr val="bg1">
              <a:lumMod val="85000"/>
            </a:schemeClr>
          </a:solidFill>
          <a:ln w="38100">
            <a:solidFill>
              <a:schemeClr val="tx1"/>
            </a:solidFill>
          </a:ln>
        </p:spPr>
        <p:txBody>
          <a:bodyPr wrap="square">
            <a:spAutoFit/>
          </a:bodyPr>
          <a:lstStyle/>
          <a:p>
            <a:pPr algn="just"/>
            <a:r>
              <a:rPr lang="en-US" dirty="0"/>
              <a:t>LLMs have significantly greater potential for cognitive defense (if the truth is in the initial settings of the defender) than for cognitive attack (if manipulation is in the initial settings of the attacker). A person does not always realize the logic on which their initial stance is based, even if it is truthful. Thus, an attacker has a chance to shake their position with crafty manipulative argumentation. However, AI is a tool of logic, and in the pair </a:t>
            </a:r>
            <a:r>
              <a:rPr lang="en-US" dirty="0" err="1"/>
              <a:t>Human+LLM</a:t>
            </a:r>
            <a:r>
              <a:rPr lang="en-US" dirty="0"/>
              <a:t>, it enhances the logicality of conclusions, helping the defender structure reasoning to understand the truth of their position. Nevertheless, if the attacker strengthens their position with LLMs, they will find much less support because manipulation has distorted </a:t>
            </a:r>
            <a:r>
              <a:rPr lang="en-US" dirty="0" smtClean="0"/>
              <a:t>logic.</a:t>
            </a:r>
            <a:endParaRPr lang="en-US" sz="2400" dirty="0"/>
          </a:p>
          <a:p>
            <a:pPr algn="just"/>
            <a:r>
              <a:rPr lang="en-US" sz="2800" b="1" dirty="0" smtClean="0">
                <a:solidFill>
                  <a:srgbClr val="7030A0"/>
                </a:solidFill>
              </a:rPr>
              <a:t>In </a:t>
            </a:r>
            <a:r>
              <a:rPr lang="en-US" sz="2800" b="1" dirty="0">
                <a:solidFill>
                  <a:srgbClr val="7030A0"/>
                </a:solidFill>
              </a:rPr>
              <a:t>the confrontation </a:t>
            </a:r>
            <a:r>
              <a:rPr lang="en-US" sz="2800" b="1" dirty="0" smtClean="0">
                <a:solidFill>
                  <a:srgbClr val="7030A0"/>
                </a:solidFill>
              </a:rPr>
              <a:t>“Attacker </a:t>
            </a:r>
            <a:r>
              <a:rPr lang="en-US" sz="2800" b="1" dirty="0">
                <a:solidFill>
                  <a:srgbClr val="7030A0"/>
                </a:solidFill>
              </a:rPr>
              <a:t>vs. </a:t>
            </a:r>
            <a:r>
              <a:rPr lang="en-US" sz="2800" b="1" dirty="0" smtClean="0">
                <a:solidFill>
                  <a:srgbClr val="7030A0"/>
                </a:solidFill>
              </a:rPr>
              <a:t>Defender”, </a:t>
            </a:r>
            <a:r>
              <a:rPr lang="en-US" sz="2800" b="1" dirty="0">
                <a:solidFill>
                  <a:srgbClr val="7030A0"/>
                </a:solidFill>
              </a:rPr>
              <a:t>the attacker has more chances of success than in the </a:t>
            </a:r>
            <a:r>
              <a:rPr lang="en-US" sz="2800" b="1" dirty="0" smtClean="0">
                <a:solidFill>
                  <a:srgbClr val="7030A0"/>
                </a:solidFill>
              </a:rPr>
              <a:t>pair “Attacker + AI </a:t>
            </a:r>
            <a:r>
              <a:rPr lang="en-US" sz="2800" b="1" dirty="0">
                <a:solidFill>
                  <a:srgbClr val="7030A0"/>
                </a:solidFill>
              </a:rPr>
              <a:t>vs. </a:t>
            </a:r>
            <a:r>
              <a:rPr lang="en-US" sz="2800" b="1" dirty="0" smtClean="0">
                <a:solidFill>
                  <a:srgbClr val="7030A0"/>
                </a:solidFill>
              </a:rPr>
              <a:t>Defender + AI”.</a:t>
            </a:r>
            <a:endParaRPr lang="en-US" sz="2800" b="1" dirty="0">
              <a:solidFill>
                <a:srgbClr val="7030A0"/>
              </a:solidFill>
            </a:endParaRPr>
          </a:p>
        </p:txBody>
      </p:sp>
      <p:pic>
        <p:nvPicPr>
          <p:cNvPr id="2" name="Picture 1"/>
          <p:cNvPicPr>
            <a:picLocks noChangeAspect="1"/>
          </p:cNvPicPr>
          <p:nvPr/>
        </p:nvPicPr>
        <p:blipFill>
          <a:blip r:embed="rId3"/>
          <a:stretch>
            <a:fillRect/>
          </a:stretch>
        </p:blipFill>
        <p:spPr>
          <a:xfrm>
            <a:off x="7738817" y="3313842"/>
            <a:ext cx="4329142" cy="2910975"/>
          </a:xfrm>
          <a:prstGeom prst="rect">
            <a:avLst/>
          </a:prstGeom>
        </p:spPr>
      </p:pic>
    </p:spTree>
    <p:extLst>
      <p:ext uri="{BB962C8B-B14F-4D97-AF65-F5344CB8AC3E}">
        <p14:creationId xmlns:p14="http://schemas.microsoft.com/office/powerpoint/2010/main" val="143802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ture of 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0146" y="38500"/>
            <a:ext cx="6360546" cy="6306882"/>
          </a:xfrm>
          <a:prstGeom prst="rect">
            <a:avLst/>
          </a:prstGeom>
          <a:noFill/>
          <a:ln w="25400">
            <a:solidFill>
              <a:schemeClr val="tx1"/>
            </a:solidFill>
          </a:ln>
        </p:spPr>
      </p:pic>
      <p:pic>
        <p:nvPicPr>
          <p:cNvPr id="6" name="Picture 5"/>
          <p:cNvPicPr>
            <a:picLocks noChangeAspect="1"/>
          </p:cNvPicPr>
          <p:nvPr/>
        </p:nvPicPr>
        <p:blipFill>
          <a:blip r:embed="rId3"/>
          <a:stretch>
            <a:fillRect/>
          </a:stretch>
        </p:blipFill>
        <p:spPr>
          <a:xfrm>
            <a:off x="473307" y="3183865"/>
            <a:ext cx="3049933" cy="3161517"/>
          </a:xfrm>
          <a:prstGeom prst="rect">
            <a:avLst/>
          </a:prstGeom>
        </p:spPr>
      </p:pic>
      <p:sp>
        <p:nvSpPr>
          <p:cNvPr id="7" name="Right Arrow 6"/>
          <p:cNvSpPr/>
          <p:nvPr/>
        </p:nvSpPr>
        <p:spPr>
          <a:xfrm>
            <a:off x="3565772" y="4645891"/>
            <a:ext cx="1695304" cy="683491"/>
          </a:xfrm>
          <a:prstGeom prst="rightArrow">
            <a:avLst>
              <a:gd name="adj1" fmla="val 50000"/>
              <a:gd name="adj2" fmla="val 824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3646300" y="3348814"/>
            <a:ext cx="1359391" cy="1382142"/>
          </a:xfrm>
          <a:prstGeom prst="rect">
            <a:avLst/>
          </a:prstGeom>
        </p:spPr>
      </p:pic>
      <p:sp>
        <p:nvSpPr>
          <p:cNvPr id="9" name="Rectangle 8"/>
          <p:cNvSpPr/>
          <p:nvPr/>
        </p:nvSpPr>
        <p:spPr>
          <a:xfrm>
            <a:off x="7138742" y="875768"/>
            <a:ext cx="4880008" cy="2308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https://www.forbes.com/sites/naveenjoshi/2022/08/02/7-ways-ai-will-affect-humans-in-our-future</a:t>
            </a:r>
            <a:r>
              <a:rPr kumimoji="0" lang="en-US" sz="9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5"/>
              </a:rPr>
              <a:t>/</a:t>
            </a:r>
            <a:r>
              <a:rPr kumimoji="0" lang="en-US" sz="9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109381" y="9625"/>
            <a:ext cx="350621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Our confession:</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5" name="Rectangle 4"/>
          <p:cNvSpPr/>
          <p:nvPr/>
        </p:nvSpPr>
        <p:spPr>
          <a:xfrm>
            <a:off x="67379" y="836066"/>
            <a:ext cx="5397755" cy="2308324"/>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7030A0"/>
                </a:solidFill>
                <a:effectLst/>
                <a:uLnTx/>
                <a:uFillTx/>
                <a:latin typeface="Bodoni MT" panose="02070603080606020203" pitchFamily="18" charset="0"/>
                <a:ea typeface="+mn-ea"/>
                <a:cs typeface="+mn-cs"/>
              </a:rPr>
              <a:t>Artificial Intelligence</a:t>
            </a:r>
            <a:r>
              <a:rPr kumimoji="0" lang="en-US" sz="2400" b="0" i="0" u="none" strike="noStrike" kern="1200" cap="none" spc="0" normalizeH="0" baseline="0" noProof="0" dirty="0" smtClean="0">
                <a:ln>
                  <a:noFill/>
                </a:ln>
                <a:solidFill>
                  <a:prstClr val="black"/>
                </a:solidFill>
                <a:effectLst/>
                <a:uLnTx/>
                <a:uFillTx/>
                <a:latin typeface="Bodoni MT" panose="02070603080606020203" pitchFamily="18" charset="0"/>
                <a:ea typeface="+mn-ea"/>
                <a:cs typeface="+mn-cs"/>
              </a:rPr>
              <a:t> (AI), </a:t>
            </a:r>
            <a:r>
              <a:rPr kumimoji="0" lang="en-US" sz="2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which is the intelligence shown by machines, has become so </a:t>
            </a:r>
            <a:r>
              <a:rPr kumimoji="0" lang="en-US" sz="2400" b="0" i="0" u="none" strike="noStrike" kern="1200" cap="none" spc="0" normalizeH="0" baseline="0" noProof="0" dirty="0" smtClean="0">
                <a:ln>
                  <a:noFill/>
                </a:ln>
                <a:solidFill>
                  <a:prstClr val="black"/>
                </a:solidFill>
                <a:effectLst/>
                <a:uLnTx/>
                <a:uFillTx/>
                <a:latin typeface="Bodoni MT" panose="02070603080606020203" pitchFamily="18" charset="0"/>
                <a:ea typeface="+mn-ea"/>
                <a:cs typeface="+mn-cs"/>
              </a:rPr>
              <a:t>strongly </a:t>
            </a:r>
            <a:r>
              <a:rPr kumimoji="0" lang="en-US" sz="2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embedded in our </a:t>
            </a:r>
            <a:r>
              <a:rPr kumimoji="0" lang="en-US" sz="2400" b="0" i="0" u="none" strike="noStrike" kern="1200" cap="none" spc="0" normalizeH="0" baseline="0" noProof="0" dirty="0" smtClean="0">
                <a:ln>
                  <a:noFill/>
                </a:ln>
                <a:solidFill>
                  <a:prstClr val="black"/>
                </a:solidFill>
                <a:effectLst/>
                <a:uLnTx/>
                <a:uFillTx/>
                <a:latin typeface="Bodoni MT" panose="02070603080606020203" pitchFamily="18" charset="0"/>
                <a:ea typeface="+mn-ea"/>
                <a:cs typeface="+mn-cs"/>
              </a:rPr>
              <a:t>lives (</a:t>
            </a:r>
            <a:r>
              <a:rPr kumimoji="0" lang="en-US" sz="2400" b="0" i="0" u="sng" strike="noStrike" kern="1200" cap="none" spc="0" normalizeH="0" baseline="0" noProof="0" dirty="0" smtClean="0">
                <a:ln>
                  <a:noFill/>
                </a:ln>
                <a:solidFill>
                  <a:prstClr val="black"/>
                </a:solidFill>
                <a:effectLst/>
                <a:uLnTx/>
                <a:uFillTx/>
                <a:latin typeface="Bodoni MT" panose="02070603080606020203" pitchFamily="18" charset="0"/>
                <a:ea typeface="+mn-ea"/>
                <a:cs typeface="+mn-cs"/>
              </a:rPr>
              <a:t>including education</a:t>
            </a:r>
            <a:r>
              <a:rPr kumimoji="0" lang="en-US" sz="2400" b="0" i="0" u="none" strike="noStrike" kern="1200" cap="none" spc="0" normalizeH="0" baseline="0" noProof="0" dirty="0" smtClean="0">
                <a:ln>
                  <a:noFill/>
                </a:ln>
                <a:solidFill>
                  <a:prstClr val="black"/>
                </a:solidFill>
                <a:effectLst/>
                <a:uLnTx/>
                <a:uFillTx/>
                <a:latin typeface="Bodoni MT" panose="02070603080606020203" pitchFamily="18" charset="0"/>
                <a:ea typeface="+mn-ea"/>
                <a:cs typeface="+mn-cs"/>
              </a:rPr>
              <a:t>) </a:t>
            </a:r>
            <a:r>
              <a:rPr kumimoji="0" lang="en-US" sz="2400" b="0" i="0" u="none" strike="noStrike" kern="1200" cap="none" spc="0" normalizeH="0" baseline="0" noProof="0" dirty="0">
                <a:ln>
                  <a:noFill/>
                </a:ln>
                <a:solidFill>
                  <a:prstClr val="black"/>
                </a:solidFill>
                <a:effectLst/>
                <a:uLnTx/>
                <a:uFillTx/>
                <a:latin typeface="Bodoni MT" panose="02070603080606020203" pitchFamily="18" charset="0"/>
                <a:ea typeface="+mn-ea"/>
                <a:cs typeface="+mn-cs"/>
              </a:rPr>
              <a:t>that picturing existence without its guiding hand is like imagining a world without electricity.</a:t>
            </a:r>
          </a:p>
        </p:txBody>
      </p:sp>
      <p:sp>
        <p:nvSpPr>
          <p:cNvPr id="11" name="Rectangle 10"/>
          <p:cNvSpPr/>
          <p:nvPr/>
        </p:nvSpPr>
        <p:spPr>
          <a:xfrm>
            <a:off x="9286094" y="2040591"/>
            <a:ext cx="1956389" cy="400110"/>
          </a:xfrm>
          <a:prstGeom prst="rect">
            <a:avLst/>
          </a:prstGeom>
          <a:solidFill>
            <a:srgbClr val="C9D8DD"/>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Our focus today!</a:t>
            </a:r>
            <a:endParaRPr kumimoji="0" lang="en-US" sz="2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 name="Rounded Rectangle 1"/>
          <p:cNvSpPr/>
          <p:nvPr/>
        </p:nvSpPr>
        <p:spPr>
          <a:xfrm>
            <a:off x="8867554" y="1202297"/>
            <a:ext cx="2650191" cy="1317619"/>
          </a:xfrm>
          <a:prstGeom prst="roundRect">
            <a:avLst/>
          </a:prstGeom>
          <a:noFill/>
          <a:ln w="1016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7358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899"/>
            <a:ext cx="5039833" cy="1938992"/>
          </a:xfrm>
          <a:prstGeom prst="rect">
            <a:avLst/>
          </a:prstGeom>
          <a:noFill/>
        </p:spPr>
        <p:txBody>
          <a:bodyPr wrap="square" lIns="91440" tIns="45720" rIns="91440" bIns="45720">
            <a:spAutoFit/>
          </a:bodyPr>
          <a:lstStyle/>
          <a:p>
            <a:pPr algn="ctr"/>
            <a:r>
              <a:rPr lang="en-US" sz="4000" b="1" cap="none" spc="0" dirty="0" smtClean="0">
                <a:ln w="0"/>
                <a:solidFill>
                  <a:srgbClr val="FF0000"/>
                </a:solidFill>
                <a:effectLst>
                  <a:outerShdw blurRad="38100" dist="19050" dir="2700000" algn="tl" rotWithShape="0">
                    <a:schemeClr val="dk1">
                      <a:alpha val="40000"/>
                    </a:schemeClr>
                  </a:outerShdw>
                </a:effectLst>
              </a:rPr>
              <a:t>Additional Unforeseen Observations:</a:t>
            </a:r>
          </a:p>
          <a:p>
            <a:pPr algn="ctr"/>
            <a:r>
              <a:rPr lang="en-US" sz="4000" b="1" dirty="0" smtClean="0">
                <a:ln w="0"/>
                <a:solidFill>
                  <a:srgbClr val="FF0000"/>
                </a:solidFill>
                <a:effectLst>
                  <a:outerShdw blurRad="38100" dist="19050" dir="2700000" algn="tl" rotWithShape="0">
                    <a:schemeClr val="dk1">
                      <a:alpha val="40000"/>
                    </a:schemeClr>
                  </a:outerShdw>
                </a:effectLst>
              </a:rPr>
              <a:t>Observation #3</a:t>
            </a:r>
            <a:endParaRPr lang="en-US" sz="4000" b="1" cap="none" spc="0" dirty="0">
              <a:ln w="0"/>
              <a:solidFill>
                <a:srgbClr val="FF0000"/>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2"/>
          <a:stretch>
            <a:fillRect/>
          </a:stretch>
        </p:blipFill>
        <p:spPr>
          <a:xfrm>
            <a:off x="8556667" y="115854"/>
            <a:ext cx="3511292" cy="3327294"/>
          </a:xfrm>
          <a:prstGeom prst="rect">
            <a:avLst/>
          </a:prstGeom>
        </p:spPr>
      </p:pic>
      <p:sp>
        <p:nvSpPr>
          <p:cNvPr id="6" name="Rectangle 5"/>
          <p:cNvSpPr/>
          <p:nvPr/>
        </p:nvSpPr>
        <p:spPr>
          <a:xfrm>
            <a:off x="255177" y="1968239"/>
            <a:ext cx="7240776" cy="4216539"/>
          </a:xfrm>
          <a:prstGeom prst="rect">
            <a:avLst/>
          </a:prstGeom>
          <a:solidFill>
            <a:schemeClr val="bg1">
              <a:lumMod val="85000"/>
            </a:schemeClr>
          </a:solidFill>
          <a:ln w="38100">
            <a:solidFill>
              <a:schemeClr val="tx1"/>
            </a:solidFill>
          </a:ln>
        </p:spPr>
        <p:txBody>
          <a:bodyPr wrap="square">
            <a:spAutoFit/>
          </a:bodyPr>
          <a:lstStyle/>
          <a:p>
            <a:pPr algn="just"/>
            <a:r>
              <a:rPr lang="en-US" sz="2400" dirty="0"/>
              <a:t>Using LLM tools requires more than just the ability to work with an application program. Observing the players showed that the sudden growth in effectiveness appeared with the emergence of some “chemistry” between Human and LLMs. The inspiration of a person in a task or question provoked LLMs to give extraordinary creative responses, and vice versa. We observed that the dynamic and mutual exchange of ideas between Human and LLMs leads to shared motivation and creativity among both participants of different natures (human and artificial), i.e., “</a:t>
            </a:r>
            <a:r>
              <a:rPr lang="en-US" sz="2800" b="1" dirty="0">
                <a:solidFill>
                  <a:srgbClr val="7030A0"/>
                </a:solidFill>
              </a:rPr>
              <a:t>human-AI co-inspiration</a:t>
            </a:r>
            <a:r>
              <a:rPr lang="en-US" sz="2400" dirty="0"/>
              <a:t>”.</a:t>
            </a:r>
            <a:endParaRPr lang="en-US" sz="2400" b="1" dirty="0">
              <a:solidFill>
                <a:srgbClr val="7030A0"/>
              </a:solidFill>
            </a:endParaRPr>
          </a:p>
        </p:txBody>
      </p:sp>
      <p:pic>
        <p:nvPicPr>
          <p:cNvPr id="7" name="Picture 6"/>
          <p:cNvPicPr>
            <a:picLocks noChangeAspect="1"/>
          </p:cNvPicPr>
          <p:nvPr/>
        </p:nvPicPr>
        <p:blipFill>
          <a:blip r:embed="rId3">
            <a:clrChange>
              <a:clrFrom>
                <a:srgbClr val="EAEAEA"/>
              </a:clrFrom>
              <a:clrTo>
                <a:srgbClr val="EAEAEA">
                  <a:alpha val="0"/>
                </a:srgbClr>
              </a:clrTo>
            </a:clrChange>
          </a:blip>
          <a:stretch>
            <a:fillRect/>
          </a:stretch>
        </p:blipFill>
        <p:spPr>
          <a:xfrm>
            <a:off x="7871095" y="4157228"/>
            <a:ext cx="4196864" cy="1682110"/>
          </a:xfrm>
          <a:prstGeom prst="rect">
            <a:avLst/>
          </a:prstGeom>
        </p:spPr>
      </p:pic>
    </p:spTree>
    <p:extLst>
      <p:ext uri="{BB962C8B-B14F-4D97-AF65-F5344CB8AC3E}">
        <p14:creationId xmlns:p14="http://schemas.microsoft.com/office/powerpoint/2010/main" val="20782506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03198" y="1045710"/>
            <a:ext cx="8940800" cy="5345854"/>
          </a:xfrm>
          <a:prstGeom prst="rect">
            <a:avLst/>
          </a:prstGeom>
        </p:spPr>
      </p:pic>
      <p:pic>
        <p:nvPicPr>
          <p:cNvPr id="6" name="Picture 5"/>
          <p:cNvPicPr>
            <a:picLocks noChangeAspect="1"/>
          </p:cNvPicPr>
          <p:nvPr/>
        </p:nvPicPr>
        <p:blipFill>
          <a:blip r:embed="rId3"/>
          <a:stretch>
            <a:fillRect/>
          </a:stretch>
        </p:blipFill>
        <p:spPr>
          <a:xfrm>
            <a:off x="9607217" y="1073418"/>
            <a:ext cx="2232059" cy="2344035"/>
          </a:xfrm>
          <a:prstGeom prst="rect">
            <a:avLst/>
          </a:prstGeom>
          <a:ln w="25400">
            <a:solidFill>
              <a:schemeClr val="tx1"/>
            </a:solidFill>
          </a:ln>
        </p:spPr>
      </p:pic>
      <p:pic>
        <p:nvPicPr>
          <p:cNvPr id="7" name="Picture 6"/>
          <p:cNvPicPr>
            <a:picLocks noChangeAspect="1"/>
          </p:cNvPicPr>
          <p:nvPr/>
        </p:nvPicPr>
        <p:blipFill>
          <a:blip r:embed="rId4"/>
          <a:stretch>
            <a:fillRect/>
          </a:stretch>
        </p:blipFill>
        <p:spPr>
          <a:xfrm>
            <a:off x="9602399" y="3599384"/>
            <a:ext cx="2236877" cy="1656106"/>
          </a:xfrm>
          <a:prstGeom prst="rect">
            <a:avLst/>
          </a:prstGeom>
          <a:ln w="25400">
            <a:solidFill>
              <a:schemeClr val="tx1"/>
            </a:solidFill>
          </a:ln>
        </p:spPr>
      </p:pic>
      <p:pic>
        <p:nvPicPr>
          <p:cNvPr id="8" name="Picture 7"/>
          <p:cNvPicPr>
            <a:picLocks noChangeAspect="1"/>
          </p:cNvPicPr>
          <p:nvPr/>
        </p:nvPicPr>
        <p:blipFill>
          <a:blip r:embed="rId5">
            <a:clrChange>
              <a:clrFrom>
                <a:srgbClr val="EAEAEA"/>
              </a:clrFrom>
              <a:clrTo>
                <a:srgbClr val="EAEAEA">
                  <a:alpha val="0"/>
                </a:srgbClr>
              </a:clrTo>
            </a:clrChange>
          </a:blip>
          <a:stretch>
            <a:fillRect/>
          </a:stretch>
        </p:blipFill>
        <p:spPr>
          <a:xfrm>
            <a:off x="9574692" y="5421186"/>
            <a:ext cx="2312510" cy="926858"/>
          </a:xfrm>
          <a:prstGeom prst="rect">
            <a:avLst/>
          </a:prstGeom>
        </p:spPr>
      </p:pic>
      <p:sp>
        <p:nvSpPr>
          <p:cNvPr id="2" name="Rectangle 1"/>
          <p:cNvSpPr/>
          <p:nvPr/>
        </p:nvSpPr>
        <p:spPr>
          <a:xfrm>
            <a:off x="0" y="0"/>
            <a:ext cx="12192000" cy="1077218"/>
          </a:xfrm>
          <a:prstGeom prst="rect">
            <a:avLst/>
          </a:prstGeom>
        </p:spPr>
        <p:txBody>
          <a:bodyPr wrap="square">
            <a:spAutoFit/>
          </a:bodyPr>
          <a:lstStyle/>
          <a:p>
            <a:pPr lvl="0" algn="ctr">
              <a:spcAft>
                <a:spcPts val="600"/>
              </a:spcAft>
              <a:defRPr/>
            </a:pPr>
            <a:r>
              <a:rPr lang="en-US" sz="3200" b="1" dirty="0" smtClean="0">
                <a:ln w="0"/>
                <a:solidFill>
                  <a:srgbClr val="FF0000"/>
                </a:solidFill>
                <a:effectLst>
                  <a:outerShdw blurRad="38100" dist="19050" dir="2700000" algn="tl" rotWithShape="0">
                    <a:prstClr val="black">
                      <a:alpha val="40000"/>
                    </a:prstClr>
                  </a:outerShdw>
                </a:effectLst>
              </a:rPr>
              <a:t>Summary of unforeseen: “AI is strong already, but it will perform much better if used wisely, professionally, and for the good purpose …”</a:t>
            </a:r>
            <a:endParaRPr lang="en-US" sz="3200" b="1" dirty="0">
              <a:ln w="0"/>
              <a:solidFill>
                <a:srgbClr val="FF0000"/>
              </a:solidFill>
              <a:effectLst>
                <a:outerShdw blurRad="38100" dist="19050" dir="2700000" algn="tl" rotWithShape="0">
                  <a:prstClr val="black">
                    <a:alpha val="40000"/>
                  </a:prstClr>
                </a:outerShdw>
              </a:effectLst>
            </a:endParaRPr>
          </a:p>
        </p:txBody>
      </p:sp>
      <p:pic>
        <p:nvPicPr>
          <p:cNvPr id="9" name="Picture 8">
            <a:hlinkClick r:id="rId6" action="ppaction://hlinksldjump"/>
          </p:cNvPr>
          <p:cNvPicPr>
            <a:picLocks noChangeAspect="1"/>
          </p:cNvPicPr>
          <p:nvPr/>
        </p:nvPicPr>
        <p:blipFill>
          <a:blip r:embed="rId7"/>
          <a:stretch>
            <a:fillRect/>
          </a:stretch>
        </p:blipFill>
        <p:spPr>
          <a:xfrm rot="10800000">
            <a:off x="8823958" y="5564575"/>
            <a:ext cx="640080" cy="640080"/>
          </a:xfrm>
          <a:prstGeom prst="rect">
            <a:avLst/>
          </a:prstGeom>
        </p:spPr>
      </p:pic>
    </p:spTree>
    <p:extLst>
      <p:ext uri="{BB962C8B-B14F-4D97-AF65-F5344CB8AC3E}">
        <p14:creationId xmlns:p14="http://schemas.microsoft.com/office/powerpoint/2010/main" val="29170261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2299" y="3275065"/>
            <a:ext cx="5149448" cy="3181154"/>
          </a:xfrm>
          <a:prstGeom prst="rect">
            <a:avLst/>
          </a:prstGeom>
          <a:ln w="25400">
            <a:solidFill>
              <a:schemeClr val="tx1"/>
            </a:solidFill>
          </a:ln>
        </p:spPr>
      </p:pic>
      <p:sp>
        <p:nvSpPr>
          <p:cNvPr id="2" name="Rectangle 1"/>
          <p:cNvSpPr/>
          <p:nvPr/>
        </p:nvSpPr>
        <p:spPr>
          <a:xfrm>
            <a:off x="263063" y="1498989"/>
            <a:ext cx="5158681" cy="1754326"/>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How quickly ChatGPT (and other GPT-based Large Language Models) has woven itself into the fabric of our daily lives in less than two years! But as we ponder its omnipresence, we are left to wonder: is this newfound reliance a blessing or a burden?</a:t>
            </a:r>
          </a:p>
        </p:txBody>
      </p:sp>
      <p:sp>
        <p:nvSpPr>
          <p:cNvPr id="6" name="Title 1"/>
          <p:cNvSpPr>
            <a:spLocks noGrp="1"/>
          </p:cNvSpPr>
          <p:nvPr/>
        </p:nvSpPr>
        <p:spPr bwMode="auto">
          <a:xfrm>
            <a:off x="91859" y="24272"/>
            <a:ext cx="5172867" cy="110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4000" b="1" i="0" u="none" strike="noStrike" kern="1200" cap="none" spc="0" normalizeH="0" baseline="0" noProof="0" dirty="0">
                <a:ln>
                  <a:noFill/>
                </a:ln>
                <a:solidFill>
                  <a:srgbClr val="FF0000"/>
                </a:solidFill>
                <a:effectLst/>
                <a:uLnTx/>
                <a:uFillTx/>
                <a:latin typeface="Calibri" pitchFamily="34" charset="0"/>
                <a:ea typeface="+mn-ea"/>
                <a:cs typeface="+mn-cs"/>
              </a:rPr>
              <a:t>Humans and ChatGPT:</a:t>
            </a:r>
          </a:p>
          <a:p>
            <a:pPr marL="0" marR="0" lvl="0" indent="0" algn="l" defTabSz="685800" rtl="0" eaLnBrk="1" fontAlgn="auto" latinLnBrk="0" hangingPunct="1">
              <a:lnSpc>
                <a:spcPct val="100000"/>
              </a:lnSpc>
              <a:spcBef>
                <a:spcPct val="0"/>
              </a:spcBef>
              <a:spcAft>
                <a:spcPts val="0"/>
              </a:spcAft>
              <a:buClrTx/>
              <a:buSzTx/>
              <a:buFont typeface="Arial" pitchFamily="34" charset="0"/>
              <a:buNone/>
              <a:tabLst/>
              <a:defRPr/>
            </a:pPr>
            <a:r>
              <a:rPr kumimoji="0" lang="en-US" altLang="en-US" sz="3200" b="1" i="0" u="none" strike="noStrike" kern="1200" cap="none" spc="0" normalizeH="0" baseline="0" noProof="0" dirty="0">
                <a:ln>
                  <a:noFill/>
                </a:ln>
                <a:solidFill>
                  <a:srgbClr val="FF0000"/>
                </a:solidFill>
                <a:effectLst/>
                <a:uLnTx/>
                <a:uFillTx/>
                <a:latin typeface="Calibri" pitchFamily="34" charset="0"/>
                <a:ea typeface="+mn-ea"/>
                <a:cs typeface="+mn-cs"/>
              </a:rPr>
              <a:t>“A monkey with a grenade”?</a:t>
            </a:r>
          </a:p>
        </p:txBody>
      </p:sp>
      <p:grpSp>
        <p:nvGrpSpPr>
          <p:cNvPr id="8" name="Group 7"/>
          <p:cNvGrpSpPr/>
          <p:nvPr/>
        </p:nvGrpSpPr>
        <p:grpSpPr>
          <a:xfrm>
            <a:off x="5458692" y="24272"/>
            <a:ext cx="6602808" cy="6431947"/>
            <a:chOff x="5458692" y="24272"/>
            <a:chExt cx="6602808" cy="6431947"/>
          </a:xfrm>
        </p:grpSpPr>
        <p:pic>
          <p:nvPicPr>
            <p:cNvPr id="5" name="Picture 4"/>
            <p:cNvPicPr>
              <a:picLocks noChangeAspect="1"/>
            </p:cNvPicPr>
            <p:nvPr/>
          </p:nvPicPr>
          <p:blipFill>
            <a:blip r:embed="rId3"/>
            <a:stretch>
              <a:fillRect/>
            </a:stretch>
          </p:blipFill>
          <p:spPr>
            <a:xfrm>
              <a:off x="5458692" y="24272"/>
              <a:ext cx="6602808" cy="6431947"/>
            </a:xfrm>
            <a:prstGeom prst="rect">
              <a:avLst/>
            </a:prstGeom>
            <a:ln w="25400">
              <a:solidFill>
                <a:schemeClr val="tx1"/>
              </a:solidFill>
            </a:ln>
          </p:spPr>
        </p:pic>
        <p:pic>
          <p:nvPicPr>
            <p:cNvPr id="3" name="Picture 2"/>
            <p:cNvPicPr>
              <a:picLocks noChangeAspect="1"/>
            </p:cNvPicPr>
            <p:nvPr/>
          </p:nvPicPr>
          <p:blipFill>
            <a:blip r:embed="rId4"/>
            <a:stretch>
              <a:fillRect/>
            </a:stretch>
          </p:blipFill>
          <p:spPr>
            <a:xfrm>
              <a:off x="10381094" y="175491"/>
              <a:ext cx="1673564" cy="2147645"/>
            </a:xfrm>
            <a:prstGeom prst="rect">
              <a:avLst/>
            </a:prstGeom>
          </p:spPr>
        </p:pic>
        <p:pic>
          <p:nvPicPr>
            <p:cNvPr id="7" name="Picture 6"/>
            <p:cNvPicPr>
              <a:picLocks noChangeAspect="1"/>
            </p:cNvPicPr>
            <p:nvPr/>
          </p:nvPicPr>
          <p:blipFill>
            <a:blip r:embed="rId5">
              <a:clrChange>
                <a:clrFrom>
                  <a:srgbClr val="F7F7F7"/>
                </a:clrFrom>
                <a:clrTo>
                  <a:srgbClr val="F7F7F7">
                    <a:alpha val="0"/>
                  </a:srgbClr>
                </a:clrTo>
              </a:clrChange>
            </a:blip>
            <a:stretch>
              <a:fillRect/>
            </a:stretch>
          </p:blipFill>
          <p:spPr>
            <a:xfrm>
              <a:off x="11519755" y="1523999"/>
              <a:ext cx="380938" cy="385473"/>
            </a:xfrm>
            <a:prstGeom prst="rect">
              <a:avLst/>
            </a:prstGeom>
          </p:spPr>
        </p:pic>
      </p:grpSp>
    </p:spTree>
    <p:extLst>
      <p:ext uri="{BB962C8B-B14F-4D97-AF65-F5344CB8AC3E}">
        <p14:creationId xmlns:p14="http://schemas.microsoft.com/office/powerpoint/2010/main" val="11805416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8409894" y="46180"/>
            <a:ext cx="3246399" cy="209288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Our latest research:</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AI-as-a-user-of-AI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(decision-making as a self-supervised, self-policy-driven chat with oneself)</a:t>
            </a:r>
            <a:endPar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49" name="Picture 48"/>
          <p:cNvPicPr>
            <a:picLocks noChangeAspect="1"/>
          </p:cNvPicPr>
          <p:nvPr/>
        </p:nvPicPr>
        <p:blipFill>
          <a:blip r:embed="rId2"/>
          <a:stretch>
            <a:fillRect/>
          </a:stretch>
        </p:blipFill>
        <p:spPr>
          <a:xfrm>
            <a:off x="8520730" y="4390222"/>
            <a:ext cx="3246399" cy="1826099"/>
          </a:xfrm>
          <a:prstGeom prst="rect">
            <a:avLst/>
          </a:prstGeom>
          <a:ln w="25400">
            <a:solidFill>
              <a:schemeClr val="tx1"/>
            </a:solidFill>
          </a:ln>
        </p:spPr>
      </p:pic>
      <p:sp>
        <p:nvSpPr>
          <p:cNvPr id="50" name="Rectangle 49"/>
          <p:cNvSpPr/>
          <p:nvPr/>
        </p:nvSpPr>
        <p:spPr>
          <a:xfrm>
            <a:off x="8312727" y="2404356"/>
            <a:ext cx="3842329" cy="1554272"/>
          </a:xfrm>
          <a:prstGeom prst="rect">
            <a:avLst/>
          </a:prstGeom>
          <a:solidFill>
            <a:schemeClr val="bg1">
              <a:lumMod val="85000"/>
            </a:schemeClr>
          </a:solidFill>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Cite as:</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Shukla, A.K., Terziyan, V., &amp; Tiihonen, 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2024). </a:t>
            </a:r>
            <a:r>
              <a:rPr kumimoji="0" lang="en-US" sz="1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AI as a User of AI: Towards Responsible Autonomy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Heliyon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e31397.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Cell Press</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5087" y="46180"/>
            <a:ext cx="8123709" cy="6270625"/>
          </a:xfrm>
          <a:prstGeom prst="rect">
            <a:avLst/>
          </a:prstGeom>
        </p:spPr>
      </p:pic>
    </p:spTree>
    <p:extLst>
      <p:ext uri="{BB962C8B-B14F-4D97-AF65-F5344CB8AC3E}">
        <p14:creationId xmlns:p14="http://schemas.microsoft.com/office/powerpoint/2010/main" val="230629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55168" y="20096"/>
            <a:ext cx="757026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General conclusive point</a:t>
            </a:r>
            <a:endParaRPr kumimoji="0" lang="en-US" sz="44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808075" y="697174"/>
            <a:ext cx="10664455" cy="2831544"/>
          </a:xfrm>
          <a:prstGeom prst="rect">
            <a:avLst/>
          </a:prstGeom>
          <a:noFill/>
        </p:spPr>
        <p:txBody>
          <a:bodyPr wrap="square" lIns="91440" tIns="45720" rIns="91440" bIns="45720">
            <a:spAutoFit/>
          </a:bodyPr>
          <a:lstStyle/>
          <a:p>
            <a:pPr lvl="0" algn="just">
              <a:defRPr/>
            </a:pPr>
            <a:r>
              <a:rPr kumimoji="0" lang="en-US" sz="2800" b="0" i="1" u="none" strike="noStrike" kern="1200" cap="none" spc="0" normalizeH="0" baseline="0" noProof="0" dirty="0" smtClean="0">
                <a:ln w="0"/>
                <a:solidFill>
                  <a:srgbClr val="5B9BD5"/>
                </a:solidFill>
                <a:effectLst>
                  <a:outerShdw blurRad="38100" dist="25400" dir="5400000" algn="ctr" rotWithShape="0">
                    <a:srgbClr val="6E747A">
                      <a:alpha val="43000"/>
                    </a:srgbClr>
                  </a:outerShdw>
                </a:effectLst>
                <a:uLnTx/>
                <a:uFillTx/>
              </a:rPr>
              <a:t>Advanced generative AI, in the context of emerging hybrid threats, brings additional (never seen before!) challenges as well </a:t>
            </a:r>
            <a:r>
              <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rPr>
              <a:t>additional (never seen before!) </a:t>
            </a:r>
            <a:r>
              <a:rPr kumimoji="0" lang="en-US" sz="2800" b="0" i="1" u="none" strike="noStrike" kern="1200" cap="none" spc="0" normalizeH="0" baseline="0" noProof="0" dirty="0" smtClean="0">
                <a:ln w="0"/>
                <a:solidFill>
                  <a:srgbClr val="5B9BD5"/>
                </a:solidFill>
                <a:effectLst>
                  <a:outerShdw blurRad="38100" dist="25400" dir="5400000" algn="ctr" rotWithShape="0">
                    <a:srgbClr val="6E747A">
                      <a:alpha val="43000"/>
                    </a:srgbClr>
                  </a:outerShdw>
                </a:effectLst>
                <a:uLnTx/>
                <a:uFillTx/>
              </a:rPr>
              <a:t>opportunities for the education as whole, and particularly for special adversarial training of </a:t>
            </a:r>
            <a:r>
              <a:rPr lang="en-US" sz="2800" i="1" dirty="0" smtClean="0">
                <a:ln w="0"/>
                <a:solidFill>
                  <a:srgbClr val="5B9BD5"/>
                </a:solidFill>
                <a:effectLst>
                  <a:outerShdw blurRad="38100" dist="25400" dir="5400000" algn="ctr" rotWithShape="0">
                    <a:srgbClr val="6E747A">
                      <a:alpha val="43000"/>
                    </a:srgbClr>
                  </a:outerShdw>
                </a:effectLst>
              </a:rPr>
              <a:t>the </a:t>
            </a:r>
            <a:r>
              <a:rPr lang="en-US" sz="2800" i="1" dirty="0">
                <a:ln w="0"/>
                <a:solidFill>
                  <a:srgbClr val="5B9BD5"/>
                </a:solidFill>
                <a:effectLst>
                  <a:outerShdw blurRad="38100" dist="25400" dir="5400000" algn="ctr" rotWithShape="0">
                    <a:srgbClr val="6E747A">
                      <a:alpha val="43000"/>
                    </a:srgbClr>
                  </a:outerShdw>
                </a:effectLst>
              </a:rPr>
              <a:t>collaborative (hybrid) </a:t>
            </a:r>
            <a:r>
              <a:rPr lang="en-US" sz="2800" i="1" dirty="0" smtClean="0">
                <a:ln w="0"/>
                <a:solidFill>
                  <a:srgbClr val="5B9BD5"/>
                </a:solidFill>
                <a:effectLst>
                  <a:outerShdw blurRad="38100" dist="25400" dir="5400000" algn="ctr" rotWithShape="0">
                    <a:srgbClr val="6E747A">
                      <a:alpha val="43000"/>
                    </a:srgbClr>
                  </a:outerShdw>
                </a:effectLst>
              </a:rPr>
              <a:t>decision-making, robustness</a:t>
            </a:r>
            <a:r>
              <a:rPr lang="en-US" sz="2800" i="1" dirty="0">
                <a:ln w="0"/>
                <a:solidFill>
                  <a:srgbClr val="5B9BD5"/>
                </a:solidFill>
                <a:effectLst>
                  <a:outerShdw blurRad="38100" dist="25400" dir="5400000" algn="ctr" rotWithShape="0">
                    <a:srgbClr val="6E747A">
                      <a:alpha val="43000"/>
                    </a:srgbClr>
                  </a:outerShdw>
                </a:effectLst>
              </a:rPr>
              <a:t>, and resilience </a:t>
            </a:r>
            <a:r>
              <a:rPr lang="en-US" sz="2800" i="1" dirty="0" smtClean="0">
                <a:ln w="0"/>
                <a:solidFill>
                  <a:srgbClr val="5B9BD5"/>
                </a:solidFill>
                <a:effectLst>
                  <a:outerShdw blurRad="38100" dist="25400" dir="5400000" algn="ctr" rotWithShape="0">
                    <a:srgbClr val="6E747A">
                      <a:alpha val="43000"/>
                    </a:srgbClr>
                  </a:outerShdw>
                </a:effectLst>
              </a:rPr>
              <a:t>of own minds, knowledge, and skills against potential hybrid threats and all kinds of manipulations</a:t>
            </a:r>
            <a:r>
              <a:rPr kumimoji="0" lang="en-US" sz="2800" b="0" i="1" u="none" strike="noStrike" kern="1200" cap="none" spc="0" normalizeH="0" baseline="0" noProof="0" dirty="0" smtClean="0">
                <a:ln w="0"/>
                <a:solidFill>
                  <a:srgbClr val="5B9BD5"/>
                </a:solidFill>
                <a:effectLst>
                  <a:outerShdw blurRad="38100" dist="25400" dir="5400000" algn="ctr" rotWithShape="0">
                    <a:srgbClr val="6E747A">
                      <a:alpha val="43000"/>
                    </a:srgbClr>
                  </a:outerShdw>
                </a:effectLst>
                <a:uLnTx/>
                <a:uFillTx/>
              </a:rPr>
              <a:t>.</a:t>
            </a:r>
            <a:endParaRPr kumimoji="0" lang="en-US" sz="28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nvGrpSpPr>
          <p:cNvPr id="7" name="Group 6"/>
          <p:cNvGrpSpPr/>
          <p:nvPr/>
        </p:nvGrpSpPr>
        <p:grpSpPr>
          <a:xfrm>
            <a:off x="425579" y="3456799"/>
            <a:ext cx="11384113" cy="2776374"/>
            <a:chOff x="462523" y="3881673"/>
            <a:chExt cx="11384113" cy="2776374"/>
          </a:xfrm>
        </p:grpSpPr>
        <p:grpSp>
          <p:nvGrpSpPr>
            <p:cNvPr id="5" name="Group 4"/>
            <p:cNvGrpSpPr/>
            <p:nvPr/>
          </p:nvGrpSpPr>
          <p:grpSpPr>
            <a:xfrm>
              <a:off x="462523" y="4188768"/>
              <a:ext cx="11384113" cy="2307926"/>
              <a:chOff x="953989" y="3464891"/>
              <a:chExt cx="11384113" cy="2307926"/>
            </a:xfrm>
          </p:grpSpPr>
          <p:grpSp>
            <p:nvGrpSpPr>
              <p:cNvPr id="12" name="Group 11"/>
              <p:cNvGrpSpPr/>
              <p:nvPr/>
            </p:nvGrpSpPr>
            <p:grpSpPr>
              <a:xfrm>
                <a:off x="953989" y="3464891"/>
                <a:ext cx="2645247" cy="2169697"/>
                <a:chOff x="-2882228" y="4323673"/>
                <a:chExt cx="2645247" cy="2169697"/>
              </a:xfrm>
            </p:grpSpPr>
            <p:pic>
              <p:nvPicPr>
                <p:cNvPr id="13" name="Picture 12"/>
                <p:cNvPicPr>
                  <a:picLocks noChangeAspect="1"/>
                </p:cNvPicPr>
                <p:nvPr/>
              </p:nvPicPr>
              <p:blipFill>
                <a:blip r:embed="rId2">
                  <a:clrChange>
                    <a:clrFrom>
                      <a:srgbClr val="FFFFFF"/>
                    </a:clrFrom>
                    <a:clrTo>
                      <a:srgbClr val="FFFFFF">
                        <a:alpha val="0"/>
                      </a:srgbClr>
                    </a:clrTo>
                  </a:clrChange>
                </a:blip>
                <a:stretch>
                  <a:fillRect/>
                </a:stretch>
              </p:blipFill>
              <p:spPr>
                <a:xfrm>
                  <a:off x="-2882228" y="4323673"/>
                  <a:ext cx="2645247" cy="2169697"/>
                </a:xfrm>
                <a:prstGeom prst="rect">
                  <a:avLst/>
                </a:prstGeom>
              </p:spPr>
            </p:pic>
            <p:sp>
              <p:nvSpPr>
                <p:cNvPr id="14" name="Rectangle 13"/>
                <p:cNvSpPr/>
                <p:nvPr/>
              </p:nvSpPr>
              <p:spPr>
                <a:xfrm>
                  <a:off x="-2737618" y="4764753"/>
                  <a:ext cx="78899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AI</a:t>
                  </a:r>
                </a:p>
              </p:txBody>
            </p:sp>
          </p:grpSp>
          <p:pic>
            <p:nvPicPr>
              <p:cNvPr id="19" name="Picture 18"/>
              <p:cNvPicPr>
                <a:picLocks noChangeAspect="1"/>
              </p:cNvPicPr>
              <p:nvPr/>
            </p:nvPicPr>
            <p:blipFill>
              <a:blip r:embed="rId3">
                <a:clrChange>
                  <a:clrFrom>
                    <a:srgbClr val="FFFFFF"/>
                  </a:clrFrom>
                  <a:clrTo>
                    <a:srgbClr val="FFFFFF">
                      <a:alpha val="0"/>
                    </a:srgbClr>
                  </a:clrTo>
                </a:clrChange>
              </a:blip>
              <a:stretch>
                <a:fillRect/>
              </a:stretch>
            </p:blipFill>
            <p:spPr>
              <a:xfrm>
                <a:off x="3911846" y="3637170"/>
                <a:ext cx="3987183" cy="1997418"/>
              </a:xfrm>
              <a:prstGeom prst="rect">
                <a:avLst/>
              </a:prstGeom>
            </p:spPr>
          </p:pic>
          <p:pic>
            <p:nvPicPr>
              <p:cNvPr id="20" name="Picture 19"/>
              <p:cNvPicPr>
                <a:picLocks noChangeAspect="1"/>
              </p:cNvPicPr>
              <p:nvPr/>
            </p:nvPicPr>
            <p:blipFill>
              <a:blip r:embed="rId4"/>
              <a:stretch>
                <a:fillRect/>
              </a:stretch>
            </p:blipFill>
            <p:spPr>
              <a:xfrm>
                <a:off x="10278000" y="3479576"/>
                <a:ext cx="2060102" cy="2293241"/>
              </a:xfrm>
              <a:prstGeom prst="rect">
                <a:avLst/>
              </a:prstGeom>
            </p:spPr>
          </p:pic>
        </p:grpSp>
        <p:pic>
          <p:nvPicPr>
            <p:cNvPr id="6" name="Picture 5"/>
            <p:cNvPicPr>
              <a:picLocks noChangeAspect="1"/>
            </p:cNvPicPr>
            <p:nvPr/>
          </p:nvPicPr>
          <p:blipFill>
            <a:blip r:embed="rId5"/>
            <a:stretch>
              <a:fillRect/>
            </a:stretch>
          </p:blipFill>
          <p:spPr>
            <a:xfrm>
              <a:off x="7620218" y="3881673"/>
              <a:ext cx="1904358" cy="2776374"/>
            </a:xfrm>
            <a:prstGeom prst="rect">
              <a:avLst/>
            </a:prstGeom>
          </p:spPr>
        </p:pic>
      </p:grpSp>
    </p:spTree>
    <p:extLst>
      <p:ext uri="{BB962C8B-B14F-4D97-AF65-F5344CB8AC3E}">
        <p14:creationId xmlns:p14="http://schemas.microsoft.com/office/powerpoint/2010/main" val="34843346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638838"/>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Arial" pitchFamily="34" charset="0"/>
              </a:rPr>
              <a:t>Come to study at our International Master Program</a:t>
            </a:r>
            <a:endParaRPr kumimoji="0" lang="en-US" altLang="en-US" sz="32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 name="Rectangle 1"/>
          <p:cNvSpPr/>
          <p:nvPr/>
        </p:nvSpPr>
        <p:spPr>
          <a:xfrm>
            <a:off x="4512515" y="1705266"/>
            <a:ext cx="7170118" cy="1200329"/>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the first university program for collective intelligence, where </a:t>
            </a:r>
            <a:r>
              <a:rPr kumimoji="0" lang="en-US" sz="2400" b="1" i="1"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panose="020F0502020204030204"/>
                <a:ea typeface="+mn-ea"/>
                <a:cs typeface="+mn-cs"/>
              </a:rPr>
              <a:t>humans learn together with their digital clones </a:t>
            </a: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and autonomous AI-driven digital assistants …</a:t>
            </a:r>
          </a:p>
        </p:txBody>
      </p:sp>
      <p:sp>
        <p:nvSpPr>
          <p:cNvPr id="3" name="Rectangle 2"/>
          <p:cNvSpPr/>
          <p:nvPr/>
        </p:nvSpPr>
        <p:spPr>
          <a:xfrm>
            <a:off x="4100942" y="504549"/>
            <a:ext cx="799326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Artificial 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(former </a:t>
            </a:r>
            <a:r>
              <a:rPr kumimoji="0" lang="en-US" sz="2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COIN</a:t>
            </a: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 Cognitive Computing and </a:t>
            </a:r>
            <a:r>
              <a:rPr kumimoji="0" lang="en-US" sz="2400" b="1" i="0" u="none" strike="noStrike" kern="1200" cap="none" spc="0" normalizeH="0" baseline="0" noProof="0" dirty="0">
                <a:ln w="13462">
                  <a:solidFill>
                    <a:prstClr val="white"/>
                  </a:solidFill>
                  <a:prstDash val="solid"/>
                </a:ln>
                <a:solidFill>
                  <a:srgbClr val="FF0000"/>
                </a:solidFill>
                <a:effectLst>
                  <a:outerShdw dist="38100" dir="2700000" algn="bl" rotWithShape="0">
                    <a:srgbClr val="4472C4"/>
                  </a:outerShdw>
                </a:effectLst>
                <a:uLnTx/>
                <a:uFillTx/>
                <a:latin typeface="Calibri" panose="020F0502020204030204"/>
                <a:ea typeface="+mn-ea"/>
                <a:cs typeface="+mn-cs"/>
              </a:rPr>
              <a:t>Co</a:t>
            </a: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llective</a:t>
            </a:r>
            <a:r>
              <a:rPr kumimoji="0" lang="en-US" sz="2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 </a:t>
            </a:r>
            <a:r>
              <a:rPr kumimoji="0" lang="en-US" sz="2400" b="1" i="0" u="none" strike="noStrike" kern="1200" cap="none" spc="0" normalizeH="0" baseline="0" noProof="0" dirty="0">
                <a:ln w="13462">
                  <a:solidFill>
                    <a:prstClr val="white"/>
                  </a:solidFill>
                  <a:prstDash val="solid"/>
                </a:ln>
                <a:solidFill>
                  <a:srgbClr val="FF393E"/>
                </a:solidFill>
                <a:effectLst>
                  <a:outerShdw dist="38100" dir="2700000" algn="bl" rotWithShape="0">
                    <a:srgbClr val="4472C4"/>
                  </a:outerShdw>
                </a:effectLst>
                <a:uLnTx/>
                <a:uFillTx/>
                <a:latin typeface="Calibri" panose="020F0502020204030204"/>
                <a:ea typeface="+mn-ea"/>
                <a:cs typeface="+mn-cs"/>
              </a:rPr>
              <a:t>In</a:t>
            </a:r>
            <a:r>
              <a:rPr kumimoji="0" lang="en-US" sz="2400" b="0"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telligence)</a:t>
            </a:r>
            <a:endParaRPr kumimoji="0" lang="en-US" sz="3600" b="1" i="0" u="none" strike="noStrike" kern="1200" cap="none" spc="0" normalizeH="0" baseline="0" noProof="0" dirty="0">
              <a:ln w="13462">
                <a:solidFill>
                  <a:prstClr val="white"/>
                </a:solidFill>
                <a:prstDash val="solid"/>
              </a:ln>
              <a:solidFill>
                <a:srgbClr val="0070C0"/>
              </a:solidFill>
              <a:effectLst>
                <a:outerShdw dist="38100" dir="2700000" algn="bl" rotWithShape="0">
                  <a:srgbClr val="4472C4"/>
                </a:outerShdw>
              </a:effectLst>
              <a:uLnTx/>
              <a:uFillTx/>
              <a:latin typeface="Calibri" panose="020F0502020204030204"/>
              <a:ea typeface="+mn-ea"/>
              <a:cs typeface="+mn-cs"/>
            </a:endParaRPr>
          </a:p>
        </p:txBody>
      </p:sp>
      <p:grpSp>
        <p:nvGrpSpPr>
          <p:cNvPr id="9" name="Группа 2"/>
          <p:cNvGrpSpPr/>
          <p:nvPr/>
        </p:nvGrpSpPr>
        <p:grpSpPr>
          <a:xfrm>
            <a:off x="4254718" y="3194037"/>
            <a:ext cx="3048260" cy="3218198"/>
            <a:chOff x="302067" y="3275104"/>
            <a:chExt cx="332214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329996" y="3806826"/>
              <a:ext cx="581458" cy="63731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Calibri" panose="020F0502020204030204"/>
                  <a:ea typeface="+mn-ea"/>
                  <a:cs typeface="+mn-cs"/>
                </a:rPr>
                <a:t>AI</a:t>
              </a:r>
              <a:endParaRPr kumimoji="0" lang="ru-RU" sz="3200" b="1" i="0" u="none" strike="noStrike" kern="1200" cap="all" spc="0" normalizeH="0" baseline="0" noProof="0" dirty="0">
                <a:ln w="0"/>
                <a:solidFill>
                  <a:srgbClr val="7030A0"/>
                </a:solidFill>
                <a:effectLst>
                  <a:reflection blurRad="12700" stA="50000" endPos="50000" dist="5000" dir="5400000" sy="-100000" rotWithShape="0"/>
                </a:effectLst>
                <a:uLnTx/>
                <a:uFillTx/>
                <a:latin typeface="Calibri" panose="020F0502020204030204"/>
                <a:ea typeface="+mn-ea"/>
                <a:cs typeface="+mn-cs"/>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790483"/>
            <a:ext cx="5000953" cy="2500477"/>
          </a:xfrm>
          <a:prstGeom prst="rect">
            <a:avLst/>
          </a:prstGeom>
        </p:spPr>
      </p:pic>
      <p:sp>
        <p:nvSpPr>
          <p:cNvPr id="7" name="Rectangle 6"/>
          <p:cNvSpPr/>
          <p:nvPr/>
        </p:nvSpPr>
        <p:spPr>
          <a:xfrm>
            <a:off x="7021791" y="2994096"/>
            <a:ext cx="470911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http://www.jyu.fi/ai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787668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0026" y="122254"/>
            <a:ext cx="9881424" cy="4034110"/>
          </a:xfrm>
          <a:prstGeom prst="rect">
            <a:avLst/>
          </a:prstGeom>
        </p:spPr>
      </p:pic>
      <p:sp>
        <p:nvSpPr>
          <p:cNvPr id="5" name="Rectangle 4"/>
          <p:cNvSpPr/>
          <p:nvPr/>
        </p:nvSpPr>
        <p:spPr>
          <a:xfrm>
            <a:off x="3014038" y="4869739"/>
            <a:ext cx="8998290" cy="461665"/>
          </a:xfrm>
          <a:prstGeom prst="rect">
            <a:avLst/>
          </a:prstGeom>
          <a:noFill/>
        </p:spPr>
        <p:txBody>
          <a:bodyPr wrap="square" lIns="91440" tIns="45720" rIns="91440" bIns="45720">
            <a:spAutoFit/>
          </a:bodyPr>
          <a:lstStyle/>
          <a:p>
            <a:r>
              <a:rPr lang="en-US" sz="2400" b="0" cap="none" spc="0" dirty="0" smtClean="0">
                <a:ln w="0"/>
                <a:solidFill>
                  <a:schemeClr val="tx1"/>
                </a:solidFill>
                <a:effectLst>
                  <a:outerShdw blurRad="38100" dist="19050" dir="2700000" algn="tl" rotWithShape="0">
                    <a:schemeClr val="dk1">
                      <a:alpha val="40000"/>
                    </a:schemeClr>
                  </a:outerShdw>
                </a:effectLst>
              </a:rPr>
              <a:t>Link to the presentation: </a:t>
            </a:r>
            <a:r>
              <a:rPr lang="en-US" sz="2000" dirty="0">
                <a:ln w="0"/>
                <a:hlinkClick r:id="rId3"/>
              </a:rPr>
              <a:t>https://</a:t>
            </a:r>
            <a:r>
              <a:rPr lang="en-US" sz="2000" dirty="0" smtClean="0">
                <a:ln w="0"/>
                <a:hlinkClick r:id="rId3"/>
              </a:rPr>
              <a:t>ai.it.jyu.fi/ICL-2024-RESILIENCE.pptx</a:t>
            </a:r>
            <a:r>
              <a:rPr lang="en-US" sz="2000" dirty="0" smtClean="0">
                <a:ln w="0"/>
              </a:rPr>
              <a:t>  </a:t>
            </a: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3004413" y="5409347"/>
            <a:ext cx="4189929" cy="461665"/>
          </a:xfrm>
          <a:prstGeom prst="rect">
            <a:avLst/>
          </a:prstGeom>
          <a:noFill/>
        </p:spPr>
        <p:txBody>
          <a:bodyPr wrap="none" lIns="91440" tIns="45720" rIns="91440" bIns="45720">
            <a:spAutoFit/>
          </a:bodyPr>
          <a:lstStyle/>
          <a:p>
            <a:pPr algn="ctr"/>
            <a:r>
              <a:rPr lang="en-US" sz="2400" b="0" cap="none" spc="0" dirty="0" smtClean="0">
                <a:ln w="0"/>
                <a:solidFill>
                  <a:schemeClr val="tx1"/>
                </a:solidFill>
                <a:effectLst>
                  <a:outerShdw blurRad="38100" dist="19050" dir="2700000" algn="tl" rotWithShape="0">
                    <a:schemeClr val="dk1">
                      <a:alpha val="40000"/>
                    </a:schemeClr>
                  </a:outerShdw>
                </a:effectLst>
              </a:rPr>
              <a:t>Contact: </a:t>
            </a:r>
            <a:r>
              <a:rPr lang="en-GB" sz="2400" dirty="0" smtClean="0">
                <a:ln w="0"/>
                <a:effectLst>
                  <a:outerShdw blurRad="38100" dist="19050" dir="2700000" algn="tl" rotWithShape="0">
                    <a:schemeClr val="dk1">
                      <a:alpha val="40000"/>
                    </a:schemeClr>
                  </a:outerShdw>
                </a:effectLst>
                <a:hlinkClick r:id="rId4"/>
              </a:rPr>
              <a:t>vagan.terziyan@jyu.fi</a:t>
            </a:r>
            <a:r>
              <a:rPr lang="en-GB" sz="2400" dirty="0" smtClean="0">
                <a:ln w="0"/>
                <a:effectLst>
                  <a:outerShdw blurRad="38100" dist="19050" dir="2700000" algn="tl" rotWithShape="0">
                    <a:schemeClr val="dk1">
                      <a:alpha val="40000"/>
                    </a:schemeClr>
                  </a:outerShdw>
                </a:effectLst>
              </a:rPr>
              <a:t> </a:t>
            </a:r>
            <a:r>
              <a:rPr lang="en-US" sz="2400" dirty="0" smtClean="0">
                <a:ln w="0"/>
                <a:effectLst>
                  <a:outerShdw blurRad="38100" dist="19050" dir="2700000" algn="tl" rotWithShape="0">
                    <a:schemeClr val="dk1">
                      <a:alpha val="40000"/>
                    </a:schemeClr>
                  </a:outerShdw>
                </a:effectLst>
              </a:rPr>
              <a:t>  </a:t>
            </a:r>
            <a:endParaRPr lang="en-US" sz="2400" dirty="0">
              <a:ln w="0"/>
              <a:effectLst>
                <a:outerShdw blurRad="38100" dist="19050" dir="2700000" algn="tl" rotWithShape="0">
                  <a:schemeClr val="dk1">
                    <a:alpha val="40000"/>
                  </a:schemeClr>
                </a:outerShdw>
              </a:effectLst>
            </a:endParaRPr>
          </a:p>
        </p:txBody>
      </p:sp>
      <p:grpSp>
        <p:nvGrpSpPr>
          <p:cNvPr id="7" name="Group 6"/>
          <p:cNvGrpSpPr/>
          <p:nvPr/>
        </p:nvGrpSpPr>
        <p:grpSpPr>
          <a:xfrm>
            <a:off x="158636" y="3990776"/>
            <a:ext cx="1957242" cy="2209076"/>
            <a:chOff x="1594032" y="2943621"/>
            <a:chExt cx="1957242" cy="2209076"/>
          </a:xfrm>
        </p:grpSpPr>
        <p:pic>
          <p:nvPicPr>
            <p:cNvPr id="8" name="Picture 14" descr="resilience « Biz Psych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4032" y="2943621"/>
              <a:ext cx="1957242" cy="2209076"/>
            </a:xfrm>
            <a:prstGeom prst="rect">
              <a:avLst/>
            </a:prstGeom>
            <a:noFill/>
            <a:ln w="6350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rot="16200000">
              <a:off x="1539258" y="3930268"/>
              <a:ext cx="1937339" cy="235781"/>
            </a:xfrm>
            <a:prstGeom prst="rect">
              <a:avLst/>
            </a:prstGeom>
          </p:spPr>
        </p:pic>
      </p:grpSp>
    </p:spTree>
    <p:extLst>
      <p:ext uri="{BB962C8B-B14F-4D97-AF65-F5344CB8AC3E}">
        <p14:creationId xmlns:p14="http://schemas.microsoft.com/office/powerpoint/2010/main" val="12162277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127" y="1482943"/>
            <a:ext cx="7559650" cy="1323439"/>
          </a:xfrm>
          <a:prstGeom prst="rect">
            <a:avLst/>
          </a:prstGeom>
          <a:solidFill>
            <a:schemeClr val="bg1">
              <a:lumMod val="85000"/>
            </a:schemeClr>
          </a:solidFill>
          <a:ln w="25400">
            <a:solidFill>
              <a:schemeClr val="tx1"/>
            </a:solidFill>
          </a:ln>
        </p:spPr>
        <p:txBody>
          <a:bodyPr wrap="square">
            <a:spAutoFit/>
          </a:bodyPr>
          <a:lstStyle/>
          <a:p>
            <a:pPr lvl="0" algn="just">
              <a:defRPr/>
            </a:pPr>
            <a:r>
              <a:rPr lang="en-US" sz="2000" dirty="0"/>
              <a:t>Modern </a:t>
            </a:r>
            <a:r>
              <a:rPr lang="en-US" sz="2000" dirty="0" smtClean="0"/>
              <a:t>Education, </a:t>
            </a:r>
            <a:r>
              <a:rPr lang="en-US" sz="2000" dirty="0"/>
              <a:t>with </a:t>
            </a:r>
            <a:r>
              <a:rPr lang="en-US" sz="2000" dirty="0" smtClean="0"/>
              <a:t>its </a:t>
            </a:r>
            <a:r>
              <a:rPr lang="en-US" sz="2000" dirty="0"/>
              <a:t>interconnected learning environments, can be conceptualized as complex cyber-physical-social </a:t>
            </a:r>
            <a:r>
              <a:rPr lang="en-US" sz="2000" dirty="0" smtClean="0"/>
              <a:t>system, </a:t>
            </a:r>
            <a:r>
              <a:rPr lang="en-US" sz="2000" dirty="0"/>
              <a:t>where digital platforms, physical classrooms, and social interactions converge to shape their effectiveness and functionality.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55419" y="4668910"/>
            <a:ext cx="7616496" cy="1631216"/>
          </a:xfrm>
          <a:prstGeom prst="rect">
            <a:avLst/>
          </a:prstGeom>
          <a:solidFill>
            <a:schemeClr val="bg1">
              <a:lumMod val="85000"/>
            </a:schemeClr>
          </a:solidFill>
          <a:ln w="25400">
            <a:solidFill>
              <a:schemeClr val="tx1"/>
            </a:solidFill>
          </a:ln>
        </p:spPr>
        <p:txBody>
          <a:bodyPr wrap="square">
            <a:spAutoFit/>
          </a:bodyPr>
          <a:lstStyle/>
          <a:p>
            <a:pPr lvl="0" algn="just">
              <a:defRPr/>
            </a:pPr>
            <a:r>
              <a:rPr lang="en-US" sz="2000" dirty="0"/>
              <a:t>Much like the transition from Industry 4.0 to Industry 5.0 emphasizes the recovery of the human role and resilience in industrial processes, the transformation from </a:t>
            </a:r>
            <a:r>
              <a:rPr lang="en-US" sz="2000" b="1" dirty="0" smtClean="0"/>
              <a:t>Education 4.0</a:t>
            </a:r>
            <a:r>
              <a:rPr lang="en-US" sz="2000" dirty="0" smtClean="0"/>
              <a:t> </a:t>
            </a:r>
            <a:r>
              <a:rPr lang="en-US" sz="2000" dirty="0"/>
              <a:t>to </a:t>
            </a:r>
            <a:r>
              <a:rPr lang="en-US" sz="2000" b="1" dirty="0" smtClean="0"/>
              <a:t>Education 5.0</a:t>
            </a:r>
            <a:r>
              <a:rPr lang="en-US" sz="2000" dirty="0" smtClean="0"/>
              <a:t> </a:t>
            </a:r>
            <a:r>
              <a:rPr lang="en-US" sz="2000" dirty="0"/>
              <a:t>underscores empowering learners to </a:t>
            </a:r>
            <a:r>
              <a:rPr lang="en-US" sz="2000" dirty="0" smtClean="0"/>
              <a:t>improve </a:t>
            </a:r>
            <a:r>
              <a:rPr lang="en-US" sz="2000" b="1" i="1" dirty="0">
                <a:solidFill>
                  <a:srgbClr val="7030A0"/>
                </a:solidFill>
              </a:rPr>
              <a:t>adaptability</a:t>
            </a:r>
            <a:r>
              <a:rPr lang="en-US" sz="2000" dirty="0"/>
              <a:t> and </a:t>
            </a:r>
            <a:r>
              <a:rPr lang="en-US" sz="2000" b="1" i="1" dirty="0">
                <a:solidFill>
                  <a:srgbClr val="7030A0"/>
                </a:solidFill>
              </a:rPr>
              <a:t>creativity</a:t>
            </a:r>
            <a:r>
              <a:rPr lang="en-US" sz="2000" dirty="0"/>
              <a:t>, enhancing </a:t>
            </a:r>
            <a:r>
              <a:rPr lang="en-US" sz="2000" b="1" i="1" dirty="0">
                <a:solidFill>
                  <a:srgbClr val="7030A0"/>
                </a:solidFill>
              </a:rPr>
              <a:t>resilience</a:t>
            </a:r>
            <a:r>
              <a:rPr lang="en-US" sz="2000" dirty="0"/>
              <a:t> against contemporary challenges, including </a:t>
            </a:r>
            <a:r>
              <a:rPr lang="en-US" sz="2000" b="1" i="1" dirty="0">
                <a:solidFill>
                  <a:srgbClr val="7030A0"/>
                </a:solidFill>
              </a:rPr>
              <a:t>hybrid threats</a:t>
            </a:r>
            <a:r>
              <a:rPr lang="en-US" sz="2000" dirty="0"/>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le 12"/>
          <p:cNvSpPr/>
          <p:nvPr/>
        </p:nvSpPr>
        <p:spPr>
          <a:xfrm>
            <a:off x="335621" y="2978696"/>
            <a:ext cx="2296928" cy="1256146"/>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EDUCATION 4.0</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1755878" y="3985451"/>
            <a:ext cx="1557442" cy="378057"/>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Industry 4.0</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5069207" y="2978696"/>
            <a:ext cx="2288411" cy="1256146"/>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EDUCATION 5.0</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ed Rectangle 16"/>
          <p:cNvSpPr/>
          <p:nvPr/>
        </p:nvSpPr>
        <p:spPr>
          <a:xfrm>
            <a:off x="4374652" y="3985451"/>
            <a:ext cx="1557442" cy="378057"/>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Industry 5.0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ight Arrow 17"/>
          <p:cNvSpPr/>
          <p:nvPr/>
        </p:nvSpPr>
        <p:spPr>
          <a:xfrm>
            <a:off x="3371665" y="4068577"/>
            <a:ext cx="939089" cy="267223"/>
          </a:xfrm>
          <a:prstGeom prst="rightArrow">
            <a:avLst>
              <a:gd name="adj1" fmla="val 50000"/>
              <a:gd name="adj2" fmla="val 106154"/>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a:off x="2691157" y="3261144"/>
            <a:ext cx="2319441" cy="331171"/>
          </a:xfrm>
          <a:prstGeom prst="rightArrow">
            <a:avLst>
              <a:gd name="adj1" fmla="val 50000"/>
              <a:gd name="adj2" fmla="val 106154"/>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rot="21149977">
            <a:off x="3563843" y="3527437"/>
            <a:ext cx="610923" cy="585662"/>
          </a:xfrm>
          <a:prstGeom prst="rect">
            <a:avLst/>
          </a:prstGeom>
        </p:spPr>
      </p:pic>
      <p:sp>
        <p:nvSpPr>
          <p:cNvPr id="22" name="Rectangle 21"/>
          <p:cNvSpPr/>
          <p:nvPr/>
        </p:nvSpPr>
        <p:spPr>
          <a:xfrm>
            <a:off x="217105" y="8347"/>
            <a:ext cx="669143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a:ea typeface="+mn-ea"/>
                <a:cs typeface="+mn-cs"/>
              </a:rPr>
              <a:t>Education as a complex cyber-physical-social system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grpSp>
        <p:nvGrpSpPr>
          <p:cNvPr id="2" name="Group 1"/>
          <p:cNvGrpSpPr/>
          <p:nvPr/>
        </p:nvGrpSpPr>
        <p:grpSpPr>
          <a:xfrm>
            <a:off x="7745614" y="58636"/>
            <a:ext cx="4215478" cy="6406819"/>
            <a:chOff x="7362590" y="58636"/>
            <a:chExt cx="4598502" cy="6725476"/>
          </a:xfrm>
        </p:grpSpPr>
        <p:sp>
          <p:nvSpPr>
            <p:cNvPr id="7" name="Rectangle 6">
              <a:extLst>
                <a:ext uri="{FF2B5EF4-FFF2-40B4-BE49-F238E27FC236}">
                  <a16:creationId xmlns:a16="http://schemas.microsoft.com/office/drawing/2014/main" id="{03F912ED-A064-7A90-0A2D-CBAC5851944D}"/>
                </a:ext>
              </a:extLst>
            </p:cNvPr>
            <p:cNvSpPr/>
            <p:nvPr/>
          </p:nvSpPr>
          <p:spPr>
            <a:xfrm>
              <a:off x="7362590" y="58636"/>
              <a:ext cx="4598502" cy="6725476"/>
            </a:xfrm>
            <a:prstGeom prst="rect">
              <a:avLst/>
            </a:prstGeom>
            <a:solidFill>
              <a:srgbClr val="FFFFFF"/>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E-Learning Bot by Shiue Nee on Dribbbl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9579" y="107447"/>
              <a:ext cx="4480218" cy="33601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curity GIFs - Get the best gif on GIFE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1472" y="2974204"/>
              <a:ext cx="1829783" cy="985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EB05572-723E-2FBC-5F60-3591D37DD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4014" y="3969606"/>
              <a:ext cx="4456908" cy="2761999"/>
            </a:xfrm>
            <a:prstGeom prst="rect">
              <a:avLst/>
            </a:prstGeom>
            <a:ln w="50800">
              <a:noFill/>
            </a:ln>
          </p:spPr>
        </p:pic>
        <p:sp>
          <p:nvSpPr>
            <p:cNvPr id="23" name="Rectangle 22"/>
            <p:cNvSpPr/>
            <p:nvPr/>
          </p:nvSpPr>
          <p:spPr>
            <a:xfrm>
              <a:off x="8890508" y="180269"/>
              <a:ext cx="284462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“Education 5.0”</a:t>
              </a:r>
              <a:endParaRPr kumimoji="0" lang="en-US" sz="32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A33AA36-1D4B-8AB3-36BA-6185E4A3B8B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23097" y="3437421"/>
              <a:ext cx="2905622" cy="1557130"/>
            </a:xfrm>
            <a:prstGeom prst="rect">
              <a:avLst/>
            </a:prstGeom>
          </p:spPr>
        </p:pic>
        <p:grpSp>
          <p:nvGrpSpPr>
            <p:cNvPr id="26" name="Group 25"/>
            <p:cNvGrpSpPr/>
            <p:nvPr/>
          </p:nvGrpSpPr>
          <p:grpSpPr>
            <a:xfrm>
              <a:off x="8890508" y="2625024"/>
              <a:ext cx="1222461" cy="1663089"/>
              <a:chOff x="6720365" y="527412"/>
              <a:chExt cx="778402" cy="1000182"/>
            </a:xfrm>
          </p:grpSpPr>
          <p:sp>
            <p:nvSpPr>
              <p:cNvPr id="27" name="Rectangle 26"/>
              <p:cNvSpPr/>
              <p:nvPr/>
            </p:nvSpPr>
            <p:spPr>
              <a:xfrm>
                <a:off x="6945299" y="896258"/>
                <a:ext cx="347005" cy="320057"/>
              </a:xfrm>
              <a:prstGeom prst="rect">
                <a:avLst/>
              </a:prstGeom>
              <a:solidFill>
                <a:srgbClr val="EFF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7">
                <a:clrChange>
                  <a:clrFrom>
                    <a:srgbClr val="FFFFFF"/>
                  </a:clrFrom>
                  <a:clrTo>
                    <a:srgbClr val="FFFFFF">
                      <a:alpha val="0"/>
                    </a:srgbClr>
                  </a:clrTo>
                </a:clrChange>
              </a:blip>
              <a:stretch>
                <a:fillRect/>
              </a:stretch>
            </p:blipFill>
            <p:spPr>
              <a:xfrm>
                <a:off x="6720365" y="527412"/>
                <a:ext cx="778402" cy="1000182"/>
              </a:xfrm>
              <a:prstGeom prst="rect">
                <a:avLst/>
              </a:prstGeom>
            </p:spPr>
          </p:pic>
        </p:grpSp>
        <p:pic>
          <p:nvPicPr>
            <p:cNvPr id="6" name="Picture 2" descr="gif animation of human brain activity while using mobile | Brain  activities, Line illustration, Animation">
              <a:extLst>
                <a:ext uri="{FF2B5EF4-FFF2-40B4-BE49-F238E27FC236}">
                  <a16:creationId xmlns:a16="http://schemas.microsoft.com/office/drawing/2014/main" id="{BCB7AD3A-13CA-1DAA-14CC-7E2C7AB7813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413209" y="2502098"/>
              <a:ext cx="1667753" cy="15554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9974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5487" y="48562"/>
            <a:ext cx="10934700" cy="6310786"/>
          </a:xfrm>
          <a:prstGeom prst="rect">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3101036" y="2392493"/>
            <a:ext cx="2355247" cy="1503660"/>
            <a:chOff x="1362074" y="3009900"/>
            <a:chExt cx="2355247" cy="150366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4" y="3009900"/>
              <a:ext cx="2355247" cy="1503660"/>
            </a:xfrm>
            <a:prstGeom prst="rect">
              <a:avLst/>
            </a:prstGeom>
            <a:ln w="50800">
              <a:solidFill>
                <a:schemeClr val="tx1"/>
              </a:solidFill>
            </a:ln>
          </p:spPr>
        </p:pic>
        <p:sp>
          <p:nvSpPr>
            <p:cNvPr id="6" name="Rectangle 5"/>
            <p:cNvSpPr/>
            <p:nvPr/>
          </p:nvSpPr>
          <p:spPr>
            <a:xfrm>
              <a:off x="1695450" y="3038475"/>
              <a:ext cx="1733550" cy="419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Arial"/>
                </a:rPr>
                <a:t>EDUCATION</a:t>
              </a: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8" name="Right Arrow 7"/>
          <p:cNvSpPr>
            <a:spLocks noChangeArrowheads="1"/>
          </p:cNvSpPr>
          <p:nvPr/>
        </p:nvSpPr>
        <p:spPr bwMode="auto">
          <a:xfrm rot="2935307">
            <a:off x="2408382" y="1731636"/>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a:blip r:embed="rId3"/>
          <a:stretch>
            <a:fillRect/>
          </a:stretch>
        </p:blipFill>
        <p:spPr>
          <a:xfrm>
            <a:off x="846502" y="244370"/>
            <a:ext cx="2196373" cy="1178508"/>
          </a:xfrm>
          <a:prstGeom prst="rect">
            <a:avLst/>
          </a:prstGeom>
          <a:ln w="38100">
            <a:solidFill>
              <a:schemeClr val="tx1"/>
            </a:solidFill>
          </a:ln>
        </p:spPr>
      </p:pic>
      <p:grpSp>
        <p:nvGrpSpPr>
          <p:cNvPr id="13" name="Group 12"/>
          <p:cNvGrpSpPr/>
          <p:nvPr/>
        </p:nvGrpSpPr>
        <p:grpSpPr>
          <a:xfrm>
            <a:off x="5721227" y="677775"/>
            <a:ext cx="2033980" cy="1225472"/>
            <a:chOff x="3278070" y="1866900"/>
            <a:chExt cx="2033980" cy="1225472"/>
          </a:xfrm>
        </p:grpSpPr>
        <p:sp>
          <p:nvSpPr>
            <p:cNvPr id="12" name="Rectangle 11"/>
            <p:cNvSpPr/>
            <p:nvPr/>
          </p:nvSpPr>
          <p:spPr>
            <a:xfrm>
              <a:off x="3400425" y="1866900"/>
              <a:ext cx="1800225" cy="1210320"/>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rot="19366273">
              <a:off x="3278070" y="1969009"/>
              <a:ext cx="1357750" cy="790954"/>
            </a:xfrm>
            <a:prstGeom prst="rect">
              <a:avLst/>
            </a:prstGeom>
          </p:spPr>
        </p:pic>
        <p:sp>
          <p:nvSpPr>
            <p:cNvPr id="11" name="Rectangle 10"/>
            <p:cNvSpPr/>
            <p:nvPr/>
          </p:nvSpPr>
          <p:spPr>
            <a:xfrm>
              <a:off x="3933824" y="2384486"/>
              <a:ext cx="1378226"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000000"/>
                  </a:solidFill>
                  <a:effectLst/>
                  <a:uLnTx/>
                  <a:uFillTx/>
                  <a:latin typeface="Arial"/>
                  <a:ea typeface="+mn-ea"/>
                  <a:cs typeface="Arial"/>
                </a:rPr>
                <a:t>Hybrid Threats</a:t>
              </a:r>
            </a:p>
          </p:txBody>
        </p:sp>
      </p:grpSp>
      <p:grpSp>
        <p:nvGrpSpPr>
          <p:cNvPr id="18" name="Group 17"/>
          <p:cNvGrpSpPr/>
          <p:nvPr/>
        </p:nvGrpSpPr>
        <p:grpSpPr>
          <a:xfrm>
            <a:off x="734437" y="2340404"/>
            <a:ext cx="1347425" cy="1607838"/>
            <a:chOff x="833800" y="3819525"/>
            <a:chExt cx="1347425" cy="1607838"/>
          </a:xfrm>
        </p:grpSpPr>
        <p:pic>
          <p:nvPicPr>
            <p:cNvPr id="15" name="Picture 14"/>
            <p:cNvPicPr>
              <a:picLocks noChangeAspect="1"/>
            </p:cNvPicPr>
            <p:nvPr/>
          </p:nvPicPr>
          <p:blipFill>
            <a:blip r:embed="rId5"/>
            <a:stretch>
              <a:fillRect/>
            </a:stretch>
          </p:blipFill>
          <p:spPr>
            <a:xfrm>
              <a:off x="847725" y="3819525"/>
              <a:ext cx="1312426" cy="1184792"/>
            </a:xfrm>
            <a:prstGeom prst="rect">
              <a:avLst/>
            </a:prstGeom>
            <a:ln w="38100">
              <a:solidFill>
                <a:schemeClr val="tx1"/>
              </a:solidFill>
            </a:ln>
          </p:spPr>
        </p:pic>
        <p:sp>
          <p:nvSpPr>
            <p:cNvPr id="17" name="Rectangle 16"/>
            <p:cNvSpPr/>
            <p:nvPr/>
          </p:nvSpPr>
          <p:spPr>
            <a:xfrm>
              <a:off x="833800" y="5008263"/>
              <a:ext cx="1347425" cy="419100"/>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Cyberattacks</a:t>
              </a:r>
            </a:p>
          </p:txBody>
        </p:sp>
      </p:grpSp>
      <p:sp>
        <p:nvSpPr>
          <p:cNvPr id="19" name="Right Arrow 18"/>
          <p:cNvSpPr>
            <a:spLocks noChangeArrowheads="1"/>
          </p:cNvSpPr>
          <p:nvPr/>
        </p:nvSpPr>
        <p:spPr bwMode="auto">
          <a:xfrm>
            <a:off x="2175653" y="3007163"/>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2252510" y="4896308"/>
            <a:ext cx="1601002" cy="1277610"/>
            <a:chOff x="2389973" y="5504190"/>
            <a:chExt cx="1330937" cy="1277610"/>
          </a:xfrm>
        </p:grpSpPr>
        <p:pic>
          <p:nvPicPr>
            <p:cNvPr id="20" name="Picture 19"/>
            <p:cNvPicPr>
              <a:picLocks noChangeAspect="1"/>
            </p:cNvPicPr>
            <p:nvPr/>
          </p:nvPicPr>
          <p:blipFill>
            <a:blip r:embed="rId6"/>
            <a:stretch>
              <a:fillRect/>
            </a:stretch>
          </p:blipFill>
          <p:spPr>
            <a:xfrm>
              <a:off x="2396935" y="5504190"/>
              <a:ext cx="1314450" cy="986789"/>
            </a:xfrm>
            <a:prstGeom prst="rect">
              <a:avLst/>
            </a:prstGeom>
            <a:ln w="38100">
              <a:solidFill>
                <a:schemeClr val="tx1"/>
              </a:solidFill>
            </a:ln>
          </p:spPr>
        </p:pic>
        <p:sp>
          <p:nvSpPr>
            <p:cNvPr id="21" name="Rectangle 20"/>
            <p:cNvSpPr/>
            <p:nvPr/>
          </p:nvSpPr>
          <p:spPr>
            <a:xfrm>
              <a:off x="2389973" y="6362700"/>
              <a:ext cx="1330937" cy="4191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Emergencies</a:t>
              </a:r>
            </a:p>
          </p:txBody>
        </p:sp>
      </p:grpSp>
      <p:sp>
        <p:nvSpPr>
          <p:cNvPr id="23" name="Right Arrow 22"/>
          <p:cNvSpPr>
            <a:spLocks noChangeArrowheads="1"/>
          </p:cNvSpPr>
          <p:nvPr/>
        </p:nvSpPr>
        <p:spPr bwMode="auto">
          <a:xfrm rot="16200000">
            <a:off x="3171948" y="4286985"/>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1" name="Group 30"/>
          <p:cNvGrpSpPr/>
          <p:nvPr/>
        </p:nvGrpSpPr>
        <p:grpSpPr>
          <a:xfrm>
            <a:off x="4684091" y="4839158"/>
            <a:ext cx="2188846" cy="1463040"/>
            <a:chOff x="4231004" y="5227965"/>
            <a:chExt cx="1779269" cy="1463040"/>
          </a:xfrm>
        </p:grpSpPr>
        <p:sp>
          <p:nvSpPr>
            <p:cNvPr id="30" name="Rectangle 29"/>
            <p:cNvSpPr/>
            <p:nvPr/>
          </p:nvSpPr>
          <p:spPr>
            <a:xfrm>
              <a:off x="4231004" y="5227965"/>
              <a:ext cx="1779269" cy="146304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27" name="Group 26"/>
            <p:cNvGrpSpPr/>
            <p:nvPr/>
          </p:nvGrpSpPr>
          <p:grpSpPr>
            <a:xfrm>
              <a:off x="4250055" y="5256540"/>
              <a:ext cx="1731645" cy="989828"/>
              <a:chOff x="3614737" y="3952103"/>
              <a:chExt cx="7267575" cy="2676525"/>
            </a:xfrm>
          </p:grpSpPr>
          <p:pic>
            <p:nvPicPr>
              <p:cNvPr id="24" name="Picture 23"/>
              <p:cNvPicPr>
                <a:picLocks noChangeAspect="1"/>
              </p:cNvPicPr>
              <p:nvPr/>
            </p:nvPicPr>
            <p:blipFill>
              <a:blip r:embed="rId7"/>
              <a:stretch>
                <a:fillRect/>
              </a:stretch>
            </p:blipFill>
            <p:spPr>
              <a:xfrm>
                <a:off x="3614737" y="3952103"/>
                <a:ext cx="7267575" cy="2676525"/>
              </a:xfrm>
              <a:prstGeom prst="rect">
                <a:avLst/>
              </a:prstGeom>
            </p:spPr>
          </p:pic>
          <p:pic>
            <p:nvPicPr>
              <p:cNvPr id="25" name="Picture 24"/>
              <p:cNvPicPr>
                <a:picLocks noChangeAspect="1"/>
              </p:cNvPicPr>
              <p:nvPr/>
            </p:nvPicPr>
            <p:blipFill>
              <a:blip r:embed="rId8">
                <a:clrChange>
                  <a:clrFrom>
                    <a:srgbClr val="FFFFFF"/>
                  </a:clrFrom>
                  <a:clrTo>
                    <a:srgbClr val="FFFFFF">
                      <a:alpha val="0"/>
                    </a:srgbClr>
                  </a:clrTo>
                </a:clrChange>
              </a:blip>
              <a:stretch>
                <a:fillRect/>
              </a:stretch>
            </p:blipFill>
            <p:spPr>
              <a:xfrm>
                <a:off x="5245843" y="4323030"/>
                <a:ext cx="2231281" cy="2115870"/>
              </a:xfrm>
              <a:prstGeom prst="rect">
                <a:avLst/>
              </a:prstGeom>
            </p:spPr>
          </p:pic>
        </p:grpSp>
        <p:sp>
          <p:nvSpPr>
            <p:cNvPr id="28" name="Rectangle 27"/>
            <p:cNvSpPr/>
            <p:nvPr/>
          </p:nvSpPr>
          <p:spPr>
            <a:xfrm>
              <a:off x="4250055" y="6232109"/>
              <a:ext cx="1712595" cy="419100"/>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Arial"/>
                </a:rPr>
                <a:t>Crashes</a:t>
              </a:r>
            </a:p>
          </p:txBody>
        </p:sp>
      </p:grpSp>
      <p:sp>
        <p:nvSpPr>
          <p:cNvPr id="29" name="Right Arrow 28"/>
          <p:cNvSpPr>
            <a:spLocks noChangeArrowheads="1"/>
          </p:cNvSpPr>
          <p:nvPr/>
        </p:nvSpPr>
        <p:spPr bwMode="auto">
          <a:xfrm rot="16200000">
            <a:off x="4665042" y="4259070"/>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p:cNvGrpSpPr/>
          <p:nvPr/>
        </p:nvGrpSpPr>
        <p:grpSpPr>
          <a:xfrm>
            <a:off x="8463279" y="3424358"/>
            <a:ext cx="2862746" cy="1927856"/>
            <a:chOff x="5863377" y="2470142"/>
            <a:chExt cx="2862746" cy="1927856"/>
          </a:xfrm>
        </p:grpSpPr>
        <p:pic>
          <p:nvPicPr>
            <p:cNvPr id="32"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3377" y="2470142"/>
              <a:ext cx="2862746" cy="19278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p:cNvSpPr/>
            <p:nvPr/>
          </p:nvSpPr>
          <p:spPr>
            <a:xfrm>
              <a:off x="6824228" y="3402072"/>
              <a:ext cx="6976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AI</a:t>
              </a:r>
            </a:p>
          </p:txBody>
        </p:sp>
      </p:grpSp>
      <p:pic>
        <p:nvPicPr>
          <p:cNvPr id="35" name="Picture 34"/>
          <p:cNvPicPr>
            <a:picLocks noChangeAspect="1"/>
          </p:cNvPicPr>
          <p:nvPr/>
        </p:nvPicPr>
        <p:blipFill>
          <a:blip r:embed="rId10">
            <a:clrChange>
              <a:clrFrom>
                <a:srgbClr val="FEFEFE"/>
              </a:clrFrom>
              <a:clrTo>
                <a:srgbClr val="FEFEFE">
                  <a:alpha val="0"/>
                </a:srgbClr>
              </a:clrTo>
            </a:clrChange>
          </a:blip>
          <a:stretch>
            <a:fillRect/>
          </a:stretch>
        </p:blipFill>
        <p:spPr>
          <a:xfrm>
            <a:off x="5505073" y="2417917"/>
            <a:ext cx="2909416" cy="1918593"/>
          </a:xfrm>
          <a:prstGeom prst="rect">
            <a:avLst/>
          </a:prstGeom>
        </p:spPr>
      </p:pic>
      <p:sp>
        <p:nvSpPr>
          <p:cNvPr id="36" name="Rectangle 35"/>
          <p:cNvSpPr/>
          <p:nvPr/>
        </p:nvSpPr>
        <p:spPr>
          <a:xfrm>
            <a:off x="8304502" y="1826025"/>
            <a:ext cx="3242265"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Artificial Intelligence as a digital recovery, sustainability and resilience enabler</a:t>
            </a:r>
          </a:p>
        </p:txBody>
      </p:sp>
      <p:sp>
        <p:nvSpPr>
          <p:cNvPr id="2" name="Rectangle 1"/>
          <p:cNvSpPr/>
          <p:nvPr/>
        </p:nvSpPr>
        <p:spPr>
          <a:xfrm>
            <a:off x="7645016" y="48562"/>
            <a:ext cx="3848193" cy="181588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w="22225">
                  <a:solidFill>
                    <a:srgbClr val="333399"/>
                  </a:solidFill>
                  <a:prstDash val="solid"/>
                </a:ln>
                <a:solidFill>
                  <a:srgbClr val="FF0000"/>
                </a:solidFill>
                <a:effectLst/>
                <a:uLnTx/>
                <a:uFillTx/>
                <a:latin typeface="Algerian" panose="04020705040A02060702" pitchFamily="82" charset="0"/>
                <a:ea typeface="+mn-ea"/>
                <a:cs typeface="Arial"/>
              </a:rPr>
              <a:t>AI </a:t>
            </a:r>
            <a:r>
              <a:rPr kumimoji="0" lang="en-US" sz="3200" b="1" i="0" u="none" strike="noStrike" kern="1200" cap="none" spc="0" normalizeH="0" baseline="0" noProof="0" dirty="0" smtClean="0">
                <a:ln w="22225">
                  <a:solidFill>
                    <a:srgbClr val="333399"/>
                  </a:solidFill>
                  <a:prstDash val="solid"/>
                </a:ln>
                <a:solidFill>
                  <a:srgbClr val="FF0000"/>
                </a:solidFill>
                <a:effectLst/>
                <a:uLnTx/>
                <a:uFillTx/>
                <a:latin typeface="Algerian" panose="04020705040A02060702" pitchFamily="82" charset="0"/>
                <a:ea typeface="+mn-ea"/>
                <a:cs typeface="Arial"/>
              </a:rPr>
              <a:t>used in education meets challenges …</a:t>
            </a:r>
            <a:endParaRPr kumimoji="0" lang="en-US" sz="32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endParaRPr>
          </a:p>
        </p:txBody>
      </p:sp>
      <p:pic>
        <p:nvPicPr>
          <p:cNvPr id="4" name="Picture 3"/>
          <p:cNvPicPr>
            <a:picLocks noChangeAspect="1"/>
          </p:cNvPicPr>
          <p:nvPr/>
        </p:nvPicPr>
        <p:blipFill>
          <a:blip r:embed="rId11"/>
          <a:stretch>
            <a:fillRect/>
          </a:stretch>
        </p:blipFill>
        <p:spPr>
          <a:xfrm>
            <a:off x="3198487" y="196034"/>
            <a:ext cx="2507530" cy="1557745"/>
          </a:xfrm>
          <a:prstGeom prst="rect">
            <a:avLst/>
          </a:prstGeom>
          <a:ln w="25400">
            <a:solidFill>
              <a:schemeClr val="tx1"/>
            </a:solidFill>
          </a:ln>
        </p:spPr>
      </p:pic>
      <p:sp>
        <p:nvSpPr>
          <p:cNvPr id="37" name="Rectangle 36"/>
          <p:cNvSpPr/>
          <p:nvPr/>
        </p:nvSpPr>
        <p:spPr>
          <a:xfrm>
            <a:off x="3134580" y="207365"/>
            <a:ext cx="1192324" cy="64633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solidFill>
                  <a:srgbClr val="000000"/>
                </a:solidFill>
                <a:effectLst/>
                <a:uLnTx/>
                <a:uFillTx/>
                <a:latin typeface="Arial"/>
                <a:ea typeface="+mn-ea"/>
                <a:cs typeface="Arial"/>
              </a:rPr>
              <a:t>Digital Overload</a:t>
            </a:r>
            <a:endParaRPr kumimoji="0" lang="en-US" sz="1800" b="1" i="0" u="none" strike="noStrike" kern="1200" cap="none" spc="0" normalizeH="0" baseline="0" noProof="0" dirty="0">
              <a:ln/>
              <a:solidFill>
                <a:srgbClr val="000000"/>
              </a:solidFill>
              <a:effectLst/>
              <a:uLnTx/>
              <a:uFillTx/>
              <a:latin typeface="Arial"/>
              <a:ea typeface="+mn-ea"/>
              <a:cs typeface="Arial"/>
            </a:endParaRPr>
          </a:p>
        </p:txBody>
      </p:sp>
      <p:sp>
        <p:nvSpPr>
          <p:cNvPr id="38" name="Rectangle 37"/>
          <p:cNvSpPr/>
          <p:nvPr/>
        </p:nvSpPr>
        <p:spPr>
          <a:xfrm>
            <a:off x="1519764" y="1053546"/>
            <a:ext cx="1794328" cy="36933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solidFill>
                  <a:srgbClr val="FFFFFF"/>
                </a:solidFill>
                <a:effectLst/>
                <a:uLnTx/>
                <a:uFillTx/>
                <a:latin typeface="Arial"/>
                <a:ea typeface="+mn-ea"/>
                <a:cs typeface="Arial"/>
              </a:rPr>
              <a:t>Pandemics</a:t>
            </a:r>
            <a:endParaRPr kumimoji="0" lang="en-US" sz="1800" b="1" i="0" u="none" strike="noStrike" kern="1200" cap="none" spc="0" normalizeH="0" baseline="0" noProof="0" dirty="0">
              <a:ln/>
              <a:solidFill>
                <a:srgbClr val="FFFFFF"/>
              </a:solidFill>
              <a:effectLst/>
              <a:uLnTx/>
              <a:uFillTx/>
              <a:latin typeface="Arial"/>
              <a:ea typeface="+mn-ea"/>
              <a:cs typeface="Arial"/>
            </a:endParaRPr>
          </a:p>
        </p:txBody>
      </p:sp>
      <p:sp>
        <p:nvSpPr>
          <p:cNvPr id="39" name="Right Arrow 38"/>
          <p:cNvSpPr>
            <a:spLocks noChangeArrowheads="1"/>
          </p:cNvSpPr>
          <p:nvPr/>
        </p:nvSpPr>
        <p:spPr bwMode="auto">
          <a:xfrm rot="7860698">
            <a:off x="5474565" y="2017299"/>
            <a:ext cx="470013" cy="279982"/>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ight Arrow 13"/>
          <p:cNvSpPr>
            <a:spLocks noChangeArrowheads="1"/>
          </p:cNvSpPr>
          <p:nvPr/>
        </p:nvSpPr>
        <p:spPr bwMode="auto">
          <a:xfrm rot="5400000">
            <a:off x="4430370" y="1912127"/>
            <a:ext cx="497752" cy="293542"/>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 name="Picture 4" descr="E-Learning Bot by Shiue Nee on Dribbble"/>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63403" y="2890909"/>
            <a:ext cx="1198230" cy="89867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850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7"/>
          <p:cNvSpPr>
            <a:spLocks noChangeArrowheads="1"/>
          </p:cNvSpPr>
          <p:nvPr/>
        </p:nvSpPr>
        <p:spPr bwMode="auto">
          <a:xfrm>
            <a:off x="0" y="5930"/>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3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these change Human + AI collaboration scenarios </a:t>
            </a: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506768" y="690386"/>
            <a:ext cx="11251915" cy="5696821"/>
            <a:chOff x="506768" y="690386"/>
            <a:chExt cx="11251915" cy="5696821"/>
          </a:xfrm>
        </p:grpSpPr>
        <p:sp>
          <p:nvSpPr>
            <p:cNvPr id="16" name="Rectangle 15"/>
            <p:cNvSpPr/>
            <p:nvPr/>
          </p:nvSpPr>
          <p:spPr>
            <a:xfrm>
              <a:off x="506768" y="690386"/>
              <a:ext cx="11180684" cy="5696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grpSp>
          <p:nvGrpSpPr>
            <p:cNvPr id="7" name="Group 6"/>
            <p:cNvGrpSpPr/>
            <p:nvPr/>
          </p:nvGrpSpPr>
          <p:grpSpPr>
            <a:xfrm>
              <a:off x="3257925" y="2691499"/>
              <a:ext cx="2355247" cy="1503660"/>
              <a:chOff x="1362074" y="3009900"/>
              <a:chExt cx="2355247" cy="150366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074" y="3009900"/>
                <a:ext cx="2355247" cy="1503660"/>
              </a:xfrm>
              <a:prstGeom prst="rect">
                <a:avLst/>
              </a:prstGeom>
              <a:ln w="50800">
                <a:solidFill>
                  <a:schemeClr val="tx1"/>
                </a:solidFill>
              </a:ln>
            </p:spPr>
          </p:pic>
          <p:sp>
            <p:nvSpPr>
              <p:cNvPr id="6" name="Rectangle 5"/>
              <p:cNvSpPr/>
              <p:nvPr/>
            </p:nvSpPr>
            <p:spPr>
              <a:xfrm>
                <a:off x="1695450" y="3038475"/>
                <a:ext cx="1733550" cy="4191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a:ea typeface="+mn-ea"/>
                    <a:cs typeface="Arial"/>
                  </a:rPr>
                  <a:t>EDUCATION</a:t>
                </a: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8" name="Right Arrow 7"/>
            <p:cNvSpPr>
              <a:spLocks noChangeArrowheads="1"/>
            </p:cNvSpPr>
            <p:nvPr/>
          </p:nvSpPr>
          <p:spPr bwMode="auto">
            <a:xfrm rot="5400000">
              <a:off x="4135665" y="2152269"/>
              <a:ext cx="603043" cy="251792"/>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4" name="Group 33"/>
            <p:cNvGrpSpPr/>
            <p:nvPr/>
          </p:nvGrpSpPr>
          <p:grpSpPr>
            <a:xfrm>
              <a:off x="8610543" y="4196491"/>
              <a:ext cx="2862746" cy="1927856"/>
              <a:chOff x="5863377" y="2470142"/>
              <a:chExt cx="2862746" cy="1927856"/>
            </a:xfrm>
          </p:grpSpPr>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377" y="2470142"/>
                <a:ext cx="2862746" cy="1927856"/>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 name="Rectangle 32"/>
              <p:cNvSpPr/>
              <p:nvPr/>
            </p:nvSpPr>
            <p:spPr>
              <a:xfrm>
                <a:off x="6824228" y="3402072"/>
                <a:ext cx="69762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a:ea typeface="+mn-ea"/>
                    <a:cs typeface="Arial"/>
                  </a:rPr>
                  <a:t>AI</a:t>
                </a:r>
              </a:p>
            </p:txBody>
          </p:sp>
        </p:grpSp>
        <p:pic>
          <p:nvPicPr>
            <p:cNvPr id="35" name="Picture 34"/>
            <p:cNvPicPr>
              <a:picLocks noChangeAspect="1"/>
            </p:cNvPicPr>
            <p:nvPr/>
          </p:nvPicPr>
          <p:blipFill>
            <a:blip r:embed="rId4">
              <a:clrChange>
                <a:clrFrom>
                  <a:srgbClr val="FEFEFE"/>
                </a:clrFrom>
                <a:clrTo>
                  <a:srgbClr val="FEFEFE">
                    <a:alpha val="0"/>
                  </a:srgbClr>
                </a:clrTo>
              </a:clrChange>
            </a:blip>
            <a:stretch>
              <a:fillRect/>
            </a:stretch>
          </p:blipFill>
          <p:spPr>
            <a:xfrm>
              <a:off x="5652337" y="3293743"/>
              <a:ext cx="2909416" cy="1918593"/>
            </a:xfrm>
            <a:prstGeom prst="rect">
              <a:avLst/>
            </a:prstGeom>
          </p:spPr>
        </p:pic>
        <p:sp>
          <p:nvSpPr>
            <p:cNvPr id="36" name="Rectangle 35"/>
            <p:cNvSpPr/>
            <p:nvPr/>
          </p:nvSpPr>
          <p:spPr>
            <a:xfrm>
              <a:off x="8516418" y="2579686"/>
              <a:ext cx="3242265"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22225">
                    <a:solidFill>
                      <a:srgbClr val="333399"/>
                    </a:solidFill>
                    <a:prstDash val="solid"/>
                  </a:ln>
                  <a:solidFill>
                    <a:srgbClr val="333399">
                      <a:lumMod val="40000"/>
                      <a:lumOff val="60000"/>
                    </a:srgbClr>
                  </a:solidFill>
                  <a:effectLst/>
                  <a:uLnTx/>
                  <a:uFillTx/>
                  <a:latin typeface="Arial"/>
                  <a:ea typeface="+mn-ea"/>
                  <a:cs typeface="Arial"/>
                </a:rPr>
                <a:t>Artificial Intelligence as a digital recovery, sustainability and resilience enabler</a:t>
              </a:r>
            </a:p>
          </p:txBody>
        </p:sp>
        <p:pic>
          <p:nvPicPr>
            <p:cNvPr id="4" name="Picture 3"/>
            <p:cNvPicPr>
              <a:picLocks noChangeAspect="1"/>
            </p:cNvPicPr>
            <p:nvPr/>
          </p:nvPicPr>
          <p:blipFill>
            <a:blip r:embed="rId5"/>
            <a:stretch>
              <a:fillRect/>
            </a:stretch>
          </p:blipFill>
          <p:spPr>
            <a:xfrm>
              <a:off x="3080286" y="799295"/>
              <a:ext cx="2853473" cy="1344500"/>
            </a:xfrm>
            <a:prstGeom prst="rect">
              <a:avLst/>
            </a:prstGeom>
            <a:ln w="50800">
              <a:solidFill>
                <a:schemeClr val="tx1"/>
              </a:solidFill>
            </a:ln>
          </p:spPr>
        </p:pic>
        <p:sp>
          <p:nvSpPr>
            <p:cNvPr id="39" name="Right Arrow 38"/>
            <p:cNvSpPr>
              <a:spLocks noChangeArrowheads="1"/>
            </p:cNvSpPr>
            <p:nvPr/>
          </p:nvSpPr>
          <p:spPr bwMode="auto">
            <a:xfrm>
              <a:off x="2431373" y="3364516"/>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6"/>
            <a:stretch>
              <a:fillRect/>
            </a:stretch>
          </p:blipFill>
          <p:spPr>
            <a:xfrm>
              <a:off x="670477" y="2701556"/>
              <a:ext cx="1839069" cy="1584635"/>
            </a:xfrm>
            <a:prstGeom prst="rect">
              <a:avLst/>
            </a:prstGeom>
            <a:ln w="50800">
              <a:solidFill>
                <a:schemeClr val="tx1"/>
              </a:solidFill>
            </a:ln>
          </p:spPr>
        </p:pic>
        <p:sp>
          <p:nvSpPr>
            <p:cNvPr id="42" name="Right Arrow 41"/>
            <p:cNvSpPr>
              <a:spLocks noChangeArrowheads="1"/>
            </p:cNvSpPr>
            <p:nvPr/>
          </p:nvSpPr>
          <p:spPr bwMode="auto">
            <a:xfrm rot="16200000">
              <a:off x="4069788" y="4513977"/>
              <a:ext cx="731520" cy="274320"/>
            </a:xfrm>
            <a:prstGeom prst="rightArrow">
              <a:avLst>
                <a:gd name="adj1" fmla="val 50000"/>
                <a:gd name="adj2" fmla="val 86097"/>
              </a:avLst>
            </a:prstGeom>
            <a:solidFill>
              <a:srgbClr val="0070C0"/>
            </a:solidFill>
            <a:ln w="38100" algn="ctr">
              <a:solidFill>
                <a:srgbClr val="0000FF"/>
              </a:solidFill>
              <a:round/>
              <a:headEnd/>
              <a:tailEnd type="triangle" w="med" len="me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5" name="Group 44"/>
            <p:cNvGrpSpPr/>
            <p:nvPr/>
          </p:nvGrpSpPr>
          <p:grpSpPr>
            <a:xfrm>
              <a:off x="3445164" y="4611305"/>
              <a:ext cx="2126712" cy="1738958"/>
              <a:chOff x="3089028" y="4938555"/>
              <a:chExt cx="2126712" cy="1738958"/>
            </a:xfrm>
          </p:grpSpPr>
          <p:pic>
            <p:nvPicPr>
              <p:cNvPr id="38" name="Picture 37"/>
              <p:cNvPicPr>
                <a:picLocks noChangeAspect="1"/>
              </p:cNvPicPr>
              <p:nvPr/>
            </p:nvPicPr>
            <p:blipFill>
              <a:blip r:embed="rId7"/>
              <a:stretch>
                <a:fillRect/>
              </a:stretch>
            </p:blipFill>
            <p:spPr>
              <a:xfrm>
                <a:off x="3089028" y="5023553"/>
                <a:ext cx="2126712" cy="1596752"/>
              </a:xfrm>
              <a:prstGeom prst="rect">
                <a:avLst/>
              </a:prstGeom>
              <a:ln w="50800">
                <a:solidFill>
                  <a:schemeClr val="tx1"/>
                </a:solidFill>
              </a:ln>
            </p:spPr>
          </p:pic>
          <p:sp>
            <p:nvSpPr>
              <p:cNvPr id="43" name="Rectangle 42"/>
              <p:cNvSpPr/>
              <p:nvPr/>
            </p:nvSpPr>
            <p:spPr>
              <a:xfrm>
                <a:off x="3431570" y="6031182"/>
                <a:ext cx="133882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Arial"/>
                    <a:ea typeface="+mn-ea"/>
                    <a:cs typeface="Arial"/>
                  </a:rPr>
                  <a:t>Crisis</a:t>
                </a:r>
              </a:p>
            </p:txBody>
          </p:sp>
          <p:sp>
            <p:nvSpPr>
              <p:cNvPr id="44" name="Rectangle 43"/>
              <p:cNvSpPr/>
              <p:nvPr/>
            </p:nvSpPr>
            <p:spPr>
              <a:xfrm>
                <a:off x="3196144" y="4938555"/>
                <a:ext cx="192873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rPr>
                  <a:t>Refugee</a:t>
                </a:r>
              </a:p>
            </p:txBody>
          </p:sp>
        </p:grpSp>
        <p:sp>
          <p:nvSpPr>
            <p:cNvPr id="23" name="Rectangle 22"/>
            <p:cNvSpPr/>
            <p:nvPr/>
          </p:nvSpPr>
          <p:spPr>
            <a:xfrm>
              <a:off x="6525930" y="827796"/>
              <a:ext cx="5061522"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w="22225">
                    <a:solidFill>
                      <a:srgbClr val="333399"/>
                    </a:solidFill>
                    <a:prstDash val="solid"/>
                  </a:ln>
                  <a:solidFill>
                    <a:srgbClr val="FF0000"/>
                  </a:solidFill>
                  <a:effectLst/>
                  <a:uLnTx/>
                  <a:uFillTx/>
                  <a:latin typeface="Algerian" panose="04020705040A02060702" pitchFamily="82" charset="0"/>
                  <a:ea typeface="+mn-ea"/>
                  <a:cs typeface="Arial"/>
                </a:rPr>
                <a:t>AI </a:t>
              </a:r>
              <a:r>
                <a:rPr kumimoji="0" lang="en-US" sz="4000" b="1" i="0" u="none" strike="noStrike" kern="1200" cap="none" spc="0" normalizeH="0" baseline="0" noProof="0" dirty="0" smtClean="0">
                  <a:ln w="22225">
                    <a:solidFill>
                      <a:srgbClr val="333399"/>
                    </a:solidFill>
                    <a:prstDash val="solid"/>
                  </a:ln>
                  <a:solidFill>
                    <a:srgbClr val="FF0000"/>
                  </a:solidFill>
                  <a:effectLst/>
                  <a:uLnTx/>
                  <a:uFillTx/>
                  <a:latin typeface="Algerian" panose="04020705040A02060702" pitchFamily="82" charset="0"/>
                  <a:ea typeface="+mn-ea"/>
                  <a:cs typeface="Arial"/>
                </a:rPr>
                <a:t>meets also the new challenges …</a:t>
              </a:r>
              <a:endParaRPr kumimoji="0" lang="en-US" sz="4000" b="1" i="0" u="none" strike="noStrike" kern="1200" cap="none" spc="0" normalizeH="0" baseline="0" noProof="0" dirty="0">
                <a:ln w="22225">
                  <a:solidFill>
                    <a:srgbClr val="333399"/>
                  </a:solidFill>
                  <a:prstDash val="solid"/>
                </a:ln>
                <a:solidFill>
                  <a:srgbClr val="FF0000"/>
                </a:solidFill>
                <a:effectLst/>
                <a:uLnTx/>
                <a:uFillTx/>
                <a:latin typeface="Algerian" panose="04020705040A02060702" pitchFamily="82" charset="0"/>
                <a:ea typeface="+mn-ea"/>
                <a:cs typeface="Arial"/>
              </a:endParaRPr>
            </a:p>
          </p:txBody>
        </p:sp>
      </p:grpSp>
      <p:pic>
        <p:nvPicPr>
          <p:cNvPr id="24" name="Picture 4" descr="E-Learning Bot by Shiue Nee on Dribbble"/>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4762" y="3223740"/>
            <a:ext cx="1198230" cy="89867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600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14872" y="2518025"/>
            <a:ext cx="584810" cy="374064"/>
          </a:xfrm>
          <a:prstGeom prst="rect">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1120" y="369942"/>
            <a:ext cx="1100138"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16200000">
            <a:off x="3289048" y="2524272"/>
            <a:ext cx="23155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Resilience</a:t>
            </a:r>
          </a:p>
        </p:txBody>
      </p:sp>
      <p:pic>
        <p:nvPicPr>
          <p:cNvPr id="9" name="Picture 8"/>
          <p:cNvPicPr>
            <a:picLocks noChangeAspect="1"/>
          </p:cNvPicPr>
          <p:nvPr/>
        </p:nvPicPr>
        <p:blipFill>
          <a:blip r:embed="rId3"/>
          <a:stretch>
            <a:fillRect/>
          </a:stretch>
        </p:blipFill>
        <p:spPr>
          <a:xfrm>
            <a:off x="394005" y="978403"/>
            <a:ext cx="3171825" cy="3276600"/>
          </a:xfrm>
          <a:prstGeom prst="rect">
            <a:avLst/>
          </a:prstGeom>
        </p:spPr>
      </p:pic>
      <p:grpSp>
        <p:nvGrpSpPr>
          <p:cNvPr id="10" name="Group 9"/>
          <p:cNvGrpSpPr/>
          <p:nvPr/>
        </p:nvGrpSpPr>
        <p:grpSpPr>
          <a:xfrm>
            <a:off x="6038982" y="1164559"/>
            <a:ext cx="5424010" cy="2936101"/>
            <a:chOff x="7239778" y="181158"/>
            <a:chExt cx="4483095" cy="2401689"/>
          </a:xfrm>
        </p:grpSpPr>
        <p:pic>
          <p:nvPicPr>
            <p:cNvPr id="4098" name="Picture 2" descr=" Robots and robotics are part of today's everyday life, but when it comes to working with robots and replacing people, the key issue is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429" y="245097"/>
              <a:ext cx="4433444" cy="23377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7239778" y="181158"/>
              <a:ext cx="3591450" cy="4783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AI vs. Human in Industry</a:t>
              </a:r>
            </a:p>
          </p:txBody>
        </p:sp>
      </p:grpSp>
      <p:sp>
        <p:nvSpPr>
          <p:cNvPr id="12" name="Explosion 2 11"/>
          <p:cNvSpPr/>
          <p:nvPr/>
        </p:nvSpPr>
        <p:spPr>
          <a:xfrm>
            <a:off x="4851006" y="2155325"/>
            <a:ext cx="273377" cy="93666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a:off x="4996385" y="2302564"/>
            <a:ext cx="978408" cy="717602"/>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958677" y="2448525"/>
            <a:ext cx="122548" cy="374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5400000">
            <a:off x="6861156" y="3920776"/>
            <a:ext cx="730320"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ight Arrow 18"/>
          <p:cNvSpPr/>
          <p:nvPr/>
        </p:nvSpPr>
        <p:spPr>
          <a:xfrm rot="5400000">
            <a:off x="10318004" y="3920778"/>
            <a:ext cx="730321" cy="482109"/>
          </a:xfrm>
          <a:prstGeom prst="rightArrow">
            <a:avLst>
              <a:gd name="adj1" fmla="val 50000"/>
              <a:gd name="adj2" fmla="val 72332"/>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6099054" y="4611445"/>
            <a:ext cx="1969322"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AI strengths</a:t>
            </a:r>
          </a:p>
        </p:txBody>
      </p:sp>
      <p:sp>
        <p:nvSpPr>
          <p:cNvPr id="21" name="Rectangle 20"/>
          <p:cNvSpPr/>
          <p:nvPr/>
        </p:nvSpPr>
        <p:spPr>
          <a:xfrm>
            <a:off x="8652742" y="4611445"/>
            <a:ext cx="3462936"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Human vulnerabilities</a:t>
            </a:r>
          </a:p>
        </p:txBody>
      </p:sp>
      <p:sp>
        <p:nvSpPr>
          <p:cNvPr id="22" name="Rectangle 21"/>
          <p:cNvSpPr/>
          <p:nvPr/>
        </p:nvSpPr>
        <p:spPr>
          <a:xfrm>
            <a:off x="5363943" y="5215377"/>
            <a:ext cx="2696700" cy="523220"/>
          </a:xfrm>
          <a:prstGeom prst="rect">
            <a:avLst/>
          </a:prstGeom>
          <a:solidFill>
            <a:srgbClr val="FF000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AI vulnerabilities</a:t>
            </a:r>
          </a:p>
        </p:txBody>
      </p:sp>
      <p:sp>
        <p:nvSpPr>
          <p:cNvPr id="23" name="Rectangle 22"/>
          <p:cNvSpPr/>
          <p:nvPr/>
        </p:nvSpPr>
        <p:spPr>
          <a:xfrm>
            <a:off x="8652742" y="5205749"/>
            <a:ext cx="2735557" cy="523220"/>
          </a:xfrm>
          <a:prstGeom prst="rect">
            <a:avLst/>
          </a:prstGeom>
          <a:solidFill>
            <a:srgbClr val="00B050"/>
          </a:solidFill>
          <a:ln w="38100">
            <a:solidFill>
              <a:schemeClr val="tx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Human strengths</a:t>
            </a:r>
          </a:p>
        </p:txBody>
      </p:sp>
      <p:sp>
        <p:nvSpPr>
          <p:cNvPr id="20" name="Rectangle 19"/>
          <p:cNvSpPr/>
          <p:nvPr/>
        </p:nvSpPr>
        <p:spPr>
          <a:xfrm>
            <a:off x="8067028" y="442101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5" name="Rectangle 24"/>
          <p:cNvSpPr/>
          <p:nvPr/>
        </p:nvSpPr>
        <p:spPr>
          <a:xfrm>
            <a:off x="8074761" y="4950055"/>
            <a:ext cx="52931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sp>
        <p:nvSpPr>
          <p:cNvPr id="24" name="Bent Arrow 23"/>
          <p:cNvSpPr/>
          <p:nvPr/>
        </p:nvSpPr>
        <p:spPr>
          <a:xfrm rot="10800000">
            <a:off x="3262965" y="5693004"/>
            <a:ext cx="6853187" cy="568878"/>
          </a:xfrm>
          <a:prstGeom prst="bentArrow">
            <a:avLst>
              <a:gd name="adj1" fmla="val 26692"/>
              <a:gd name="adj2" fmla="val 25000"/>
              <a:gd name="adj3" fmla="val 50000"/>
              <a:gd name="adj4" fmla="val 6574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eft Arrow 25"/>
          <p:cNvSpPr/>
          <p:nvPr/>
        </p:nvSpPr>
        <p:spPr>
          <a:xfrm>
            <a:off x="3262965" y="4748370"/>
            <a:ext cx="2885081" cy="338929"/>
          </a:xfrm>
          <a:prstGeom prst="leftArrow">
            <a:avLst>
              <a:gd name="adj1" fmla="val 50000"/>
              <a:gd name="adj2" fmla="val 90456"/>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p:nvSpPr>
        <p:spPr>
          <a:xfrm>
            <a:off x="240631" y="4709870"/>
            <a:ext cx="2945331" cy="1597794"/>
          </a:xfrm>
          <a:prstGeom prst="roundRect">
            <a:avLst>
              <a:gd name="adj" fmla="val 8667"/>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1069993" y="4889350"/>
            <a:ext cx="2078303"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Resilient Industry</a:t>
            </a:r>
          </a:p>
        </p:txBody>
      </p:sp>
      <p:pic>
        <p:nvPicPr>
          <p:cNvPr id="29" name="Picture 28"/>
          <p:cNvPicPr>
            <a:picLocks noChangeAspect="1"/>
          </p:cNvPicPr>
          <p:nvPr/>
        </p:nvPicPr>
        <p:blipFill>
          <a:blip r:embed="rId5">
            <a:clrChange>
              <a:clrFrom>
                <a:srgbClr val="FFFFFF"/>
              </a:clrFrom>
              <a:clrTo>
                <a:srgbClr val="FFFFFF">
                  <a:alpha val="0"/>
                </a:srgbClr>
              </a:clrTo>
            </a:clrChange>
          </a:blip>
          <a:stretch>
            <a:fillRect/>
          </a:stretch>
        </p:blipFill>
        <p:spPr>
          <a:xfrm>
            <a:off x="347858" y="4909823"/>
            <a:ext cx="884176" cy="1096682"/>
          </a:xfrm>
          <a:prstGeom prst="rect">
            <a:avLst/>
          </a:prstGeom>
        </p:spPr>
      </p:pic>
      <p:sp>
        <p:nvSpPr>
          <p:cNvPr id="31" name="Rectangle 30"/>
          <p:cNvSpPr/>
          <p:nvPr/>
        </p:nvSpPr>
        <p:spPr>
          <a:xfrm>
            <a:off x="6099054" y="4440"/>
            <a:ext cx="4527237"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The need for resilience changes </a:t>
            </a:r>
            <a:r>
              <a:rPr kumimoji="0" lang="en-US" sz="36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rPr>
              <a:t>everything …</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67759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6743</TotalTime>
  <Words>4296</Words>
  <Application>Microsoft Office PowerPoint</Application>
  <PresentationFormat>Widescreen</PresentationFormat>
  <Paragraphs>411</Paragraphs>
  <Slides>56</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56</vt:i4>
      </vt:variant>
    </vt:vector>
  </HeadingPairs>
  <TitlesOfParts>
    <vt:vector size="73" baseType="lpstr">
      <vt:lpstr>SimSun</vt:lpstr>
      <vt:lpstr>Aleo</vt:lpstr>
      <vt:lpstr>Algerian</vt:lpstr>
      <vt:lpstr>Arial</vt:lpstr>
      <vt:lpstr>Bodoni MT</vt:lpstr>
      <vt:lpstr>Broadway</vt:lpstr>
      <vt:lpstr>Calibri</vt:lpstr>
      <vt:lpstr>Calibri Light</vt:lpstr>
      <vt:lpstr>Cambria Math</vt:lpstr>
      <vt:lpstr>Helvetica</vt:lpstr>
      <vt:lpstr>Matura MT Script Capitals</vt:lpstr>
      <vt:lpstr>Times New Roman</vt:lpstr>
      <vt:lpstr>Office Theme</vt:lpstr>
      <vt:lpstr>11_Office Theme</vt:lpstr>
      <vt:lpstr>1_Office Theme</vt:lpstr>
      <vt:lpstr>1_Default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672</cp:revision>
  <dcterms:created xsi:type="dcterms:W3CDTF">2020-10-19T08:16:34Z</dcterms:created>
  <dcterms:modified xsi:type="dcterms:W3CDTF">2024-08-19T13:08:39Z</dcterms:modified>
</cp:coreProperties>
</file>