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78" r:id="rId3"/>
    <p:sldId id="257" r:id="rId4"/>
    <p:sldId id="271" r:id="rId5"/>
    <p:sldId id="268" r:id="rId6"/>
    <p:sldId id="275" r:id="rId7"/>
    <p:sldId id="263" r:id="rId8"/>
    <p:sldId id="276" r:id="rId9"/>
    <p:sldId id="277" r:id="rId10"/>
    <p:sldId id="279" r:id="rId11"/>
    <p:sldId id="265" r:id="rId12"/>
  </p:sldIdLst>
  <p:sldSz cx="12192000" cy="6858000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Raleway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B2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41149C-21AE-4CB8-84E6-79CDF248AB92}">
  <a:tblStyle styleId="{0441149C-21AE-4CB8-84E6-79CDF248AB9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066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974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5465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1594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021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8_Harris_Template_SlidesMania_1">
  <p:cSld name="0068_Harris_Template_SlidesMania_1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 rot="5400000">
            <a:off x="-1561999" y="1602647"/>
            <a:ext cx="4506359" cy="135464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"/>
          <p:cNvSpPr/>
          <p:nvPr/>
        </p:nvSpPr>
        <p:spPr>
          <a:xfrm rot="5400000">
            <a:off x="-207351" y="1602647"/>
            <a:ext cx="4506359" cy="135464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"/>
          <p:cNvSpPr/>
          <p:nvPr/>
        </p:nvSpPr>
        <p:spPr>
          <a:xfrm rot="5400000">
            <a:off x="1138061" y="1603600"/>
            <a:ext cx="4506359" cy="1354648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 rot="5400000">
            <a:off x="2495204" y="1590247"/>
            <a:ext cx="4506300" cy="1354500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3849749" y="1604552"/>
            <a:ext cx="4506359" cy="1354648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5204397" y="1590204"/>
            <a:ext cx="4506359" cy="135464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6552200" y="1590204"/>
            <a:ext cx="4506359" cy="135464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5400000">
            <a:off x="7906848" y="1590204"/>
            <a:ext cx="4506359" cy="1354648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9261496" y="1594327"/>
            <a:ext cx="4506359" cy="1354648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8_Harris_Template_SlidesMania_4">
  <p:cSld name="0068_Harris_Template_SlidesMania_4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-1" y="5485014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-1" y="4112025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366" y="2748399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733" y="1372988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733" y="-1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8_Harris_Template_SlidesMania_9">
  <p:cSld name="0068_Harris_Template_SlidesMania_9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608961" y="1601962"/>
            <a:ext cx="1800000" cy="1800000"/>
          </a:xfrm>
          <a:prstGeom prst="flowChartOffpageConnector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2919543" y="1629000"/>
            <a:ext cx="1800000" cy="1800000"/>
          </a:xfrm>
          <a:prstGeom prst="flowChartOffpageConnector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5230125" y="1629000"/>
            <a:ext cx="1800000" cy="1800000"/>
          </a:xfrm>
          <a:prstGeom prst="flowChartOffpageConnector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7540707" y="1629000"/>
            <a:ext cx="1800000" cy="1800000"/>
          </a:xfrm>
          <a:prstGeom prst="flowChartOffpageConnector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9851289" y="1629000"/>
            <a:ext cx="1800000" cy="1800000"/>
          </a:xfrm>
          <a:prstGeom prst="flowChartOffpageConnector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497611" y="3722687"/>
            <a:ext cx="1911350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2"/>
          </p:nvPr>
        </p:nvSpPr>
        <p:spPr>
          <a:xfrm>
            <a:off x="2808193" y="3722687"/>
            <a:ext cx="1911350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3"/>
          </p:nvPr>
        </p:nvSpPr>
        <p:spPr>
          <a:xfrm>
            <a:off x="5118775" y="3722687"/>
            <a:ext cx="1911350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4"/>
          </p:nvPr>
        </p:nvSpPr>
        <p:spPr>
          <a:xfrm>
            <a:off x="7429357" y="3722687"/>
            <a:ext cx="1911350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5"/>
          </p:nvPr>
        </p:nvSpPr>
        <p:spPr>
          <a:xfrm>
            <a:off x="9739939" y="3722687"/>
            <a:ext cx="1911350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8_Harris_Template_SlidesMania_7">
  <p:cSld name="0068_Harris_Template_SlidesMania_7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0" name="Google Shape;300;p9"/>
          <p:cNvCxnSpPr/>
          <p:nvPr/>
        </p:nvCxnSpPr>
        <p:spPr>
          <a:xfrm>
            <a:off x="0" y="3976400"/>
            <a:ext cx="12192000" cy="0"/>
          </a:xfrm>
          <a:prstGeom prst="straightConnector1">
            <a:avLst/>
          </a:prstGeom>
          <a:noFill/>
          <a:ln w="349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1" name="Google Shape;301;p9"/>
          <p:cNvSpPr/>
          <p:nvPr/>
        </p:nvSpPr>
        <p:spPr>
          <a:xfrm>
            <a:off x="1514169" y="3769362"/>
            <a:ext cx="360000" cy="360000"/>
          </a:xfrm>
          <a:prstGeom prst="ellipse">
            <a:avLst/>
          </a:prstGeom>
          <a:solidFill>
            <a:schemeClr val="accent1"/>
          </a:solidFill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537094" y="3752024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5559270" y="3752024"/>
            <a:ext cx="360000" cy="360000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7525462" y="3763697"/>
            <a:ext cx="360000" cy="360000"/>
          </a:xfrm>
          <a:prstGeom prst="ellipse">
            <a:avLst/>
          </a:prstGeom>
          <a:solidFill>
            <a:schemeClr val="accent4"/>
          </a:solidFill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9490904" y="3769362"/>
            <a:ext cx="360000" cy="360000"/>
          </a:xfrm>
          <a:prstGeom prst="ellipse">
            <a:avLst/>
          </a:prstGeom>
          <a:solidFill>
            <a:schemeClr val="accent5"/>
          </a:solidFill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6" name="Google Shape;306;p9"/>
          <p:cNvSpPr/>
          <p:nvPr/>
        </p:nvSpPr>
        <p:spPr>
          <a:xfrm flipH="1">
            <a:off x="11002803" y="5485012"/>
            <a:ext cx="1189199" cy="137298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/>
          <p:nvPr/>
        </p:nvSpPr>
        <p:spPr>
          <a:xfrm flipH="1">
            <a:off x="11002803" y="4112024"/>
            <a:ext cx="1189199" cy="137298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 flipH="1">
            <a:off x="11002552" y="2748397"/>
            <a:ext cx="1189199" cy="1372988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11002301" y="1372986"/>
            <a:ext cx="1189199" cy="1372988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 flipH="1">
            <a:off x="11002301" y="-3"/>
            <a:ext cx="1189199" cy="1372988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/>
          <p:nvPr/>
        </p:nvSpPr>
        <p:spPr>
          <a:xfrm rot="5400000">
            <a:off x="1187268" y="1981737"/>
            <a:ext cx="1013800" cy="1907461"/>
          </a:xfrm>
          <a:prstGeom prst="homePlate">
            <a:avLst>
              <a:gd name="adj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/>
          <p:nvPr/>
        </p:nvSpPr>
        <p:spPr>
          <a:xfrm rot="5400000">
            <a:off x="5236107" y="1977999"/>
            <a:ext cx="1006324" cy="1907461"/>
          </a:xfrm>
          <a:prstGeom prst="homePlate">
            <a:avLst>
              <a:gd name="adj" fmla="val 50000"/>
            </a:avLst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 rot="5400000">
            <a:off x="8991410" y="1974330"/>
            <a:ext cx="998987" cy="1907461"/>
          </a:xfrm>
          <a:prstGeom prst="homePlate">
            <a:avLst>
              <a:gd name="adj" fmla="val 50000"/>
            </a:avLst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/>
          <p:nvPr/>
        </p:nvSpPr>
        <p:spPr>
          <a:xfrm rot="-5400000">
            <a:off x="3219972" y="4018080"/>
            <a:ext cx="994244" cy="1907461"/>
          </a:xfrm>
          <a:prstGeom prst="homePlate">
            <a:avLst>
              <a:gd name="adj" fmla="val 50000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/>
          <p:nvPr/>
        </p:nvSpPr>
        <p:spPr>
          <a:xfrm rot="-5400000">
            <a:off x="7213389" y="4018079"/>
            <a:ext cx="994246" cy="1907461"/>
          </a:xfrm>
          <a:prstGeom prst="homePlate">
            <a:avLst>
              <a:gd name="adj" fmla="val 50000"/>
            </a:avLst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8_Harris_Template_SlidesMania_3">
  <p:cSld name="0068_Harris_Template_SlidesMania_3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-5400000">
            <a:off x="10633302" y="5308367"/>
            <a:ext cx="1735036" cy="135464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0"/>
          <p:cNvSpPr/>
          <p:nvPr/>
        </p:nvSpPr>
        <p:spPr>
          <a:xfrm rot="-5400000">
            <a:off x="9278654" y="5308367"/>
            <a:ext cx="1735036" cy="135464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0"/>
          <p:cNvSpPr/>
          <p:nvPr/>
        </p:nvSpPr>
        <p:spPr>
          <a:xfrm rot="-5400000">
            <a:off x="7933242" y="5308000"/>
            <a:ext cx="1735036" cy="1354648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0"/>
          <p:cNvSpPr/>
          <p:nvPr/>
        </p:nvSpPr>
        <p:spPr>
          <a:xfrm rot="-5400000">
            <a:off x="6576203" y="5307634"/>
            <a:ext cx="1735036" cy="1354648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0"/>
          <p:cNvSpPr/>
          <p:nvPr/>
        </p:nvSpPr>
        <p:spPr>
          <a:xfrm rot="-5400000">
            <a:off x="5221554" y="5307634"/>
            <a:ext cx="1735036" cy="1354648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0"/>
          <p:cNvSpPr/>
          <p:nvPr/>
        </p:nvSpPr>
        <p:spPr>
          <a:xfrm rot="-5400000">
            <a:off x="3866905" y="5313158"/>
            <a:ext cx="1735036" cy="135464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0"/>
          <p:cNvSpPr/>
          <p:nvPr/>
        </p:nvSpPr>
        <p:spPr>
          <a:xfrm rot="-5400000">
            <a:off x="2519103" y="5313158"/>
            <a:ext cx="1735036" cy="135464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0"/>
          <p:cNvSpPr/>
          <p:nvPr/>
        </p:nvSpPr>
        <p:spPr>
          <a:xfrm rot="-5400000">
            <a:off x="1164455" y="5313158"/>
            <a:ext cx="1735036" cy="1354648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0"/>
          <p:cNvSpPr/>
          <p:nvPr/>
        </p:nvSpPr>
        <p:spPr>
          <a:xfrm rot="-5400000">
            <a:off x="-190193" y="5311570"/>
            <a:ext cx="1735036" cy="1354648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8_Harris_Template_SlidesMania_5">
  <p:cSld name="0068_Harris_Template_SlidesMania_5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"/>
          <p:cNvSpPr/>
          <p:nvPr/>
        </p:nvSpPr>
        <p:spPr>
          <a:xfrm flipH="1">
            <a:off x="10456965" y="5485014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1"/>
          <p:cNvSpPr/>
          <p:nvPr/>
        </p:nvSpPr>
        <p:spPr>
          <a:xfrm flipH="1">
            <a:off x="10456965" y="4112025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1"/>
          <p:cNvSpPr/>
          <p:nvPr/>
        </p:nvSpPr>
        <p:spPr>
          <a:xfrm flipH="1">
            <a:off x="10456598" y="2748399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1"/>
          <p:cNvSpPr/>
          <p:nvPr/>
        </p:nvSpPr>
        <p:spPr>
          <a:xfrm flipH="1">
            <a:off x="10456231" y="1372988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1"/>
          <p:cNvSpPr/>
          <p:nvPr/>
        </p:nvSpPr>
        <p:spPr>
          <a:xfrm flipH="1">
            <a:off x="10456231" y="-1"/>
            <a:ext cx="1735036" cy="1372988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yu.fi/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nure.ua/en/staff/mariia-goloviank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3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A7B24C-0746-1A22-6C49-B024CFD87365}"/>
              </a:ext>
            </a:extLst>
          </p:cNvPr>
          <p:cNvSpPr/>
          <p:nvPr/>
        </p:nvSpPr>
        <p:spPr>
          <a:xfrm>
            <a:off x="0" y="438150"/>
            <a:ext cx="12192000" cy="6419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0" name="Google Shape;350;p13"/>
          <p:cNvSpPr txBox="1"/>
          <p:nvPr/>
        </p:nvSpPr>
        <p:spPr>
          <a:xfrm>
            <a:off x="3857625" y="1845000"/>
            <a:ext cx="7562849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Montserrat" panose="00000500000000000000" pitchFamily="2" charset="0"/>
              </a:rPr>
              <a:t>Exploring the Social Impact of Multidisciplinary, Multicultural Hybrid Collaborative Learning Across Diverse Domains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Dr. Mariia Golovianko</a:t>
            </a:r>
            <a:r>
              <a:rPr lang="en-US" sz="1600" b="1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1</a:t>
            </a:r>
            <a:r>
              <a:rPr lang="en-US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, Dr. </a:t>
            </a:r>
            <a:r>
              <a:rPr lang="en-US" sz="1600" b="1" dirty="0" err="1">
                <a:solidFill>
                  <a:schemeClr val="accent2"/>
                </a:solidFill>
                <a:latin typeface="Montserrat" panose="00000500000000000000" pitchFamily="2" charset="0"/>
              </a:rPr>
              <a:t>Svitlana</a:t>
            </a:r>
            <a:r>
              <a:rPr lang="en-US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 Gryshko</a:t>
            </a:r>
            <a:r>
              <a:rPr lang="en-US" sz="1600" b="1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1</a:t>
            </a:r>
            <a:r>
              <a:rPr lang="en-US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, Dr. Olena Kaikova</a:t>
            </a:r>
            <a:r>
              <a:rPr lang="en-US" sz="1600" b="1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2</a:t>
            </a:r>
            <a:r>
              <a:rPr lang="en-US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,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Dr. Oleksandr Shevchenko</a:t>
            </a:r>
            <a:r>
              <a:rPr lang="en-US" sz="1600" b="1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1</a:t>
            </a:r>
            <a:r>
              <a:rPr lang="en-US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, Prof. </a:t>
            </a:r>
            <a:r>
              <a:rPr lang="en-US" sz="1600" b="1" dirty="0" err="1">
                <a:solidFill>
                  <a:schemeClr val="accent2"/>
                </a:solidFill>
                <a:latin typeface="Montserrat" panose="00000500000000000000" pitchFamily="2" charset="0"/>
              </a:rPr>
              <a:t>Vagan</a:t>
            </a:r>
            <a:r>
              <a:rPr lang="en-US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 Terziyan</a:t>
            </a:r>
            <a:r>
              <a:rPr lang="en-US" sz="1600" b="1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2</a:t>
            </a:r>
            <a:r>
              <a:rPr lang="en-US" sz="1600" b="1" dirty="0">
                <a:solidFill>
                  <a:schemeClr val="accent2"/>
                </a:solidFill>
                <a:latin typeface="Montserrat" panose="00000500000000000000" pitchFamily="2" charset="0"/>
              </a:rPr>
              <a:t>, and Dr. Rafik Absi</a:t>
            </a:r>
            <a:r>
              <a:rPr lang="en-US" sz="1600" b="1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3</a:t>
            </a:r>
            <a:endParaRPr lang="en-US" sz="1600" b="1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 algn="r" hangingPunct="0"/>
            <a:r>
              <a:rPr lang="en-US" sz="1600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1 </a:t>
            </a:r>
            <a:r>
              <a:rPr lang="en-US" sz="1600" dirty="0">
                <a:solidFill>
                  <a:schemeClr val="accent2"/>
                </a:solidFill>
                <a:latin typeface="Montserrat" panose="00000500000000000000" pitchFamily="2" charset="0"/>
              </a:rPr>
              <a:t>Kharkiv National University of Radio Electronics, Kharkiv, Ukraine </a:t>
            </a:r>
          </a:p>
          <a:p>
            <a:pPr algn="r" hangingPunct="0"/>
            <a:r>
              <a:rPr lang="en-US" sz="1600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2 </a:t>
            </a:r>
            <a:r>
              <a:rPr lang="en-US" sz="1600" dirty="0">
                <a:solidFill>
                  <a:schemeClr val="accent2"/>
                </a:solidFill>
                <a:latin typeface="Montserrat" panose="00000500000000000000" pitchFamily="2" charset="0"/>
              </a:rPr>
              <a:t>University of Jyväskylä, Jyväskylä, Finland </a:t>
            </a:r>
          </a:p>
          <a:p>
            <a:pPr algn="r" hangingPunct="0"/>
            <a:r>
              <a:rPr lang="en-US" sz="1600" baseline="30000" dirty="0">
                <a:solidFill>
                  <a:schemeClr val="accent2"/>
                </a:solidFill>
                <a:latin typeface="Montserrat" panose="00000500000000000000" pitchFamily="2" charset="0"/>
              </a:rPr>
              <a:t>3 </a:t>
            </a:r>
            <a:r>
              <a:rPr lang="en-US" sz="1600" dirty="0">
                <a:solidFill>
                  <a:schemeClr val="accent2"/>
                </a:solidFill>
                <a:latin typeface="Montserrat" panose="00000500000000000000" pitchFamily="2" charset="0"/>
              </a:rPr>
              <a:t>ECAM EPMI - école </a:t>
            </a:r>
            <a:r>
              <a:rPr lang="en-US" sz="1600" dirty="0" err="1">
                <a:solidFill>
                  <a:schemeClr val="accent2"/>
                </a:solidFill>
                <a:latin typeface="Montserrat" panose="00000500000000000000" pitchFamily="2" charset="0"/>
              </a:rPr>
              <a:t>d'ingénieurs</a:t>
            </a:r>
            <a:r>
              <a:rPr lang="en-US" sz="1600" dirty="0">
                <a:solidFill>
                  <a:schemeClr val="accent2"/>
                </a:solidFill>
                <a:latin typeface="Montserrat" panose="00000500000000000000" pitchFamily="2" charset="0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Montserrat" panose="00000500000000000000" pitchFamily="2" charset="0"/>
              </a:rPr>
              <a:t>généraliste</a:t>
            </a:r>
            <a:r>
              <a:rPr lang="en-US" sz="1600" dirty="0">
                <a:solidFill>
                  <a:schemeClr val="accent2"/>
                </a:solidFill>
                <a:latin typeface="Montserrat" panose="00000500000000000000" pitchFamily="2" charset="0"/>
              </a:rPr>
              <a:t> à Paris </a:t>
            </a:r>
            <a:r>
              <a:rPr lang="en-US" sz="1600" dirty="0" err="1">
                <a:solidFill>
                  <a:schemeClr val="accent2"/>
                </a:solidFill>
                <a:latin typeface="Montserrat" panose="00000500000000000000" pitchFamily="2" charset="0"/>
              </a:rPr>
              <a:t>Cergy</a:t>
            </a:r>
            <a:r>
              <a:rPr lang="en-US" sz="1600" dirty="0">
                <a:solidFill>
                  <a:schemeClr val="accent2"/>
                </a:solidFill>
                <a:latin typeface="Montserrat" panose="00000500000000000000" pitchFamily="2" charset="0"/>
              </a:rPr>
              <a:t>, France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4077BECE-D12A-49FD-297C-7D2E56C9A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3436" r="2826"/>
          <a:stretch/>
        </p:blipFill>
        <p:spPr bwMode="auto">
          <a:xfrm>
            <a:off x="7160418" y="965438"/>
            <a:ext cx="1914525" cy="7271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8B4380-3C4C-F9CF-E284-D0A23BA9FC39}"/>
              </a:ext>
            </a:extLst>
          </p:cNvPr>
          <p:cNvSpPr txBox="1"/>
          <p:nvPr/>
        </p:nvSpPr>
        <p:spPr>
          <a:xfrm>
            <a:off x="2886075" y="6265961"/>
            <a:ext cx="61436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dirty="0">
                <a:solidFill>
                  <a:schemeClr val="tx1"/>
                </a:solidFill>
                <a:latin typeface="Montserrat" panose="00000500000000000000" pitchFamily="2" charset="0"/>
              </a:rPr>
              <a:t>24–27 September 2024, TalTech, Tallinn, Estonia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1FC67384-CAA4-C4ED-A87F-486A73D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518" y="1378895"/>
            <a:ext cx="1914525" cy="3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CEE76665-6A29-6799-0069-51F2094440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/>
          <a:stretch/>
        </p:blipFill>
        <p:spPr>
          <a:xfrm>
            <a:off x="6177340" y="1044405"/>
            <a:ext cx="667503" cy="727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6;p15">
            <a:extLst>
              <a:ext uri="{FF2B5EF4-FFF2-40B4-BE49-F238E27FC236}">
                <a16:creationId xmlns:a16="http://schemas.microsoft.com/office/drawing/2014/main" id="{8AEE7A4D-005E-9654-4697-E0AD39D7E585}"/>
              </a:ext>
            </a:extLst>
          </p:cNvPr>
          <p:cNvSpPr txBox="1"/>
          <p:nvPr/>
        </p:nvSpPr>
        <p:spPr>
          <a:xfrm>
            <a:off x="2779376" y="644623"/>
            <a:ext cx="6669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cap="all" dirty="0">
                <a:solidFill>
                  <a:schemeClr val="dk1"/>
                </a:solidFill>
                <a:latin typeface="Montserrat"/>
              </a:rPr>
              <a:t>Conclusions</a:t>
            </a:r>
            <a:endParaRPr sz="2800" b="1" cap="all" dirty="0">
              <a:solidFill>
                <a:schemeClr val="accent2"/>
              </a:solidFill>
              <a:latin typeface="Montserrat"/>
            </a:endParaRPr>
          </a:p>
        </p:txBody>
      </p:sp>
      <p:sp>
        <p:nvSpPr>
          <p:cNvPr id="3" name="Google Shape;355;p14">
            <a:extLst>
              <a:ext uri="{FF2B5EF4-FFF2-40B4-BE49-F238E27FC236}">
                <a16:creationId xmlns:a16="http://schemas.microsoft.com/office/drawing/2014/main" id="{DF0ECFFB-11B1-A567-440B-98F0ED23DF26}"/>
              </a:ext>
            </a:extLst>
          </p:cNvPr>
          <p:cNvSpPr/>
          <p:nvPr/>
        </p:nvSpPr>
        <p:spPr>
          <a:xfrm>
            <a:off x="2228850" y="1770548"/>
            <a:ext cx="8820149" cy="444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address the complexity and the scale of today’s societal challenges it is crucial to combine international, multicultural, and multidisciplinary aspects of the collaboration.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International, multicultural, and multidisciplinary collaborative learning (IMMCL) have high potential to raise the level of cross-cultural understanding, tolerance, and innovation, shaping a more interconnected and socially conscious global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The impact extends beyond its immediate participants, reaching into wider society.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IMMCL enriches the educational experience and leads to the societal sustainable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As graduates enter various industries and sectors, they bring there the innovative ideas and skills, serving as catalysts for positive change and progress in their respective fields.</a:t>
            </a:r>
            <a:endParaRPr sz="1800"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90192D15-FC3E-D39E-0E35-4BC11F3C25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/>
          <a:stretch/>
        </p:blipFill>
        <p:spPr>
          <a:xfrm>
            <a:off x="11081207" y="0"/>
            <a:ext cx="1110793" cy="121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4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2"/>
          <p:cNvSpPr txBox="1"/>
          <p:nvPr/>
        </p:nvSpPr>
        <p:spPr>
          <a:xfrm>
            <a:off x="302323" y="4546998"/>
            <a:ext cx="408156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THANK YO</a:t>
            </a:r>
            <a:r>
              <a:rPr lang="es-ES" sz="48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10812E-5C59-4764-F93E-8A7504AA4147}"/>
              </a:ext>
            </a:extLst>
          </p:cNvPr>
          <p:cNvSpPr/>
          <p:nvPr/>
        </p:nvSpPr>
        <p:spPr>
          <a:xfrm>
            <a:off x="372227" y="5570486"/>
            <a:ext cx="3771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F5D6D"/>
                </a:solidFill>
                <a:latin typeface="Montserrat" panose="00000500000000000000" pitchFamily="2" charset="0"/>
              </a:rPr>
              <a:t>Contact person:</a:t>
            </a:r>
          </a:p>
          <a:p>
            <a:r>
              <a:rPr lang="en-US" sz="1600" dirty="0">
                <a:solidFill>
                  <a:srgbClr val="3F5D6D"/>
                </a:solidFill>
                <a:latin typeface="Montserrat" panose="00000500000000000000" pitchFamily="2" charset="0"/>
              </a:rPr>
              <a:t>mariia.golovianko@nure.ua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3479-F801-FB02-B315-B89C1D36D272}"/>
              </a:ext>
            </a:extLst>
          </p:cNvPr>
          <p:cNvSpPr txBox="1">
            <a:spLocks/>
          </p:cNvSpPr>
          <p:nvPr/>
        </p:nvSpPr>
        <p:spPr>
          <a:xfrm>
            <a:off x="2302303" y="3755521"/>
            <a:ext cx="3288765" cy="59240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Montserrat" panose="00000500000000000000" pitchFamily="2" charset="0"/>
              </a:rPr>
              <a:t>MARIIA GOLOVIANKO</a:t>
            </a:r>
            <a:endParaRPr lang="LID4096" sz="2000" dirty="0">
              <a:latin typeface="Montserrat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4823E6-A90A-D2B4-7D83-E058CFB4C2B7}"/>
              </a:ext>
            </a:extLst>
          </p:cNvPr>
          <p:cNvSpPr/>
          <p:nvPr/>
        </p:nvSpPr>
        <p:spPr>
          <a:xfrm>
            <a:off x="2362952" y="4347925"/>
            <a:ext cx="31234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555555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PhD, Associate Professor</a:t>
            </a:r>
            <a:endParaRPr lang="uk-UA" sz="1600" dirty="0">
              <a:solidFill>
                <a:srgbClr val="555555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555555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AI</a:t>
            </a:r>
            <a:r>
              <a:rPr lang="uk-UA" sz="1600" dirty="0">
                <a:solidFill>
                  <a:srgbClr val="555555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555555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Department</a:t>
            </a:r>
            <a:endParaRPr lang="uk-UA" sz="1600" dirty="0">
              <a:solidFill>
                <a:srgbClr val="555555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r>
              <a:rPr lang="en-US" sz="1600" dirty="0" err="1">
                <a:solidFill>
                  <a:srgbClr val="C0000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Metaintelligence</a:t>
            </a:r>
            <a:r>
              <a:rPr lang="en-US" sz="1600" dirty="0">
                <a:solidFill>
                  <a:srgbClr val="C0000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Lab</a:t>
            </a:r>
            <a:endParaRPr lang="uk-UA" sz="1600" dirty="0">
              <a:solidFill>
                <a:srgbClr val="C00000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555555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Kharkiv National University </a:t>
            </a:r>
          </a:p>
          <a:p>
            <a:r>
              <a:rPr lang="en-US" sz="1600" dirty="0">
                <a:solidFill>
                  <a:srgbClr val="555555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of Radio Electronics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C71E396-1C8F-5D2E-6090-81C239BEFDF6}"/>
              </a:ext>
            </a:extLst>
          </p:cNvPr>
          <p:cNvSpPr txBox="1">
            <a:spLocks/>
          </p:cNvSpPr>
          <p:nvPr/>
        </p:nvSpPr>
        <p:spPr>
          <a:xfrm>
            <a:off x="5591068" y="1671834"/>
            <a:ext cx="5961979" cy="4759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53B2CC"/>
                </a:solidFill>
                <a:latin typeface="Montserrat"/>
                <a:cs typeface="Arial"/>
              </a:rPr>
              <a:t>Associate Professor, </a:t>
            </a: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Department of Artificial Intelligence, NURE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53B2CC"/>
                </a:solidFill>
                <a:latin typeface="Montserrat"/>
                <a:cs typeface="Arial"/>
              </a:rPr>
              <a:t>Researcher</a:t>
            </a: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An </a:t>
            </a:r>
            <a:r>
              <a:rPr lang="en-US" sz="1600" b="1" dirty="0">
                <a:solidFill>
                  <a:srgbClr val="53B2CC"/>
                </a:solidFill>
                <a:latin typeface="Montserrat"/>
                <a:cs typeface="Arial"/>
              </a:rPr>
              <a:t>academic expert </a:t>
            </a: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in Horizon 2020, COST, TEMPUS, NATO SPS</a:t>
            </a:r>
            <a:r>
              <a:rPr lang="de-DE" sz="1600" dirty="0">
                <a:solidFill>
                  <a:schemeClr val="dk1"/>
                </a:solidFill>
                <a:latin typeface="Montserrat"/>
                <a:cs typeface="Arial"/>
              </a:rPr>
              <a:t>, ERASMUS </a:t>
            </a: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+ Projects;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A member of the trans sectoral academic WARN environment and </a:t>
            </a:r>
            <a:r>
              <a:rPr lang="en-US" sz="1600" dirty="0" err="1">
                <a:solidFill>
                  <a:schemeClr val="dk1"/>
                </a:solidFill>
                <a:latin typeface="Montserrat"/>
                <a:cs typeface="Arial"/>
              </a:rPr>
              <a:t>MetaIntelligence</a:t>
            </a: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 Lab</a:t>
            </a:r>
            <a:r>
              <a:rPr lang="uk-UA" sz="1600" dirty="0">
                <a:solidFill>
                  <a:schemeClr val="dk1"/>
                </a:solidFill>
                <a:latin typeface="Montserrat"/>
                <a:cs typeface="Arial"/>
              </a:rPr>
              <a:t>.</a:t>
            </a:r>
            <a:endParaRPr lang="en-US" sz="1600" dirty="0">
              <a:solidFill>
                <a:schemeClr val="dk1"/>
              </a:solidFill>
              <a:latin typeface="Montserrat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53B2CC"/>
                </a:solidFill>
                <a:latin typeface="Montserrat"/>
                <a:cs typeface="Arial"/>
              </a:rPr>
              <a:t>Collaboration with </a:t>
            </a:r>
            <a:r>
              <a:rPr lang="de-DE" sz="1600" dirty="0">
                <a:solidFill>
                  <a:schemeClr val="dk1"/>
                </a:solidFill>
                <a:latin typeface="Montserrat"/>
                <a:cs typeface="Arial"/>
              </a:rPr>
              <a:t>ECAM</a:t>
            </a: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-EPMI, University of Jyvaskyla, University </a:t>
            </a:r>
            <a:r>
              <a:rPr lang="uk-UA" sz="1600" dirty="0">
                <a:solidFill>
                  <a:schemeClr val="dk1"/>
                </a:solidFill>
                <a:latin typeface="Montserrat"/>
                <a:cs typeface="Arial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of Jaen, University of Coimbra, University of Tartu and others</a:t>
            </a:r>
            <a:r>
              <a:rPr lang="ru-RU" sz="1600" dirty="0">
                <a:solidFill>
                  <a:schemeClr val="dk1"/>
                </a:solidFill>
                <a:latin typeface="Montserrat"/>
                <a:cs typeface="Arial"/>
              </a:rPr>
              <a:t>...</a:t>
            </a:r>
            <a:endParaRPr lang="en-US" sz="1600" dirty="0">
              <a:solidFill>
                <a:schemeClr val="dk1"/>
              </a:solidFill>
              <a:latin typeface="Montserrat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53B2CC"/>
                </a:solidFill>
                <a:latin typeface="Montserrat"/>
                <a:cs typeface="Arial"/>
              </a:rPr>
              <a:t>Research interests: </a:t>
            </a:r>
            <a: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  <a:t>Collective Intelligence, AI Security, Adversarial Machine Learning, Industry 5.0, Hybrid Threats, Knowledge Informed Machine Learning, Ontologies, Semantic Technology, Information Retrieval, Collaborative Learning. </a:t>
            </a:r>
            <a:br>
              <a:rPr lang="en-US" sz="1600" dirty="0">
                <a:solidFill>
                  <a:schemeClr val="dk1"/>
                </a:solidFill>
                <a:latin typeface="Montserrat"/>
                <a:cs typeface="Arial"/>
              </a:rPr>
            </a:br>
            <a:endParaRPr lang="ru-RU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E9BFF3-79DC-37C0-72A0-67DC6418F8C1}"/>
              </a:ext>
            </a:extLst>
          </p:cNvPr>
          <p:cNvSpPr/>
          <p:nvPr/>
        </p:nvSpPr>
        <p:spPr>
          <a:xfrm>
            <a:off x="2362952" y="5799086"/>
            <a:ext cx="3528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3F5D6D"/>
                </a:solidFill>
                <a:latin typeface="Montserrat" panose="00000500000000000000" pitchFamily="2" charset="0"/>
                <a:hlinkClick r:id="rId2"/>
              </a:rPr>
              <a:t>http://nure.ua/en/staff/mariia-golovianko</a:t>
            </a:r>
            <a:r>
              <a:rPr lang="ru-RU" sz="1200" dirty="0">
                <a:solidFill>
                  <a:srgbClr val="3F5D6D"/>
                </a:solidFill>
                <a:latin typeface="Montserrat" panose="00000500000000000000" pitchFamily="2" charset="0"/>
              </a:rPr>
              <a:t>     </a:t>
            </a:r>
            <a:endParaRPr lang="en-US" sz="1200" dirty="0">
              <a:solidFill>
                <a:srgbClr val="3F5D6D"/>
              </a:solidFill>
              <a:latin typeface="Montserrat" panose="00000500000000000000" pitchFamily="2" charset="0"/>
            </a:endParaRPr>
          </a:p>
          <a:p>
            <a:r>
              <a:rPr lang="en-US" sz="1200" dirty="0">
                <a:solidFill>
                  <a:srgbClr val="3F5D6D"/>
                </a:solidFill>
                <a:latin typeface="Montserrat" panose="00000500000000000000" pitchFamily="2" charset="0"/>
              </a:rPr>
              <a:t>mariia.golovianko@nure.ua</a:t>
            </a:r>
          </a:p>
        </p:txBody>
      </p:sp>
      <p:pic>
        <p:nvPicPr>
          <p:cNvPr id="6" name="Picture 5" descr="A person with the arms crossed&#10;&#10;Description automatically generated with medium confidence">
            <a:extLst>
              <a:ext uri="{FF2B5EF4-FFF2-40B4-BE49-F238E27FC236}">
                <a16:creationId xmlns:a16="http://schemas.microsoft.com/office/drawing/2014/main" id="{16ECE5CA-BB44-3351-4AE2-2B7D443B8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/>
          <a:stretch/>
        </p:blipFill>
        <p:spPr>
          <a:xfrm>
            <a:off x="2552279" y="861931"/>
            <a:ext cx="2155914" cy="2896607"/>
          </a:xfrm>
          <a:prstGeom prst="rect">
            <a:avLst/>
          </a:prstGeom>
        </p:spPr>
      </p:pic>
      <p:sp>
        <p:nvSpPr>
          <p:cNvPr id="7" name="Google Shape;356;p14">
            <a:extLst>
              <a:ext uri="{FF2B5EF4-FFF2-40B4-BE49-F238E27FC236}">
                <a16:creationId xmlns:a16="http://schemas.microsoft.com/office/drawing/2014/main" id="{A5E9DCC2-4B20-265D-C4CD-4966EED6B9DA}"/>
              </a:ext>
            </a:extLst>
          </p:cNvPr>
          <p:cNvSpPr txBox="1"/>
          <p:nvPr/>
        </p:nvSpPr>
        <p:spPr>
          <a:xfrm>
            <a:off x="5724524" y="569543"/>
            <a:ext cx="53000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ABOUT THE SPEAKER</a:t>
            </a:r>
            <a:endParaRPr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/>
          <p:nvPr/>
        </p:nvSpPr>
        <p:spPr>
          <a:xfrm>
            <a:off x="1981199" y="1539956"/>
            <a:ext cx="9386249" cy="4115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b="1" dirty="0">
                <a:solidFill>
                  <a:srgbClr val="53B2CC"/>
                </a:solidFill>
                <a:latin typeface="Montserrat"/>
              </a:rPr>
              <a:t>Hypothesis: 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Collaboration, encompassing international, multicultural, and multidisciplinary aspects, leads to positive outcomes in terms of personal development, cross-cultural understanding, innovation, societal change, and even national security.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DE" sz="1200" b="0" i="0" u="none" strike="noStrik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53B2CC"/>
                </a:solidFill>
                <a:latin typeface="Montserrat"/>
              </a:rPr>
              <a:t>Qualitative methods</a:t>
            </a:r>
            <a:r>
              <a:rPr lang="uk-UA" sz="1600" b="1" dirty="0">
                <a:solidFill>
                  <a:srgbClr val="53B2CC"/>
                </a:solidFill>
                <a:latin typeface="Montserrat"/>
              </a:rPr>
              <a:t> </a:t>
            </a:r>
            <a:r>
              <a:rPr lang="en-US" sz="1600" b="1" dirty="0">
                <a:solidFill>
                  <a:srgbClr val="53B2CC"/>
                </a:solidFill>
                <a:latin typeface="Montserrat"/>
              </a:rPr>
              <a:t>of research: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Analysis of 17 years of the international collaborative learning.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Interviews, case studies and participant observations, documents and communications produced by the program</a:t>
            </a:r>
            <a:r>
              <a:rPr lang="uk-UA" sz="1600" dirty="0">
                <a:solidFill>
                  <a:schemeClr val="dk1"/>
                </a:solidFill>
                <a:latin typeface="Montserra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Tracking graduates over time to assess the long-term impact of the program on career progression, innovation output, or societal contributions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Analysis of correlations between program dynamics and global trends in digital and societal transformation</a:t>
            </a:r>
            <a:r>
              <a:rPr lang="uk-UA" sz="1600" dirty="0">
                <a:solidFill>
                  <a:schemeClr val="dk1"/>
                </a:solidFill>
                <a:latin typeface="Montserrat"/>
              </a:rPr>
              <a:t>.</a:t>
            </a:r>
            <a:endParaRPr lang="en-US" sz="1600" dirty="0">
              <a:solidFill>
                <a:schemeClr val="dk1"/>
              </a:solidFill>
              <a:latin typeface="Montserr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Montserr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53B2CC"/>
                </a:solidFill>
                <a:latin typeface="Montserrat"/>
              </a:rPr>
              <a:t>Quantitative methods of research: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Data analytics provided by </a:t>
            </a:r>
            <a:r>
              <a:rPr lang="en-US" sz="1600" dirty="0" err="1">
                <a:solidFill>
                  <a:schemeClr val="dk1"/>
                </a:solidFill>
                <a:latin typeface="Montserrat"/>
              </a:rPr>
              <a:t>SciVal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;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Social impact metrics: The UN`s Sustainable Development Goals (SDGs).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Montserr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53B2CC"/>
                </a:solidFill>
                <a:latin typeface="Montserrat"/>
              </a:rPr>
              <a:t>Participants: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More than 500 students from France (ECAM-EPMI, ITIN/ITESCIA) and Ukraine (NURE)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More than 30 members of universities` staff, industrial experts, members of chambers of commerce and business incubators’ representatives from FR and UA.</a:t>
            </a:r>
            <a:endParaRPr sz="1600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356" name="Google Shape;356;p14"/>
          <p:cNvSpPr txBox="1"/>
          <p:nvPr/>
        </p:nvSpPr>
        <p:spPr>
          <a:xfrm>
            <a:off x="1981199" y="591248"/>
            <a:ext cx="53000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RESEARCH OUTLINE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AAD9A719-BCFD-5840-4E95-F6CEC9A3A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/>
          <a:stretch/>
        </p:blipFill>
        <p:spPr>
          <a:xfrm>
            <a:off x="11081207" y="0"/>
            <a:ext cx="1110793" cy="12112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6E5ED99-C194-A8A3-D835-A7277F0C1592}"/>
              </a:ext>
            </a:extLst>
          </p:cNvPr>
          <p:cNvSpPr/>
          <p:nvPr/>
        </p:nvSpPr>
        <p:spPr>
          <a:xfrm>
            <a:off x="0" y="5191125"/>
            <a:ext cx="12192000" cy="1463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88" name="Google Shape;488;p21"/>
          <p:cNvSpPr/>
          <p:nvPr/>
        </p:nvSpPr>
        <p:spPr>
          <a:xfrm>
            <a:off x="482385" y="1527814"/>
            <a:ext cx="5832689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A </a:t>
            </a:r>
            <a:r>
              <a:rPr lang="en-US" sz="1800" dirty="0">
                <a:solidFill>
                  <a:srgbClr val="53B2CC"/>
                </a:solidFill>
                <a:latin typeface="Montserrat"/>
              </a:rPr>
              <a:t>collaborative learning initiative </a:t>
            </a:r>
            <a:r>
              <a:rPr lang="en-US" sz="1800" dirty="0">
                <a:solidFill>
                  <a:schemeClr val="dk1"/>
                </a:solidFill>
                <a:latin typeface="Montserrat"/>
              </a:rPr>
              <a:t>launched in 2006 to equip future computer scientists and engineers in FR and UA with the entrepreneurial skills.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An </a:t>
            </a:r>
            <a:r>
              <a:rPr lang="en-US" sz="1800" dirty="0">
                <a:solidFill>
                  <a:srgbClr val="53B2CC"/>
                </a:solidFill>
                <a:latin typeface="Montserrat"/>
              </a:rPr>
              <a:t>international multidisciplinary, multicultural and hybrid training environment</a:t>
            </a:r>
            <a:r>
              <a:rPr lang="en-US" sz="1800" dirty="0">
                <a:solidFill>
                  <a:schemeClr val="dk1"/>
                </a:solidFill>
                <a:latin typeface="Montserrat"/>
              </a:rPr>
              <a:t>, where students learn how to transform innovative ideas into viable business projects. </a:t>
            </a:r>
            <a:endParaRPr lang="uk-UA" sz="1800" dirty="0">
              <a:solidFill>
                <a:schemeClr val="dk1"/>
              </a:solidFill>
              <a:latin typeface="Montserrat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Format: </a:t>
            </a:r>
            <a:r>
              <a:rPr lang="en-US" sz="1800" dirty="0">
                <a:solidFill>
                  <a:srgbClr val="53B2CC"/>
                </a:solidFill>
                <a:latin typeface="Montserrat"/>
              </a:rPr>
              <a:t>team project-based</a:t>
            </a:r>
            <a:r>
              <a:rPr lang="en-US" sz="1800" dirty="0">
                <a:solidFill>
                  <a:schemeClr val="dk1"/>
                </a:solidFill>
                <a:latin typeface="Montserrat"/>
              </a:rPr>
              <a:t> learning ,  </a:t>
            </a:r>
            <a:r>
              <a:rPr lang="en-US" sz="1800" dirty="0">
                <a:solidFill>
                  <a:srgbClr val="53B2CC"/>
                </a:solidFill>
                <a:latin typeface="Montserrat"/>
              </a:rPr>
              <a:t>mobility at home,</a:t>
            </a:r>
            <a:r>
              <a:rPr lang="en-US" sz="1800" dirty="0">
                <a:solidFill>
                  <a:schemeClr val="dk1"/>
                </a:solidFill>
                <a:latin typeface="Montserrat"/>
              </a:rPr>
              <a:t> telecommunication tools </a:t>
            </a:r>
          </a:p>
        </p:txBody>
      </p:sp>
      <p:sp>
        <p:nvSpPr>
          <p:cNvPr id="489" name="Google Shape;489;p21"/>
          <p:cNvSpPr txBox="1"/>
          <p:nvPr/>
        </p:nvSpPr>
        <p:spPr>
          <a:xfrm>
            <a:off x="482385" y="565652"/>
            <a:ext cx="75662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all" dirty="0">
                <a:solidFill>
                  <a:srgbClr val="53B2CC"/>
                </a:solidFill>
                <a:latin typeface="Montserrat"/>
              </a:rPr>
              <a:t>E</a:t>
            </a:r>
            <a:r>
              <a:rPr lang="en-US" sz="3200" b="1" cap="all" dirty="0">
                <a:solidFill>
                  <a:schemeClr val="dk1"/>
                </a:solidFill>
                <a:latin typeface="Montserrat"/>
              </a:rPr>
              <a:t>uropean </a:t>
            </a:r>
            <a:r>
              <a:rPr lang="en-US" sz="3200" b="1" cap="all" dirty="0">
                <a:solidFill>
                  <a:srgbClr val="53B2CC"/>
                </a:solidFill>
                <a:latin typeface="Montserrat"/>
              </a:rPr>
              <a:t>V</a:t>
            </a:r>
            <a:r>
              <a:rPr lang="en-US" sz="3200" b="1" cap="all" dirty="0">
                <a:solidFill>
                  <a:schemeClr val="dk1"/>
                </a:solidFill>
                <a:latin typeface="Montserrat"/>
              </a:rPr>
              <a:t>irtual </a:t>
            </a:r>
            <a:r>
              <a:rPr lang="en-US" sz="3200" b="1" cap="all" dirty="0">
                <a:solidFill>
                  <a:srgbClr val="53B2CC"/>
                </a:solidFill>
                <a:latin typeface="Montserrat"/>
              </a:rPr>
              <a:t>V</a:t>
            </a:r>
            <a:r>
              <a:rPr lang="en-US" sz="3200" b="1" cap="all" dirty="0">
                <a:solidFill>
                  <a:schemeClr val="dk1"/>
                </a:solidFill>
                <a:latin typeface="Montserrat"/>
              </a:rPr>
              <a:t>enture</a:t>
            </a:r>
            <a:endParaRPr lang="es-ES" dirty="0">
              <a:solidFill>
                <a:schemeClr val="accent2"/>
              </a:solidFill>
            </a:endParaRPr>
          </a:p>
        </p:txBody>
      </p:sp>
      <p:pic>
        <p:nvPicPr>
          <p:cNvPr id="3" name="Picture 2" descr="A video conference with a camera&#10;&#10;Description automatically generated with medium confidence">
            <a:extLst>
              <a:ext uri="{FF2B5EF4-FFF2-40B4-BE49-F238E27FC236}">
                <a16:creationId xmlns:a16="http://schemas.microsoft.com/office/drawing/2014/main" id="{8B1C3797-CE9C-C7B5-FC66-3EA0F10AA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544" y="1601116"/>
            <a:ext cx="4710130" cy="3139320"/>
          </a:xfrm>
          <a:prstGeom prst="round2DiagRect">
            <a:avLst/>
          </a:prstGeom>
        </p:spPr>
      </p:pic>
      <p:pic>
        <p:nvPicPr>
          <p:cNvPr id="5" name="Picture 4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9CBD31C2-6C17-A6C1-9446-2223D976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31" y="5268718"/>
            <a:ext cx="1998938" cy="1332300"/>
          </a:xfrm>
          <a:prstGeom prst="rect">
            <a:avLst/>
          </a:prstGeom>
        </p:spPr>
      </p:pic>
      <p:pic>
        <p:nvPicPr>
          <p:cNvPr id="9" name="Picture 8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FAF88A1C-B89E-1E2D-D134-31D7B1DF2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803" y="5256884"/>
            <a:ext cx="2002156" cy="1334445"/>
          </a:xfrm>
          <a:prstGeom prst="rect">
            <a:avLst/>
          </a:prstGeom>
        </p:spPr>
      </p:pic>
      <p:pic>
        <p:nvPicPr>
          <p:cNvPr id="11" name="Picture 10" descr="A group of people sitting around a table with laptops&#10;&#10;Description automatically generated">
            <a:extLst>
              <a:ext uri="{FF2B5EF4-FFF2-40B4-BE49-F238E27FC236}">
                <a16:creationId xmlns:a16="http://schemas.microsoft.com/office/drawing/2014/main" id="{FCFDEF24-2849-5442-728B-2A6BEEE54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" y="5256884"/>
            <a:ext cx="2002156" cy="1334445"/>
          </a:xfrm>
          <a:prstGeom prst="rect">
            <a:avLst/>
          </a:prstGeom>
        </p:spPr>
      </p:pic>
      <p:pic>
        <p:nvPicPr>
          <p:cNvPr id="15" name="Picture 14" descr="A group of men standing on a sidewalk&#10;&#10;Description automatically generated">
            <a:extLst>
              <a:ext uri="{FF2B5EF4-FFF2-40B4-BE49-F238E27FC236}">
                <a16:creationId xmlns:a16="http://schemas.microsoft.com/office/drawing/2014/main" id="{8F2DA5D1-9D72-3F3C-BB44-8B6313F68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155" y="5266246"/>
            <a:ext cx="2002157" cy="1334771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E9DF266-6925-0D4C-631B-6AB2DCAE5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8290" y="5266245"/>
            <a:ext cx="2002158" cy="1334772"/>
          </a:xfrm>
          <a:prstGeom prst="rect">
            <a:avLst/>
          </a:prstGeom>
        </p:spPr>
      </p:pic>
      <p:pic>
        <p:nvPicPr>
          <p:cNvPr id="22" name="Picture 21" descr="A screenshot of a video call&#10;&#10;Description automatically generated">
            <a:extLst>
              <a:ext uri="{FF2B5EF4-FFF2-40B4-BE49-F238E27FC236}">
                <a16:creationId xmlns:a16="http://schemas.microsoft.com/office/drawing/2014/main" id="{D42162FB-33DD-25A8-DCC8-CF7521CB04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629"/>
          <a:stretch/>
        </p:blipFill>
        <p:spPr>
          <a:xfrm>
            <a:off x="10257175" y="5274114"/>
            <a:ext cx="1849100" cy="1326903"/>
          </a:xfrm>
          <a:prstGeom prst="rect">
            <a:avLst/>
          </a:prstGeom>
        </p:spPr>
      </p:pic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6F6E0234-4E2B-27E9-D158-FE10CFC9F7F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/>
          <a:stretch/>
        </p:blipFill>
        <p:spPr>
          <a:xfrm>
            <a:off x="10963277" y="127879"/>
            <a:ext cx="1110793" cy="121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8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/>
          <p:nvPr/>
        </p:nvSpPr>
        <p:spPr>
          <a:xfrm>
            <a:off x="2228851" y="2275373"/>
            <a:ext cx="592455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53B2CC"/>
                </a:solidFill>
                <a:latin typeface="Montserrat"/>
              </a:rPr>
              <a:t>Partnerships across private, public, and third sector</a:t>
            </a:r>
            <a:r>
              <a:rPr lang="en-US" sz="1800" dirty="0">
                <a:solidFill>
                  <a:schemeClr val="dk1"/>
                </a:solidFill>
                <a:latin typeface="Montserrat"/>
              </a:rPr>
              <a:t>: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exchange benchmarking information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 utilize diverse resources, expertise, and perspectives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improve output-oriented quality of research and education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attract sponsors for research projects 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address complex (security, social) issues more effectively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create sustainable solutions that benefit the entire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dk1"/>
              </a:solidFill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Collaborative learning and research initiatives (Learning as a social system)</a:t>
            </a:r>
            <a:endParaRPr sz="1800"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sp>
        <p:nvSpPr>
          <p:cNvPr id="356" name="Google Shape;356;p14"/>
          <p:cNvSpPr txBox="1"/>
          <p:nvPr/>
        </p:nvSpPr>
        <p:spPr>
          <a:xfrm>
            <a:off x="3752850" y="1098204"/>
            <a:ext cx="807179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all" dirty="0">
                <a:solidFill>
                  <a:schemeClr val="dk1"/>
                </a:solidFill>
                <a:latin typeface="Montserrat"/>
              </a:rPr>
              <a:t>COMMUNITIES OF PRACTICE (C</a:t>
            </a:r>
            <a:r>
              <a:rPr lang="en-US" sz="3200" b="1" dirty="0">
                <a:solidFill>
                  <a:schemeClr val="dk1"/>
                </a:solidFill>
                <a:latin typeface="Montserrat"/>
              </a:rPr>
              <a:t>o</a:t>
            </a:r>
            <a:r>
              <a:rPr lang="en-US" sz="3200" b="1" cap="all" dirty="0">
                <a:solidFill>
                  <a:schemeClr val="dk1"/>
                </a:solidFill>
                <a:latin typeface="Montserrat"/>
              </a:rPr>
              <a:t>P)</a:t>
            </a:r>
            <a:endParaRPr lang="es-ES" sz="3200" b="1" cap="all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2" name="Google Shape;355;p14">
            <a:extLst>
              <a:ext uri="{FF2B5EF4-FFF2-40B4-BE49-F238E27FC236}">
                <a16:creationId xmlns:a16="http://schemas.microsoft.com/office/drawing/2014/main" id="{EB4A5767-E3BC-C0CE-3A65-EEADE6A8B388}"/>
              </a:ext>
            </a:extLst>
          </p:cNvPr>
          <p:cNvSpPr/>
          <p:nvPr/>
        </p:nvSpPr>
        <p:spPr>
          <a:xfrm>
            <a:off x="8153401" y="2275373"/>
            <a:ext cx="3424235" cy="365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3B2CC"/>
                </a:solidFill>
                <a:latin typeface="Montserrat"/>
                <a:sym typeface="Montserrat"/>
              </a:rPr>
              <a:t>Domain:</a:t>
            </a:r>
            <a:r>
              <a:rPr lang="en-US" sz="1800" dirty="0">
                <a:solidFill>
                  <a:srgbClr val="53B2CC"/>
                </a:solidFill>
                <a:latin typeface="Montserrat"/>
                <a:sym typeface="Montserrat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a shared</a:t>
            </a:r>
            <a:r>
              <a:rPr lang="uk-UA" sz="1600" dirty="0">
                <a:solidFill>
                  <a:schemeClr val="dk1"/>
                </a:solidFill>
                <a:latin typeface="Montserrat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professional domain of interest</a:t>
            </a:r>
          </a:p>
          <a:p>
            <a:pPr marL="285750"/>
            <a:endParaRPr lang="en-US" sz="1600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3B2CC"/>
                </a:solidFill>
                <a:latin typeface="Montserrat"/>
                <a:sym typeface="Montserrat"/>
              </a:rPr>
              <a:t>Community:</a:t>
            </a:r>
            <a:r>
              <a:rPr lang="uk-UA" sz="1600" dirty="0">
                <a:solidFill>
                  <a:srgbClr val="53B2CC"/>
                </a:solidFill>
                <a:latin typeface="Montserrat"/>
                <a:sym typeface="Montserrat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members who engage in joint activities and discussions, help each other, share information and learn from each other.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3B2CC"/>
              </a:solidFill>
              <a:latin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3B2CC"/>
                </a:solidFill>
                <a:latin typeface="Montserrat"/>
                <a:sym typeface="Montserrat"/>
              </a:rPr>
              <a:t>Practice: 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a shared repertoire of resources: experiences, stories, tools, ways of addressing recurring problems</a:t>
            </a:r>
            <a:endParaRPr sz="1600"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357517A7-A7ED-E7A0-7011-89BE27FEF0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/>
          <a:stretch/>
        </p:blipFill>
        <p:spPr>
          <a:xfrm>
            <a:off x="11081207" y="0"/>
            <a:ext cx="1110793" cy="121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6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/>
          <p:nvPr/>
        </p:nvSpPr>
        <p:spPr>
          <a:xfrm>
            <a:off x="2228851" y="2275373"/>
            <a:ext cx="592455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53B2CC"/>
                </a:solidFill>
                <a:latin typeface="Montserrat"/>
              </a:rPr>
              <a:t>Partnership across private, public, and third sector</a:t>
            </a:r>
            <a:r>
              <a:rPr lang="en-US" sz="1800" dirty="0">
                <a:solidFill>
                  <a:schemeClr val="dk1"/>
                </a:solidFill>
                <a:latin typeface="Montserrat"/>
              </a:rPr>
              <a:t>: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exchange benchmarking information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 utilize diverse resources, expertise, and perspectives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improve output-oriented quality of research and education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attract sponsors for research projects 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address complex (security, social) issues more effectively</a:t>
            </a: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To create sustainable solutions that benefit the entire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dk1"/>
              </a:solidFill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Collaborative learning and research initiatives (Learning as a social system)</a:t>
            </a:r>
            <a:endParaRPr sz="1800"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sp>
        <p:nvSpPr>
          <p:cNvPr id="356" name="Google Shape;356;p14"/>
          <p:cNvSpPr txBox="1"/>
          <p:nvPr/>
        </p:nvSpPr>
        <p:spPr>
          <a:xfrm>
            <a:off x="3038476" y="1098204"/>
            <a:ext cx="87861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all" dirty="0">
                <a:solidFill>
                  <a:schemeClr val="dk1"/>
                </a:solidFill>
                <a:latin typeface="Montserrat"/>
              </a:rPr>
              <a:t>EVV COMMUNITY OF PRACTICE (C</a:t>
            </a:r>
            <a:r>
              <a:rPr lang="en-US" sz="3200" b="1" dirty="0">
                <a:solidFill>
                  <a:schemeClr val="dk1"/>
                </a:solidFill>
                <a:latin typeface="Montserrat"/>
              </a:rPr>
              <a:t>o</a:t>
            </a:r>
            <a:r>
              <a:rPr lang="en-US" sz="3200" b="1" cap="all" dirty="0">
                <a:solidFill>
                  <a:schemeClr val="dk1"/>
                </a:solidFill>
                <a:latin typeface="Montserrat"/>
              </a:rPr>
              <a:t>P)</a:t>
            </a:r>
            <a:endParaRPr lang="es-ES" sz="3200" b="1" cap="all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2" name="Google Shape;355;p14">
            <a:extLst>
              <a:ext uri="{FF2B5EF4-FFF2-40B4-BE49-F238E27FC236}">
                <a16:creationId xmlns:a16="http://schemas.microsoft.com/office/drawing/2014/main" id="{EB4A5767-E3BC-C0CE-3A65-EEADE6A8B388}"/>
              </a:ext>
            </a:extLst>
          </p:cNvPr>
          <p:cNvSpPr/>
          <p:nvPr/>
        </p:nvSpPr>
        <p:spPr>
          <a:xfrm>
            <a:off x="8153401" y="2275373"/>
            <a:ext cx="3424235" cy="365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3B2CC"/>
                </a:solidFill>
                <a:latin typeface="Montserrat"/>
                <a:sym typeface="Montserrat"/>
              </a:rPr>
              <a:t>Domain:</a:t>
            </a:r>
            <a:r>
              <a:rPr lang="en-US" sz="1800" dirty="0">
                <a:solidFill>
                  <a:srgbClr val="53B2CC"/>
                </a:solidFill>
                <a:latin typeface="Montserrat"/>
                <a:sym typeface="Montserrat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innovative entrepreneurship</a:t>
            </a:r>
          </a:p>
          <a:p>
            <a:pPr marL="285750"/>
            <a:endParaRPr lang="en-US" sz="1600" dirty="0">
              <a:solidFill>
                <a:schemeClr val="dk1"/>
              </a:solidFill>
              <a:latin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3B2CC"/>
                </a:solidFill>
                <a:latin typeface="Montserrat"/>
                <a:sym typeface="Montserrat"/>
              </a:rPr>
              <a:t>Community:</a:t>
            </a:r>
            <a:r>
              <a:rPr lang="uk-UA" sz="1600" dirty="0">
                <a:solidFill>
                  <a:srgbClr val="53B2CC"/>
                </a:solidFill>
                <a:latin typeface="Montserrat"/>
                <a:sym typeface="Montserrat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students, university teachers, entrepreneurs, ICT-professionals and industry experts sharing passion for applied innovation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3B2CC"/>
              </a:solidFill>
              <a:latin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3B2CC"/>
                </a:solidFill>
                <a:latin typeface="Montserrat"/>
                <a:sym typeface="Montserrat"/>
              </a:rPr>
              <a:t>Practice: </a:t>
            </a:r>
            <a:r>
              <a:rPr lang="en-US" sz="1600" dirty="0">
                <a:solidFill>
                  <a:schemeClr val="dk1"/>
                </a:solidFill>
                <a:latin typeface="Montserrat"/>
              </a:rPr>
              <a:t>Designing innovative ventures: </a:t>
            </a:r>
          </a:p>
          <a:p>
            <a:pPr marL="62865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Hybrid training sessions </a:t>
            </a:r>
          </a:p>
          <a:p>
            <a:pPr marL="62865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Distributed team-work </a:t>
            </a:r>
          </a:p>
          <a:p>
            <a:pPr marL="62865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Industrial visits.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sz="1600"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4B502117-1A89-7D48-32DF-7D606BE21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/>
          <a:stretch/>
        </p:blipFill>
        <p:spPr>
          <a:xfrm>
            <a:off x="11081207" y="0"/>
            <a:ext cx="1110793" cy="121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9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0"/>
          <p:cNvSpPr txBox="1"/>
          <p:nvPr/>
        </p:nvSpPr>
        <p:spPr>
          <a:xfrm>
            <a:off x="1105791" y="438988"/>
            <a:ext cx="79538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PROGRAM TIMELINE AND TRENDS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74" name="Google Shape;474;p20"/>
          <p:cNvSpPr txBox="1"/>
          <p:nvPr/>
        </p:nvSpPr>
        <p:spPr>
          <a:xfrm>
            <a:off x="1105791" y="2551837"/>
            <a:ext cx="10422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200</a:t>
            </a:r>
            <a:r>
              <a:rPr lang="uk-UA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dirty="0"/>
          </a:p>
        </p:txBody>
      </p:sp>
      <p:sp>
        <p:nvSpPr>
          <p:cNvPr id="475" name="Google Shape;475;p20"/>
          <p:cNvSpPr txBox="1"/>
          <p:nvPr/>
        </p:nvSpPr>
        <p:spPr>
          <a:xfrm>
            <a:off x="3059307" y="4866066"/>
            <a:ext cx="11105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2008</a:t>
            </a:r>
            <a:endParaRPr dirty="0"/>
          </a:p>
        </p:txBody>
      </p:sp>
      <p:sp>
        <p:nvSpPr>
          <p:cNvPr id="476" name="Google Shape;476;p20"/>
          <p:cNvSpPr txBox="1"/>
          <p:nvPr/>
        </p:nvSpPr>
        <p:spPr>
          <a:xfrm>
            <a:off x="5278719" y="2560402"/>
            <a:ext cx="8851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2018</a:t>
            </a:r>
            <a:endParaRPr dirty="0"/>
          </a:p>
        </p:txBody>
      </p:sp>
      <p:sp>
        <p:nvSpPr>
          <p:cNvPr id="477" name="Google Shape;477;p20"/>
          <p:cNvSpPr txBox="1"/>
          <p:nvPr/>
        </p:nvSpPr>
        <p:spPr>
          <a:xfrm>
            <a:off x="7214592" y="4866066"/>
            <a:ext cx="10081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dirty="0"/>
          </a:p>
        </p:txBody>
      </p:sp>
      <p:sp>
        <p:nvSpPr>
          <p:cNvPr id="478" name="Google Shape;478;p20"/>
          <p:cNvSpPr txBox="1"/>
          <p:nvPr/>
        </p:nvSpPr>
        <p:spPr>
          <a:xfrm>
            <a:off x="8895481" y="2560402"/>
            <a:ext cx="9844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dirty="0"/>
          </a:p>
        </p:txBody>
      </p:sp>
      <p:sp>
        <p:nvSpPr>
          <p:cNvPr id="479" name="Google Shape;479;p20"/>
          <p:cNvSpPr/>
          <p:nvPr/>
        </p:nvSpPr>
        <p:spPr>
          <a:xfrm>
            <a:off x="773179" y="4451417"/>
            <a:ext cx="170750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</a:t>
            </a:r>
            <a:r>
              <a:rPr lang="es-ES" sz="1800" b="0" i="0" u="none" strike="no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round </a:t>
            </a:r>
            <a:r>
              <a:rPr lang="es-ES" sz="1800" b="0" i="0" u="none" strike="noStrik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</a:t>
            </a:r>
            <a:r>
              <a:rPr lang="es-ES" sz="1800" b="0" i="0" u="none" strike="no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EVV </a:t>
            </a:r>
            <a:r>
              <a:rPr lang="es-ES" sz="1800" b="0" i="0" u="none" strike="noStrik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</a:t>
            </a:r>
            <a:r>
              <a:rPr lang="es-ES" sz="1800" b="0" i="0" u="none" strike="no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ITIN, France.</a:t>
            </a:r>
            <a:endParaRPr dirty="0"/>
          </a:p>
        </p:txBody>
      </p:sp>
      <p:sp>
        <p:nvSpPr>
          <p:cNvPr id="480" name="Google Shape;480;p20"/>
          <p:cNvSpPr/>
          <p:nvPr/>
        </p:nvSpPr>
        <p:spPr>
          <a:xfrm>
            <a:off x="4834330" y="4451417"/>
            <a:ext cx="1707507" cy="137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ECAM-EPMI joins the partnership, new topics, formats</a:t>
            </a:r>
            <a:endParaRPr sz="1800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482" name="Google Shape;482;p20"/>
          <p:cNvSpPr/>
          <p:nvPr/>
        </p:nvSpPr>
        <p:spPr>
          <a:xfrm>
            <a:off x="6723385" y="2094600"/>
            <a:ext cx="193357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ontserrat"/>
              </a:rPr>
              <a:t>Covid-19, scale up, cross-regional development of a new training program </a:t>
            </a:r>
            <a:r>
              <a:rPr lang="en-US" sz="1600" dirty="0" err="1">
                <a:solidFill>
                  <a:schemeClr val="dk1"/>
                </a:solidFill>
                <a:latin typeface="Montserrat"/>
              </a:rPr>
              <a:t>JoInME</a:t>
            </a:r>
            <a:endParaRPr sz="1600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483" name="Google Shape;483;p20"/>
          <p:cNvSpPr/>
          <p:nvPr/>
        </p:nvSpPr>
        <p:spPr>
          <a:xfrm>
            <a:off x="2894731" y="2094600"/>
            <a:ext cx="170750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Study</a:t>
            </a:r>
            <a:r>
              <a:rPr lang="es-ES" sz="1800" b="0" i="0" u="none" strike="no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800" b="0" i="0" u="none" strike="noStrik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visit</a:t>
            </a:r>
            <a:r>
              <a:rPr lang="es-ES" sz="1800" b="0" i="0" u="none" strike="no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800" b="0" i="0" u="none" strike="noStrik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</a:t>
            </a:r>
            <a:r>
              <a:rPr lang="es-ES" sz="1800" b="0" i="0" u="none" strike="no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French </a:t>
            </a:r>
            <a:r>
              <a:rPr lang="es-ES" sz="1800" b="0" i="0" u="none" strike="noStrik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students</a:t>
            </a:r>
            <a:r>
              <a:rPr lang="es-ES" sz="1800" b="0" i="0" u="none" strike="no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800" b="0" i="0" u="none" strike="noStrik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</a:t>
            </a:r>
            <a:r>
              <a:rPr lang="es-ES" sz="1800" b="0" i="0" u="none" strike="no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1800" b="0" i="0" u="none" strike="noStrik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Ukraine</a:t>
            </a:r>
            <a:r>
              <a:rPr lang="es-ES" sz="1800" b="0" i="0" u="none" strike="noStrik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5D7CBD-83BF-B78E-2971-28D267CFC556}"/>
              </a:ext>
            </a:extLst>
          </p:cNvPr>
          <p:cNvSpPr txBox="1"/>
          <p:nvPr/>
        </p:nvSpPr>
        <p:spPr>
          <a:xfrm>
            <a:off x="1952625" y="3574288"/>
            <a:ext cx="3590926" cy="307777"/>
          </a:xfrm>
          <a:prstGeom prst="rect">
            <a:avLst/>
          </a:prstGeom>
          <a:solidFill>
            <a:srgbClr val="53B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Montserrat" panose="00000500000000000000" pitchFamily="2" charset="0"/>
              </a:rPr>
              <a:t>63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business projects</a:t>
            </a:r>
            <a:endParaRPr lang="LID4096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3267D-3072-E759-4C1A-558624D6D98A}"/>
              </a:ext>
            </a:extLst>
          </p:cNvPr>
          <p:cNvSpPr txBox="1"/>
          <p:nvPr/>
        </p:nvSpPr>
        <p:spPr>
          <a:xfrm>
            <a:off x="6095999" y="3567178"/>
            <a:ext cx="3276601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34</a:t>
            </a:r>
            <a:r>
              <a:rPr lang="uk-UA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business projects</a:t>
            </a:r>
            <a:endParaRPr lang="LID4096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Google Shape;481;p20">
            <a:extLst>
              <a:ext uri="{FF2B5EF4-FFF2-40B4-BE49-F238E27FC236}">
                <a16:creationId xmlns:a16="http://schemas.microsoft.com/office/drawing/2014/main" id="{946E293C-9AF6-CDA4-62B4-12A0DC9ECCC4}"/>
              </a:ext>
            </a:extLst>
          </p:cNvPr>
          <p:cNvSpPr/>
          <p:nvPr/>
        </p:nvSpPr>
        <p:spPr>
          <a:xfrm>
            <a:off x="8734426" y="1560118"/>
            <a:ext cx="2028825" cy="39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i="0" u="none" strike="noStrike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AI/</a:t>
            </a:r>
            <a:r>
              <a:rPr lang="es-ES" sz="1600" i="0" u="none" strike="noStrike" dirty="0" err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Industry</a:t>
            </a:r>
            <a:r>
              <a:rPr lang="es-ES" sz="1600" i="0" u="none" strike="noStrike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5.0</a:t>
            </a:r>
            <a:endParaRPr sz="12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F0ED7-43EE-61DD-B70D-85933A225863}"/>
              </a:ext>
            </a:extLst>
          </p:cNvPr>
          <p:cNvSpPr txBox="1"/>
          <p:nvPr/>
        </p:nvSpPr>
        <p:spPr>
          <a:xfrm>
            <a:off x="438009" y="1618523"/>
            <a:ext cx="28957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Montserrat"/>
              </a:rPr>
              <a:t>Industry 3.0 automation</a:t>
            </a:r>
            <a:endParaRPr lang="LID4096" sz="1600" dirty="0">
              <a:solidFill>
                <a:schemeClr val="accent4"/>
              </a:solidFill>
              <a:latin typeface="Montserra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60FC8C-F243-9852-40DD-C7F6941D25F9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 flipV="1">
            <a:off x="3333751" y="1758598"/>
            <a:ext cx="5400675" cy="29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3DBB061B-768D-B17B-3FFE-763C0B0E0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/>
          <a:stretch/>
        </p:blipFill>
        <p:spPr>
          <a:xfrm>
            <a:off x="361950" y="5507842"/>
            <a:ext cx="1110793" cy="12112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5"/>
          <p:cNvSpPr txBox="1">
            <a:spLocks noGrp="1"/>
          </p:cNvSpPr>
          <p:nvPr>
            <p:ph type="body" idx="1"/>
          </p:nvPr>
        </p:nvSpPr>
        <p:spPr>
          <a:xfrm>
            <a:off x="333376" y="3722687"/>
            <a:ext cx="2190454" cy="290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Comprehensive personal development: soft and hard skills</a:t>
            </a:r>
            <a:r>
              <a:rPr lang="es-ES" sz="1400" dirty="0"/>
              <a:t>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400" dirty="0" err="1"/>
              <a:t>Creativity</a:t>
            </a:r>
            <a:r>
              <a:rPr lang="es-ES" sz="1400" dirty="0"/>
              <a:t>, </a:t>
            </a:r>
            <a:r>
              <a:rPr lang="es-ES" sz="1400" dirty="0" err="1"/>
              <a:t>critical</a:t>
            </a:r>
            <a:r>
              <a:rPr lang="es-ES" sz="1400" dirty="0"/>
              <a:t> </a:t>
            </a:r>
            <a:r>
              <a:rPr lang="es-ES" sz="1400" dirty="0" err="1"/>
              <a:t>thinking</a:t>
            </a:r>
            <a:r>
              <a:rPr lang="es-ES" sz="1400" dirty="0"/>
              <a:t>, </a:t>
            </a:r>
            <a:r>
              <a:rPr lang="en-US" sz="1400" dirty="0"/>
              <a:t>search of a </a:t>
            </a:r>
            <a:r>
              <a:rPr lang="es-ES" sz="1400" dirty="0" err="1"/>
              <a:t>bigger</a:t>
            </a:r>
            <a:r>
              <a:rPr lang="es-ES" sz="1400" dirty="0"/>
              <a:t> </a:t>
            </a:r>
            <a:r>
              <a:rPr lang="es-ES" sz="1400" dirty="0" err="1"/>
              <a:t>picture</a:t>
            </a:r>
            <a:r>
              <a:rPr lang="es-ES" sz="1400" dirty="0"/>
              <a:t>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400" dirty="0"/>
              <a:t>Global </a:t>
            </a:r>
            <a:r>
              <a:rPr lang="es-ES" sz="1400" dirty="0" err="1"/>
              <a:t>citizens</a:t>
            </a:r>
            <a:r>
              <a:rPr lang="es-ES" sz="1400" dirty="0"/>
              <a:t> </a:t>
            </a:r>
            <a:r>
              <a:rPr lang="es-ES" sz="1400" dirty="0" err="1"/>
              <a:t>prepared</a:t>
            </a:r>
            <a:r>
              <a:rPr lang="es-ES" sz="1400" dirty="0"/>
              <a:t>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intenational</a:t>
            </a:r>
            <a:r>
              <a:rPr lang="es-ES" sz="1400" dirty="0"/>
              <a:t> </a:t>
            </a:r>
            <a:r>
              <a:rPr lang="es-ES" sz="1400" dirty="0" err="1"/>
              <a:t>environments</a:t>
            </a:r>
            <a:r>
              <a:rPr lang="es-ES" sz="1400" dirty="0"/>
              <a:t>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Higher resilience. </a:t>
            </a:r>
            <a:endParaRPr sz="14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62" name="Google Shape;362;p15"/>
          <p:cNvSpPr txBox="1">
            <a:spLocks noGrp="1"/>
          </p:cNvSpPr>
          <p:nvPr>
            <p:ph type="body" idx="2"/>
          </p:nvPr>
        </p:nvSpPr>
        <p:spPr>
          <a:xfrm>
            <a:off x="2612348" y="3722686"/>
            <a:ext cx="2472671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HEIs higher resilience and robustness;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Staff and student mobilities.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Joint conferences.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New research and capacity building projects.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New adaptive, collaborative, and personalized learning formats.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Additional funds.</a:t>
            </a:r>
            <a:endParaRPr sz="1400" dirty="0"/>
          </a:p>
          <a:p>
            <a:pPr marL="22860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63" name="Google Shape;363;p15"/>
          <p:cNvSpPr txBox="1">
            <a:spLocks noGrp="1"/>
          </p:cNvSpPr>
          <p:nvPr>
            <p:ph type="body" idx="3"/>
          </p:nvPr>
        </p:nvSpPr>
        <p:spPr>
          <a:xfrm>
            <a:off x="5085019" y="3722687"/>
            <a:ext cx="2190454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Reforms in the Ukrainian higher educational system.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Impact-based quality culture based on transparency (TRUST project).</a:t>
            </a:r>
            <a:endParaRPr sz="1400" dirty="0"/>
          </a:p>
        </p:txBody>
      </p:sp>
      <p:sp>
        <p:nvSpPr>
          <p:cNvPr id="364" name="Google Shape;364;p15"/>
          <p:cNvSpPr txBox="1">
            <a:spLocks noGrp="1"/>
          </p:cNvSpPr>
          <p:nvPr>
            <p:ph type="body" idx="4"/>
          </p:nvPr>
        </p:nvSpPr>
        <p:spPr>
          <a:xfrm>
            <a:off x="7429357" y="3722687"/>
            <a:ext cx="2036568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Workforce with valuable skills and sustainability practices.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Improved management skills.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Social capital, networks, higher job positions.</a:t>
            </a:r>
            <a:endParaRPr sz="1400" dirty="0"/>
          </a:p>
        </p:txBody>
      </p:sp>
      <p:sp>
        <p:nvSpPr>
          <p:cNvPr id="365" name="Google Shape;365;p15"/>
          <p:cNvSpPr txBox="1">
            <a:spLocks noGrp="1"/>
          </p:cNvSpPr>
          <p:nvPr>
            <p:ph type="body" idx="5"/>
          </p:nvPr>
        </p:nvSpPr>
        <p:spPr>
          <a:xfrm>
            <a:off x="9692100" y="3711572"/>
            <a:ext cx="2071637" cy="271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Progress towards global sustainable development goals (SDG).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An international system – that is better prepared to manage the challenges we face now and in the future.</a:t>
            </a:r>
            <a:endParaRPr sz="1400" dirty="0"/>
          </a:p>
        </p:txBody>
      </p:sp>
      <p:sp>
        <p:nvSpPr>
          <p:cNvPr id="366" name="Google Shape;366;p15"/>
          <p:cNvSpPr txBox="1"/>
          <p:nvPr/>
        </p:nvSpPr>
        <p:spPr>
          <a:xfrm>
            <a:off x="3227982" y="644623"/>
            <a:ext cx="45505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MULTI-LAYER IMPAC</a:t>
            </a:r>
            <a:r>
              <a:rPr lang="es-ES" sz="28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>
            <a:off x="7894720" y="1923905"/>
            <a:ext cx="1076480" cy="971826"/>
            <a:chOff x="3549250" y="2952275"/>
            <a:chExt cx="266350" cy="231525"/>
          </a:xfrm>
        </p:grpSpPr>
        <p:sp>
          <p:nvSpPr>
            <p:cNvPr id="376" name="Google Shape;376;p15"/>
            <p:cNvSpPr/>
            <p:nvPr/>
          </p:nvSpPr>
          <p:spPr>
            <a:xfrm>
              <a:off x="3549250" y="3077175"/>
              <a:ext cx="266350" cy="106625"/>
            </a:xfrm>
            <a:custGeom>
              <a:avLst/>
              <a:gdLst/>
              <a:ahLst/>
              <a:cxnLst/>
              <a:rect l="l" t="t" r="r" b="b"/>
              <a:pathLst>
                <a:path w="10654" h="4265" extrusionOk="0">
                  <a:moveTo>
                    <a:pt x="1" y="0"/>
                  </a:moveTo>
                  <a:lnTo>
                    <a:pt x="1" y="3730"/>
                  </a:lnTo>
                  <a:cubicBezTo>
                    <a:pt x="1" y="4015"/>
                    <a:pt x="251" y="4265"/>
                    <a:pt x="536" y="4265"/>
                  </a:cubicBezTo>
                  <a:lnTo>
                    <a:pt x="10118" y="4265"/>
                  </a:lnTo>
                  <a:cubicBezTo>
                    <a:pt x="10421" y="4265"/>
                    <a:pt x="10653" y="4015"/>
                    <a:pt x="10653" y="3730"/>
                  </a:cubicBezTo>
                  <a:lnTo>
                    <a:pt x="10653" y="0"/>
                  </a:lnTo>
                  <a:lnTo>
                    <a:pt x="6139" y="0"/>
                  </a:lnTo>
                  <a:lnTo>
                    <a:pt x="6139" y="268"/>
                  </a:lnTo>
                  <a:cubicBezTo>
                    <a:pt x="6139" y="571"/>
                    <a:pt x="5889" y="803"/>
                    <a:pt x="5604" y="803"/>
                  </a:cubicBezTo>
                  <a:lnTo>
                    <a:pt x="5068" y="803"/>
                  </a:lnTo>
                  <a:cubicBezTo>
                    <a:pt x="4783" y="803"/>
                    <a:pt x="4533" y="571"/>
                    <a:pt x="4533" y="268"/>
                  </a:cubicBezTo>
                  <a:lnTo>
                    <a:pt x="45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3549250" y="2952275"/>
              <a:ext cx="266350" cy="111550"/>
            </a:xfrm>
            <a:custGeom>
              <a:avLst/>
              <a:gdLst/>
              <a:ahLst/>
              <a:cxnLst/>
              <a:rect l="l" t="t" r="r" b="b"/>
              <a:pathLst>
                <a:path w="10654" h="4462" extrusionOk="0">
                  <a:moveTo>
                    <a:pt x="6531" y="803"/>
                  </a:moveTo>
                  <a:cubicBezTo>
                    <a:pt x="6621" y="803"/>
                    <a:pt x="6656" y="857"/>
                    <a:pt x="6656" y="928"/>
                  </a:cubicBezTo>
                  <a:lnTo>
                    <a:pt x="6656" y="1803"/>
                  </a:lnTo>
                  <a:lnTo>
                    <a:pt x="3998" y="1803"/>
                  </a:lnTo>
                  <a:lnTo>
                    <a:pt x="3998" y="928"/>
                  </a:lnTo>
                  <a:cubicBezTo>
                    <a:pt x="3998" y="857"/>
                    <a:pt x="4051" y="803"/>
                    <a:pt x="4140" y="803"/>
                  </a:cubicBezTo>
                  <a:close/>
                  <a:moveTo>
                    <a:pt x="4140" y="1"/>
                  </a:moveTo>
                  <a:cubicBezTo>
                    <a:pt x="3623" y="1"/>
                    <a:pt x="3195" y="429"/>
                    <a:pt x="3195" y="928"/>
                  </a:cubicBezTo>
                  <a:lnTo>
                    <a:pt x="3195" y="1803"/>
                  </a:lnTo>
                  <a:lnTo>
                    <a:pt x="536" y="1803"/>
                  </a:lnTo>
                  <a:cubicBezTo>
                    <a:pt x="251" y="1803"/>
                    <a:pt x="1" y="2035"/>
                    <a:pt x="1" y="2338"/>
                  </a:cubicBezTo>
                  <a:lnTo>
                    <a:pt x="1" y="4461"/>
                  </a:lnTo>
                  <a:lnTo>
                    <a:pt x="4533" y="4461"/>
                  </a:lnTo>
                  <a:lnTo>
                    <a:pt x="4533" y="4194"/>
                  </a:lnTo>
                  <a:lnTo>
                    <a:pt x="6139" y="4194"/>
                  </a:lnTo>
                  <a:lnTo>
                    <a:pt x="6139" y="4461"/>
                  </a:lnTo>
                  <a:lnTo>
                    <a:pt x="10653" y="4461"/>
                  </a:lnTo>
                  <a:lnTo>
                    <a:pt x="10653" y="2338"/>
                  </a:lnTo>
                  <a:cubicBezTo>
                    <a:pt x="10653" y="2035"/>
                    <a:pt x="10421" y="1803"/>
                    <a:pt x="10118" y="1803"/>
                  </a:cubicBezTo>
                  <a:lnTo>
                    <a:pt x="7459" y="1803"/>
                  </a:lnTo>
                  <a:lnTo>
                    <a:pt x="7459" y="928"/>
                  </a:lnTo>
                  <a:cubicBezTo>
                    <a:pt x="7459" y="429"/>
                    <a:pt x="7049" y="1"/>
                    <a:pt x="6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15"/>
          <p:cNvGrpSpPr/>
          <p:nvPr/>
        </p:nvGrpSpPr>
        <p:grpSpPr>
          <a:xfrm>
            <a:off x="5640408" y="1887257"/>
            <a:ext cx="977259" cy="1116010"/>
            <a:chOff x="5262600" y="2942475"/>
            <a:chExt cx="241800" cy="265875"/>
          </a:xfrm>
        </p:grpSpPr>
        <p:sp>
          <p:nvSpPr>
            <p:cNvPr id="379" name="Google Shape;379;p15"/>
            <p:cNvSpPr/>
            <p:nvPr/>
          </p:nvSpPr>
          <p:spPr>
            <a:xfrm>
              <a:off x="5426300" y="3078075"/>
              <a:ext cx="51775" cy="51750"/>
            </a:xfrm>
            <a:custGeom>
              <a:avLst/>
              <a:gdLst/>
              <a:ahLst/>
              <a:cxnLst/>
              <a:rect l="l" t="t" r="r" b="b"/>
              <a:pathLst>
                <a:path w="2071" h="2070" extrusionOk="0">
                  <a:moveTo>
                    <a:pt x="1018" y="0"/>
                  </a:moveTo>
                  <a:cubicBezTo>
                    <a:pt x="465" y="0"/>
                    <a:pt x="1" y="464"/>
                    <a:pt x="1" y="1035"/>
                  </a:cubicBezTo>
                  <a:cubicBezTo>
                    <a:pt x="1" y="1606"/>
                    <a:pt x="465" y="2070"/>
                    <a:pt x="1018" y="2070"/>
                  </a:cubicBezTo>
                  <a:cubicBezTo>
                    <a:pt x="1607" y="2070"/>
                    <a:pt x="2071" y="1606"/>
                    <a:pt x="2071" y="1035"/>
                  </a:cubicBezTo>
                  <a:cubicBezTo>
                    <a:pt x="2071" y="464"/>
                    <a:pt x="1607" y="0"/>
                    <a:pt x="10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5288025" y="3078075"/>
              <a:ext cx="51775" cy="51750"/>
            </a:xfrm>
            <a:custGeom>
              <a:avLst/>
              <a:gdLst/>
              <a:ahLst/>
              <a:cxnLst/>
              <a:rect l="l" t="t" r="r" b="b"/>
              <a:pathLst>
                <a:path w="2071" h="2070" extrusionOk="0">
                  <a:moveTo>
                    <a:pt x="1053" y="0"/>
                  </a:moveTo>
                  <a:cubicBezTo>
                    <a:pt x="482" y="0"/>
                    <a:pt x="1" y="464"/>
                    <a:pt x="1" y="1035"/>
                  </a:cubicBezTo>
                  <a:cubicBezTo>
                    <a:pt x="1" y="1606"/>
                    <a:pt x="482" y="2070"/>
                    <a:pt x="1053" y="2070"/>
                  </a:cubicBezTo>
                  <a:cubicBezTo>
                    <a:pt x="1606" y="2070"/>
                    <a:pt x="2070" y="1606"/>
                    <a:pt x="2070" y="1035"/>
                  </a:cubicBezTo>
                  <a:cubicBezTo>
                    <a:pt x="2070" y="464"/>
                    <a:pt x="1606" y="0"/>
                    <a:pt x="10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5410250" y="3136950"/>
              <a:ext cx="93700" cy="51775"/>
            </a:xfrm>
            <a:custGeom>
              <a:avLst/>
              <a:gdLst/>
              <a:ahLst/>
              <a:cxnLst/>
              <a:rect l="l" t="t" r="r" b="b"/>
              <a:pathLst>
                <a:path w="3748" h="2071" extrusionOk="0">
                  <a:moveTo>
                    <a:pt x="1660" y="0"/>
                  </a:moveTo>
                  <a:cubicBezTo>
                    <a:pt x="1392" y="0"/>
                    <a:pt x="1089" y="36"/>
                    <a:pt x="821" y="125"/>
                  </a:cubicBezTo>
                  <a:cubicBezTo>
                    <a:pt x="554" y="197"/>
                    <a:pt x="286" y="322"/>
                    <a:pt x="36" y="464"/>
                  </a:cubicBezTo>
                  <a:lnTo>
                    <a:pt x="1" y="518"/>
                  </a:lnTo>
                  <a:cubicBezTo>
                    <a:pt x="375" y="625"/>
                    <a:pt x="750" y="803"/>
                    <a:pt x="1053" y="1053"/>
                  </a:cubicBezTo>
                  <a:cubicBezTo>
                    <a:pt x="1303" y="1232"/>
                    <a:pt x="1446" y="1517"/>
                    <a:pt x="1446" y="1838"/>
                  </a:cubicBezTo>
                  <a:lnTo>
                    <a:pt x="1446" y="2070"/>
                  </a:lnTo>
                  <a:lnTo>
                    <a:pt x="3730" y="2070"/>
                  </a:lnTo>
                  <a:lnTo>
                    <a:pt x="3730" y="1017"/>
                  </a:lnTo>
                  <a:cubicBezTo>
                    <a:pt x="3747" y="857"/>
                    <a:pt x="3676" y="714"/>
                    <a:pt x="3533" y="607"/>
                  </a:cubicBezTo>
                  <a:cubicBezTo>
                    <a:pt x="3230" y="375"/>
                    <a:pt x="2891" y="215"/>
                    <a:pt x="2516" y="125"/>
                  </a:cubicBezTo>
                  <a:cubicBezTo>
                    <a:pt x="2249" y="36"/>
                    <a:pt x="1963" y="0"/>
                    <a:pt x="1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262600" y="3136950"/>
              <a:ext cx="93700" cy="51775"/>
            </a:xfrm>
            <a:custGeom>
              <a:avLst/>
              <a:gdLst/>
              <a:ahLst/>
              <a:cxnLst/>
              <a:rect l="l" t="t" r="r" b="b"/>
              <a:pathLst>
                <a:path w="3748" h="2071" extrusionOk="0">
                  <a:moveTo>
                    <a:pt x="2070" y="0"/>
                  </a:moveTo>
                  <a:cubicBezTo>
                    <a:pt x="1767" y="0"/>
                    <a:pt x="1482" y="36"/>
                    <a:pt x="1214" y="125"/>
                  </a:cubicBezTo>
                  <a:cubicBezTo>
                    <a:pt x="857" y="232"/>
                    <a:pt x="500" y="393"/>
                    <a:pt x="197" y="607"/>
                  </a:cubicBezTo>
                  <a:cubicBezTo>
                    <a:pt x="72" y="714"/>
                    <a:pt x="1" y="875"/>
                    <a:pt x="1" y="1017"/>
                  </a:cubicBezTo>
                  <a:lnTo>
                    <a:pt x="1" y="2070"/>
                  </a:lnTo>
                  <a:lnTo>
                    <a:pt x="2284" y="2070"/>
                  </a:lnTo>
                  <a:lnTo>
                    <a:pt x="2284" y="1838"/>
                  </a:lnTo>
                  <a:cubicBezTo>
                    <a:pt x="2284" y="1535"/>
                    <a:pt x="2427" y="1249"/>
                    <a:pt x="2659" y="1071"/>
                  </a:cubicBezTo>
                  <a:lnTo>
                    <a:pt x="2677" y="1053"/>
                  </a:lnTo>
                  <a:lnTo>
                    <a:pt x="2695" y="1035"/>
                  </a:lnTo>
                  <a:cubicBezTo>
                    <a:pt x="3016" y="803"/>
                    <a:pt x="3373" y="643"/>
                    <a:pt x="3748" y="518"/>
                  </a:cubicBezTo>
                  <a:cubicBezTo>
                    <a:pt x="3712" y="500"/>
                    <a:pt x="3694" y="464"/>
                    <a:pt x="3676" y="429"/>
                  </a:cubicBezTo>
                  <a:cubicBezTo>
                    <a:pt x="3426" y="286"/>
                    <a:pt x="3177" y="197"/>
                    <a:pt x="2909" y="125"/>
                  </a:cubicBezTo>
                  <a:cubicBezTo>
                    <a:pt x="2641" y="36"/>
                    <a:pt x="2356" y="0"/>
                    <a:pt x="2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5331300" y="3157025"/>
              <a:ext cx="103500" cy="51325"/>
            </a:xfrm>
            <a:custGeom>
              <a:avLst/>
              <a:gdLst/>
              <a:ahLst/>
              <a:cxnLst/>
              <a:rect l="l" t="t" r="r" b="b"/>
              <a:pathLst>
                <a:path w="4140" h="2053" extrusionOk="0">
                  <a:moveTo>
                    <a:pt x="2070" y="0"/>
                  </a:moveTo>
                  <a:cubicBezTo>
                    <a:pt x="1785" y="0"/>
                    <a:pt x="1499" y="36"/>
                    <a:pt x="1214" y="125"/>
                  </a:cubicBezTo>
                  <a:cubicBezTo>
                    <a:pt x="857" y="232"/>
                    <a:pt x="518" y="393"/>
                    <a:pt x="214" y="607"/>
                  </a:cubicBezTo>
                  <a:cubicBezTo>
                    <a:pt x="90" y="714"/>
                    <a:pt x="0" y="857"/>
                    <a:pt x="0" y="1035"/>
                  </a:cubicBezTo>
                  <a:lnTo>
                    <a:pt x="0" y="2052"/>
                  </a:lnTo>
                  <a:lnTo>
                    <a:pt x="4140" y="2052"/>
                  </a:lnTo>
                  <a:lnTo>
                    <a:pt x="4140" y="1035"/>
                  </a:lnTo>
                  <a:cubicBezTo>
                    <a:pt x="4140" y="857"/>
                    <a:pt x="4068" y="714"/>
                    <a:pt x="3944" y="607"/>
                  </a:cubicBezTo>
                  <a:cubicBezTo>
                    <a:pt x="3640" y="375"/>
                    <a:pt x="3283" y="214"/>
                    <a:pt x="2927" y="125"/>
                  </a:cubicBezTo>
                  <a:cubicBezTo>
                    <a:pt x="2641" y="54"/>
                    <a:pt x="2356" y="0"/>
                    <a:pt x="2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5357175" y="3098150"/>
              <a:ext cx="51750" cy="51750"/>
            </a:xfrm>
            <a:custGeom>
              <a:avLst/>
              <a:gdLst/>
              <a:ahLst/>
              <a:cxnLst/>
              <a:rect l="l" t="t" r="r" b="b"/>
              <a:pathLst>
                <a:path w="2070" h="2070" extrusionOk="0">
                  <a:moveTo>
                    <a:pt x="1035" y="0"/>
                  </a:moveTo>
                  <a:cubicBezTo>
                    <a:pt x="464" y="0"/>
                    <a:pt x="0" y="464"/>
                    <a:pt x="0" y="1035"/>
                  </a:cubicBezTo>
                  <a:cubicBezTo>
                    <a:pt x="0" y="1606"/>
                    <a:pt x="464" y="2070"/>
                    <a:pt x="1035" y="2070"/>
                  </a:cubicBezTo>
                  <a:cubicBezTo>
                    <a:pt x="1606" y="2070"/>
                    <a:pt x="2070" y="1606"/>
                    <a:pt x="2070" y="1035"/>
                  </a:cubicBezTo>
                  <a:cubicBezTo>
                    <a:pt x="2070" y="464"/>
                    <a:pt x="1606" y="0"/>
                    <a:pt x="1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5262600" y="2942475"/>
              <a:ext cx="241800" cy="119550"/>
            </a:xfrm>
            <a:custGeom>
              <a:avLst/>
              <a:gdLst/>
              <a:ahLst/>
              <a:cxnLst/>
              <a:rect l="l" t="t" r="r" b="b"/>
              <a:pathLst>
                <a:path w="9672" h="4782" extrusionOk="0">
                  <a:moveTo>
                    <a:pt x="7548" y="1195"/>
                  </a:moveTo>
                  <a:lnTo>
                    <a:pt x="7548" y="1463"/>
                  </a:lnTo>
                  <a:lnTo>
                    <a:pt x="1321" y="1463"/>
                  </a:lnTo>
                  <a:lnTo>
                    <a:pt x="1321" y="1195"/>
                  </a:lnTo>
                  <a:close/>
                  <a:moveTo>
                    <a:pt x="8333" y="1856"/>
                  </a:moveTo>
                  <a:lnTo>
                    <a:pt x="8333" y="2123"/>
                  </a:lnTo>
                  <a:lnTo>
                    <a:pt x="1321" y="2123"/>
                  </a:lnTo>
                  <a:lnTo>
                    <a:pt x="1321" y="1856"/>
                  </a:lnTo>
                  <a:close/>
                  <a:moveTo>
                    <a:pt x="6210" y="2534"/>
                  </a:moveTo>
                  <a:lnTo>
                    <a:pt x="6210" y="2783"/>
                  </a:lnTo>
                  <a:lnTo>
                    <a:pt x="1321" y="2783"/>
                  </a:lnTo>
                  <a:lnTo>
                    <a:pt x="1321" y="2534"/>
                  </a:lnTo>
                  <a:close/>
                  <a:moveTo>
                    <a:pt x="536" y="0"/>
                  </a:moveTo>
                  <a:cubicBezTo>
                    <a:pt x="233" y="0"/>
                    <a:pt x="1" y="232"/>
                    <a:pt x="1" y="535"/>
                  </a:cubicBezTo>
                  <a:lnTo>
                    <a:pt x="1" y="3461"/>
                  </a:lnTo>
                  <a:cubicBezTo>
                    <a:pt x="1" y="3765"/>
                    <a:pt x="233" y="3997"/>
                    <a:pt x="536" y="3997"/>
                  </a:cubicBezTo>
                  <a:lnTo>
                    <a:pt x="2481" y="3997"/>
                  </a:lnTo>
                  <a:lnTo>
                    <a:pt x="2481" y="4782"/>
                  </a:lnTo>
                  <a:lnTo>
                    <a:pt x="3319" y="3997"/>
                  </a:lnTo>
                  <a:lnTo>
                    <a:pt x="4229" y="3997"/>
                  </a:lnTo>
                  <a:lnTo>
                    <a:pt x="4747" y="4782"/>
                  </a:lnTo>
                  <a:lnTo>
                    <a:pt x="5228" y="3997"/>
                  </a:lnTo>
                  <a:lnTo>
                    <a:pt x="6174" y="3997"/>
                  </a:lnTo>
                  <a:lnTo>
                    <a:pt x="7013" y="4782"/>
                  </a:lnTo>
                  <a:lnTo>
                    <a:pt x="7013" y="3997"/>
                  </a:lnTo>
                  <a:lnTo>
                    <a:pt x="9136" y="3997"/>
                  </a:lnTo>
                  <a:cubicBezTo>
                    <a:pt x="9439" y="3997"/>
                    <a:pt x="9671" y="3765"/>
                    <a:pt x="9671" y="3461"/>
                  </a:cubicBezTo>
                  <a:lnTo>
                    <a:pt x="9671" y="535"/>
                  </a:lnTo>
                  <a:cubicBezTo>
                    <a:pt x="9671" y="232"/>
                    <a:pt x="9439" y="0"/>
                    <a:pt x="9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15"/>
          <p:cNvGrpSpPr/>
          <p:nvPr/>
        </p:nvGrpSpPr>
        <p:grpSpPr>
          <a:xfrm>
            <a:off x="10318707" y="1924716"/>
            <a:ext cx="977259" cy="1041085"/>
            <a:chOff x="5697075" y="2950500"/>
            <a:chExt cx="241800" cy="248025"/>
          </a:xfrm>
        </p:grpSpPr>
        <p:sp>
          <p:nvSpPr>
            <p:cNvPr id="387" name="Google Shape;387;p15"/>
            <p:cNvSpPr/>
            <p:nvPr/>
          </p:nvSpPr>
          <p:spPr>
            <a:xfrm>
              <a:off x="5798325" y="3045950"/>
              <a:ext cx="39275" cy="9850"/>
            </a:xfrm>
            <a:custGeom>
              <a:avLst/>
              <a:gdLst/>
              <a:ahLst/>
              <a:cxnLst/>
              <a:rect l="l" t="t" r="r" b="b"/>
              <a:pathLst>
                <a:path w="1571" h="394" extrusionOk="0">
                  <a:moveTo>
                    <a:pt x="197" y="1"/>
                  </a:moveTo>
                  <a:cubicBezTo>
                    <a:pt x="90" y="1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lnTo>
                    <a:pt x="1374" y="393"/>
                  </a:lnTo>
                  <a:cubicBezTo>
                    <a:pt x="1482" y="393"/>
                    <a:pt x="1571" y="304"/>
                    <a:pt x="1571" y="197"/>
                  </a:cubicBezTo>
                  <a:cubicBezTo>
                    <a:pt x="1571" y="90"/>
                    <a:pt x="1482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5807250" y="3062000"/>
              <a:ext cx="21425" cy="10300"/>
            </a:xfrm>
            <a:custGeom>
              <a:avLst/>
              <a:gdLst/>
              <a:ahLst/>
              <a:cxnLst/>
              <a:rect l="l" t="t" r="r" b="b"/>
              <a:pathLst>
                <a:path w="857" h="412" extrusionOk="0">
                  <a:moveTo>
                    <a:pt x="0" y="1"/>
                  </a:moveTo>
                  <a:cubicBezTo>
                    <a:pt x="18" y="233"/>
                    <a:pt x="215" y="411"/>
                    <a:pt x="429" y="411"/>
                  </a:cubicBezTo>
                  <a:cubicBezTo>
                    <a:pt x="661" y="411"/>
                    <a:pt x="839" y="233"/>
                    <a:pt x="8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5775575" y="2950500"/>
              <a:ext cx="85225" cy="88775"/>
            </a:xfrm>
            <a:custGeom>
              <a:avLst/>
              <a:gdLst/>
              <a:ahLst/>
              <a:cxnLst/>
              <a:rect l="l" t="t" r="r" b="b"/>
              <a:pathLst>
                <a:path w="3409" h="3551" extrusionOk="0">
                  <a:moveTo>
                    <a:pt x="1696" y="393"/>
                  </a:moveTo>
                  <a:cubicBezTo>
                    <a:pt x="2409" y="393"/>
                    <a:pt x="2998" y="982"/>
                    <a:pt x="2998" y="1695"/>
                  </a:cubicBezTo>
                  <a:lnTo>
                    <a:pt x="2998" y="1731"/>
                  </a:lnTo>
                  <a:cubicBezTo>
                    <a:pt x="2998" y="1892"/>
                    <a:pt x="2963" y="2052"/>
                    <a:pt x="2909" y="2195"/>
                  </a:cubicBezTo>
                  <a:cubicBezTo>
                    <a:pt x="2855" y="2338"/>
                    <a:pt x="2784" y="2445"/>
                    <a:pt x="2677" y="2552"/>
                  </a:cubicBezTo>
                  <a:cubicBezTo>
                    <a:pt x="2534" y="2730"/>
                    <a:pt x="2409" y="2926"/>
                    <a:pt x="2320" y="3140"/>
                  </a:cubicBezTo>
                  <a:lnTo>
                    <a:pt x="1089" y="3140"/>
                  </a:lnTo>
                  <a:cubicBezTo>
                    <a:pt x="982" y="2926"/>
                    <a:pt x="857" y="2730"/>
                    <a:pt x="696" y="2552"/>
                  </a:cubicBezTo>
                  <a:cubicBezTo>
                    <a:pt x="607" y="2445"/>
                    <a:pt x="536" y="2338"/>
                    <a:pt x="482" y="2195"/>
                  </a:cubicBezTo>
                  <a:cubicBezTo>
                    <a:pt x="429" y="2052"/>
                    <a:pt x="393" y="1892"/>
                    <a:pt x="393" y="1731"/>
                  </a:cubicBezTo>
                  <a:lnTo>
                    <a:pt x="393" y="1695"/>
                  </a:lnTo>
                  <a:cubicBezTo>
                    <a:pt x="393" y="982"/>
                    <a:pt x="982" y="393"/>
                    <a:pt x="1696" y="393"/>
                  </a:cubicBezTo>
                  <a:close/>
                  <a:moveTo>
                    <a:pt x="1696" y="0"/>
                  </a:moveTo>
                  <a:cubicBezTo>
                    <a:pt x="768" y="0"/>
                    <a:pt x="18" y="750"/>
                    <a:pt x="1" y="1695"/>
                  </a:cubicBezTo>
                  <a:lnTo>
                    <a:pt x="1" y="1749"/>
                  </a:lnTo>
                  <a:cubicBezTo>
                    <a:pt x="1" y="1945"/>
                    <a:pt x="36" y="2159"/>
                    <a:pt x="126" y="2338"/>
                  </a:cubicBezTo>
                  <a:cubicBezTo>
                    <a:pt x="179" y="2516"/>
                    <a:pt x="286" y="2694"/>
                    <a:pt x="411" y="2837"/>
                  </a:cubicBezTo>
                  <a:cubicBezTo>
                    <a:pt x="572" y="3033"/>
                    <a:pt x="696" y="3248"/>
                    <a:pt x="804" y="3462"/>
                  </a:cubicBezTo>
                  <a:cubicBezTo>
                    <a:pt x="839" y="3515"/>
                    <a:pt x="875" y="3551"/>
                    <a:pt x="928" y="3551"/>
                  </a:cubicBezTo>
                  <a:lnTo>
                    <a:pt x="2463" y="3551"/>
                  </a:lnTo>
                  <a:cubicBezTo>
                    <a:pt x="2516" y="3551"/>
                    <a:pt x="2570" y="3515"/>
                    <a:pt x="2588" y="3462"/>
                  </a:cubicBezTo>
                  <a:cubicBezTo>
                    <a:pt x="2695" y="3248"/>
                    <a:pt x="2820" y="3033"/>
                    <a:pt x="2980" y="2837"/>
                  </a:cubicBezTo>
                  <a:cubicBezTo>
                    <a:pt x="3105" y="2694"/>
                    <a:pt x="3212" y="2516"/>
                    <a:pt x="3284" y="2338"/>
                  </a:cubicBezTo>
                  <a:cubicBezTo>
                    <a:pt x="3355" y="2159"/>
                    <a:pt x="3391" y="1963"/>
                    <a:pt x="3409" y="1749"/>
                  </a:cubicBezTo>
                  <a:lnTo>
                    <a:pt x="3409" y="1695"/>
                  </a:lnTo>
                  <a:cubicBezTo>
                    <a:pt x="3391" y="750"/>
                    <a:pt x="2624" y="0"/>
                    <a:pt x="1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5801900" y="2969225"/>
              <a:ext cx="35700" cy="49550"/>
            </a:xfrm>
            <a:custGeom>
              <a:avLst/>
              <a:gdLst/>
              <a:ahLst/>
              <a:cxnLst/>
              <a:rect l="l" t="t" r="r" b="b"/>
              <a:pathLst>
                <a:path w="1428" h="1982" extrusionOk="0">
                  <a:moveTo>
                    <a:pt x="696" y="1"/>
                  </a:moveTo>
                  <a:lnTo>
                    <a:pt x="0" y="1374"/>
                  </a:lnTo>
                  <a:lnTo>
                    <a:pt x="696" y="1214"/>
                  </a:lnTo>
                  <a:lnTo>
                    <a:pt x="696" y="1981"/>
                  </a:lnTo>
                  <a:lnTo>
                    <a:pt x="1428" y="643"/>
                  </a:lnTo>
                  <a:lnTo>
                    <a:pt x="696" y="786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5860775" y="3067800"/>
              <a:ext cx="51775" cy="51775"/>
            </a:xfrm>
            <a:custGeom>
              <a:avLst/>
              <a:gdLst/>
              <a:ahLst/>
              <a:cxnLst/>
              <a:rect l="l" t="t" r="r" b="b"/>
              <a:pathLst>
                <a:path w="2071" h="2071" extrusionOk="0">
                  <a:moveTo>
                    <a:pt x="1035" y="1"/>
                  </a:moveTo>
                  <a:cubicBezTo>
                    <a:pt x="482" y="1"/>
                    <a:pt x="1" y="465"/>
                    <a:pt x="1" y="1054"/>
                  </a:cubicBezTo>
                  <a:cubicBezTo>
                    <a:pt x="1" y="1624"/>
                    <a:pt x="482" y="2071"/>
                    <a:pt x="1035" y="2071"/>
                  </a:cubicBezTo>
                  <a:cubicBezTo>
                    <a:pt x="1606" y="2071"/>
                    <a:pt x="2070" y="1624"/>
                    <a:pt x="2070" y="1054"/>
                  </a:cubicBezTo>
                  <a:cubicBezTo>
                    <a:pt x="2070" y="465"/>
                    <a:pt x="1606" y="1"/>
                    <a:pt x="1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5722950" y="3067800"/>
              <a:ext cx="51750" cy="51775"/>
            </a:xfrm>
            <a:custGeom>
              <a:avLst/>
              <a:gdLst/>
              <a:ahLst/>
              <a:cxnLst/>
              <a:rect l="l" t="t" r="r" b="b"/>
              <a:pathLst>
                <a:path w="2070" h="2071" extrusionOk="0">
                  <a:moveTo>
                    <a:pt x="1035" y="1"/>
                  </a:moveTo>
                  <a:cubicBezTo>
                    <a:pt x="464" y="1"/>
                    <a:pt x="0" y="465"/>
                    <a:pt x="0" y="1054"/>
                  </a:cubicBezTo>
                  <a:cubicBezTo>
                    <a:pt x="0" y="1624"/>
                    <a:pt x="464" y="2071"/>
                    <a:pt x="1035" y="2071"/>
                  </a:cubicBezTo>
                  <a:cubicBezTo>
                    <a:pt x="1606" y="2071"/>
                    <a:pt x="2070" y="1624"/>
                    <a:pt x="2070" y="1054"/>
                  </a:cubicBezTo>
                  <a:cubicBezTo>
                    <a:pt x="2070" y="465"/>
                    <a:pt x="1606" y="1"/>
                    <a:pt x="1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5844725" y="3126700"/>
              <a:ext cx="94150" cy="51750"/>
            </a:xfrm>
            <a:custGeom>
              <a:avLst/>
              <a:gdLst/>
              <a:ahLst/>
              <a:cxnLst/>
              <a:rect l="l" t="t" r="r" b="b"/>
              <a:pathLst>
                <a:path w="3766" h="2070" extrusionOk="0">
                  <a:moveTo>
                    <a:pt x="1677" y="0"/>
                  </a:moveTo>
                  <a:cubicBezTo>
                    <a:pt x="1392" y="0"/>
                    <a:pt x="1106" y="54"/>
                    <a:pt x="839" y="143"/>
                  </a:cubicBezTo>
                  <a:cubicBezTo>
                    <a:pt x="553" y="214"/>
                    <a:pt x="286" y="321"/>
                    <a:pt x="54" y="482"/>
                  </a:cubicBezTo>
                  <a:cubicBezTo>
                    <a:pt x="36" y="500"/>
                    <a:pt x="18" y="517"/>
                    <a:pt x="0" y="535"/>
                  </a:cubicBezTo>
                  <a:cubicBezTo>
                    <a:pt x="393" y="642"/>
                    <a:pt x="750" y="803"/>
                    <a:pt x="1071" y="1053"/>
                  </a:cubicBezTo>
                  <a:cubicBezTo>
                    <a:pt x="1321" y="1249"/>
                    <a:pt x="1463" y="1534"/>
                    <a:pt x="1463" y="1838"/>
                  </a:cubicBezTo>
                  <a:lnTo>
                    <a:pt x="1463" y="2070"/>
                  </a:lnTo>
                  <a:lnTo>
                    <a:pt x="3747" y="2070"/>
                  </a:lnTo>
                  <a:lnTo>
                    <a:pt x="3747" y="1035"/>
                  </a:lnTo>
                  <a:cubicBezTo>
                    <a:pt x="3765" y="874"/>
                    <a:pt x="3676" y="714"/>
                    <a:pt x="3533" y="625"/>
                  </a:cubicBezTo>
                  <a:cubicBezTo>
                    <a:pt x="3248" y="393"/>
                    <a:pt x="2909" y="232"/>
                    <a:pt x="2534" y="143"/>
                  </a:cubicBezTo>
                  <a:cubicBezTo>
                    <a:pt x="2266" y="54"/>
                    <a:pt x="1963" y="18"/>
                    <a:pt x="16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5697075" y="3126700"/>
              <a:ext cx="94150" cy="51750"/>
            </a:xfrm>
            <a:custGeom>
              <a:avLst/>
              <a:gdLst/>
              <a:ahLst/>
              <a:cxnLst/>
              <a:rect l="l" t="t" r="r" b="b"/>
              <a:pathLst>
                <a:path w="3766" h="2070" extrusionOk="0">
                  <a:moveTo>
                    <a:pt x="2070" y="0"/>
                  </a:moveTo>
                  <a:cubicBezTo>
                    <a:pt x="1785" y="0"/>
                    <a:pt x="1499" y="54"/>
                    <a:pt x="1231" y="143"/>
                  </a:cubicBezTo>
                  <a:cubicBezTo>
                    <a:pt x="875" y="232"/>
                    <a:pt x="518" y="410"/>
                    <a:pt x="214" y="625"/>
                  </a:cubicBezTo>
                  <a:cubicBezTo>
                    <a:pt x="90" y="714"/>
                    <a:pt x="18" y="874"/>
                    <a:pt x="0" y="1035"/>
                  </a:cubicBezTo>
                  <a:lnTo>
                    <a:pt x="0" y="2070"/>
                  </a:lnTo>
                  <a:lnTo>
                    <a:pt x="2302" y="2070"/>
                  </a:lnTo>
                  <a:lnTo>
                    <a:pt x="2302" y="1838"/>
                  </a:lnTo>
                  <a:cubicBezTo>
                    <a:pt x="2302" y="1552"/>
                    <a:pt x="2445" y="1267"/>
                    <a:pt x="2677" y="1071"/>
                  </a:cubicBezTo>
                  <a:lnTo>
                    <a:pt x="2695" y="1053"/>
                  </a:lnTo>
                  <a:lnTo>
                    <a:pt x="2712" y="1053"/>
                  </a:lnTo>
                  <a:cubicBezTo>
                    <a:pt x="3034" y="821"/>
                    <a:pt x="3390" y="642"/>
                    <a:pt x="3765" y="535"/>
                  </a:cubicBezTo>
                  <a:cubicBezTo>
                    <a:pt x="3729" y="500"/>
                    <a:pt x="3712" y="464"/>
                    <a:pt x="3676" y="446"/>
                  </a:cubicBezTo>
                  <a:cubicBezTo>
                    <a:pt x="3444" y="303"/>
                    <a:pt x="3194" y="196"/>
                    <a:pt x="2927" y="143"/>
                  </a:cubicBezTo>
                  <a:cubicBezTo>
                    <a:pt x="2659" y="54"/>
                    <a:pt x="2373" y="18"/>
                    <a:pt x="2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5766200" y="3146750"/>
              <a:ext cx="103525" cy="51775"/>
            </a:xfrm>
            <a:custGeom>
              <a:avLst/>
              <a:gdLst/>
              <a:ahLst/>
              <a:cxnLst/>
              <a:rect l="l" t="t" r="r" b="b"/>
              <a:pathLst>
                <a:path w="4141" h="2071" extrusionOk="0">
                  <a:moveTo>
                    <a:pt x="2071" y="1"/>
                  </a:moveTo>
                  <a:cubicBezTo>
                    <a:pt x="1785" y="1"/>
                    <a:pt x="1482" y="54"/>
                    <a:pt x="1214" y="144"/>
                  </a:cubicBezTo>
                  <a:cubicBezTo>
                    <a:pt x="857" y="251"/>
                    <a:pt x="518" y="411"/>
                    <a:pt x="197" y="625"/>
                  </a:cubicBezTo>
                  <a:cubicBezTo>
                    <a:pt x="72" y="732"/>
                    <a:pt x="1" y="875"/>
                    <a:pt x="1" y="1036"/>
                  </a:cubicBezTo>
                  <a:lnTo>
                    <a:pt x="1" y="2071"/>
                  </a:lnTo>
                  <a:lnTo>
                    <a:pt x="4140" y="2071"/>
                  </a:lnTo>
                  <a:lnTo>
                    <a:pt x="4140" y="1036"/>
                  </a:lnTo>
                  <a:cubicBezTo>
                    <a:pt x="4140" y="875"/>
                    <a:pt x="4069" y="732"/>
                    <a:pt x="3926" y="625"/>
                  </a:cubicBezTo>
                  <a:cubicBezTo>
                    <a:pt x="3641" y="393"/>
                    <a:pt x="3284" y="233"/>
                    <a:pt x="2927" y="144"/>
                  </a:cubicBezTo>
                  <a:cubicBezTo>
                    <a:pt x="2642" y="54"/>
                    <a:pt x="2356" y="19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5792075" y="3088325"/>
              <a:ext cx="51775" cy="51775"/>
            </a:xfrm>
            <a:custGeom>
              <a:avLst/>
              <a:gdLst/>
              <a:ahLst/>
              <a:cxnLst/>
              <a:rect l="l" t="t" r="r" b="b"/>
              <a:pathLst>
                <a:path w="2071" h="2071" extrusionOk="0">
                  <a:moveTo>
                    <a:pt x="1036" y="1"/>
                  </a:moveTo>
                  <a:cubicBezTo>
                    <a:pt x="465" y="1"/>
                    <a:pt x="1" y="464"/>
                    <a:pt x="1" y="1035"/>
                  </a:cubicBezTo>
                  <a:cubicBezTo>
                    <a:pt x="1" y="1606"/>
                    <a:pt x="465" y="2070"/>
                    <a:pt x="1036" y="2070"/>
                  </a:cubicBezTo>
                  <a:cubicBezTo>
                    <a:pt x="1607" y="2070"/>
                    <a:pt x="2071" y="1606"/>
                    <a:pt x="2071" y="1035"/>
                  </a:cubicBezTo>
                  <a:cubicBezTo>
                    <a:pt x="2071" y="464"/>
                    <a:pt x="1607" y="1"/>
                    <a:pt x="1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61;p15">
            <a:extLst>
              <a:ext uri="{FF2B5EF4-FFF2-40B4-BE49-F238E27FC236}">
                <a16:creationId xmlns:a16="http://schemas.microsoft.com/office/drawing/2014/main" id="{704BFC17-1D65-5576-7959-698D40210512}"/>
              </a:ext>
            </a:extLst>
          </p:cNvPr>
          <p:cNvSpPr txBox="1">
            <a:spLocks/>
          </p:cNvSpPr>
          <p:nvPr/>
        </p:nvSpPr>
        <p:spPr>
          <a:xfrm>
            <a:off x="612480" y="1207345"/>
            <a:ext cx="1911350" cy="29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s-ES" dirty="0" err="1"/>
              <a:t>Participants</a:t>
            </a:r>
            <a:endParaRPr lang="es-ES" dirty="0"/>
          </a:p>
          <a:p>
            <a:pPr marL="0" indent="0"/>
            <a:endParaRPr lang="es-ES" dirty="0"/>
          </a:p>
        </p:txBody>
      </p:sp>
      <p:sp>
        <p:nvSpPr>
          <p:cNvPr id="3" name="Google Shape;361;p15">
            <a:extLst>
              <a:ext uri="{FF2B5EF4-FFF2-40B4-BE49-F238E27FC236}">
                <a16:creationId xmlns:a16="http://schemas.microsoft.com/office/drawing/2014/main" id="{D1C91232-0695-4917-C3A8-59ED539E7BB3}"/>
              </a:ext>
            </a:extLst>
          </p:cNvPr>
          <p:cNvSpPr txBox="1">
            <a:spLocks/>
          </p:cNvSpPr>
          <p:nvPr/>
        </p:nvSpPr>
        <p:spPr>
          <a:xfrm>
            <a:off x="3551075" y="-854458"/>
            <a:ext cx="369530" cy="5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s-ES" dirty="0"/>
              <a:t>HEI</a:t>
            </a:r>
          </a:p>
          <a:p>
            <a:pPr marL="0" indent="0"/>
            <a:endParaRPr lang="es-ES" dirty="0"/>
          </a:p>
        </p:txBody>
      </p:sp>
      <p:sp>
        <p:nvSpPr>
          <p:cNvPr id="4" name="Google Shape;361;p15">
            <a:extLst>
              <a:ext uri="{FF2B5EF4-FFF2-40B4-BE49-F238E27FC236}">
                <a16:creationId xmlns:a16="http://schemas.microsoft.com/office/drawing/2014/main" id="{E431BE23-B674-0322-5E6E-DA7EBD9BE171}"/>
              </a:ext>
            </a:extLst>
          </p:cNvPr>
          <p:cNvSpPr txBox="1">
            <a:spLocks/>
          </p:cNvSpPr>
          <p:nvPr/>
        </p:nvSpPr>
        <p:spPr>
          <a:xfrm>
            <a:off x="5191000" y="1235198"/>
            <a:ext cx="1911350" cy="29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s-ES" dirty="0"/>
              <a:t>Academia</a:t>
            </a:r>
          </a:p>
          <a:p>
            <a:pPr marL="0" indent="0"/>
            <a:endParaRPr lang="es-ES" dirty="0"/>
          </a:p>
        </p:txBody>
      </p:sp>
      <p:pic>
        <p:nvPicPr>
          <p:cNvPr id="1026" name="Picture 2" descr="Buildings - Free buildings icons">
            <a:extLst>
              <a:ext uri="{FF2B5EF4-FFF2-40B4-BE49-F238E27FC236}">
                <a16:creationId xmlns:a16="http://schemas.microsoft.com/office/drawing/2014/main" id="{844D8D64-BA4A-8C2F-5264-435B78992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982" y="1718686"/>
            <a:ext cx="1284581" cy="1284581"/>
          </a:xfrm>
          <a:prstGeom prst="rect">
            <a:avLst/>
          </a:prstGeom>
          <a:noFill/>
        </p:spPr>
      </p:pic>
      <p:sp>
        <p:nvSpPr>
          <p:cNvPr id="5" name="Google Shape;361;p15">
            <a:extLst>
              <a:ext uri="{FF2B5EF4-FFF2-40B4-BE49-F238E27FC236}">
                <a16:creationId xmlns:a16="http://schemas.microsoft.com/office/drawing/2014/main" id="{F5C8B5F9-85B7-968E-DAD8-3C0F836B4392}"/>
              </a:ext>
            </a:extLst>
          </p:cNvPr>
          <p:cNvSpPr txBox="1">
            <a:spLocks/>
          </p:cNvSpPr>
          <p:nvPr/>
        </p:nvSpPr>
        <p:spPr>
          <a:xfrm>
            <a:off x="3114550" y="1235198"/>
            <a:ext cx="1398013" cy="29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s-ES" dirty="0"/>
              <a:t>HEI</a:t>
            </a:r>
          </a:p>
          <a:p>
            <a:pPr marL="0" indent="0"/>
            <a:endParaRPr lang="es-ES" dirty="0"/>
          </a:p>
        </p:txBody>
      </p:sp>
      <p:grpSp>
        <p:nvGrpSpPr>
          <p:cNvPr id="9" name="Google Shape;422;p16">
            <a:extLst>
              <a:ext uri="{FF2B5EF4-FFF2-40B4-BE49-F238E27FC236}">
                <a16:creationId xmlns:a16="http://schemas.microsoft.com/office/drawing/2014/main" id="{90FED739-79DE-C96C-5313-2357F45142F8}"/>
              </a:ext>
            </a:extLst>
          </p:cNvPr>
          <p:cNvGrpSpPr/>
          <p:nvPr/>
        </p:nvGrpSpPr>
        <p:grpSpPr>
          <a:xfrm>
            <a:off x="1014596" y="1771921"/>
            <a:ext cx="1025811" cy="1179680"/>
            <a:chOff x="3396700" y="1170475"/>
            <a:chExt cx="360003" cy="415394"/>
          </a:xfrm>
        </p:grpSpPr>
        <p:sp>
          <p:nvSpPr>
            <p:cNvPr id="10" name="Google Shape;423;p16">
              <a:extLst>
                <a:ext uri="{FF2B5EF4-FFF2-40B4-BE49-F238E27FC236}">
                  <a16:creationId xmlns:a16="http://schemas.microsoft.com/office/drawing/2014/main" id="{B7BDCD3E-21CA-393B-C67E-85BB7A03AB7D}"/>
                </a:ext>
              </a:extLst>
            </p:cNvPr>
            <p:cNvSpPr/>
            <p:nvPr/>
          </p:nvSpPr>
          <p:spPr>
            <a:xfrm>
              <a:off x="3494400" y="1217525"/>
              <a:ext cx="27675" cy="27675"/>
            </a:xfrm>
            <a:custGeom>
              <a:avLst/>
              <a:gdLst/>
              <a:ahLst/>
              <a:cxnLst/>
              <a:rect l="l" t="t" r="r" b="b"/>
              <a:pathLst>
                <a:path w="1107" h="1107" extrusionOk="0">
                  <a:moveTo>
                    <a:pt x="553" y="1"/>
                  </a:moveTo>
                  <a:cubicBezTo>
                    <a:pt x="250" y="1"/>
                    <a:pt x="0" y="250"/>
                    <a:pt x="0" y="554"/>
                  </a:cubicBezTo>
                  <a:cubicBezTo>
                    <a:pt x="0" y="857"/>
                    <a:pt x="250" y="1107"/>
                    <a:pt x="553" y="1107"/>
                  </a:cubicBezTo>
                  <a:cubicBezTo>
                    <a:pt x="857" y="1107"/>
                    <a:pt x="1107" y="857"/>
                    <a:pt x="1107" y="554"/>
                  </a:cubicBezTo>
                  <a:cubicBezTo>
                    <a:pt x="1107" y="250"/>
                    <a:pt x="857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4;p16">
              <a:extLst>
                <a:ext uri="{FF2B5EF4-FFF2-40B4-BE49-F238E27FC236}">
                  <a16:creationId xmlns:a16="http://schemas.microsoft.com/office/drawing/2014/main" id="{D06CA2B0-0A40-4050-AAE3-FEDA1471D999}"/>
                </a:ext>
              </a:extLst>
            </p:cNvPr>
            <p:cNvSpPr/>
            <p:nvPr/>
          </p:nvSpPr>
          <p:spPr>
            <a:xfrm>
              <a:off x="3452475" y="1284875"/>
              <a:ext cx="28125" cy="28125"/>
            </a:xfrm>
            <a:custGeom>
              <a:avLst/>
              <a:gdLst/>
              <a:ahLst/>
              <a:cxnLst/>
              <a:rect l="l" t="t" r="r" b="b"/>
              <a:pathLst>
                <a:path w="1125" h="1125" extrusionOk="0">
                  <a:moveTo>
                    <a:pt x="553" y="1"/>
                  </a:moveTo>
                  <a:cubicBezTo>
                    <a:pt x="250" y="1"/>
                    <a:pt x="0" y="251"/>
                    <a:pt x="0" y="554"/>
                  </a:cubicBezTo>
                  <a:cubicBezTo>
                    <a:pt x="0" y="875"/>
                    <a:pt x="250" y="1125"/>
                    <a:pt x="553" y="1125"/>
                  </a:cubicBezTo>
                  <a:cubicBezTo>
                    <a:pt x="874" y="1125"/>
                    <a:pt x="1124" y="875"/>
                    <a:pt x="1124" y="554"/>
                  </a:cubicBezTo>
                  <a:cubicBezTo>
                    <a:pt x="1124" y="251"/>
                    <a:pt x="874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5;p16">
              <a:extLst>
                <a:ext uri="{FF2B5EF4-FFF2-40B4-BE49-F238E27FC236}">
                  <a16:creationId xmlns:a16="http://schemas.microsoft.com/office/drawing/2014/main" id="{2CEEAF6B-7201-0998-D7CF-5746DB7D5352}"/>
                </a:ext>
              </a:extLst>
            </p:cNvPr>
            <p:cNvSpPr/>
            <p:nvPr/>
          </p:nvSpPr>
          <p:spPr>
            <a:xfrm>
              <a:off x="3396700" y="1170475"/>
              <a:ext cx="360003" cy="415394"/>
            </a:xfrm>
            <a:custGeom>
              <a:avLst/>
              <a:gdLst/>
              <a:ahLst/>
              <a:cxnLst/>
              <a:rect l="l" t="t" r="r" b="b"/>
              <a:pathLst>
                <a:path w="9297" h="10733" extrusionOk="0">
                  <a:moveTo>
                    <a:pt x="4640" y="830"/>
                  </a:moveTo>
                  <a:lnTo>
                    <a:pt x="4818" y="1151"/>
                  </a:lnTo>
                  <a:cubicBezTo>
                    <a:pt x="4908" y="1187"/>
                    <a:pt x="5015" y="1222"/>
                    <a:pt x="5104" y="1276"/>
                  </a:cubicBezTo>
                  <a:lnTo>
                    <a:pt x="5443" y="1151"/>
                  </a:lnTo>
                  <a:lnTo>
                    <a:pt x="5710" y="1419"/>
                  </a:lnTo>
                  <a:lnTo>
                    <a:pt x="5603" y="1776"/>
                  </a:lnTo>
                  <a:cubicBezTo>
                    <a:pt x="5639" y="1865"/>
                    <a:pt x="5693" y="1954"/>
                    <a:pt x="5710" y="2061"/>
                  </a:cubicBezTo>
                  <a:lnTo>
                    <a:pt x="6049" y="2222"/>
                  </a:lnTo>
                  <a:lnTo>
                    <a:pt x="6049" y="2614"/>
                  </a:lnTo>
                  <a:lnTo>
                    <a:pt x="5710" y="2775"/>
                  </a:lnTo>
                  <a:cubicBezTo>
                    <a:pt x="5693" y="2882"/>
                    <a:pt x="5639" y="2971"/>
                    <a:pt x="5586" y="3078"/>
                  </a:cubicBezTo>
                  <a:lnTo>
                    <a:pt x="5710" y="3417"/>
                  </a:lnTo>
                  <a:lnTo>
                    <a:pt x="5443" y="3685"/>
                  </a:lnTo>
                  <a:lnTo>
                    <a:pt x="5086" y="3560"/>
                  </a:lnTo>
                  <a:cubicBezTo>
                    <a:pt x="4997" y="3613"/>
                    <a:pt x="4908" y="3649"/>
                    <a:pt x="4800" y="3685"/>
                  </a:cubicBezTo>
                  <a:lnTo>
                    <a:pt x="4640" y="4006"/>
                  </a:lnTo>
                  <a:lnTo>
                    <a:pt x="4265" y="4006"/>
                  </a:lnTo>
                  <a:lnTo>
                    <a:pt x="4105" y="3667"/>
                  </a:lnTo>
                  <a:cubicBezTo>
                    <a:pt x="3998" y="3649"/>
                    <a:pt x="3908" y="3613"/>
                    <a:pt x="3819" y="3542"/>
                  </a:cubicBezTo>
                  <a:lnTo>
                    <a:pt x="3462" y="3667"/>
                  </a:lnTo>
                  <a:lnTo>
                    <a:pt x="3195" y="3399"/>
                  </a:lnTo>
                  <a:lnTo>
                    <a:pt x="3320" y="3060"/>
                  </a:lnTo>
                  <a:cubicBezTo>
                    <a:pt x="3266" y="2971"/>
                    <a:pt x="3230" y="2882"/>
                    <a:pt x="3195" y="2775"/>
                  </a:cubicBezTo>
                  <a:lnTo>
                    <a:pt x="2873" y="2614"/>
                  </a:lnTo>
                  <a:lnTo>
                    <a:pt x="2873" y="2239"/>
                  </a:lnTo>
                  <a:lnTo>
                    <a:pt x="3195" y="2079"/>
                  </a:lnTo>
                  <a:cubicBezTo>
                    <a:pt x="3230" y="1972"/>
                    <a:pt x="3266" y="1883"/>
                    <a:pt x="3320" y="1776"/>
                  </a:cubicBezTo>
                  <a:lnTo>
                    <a:pt x="3212" y="1437"/>
                  </a:lnTo>
                  <a:lnTo>
                    <a:pt x="3480" y="1169"/>
                  </a:lnTo>
                  <a:lnTo>
                    <a:pt x="3819" y="1294"/>
                  </a:lnTo>
                  <a:cubicBezTo>
                    <a:pt x="3908" y="1240"/>
                    <a:pt x="4015" y="1187"/>
                    <a:pt x="4122" y="1169"/>
                  </a:cubicBezTo>
                  <a:lnTo>
                    <a:pt x="4283" y="830"/>
                  </a:lnTo>
                  <a:close/>
                  <a:moveTo>
                    <a:pt x="2981" y="3524"/>
                  </a:moveTo>
                  <a:lnTo>
                    <a:pt x="3159" y="3863"/>
                  </a:lnTo>
                  <a:cubicBezTo>
                    <a:pt x="3248" y="3881"/>
                    <a:pt x="3355" y="3917"/>
                    <a:pt x="3444" y="3970"/>
                  </a:cubicBezTo>
                  <a:lnTo>
                    <a:pt x="3783" y="3863"/>
                  </a:lnTo>
                  <a:lnTo>
                    <a:pt x="4051" y="4131"/>
                  </a:lnTo>
                  <a:lnTo>
                    <a:pt x="3926" y="4470"/>
                  </a:lnTo>
                  <a:cubicBezTo>
                    <a:pt x="3980" y="4559"/>
                    <a:pt x="4033" y="4648"/>
                    <a:pt x="4051" y="4755"/>
                  </a:cubicBezTo>
                  <a:lnTo>
                    <a:pt x="4390" y="4916"/>
                  </a:lnTo>
                  <a:lnTo>
                    <a:pt x="4372" y="5326"/>
                  </a:lnTo>
                  <a:lnTo>
                    <a:pt x="4033" y="5487"/>
                  </a:lnTo>
                  <a:cubicBezTo>
                    <a:pt x="4015" y="5594"/>
                    <a:pt x="3980" y="5683"/>
                    <a:pt x="3908" y="5772"/>
                  </a:cubicBezTo>
                  <a:lnTo>
                    <a:pt x="4033" y="6111"/>
                  </a:lnTo>
                  <a:lnTo>
                    <a:pt x="3766" y="6379"/>
                  </a:lnTo>
                  <a:lnTo>
                    <a:pt x="3409" y="6272"/>
                  </a:lnTo>
                  <a:cubicBezTo>
                    <a:pt x="3320" y="6325"/>
                    <a:pt x="3230" y="6361"/>
                    <a:pt x="3123" y="6379"/>
                  </a:cubicBezTo>
                  <a:lnTo>
                    <a:pt x="2981" y="6700"/>
                  </a:lnTo>
                  <a:lnTo>
                    <a:pt x="2606" y="6700"/>
                  </a:lnTo>
                  <a:lnTo>
                    <a:pt x="2445" y="6361"/>
                  </a:lnTo>
                  <a:cubicBezTo>
                    <a:pt x="2338" y="6343"/>
                    <a:pt x="2249" y="6308"/>
                    <a:pt x="2160" y="6254"/>
                  </a:cubicBezTo>
                  <a:lnTo>
                    <a:pt x="1803" y="6361"/>
                  </a:lnTo>
                  <a:lnTo>
                    <a:pt x="1535" y="6093"/>
                  </a:lnTo>
                  <a:lnTo>
                    <a:pt x="1660" y="5737"/>
                  </a:lnTo>
                  <a:cubicBezTo>
                    <a:pt x="1607" y="5647"/>
                    <a:pt x="1553" y="5558"/>
                    <a:pt x="1535" y="5451"/>
                  </a:cubicBezTo>
                  <a:lnTo>
                    <a:pt x="1196" y="5291"/>
                  </a:lnTo>
                  <a:lnTo>
                    <a:pt x="1196" y="4916"/>
                  </a:lnTo>
                  <a:lnTo>
                    <a:pt x="1535" y="4755"/>
                  </a:lnTo>
                  <a:cubicBezTo>
                    <a:pt x="1553" y="4648"/>
                    <a:pt x="1607" y="4559"/>
                    <a:pt x="1660" y="4470"/>
                  </a:cubicBezTo>
                  <a:lnTo>
                    <a:pt x="1535" y="4131"/>
                  </a:lnTo>
                  <a:lnTo>
                    <a:pt x="1803" y="3863"/>
                  </a:lnTo>
                  <a:lnTo>
                    <a:pt x="2160" y="3970"/>
                  </a:lnTo>
                  <a:cubicBezTo>
                    <a:pt x="2249" y="3917"/>
                    <a:pt x="2338" y="3881"/>
                    <a:pt x="2445" y="3863"/>
                  </a:cubicBezTo>
                  <a:lnTo>
                    <a:pt x="2606" y="3524"/>
                  </a:lnTo>
                  <a:close/>
                  <a:moveTo>
                    <a:pt x="4060" y="0"/>
                  </a:moveTo>
                  <a:cubicBezTo>
                    <a:pt x="3355" y="0"/>
                    <a:pt x="2650" y="188"/>
                    <a:pt x="2017" y="562"/>
                  </a:cubicBezTo>
                  <a:cubicBezTo>
                    <a:pt x="750" y="1312"/>
                    <a:pt x="1" y="2686"/>
                    <a:pt x="54" y="4149"/>
                  </a:cubicBezTo>
                  <a:cubicBezTo>
                    <a:pt x="54" y="5415"/>
                    <a:pt x="625" y="6593"/>
                    <a:pt x="1624" y="7360"/>
                  </a:cubicBezTo>
                  <a:lnTo>
                    <a:pt x="1624" y="10733"/>
                  </a:lnTo>
                  <a:lnTo>
                    <a:pt x="5835" y="10733"/>
                  </a:lnTo>
                  <a:lnTo>
                    <a:pt x="5835" y="9145"/>
                  </a:lnTo>
                  <a:lnTo>
                    <a:pt x="6496" y="9145"/>
                  </a:lnTo>
                  <a:cubicBezTo>
                    <a:pt x="6906" y="9145"/>
                    <a:pt x="7316" y="8966"/>
                    <a:pt x="7602" y="8663"/>
                  </a:cubicBezTo>
                  <a:cubicBezTo>
                    <a:pt x="7905" y="8359"/>
                    <a:pt x="8066" y="7967"/>
                    <a:pt x="8066" y="7539"/>
                  </a:cubicBezTo>
                  <a:lnTo>
                    <a:pt x="8066" y="6736"/>
                  </a:lnTo>
                  <a:lnTo>
                    <a:pt x="8637" y="6736"/>
                  </a:lnTo>
                  <a:cubicBezTo>
                    <a:pt x="8993" y="6700"/>
                    <a:pt x="9297" y="6308"/>
                    <a:pt x="8976" y="5808"/>
                  </a:cubicBezTo>
                  <a:lnTo>
                    <a:pt x="8066" y="4220"/>
                  </a:lnTo>
                  <a:lnTo>
                    <a:pt x="8066" y="4149"/>
                  </a:lnTo>
                  <a:cubicBezTo>
                    <a:pt x="8101" y="2686"/>
                    <a:pt x="7370" y="1312"/>
                    <a:pt x="6103" y="562"/>
                  </a:cubicBezTo>
                  <a:cubicBezTo>
                    <a:pt x="5470" y="188"/>
                    <a:pt x="4765" y="0"/>
                    <a:pt x="4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361;p15">
            <a:extLst>
              <a:ext uri="{FF2B5EF4-FFF2-40B4-BE49-F238E27FC236}">
                <a16:creationId xmlns:a16="http://schemas.microsoft.com/office/drawing/2014/main" id="{ACEF8DAC-5350-8B06-26D9-17AAA222DF10}"/>
              </a:ext>
            </a:extLst>
          </p:cNvPr>
          <p:cNvSpPr txBox="1">
            <a:spLocks/>
          </p:cNvSpPr>
          <p:nvPr/>
        </p:nvSpPr>
        <p:spPr>
          <a:xfrm>
            <a:off x="7477285" y="1207345"/>
            <a:ext cx="1911350" cy="29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dirty="0"/>
              <a:t>Business</a:t>
            </a:r>
            <a:endParaRPr lang="es-ES" dirty="0"/>
          </a:p>
        </p:txBody>
      </p:sp>
      <p:sp>
        <p:nvSpPr>
          <p:cNvPr id="14" name="Google Shape;361;p15">
            <a:extLst>
              <a:ext uri="{FF2B5EF4-FFF2-40B4-BE49-F238E27FC236}">
                <a16:creationId xmlns:a16="http://schemas.microsoft.com/office/drawing/2014/main" id="{C0B0A2EB-CDBC-E5F4-E8C0-A118A3E2D776}"/>
              </a:ext>
            </a:extLst>
          </p:cNvPr>
          <p:cNvSpPr txBox="1">
            <a:spLocks/>
          </p:cNvSpPr>
          <p:nvPr/>
        </p:nvSpPr>
        <p:spPr>
          <a:xfrm>
            <a:off x="9786693" y="1208602"/>
            <a:ext cx="1911350" cy="29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dirty="0"/>
              <a:t>Global Society</a:t>
            </a:r>
            <a:endParaRPr lang="es-E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55EADCA-9CF1-366D-3B9A-6DD1D1B2FF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/>
          <a:stretch/>
        </p:blipFill>
        <p:spPr>
          <a:xfrm>
            <a:off x="11081207" y="0"/>
            <a:ext cx="1110793" cy="121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77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5"/>
          <p:cNvSpPr txBox="1">
            <a:spLocks noGrp="1"/>
          </p:cNvSpPr>
          <p:nvPr>
            <p:ph type="body" idx="1"/>
          </p:nvPr>
        </p:nvSpPr>
        <p:spPr>
          <a:xfrm>
            <a:off x="333376" y="3722687"/>
            <a:ext cx="2190454" cy="290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Comprehensive personal development: soft and hard skills</a:t>
            </a:r>
            <a:r>
              <a:rPr lang="es-ES" sz="1400" dirty="0"/>
              <a:t>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400" dirty="0" err="1"/>
              <a:t>Creativity</a:t>
            </a:r>
            <a:r>
              <a:rPr lang="es-ES" sz="1400" dirty="0"/>
              <a:t>, </a:t>
            </a:r>
            <a:r>
              <a:rPr lang="es-ES" sz="1400" dirty="0" err="1"/>
              <a:t>critical</a:t>
            </a:r>
            <a:r>
              <a:rPr lang="es-ES" sz="1400" dirty="0"/>
              <a:t> </a:t>
            </a:r>
            <a:r>
              <a:rPr lang="es-ES" sz="1400" dirty="0" err="1"/>
              <a:t>thinking</a:t>
            </a:r>
            <a:r>
              <a:rPr lang="es-ES" sz="1400" dirty="0"/>
              <a:t>, </a:t>
            </a:r>
            <a:r>
              <a:rPr lang="en-US" sz="1400" dirty="0"/>
              <a:t>search of a </a:t>
            </a:r>
            <a:r>
              <a:rPr lang="es-ES" sz="1400" dirty="0" err="1"/>
              <a:t>bigger</a:t>
            </a:r>
            <a:r>
              <a:rPr lang="es-ES" sz="1400" dirty="0"/>
              <a:t> </a:t>
            </a:r>
            <a:r>
              <a:rPr lang="es-ES" sz="1400" dirty="0" err="1"/>
              <a:t>picture</a:t>
            </a:r>
            <a:r>
              <a:rPr lang="es-ES" sz="1400" dirty="0"/>
              <a:t>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400" dirty="0" err="1"/>
              <a:t>Smoother</a:t>
            </a:r>
            <a:r>
              <a:rPr lang="es-ES" sz="1400" dirty="0"/>
              <a:t> </a:t>
            </a:r>
            <a:r>
              <a:rPr lang="es-ES" sz="1400" dirty="0" err="1"/>
              <a:t>entrance</a:t>
            </a:r>
            <a:r>
              <a:rPr lang="es-ES" sz="1400" dirty="0"/>
              <a:t> </a:t>
            </a:r>
            <a:r>
              <a:rPr lang="es-ES" sz="1400" dirty="0" err="1"/>
              <a:t>of</a:t>
            </a:r>
            <a:r>
              <a:rPr lang="es-ES" sz="1400" dirty="0"/>
              <a:t> new disciplines.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400" dirty="0" err="1"/>
              <a:t>Preparedness</a:t>
            </a:r>
            <a:r>
              <a:rPr lang="es-ES" sz="1400" dirty="0"/>
              <a:t>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intenational</a:t>
            </a:r>
            <a:r>
              <a:rPr lang="es-ES" sz="1400" dirty="0"/>
              <a:t> </a:t>
            </a:r>
            <a:r>
              <a:rPr lang="es-ES" sz="1400" dirty="0" err="1"/>
              <a:t>environments</a:t>
            </a:r>
            <a:r>
              <a:rPr lang="es-ES" sz="1400" dirty="0"/>
              <a:t>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Higher resilience. </a:t>
            </a:r>
            <a:endParaRPr sz="14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66" name="Google Shape;366;p15"/>
          <p:cNvSpPr txBox="1"/>
          <p:nvPr/>
        </p:nvSpPr>
        <p:spPr>
          <a:xfrm>
            <a:off x="2779376" y="644623"/>
            <a:ext cx="66694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Montserrat"/>
              </a:rPr>
              <a:t>Scholarly Output in terms of </a:t>
            </a:r>
            <a:r>
              <a:rPr lang="en-US" sz="2800" b="1" dirty="0">
                <a:solidFill>
                  <a:schemeClr val="accent2"/>
                </a:solidFill>
                <a:latin typeface="Montserrat"/>
              </a:rPr>
              <a:t>SDGs</a:t>
            </a:r>
            <a:endParaRPr sz="2800" b="1" dirty="0">
              <a:solidFill>
                <a:schemeClr val="accent2"/>
              </a:solidFill>
              <a:latin typeface="Montserrat"/>
            </a:endParaRPr>
          </a:p>
        </p:txBody>
      </p:sp>
      <p:sp>
        <p:nvSpPr>
          <p:cNvPr id="3" name="Google Shape;361;p15">
            <a:extLst>
              <a:ext uri="{FF2B5EF4-FFF2-40B4-BE49-F238E27FC236}">
                <a16:creationId xmlns:a16="http://schemas.microsoft.com/office/drawing/2014/main" id="{D1C91232-0695-4917-C3A8-59ED539E7BB3}"/>
              </a:ext>
            </a:extLst>
          </p:cNvPr>
          <p:cNvSpPr txBox="1">
            <a:spLocks/>
          </p:cNvSpPr>
          <p:nvPr/>
        </p:nvSpPr>
        <p:spPr>
          <a:xfrm>
            <a:off x="3551075" y="-854458"/>
            <a:ext cx="369530" cy="5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s-ES" dirty="0"/>
              <a:t>HEI</a:t>
            </a:r>
          </a:p>
          <a:p>
            <a:pPr marL="0" indent="0"/>
            <a:endParaRPr lang="es-E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DFD51B-F225-97C2-016E-F3A336049E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25E0C54-9CDA-0749-A2F1-E20F4641782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5F7A01-2FC6-16DF-10AD-F102166BB484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0AF30F-BE2E-0480-4E71-4D49D08B4647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41E22-7C7E-3321-21A8-9EBD31697DC9}"/>
              </a:ext>
            </a:extLst>
          </p:cNvPr>
          <p:cNvSpPr/>
          <p:nvPr/>
        </p:nvSpPr>
        <p:spPr>
          <a:xfrm>
            <a:off x="228600" y="1333500"/>
            <a:ext cx="11734800" cy="529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Innovative thinking and multidisciplinary approach trained by the program allow EVV-community contributing to the achievement of global sustainable development goals (SDG) [20-25] and promoting the culture of sustainable development at the institutional and national level</a:t>
            </a:r>
            <a:endParaRPr lang="LID4096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D94B9E-C797-3E6F-44BD-BB0A56CA09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8" y="1544786"/>
            <a:ext cx="3062507" cy="2747813"/>
          </a:xfrm>
          <a:prstGeom prst="rect">
            <a:avLst/>
          </a:prstGeom>
        </p:spPr>
      </p:pic>
      <p:pic>
        <p:nvPicPr>
          <p:cNvPr id="25" name="Picture 24" descr="A diagram of the same type of diagram&#10;&#10;Description automatically generated with medium confidence">
            <a:extLst>
              <a:ext uri="{FF2B5EF4-FFF2-40B4-BE49-F238E27FC236}">
                <a16:creationId xmlns:a16="http://schemas.microsoft.com/office/drawing/2014/main" id="{D7074EBF-1CAF-8F29-C825-448C3A273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688" y="1467085"/>
            <a:ext cx="3073429" cy="2846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670C90-1F7B-C88A-4161-2D3408364C01}"/>
              </a:ext>
            </a:extLst>
          </p:cNvPr>
          <p:cNvSpPr txBox="1"/>
          <p:nvPr/>
        </p:nvSpPr>
        <p:spPr>
          <a:xfrm>
            <a:off x="7885165" y="2108180"/>
            <a:ext cx="35838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dk1"/>
                </a:solidFill>
                <a:latin typeface="Montserrat"/>
              </a:rPr>
              <a:t>Innovative thinking and multidisciplinary approach trained by the program allow EVV-community: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contributing to the achievement of Global Sustainable Development Goals (SDG)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Montserrat"/>
              </a:rPr>
              <a:t>promoting the culture of sustainable development at the institutional and national level</a:t>
            </a:r>
            <a:endParaRPr lang="LID4096" sz="1800" dirty="0">
              <a:solidFill>
                <a:schemeClr val="dk1"/>
              </a:solidFill>
              <a:latin typeface="Montserrat"/>
            </a:endParaRPr>
          </a:p>
        </p:txBody>
      </p: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B4DCDB35-2B1E-1221-8F15-3363233E46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/>
          <a:stretch/>
        </p:blipFill>
        <p:spPr>
          <a:xfrm>
            <a:off x="11081207" y="0"/>
            <a:ext cx="1110793" cy="121124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F61828C-738C-BA0F-C2E3-40602DA11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546" y="4254760"/>
            <a:ext cx="4806664" cy="23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2698"/>
      </p:ext>
    </p:extLst>
  </p:cSld>
  <p:clrMapOvr>
    <a:masterClrMapping/>
  </p:clrMapOvr>
</p:sld>
</file>

<file path=ppt/theme/theme1.xml><?xml version="1.0" encoding="utf-8"?>
<a:theme xmlns:a="http://schemas.openxmlformats.org/drawingml/2006/main" name="0068_Harris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BB5BE"/>
      </a:accent1>
      <a:accent2>
        <a:srgbClr val="53B2CC"/>
      </a:accent2>
      <a:accent3>
        <a:srgbClr val="59778A"/>
      </a:accent3>
      <a:accent4>
        <a:srgbClr val="25829A"/>
      </a:accent4>
      <a:accent5>
        <a:srgbClr val="44596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1150</Words>
  <Application>Microsoft Office PowerPoint</Application>
  <PresentationFormat>Widescreen</PresentationFormat>
  <Paragraphs>135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Montserrat</vt:lpstr>
      <vt:lpstr>Arial</vt:lpstr>
      <vt:lpstr>Calibri</vt:lpstr>
      <vt:lpstr>Raleway</vt:lpstr>
      <vt:lpstr>0068_Harris_Template_SlidesMania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Mariia Golovianko</dc:creator>
  <cp:lastModifiedBy>Mariia Golovianko</cp:lastModifiedBy>
  <cp:revision>12</cp:revision>
  <dcterms:modified xsi:type="dcterms:W3CDTF">2024-09-25T19:58:07Z</dcterms:modified>
</cp:coreProperties>
</file>