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Lst>
  <p:notesMasterIdLst>
    <p:notesMasterId r:id="rId39"/>
  </p:notesMasterIdLst>
  <p:sldIdLst>
    <p:sldId id="418" r:id="rId3"/>
    <p:sldId id="412" r:id="rId4"/>
    <p:sldId id="439" r:id="rId5"/>
    <p:sldId id="481" r:id="rId6"/>
    <p:sldId id="520" r:id="rId7"/>
    <p:sldId id="521" r:id="rId8"/>
    <p:sldId id="495" r:id="rId9"/>
    <p:sldId id="524" r:id="rId10"/>
    <p:sldId id="504" r:id="rId11"/>
    <p:sldId id="501" r:id="rId12"/>
    <p:sldId id="517" r:id="rId13"/>
    <p:sldId id="522" r:id="rId14"/>
    <p:sldId id="525" r:id="rId15"/>
    <p:sldId id="518" r:id="rId16"/>
    <p:sldId id="523" r:id="rId17"/>
    <p:sldId id="512" r:id="rId18"/>
    <p:sldId id="514" r:id="rId19"/>
    <p:sldId id="515" r:id="rId20"/>
    <p:sldId id="508" r:id="rId21"/>
    <p:sldId id="516" r:id="rId22"/>
    <p:sldId id="526" r:id="rId23"/>
    <p:sldId id="482" r:id="rId24"/>
    <p:sldId id="483" r:id="rId25"/>
    <p:sldId id="484" r:id="rId26"/>
    <p:sldId id="485" r:id="rId27"/>
    <p:sldId id="486" r:id="rId28"/>
    <p:sldId id="487" r:id="rId29"/>
    <p:sldId id="488" r:id="rId30"/>
    <p:sldId id="489" r:id="rId31"/>
    <p:sldId id="490" r:id="rId32"/>
    <p:sldId id="491" r:id="rId33"/>
    <p:sldId id="492" r:id="rId34"/>
    <p:sldId id="493" r:id="rId35"/>
    <p:sldId id="503" r:id="rId36"/>
    <p:sldId id="480" r:id="rId37"/>
    <p:sldId id="456" r:id="rId3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93E"/>
    <a:srgbClr val="2A3932"/>
    <a:srgbClr val="17B66C"/>
    <a:srgbClr val="FFFFFF"/>
    <a:srgbClr val="131151"/>
    <a:srgbClr val="001936"/>
    <a:srgbClr val="071949"/>
    <a:srgbClr val="CF2929"/>
    <a:srgbClr val="9FC4F8"/>
    <a:srgbClr val="FCEF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69" autoAdjust="0"/>
    <p:restoredTop sz="94660" autoAdjust="0"/>
  </p:normalViewPr>
  <p:slideViewPr>
    <p:cSldViewPr snapToGrid="0">
      <p:cViewPr varScale="1">
        <p:scale>
          <a:sx n="69" d="100"/>
          <a:sy n="69" d="100"/>
        </p:scale>
        <p:origin x="408"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10F706-4D08-4CCD-B42F-99C825B14B5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0F706-4D08-4CCD-B42F-99C825B14B5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0F706-4D08-4CCD-B42F-99C825B14B5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D930-8D9C-2DAD-6DA0-74DFDCC19C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7266F5B2-2E8B-3BF3-360F-283252E87C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1D49C13E-CE7F-9CA1-5EFA-E3DE64E477E6}"/>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5" name="Footer Placeholder 4">
            <a:extLst>
              <a:ext uri="{FF2B5EF4-FFF2-40B4-BE49-F238E27FC236}">
                <a16:creationId xmlns:a16="http://schemas.microsoft.com/office/drawing/2014/main" id="{88A0E266-D34C-74C6-3952-070BD728F0F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B3466A9-A70F-2B9F-244E-00E184FE26D0}"/>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356875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D01A-978B-6F1C-02DC-05812AE790BE}"/>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2A0CD0EF-CD46-20F9-F188-1846135211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BE4F9FFC-E03C-6058-6B72-577226795E87}"/>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5" name="Footer Placeholder 4">
            <a:extLst>
              <a:ext uri="{FF2B5EF4-FFF2-40B4-BE49-F238E27FC236}">
                <a16:creationId xmlns:a16="http://schemas.microsoft.com/office/drawing/2014/main" id="{6B62FD42-9539-DC36-B067-A42551F4F66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1FE0EA52-F155-5F86-AA89-3CCA9C1A86F1}"/>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1304616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A5F5-19A2-22E1-6F47-ADE412CB46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7EDD1B89-F13A-F8E9-8809-EEC08DB916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1F20B4-4923-0B7E-34E2-A42E16CCA64E}"/>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5" name="Footer Placeholder 4">
            <a:extLst>
              <a:ext uri="{FF2B5EF4-FFF2-40B4-BE49-F238E27FC236}">
                <a16:creationId xmlns:a16="http://schemas.microsoft.com/office/drawing/2014/main" id="{79F94C31-9A08-5D56-0B51-431E964FE3C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841A205D-1DF7-746E-2EC8-6FE388C9D341}"/>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1491040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8207-68E3-E9A3-17B6-721558C4AF71}"/>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B9ED63FD-4E40-5BE3-7F2C-944E257BAC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746D2B08-BFDE-4C6A-FD09-703A725ED7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B61D4A86-98B7-3690-1318-3D0505358CD6}"/>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6" name="Footer Placeholder 5">
            <a:extLst>
              <a:ext uri="{FF2B5EF4-FFF2-40B4-BE49-F238E27FC236}">
                <a16:creationId xmlns:a16="http://schemas.microsoft.com/office/drawing/2014/main" id="{A585A8F9-E608-0A74-550E-32B8F9026609}"/>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49F75E9A-3676-8D31-3DD0-317E11C9E7F8}"/>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2642959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0ED33-AC5B-A7AB-694F-00F52A859A02}"/>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29E0CC69-66AF-2E25-E482-329C42B0B9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157B0B-623E-615C-7C8A-77DCABB743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6A317699-8C86-4356-4223-629088802F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9D153-8304-CCE8-56E5-03AC1BEF58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EE70334-C7FA-BE14-1E96-35515DFCCFCA}"/>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8" name="Footer Placeholder 7">
            <a:extLst>
              <a:ext uri="{FF2B5EF4-FFF2-40B4-BE49-F238E27FC236}">
                <a16:creationId xmlns:a16="http://schemas.microsoft.com/office/drawing/2014/main" id="{4BBC6ABB-4DFF-2BFD-15C3-77A5C36EAD0F}"/>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DC5D3EB2-C667-2D2A-7602-D7DDA2208702}"/>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3522341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A52C-8AE4-874C-1B85-32588CF62B44}"/>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31C2BE3C-9155-A2BA-BE8F-965C2FE89B04}"/>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4" name="Footer Placeholder 3">
            <a:extLst>
              <a:ext uri="{FF2B5EF4-FFF2-40B4-BE49-F238E27FC236}">
                <a16:creationId xmlns:a16="http://schemas.microsoft.com/office/drawing/2014/main" id="{17049AC0-8AD5-8CA4-7A89-629A1AD7DE5F}"/>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9F19439-8036-CC6C-72AA-2B976B04628A}"/>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112796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6811F2-BA1A-4AB1-C7BF-A31F49485FD4}"/>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3" name="Footer Placeholder 2">
            <a:extLst>
              <a:ext uri="{FF2B5EF4-FFF2-40B4-BE49-F238E27FC236}">
                <a16:creationId xmlns:a16="http://schemas.microsoft.com/office/drawing/2014/main" id="{C8F8D349-5B9A-A0E5-6961-5FBFF1428AC5}"/>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B310AD26-C381-EE61-9990-20D71DCF2822}"/>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2177994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0F706-4D08-4CCD-B42F-99C825B14B5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1353-F1B9-8615-BBDD-FCEE00B68E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CAC6DC41-557E-15C9-D19B-2D5C8771C9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C755315A-A4DA-33AA-4E59-93A6B10F1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D6CF14-1EA1-7DCF-5338-9821C872E0EE}"/>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6" name="Footer Placeholder 5">
            <a:extLst>
              <a:ext uri="{FF2B5EF4-FFF2-40B4-BE49-F238E27FC236}">
                <a16:creationId xmlns:a16="http://schemas.microsoft.com/office/drawing/2014/main" id="{32BC16D8-FF26-4ACA-EF98-9ACFFC3C73B1}"/>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2A5EEACA-C0F8-3DBF-CD5D-3A4F83D16B2B}"/>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2955806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9611-C5D0-D88F-3D94-593D5B019F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8B17DD07-DF55-822A-0118-143760FF8D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6BBA682E-C513-E608-DA91-421CE7697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6303D-4332-E67B-B684-2B267E1B46CC}"/>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6" name="Footer Placeholder 5">
            <a:extLst>
              <a:ext uri="{FF2B5EF4-FFF2-40B4-BE49-F238E27FC236}">
                <a16:creationId xmlns:a16="http://schemas.microsoft.com/office/drawing/2014/main" id="{E357F5FD-3C90-4FBB-F37B-A6C0A7276AD7}"/>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EEDB8749-A501-F49A-2BAD-32DC68E14BA2}"/>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1815086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1DB01-7D6B-B501-650A-8A6BD937AF81}"/>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77F35A39-D5AD-10B1-1C85-8DA86A1F4E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9A0AC8E-E5C7-64B4-6F6B-462FDF5ABA75}"/>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5" name="Footer Placeholder 4">
            <a:extLst>
              <a:ext uri="{FF2B5EF4-FFF2-40B4-BE49-F238E27FC236}">
                <a16:creationId xmlns:a16="http://schemas.microsoft.com/office/drawing/2014/main" id="{DF38679A-6C63-7F93-2733-496BA4A13DCD}"/>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CCF530C-9669-62F2-FCFD-DBC98A415553}"/>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3007173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FBE771-A944-7C94-37F1-2BF76D72B0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B3B7091C-E076-00C0-9B11-6A36A4010E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C0B2F780-5843-5F01-02B7-0DD815B11C95}"/>
              </a:ext>
            </a:extLst>
          </p:cNvPr>
          <p:cNvSpPr>
            <a:spLocks noGrp="1"/>
          </p:cNvSpPr>
          <p:nvPr>
            <p:ph type="dt" sz="half" idx="10"/>
          </p:nvPr>
        </p:nvSpPr>
        <p:spPr/>
        <p:txBody>
          <a:bodyPr/>
          <a:lstStyle/>
          <a:p>
            <a:fld id="{B57710A2-45B0-40DC-A567-9F8ECF00A39F}" type="datetimeFigureOut">
              <a:rPr lang="fi-FI" smtClean="0"/>
              <a:t>9.7.2024</a:t>
            </a:fld>
            <a:endParaRPr lang="fi-FI"/>
          </a:p>
        </p:txBody>
      </p:sp>
      <p:sp>
        <p:nvSpPr>
          <p:cNvPr id="5" name="Footer Placeholder 4">
            <a:extLst>
              <a:ext uri="{FF2B5EF4-FFF2-40B4-BE49-F238E27FC236}">
                <a16:creationId xmlns:a16="http://schemas.microsoft.com/office/drawing/2014/main" id="{27538FEA-3498-0E34-8137-D7C059159AA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A2DEE0FD-E31A-2C3F-5466-779508D920CC}"/>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72312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10F706-4D08-4CCD-B42F-99C825B14B5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10F706-4D08-4CCD-B42F-99C825B14B56}" type="datetimeFigureOut">
              <a:rPr lang="en-US" smtClean="0"/>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10F706-4D08-4CCD-B42F-99C825B14B56}" type="datetimeFigureOut">
              <a:rPr lang="en-US" smtClean="0"/>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7/9/2024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B3994-D595-EA17-C1B8-20A52662A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6EBE9D29-8444-940E-DB8E-88F2DDB91D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9A446CC9-7D66-92EE-2D42-F7C4328AE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710A2-45B0-40DC-A567-9F8ECF00A39F}" type="datetimeFigureOut">
              <a:rPr lang="fi-FI" smtClean="0"/>
              <a:t>9.7.2024</a:t>
            </a:fld>
            <a:endParaRPr lang="fi-FI"/>
          </a:p>
        </p:txBody>
      </p:sp>
      <p:sp>
        <p:nvSpPr>
          <p:cNvPr id="5" name="Footer Placeholder 4">
            <a:extLst>
              <a:ext uri="{FF2B5EF4-FFF2-40B4-BE49-F238E27FC236}">
                <a16:creationId xmlns:a16="http://schemas.microsoft.com/office/drawing/2014/main" id="{A73807C0-1D32-BD3B-1ED5-C1F3E4C7CA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8BEF87E6-61B6-4EF0-67C8-0CF2F8E19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642B0-DB25-4B58-8E8F-081F9B1048A7}" type="slidenum">
              <a:rPr lang="fi-FI" smtClean="0"/>
              <a:t>‹#›</a:t>
            </a:fld>
            <a:endParaRPr lang="fi-FI"/>
          </a:p>
        </p:txBody>
      </p:sp>
    </p:spTree>
    <p:extLst>
      <p:ext uri="{BB962C8B-B14F-4D97-AF65-F5344CB8AC3E}">
        <p14:creationId xmlns:p14="http://schemas.microsoft.com/office/powerpoint/2010/main" val="358795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43.gif"/></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5.png"/><Relationship Id="rId7" Type="http://schemas.openxmlformats.org/officeDocument/2006/relationships/image" Target="../media/image49.gif"/><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png"/><Relationship Id="rId9" Type="http://schemas.openxmlformats.org/officeDocument/2006/relationships/image" Target="../media/image50.gif"/></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zltE0wR2Y5c" TargetMode="External"/><Relationship Id="rId7" Type="http://schemas.openxmlformats.org/officeDocument/2006/relationships/image" Target="../media/image53.gif"/><Relationship Id="rId2" Type="http://schemas.openxmlformats.org/officeDocument/2006/relationships/hyperlink" Target="https://www.nature.com/articles/s41467-021-25874-z" TargetMode="Externa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52.gif"/><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39.png"/><Relationship Id="rId7" Type="http://schemas.openxmlformats.org/officeDocument/2006/relationships/image" Target="../media/image38.gif"/><Relationship Id="rId2"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52.gif"/><Relationship Id="rId4" Type="http://schemas.openxmlformats.org/officeDocument/2006/relationships/image" Target="../media/image55.gif"/><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gif"/><Relationship Id="rId4" Type="http://schemas.openxmlformats.org/officeDocument/2006/relationships/image" Target="../media/image58.gif"/></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8.gif"/><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image" Target="../media/image60.gif"/></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4.gif"/><Relationship Id="rId2" Type="http://schemas.openxmlformats.org/officeDocument/2006/relationships/image" Target="../media/image58.gif"/><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gif"/><Relationship Id="rId4" Type="http://schemas.openxmlformats.org/officeDocument/2006/relationships/image" Target="../media/image60.gif"/></Relationships>
</file>

<file path=ppt/slides/_rels/slide1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60.gif"/><Relationship Id="rId7" Type="http://schemas.openxmlformats.org/officeDocument/2006/relationships/image" Target="../media/image65.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image" Target="../media/image58.gif"/><Relationship Id="rId4" Type="http://schemas.openxmlformats.org/officeDocument/2006/relationships/image" Target="../media/image6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hyperlink" Target="https://www.ieaaie2024.com/conference-program/" TargetMode="External"/><Relationship Id="rId16" Type="http://schemas.openxmlformats.org/officeDocument/2006/relationships/image" Target="../media/image15.gif"/><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gif"/><Relationship Id="rId1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gif"/><Relationship Id="rId5" Type="http://schemas.openxmlformats.org/officeDocument/2006/relationships/image" Target="../media/image70.png"/><Relationship Id="rId4" Type="http://schemas.openxmlformats.org/officeDocument/2006/relationships/image" Target="../media/image47.gif"/></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hyperlink" Target="https://ai.it.jyu.fi/ISM-2022-Industry_4_5.pptx" TargetMode="External"/><Relationship Id="rId4" Type="http://schemas.openxmlformats.org/officeDocument/2006/relationships/hyperlink" Target="https://doi.org/10.1016/j.procs.2022.12.206"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6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560.png"/><Relationship Id="rId4" Type="http://schemas.openxmlformats.org/officeDocument/2006/relationships/image" Target="../media/image97.png"/><Relationship Id="rId9" Type="http://schemas.openxmlformats.org/officeDocument/2006/relationships/hyperlink" Target="https://doi.org/10.1016/j.jmsy.2018.04.019"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hyperlink" Target="mailto:Vagan.Terziyan@jyu.fi" TargetMode="External"/><Relationship Id="rId7"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5" Type="http://schemas.openxmlformats.org/officeDocument/2006/relationships/image" Target="../media/image1.png"/><Relationship Id="rId4" Type="http://schemas.openxmlformats.org/officeDocument/2006/relationships/hyperlink" Target="https://www.jyu.fi/en" TargetMode="External"/><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80/0960085X.2022.2073278" TargetMode="External"/><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hyperlink" Target="https://ai.it.jyu.fi/ISM-2020-Pi-Mind.pptx" TargetMode="External"/><Relationship Id="rId4" Type="http://schemas.openxmlformats.org/officeDocument/2006/relationships/hyperlink" Target="https://doi.org/10.1016/j.procs.2021.01.155"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49/cim2.12008"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hyperlink" Target="https://ai.it.jyu.fi/ISM-2023-Cloning_GAN.pptx" TargetMode="External"/><Relationship Id="rId4" Type="http://schemas.openxmlformats.org/officeDocument/2006/relationships/hyperlink" Target="https://doi.org/10.1016/j.procs.2024.01.089"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0.png"/><Relationship Id="rId7" Type="http://schemas.openxmlformats.org/officeDocument/2006/relationships/image" Target="../media/image6.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2.png"/><Relationship Id="rId5" Type="http://schemas.openxmlformats.org/officeDocument/2006/relationships/image" Target="../media/image4.gif"/><Relationship Id="rId10" Type="http://schemas.openxmlformats.org/officeDocument/2006/relationships/image" Target="../media/image15.gif"/><Relationship Id="rId4" Type="http://schemas.openxmlformats.org/officeDocument/2006/relationships/image" Target="../media/image111.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114.gif"/><Relationship Id="rId7" Type="http://schemas.openxmlformats.org/officeDocument/2006/relationships/image" Target="../media/image116.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115.png"/><Relationship Id="rId4" Type="http://schemas.openxmlformats.org/officeDocument/2006/relationships/hyperlink" Target="http://clipartall.com/img/clipart-165720.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ai.it.jyu.fi/ai/IEAAIE-2024-HAM.pptx" TargetMode="External"/><Relationship Id="rId7" Type="http://schemas.openxmlformats.org/officeDocument/2006/relationships/image" Target="../media/image7.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8.png"/><Relationship Id="rId4" Type="http://schemas.openxmlformats.org/officeDocument/2006/relationships/hyperlink" Target="mailto:vagan.terziyan@jyu.f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www.politico.eu/sponsored-content/the-next-chapter-in-german-industr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gif"/><Relationship Id="rId7" Type="http://schemas.openxmlformats.org/officeDocument/2006/relationships/image" Target="../media/image27.gif"/><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 Id="rId9" Type="http://schemas.openxmlformats.org/officeDocument/2006/relationships/image" Target="../media/image29.gif"/></Relationships>
</file>

<file path=ppt/slides/_rels/slide7.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3.gif"/><Relationship Id="rId7" Type="http://schemas.openxmlformats.org/officeDocument/2006/relationships/image" Target="../media/image32.gif"/><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31.gif"/><Relationship Id="rId11" Type="http://schemas.openxmlformats.org/officeDocument/2006/relationships/image" Target="../media/image25.png"/><Relationship Id="rId5" Type="http://schemas.openxmlformats.org/officeDocument/2006/relationships/image" Target="../media/image30.gif"/><Relationship Id="rId10" Type="http://schemas.openxmlformats.org/officeDocument/2006/relationships/image" Target="../media/image34.gif"/><Relationship Id="rId4" Type="http://schemas.openxmlformats.org/officeDocument/2006/relationships/image" Target="../media/image24.gif"/><Relationship Id="rId9" Type="http://schemas.openxmlformats.org/officeDocument/2006/relationships/hyperlink" Target="https://neptune.ai/blog/comprehensive-guide-to-transformer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3.gif"/><Relationship Id="rId7" Type="http://schemas.openxmlformats.org/officeDocument/2006/relationships/image" Target="../media/image36.gif"/><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25.png"/><Relationship Id="rId4" Type="http://schemas.openxmlformats.org/officeDocument/2006/relationships/image" Target="../media/image24.gif"/><Relationship Id="rId9" Type="http://schemas.openxmlformats.org/officeDocument/2006/relationships/image" Target="../media/image38.gif"/></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44380" y="1552641"/>
            <a:ext cx="11887103"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smtClean="0"/>
              <a:t>Hybrid Additive Manufacturing: A Convergence of Physical, Digital, and Social Realms Driven by Generative AI</a:t>
            </a:r>
            <a:endParaRPr lang="en-US" sz="40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56145" y="3458690"/>
            <a:ext cx="9650667"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t>
            </a:r>
            <a:r>
              <a:rPr lang="it-IT" b="0" baseline="30000" dirty="0" smtClean="0"/>
              <a:t>a</a:t>
            </a:r>
            <a:r>
              <a:rPr lang="en-US" b="0" dirty="0" smtClean="0"/>
              <a:t>, Olena Kaikova</a:t>
            </a:r>
            <a:r>
              <a:rPr lang="it-IT" b="0" dirty="0" smtClean="0"/>
              <a:t> </a:t>
            </a:r>
            <a:r>
              <a:rPr lang="it-IT" b="0" baseline="30000" dirty="0" smtClean="0"/>
              <a:t>b</a:t>
            </a:r>
            <a:endParaRPr lang="it-IT" b="0" baseline="30000" dirty="0"/>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2290713" y="4075397"/>
            <a:ext cx="8616099"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800" baseline="30000" dirty="0" err="1" smtClean="0"/>
              <a:t>a,b</a:t>
            </a:r>
            <a:r>
              <a:rPr lang="en-US" sz="1800" dirty="0" smtClean="0"/>
              <a:t> Faculty </a:t>
            </a:r>
            <a:r>
              <a:rPr lang="en-US" sz="1800" dirty="0"/>
              <a:t>of Information Technology, University of Jyväskylä, Jyväskylä, </a:t>
            </a:r>
            <a:r>
              <a:rPr lang="en-US" sz="1800" dirty="0" smtClean="0"/>
              <a:t>Finland</a:t>
            </a:r>
          </a:p>
        </p:txBody>
      </p:sp>
      <p:grpSp>
        <p:nvGrpSpPr>
          <p:cNvPr id="8" name="Group 7"/>
          <p:cNvGrpSpPr/>
          <p:nvPr/>
        </p:nvGrpSpPr>
        <p:grpSpPr>
          <a:xfrm>
            <a:off x="4611835"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smtClean="0">
                  <a:hlinkClick r:id="rId4"/>
                </a:rPr>
                <a:t>https://www.jyu.fi/en/</a:t>
              </a:r>
              <a:r>
                <a:rPr lang="en-US" dirty="0" smtClean="0"/>
                <a:t> </a:t>
              </a:r>
              <a:endParaRPr lang="en-US" dirty="0"/>
            </a:p>
          </p:txBody>
        </p:sp>
      </p:grpSp>
      <p:sp>
        <p:nvSpPr>
          <p:cNvPr id="4" name="Rectangle 3"/>
          <p:cNvSpPr/>
          <p:nvPr/>
        </p:nvSpPr>
        <p:spPr>
          <a:xfrm>
            <a:off x="2974109" y="217407"/>
            <a:ext cx="9144000" cy="954107"/>
          </a:xfrm>
          <a:prstGeom prst="rect">
            <a:avLst/>
          </a:prstGeom>
          <a:solidFill>
            <a:srgbClr val="071949"/>
          </a:solidFill>
        </p:spPr>
        <p:txBody>
          <a:bodyPr wrap="square">
            <a:spAutoFit/>
          </a:bodyPr>
          <a:lstStyle/>
          <a:p>
            <a:r>
              <a:rPr lang="en-US" sz="2800" dirty="0">
                <a:solidFill>
                  <a:srgbClr val="FFFFFF"/>
                </a:solidFill>
              </a:rPr>
              <a:t>The 37th International Conference on Industrial, Engineering &amp; Other Applications of Applied Intelligent Systems</a:t>
            </a:r>
            <a:endParaRPr lang="en-US" sz="2800" dirty="0"/>
          </a:p>
        </p:txBody>
      </p:sp>
      <p:sp>
        <p:nvSpPr>
          <p:cNvPr id="11" name="Rectangle 10"/>
          <p:cNvSpPr/>
          <p:nvPr/>
        </p:nvSpPr>
        <p:spPr>
          <a:xfrm>
            <a:off x="64652" y="333520"/>
            <a:ext cx="2687782" cy="646331"/>
          </a:xfrm>
          <a:prstGeom prst="rect">
            <a:avLst/>
          </a:prstGeom>
          <a:solidFill>
            <a:srgbClr val="071949"/>
          </a:solidFill>
        </p:spPr>
        <p:txBody>
          <a:bodyPr wrap="square">
            <a:spAutoFit/>
          </a:bodyPr>
          <a:lstStyle/>
          <a:p>
            <a:r>
              <a:rPr lang="en-US" sz="3600" b="1" dirty="0" smtClean="0">
                <a:solidFill>
                  <a:srgbClr val="FFFFFF"/>
                </a:solidFill>
              </a:rPr>
              <a:t>IEA/AIE 2024</a:t>
            </a:r>
            <a:endParaRPr lang="en-US" sz="3600" b="1" dirty="0"/>
          </a:p>
        </p:txBody>
      </p:sp>
    </p:spTree>
    <p:extLst>
      <p:ext uri="{BB962C8B-B14F-4D97-AF65-F5344CB8AC3E}">
        <p14:creationId xmlns:p14="http://schemas.microsoft.com/office/powerpoint/2010/main" val="3383334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5040" y="1602313"/>
            <a:ext cx="8615680" cy="4493538"/>
          </a:xfrm>
          <a:prstGeom prst="rect">
            <a:avLst/>
          </a:prstGeom>
          <a:solidFill>
            <a:schemeClr val="bg1">
              <a:lumMod val="85000"/>
            </a:schemeClr>
          </a:solidFill>
          <a:ln w="38100">
            <a:solidFill>
              <a:schemeClr val="tx1"/>
            </a:solidFill>
          </a:ln>
        </p:spPr>
        <p:txBody>
          <a:bodyPr wrap="square">
            <a:spAutoFit/>
          </a:bodyPr>
          <a:lstStyle/>
          <a:p>
            <a:pPr algn="just"/>
            <a:r>
              <a:rPr lang="en-US" dirty="0" smtClean="0"/>
              <a:t>By following a hybrid additive manufacturing printing process, it is conceivable that one day we could achieve the capability to </a:t>
            </a:r>
            <a:r>
              <a:rPr lang="en-US" b="1" dirty="0" smtClean="0">
                <a:solidFill>
                  <a:srgbClr val="7030A0"/>
                </a:solidFill>
              </a:rPr>
              <a:t>print humans</a:t>
            </a:r>
            <a:r>
              <a:rPr lang="en-US" dirty="0" smtClean="0"/>
              <a:t>. Just as with the robotic arm example, this process would involve synchronizing the printing of physical, cyber, and social components to create a fully functional human entity.</a:t>
            </a:r>
          </a:p>
          <a:p>
            <a:pPr algn="just"/>
            <a:endParaRPr lang="en-US" sz="800" dirty="0" smtClean="0"/>
          </a:p>
          <a:p>
            <a:pPr algn="just"/>
            <a:r>
              <a:rPr lang="en-US" dirty="0" smtClean="0"/>
              <a:t>Physically, each part of the human body would be printed layer by layer, incorporating biological materials or their synthetic equivalents. These physical components would then be complemented by cyber components, comprising the sophisticated network of neural pathways, organs, and systems necessary for life. Additionally, social components would be integrated to enable communication, interaction, and adaptation within social contexts.</a:t>
            </a:r>
          </a:p>
          <a:p>
            <a:pPr algn="just"/>
            <a:endParaRPr lang="en-US" sz="800" dirty="0" smtClean="0"/>
          </a:p>
          <a:p>
            <a:pPr algn="just"/>
            <a:r>
              <a:rPr lang="en-US" dirty="0" smtClean="0"/>
              <a:t>This ambitious vision aligns with the principles of agile development, where iterative progress and continuous refinement lead to the creation of complex and adaptive systems. While the idea may seem like science fiction today, advancements in additive manufacturing, artificial intelligence, and biotechnology are steadily pushing the boundaries of what is possible, making the concept of printing humans a provocative prospect for the future.</a:t>
            </a:r>
            <a:endParaRPr lang="en-US" dirty="0"/>
          </a:p>
        </p:txBody>
      </p:sp>
      <p:sp>
        <p:nvSpPr>
          <p:cNvPr id="2" name="Rectangle 1"/>
          <p:cNvSpPr/>
          <p:nvPr/>
        </p:nvSpPr>
        <p:spPr>
          <a:xfrm>
            <a:off x="3718559" y="38140"/>
            <a:ext cx="4653280" cy="1508105"/>
          </a:xfrm>
          <a:prstGeom prst="rect">
            <a:avLst/>
          </a:prstGeom>
        </p:spPr>
        <p:txBody>
          <a:bodyPr wrap="square">
            <a:spAutoFit/>
          </a:bodyPr>
          <a:lstStyle/>
          <a:p>
            <a:r>
              <a:rPr lang="en-US" sz="36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“Printing” </a:t>
            </a:r>
            <a:r>
              <a:rPr lang="en-US" sz="3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humans:</a:t>
            </a:r>
            <a:r>
              <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 </a:t>
            </a:r>
            <a:endPar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a:p>
            <a:r>
              <a:rPr lang="en-US" sz="28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a </a:t>
            </a: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dream of </a:t>
            </a:r>
            <a:r>
              <a:rPr lang="en-US" sz="28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optimists</a:t>
            </a:r>
          </a:p>
          <a:p>
            <a:r>
              <a:rPr lang="en-US" sz="28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or </a:t>
            </a: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a fear of pessimists?</a:t>
            </a:r>
          </a:p>
        </p:txBody>
      </p:sp>
      <p:pic>
        <p:nvPicPr>
          <p:cNvPr id="3" name="Picture 2"/>
          <p:cNvPicPr>
            <a:picLocks noChangeAspect="1"/>
          </p:cNvPicPr>
          <p:nvPr/>
        </p:nvPicPr>
        <p:blipFill>
          <a:blip r:embed="rId2"/>
          <a:stretch>
            <a:fillRect/>
          </a:stretch>
        </p:blipFill>
        <p:spPr>
          <a:xfrm>
            <a:off x="71120" y="3668608"/>
            <a:ext cx="1516285" cy="3138592"/>
          </a:xfrm>
          <a:prstGeom prst="rect">
            <a:avLst/>
          </a:prstGeom>
        </p:spPr>
      </p:pic>
      <p:pic>
        <p:nvPicPr>
          <p:cNvPr id="4" name="Picture 3"/>
          <p:cNvPicPr>
            <a:picLocks noChangeAspect="1"/>
          </p:cNvPicPr>
          <p:nvPr/>
        </p:nvPicPr>
        <p:blipFill>
          <a:blip r:embed="rId3"/>
          <a:stretch>
            <a:fillRect/>
          </a:stretch>
        </p:blipFill>
        <p:spPr>
          <a:xfrm>
            <a:off x="223521" y="51232"/>
            <a:ext cx="1241194" cy="3547525"/>
          </a:xfrm>
          <a:prstGeom prst="rect">
            <a:avLst/>
          </a:prstGeom>
        </p:spPr>
      </p:pic>
      <p:pic>
        <p:nvPicPr>
          <p:cNvPr id="5124" name="Picture 4" descr="How ChatGPT and similar AI will disrupt educ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3475" y="30480"/>
            <a:ext cx="2637084" cy="148336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descr="Man's Dance GIF by FemaleFreedom on DeviantAr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3440" y="1910080"/>
            <a:ext cx="2854959" cy="3568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69440" y="6184324"/>
            <a:ext cx="9895839" cy="523220"/>
          </a:xfrm>
          <a:prstGeom prst="rect">
            <a:avLst/>
          </a:prstGeom>
          <a:solidFill>
            <a:schemeClr val="bg1"/>
          </a:solidFill>
        </p:spPr>
        <p:txBody>
          <a:bodyPr wrap="square">
            <a:spAutoFit/>
          </a:bodyPr>
          <a:lstStyle/>
          <a:p>
            <a:r>
              <a:rPr lang="en-US" sz="1400" dirty="0" smtClean="0"/>
              <a:t>The </a:t>
            </a:r>
            <a:r>
              <a:rPr lang="en-US" sz="1400" dirty="0"/>
              <a:t>time </a:t>
            </a:r>
            <a:r>
              <a:rPr lang="en-US" sz="1400" dirty="0" smtClean="0"/>
              <a:t>interval (“WHEN?”) </a:t>
            </a:r>
            <a:r>
              <a:rPr lang="en-US" sz="1400" dirty="0"/>
              <a:t>between optimistic and pessimistic estimations could range from </a:t>
            </a:r>
            <a:r>
              <a:rPr lang="en-US" sz="1400" dirty="0" smtClean="0"/>
              <a:t>just a few </a:t>
            </a:r>
            <a:r>
              <a:rPr lang="en-US" sz="1400" dirty="0"/>
              <a:t>decades to several </a:t>
            </a:r>
            <a:r>
              <a:rPr lang="en-US" sz="1400" dirty="0" smtClean="0"/>
              <a:t>centuries, </a:t>
            </a:r>
            <a:r>
              <a:rPr lang="en-US" sz="1400" dirty="0"/>
              <a:t>reflecting the diverse range of perspectives and uncertainties surrounding transformative technological developments.</a:t>
            </a:r>
          </a:p>
        </p:txBody>
      </p:sp>
    </p:spTree>
    <p:extLst>
      <p:ext uri="{BB962C8B-B14F-4D97-AF65-F5344CB8AC3E}">
        <p14:creationId xmlns:p14="http://schemas.microsoft.com/office/powerpoint/2010/main" val="353717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descr="SCAPE: Shape Completion and Animation of People"/>
          <p:cNvPicPr>
            <a:picLocks noChangeAspect="1" noChangeArrowheads="1" noCrop="1"/>
          </p:cNvPicPr>
          <p:nvPr/>
        </p:nvPicPr>
        <p:blipFill>
          <a:blip r:embed="rId2"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930339" y="2601877"/>
            <a:ext cx="2194286" cy="254693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73381" y="147685"/>
            <a:ext cx="3701951" cy="6608264"/>
            <a:chOff x="131131" y="147685"/>
            <a:chExt cx="3701951" cy="6608264"/>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91" y="1647238"/>
              <a:ext cx="2897591" cy="1763803"/>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4"/>
            <a:stretch>
              <a:fillRect/>
            </a:stretch>
          </p:blipFill>
          <p:spPr>
            <a:xfrm>
              <a:off x="935490" y="147685"/>
              <a:ext cx="2897592" cy="1629896"/>
            </a:xfrm>
            <a:prstGeom prst="rect">
              <a:avLst/>
            </a:prstGeom>
            <a:ln w="25400">
              <a:solidFill>
                <a:schemeClr val="tx1"/>
              </a:solidFill>
            </a:ln>
          </p:spPr>
        </p:pic>
        <p:pic>
          <p:nvPicPr>
            <p:cNvPr id="5" name="Picture 4">
              <a:extLst>
                <a:ext uri="{FF2B5EF4-FFF2-40B4-BE49-F238E27FC236}">
                  <a16:creationId xmlns:a16="http://schemas.microsoft.com/office/drawing/2014/main" id="{0EB05572-723E-2FBC-5F60-3591D37DD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490" y="4941951"/>
              <a:ext cx="2897592" cy="1813998"/>
            </a:xfrm>
            <a:prstGeom prst="rect">
              <a:avLst/>
            </a:prstGeom>
            <a:ln w="25400">
              <a:solidFill>
                <a:schemeClr val="tx1"/>
              </a:solidFill>
            </a:ln>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490" y="3441161"/>
              <a:ext cx="2897592" cy="147067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1"/>
            <p:cNvPicPr>
              <a:picLocks noChangeAspect="1"/>
            </p:cNvPicPr>
            <p:nvPr/>
          </p:nvPicPr>
          <p:blipFill>
            <a:blip r:embed="rId7"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2058401" y="2731603"/>
              <a:ext cx="627039" cy="58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31131" y="147685"/>
              <a:ext cx="3701951" cy="6608264"/>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2640279" y="3085973"/>
              <a:ext cx="6308458"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smtClean="0">
                  <a:ln/>
                  <a:solidFill>
                    <a:schemeClr val="accent3"/>
                  </a:solidFill>
                  <a:effectLst/>
                </a:rPr>
                <a:t>Cyber-Physical-Social System</a:t>
              </a:r>
              <a:endParaRPr lang="en-US" sz="4000" b="1" cap="none" spc="0" dirty="0">
                <a:ln/>
                <a:solidFill>
                  <a:schemeClr val="accent3"/>
                </a:solidFill>
                <a:effectLst/>
              </a:endParaRPr>
            </a:p>
          </p:txBody>
        </p:sp>
      </p:grpSp>
      <p:grpSp>
        <p:nvGrpSpPr>
          <p:cNvPr id="12" name="Group 11"/>
          <p:cNvGrpSpPr/>
          <p:nvPr/>
        </p:nvGrpSpPr>
        <p:grpSpPr>
          <a:xfrm>
            <a:off x="4586846" y="1077732"/>
            <a:ext cx="1897455" cy="4790467"/>
            <a:chOff x="4341262" y="991406"/>
            <a:chExt cx="2167040" cy="5351645"/>
          </a:xfrm>
        </p:grpSpPr>
        <p:sp>
          <p:nvSpPr>
            <p:cNvPr id="13" name="Rectangle 12"/>
            <p:cNvSpPr/>
            <p:nvPr/>
          </p:nvSpPr>
          <p:spPr>
            <a:xfrm>
              <a:off x="4491718" y="991406"/>
              <a:ext cx="1903930" cy="5351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8">
              <a:clrChange>
                <a:clrFrom>
                  <a:srgbClr val="F5F5F5"/>
                </a:clrFrom>
                <a:clrTo>
                  <a:srgbClr val="F5F5F5">
                    <a:alpha val="0"/>
                  </a:srgbClr>
                </a:clrTo>
              </a:clrChange>
            </a:blip>
            <a:stretch>
              <a:fillRect/>
            </a:stretch>
          </p:blipFill>
          <p:spPr>
            <a:xfrm>
              <a:off x="4341262" y="1409727"/>
              <a:ext cx="2167040" cy="4473053"/>
            </a:xfrm>
            <a:prstGeom prst="rect">
              <a:avLst/>
            </a:prstGeom>
          </p:spPr>
        </p:pic>
        <p:sp>
          <p:nvSpPr>
            <p:cNvPr id="15" name="Rectangle 14"/>
            <p:cNvSpPr/>
            <p:nvPr/>
          </p:nvSpPr>
          <p:spPr>
            <a:xfrm>
              <a:off x="4595969" y="2539716"/>
              <a:ext cx="1630002" cy="67774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CYBER</a:t>
              </a:r>
              <a:endParaRPr lang="en-US" sz="2400" b="1" dirty="0"/>
            </a:p>
          </p:txBody>
        </p:sp>
        <p:sp>
          <p:nvSpPr>
            <p:cNvPr id="16" name="Rectangle 15"/>
            <p:cNvSpPr/>
            <p:nvPr/>
          </p:nvSpPr>
          <p:spPr>
            <a:xfrm>
              <a:off x="4595969" y="3307383"/>
              <a:ext cx="1619404" cy="6777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PHYSICAL</a:t>
              </a:r>
              <a:endParaRPr lang="en-US" sz="2400" b="1" dirty="0"/>
            </a:p>
          </p:txBody>
        </p:sp>
        <p:sp>
          <p:nvSpPr>
            <p:cNvPr id="17" name="Rectangle 16"/>
            <p:cNvSpPr/>
            <p:nvPr/>
          </p:nvSpPr>
          <p:spPr>
            <a:xfrm>
              <a:off x="4595969" y="4092543"/>
              <a:ext cx="1620377" cy="67774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SOCIAL</a:t>
              </a:r>
              <a:endParaRPr lang="en-US" sz="2400" b="1" dirty="0"/>
            </a:p>
          </p:txBody>
        </p:sp>
      </p:grpSp>
      <p:sp>
        <p:nvSpPr>
          <p:cNvPr id="18" name="Right Arrow 17"/>
          <p:cNvSpPr/>
          <p:nvPr/>
        </p:nvSpPr>
        <p:spPr>
          <a:xfrm>
            <a:off x="3850108" y="3312606"/>
            <a:ext cx="635266" cy="425673"/>
          </a:xfrm>
          <a:prstGeom prst="rightArrow">
            <a:avLst>
              <a:gd name="adj1" fmla="val 50000"/>
              <a:gd name="adj2" fmla="val 10338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39939" y="5409244"/>
            <a:ext cx="3134442"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000" b="1" cap="none" spc="0" dirty="0" smtClean="0">
                <a:ln/>
                <a:solidFill>
                  <a:schemeClr val="accent3"/>
                </a:solidFill>
                <a:effectLst/>
              </a:rPr>
              <a:t>Cyber-Physical-Social Entity</a:t>
            </a:r>
            <a:endParaRPr lang="en-US" sz="2000" b="1" cap="none" spc="0" dirty="0">
              <a:ln/>
              <a:solidFill>
                <a:schemeClr val="accent3"/>
              </a:solidFill>
              <a:effectLst/>
            </a:endParaRPr>
          </a:p>
        </p:txBody>
      </p:sp>
      <p:sp>
        <p:nvSpPr>
          <p:cNvPr id="20" name="Rectangle 19"/>
          <p:cNvSpPr/>
          <p:nvPr/>
        </p:nvSpPr>
        <p:spPr>
          <a:xfrm>
            <a:off x="4586846" y="1376411"/>
            <a:ext cx="3440629" cy="4491788"/>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p:cNvSpPr/>
          <p:nvPr/>
        </p:nvSpPr>
        <p:spPr>
          <a:xfrm>
            <a:off x="6558535" y="2516526"/>
            <a:ext cx="1315845" cy="643575"/>
          </a:xfrm>
          <a:prstGeom prst="wedgeRoundRectCallout">
            <a:avLst>
              <a:gd name="adj1" fmla="val -71079"/>
              <a:gd name="adj2" fmla="val 8658"/>
              <a:gd name="adj3" fmla="val 1666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“MIND”</a:t>
            </a:r>
            <a:endParaRPr lang="en-US" sz="2400" b="1" dirty="0"/>
          </a:p>
        </p:txBody>
      </p:sp>
      <p:sp>
        <p:nvSpPr>
          <p:cNvPr id="22" name="Rounded Rectangular Callout 21"/>
          <p:cNvSpPr/>
          <p:nvPr/>
        </p:nvSpPr>
        <p:spPr>
          <a:xfrm>
            <a:off x="6558534" y="2516526"/>
            <a:ext cx="1315845" cy="643575"/>
          </a:xfrm>
          <a:prstGeom prst="wedgeRoundRectCallout">
            <a:avLst>
              <a:gd name="adj1" fmla="val -68153"/>
              <a:gd name="adj2" fmla="val 203085"/>
              <a:gd name="adj3" fmla="val 1666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“MIND”</a:t>
            </a:r>
            <a:endParaRPr lang="en-US" sz="2400" b="1" dirty="0"/>
          </a:p>
        </p:txBody>
      </p:sp>
      <p:sp>
        <p:nvSpPr>
          <p:cNvPr id="23" name="Rounded Rectangular Callout 22"/>
          <p:cNvSpPr/>
          <p:nvPr/>
        </p:nvSpPr>
        <p:spPr>
          <a:xfrm>
            <a:off x="6558533" y="3939811"/>
            <a:ext cx="1315845" cy="643575"/>
          </a:xfrm>
          <a:prstGeom prst="wedgeRoundRectCallout">
            <a:avLst>
              <a:gd name="adj1" fmla="val -64496"/>
              <a:gd name="adj2" fmla="val -112485"/>
              <a:gd name="adj3" fmla="val 16667"/>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“BODY”</a:t>
            </a:r>
            <a:endParaRPr lang="en-US" sz="2400" b="1" dirty="0"/>
          </a:p>
        </p:txBody>
      </p:sp>
      <p:sp>
        <p:nvSpPr>
          <p:cNvPr id="24" name="Rectangle 23"/>
          <p:cNvSpPr/>
          <p:nvPr/>
        </p:nvSpPr>
        <p:spPr>
          <a:xfrm>
            <a:off x="6516735" y="1532269"/>
            <a:ext cx="1325211"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000" b="1" cap="none" spc="0" dirty="0" smtClean="0">
                <a:ln/>
                <a:solidFill>
                  <a:schemeClr val="accent3"/>
                </a:solidFill>
                <a:effectLst/>
              </a:rPr>
              <a:t>“Printing” objective</a:t>
            </a:r>
            <a:endParaRPr lang="en-US" sz="2000" b="1" cap="none" spc="0" dirty="0">
              <a:ln/>
              <a:solidFill>
                <a:schemeClr val="accent3"/>
              </a:solidFill>
              <a:effectLst/>
            </a:endParaRPr>
          </a:p>
        </p:txBody>
      </p:sp>
      <p:pic>
        <p:nvPicPr>
          <p:cNvPr id="3074" name="Picture 2" descr="Print Factory GIFs - Find &amp; Share on GIPH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65081" y="1991939"/>
            <a:ext cx="1479327" cy="1479327"/>
          </a:xfrm>
          <a:prstGeom prst="rect">
            <a:avLst/>
          </a:prstGeom>
          <a:noFill/>
          <a:extLst>
            <a:ext uri="{909E8E84-426E-40DD-AFC4-6F175D3DCCD1}">
              <a14:hiddenFill xmlns:a14="http://schemas.microsoft.com/office/drawing/2010/main">
                <a:solidFill>
                  <a:srgbClr val="FFFFFF"/>
                </a:solidFill>
              </a14:hiddenFill>
            </a:ext>
          </a:extLst>
        </p:spPr>
      </p:pic>
      <p:sp>
        <p:nvSpPr>
          <p:cNvPr id="26" name="Right Arrow 25"/>
          <p:cNvSpPr/>
          <p:nvPr/>
        </p:nvSpPr>
        <p:spPr>
          <a:xfrm>
            <a:off x="7924084" y="2681967"/>
            <a:ext cx="619982" cy="312691"/>
          </a:xfrm>
          <a:prstGeom prst="rightArrow">
            <a:avLst>
              <a:gd name="adj1" fmla="val 50000"/>
              <a:gd name="adj2" fmla="val 10338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Print Factory GIFs - Find &amp; Share on GIPH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65081" y="3452899"/>
            <a:ext cx="1479327" cy="1479327"/>
          </a:xfrm>
          <a:prstGeom prst="rect">
            <a:avLst/>
          </a:prstGeom>
          <a:noFill/>
          <a:extLst>
            <a:ext uri="{909E8E84-426E-40DD-AFC4-6F175D3DCCD1}">
              <a14:hiddenFill xmlns:a14="http://schemas.microsoft.com/office/drawing/2010/main">
                <a:solidFill>
                  <a:srgbClr val="FFFFFF"/>
                </a:solidFill>
              </a14:hiddenFill>
            </a:ext>
          </a:extLst>
        </p:spPr>
      </p:pic>
      <p:sp>
        <p:nvSpPr>
          <p:cNvPr id="28" name="Right Arrow 27"/>
          <p:cNvSpPr/>
          <p:nvPr/>
        </p:nvSpPr>
        <p:spPr>
          <a:xfrm>
            <a:off x="7936287" y="4118737"/>
            <a:ext cx="619982" cy="312691"/>
          </a:xfrm>
          <a:prstGeom prst="rightArrow">
            <a:avLst>
              <a:gd name="adj1" fmla="val 50000"/>
              <a:gd name="adj2" fmla="val 10338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272582">
            <a:off x="9942825" y="3222711"/>
            <a:ext cx="619982" cy="312691"/>
          </a:xfrm>
          <a:prstGeom prst="rightArrow">
            <a:avLst>
              <a:gd name="adj1" fmla="val 50000"/>
              <a:gd name="adj2" fmla="val 10338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9816967">
            <a:off x="9941656" y="4289867"/>
            <a:ext cx="619982" cy="312691"/>
          </a:xfrm>
          <a:prstGeom prst="rightArrow">
            <a:avLst>
              <a:gd name="adj1" fmla="val 50000"/>
              <a:gd name="adj2" fmla="val 10338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601787" y="3583180"/>
            <a:ext cx="1229694"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1200" b="1" cap="none" spc="0" dirty="0" smtClean="0">
                <a:ln/>
                <a:solidFill>
                  <a:schemeClr val="accent3"/>
                </a:solidFill>
                <a:effectLst/>
              </a:rPr>
              <a:t>Synchronization and integration</a:t>
            </a:r>
            <a:endParaRPr lang="en-US" sz="1200" b="1" cap="none" spc="0" dirty="0">
              <a:ln/>
              <a:solidFill>
                <a:schemeClr val="accent3"/>
              </a:solidFill>
              <a:effectLst/>
            </a:endParaRPr>
          </a:p>
        </p:txBody>
      </p:sp>
      <p:sp>
        <p:nvSpPr>
          <p:cNvPr id="33" name="Rectangle 32"/>
          <p:cNvSpPr/>
          <p:nvPr/>
        </p:nvSpPr>
        <p:spPr>
          <a:xfrm>
            <a:off x="8525407" y="1570070"/>
            <a:ext cx="1311613"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smtClean="0">
                <a:ln/>
                <a:solidFill>
                  <a:schemeClr val="accent3"/>
                </a:solidFill>
                <a:effectLst/>
              </a:rPr>
              <a:t>“Printing” “MIND”</a:t>
            </a:r>
            <a:endParaRPr lang="en-US" sz="2000" b="1" cap="none" spc="0" dirty="0">
              <a:ln/>
              <a:solidFill>
                <a:schemeClr val="accent3"/>
              </a:solidFill>
              <a:effectLst/>
            </a:endParaRPr>
          </a:p>
        </p:txBody>
      </p:sp>
      <p:sp>
        <p:nvSpPr>
          <p:cNvPr id="34" name="Rectangle 33"/>
          <p:cNvSpPr/>
          <p:nvPr/>
        </p:nvSpPr>
        <p:spPr>
          <a:xfrm>
            <a:off x="8461777" y="4682581"/>
            <a:ext cx="1311613"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smtClean="0">
                <a:ln/>
                <a:solidFill>
                  <a:schemeClr val="accent3"/>
                </a:solidFill>
                <a:effectLst/>
              </a:rPr>
              <a:t>“Printing” “BODY”</a:t>
            </a:r>
            <a:endParaRPr lang="en-US" sz="2000" b="1" cap="none" spc="0" dirty="0">
              <a:ln/>
              <a:solidFill>
                <a:schemeClr val="accent3"/>
              </a:solidFill>
              <a:effectLst/>
            </a:endParaRPr>
          </a:p>
        </p:txBody>
      </p:sp>
      <p:sp>
        <p:nvSpPr>
          <p:cNvPr id="35" name="Rectangle 34"/>
          <p:cNvSpPr/>
          <p:nvPr/>
        </p:nvSpPr>
        <p:spPr>
          <a:xfrm>
            <a:off x="10400551" y="5190412"/>
            <a:ext cx="1448149" cy="40011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smtClean="0">
                <a:ln/>
                <a:solidFill>
                  <a:schemeClr val="accent3"/>
                </a:solidFill>
                <a:effectLst/>
              </a:rPr>
              <a:t>“Printed” …</a:t>
            </a:r>
            <a:endParaRPr lang="en-US" sz="2000" b="1" cap="none" spc="0" dirty="0">
              <a:ln/>
              <a:solidFill>
                <a:schemeClr val="accent3"/>
              </a:solidFill>
              <a:effectLst/>
            </a:endParaRPr>
          </a:p>
        </p:txBody>
      </p:sp>
      <p:sp>
        <p:nvSpPr>
          <p:cNvPr id="36" name="TextBox 35"/>
          <p:cNvSpPr txBox="1"/>
          <p:nvPr/>
        </p:nvSpPr>
        <p:spPr>
          <a:xfrm>
            <a:off x="4272421" y="113344"/>
            <a:ext cx="7537779" cy="1077218"/>
          </a:xfrm>
          <a:prstGeom prst="rect">
            <a:avLst/>
          </a:prstGeom>
          <a:noFill/>
        </p:spPr>
        <p:txBody>
          <a:bodyPr wrap="square" rtlCol="0">
            <a:spAutoFit/>
          </a:bodyPr>
          <a:lstStyle/>
          <a:p>
            <a:pPr algn="ctr" fontAlgn="base">
              <a:spcBef>
                <a:spcPct val="0"/>
              </a:spcBef>
              <a:spcAft>
                <a:spcPct val="0"/>
              </a:spcAft>
              <a:defRPr/>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Hybrid additive manufacturing CHALLENGE</a:t>
            </a:r>
            <a:endPar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Tree>
    <p:extLst>
      <p:ext uri="{BB962C8B-B14F-4D97-AF65-F5344CB8AC3E}">
        <p14:creationId xmlns:p14="http://schemas.microsoft.com/office/powerpoint/2010/main" val="738144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1974" y="1829475"/>
            <a:ext cx="6028857" cy="3539430"/>
          </a:xfrm>
          <a:prstGeom prst="rect">
            <a:avLst/>
          </a:prstGeom>
          <a:solidFill>
            <a:schemeClr val="bg1">
              <a:lumMod val="85000"/>
            </a:schemeClr>
          </a:solidFill>
          <a:ln w="63500">
            <a:solidFill>
              <a:schemeClr val="tx1"/>
            </a:solidFill>
          </a:ln>
        </p:spPr>
        <p:txBody>
          <a:bodyPr wrap="square">
            <a:spAutoFit/>
          </a:bodyPr>
          <a:lstStyle/>
          <a:p>
            <a:pPr algn="just"/>
            <a:r>
              <a:rPr lang="en-US" b="1" dirty="0" smtClean="0">
                <a:solidFill>
                  <a:srgbClr val="7030A0"/>
                </a:solidFill>
              </a:rPr>
              <a:t>“PRINTING BODY”</a:t>
            </a:r>
            <a:r>
              <a:rPr lang="en-US" dirty="0" smtClean="0"/>
              <a:t>: In </a:t>
            </a:r>
            <a:r>
              <a:rPr lang="en-US" dirty="0"/>
              <a:t>this abstract process, the physical components are </a:t>
            </a:r>
            <a:r>
              <a:rPr lang="en-US" dirty="0" smtClean="0"/>
              <a:t>the </a:t>
            </a:r>
            <a:r>
              <a:rPr lang="en-US" dirty="0"/>
              <a:t>tangible structure of the entity, analogous to the layers formed in additive manufacturing. Each layer represents a foundational aspect of the </a:t>
            </a:r>
            <a:r>
              <a:rPr lang="en-US" dirty="0" smtClean="0"/>
              <a:t>entity’s </a:t>
            </a:r>
            <a:r>
              <a:rPr lang="en-US" dirty="0"/>
              <a:t>physical existence, such as its infrastructure or material composition.</a:t>
            </a:r>
          </a:p>
          <a:p>
            <a:endParaRPr lang="en-US" sz="800" dirty="0"/>
          </a:p>
          <a:p>
            <a:pPr algn="just"/>
            <a:r>
              <a:rPr lang="en-US" b="1" dirty="0">
                <a:solidFill>
                  <a:srgbClr val="7030A0"/>
                </a:solidFill>
              </a:rPr>
              <a:t>“PRINTING </a:t>
            </a:r>
            <a:r>
              <a:rPr lang="en-US" b="1" dirty="0" smtClean="0">
                <a:solidFill>
                  <a:srgbClr val="7030A0"/>
                </a:solidFill>
              </a:rPr>
              <a:t>MIND”</a:t>
            </a:r>
            <a:r>
              <a:rPr lang="en-US" dirty="0" smtClean="0"/>
              <a:t>: Concurrently</a:t>
            </a:r>
            <a:r>
              <a:rPr lang="en-US" dirty="0"/>
              <a:t>, Generative AI functions as the printer of cyber and social components, mirroring the iterative generation and refinement of solutions. Here, the cyber components represent the digital framework or algorithms guiding the </a:t>
            </a:r>
            <a:r>
              <a:rPr lang="en-US" dirty="0" smtClean="0"/>
              <a:t>entity’s </a:t>
            </a:r>
            <a:r>
              <a:rPr lang="en-US" dirty="0"/>
              <a:t>functions, while the social components embody its interactions and relationships within its environment</a:t>
            </a:r>
            <a:r>
              <a:rPr lang="en-US" dirty="0" smtClean="0"/>
              <a:t>.</a:t>
            </a:r>
            <a:endParaRPr lang="en-US" dirty="0"/>
          </a:p>
        </p:txBody>
      </p:sp>
      <p:sp>
        <p:nvSpPr>
          <p:cNvPr id="6" name="Rectangle 5"/>
          <p:cNvSpPr/>
          <p:nvPr/>
        </p:nvSpPr>
        <p:spPr>
          <a:xfrm>
            <a:off x="86626" y="5478439"/>
            <a:ext cx="11964206" cy="1323439"/>
          </a:xfrm>
          <a:prstGeom prst="rect">
            <a:avLst/>
          </a:prstGeom>
          <a:solidFill>
            <a:schemeClr val="bg1">
              <a:lumMod val="85000"/>
            </a:schemeClr>
          </a:solidFill>
          <a:ln w="25400">
            <a:solidFill>
              <a:schemeClr val="tx1"/>
            </a:solidFill>
          </a:ln>
        </p:spPr>
        <p:txBody>
          <a:bodyPr wrap="square">
            <a:spAutoFit/>
          </a:bodyPr>
          <a:lstStyle/>
          <a:p>
            <a:pPr algn="just"/>
            <a:r>
              <a:rPr lang="en-US" sz="2000" dirty="0"/>
              <a:t>Through synchronized operation, the 3D printing of physical components and the generation of cyber-social components converge, layer by layer and iteration by iteration, to construct a holistic cyber-physical-social entity. This abstract process underscores the interdisciplinary nature of entity creation, where physical, digital, and social elements intertwine to form a cohesive whole</a:t>
            </a:r>
            <a:r>
              <a:rPr lang="en-US" sz="2000" dirty="0" smtClean="0"/>
              <a:t>.</a:t>
            </a:r>
            <a:endParaRPr lang="en-US" sz="2000" dirty="0"/>
          </a:p>
        </p:txBody>
      </p:sp>
      <p:sp>
        <p:nvSpPr>
          <p:cNvPr id="7" name="Rectangle 6"/>
          <p:cNvSpPr/>
          <p:nvPr/>
        </p:nvSpPr>
        <p:spPr>
          <a:xfrm>
            <a:off x="5313148" y="149783"/>
            <a:ext cx="6737683" cy="1569660"/>
          </a:xfrm>
          <a:prstGeom prst="rect">
            <a:avLst/>
          </a:prstGeom>
          <a:solidFill>
            <a:schemeClr val="bg1">
              <a:lumMod val="85000"/>
            </a:schemeClr>
          </a:solidFill>
          <a:ln w="25400">
            <a:solidFill>
              <a:schemeClr val="tx1"/>
            </a:solidFill>
          </a:ln>
        </p:spPr>
        <p:txBody>
          <a:bodyPr wrap="square">
            <a:spAutoFit/>
          </a:bodyPr>
          <a:lstStyle/>
          <a:p>
            <a:pPr algn="just"/>
            <a:r>
              <a:rPr lang="en-US" sz="2400" dirty="0"/>
              <a:t>Imagine the creation of a cyber-physical-social entity as a synchronized process, similarly to 3D printing physical components and employing Generative AI as a printer of cyber and social components.</a:t>
            </a:r>
          </a:p>
        </p:txBody>
      </p:sp>
      <p:grpSp>
        <p:nvGrpSpPr>
          <p:cNvPr id="9" name="Group 8"/>
          <p:cNvGrpSpPr/>
          <p:nvPr/>
        </p:nvGrpSpPr>
        <p:grpSpPr>
          <a:xfrm>
            <a:off x="86625" y="1829474"/>
            <a:ext cx="5938787" cy="3539431"/>
            <a:chOff x="0" y="1653529"/>
            <a:chExt cx="6196186" cy="3763836"/>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81164" y="1846263"/>
              <a:ext cx="6115022" cy="3378466"/>
            </a:xfrm>
            <a:prstGeom prst="rect">
              <a:avLst/>
            </a:prstGeom>
          </p:spPr>
        </p:pic>
        <p:sp>
          <p:nvSpPr>
            <p:cNvPr id="8" name="Rectangle 7"/>
            <p:cNvSpPr/>
            <p:nvPr/>
          </p:nvSpPr>
          <p:spPr>
            <a:xfrm>
              <a:off x="0" y="1653529"/>
              <a:ext cx="6092792" cy="376383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86625" y="130058"/>
            <a:ext cx="5043640" cy="1446550"/>
          </a:xfrm>
          <a:prstGeom prst="rect">
            <a:avLst/>
          </a:prstGeom>
          <a:noFill/>
        </p:spPr>
        <p:txBody>
          <a:bodyPr wrap="square" rtlCol="0">
            <a:spAutoFit/>
          </a:bodyPr>
          <a:lstStyle/>
          <a:p>
            <a:pPr algn="ctr" fontAlgn="base">
              <a:spcBef>
                <a:spcPct val="0"/>
              </a:spcBef>
              <a:spcAft>
                <a:spcPct val="0"/>
              </a:spcAft>
              <a:defRPr/>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Hybrid additive manufacturing:</a:t>
            </a:r>
          </a:p>
          <a:p>
            <a:pPr algn="ctr" fontAlgn="base">
              <a:spcBef>
                <a:spcPct val="0"/>
              </a:spcBef>
              <a:spcAft>
                <a:spcPct val="0"/>
              </a:spcAft>
              <a:defRPr/>
            </a:pPr>
            <a:r>
              <a:rPr lang="en-US" sz="2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“Printing” “Body” and “mind”</a:t>
            </a:r>
            <a:endParaRPr lang="en-US"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Tree>
    <p:extLst>
      <p:ext uri="{BB962C8B-B14F-4D97-AF65-F5344CB8AC3E}">
        <p14:creationId xmlns:p14="http://schemas.microsoft.com/office/powerpoint/2010/main" val="3728251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32922" y="1253001"/>
            <a:ext cx="6116590" cy="5566652"/>
          </a:xfrm>
          <a:prstGeom prst="rect">
            <a:avLst/>
          </a:prstGeom>
        </p:spPr>
        <p:txBody>
          <a:bodyPr wrap="square">
            <a:spAutoFit/>
          </a:bodyPr>
          <a:lstStyle/>
          <a:p>
            <a:pPr algn="just">
              <a:lnSpc>
                <a:spcPct val="107000"/>
              </a:lnSpc>
              <a:spcAft>
                <a:spcPts val="800"/>
              </a:spcAft>
            </a:pPr>
            <a:r>
              <a:rPr lang="en-US" sz="2000" dirty="0" smtClean="0"/>
              <a:t>RL </a:t>
            </a:r>
            <a:r>
              <a:rPr lang="en-US" sz="2000" dirty="0"/>
              <a:t>takes on the role of an intelligent controller that oversees the entire printing process, orchestrating the interaction between AM and </a:t>
            </a:r>
            <a:r>
              <a:rPr lang="en-US" sz="2000" dirty="0" smtClean="0"/>
              <a:t>GAI </a:t>
            </a:r>
            <a:r>
              <a:rPr lang="en-US" sz="2000" dirty="0"/>
              <a:t>to optimize performance and </a:t>
            </a:r>
            <a:r>
              <a:rPr lang="en-US" sz="2000" dirty="0" smtClean="0"/>
              <a:t>outcomes so that printed-so-far-by-AM physical components will function (behave) following the printed-so-far-by-GAI models. </a:t>
            </a:r>
            <a:r>
              <a:rPr lang="en-US" sz="2000" dirty="0"/>
              <a:t>RL continuously learns from feedback received during the printing process and adjusts the parameters and strategies of both printers to maximize efficiency, quality, and resource utilization</a:t>
            </a:r>
            <a:r>
              <a:rPr lang="en-US" sz="2000" dirty="0" smtClean="0"/>
              <a:t>.</a:t>
            </a:r>
          </a:p>
          <a:p>
            <a:pPr algn="just">
              <a:lnSpc>
                <a:spcPct val="107000"/>
              </a:lnSpc>
              <a:spcAft>
                <a:spcPts val="800"/>
              </a:spcAft>
            </a:pPr>
            <a:r>
              <a:rPr lang="en-US" sz="2000" dirty="0" smtClean="0">
                <a:ea typeface="Calibri" panose="020F0502020204030204" pitchFamily="34" charset="0"/>
                <a:cs typeface="Times New Roman" panose="02020603050405020304" pitchFamily="18" charset="0"/>
              </a:rPr>
              <a:t>RL </a:t>
            </a:r>
            <a:r>
              <a:rPr lang="en-US" sz="2000" dirty="0">
                <a:ea typeface="Calibri" panose="020F0502020204030204" pitchFamily="34" charset="0"/>
                <a:cs typeface="Times New Roman" panose="02020603050405020304" pitchFamily="18" charset="0"/>
              </a:rPr>
              <a:t>as the intelligent controller </a:t>
            </a:r>
            <a:r>
              <a:rPr lang="en-US" sz="2000" dirty="0" smtClean="0">
                <a:ea typeface="Calibri" panose="020F0502020204030204" pitchFamily="34" charset="0"/>
                <a:cs typeface="Times New Roman" panose="02020603050405020304" pitchFamily="18" charset="0"/>
              </a:rPr>
              <a:t>governs </a:t>
            </a:r>
            <a:r>
              <a:rPr lang="en-US" sz="2000" dirty="0">
                <a:ea typeface="Calibri" panose="020F0502020204030204" pitchFamily="34" charset="0"/>
                <a:cs typeface="Times New Roman" panose="02020603050405020304" pitchFamily="18" charset="0"/>
              </a:rPr>
              <a:t>the interaction between AM and </a:t>
            </a:r>
            <a:r>
              <a:rPr lang="en-US" sz="2000" dirty="0" smtClean="0">
                <a:ea typeface="Calibri" panose="020F0502020204030204" pitchFamily="34" charset="0"/>
                <a:cs typeface="Times New Roman" panose="02020603050405020304" pitchFamily="18" charset="0"/>
              </a:rPr>
              <a:t>GAI</a:t>
            </a:r>
            <a:r>
              <a:rPr lang="en-US" sz="2000" dirty="0">
                <a:ea typeface="Calibri" panose="020F0502020204030204" pitchFamily="34" charset="0"/>
                <a:cs typeface="Times New Roman" panose="02020603050405020304" pitchFamily="18" charset="0"/>
              </a:rPr>
              <a:t>, </a:t>
            </a:r>
            <a:r>
              <a:rPr lang="en-US" sz="2000" dirty="0" smtClean="0">
                <a:ea typeface="Calibri" panose="020F0502020204030204" pitchFamily="34" charset="0"/>
                <a:cs typeface="Times New Roman" panose="02020603050405020304" pitchFamily="18" charset="0"/>
              </a:rPr>
              <a:t>ensuring </a:t>
            </a:r>
            <a:r>
              <a:rPr lang="en-US" sz="2000" dirty="0">
                <a:ea typeface="Calibri" panose="020F0502020204030204" pitchFamily="34" charset="0"/>
                <a:cs typeface="Times New Roman" panose="02020603050405020304" pitchFamily="18" charset="0"/>
              </a:rPr>
              <a:t>the seamless synchronization and collaboration of these two essential components in the hybrid printing process</a:t>
            </a:r>
            <a:r>
              <a:rPr lang="en-US" sz="2000" dirty="0" smtClean="0">
                <a:ea typeface="Calibri" panose="020F0502020204030204" pitchFamily="34" charset="0"/>
                <a:cs typeface="Times New Roman" panose="02020603050405020304" pitchFamily="18" charset="0"/>
              </a:rPr>
              <a:t>.</a:t>
            </a:r>
          </a:p>
          <a:p>
            <a:pPr algn="just">
              <a:lnSpc>
                <a:spcPct val="107000"/>
              </a:lnSpc>
              <a:spcAft>
                <a:spcPts val="800"/>
              </a:spcAft>
            </a:pPr>
            <a:r>
              <a:rPr lang="en-US" sz="2000" dirty="0" smtClean="0">
                <a:cs typeface="Times New Roman" panose="02020603050405020304" pitchFamily="18" charset="0"/>
              </a:rPr>
              <a:t>Read also about research on “body”-morphology-aware </a:t>
            </a:r>
            <a:r>
              <a:rPr lang="en-US" sz="2000" dirty="0" smtClean="0">
                <a:cs typeface="Times New Roman" panose="02020603050405020304" pitchFamily="18" charset="0"/>
                <a:hlinkClick r:id="rId2"/>
              </a:rPr>
              <a:t>Deep Evolutionary Reinforcement Learning</a:t>
            </a:r>
            <a:r>
              <a:rPr lang="en-US" sz="2000" dirty="0" smtClean="0">
                <a:cs typeface="Times New Roman" panose="02020603050405020304" pitchFamily="18" charset="0"/>
              </a:rPr>
              <a:t>, which aims at optimal </a:t>
            </a:r>
            <a:r>
              <a:rPr lang="en-US" sz="2000" dirty="0" smtClean="0">
                <a:cs typeface="Times New Roman" panose="02020603050405020304" pitchFamily="18" charset="0"/>
                <a:hlinkClick r:id="rId3"/>
              </a:rPr>
              <a:t>embodied intelligence</a:t>
            </a:r>
            <a:r>
              <a:rPr lang="en-US" sz="2000" dirty="0" smtClean="0">
                <a:cs typeface="Times New Roman" panose="02020603050405020304" pitchFamily="18" charset="0"/>
              </a:rPr>
              <a:t>.</a:t>
            </a:r>
            <a:endParaRPr lang="en-US" sz="2000" dirty="0"/>
          </a:p>
        </p:txBody>
      </p:sp>
      <p:grpSp>
        <p:nvGrpSpPr>
          <p:cNvPr id="28" name="Group 27"/>
          <p:cNvGrpSpPr/>
          <p:nvPr/>
        </p:nvGrpSpPr>
        <p:grpSpPr>
          <a:xfrm>
            <a:off x="106120" y="389268"/>
            <a:ext cx="5732375" cy="5910776"/>
            <a:chOff x="180009" y="463156"/>
            <a:chExt cx="5590618" cy="5910776"/>
          </a:xfrm>
        </p:grpSpPr>
        <p:grpSp>
          <p:nvGrpSpPr>
            <p:cNvPr id="16" name="Group 15"/>
            <p:cNvGrpSpPr/>
            <p:nvPr/>
          </p:nvGrpSpPr>
          <p:grpSpPr>
            <a:xfrm>
              <a:off x="180009" y="3565152"/>
              <a:ext cx="2396470" cy="2396470"/>
              <a:chOff x="819376" y="1246127"/>
              <a:chExt cx="2396470" cy="2396470"/>
            </a:xfrm>
          </p:grpSpPr>
          <p:pic>
            <p:nvPicPr>
              <p:cNvPr id="6" name="Picture 2" descr="Learn About 3D Printing | 3driprap"/>
              <p:cNvPicPr>
                <a:picLocks noChangeAspect="1" noChangeArrowheads="1" noCrop="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819376" y="1246127"/>
                <a:ext cx="2396470" cy="23964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16200000">
                <a:off x="2268958" y="2139597"/>
                <a:ext cx="1371722" cy="400110"/>
              </a:xfrm>
              <a:prstGeom prst="rect">
                <a:avLst/>
              </a:prstGeom>
              <a:noFill/>
            </p:spPr>
            <p:txBody>
              <a:bodyPr wrap="none" lIns="91440" tIns="45720" rIns="91440" bIns="45720">
                <a:spAutoFit/>
              </a:bodyPr>
              <a:lstStyle/>
              <a:p>
                <a:pPr algn="ctr"/>
                <a:r>
                  <a:rPr lang="en-US" sz="2000" b="1" cap="none" spc="0" dirty="0" smtClean="0">
                    <a:ln w="0"/>
                    <a:gradFill>
                      <a:gsLst>
                        <a:gs pos="21000">
                          <a:srgbClr val="53575C"/>
                        </a:gs>
                        <a:gs pos="88000">
                          <a:srgbClr val="C5C7CA"/>
                        </a:gs>
                      </a:gsLst>
                      <a:lin ang="5400000"/>
                    </a:gradFill>
                    <a:effectLst/>
                  </a:rPr>
                  <a:t>3D printing</a:t>
                </a:r>
                <a:endParaRPr lang="en-US" sz="1200" b="1" cap="none" spc="0" dirty="0">
                  <a:ln w="0"/>
                  <a:gradFill>
                    <a:gsLst>
                      <a:gs pos="21000">
                        <a:srgbClr val="53575C"/>
                      </a:gs>
                      <a:gs pos="88000">
                        <a:srgbClr val="C5C7CA"/>
                      </a:gs>
                    </a:gsLst>
                    <a:lin ang="5400000"/>
                  </a:gradFill>
                  <a:effectLst/>
                </a:endParaRPr>
              </a:p>
            </p:txBody>
          </p:sp>
          <p:sp>
            <p:nvSpPr>
              <p:cNvPr id="11" name="Rectangle 10"/>
              <p:cNvSpPr/>
              <p:nvPr/>
            </p:nvSpPr>
            <p:spPr>
              <a:xfrm rot="16200000">
                <a:off x="148473" y="2058253"/>
                <a:ext cx="1891159" cy="461665"/>
              </a:xfrm>
              <a:prstGeom prst="rect">
                <a:avLst/>
              </a:prstGeom>
              <a:noFill/>
            </p:spPr>
            <p:txBody>
              <a:bodyPr wrap="none" lIns="91440" tIns="45720" rIns="91440" bIns="45720">
                <a:spAutoFit/>
              </a:bodyPr>
              <a:lstStyle/>
              <a:p>
                <a:pPr algn="ctr"/>
                <a:r>
                  <a:rPr lang="en-US" sz="2000" b="1" cap="none" spc="0" dirty="0" smtClean="0">
                    <a:ln w="0"/>
                    <a:gradFill>
                      <a:gsLst>
                        <a:gs pos="21000">
                          <a:srgbClr val="53575C"/>
                        </a:gs>
                        <a:gs pos="88000">
                          <a:srgbClr val="C5C7CA"/>
                        </a:gs>
                      </a:gsLst>
                      <a:lin ang="5400000"/>
                    </a:gradFill>
                    <a:effectLst/>
                  </a:rPr>
                  <a:t>A</a:t>
                </a:r>
                <a:r>
                  <a:rPr lang="en-US" sz="1200" b="1" cap="none" spc="0" dirty="0" smtClean="0">
                    <a:ln w="0"/>
                    <a:gradFill>
                      <a:gsLst>
                        <a:gs pos="21000">
                          <a:srgbClr val="53575C"/>
                        </a:gs>
                        <a:gs pos="88000">
                          <a:srgbClr val="C5C7CA"/>
                        </a:gs>
                      </a:gsLst>
                      <a:lin ang="5400000"/>
                    </a:gradFill>
                    <a:effectLst/>
                  </a:rPr>
                  <a:t>dditive</a:t>
                </a:r>
                <a:r>
                  <a:rPr lang="en-US" sz="2400" b="1" cap="none" spc="0" dirty="0" smtClean="0">
                    <a:ln w="0"/>
                    <a:gradFill>
                      <a:gsLst>
                        <a:gs pos="21000">
                          <a:srgbClr val="53575C"/>
                        </a:gs>
                        <a:gs pos="88000">
                          <a:srgbClr val="C5C7CA"/>
                        </a:gs>
                      </a:gsLst>
                      <a:lin ang="5400000"/>
                    </a:gradFill>
                    <a:effectLst/>
                  </a:rPr>
                  <a:t> </a:t>
                </a:r>
                <a:r>
                  <a:rPr lang="en-US" sz="2000" b="1" cap="none" spc="0" dirty="0" smtClean="0">
                    <a:ln w="0"/>
                    <a:gradFill>
                      <a:gsLst>
                        <a:gs pos="21000">
                          <a:srgbClr val="53575C"/>
                        </a:gs>
                        <a:gs pos="88000">
                          <a:srgbClr val="C5C7CA"/>
                        </a:gs>
                      </a:gsLst>
                      <a:lin ang="5400000"/>
                    </a:gradFill>
                    <a:effectLst/>
                  </a:rPr>
                  <a:t>M</a:t>
                </a:r>
                <a:r>
                  <a:rPr lang="en-US" sz="1200" b="1" cap="none" spc="0" dirty="0" smtClean="0">
                    <a:ln w="0"/>
                    <a:gradFill>
                      <a:gsLst>
                        <a:gs pos="21000">
                          <a:srgbClr val="53575C"/>
                        </a:gs>
                        <a:gs pos="88000">
                          <a:srgbClr val="C5C7CA"/>
                        </a:gs>
                      </a:gsLst>
                      <a:lin ang="5400000"/>
                    </a:gradFill>
                    <a:effectLst/>
                  </a:rPr>
                  <a:t>anufacturing</a:t>
                </a:r>
                <a:endParaRPr lang="en-US" sz="1200" b="1" cap="none" spc="0" dirty="0">
                  <a:ln w="0"/>
                  <a:gradFill>
                    <a:gsLst>
                      <a:gs pos="21000">
                        <a:srgbClr val="53575C"/>
                      </a:gs>
                      <a:gs pos="88000">
                        <a:srgbClr val="C5C7CA"/>
                      </a:gs>
                    </a:gsLst>
                    <a:lin ang="5400000"/>
                  </a:gradFill>
                  <a:effectLst/>
                </a:endParaRPr>
              </a:p>
            </p:txBody>
          </p:sp>
          <p:sp>
            <p:nvSpPr>
              <p:cNvPr id="13" name="Rectangle 12"/>
              <p:cNvSpPr/>
              <p:nvPr/>
            </p:nvSpPr>
            <p:spPr>
              <a:xfrm>
                <a:off x="892094" y="1325856"/>
                <a:ext cx="2291655" cy="198971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007361" y="3662531"/>
              <a:ext cx="2763266" cy="1927002"/>
              <a:chOff x="889149" y="3697833"/>
              <a:chExt cx="2326698" cy="1652292"/>
            </a:xfrm>
          </p:grpSpPr>
          <p:pic>
            <p:nvPicPr>
              <p:cNvPr id="5" name="Picture 4" descr="The New Jobs for Humans in the AI Era - WSJ"/>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94885" y="3774270"/>
                <a:ext cx="2146435" cy="14826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98104" y="4703794"/>
                <a:ext cx="883575"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GAI</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p:cNvSpPr/>
              <p:nvPr/>
            </p:nvSpPr>
            <p:spPr>
              <a:xfrm>
                <a:off x="889149" y="3697833"/>
                <a:ext cx="2326698" cy="165229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1066874" y="5727601"/>
              <a:ext cx="3613810"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dirty="0" smtClean="0">
                  <a:ln/>
                  <a:solidFill>
                    <a:schemeClr val="accent3"/>
                  </a:solidFill>
                  <a:effectLst/>
                </a:rPr>
                <a:t>HYBRID PRINTERS</a:t>
              </a:r>
              <a:endParaRPr lang="en-US" sz="3600" b="1" cap="none" spc="0" dirty="0">
                <a:ln/>
                <a:solidFill>
                  <a:schemeClr val="accent3"/>
                </a:solidFill>
                <a:effectLst/>
              </a:endParaRPr>
            </a:p>
          </p:txBody>
        </p:sp>
        <p:pic>
          <p:nvPicPr>
            <p:cNvPr id="18" name="Picture 6" descr="Massively Large-Scale Distributed Reinforcement Learning with Menge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6811" y="556166"/>
              <a:ext cx="3048000" cy="202882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52727" y="463156"/>
              <a:ext cx="5477321" cy="216131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408316" y="480326"/>
              <a:ext cx="2168267" cy="1200329"/>
            </a:xfrm>
            <a:prstGeom prst="rect">
              <a:avLst/>
            </a:prstGeom>
            <a:noFill/>
          </p:spPr>
          <p:txBody>
            <a:bodyPr wrap="square" lIns="91440" tIns="45720" rIns="91440" bIns="45720">
              <a:spAutoFit/>
            </a:bodyPr>
            <a:lstStyle/>
            <a:p>
              <a:pPr algn="r"/>
              <a:r>
                <a:rPr lang="en-US" sz="2400" b="1" cap="none" spc="0" dirty="0" smtClean="0">
                  <a:ln w="10160">
                    <a:solidFill>
                      <a:schemeClr val="accent5"/>
                    </a:solidFill>
                    <a:prstDash val="solid"/>
                  </a:ln>
                  <a:solidFill>
                    <a:srgbClr val="7030A0"/>
                  </a:solidFill>
                  <a:effectLst>
                    <a:outerShdw blurRad="38100" dist="22860" dir="5400000" algn="tl" rotWithShape="0">
                      <a:srgbClr val="000000">
                        <a:alpha val="30000"/>
                      </a:srgbClr>
                    </a:outerShdw>
                  </a:effectLst>
                </a:rPr>
                <a:t>Reinforcement Learning</a:t>
              </a:r>
            </a:p>
            <a:p>
              <a:pPr algn="r"/>
              <a:r>
                <a:rPr lang="en-US" sz="2400" b="1" dirty="0" smtClean="0">
                  <a:ln w="10160">
                    <a:solidFill>
                      <a:schemeClr val="accent5"/>
                    </a:solidFill>
                    <a:prstDash val="solid"/>
                  </a:ln>
                  <a:solidFill>
                    <a:srgbClr val="7030A0"/>
                  </a:solidFill>
                  <a:effectLst>
                    <a:outerShdw blurRad="38100" dist="22860" dir="5400000" algn="tl" rotWithShape="0">
                      <a:srgbClr val="000000">
                        <a:alpha val="30000"/>
                      </a:srgbClr>
                    </a:outerShdw>
                  </a:effectLst>
                </a:rPr>
                <a:t>Controller</a:t>
              </a:r>
              <a:endParaRPr lang="en-US" sz="2400" b="1" cap="none" spc="0" dirty="0">
                <a:ln w="10160">
                  <a:solidFill>
                    <a:schemeClr val="accent5"/>
                  </a:solidFill>
                  <a:prstDash val="solid"/>
                </a:ln>
                <a:solidFill>
                  <a:srgbClr val="7030A0"/>
                </a:solidFill>
                <a:effectLst>
                  <a:outerShdw blurRad="38100" dist="22860" dir="5400000" algn="tl" rotWithShape="0">
                    <a:srgbClr val="000000">
                      <a:alpha val="30000"/>
                    </a:srgbClr>
                  </a:outerShdw>
                </a:effectLst>
              </a:endParaRPr>
            </a:p>
          </p:txBody>
        </p:sp>
        <p:pic>
          <p:nvPicPr>
            <p:cNvPr id="21" name="Picture 8" descr="Decentralized Reinforcement Learning:Global Decision-Making viaLocal  Economic Transactions – The Berkeley Artificial Intelligence Research Blog"/>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6606" y="1683747"/>
              <a:ext cx="1283996" cy="72253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2" name="Block Arc 21"/>
            <p:cNvSpPr/>
            <p:nvPr/>
          </p:nvSpPr>
          <p:spPr>
            <a:xfrm>
              <a:off x="2004301" y="2951497"/>
              <a:ext cx="1524000" cy="1352648"/>
            </a:xfrm>
            <a:prstGeom prst="blockArc">
              <a:avLst>
                <a:gd name="adj1" fmla="val 10275234"/>
                <a:gd name="adj2" fmla="val 55986"/>
                <a:gd name="adj3" fmla="val 14405"/>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rapezoid 22"/>
            <p:cNvSpPr/>
            <p:nvPr/>
          </p:nvSpPr>
          <p:spPr>
            <a:xfrm rot="10138542">
              <a:off x="3221615" y="3470265"/>
              <a:ext cx="451083" cy="491370"/>
            </a:xfrm>
            <a:prstGeom prst="trapezoid">
              <a:avLst>
                <a:gd name="adj" fmla="val 6534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1266170">
              <a:off x="1870293" y="3446890"/>
              <a:ext cx="451083" cy="491370"/>
            </a:xfrm>
            <a:prstGeom prst="trapezoid">
              <a:avLst>
                <a:gd name="adj" fmla="val 6534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2544382" y="2584992"/>
              <a:ext cx="462979" cy="554448"/>
            </a:xfrm>
            <a:prstGeom prst="downArrow">
              <a:avLst>
                <a:gd name="adj1" fmla="val 50000"/>
                <a:gd name="adj2" fmla="val 65361"/>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p:cNvSpPr/>
          <p:nvPr/>
        </p:nvSpPr>
        <p:spPr>
          <a:xfrm>
            <a:off x="6532880" y="9145"/>
            <a:ext cx="4922248" cy="1343701"/>
          </a:xfrm>
          <a:prstGeom prst="rect">
            <a:avLst/>
          </a:prstGeom>
        </p:spPr>
        <p:txBody>
          <a:bodyPr wrap="square">
            <a:spAutoFit/>
          </a:bodyPr>
          <a:lstStyle/>
          <a:p>
            <a:pPr algn="just">
              <a:lnSpc>
                <a:spcPct val="107000"/>
              </a:lnSpc>
              <a:spcAft>
                <a:spcPts val="800"/>
              </a:spcAft>
            </a:pP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Reinforcement Learning </a:t>
            </a:r>
            <a:r>
              <a:rPr lang="en-US"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as </a:t>
            </a:r>
            <a:r>
              <a:rPr lang="en-US" sz="2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an </a:t>
            </a:r>
            <a:r>
              <a:rPr lang="en-US"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Intelligent Controller </a:t>
            </a:r>
            <a:r>
              <a:rPr lang="en-US" sz="2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FOR Hybrid Additive Manufacturing:</a:t>
            </a:r>
            <a:endParaRPr lang="en-US"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507531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p:nvPr/>
        </p:nvGrpSpPr>
        <p:grpSpPr>
          <a:xfrm>
            <a:off x="42655" y="46066"/>
            <a:ext cx="12120470" cy="6733750"/>
            <a:chOff x="71530" y="46066"/>
            <a:chExt cx="12120470" cy="6733750"/>
          </a:xfrm>
        </p:grpSpPr>
        <p:grpSp>
          <p:nvGrpSpPr>
            <p:cNvPr id="73" name="Group 72"/>
            <p:cNvGrpSpPr/>
            <p:nvPr/>
          </p:nvGrpSpPr>
          <p:grpSpPr>
            <a:xfrm>
              <a:off x="71530" y="46066"/>
              <a:ext cx="12120470" cy="6733750"/>
              <a:chOff x="71530" y="46066"/>
              <a:chExt cx="12120470" cy="6733750"/>
            </a:xfrm>
          </p:grpSpPr>
          <p:grpSp>
            <p:nvGrpSpPr>
              <p:cNvPr id="69" name="Group 68"/>
              <p:cNvGrpSpPr/>
              <p:nvPr/>
            </p:nvGrpSpPr>
            <p:grpSpPr>
              <a:xfrm>
                <a:off x="71530" y="46066"/>
                <a:ext cx="11921546" cy="6733750"/>
                <a:chOff x="13780" y="26816"/>
                <a:chExt cx="11921546" cy="6733750"/>
              </a:xfrm>
            </p:grpSpPr>
            <p:grpSp>
              <p:nvGrpSpPr>
                <p:cNvPr id="43" name="Group 42"/>
                <p:cNvGrpSpPr/>
                <p:nvPr/>
              </p:nvGrpSpPr>
              <p:grpSpPr>
                <a:xfrm>
                  <a:off x="3903579" y="1867301"/>
                  <a:ext cx="8031747" cy="4790467"/>
                  <a:chOff x="2926078" y="1126156"/>
                  <a:chExt cx="9172876" cy="5428645"/>
                </a:xfrm>
              </p:grpSpPr>
              <p:grpSp>
                <p:nvGrpSpPr>
                  <p:cNvPr id="10" name="Group 9"/>
                  <p:cNvGrpSpPr/>
                  <p:nvPr/>
                </p:nvGrpSpPr>
                <p:grpSpPr>
                  <a:xfrm>
                    <a:off x="2926078" y="1126156"/>
                    <a:ext cx="9172876" cy="5416112"/>
                    <a:chOff x="4392451" y="1491915"/>
                    <a:chExt cx="7639128" cy="430901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761" y="1734897"/>
                      <a:ext cx="7172661" cy="3926252"/>
                    </a:xfrm>
                    <a:prstGeom prst="rect">
                      <a:avLst/>
                    </a:prstGeom>
                  </p:spPr>
                </p:pic>
                <p:sp>
                  <p:nvSpPr>
                    <p:cNvPr id="7" name="Rectangle 6"/>
                    <p:cNvSpPr/>
                    <p:nvPr/>
                  </p:nvSpPr>
                  <p:spPr>
                    <a:xfrm>
                      <a:off x="9519385" y="1491916"/>
                      <a:ext cx="2512194" cy="430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392451" y="1491915"/>
                      <a:ext cx="2512194" cy="430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322012" y="1126156"/>
                    <a:ext cx="2167040" cy="5428645"/>
                    <a:chOff x="4341262" y="991406"/>
                    <a:chExt cx="2167040" cy="5351645"/>
                  </a:xfrm>
                </p:grpSpPr>
                <p:sp>
                  <p:nvSpPr>
                    <p:cNvPr id="26" name="Rectangle 25"/>
                    <p:cNvSpPr/>
                    <p:nvPr/>
                  </p:nvSpPr>
                  <p:spPr>
                    <a:xfrm>
                      <a:off x="4491718" y="991406"/>
                      <a:ext cx="1903930" cy="5351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a:clrChange>
                        <a:clrFrom>
                          <a:srgbClr val="F5F5F5"/>
                        </a:clrFrom>
                        <a:clrTo>
                          <a:srgbClr val="F5F5F5">
                            <a:alpha val="0"/>
                          </a:srgbClr>
                        </a:clrTo>
                      </a:clrChange>
                    </a:blip>
                    <a:stretch>
                      <a:fillRect/>
                    </a:stretch>
                  </p:blipFill>
                  <p:spPr>
                    <a:xfrm>
                      <a:off x="4341262" y="1409727"/>
                      <a:ext cx="2167040" cy="4473053"/>
                    </a:xfrm>
                    <a:prstGeom prst="rect">
                      <a:avLst/>
                    </a:prstGeom>
                  </p:spPr>
                </p:pic>
                <p:sp>
                  <p:nvSpPr>
                    <p:cNvPr id="28" name="Rectangle 27"/>
                    <p:cNvSpPr/>
                    <p:nvPr/>
                  </p:nvSpPr>
                  <p:spPr>
                    <a:xfrm>
                      <a:off x="4595969" y="2539716"/>
                      <a:ext cx="1630002" cy="67774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CYBER</a:t>
                      </a:r>
                      <a:endParaRPr lang="en-US" sz="2400" b="1" dirty="0"/>
                    </a:p>
                  </p:txBody>
                </p:sp>
                <p:sp>
                  <p:nvSpPr>
                    <p:cNvPr id="29" name="Rectangle 28"/>
                    <p:cNvSpPr/>
                    <p:nvPr/>
                  </p:nvSpPr>
                  <p:spPr>
                    <a:xfrm>
                      <a:off x="4595969" y="3307383"/>
                      <a:ext cx="1619404" cy="6777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PHYSICAL</a:t>
                      </a:r>
                      <a:endParaRPr lang="en-US" sz="2400" b="1" dirty="0"/>
                    </a:p>
                  </p:txBody>
                </p:sp>
                <p:sp>
                  <p:nvSpPr>
                    <p:cNvPr id="30" name="Rectangle 29"/>
                    <p:cNvSpPr/>
                    <p:nvPr/>
                  </p:nvSpPr>
                  <p:spPr>
                    <a:xfrm>
                      <a:off x="4595969" y="4092543"/>
                      <a:ext cx="1620377" cy="67774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SOCIAL</a:t>
                      </a:r>
                      <a:endParaRPr lang="en-US" sz="2400" b="1" dirty="0"/>
                    </a:p>
                  </p:txBody>
                </p:sp>
              </p:grpSp>
            </p:grpSp>
            <p:grpSp>
              <p:nvGrpSpPr>
                <p:cNvPr id="47" name="Group 46"/>
                <p:cNvGrpSpPr/>
                <p:nvPr/>
              </p:nvGrpSpPr>
              <p:grpSpPr>
                <a:xfrm>
                  <a:off x="313759" y="192505"/>
                  <a:ext cx="3507477" cy="6568061"/>
                  <a:chOff x="323384" y="182880"/>
                  <a:chExt cx="3507477" cy="6568061"/>
                </a:xfrm>
              </p:grpSpPr>
              <p:grpSp>
                <p:nvGrpSpPr>
                  <p:cNvPr id="6" name="Group 5"/>
                  <p:cNvGrpSpPr/>
                  <p:nvPr/>
                </p:nvGrpSpPr>
                <p:grpSpPr>
                  <a:xfrm>
                    <a:off x="323384" y="182880"/>
                    <a:ext cx="3507477" cy="2954951"/>
                    <a:chOff x="5403273" y="1423915"/>
                    <a:chExt cx="3805382" cy="2726026"/>
                  </a:xfrm>
                </p:grpSpPr>
                <p:pic>
                  <p:nvPicPr>
                    <p:cNvPr id="1026" name="Picture 2" descr="My Books Were Used to Train Meta's Generative AI. Good. - The Atlant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82653" y="1745539"/>
                      <a:ext cx="3474720" cy="2140528"/>
                    </a:xfrm>
                    <a:prstGeom prst="rect">
                      <a:avLst/>
                    </a:prstGeom>
                    <a:noFill/>
                    <a:extLst>
                      <a:ext uri="{909E8E84-426E-40DD-AFC4-6F175D3DCCD1}">
                        <a14:hiddenFill xmlns:a14="http://schemas.microsoft.com/office/drawing/2010/main">
                          <a:solidFill>
                            <a:srgbClr val="FFFFFF"/>
                          </a:solidFill>
                        </a14:hiddenFill>
                      </a:ext>
                    </a:extLst>
                  </p:spPr>
                </p:pic>
                <p:sp>
                  <p:nvSpPr>
                    <p:cNvPr id="5" name="Frame 4"/>
                    <p:cNvSpPr/>
                    <p:nvPr/>
                  </p:nvSpPr>
                  <p:spPr>
                    <a:xfrm>
                      <a:off x="5403273" y="1423915"/>
                      <a:ext cx="3805382" cy="2726026"/>
                    </a:xfrm>
                    <a:prstGeom prst="frame">
                      <a:avLst>
                        <a:gd name="adj1" fmla="val 27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 name="Group 38"/>
                  <p:cNvGrpSpPr/>
                  <p:nvPr/>
                </p:nvGrpSpPr>
                <p:grpSpPr>
                  <a:xfrm>
                    <a:off x="823685" y="531512"/>
                    <a:ext cx="2396471" cy="6219429"/>
                    <a:chOff x="823685" y="531512"/>
                    <a:chExt cx="2396471" cy="6219429"/>
                  </a:xfrm>
                </p:grpSpPr>
                <p:pic>
                  <p:nvPicPr>
                    <p:cNvPr id="1028" name="Picture 4" descr="The New Jobs for Humans in the AI Era - WSJ"/>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99194" y="5175086"/>
                      <a:ext cx="2146435" cy="14826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earn About 3D Printing | 3driprap"/>
                    <p:cNvPicPr>
                      <a:picLocks noChangeAspect="1" noChangeArrowheads="1" noCrop="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823685" y="2646943"/>
                      <a:ext cx="2396470" cy="239647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2302413" y="6104610"/>
                      <a:ext cx="883575"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GAI</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4" name="Rectangle 23"/>
                    <p:cNvSpPr/>
                    <p:nvPr/>
                  </p:nvSpPr>
                  <p:spPr>
                    <a:xfrm>
                      <a:off x="1135785" y="616017"/>
                      <a:ext cx="1884720" cy="416701"/>
                    </a:xfrm>
                    <a:prstGeom prst="rect">
                      <a:avLst/>
                    </a:prstGeom>
                    <a:solidFill>
                      <a:srgbClr val="131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618857" y="537310"/>
                      <a:ext cx="883575"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GAI</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1" name="Rectangle 40"/>
                    <p:cNvSpPr/>
                    <p:nvPr/>
                  </p:nvSpPr>
                  <p:spPr>
                    <a:xfrm rot="16200000">
                      <a:off x="2273267" y="3540413"/>
                      <a:ext cx="1371722" cy="400110"/>
                    </a:xfrm>
                    <a:prstGeom prst="rect">
                      <a:avLst/>
                    </a:prstGeom>
                    <a:noFill/>
                  </p:spPr>
                  <p:txBody>
                    <a:bodyPr wrap="none" lIns="91440" tIns="45720" rIns="91440" bIns="45720">
                      <a:spAutoFit/>
                    </a:bodyPr>
                    <a:lstStyle/>
                    <a:p>
                      <a:pPr algn="ctr"/>
                      <a:r>
                        <a:rPr lang="en-US" sz="2000" b="1" cap="none" spc="0" dirty="0" smtClean="0">
                          <a:ln w="0"/>
                          <a:gradFill>
                            <a:gsLst>
                              <a:gs pos="21000">
                                <a:srgbClr val="53575C"/>
                              </a:gs>
                              <a:gs pos="88000">
                                <a:srgbClr val="C5C7CA"/>
                              </a:gs>
                            </a:gsLst>
                            <a:lin ang="5400000"/>
                          </a:gradFill>
                          <a:effectLst/>
                        </a:rPr>
                        <a:t>3D printing</a:t>
                      </a:r>
                      <a:endParaRPr lang="en-US" sz="1200" b="1" cap="none" spc="0" dirty="0">
                        <a:ln w="0"/>
                        <a:gradFill>
                          <a:gsLst>
                            <a:gs pos="21000">
                              <a:srgbClr val="53575C"/>
                            </a:gs>
                            <a:gs pos="88000">
                              <a:srgbClr val="C5C7CA"/>
                            </a:gs>
                          </a:gsLst>
                          <a:lin ang="5400000"/>
                        </a:gradFill>
                        <a:effectLst/>
                      </a:endParaRPr>
                    </a:p>
                  </p:txBody>
                </p:sp>
                <p:sp>
                  <p:nvSpPr>
                    <p:cNvPr id="42" name="Rectangle 41"/>
                    <p:cNvSpPr/>
                    <p:nvPr/>
                  </p:nvSpPr>
                  <p:spPr>
                    <a:xfrm rot="16200000">
                      <a:off x="152782" y="3459069"/>
                      <a:ext cx="1891159" cy="461665"/>
                    </a:xfrm>
                    <a:prstGeom prst="rect">
                      <a:avLst/>
                    </a:prstGeom>
                    <a:noFill/>
                  </p:spPr>
                  <p:txBody>
                    <a:bodyPr wrap="none" lIns="91440" tIns="45720" rIns="91440" bIns="45720">
                      <a:spAutoFit/>
                    </a:bodyPr>
                    <a:lstStyle/>
                    <a:p>
                      <a:pPr algn="ctr"/>
                      <a:r>
                        <a:rPr lang="en-US" sz="2000" b="1" cap="none" spc="0" dirty="0" smtClean="0">
                          <a:ln w="0"/>
                          <a:gradFill>
                            <a:gsLst>
                              <a:gs pos="21000">
                                <a:srgbClr val="53575C"/>
                              </a:gs>
                              <a:gs pos="88000">
                                <a:srgbClr val="C5C7CA"/>
                              </a:gs>
                            </a:gsLst>
                            <a:lin ang="5400000"/>
                          </a:gradFill>
                          <a:effectLst/>
                        </a:rPr>
                        <a:t>A</a:t>
                      </a:r>
                      <a:r>
                        <a:rPr lang="en-US" sz="1200" b="1" cap="none" spc="0" dirty="0" smtClean="0">
                          <a:ln w="0"/>
                          <a:gradFill>
                            <a:gsLst>
                              <a:gs pos="21000">
                                <a:srgbClr val="53575C"/>
                              </a:gs>
                              <a:gs pos="88000">
                                <a:srgbClr val="C5C7CA"/>
                              </a:gs>
                            </a:gsLst>
                            <a:lin ang="5400000"/>
                          </a:gradFill>
                          <a:effectLst/>
                        </a:rPr>
                        <a:t>dditive</a:t>
                      </a:r>
                      <a:r>
                        <a:rPr lang="en-US" sz="2400" b="1" cap="none" spc="0" dirty="0" smtClean="0">
                          <a:ln w="0"/>
                          <a:gradFill>
                            <a:gsLst>
                              <a:gs pos="21000">
                                <a:srgbClr val="53575C"/>
                              </a:gs>
                              <a:gs pos="88000">
                                <a:srgbClr val="C5C7CA"/>
                              </a:gs>
                            </a:gsLst>
                            <a:lin ang="5400000"/>
                          </a:gradFill>
                          <a:effectLst/>
                        </a:rPr>
                        <a:t> </a:t>
                      </a:r>
                      <a:r>
                        <a:rPr lang="en-US" sz="2000" b="1" cap="none" spc="0" dirty="0" smtClean="0">
                          <a:ln w="0"/>
                          <a:gradFill>
                            <a:gsLst>
                              <a:gs pos="21000">
                                <a:srgbClr val="53575C"/>
                              </a:gs>
                              <a:gs pos="88000">
                                <a:srgbClr val="C5C7CA"/>
                              </a:gs>
                            </a:gsLst>
                            <a:lin ang="5400000"/>
                          </a:gradFill>
                          <a:effectLst/>
                        </a:rPr>
                        <a:t>M</a:t>
                      </a:r>
                      <a:r>
                        <a:rPr lang="en-US" sz="1200" b="1" cap="none" spc="0" dirty="0" smtClean="0">
                          <a:ln w="0"/>
                          <a:gradFill>
                            <a:gsLst>
                              <a:gs pos="21000">
                                <a:srgbClr val="53575C"/>
                              </a:gs>
                              <a:gs pos="88000">
                                <a:srgbClr val="C5C7CA"/>
                              </a:gs>
                            </a:gsLst>
                            <a:lin ang="5400000"/>
                          </a:gradFill>
                          <a:effectLst/>
                        </a:rPr>
                        <a:t>anufacturing</a:t>
                      </a:r>
                      <a:endParaRPr lang="en-US" sz="1200" b="1" cap="none" spc="0" dirty="0">
                        <a:ln w="0"/>
                        <a:gradFill>
                          <a:gsLst>
                            <a:gs pos="21000">
                              <a:srgbClr val="53575C"/>
                            </a:gs>
                            <a:gs pos="88000">
                              <a:srgbClr val="C5C7CA"/>
                            </a:gs>
                          </a:gsLst>
                          <a:lin ang="5400000"/>
                        </a:gradFill>
                        <a:effectLst/>
                      </a:endParaRPr>
                    </a:p>
                  </p:txBody>
                </p:sp>
                <p:sp>
                  <p:nvSpPr>
                    <p:cNvPr id="31" name="Rectangle 30"/>
                    <p:cNvSpPr/>
                    <p:nvPr/>
                  </p:nvSpPr>
                  <p:spPr>
                    <a:xfrm>
                      <a:off x="893458" y="531512"/>
                      <a:ext cx="2326698" cy="184597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96403" y="2726672"/>
                      <a:ext cx="2291655" cy="198971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93458" y="5098649"/>
                      <a:ext cx="2326698" cy="165229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30" name="Picture 6" descr="Massively Large-Scale Distributed Reinforcement Learning with Menge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33594" y="55690"/>
                  <a:ext cx="3048000" cy="202882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3661551" y="26816"/>
                  <a:ext cx="5135940" cy="195899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564139" y="40810"/>
                  <a:ext cx="2168267" cy="1200329"/>
                </a:xfrm>
                <a:prstGeom prst="rect">
                  <a:avLst/>
                </a:prstGeom>
                <a:noFill/>
              </p:spPr>
              <p:txBody>
                <a:bodyPr wrap="square" lIns="91440" tIns="45720" rIns="91440" bIns="45720">
                  <a:spAutoFit/>
                </a:bodyPr>
                <a:lstStyle/>
                <a:p>
                  <a:pPr algn="r"/>
                  <a:r>
                    <a:rPr lang="en-US" sz="2400" b="1" cap="none" spc="0" dirty="0" smtClean="0">
                      <a:ln w="10160">
                        <a:solidFill>
                          <a:schemeClr val="accent5"/>
                        </a:solidFill>
                        <a:prstDash val="solid"/>
                      </a:ln>
                      <a:solidFill>
                        <a:srgbClr val="7030A0"/>
                      </a:solidFill>
                      <a:effectLst>
                        <a:outerShdw blurRad="38100" dist="22860" dir="5400000" algn="tl" rotWithShape="0">
                          <a:srgbClr val="000000">
                            <a:alpha val="30000"/>
                          </a:srgbClr>
                        </a:outerShdw>
                      </a:effectLst>
                    </a:rPr>
                    <a:t>Reinforcement Learning</a:t>
                  </a:r>
                </a:p>
                <a:p>
                  <a:pPr algn="r"/>
                  <a:r>
                    <a:rPr lang="en-US" sz="2400" b="1" dirty="0" smtClean="0">
                      <a:ln w="10160">
                        <a:solidFill>
                          <a:schemeClr val="accent5"/>
                        </a:solidFill>
                        <a:prstDash val="solid"/>
                      </a:ln>
                      <a:solidFill>
                        <a:srgbClr val="7030A0"/>
                      </a:solidFill>
                      <a:effectLst>
                        <a:outerShdw blurRad="38100" dist="22860" dir="5400000" algn="tl" rotWithShape="0">
                          <a:srgbClr val="000000">
                            <a:alpha val="30000"/>
                          </a:srgbClr>
                        </a:outerShdw>
                      </a:effectLst>
                    </a:rPr>
                    <a:t>Controller</a:t>
                  </a:r>
                  <a:endParaRPr lang="en-US" sz="2400" b="1" cap="none" spc="0" dirty="0">
                    <a:ln w="10160">
                      <a:solidFill>
                        <a:schemeClr val="accent5"/>
                      </a:solidFill>
                      <a:prstDash val="solid"/>
                    </a:ln>
                    <a:solidFill>
                      <a:srgbClr val="7030A0"/>
                    </a:solidFill>
                    <a:effectLst>
                      <a:outerShdw blurRad="38100" dist="22860" dir="5400000" algn="tl" rotWithShape="0">
                        <a:srgbClr val="000000">
                          <a:alpha val="30000"/>
                        </a:srgbClr>
                      </a:outerShdw>
                    </a:effectLst>
                  </a:endParaRPr>
                </a:p>
              </p:txBody>
            </p:sp>
            <p:pic>
              <p:nvPicPr>
                <p:cNvPr id="1032" name="Picture 8" descr="Decentralized Reinforcement Learning:Global Decision-Making viaLocal  Economic Transactions – The Berkeley Artificial Intelligence Research Blo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3389" y="1183271"/>
                  <a:ext cx="1283996" cy="72253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5" name="Trapezoid 54"/>
                <p:cNvSpPr/>
                <p:nvPr/>
              </p:nvSpPr>
              <p:spPr>
                <a:xfrm rot="3853784">
                  <a:off x="4854050" y="4716221"/>
                  <a:ext cx="451083" cy="491370"/>
                </a:xfrm>
                <a:prstGeom prst="trapezoid">
                  <a:avLst>
                    <a:gd name="adj" fmla="val 6534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3188885" y="2056390"/>
                  <a:ext cx="1725169" cy="1289870"/>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60" name="Trapezoid 59"/>
                <p:cNvSpPr/>
                <p:nvPr/>
              </p:nvSpPr>
              <p:spPr>
                <a:xfrm rot="7511377">
                  <a:off x="4875073" y="3231079"/>
                  <a:ext cx="451083" cy="491370"/>
                </a:xfrm>
                <a:prstGeom prst="trapezoid">
                  <a:avLst>
                    <a:gd name="adj" fmla="val 6534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p:nvPr/>
              </p:nvCxnSpPr>
              <p:spPr>
                <a:xfrm>
                  <a:off x="3247016" y="3854803"/>
                  <a:ext cx="1798586" cy="347168"/>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64" name="Trapezoid 63"/>
                <p:cNvSpPr/>
                <p:nvPr/>
              </p:nvSpPr>
              <p:spPr>
                <a:xfrm rot="6055932">
                  <a:off x="4819320" y="3969345"/>
                  <a:ext cx="451083" cy="491370"/>
                </a:xfrm>
                <a:prstGeom prst="trapezoid">
                  <a:avLst>
                    <a:gd name="adj" fmla="val 65347"/>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flipV="1">
                  <a:off x="3248706" y="5049472"/>
                  <a:ext cx="1590385" cy="720494"/>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62" name="Down Arrow 61"/>
                <p:cNvSpPr/>
                <p:nvPr/>
              </p:nvSpPr>
              <p:spPr>
                <a:xfrm>
                  <a:off x="3903579" y="2090300"/>
                  <a:ext cx="355440" cy="3233824"/>
                </a:xfrm>
                <a:prstGeom prst="downArrow">
                  <a:avLst>
                    <a:gd name="adj1" fmla="val 50000"/>
                    <a:gd name="adj2" fmla="val 93328"/>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own Arrow 69"/>
                <p:cNvSpPr/>
                <p:nvPr/>
              </p:nvSpPr>
              <p:spPr>
                <a:xfrm>
                  <a:off x="3911468" y="2088478"/>
                  <a:ext cx="347551" cy="1858510"/>
                </a:xfrm>
                <a:prstGeom prst="downArrow">
                  <a:avLst>
                    <a:gd name="adj1" fmla="val 50000"/>
                    <a:gd name="adj2" fmla="val 93328"/>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own Arrow 70"/>
                <p:cNvSpPr/>
                <p:nvPr/>
              </p:nvSpPr>
              <p:spPr>
                <a:xfrm>
                  <a:off x="3904343" y="2050364"/>
                  <a:ext cx="368916" cy="657058"/>
                </a:xfrm>
                <a:prstGeom prst="downArrow">
                  <a:avLst>
                    <a:gd name="adj1" fmla="val 50000"/>
                    <a:gd name="adj2" fmla="val 93328"/>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16200000">
                  <a:off x="-2187945" y="3188835"/>
                  <a:ext cx="532677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HYBRID PRINTERS</a:t>
                  </a:r>
                  <a:endParaRPr lang="en-US" sz="5400" b="1" cap="none" spc="0" dirty="0">
                    <a:ln/>
                    <a:solidFill>
                      <a:schemeClr val="accent3"/>
                    </a:solidFill>
                    <a:effectLst/>
                  </a:endParaRPr>
                </a:p>
              </p:txBody>
            </p:sp>
          </p:grpSp>
          <p:sp>
            <p:nvSpPr>
              <p:cNvPr id="76" name="Rectangle 75"/>
              <p:cNvSpPr/>
              <p:nvPr/>
            </p:nvSpPr>
            <p:spPr>
              <a:xfrm>
                <a:off x="9527407" y="3301042"/>
                <a:ext cx="2145278" cy="230832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600" b="1" cap="none" spc="0" dirty="0" smtClean="0">
                    <a:ln/>
                    <a:solidFill>
                      <a:schemeClr val="accent3"/>
                    </a:solidFill>
                    <a:effectLst/>
                  </a:rPr>
                  <a:t>Cyber-Physical-Social Entity</a:t>
                </a:r>
                <a:endParaRPr lang="en-US" sz="3600" b="1" cap="none" spc="0" dirty="0">
                  <a:ln/>
                  <a:solidFill>
                    <a:schemeClr val="accent3"/>
                  </a:solidFill>
                  <a:effectLst/>
                </a:endParaRPr>
              </a:p>
            </p:txBody>
          </p:sp>
          <p:sp>
            <p:nvSpPr>
              <p:cNvPr id="77" name="TextBox 76"/>
              <p:cNvSpPr txBox="1"/>
              <p:nvPr/>
            </p:nvSpPr>
            <p:spPr>
              <a:xfrm>
                <a:off x="8894017" y="405478"/>
                <a:ext cx="3297983" cy="1077218"/>
              </a:xfrm>
              <a:prstGeom prst="rect">
                <a:avLst/>
              </a:prstGeom>
              <a:noFill/>
            </p:spPr>
            <p:txBody>
              <a:bodyPr wrap="square" rtlCol="0">
                <a:spAutoFit/>
              </a:bodyPr>
              <a:lstStyle/>
              <a:p>
                <a:pPr algn="ctr" fontAlgn="base">
                  <a:spcBef>
                    <a:spcPct val="0"/>
                  </a:spcBef>
                  <a:spcAft>
                    <a:spcPct val="0"/>
                  </a:spcAft>
                  <a:defRPr/>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Hybrid additive manufacturing</a:t>
                </a:r>
                <a:endPar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
            <p:nvSpPr>
              <p:cNvPr id="79" name="Rectangle 78"/>
              <p:cNvSpPr/>
              <p:nvPr/>
            </p:nvSpPr>
            <p:spPr>
              <a:xfrm>
                <a:off x="6974798" y="2194557"/>
                <a:ext cx="2376968" cy="4316364"/>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73"/>
            <p:cNvPicPr>
              <a:picLocks noChangeAspect="1"/>
            </p:cNvPicPr>
            <p:nvPr/>
          </p:nvPicPr>
          <p:blipFill>
            <a:blip r:embed="rId9"/>
            <a:stretch>
              <a:fillRect/>
            </a:stretch>
          </p:blipFill>
          <p:spPr>
            <a:xfrm>
              <a:off x="9427316" y="1761421"/>
              <a:ext cx="2660843" cy="1423103"/>
            </a:xfrm>
            <a:prstGeom prst="rect">
              <a:avLst/>
            </a:prstGeom>
          </p:spPr>
        </p:pic>
      </p:grpSp>
    </p:spTree>
    <p:extLst>
      <p:ext uri="{BB962C8B-B14F-4D97-AF65-F5344CB8AC3E}">
        <p14:creationId xmlns:p14="http://schemas.microsoft.com/office/powerpoint/2010/main" val="3144918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761226" y="10160"/>
            <a:ext cx="5388864" cy="1584960"/>
          </a:xfrm>
          <a:prstGeom prst="rect">
            <a:avLst/>
          </a:prstGeom>
        </p:spPr>
      </p:pic>
      <p:sp>
        <p:nvSpPr>
          <p:cNvPr id="9" name="TextBox 8"/>
          <p:cNvSpPr txBox="1"/>
          <p:nvPr/>
        </p:nvSpPr>
        <p:spPr>
          <a:xfrm>
            <a:off x="30480" y="220399"/>
            <a:ext cx="6521378" cy="1077218"/>
          </a:xfrm>
          <a:prstGeom prst="rect">
            <a:avLst/>
          </a:prstGeom>
          <a:noFill/>
        </p:spPr>
        <p:txBody>
          <a:bodyPr wrap="square" rtlCol="0">
            <a:spAutoFit/>
          </a:bodyPr>
          <a:lstStyle/>
          <a:p>
            <a:pPr algn="ctr" fontAlgn="base">
              <a:spcBef>
                <a:spcPct val="0"/>
              </a:spcBef>
              <a:spcAft>
                <a:spcPct val="0"/>
              </a:spcAft>
              <a:defRPr/>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Hybrid Additive Manufacturing (3D printing) as an Agile process</a:t>
            </a:r>
            <a:endPar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pic>
        <p:nvPicPr>
          <p:cNvPr id="10" name="Picture 9"/>
          <p:cNvPicPr>
            <a:picLocks noChangeAspect="1"/>
          </p:cNvPicPr>
          <p:nvPr/>
        </p:nvPicPr>
        <p:blipFill>
          <a:blip r:embed="rId3">
            <a:clrChange>
              <a:clrFrom>
                <a:srgbClr val="8CCFE9"/>
              </a:clrFrom>
              <a:clrTo>
                <a:srgbClr val="8CCFE9">
                  <a:alpha val="0"/>
                </a:srgbClr>
              </a:clrTo>
            </a:clrChange>
          </a:blip>
          <a:stretch>
            <a:fillRect/>
          </a:stretch>
        </p:blipFill>
        <p:spPr>
          <a:xfrm rot="17791512">
            <a:off x="6241759" y="484111"/>
            <a:ext cx="1275672" cy="522816"/>
          </a:xfrm>
          <a:prstGeom prst="rect">
            <a:avLst/>
          </a:prstGeom>
        </p:spPr>
      </p:pic>
      <p:sp>
        <p:nvSpPr>
          <p:cNvPr id="11" name="Rectangle 10"/>
          <p:cNvSpPr/>
          <p:nvPr/>
        </p:nvSpPr>
        <p:spPr>
          <a:xfrm>
            <a:off x="86350" y="4877050"/>
            <a:ext cx="12043420" cy="1877437"/>
          </a:xfrm>
          <a:prstGeom prst="rect">
            <a:avLst/>
          </a:prstGeom>
          <a:solidFill>
            <a:schemeClr val="bg1">
              <a:lumMod val="85000"/>
            </a:schemeClr>
          </a:solidFill>
          <a:ln w="25400">
            <a:solidFill>
              <a:schemeClr val="tx1"/>
            </a:solidFill>
          </a:ln>
        </p:spPr>
        <p:txBody>
          <a:bodyPr wrap="square">
            <a:spAutoFit/>
          </a:bodyPr>
          <a:lstStyle/>
          <a:p>
            <a:r>
              <a:rPr lang="en-US" dirty="0" smtClean="0"/>
              <a:t>This bottom-up hybrid printing approach ensures that even unfinished prints are operational to some extent, reflecting the agile principle of delivering working solutions incrementally. Each printed component contributes to the overall functionality of the system, allowing for continuous integration and testing throughout the printing process.</a:t>
            </a:r>
          </a:p>
          <a:p>
            <a:endParaRPr lang="en-US" sz="800" dirty="0" smtClean="0"/>
          </a:p>
          <a:p>
            <a:r>
              <a:rPr lang="en-US" dirty="0" smtClean="0"/>
              <a:t>Therefore, it would be a reasonable idea to consider the synchronized hybrid printing process in Hybrid Additive Manufacturing as the one, which embodies the agile philosophy of iterative development, adaptability, and collaboration, ensuring that the </a:t>
            </a:r>
            <a:r>
              <a:rPr lang="en-US" b="1" dirty="0" smtClean="0">
                <a:solidFill>
                  <a:srgbClr val="7030A0"/>
                </a:solidFill>
              </a:rPr>
              <a:t>evolving entity remains functional and responsive at every stage of its creation</a:t>
            </a:r>
            <a:r>
              <a:rPr lang="en-US" dirty="0" smtClean="0"/>
              <a:t>.</a:t>
            </a:r>
            <a:endParaRPr lang="en-US" dirty="0"/>
          </a:p>
        </p:txBody>
      </p:sp>
      <p:sp>
        <p:nvSpPr>
          <p:cNvPr id="12" name="Rectangle 11"/>
          <p:cNvSpPr/>
          <p:nvPr/>
        </p:nvSpPr>
        <p:spPr>
          <a:xfrm>
            <a:off x="2341870" y="2645562"/>
            <a:ext cx="9787900" cy="2154436"/>
          </a:xfrm>
          <a:prstGeom prst="rect">
            <a:avLst/>
          </a:prstGeom>
          <a:solidFill>
            <a:schemeClr val="bg1">
              <a:lumMod val="85000"/>
            </a:schemeClr>
          </a:solidFill>
          <a:ln w="25400">
            <a:solidFill>
              <a:schemeClr val="tx1"/>
            </a:solidFill>
          </a:ln>
        </p:spPr>
        <p:txBody>
          <a:bodyPr wrap="square">
            <a:spAutoFit/>
          </a:bodyPr>
          <a:lstStyle/>
          <a:p>
            <a:pPr algn="just"/>
            <a:r>
              <a:rPr lang="en-US" dirty="0"/>
              <a:t>For example, consider a robotic </a:t>
            </a:r>
            <a:r>
              <a:rPr lang="en-US" dirty="0" smtClean="0"/>
              <a:t>arm, which </a:t>
            </a:r>
            <a:r>
              <a:rPr lang="en-US" b="1" dirty="0" smtClean="0">
                <a:solidFill>
                  <a:srgbClr val="7030A0"/>
                </a:solidFill>
              </a:rPr>
              <a:t>physical component</a:t>
            </a:r>
            <a:r>
              <a:rPr lang="en-US" dirty="0" smtClean="0"/>
              <a:t> is </a:t>
            </a:r>
            <a:r>
              <a:rPr lang="en-US" dirty="0"/>
              <a:t>being printed layer by layer. As each layer is completed, the arm receives its </a:t>
            </a:r>
            <a:r>
              <a:rPr lang="en-US" b="1" dirty="0">
                <a:solidFill>
                  <a:srgbClr val="7030A0"/>
                </a:solidFill>
              </a:rPr>
              <a:t>cyber component</a:t>
            </a:r>
            <a:r>
              <a:rPr lang="en-US" dirty="0"/>
              <a:t>—a set of algorithms and control systems that enable its operation. These cyber components are dynamically adjusted and refined based on real-time data and feedback, aligning with the agile concept of responding to change over following a rigid plan.</a:t>
            </a:r>
          </a:p>
          <a:p>
            <a:pPr algn="just"/>
            <a:endParaRPr lang="en-US" sz="800" dirty="0"/>
          </a:p>
          <a:p>
            <a:pPr algn="just"/>
            <a:r>
              <a:rPr lang="en-US" dirty="0"/>
              <a:t>Simultaneously, the arm also receives its </a:t>
            </a:r>
            <a:r>
              <a:rPr lang="en-US" b="1" dirty="0">
                <a:solidFill>
                  <a:srgbClr val="7030A0"/>
                </a:solidFill>
              </a:rPr>
              <a:t>social component</a:t>
            </a:r>
            <a:r>
              <a:rPr lang="en-US" dirty="0"/>
              <a:t>, allowing it to communicate and coordinate with other components within the system. This social aspect enables collaboration and adaptation, akin to the agile emphasis on individuals and interactions over processes and tools.</a:t>
            </a:r>
          </a:p>
        </p:txBody>
      </p:sp>
      <p:sp>
        <p:nvSpPr>
          <p:cNvPr id="13" name="Rectangle 12"/>
          <p:cNvSpPr/>
          <p:nvPr/>
        </p:nvSpPr>
        <p:spPr>
          <a:xfrm>
            <a:off x="86350" y="1648516"/>
            <a:ext cx="12043420" cy="923330"/>
          </a:xfrm>
          <a:prstGeom prst="rect">
            <a:avLst/>
          </a:prstGeom>
          <a:solidFill>
            <a:schemeClr val="bg1">
              <a:lumMod val="85000"/>
            </a:schemeClr>
          </a:solidFill>
          <a:ln w="25400">
            <a:solidFill>
              <a:schemeClr val="tx1"/>
            </a:solidFill>
          </a:ln>
        </p:spPr>
        <p:txBody>
          <a:bodyPr wrap="square">
            <a:spAutoFit/>
          </a:bodyPr>
          <a:lstStyle/>
          <a:p>
            <a:pPr algn="just"/>
            <a:r>
              <a:rPr lang="en-US" dirty="0"/>
              <a:t>The synchronized hybrid printing process can be likened to an agile methodology, where iterative development and continuous feedback drive progress. As each physical component is printed, it receives its cyber and social counterparts in a synchronized manner, reflecting the </a:t>
            </a:r>
            <a:r>
              <a:rPr lang="en-US" b="1" dirty="0">
                <a:solidFill>
                  <a:srgbClr val="7030A0"/>
                </a:solidFill>
              </a:rPr>
              <a:t>agile principle of delivering functional increments</a:t>
            </a:r>
            <a:r>
              <a:rPr lang="en-US" dirty="0"/>
              <a:t> </a:t>
            </a:r>
            <a:r>
              <a:rPr lang="en-US" dirty="0" smtClean="0"/>
              <a:t>(“</a:t>
            </a:r>
            <a:r>
              <a:rPr lang="en-US" b="1" dirty="0">
                <a:solidFill>
                  <a:srgbClr val="7030A0"/>
                </a:solidFill>
              </a:rPr>
              <a:t>sprints</a:t>
            </a:r>
            <a:r>
              <a:rPr lang="en-US" dirty="0" smtClean="0"/>
              <a:t>”).</a:t>
            </a:r>
            <a:endParaRPr lang="en-US" dirty="0"/>
          </a:p>
        </p:txBody>
      </p:sp>
      <p:grpSp>
        <p:nvGrpSpPr>
          <p:cNvPr id="18" name="Group 17"/>
          <p:cNvGrpSpPr/>
          <p:nvPr/>
        </p:nvGrpSpPr>
        <p:grpSpPr>
          <a:xfrm>
            <a:off x="116830" y="2622088"/>
            <a:ext cx="2233341" cy="2347041"/>
            <a:chOff x="86350" y="2622088"/>
            <a:chExt cx="2233341" cy="2347041"/>
          </a:xfrm>
        </p:grpSpPr>
        <p:sp>
          <p:nvSpPr>
            <p:cNvPr id="14" name="Donut 13"/>
            <p:cNvSpPr/>
            <p:nvPr/>
          </p:nvSpPr>
          <p:spPr>
            <a:xfrm>
              <a:off x="86350" y="2622088"/>
              <a:ext cx="2194560" cy="2194560"/>
            </a:xfrm>
            <a:prstGeom prst="donut">
              <a:avLst>
                <a:gd name="adj" fmla="val 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2" descr="Handling hands - Compositions and effects - Synfig Forum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905383">
              <a:off x="995581" y="3645019"/>
              <a:ext cx="1672122" cy="9760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wipe Up Robotic Arm Sticker by National Institute of Standards and  Technology (NIS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299" y="2750025"/>
              <a:ext cx="992901" cy="147764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1203950" y="2622088"/>
              <a:ext cx="0" cy="2194560"/>
            </a:xfrm>
            <a:prstGeom prst="line">
              <a:avLst/>
            </a:prstGeom>
            <a:ln w="101600"/>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86350" y="1643040"/>
            <a:ext cx="12043420" cy="5111447"/>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687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nut 3"/>
          <p:cNvSpPr/>
          <p:nvPr/>
        </p:nvSpPr>
        <p:spPr>
          <a:xfrm>
            <a:off x="6506842" y="2454345"/>
            <a:ext cx="3657600" cy="3657600"/>
          </a:xfrm>
          <a:prstGeom prst="donut">
            <a:avLst>
              <a:gd name="adj" fmla="val 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2" descr="Handling hands - Compositions and effects - Synfig Forum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977182">
            <a:off x="6462427" y="3768514"/>
            <a:ext cx="2231058" cy="13023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dling hands - Compositions and effects - Synfig Forum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3381639" flipV="1">
            <a:off x="8093904" y="3726784"/>
            <a:ext cx="2152549" cy="13811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461560" y="5237917"/>
            <a:ext cx="1671163" cy="646331"/>
          </a:xfrm>
          <a:prstGeom prst="rect">
            <a:avLst/>
          </a:prstGeom>
          <a:noFill/>
        </p:spPr>
        <p:txBody>
          <a:bodyPr wrap="none" lIns="91440" tIns="45720" rIns="91440" bIns="45720">
            <a:spAutoFit/>
          </a:bodyPr>
          <a:lstStyle/>
          <a:p>
            <a:pPr algn="ctr"/>
            <a:r>
              <a:rPr lang="en-US" sz="36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Sprint 1</a:t>
            </a:r>
            <a:endParaRPr lang="en-US" sz="3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Rectangle 9"/>
          <p:cNvSpPr/>
          <p:nvPr/>
        </p:nvSpPr>
        <p:spPr>
          <a:xfrm>
            <a:off x="418220" y="3209609"/>
            <a:ext cx="1581181" cy="67774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CYBER</a:t>
            </a:r>
            <a:endParaRPr lang="en-US" sz="2400" b="1" dirty="0"/>
          </a:p>
        </p:txBody>
      </p:sp>
      <p:sp>
        <p:nvSpPr>
          <p:cNvPr id="11" name="Rectangle 10"/>
          <p:cNvSpPr/>
          <p:nvPr/>
        </p:nvSpPr>
        <p:spPr>
          <a:xfrm>
            <a:off x="407621" y="3977276"/>
            <a:ext cx="1581181" cy="6777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PHYSICAL</a:t>
            </a:r>
            <a:endParaRPr lang="en-US" sz="2400" b="1" dirty="0"/>
          </a:p>
        </p:txBody>
      </p:sp>
      <p:sp>
        <p:nvSpPr>
          <p:cNvPr id="12" name="Rectangle 11"/>
          <p:cNvSpPr/>
          <p:nvPr/>
        </p:nvSpPr>
        <p:spPr>
          <a:xfrm>
            <a:off x="408594" y="4762436"/>
            <a:ext cx="1581181" cy="67774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SOCIAL</a:t>
            </a:r>
            <a:endParaRPr lang="en-US" sz="2400" b="1" dirty="0"/>
          </a:p>
        </p:txBody>
      </p:sp>
      <p:sp>
        <p:nvSpPr>
          <p:cNvPr id="13" name="Rectangle 12"/>
          <p:cNvSpPr/>
          <p:nvPr/>
        </p:nvSpPr>
        <p:spPr>
          <a:xfrm rot="16200000">
            <a:off x="-736184" y="4131481"/>
            <a:ext cx="1899238" cy="369332"/>
          </a:xfrm>
          <a:prstGeom prst="rect">
            <a:avLst/>
          </a:prstGeom>
        </p:spPr>
        <p:txBody>
          <a:bodyPr wrap="none">
            <a:spAutoFit/>
          </a:bodyPr>
          <a:lstStyle/>
          <a:p>
            <a:pPr algn="ctr"/>
            <a:r>
              <a:rPr lang="en-US" b="1" dirty="0">
                <a:ln/>
                <a:solidFill>
                  <a:schemeClr val="accent3"/>
                </a:solidFill>
              </a:rPr>
              <a:t>HYBRID PRINTERS</a:t>
            </a:r>
          </a:p>
        </p:txBody>
      </p:sp>
      <p:sp>
        <p:nvSpPr>
          <p:cNvPr id="14" name="Rectangle 13"/>
          <p:cNvSpPr/>
          <p:nvPr/>
        </p:nvSpPr>
        <p:spPr>
          <a:xfrm>
            <a:off x="1257443" y="2454345"/>
            <a:ext cx="1918894" cy="6777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CONTROLLER</a:t>
            </a:r>
            <a:endParaRPr lang="en-US" sz="2400" b="1" dirty="0"/>
          </a:p>
        </p:txBody>
      </p:sp>
      <p:pic>
        <p:nvPicPr>
          <p:cNvPr id="15" name="Picture 14"/>
          <p:cNvPicPr>
            <a:picLocks noChangeAspect="1"/>
          </p:cNvPicPr>
          <p:nvPr/>
        </p:nvPicPr>
        <p:blipFill>
          <a:blip r:embed="rId3">
            <a:clrChange>
              <a:clrFrom>
                <a:srgbClr val="F5F5F5"/>
              </a:clrFrom>
              <a:clrTo>
                <a:srgbClr val="F5F5F5">
                  <a:alpha val="0"/>
                </a:srgbClr>
              </a:clrTo>
            </a:clrChange>
          </a:blip>
          <a:stretch>
            <a:fillRect/>
          </a:stretch>
        </p:blipFill>
        <p:spPr>
          <a:xfrm>
            <a:off x="327259" y="940338"/>
            <a:ext cx="1055312" cy="2226918"/>
          </a:xfrm>
          <a:prstGeom prst="rect">
            <a:avLst/>
          </a:prstGeom>
        </p:spPr>
      </p:pic>
      <p:sp>
        <p:nvSpPr>
          <p:cNvPr id="17" name="Down Arrow 16"/>
          <p:cNvSpPr/>
          <p:nvPr/>
        </p:nvSpPr>
        <p:spPr>
          <a:xfrm rot="-5400000">
            <a:off x="4187678" y="1242261"/>
            <a:ext cx="234480" cy="4572000"/>
          </a:xfrm>
          <a:prstGeom prst="downArrow">
            <a:avLst>
              <a:gd name="adj1" fmla="val 50000"/>
              <a:gd name="adj2" fmla="val 1261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5400000">
            <a:off x="4086814" y="2103720"/>
            <a:ext cx="234480" cy="4389120"/>
          </a:xfrm>
          <a:prstGeom prst="downArrow">
            <a:avLst>
              <a:gd name="adj1" fmla="val 50000"/>
              <a:gd name="adj2" fmla="val 1261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5400000">
            <a:off x="4187678" y="2782298"/>
            <a:ext cx="234480" cy="4572000"/>
          </a:xfrm>
          <a:prstGeom prst="downArrow">
            <a:avLst>
              <a:gd name="adj1" fmla="val 50000"/>
              <a:gd name="adj2" fmla="val 1261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9433" y="3167256"/>
            <a:ext cx="371144" cy="2272923"/>
          </a:xfrm>
          <a:prstGeom prst="rect">
            <a:avLst/>
          </a:prstGeom>
          <a:solidFill>
            <a:schemeClr val="bg1">
              <a:lumMod val="85000"/>
            </a:schemeClr>
          </a:solid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16200000">
            <a:off x="1510044" y="4141292"/>
            <a:ext cx="2230570" cy="367203"/>
          </a:xfrm>
          <a:prstGeom prst="rect">
            <a:avLst/>
          </a:prstGeom>
        </p:spPr>
        <p:txBody>
          <a:bodyPr wrap="square">
            <a:spAutoFit/>
          </a:bodyPr>
          <a:lstStyle/>
          <a:p>
            <a:pPr algn="ctr"/>
            <a:r>
              <a:rPr lang="en-US" b="1" dirty="0" smtClean="0">
                <a:ln/>
              </a:rPr>
              <a:t>REINFORCEMENT</a:t>
            </a:r>
            <a:endParaRPr lang="en-US" b="1" dirty="0">
              <a:ln/>
            </a:endParaRPr>
          </a:p>
        </p:txBody>
      </p:sp>
      <p:pic>
        <p:nvPicPr>
          <p:cNvPr id="22" name="Picture 8" descr="Dribbble - dribbble-code.gif by Tim Ohrel"/>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302" y="3188043"/>
            <a:ext cx="873201" cy="6549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eural networks GIF - Find on GIF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1859" y="4729608"/>
            <a:ext cx="1100677" cy="7348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4065302" y="4031138"/>
            <a:ext cx="818151" cy="733148"/>
          </a:xfrm>
          <a:prstGeom prst="rect">
            <a:avLst/>
          </a:prstGeom>
        </p:spPr>
      </p:pic>
      <p:sp>
        <p:nvSpPr>
          <p:cNvPr id="24" name="Down Arrow 23"/>
          <p:cNvSpPr/>
          <p:nvPr/>
        </p:nvSpPr>
        <p:spPr>
          <a:xfrm rot="10800000">
            <a:off x="11119158" y="264139"/>
            <a:ext cx="248278" cy="6293757"/>
          </a:xfrm>
          <a:prstGeom prst="downArrow">
            <a:avLst>
              <a:gd name="adj1" fmla="val 50000"/>
              <a:gd name="adj2" fmla="val 148758"/>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736235" y="5230883"/>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10627362" y="5185163"/>
            <a:ext cx="1251287" cy="1188720"/>
            <a:chOff x="6848709" y="2454345"/>
            <a:chExt cx="3698680" cy="3396343"/>
          </a:xfrm>
        </p:grpSpPr>
        <p:sp>
          <p:nvSpPr>
            <p:cNvPr id="33" name="Donut 32"/>
            <p:cNvSpPr/>
            <p:nvPr/>
          </p:nvSpPr>
          <p:spPr>
            <a:xfrm>
              <a:off x="6978481" y="2454345"/>
              <a:ext cx="3513738" cy="3396343"/>
            </a:xfrm>
            <a:prstGeom prst="donut">
              <a:avLst>
                <a:gd name="adj" fmla="val 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2" descr="Handling hands - Compositions and effects - Synfig Forum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977182">
              <a:off x="6848709" y="3768514"/>
              <a:ext cx="2231058" cy="13023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andling hands - Compositions and effects - Synfig Forum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381639" flipV="1">
              <a:off x="8394840" y="3726785"/>
              <a:ext cx="2152549" cy="138111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686928" y="4819697"/>
              <a:ext cx="2109269" cy="807600"/>
            </a:xfrm>
            <a:prstGeom prst="rect">
              <a:avLst/>
            </a:prstGeom>
            <a:noFill/>
          </p:spPr>
          <p:txBody>
            <a:bodyPr wrap="square" lIns="91440" tIns="45720" rIns="91440" bIns="45720">
              <a:spAutoFit/>
            </a:bodyPr>
            <a:lstStyle/>
            <a:p>
              <a:pPr algn="ctr"/>
              <a:r>
                <a:rPr lang="en-US" sz="1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Sprint 1</a:t>
              </a:r>
              <a:endParaRPr lang="en-US" sz="1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sp>
        <p:nvSpPr>
          <p:cNvPr id="38" name="TextBox 37"/>
          <p:cNvSpPr txBox="1"/>
          <p:nvPr/>
        </p:nvSpPr>
        <p:spPr>
          <a:xfrm>
            <a:off x="1765494" y="521536"/>
            <a:ext cx="6529620" cy="1077218"/>
          </a:xfrm>
          <a:prstGeom prst="rect">
            <a:avLst/>
          </a:prstGeom>
          <a:noFill/>
        </p:spPr>
        <p:txBody>
          <a:bodyPr wrap="square" rtlCol="0">
            <a:spAutoFit/>
          </a:bodyPr>
          <a:lstStyle/>
          <a:p>
            <a:pPr algn="ctr" fontAlgn="base">
              <a:spcBef>
                <a:spcPct val="0"/>
              </a:spcBef>
              <a:spcAft>
                <a:spcPct val="0"/>
              </a:spcAft>
              <a:defRPr/>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Hybrid additive manufacturing AS AN AGILE PROCESS</a:t>
            </a:r>
            <a:endPar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
        <p:nvSpPr>
          <p:cNvPr id="37" name="Rectangle 36"/>
          <p:cNvSpPr/>
          <p:nvPr/>
        </p:nvSpPr>
        <p:spPr>
          <a:xfrm>
            <a:off x="9570413" y="-31314"/>
            <a:ext cx="1672884" cy="1569660"/>
          </a:xfrm>
          <a:prstGeom prst="rect">
            <a:avLst/>
          </a:prstGeom>
          <a:noFill/>
        </p:spPr>
        <p:txBody>
          <a:bodyPr wrap="squar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Stages in agile printing process</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101640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nut 3"/>
          <p:cNvSpPr/>
          <p:nvPr/>
        </p:nvSpPr>
        <p:spPr>
          <a:xfrm>
            <a:off x="6506842" y="2454345"/>
            <a:ext cx="3657600" cy="3657600"/>
          </a:xfrm>
          <a:prstGeom prst="donut">
            <a:avLst>
              <a:gd name="adj" fmla="val 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2" descr="Handling hands - Compositions and effects - Synfig Forum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547016">
            <a:off x="6360698" y="3016269"/>
            <a:ext cx="2231058" cy="13023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dling hands - Compositions and effects - Synfig Forum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2076092" flipV="1">
            <a:off x="8152286" y="3005123"/>
            <a:ext cx="2152549" cy="13811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461560" y="5237917"/>
            <a:ext cx="1671163" cy="646331"/>
          </a:xfrm>
          <a:prstGeom prst="rect">
            <a:avLst/>
          </a:prstGeom>
          <a:noFill/>
        </p:spPr>
        <p:txBody>
          <a:bodyPr wrap="none" lIns="91440" tIns="45720" rIns="91440" bIns="45720">
            <a:spAutoFit/>
          </a:bodyPr>
          <a:lstStyle/>
          <a:p>
            <a:pPr algn="ctr"/>
            <a:r>
              <a:rPr lang="en-US" sz="36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Sprint 2</a:t>
            </a:r>
            <a:endParaRPr lang="en-US" sz="3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Rectangle 9"/>
          <p:cNvSpPr/>
          <p:nvPr/>
        </p:nvSpPr>
        <p:spPr>
          <a:xfrm>
            <a:off x="418220" y="3209609"/>
            <a:ext cx="1581181" cy="67774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CYBER</a:t>
            </a:r>
            <a:endParaRPr lang="en-US" sz="2400" b="1" dirty="0"/>
          </a:p>
        </p:txBody>
      </p:sp>
      <p:sp>
        <p:nvSpPr>
          <p:cNvPr id="11" name="Rectangle 10"/>
          <p:cNvSpPr/>
          <p:nvPr/>
        </p:nvSpPr>
        <p:spPr>
          <a:xfrm>
            <a:off x="407621" y="3977276"/>
            <a:ext cx="1581181" cy="6777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PHYSICAL</a:t>
            </a:r>
            <a:endParaRPr lang="en-US" sz="2400" b="1" dirty="0"/>
          </a:p>
        </p:txBody>
      </p:sp>
      <p:sp>
        <p:nvSpPr>
          <p:cNvPr id="12" name="Rectangle 11"/>
          <p:cNvSpPr/>
          <p:nvPr/>
        </p:nvSpPr>
        <p:spPr>
          <a:xfrm>
            <a:off x="408594" y="4762436"/>
            <a:ext cx="1581181" cy="67774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SOCIAL</a:t>
            </a:r>
            <a:endParaRPr lang="en-US" sz="2400" b="1" dirty="0"/>
          </a:p>
        </p:txBody>
      </p:sp>
      <p:sp>
        <p:nvSpPr>
          <p:cNvPr id="13" name="Rectangle 12"/>
          <p:cNvSpPr/>
          <p:nvPr/>
        </p:nvSpPr>
        <p:spPr>
          <a:xfrm rot="16200000">
            <a:off x="-736184" y="4131481"/>
            <a:ext cx="1899238" cy="369332"/>
          </a:xfrm>
          <a:prstGeom prst="rect">
            <a:avLst/>
          </a:prstGeom>
        </p:spPr>
        <p:txBody>
          <a:bodyPr wrap="none">
            <a:spAutoFit/>
          </a:bodyPr>
          <a:lstStyle/>
          <a:p>
            <a:pPr algn="ctr"/>
            <a:r>
              <a:rPr lang="en-US" b="1" dirty="0">
                <a:ln/>
                <a:solidFill>
                  <a:schemeClr val="accent3"/>
                </a:solidFill>
              </a:rPr>
              <a:t>HYBRID PRINTERS</a:t>
            </a:r>
          </a:p>
        </p:txBody>
      </p:sp>
      <p:sp>
        <p:nvSpPr>
          <p:cNvPr id="14" name="Rectangle 13"/>
          <p:cNvSpPr/>
          <p:nvPr/>
        </p:nvSpPr>
        <p:spPr>
          <a:xfrm>
            <a:off x="1257443" y="2454345"/>
            <a:ext cx="1918894" cy="6777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CONTROLLER</a:t>
            </a:r>
            <a:endParaRPr lang="en-US" sz="2400" b="1" dirty="0"/>
          </a:p>
        </p:txBody>
      </p:sp>
      <p:pic>
        <p:nvPicPr>
          <p:cNvPr id="15" name="Picture 14"/>
          <p:cNvPicPr>
            <a:picLocks noChangeAspect="1"/>
          </p:cNvPicPr>
          <p:nvPr/>
        </p:nvPicPr>
        <p:blipFill>
          <a:blip r:embed="rId3">
            <a:clrChange>
              <a:clrFrom>
                <a:srgbClr val="F5F5F5"/>
              </a:clrFrom>
              <a:clrTo>
                <a:srgbClr val="F5F5F5">
                  <a:alpha val="0"/>
                </a:srgbClr>
              </a:clrTo>
            </a:clrChange>
          </a:blip>
          <a:stretch>
            <a:fillRect/>
          </a:stretch>
        </p:blipFill>
        <p:spPr>
          <a:xfrm>
            <a:off x="327259" y="940338"/>
            <a:ext cx="1055312" cy="2226918"/>
          </a:xfrm>
          <a:prstGeom prst="rect">
            <a:avLst/>
          </a:prstGeom>
        </p:spPr>
      </p:pic>
      <p:sp>
        <p:nvSpPr>
          <p:cNvPr id="17" name="Down Arrow 16"/>
          <p:cNvSpPr/>
          <p:nvPr/>
        </p:nvSpPr>
        <p:spPr>
          <a:xfrm rot="-5400000">
            <a:off x="4187678" y="1242261"/>
            <a:ext cx="234480" cy="4572000"/>
          </a:xfrm>
          <a:prstGeom prst="downArrow">
            <a:avLst>
              <a:gd name="adj1" fmla="val 50000"/>
              <a:gd name="adj2" fmla="val 1261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5400000">
            <a:off x="4086814" y="2103720"/>
            <a:ext cx="234480" cy="4389120"/>
          </a:xfrm>
          <a:prstGeom prst="downArrow">
            <a:avLst>
              <a:gd name="adj1" fmla="val 50000"/>
              <a:gd name="adj2" fmla="val 1261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5400000">
            <a:off x="4187678" y="2782298"/>
            <a:ext cx="234480" cy="4572000"/>
          </a:xfrm>
          <a:prstGeom prst="downArrow">
            <a:avLst>
              <a:gd name="adj1" fmla="val 50000"/>
              <a:gd name="adj2" fmla="val 1261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9433" y="3167256"/>
            <a:ext cx="371144" cy="2272923"/>
          </a:xfrm>
          <a:prstGeom prst="rect">
            <a:avLst/>
          </a:prstGeom>
          <a:solidFill>
            <a:schemeClr val="bg1">
              <a:lumMod val="85000"/>
            </a:schemeClr>
          </a:solid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16200000">
            <a:off x="1510044" y="4141292"/>
            <a:ext cx="2230570" cy="367203"/>
          </a:xfrm>
          <a:prstGeom prst="rect">
            <a:avLst/>
          </a:prstGeom>
        </p:spPr>
        <p:txBody>
          <a:bodyPr wrap="square">
            <a:spAutoFit/>
          </a:bodyPr>
          <a:lstStyle/>
          <a:p>
            <a:pPr algn="ctr"/>
            <a:r>
              <a:rPr lang="en-US" b="1" dirty="0" smtClean="0">
                <a:ln/>
              </a:rPr>
              <a:t>REINFORCEMENT</a:t>
            </a:r>
            <a:endParaRPr lang="en-US" b="1" dirty="0">
              <a:ln/>
            </a:endParaRPr>
          </a:p>
        </p:txBody>
      </p:sp>
      <p:pic>
        <p:nvPicPr>
          <p:cNvPr id="22" name="Picture 8" descr="Dribbble - dribbble-code.gif by Tim Ohrel"/>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5302" y="3188043"/>
            <a:ext cx="873201" cy="6549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eural networks GIF - Find on GIF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1859" y="4729608"/>
            <a:ext cx="1100677" cy="734864"/>
          </a:xfrm>
          <a:prstGeom prst="rect">
            <a:avLst/>
          </a:prstGeom>
          <a:noFill/>
          <a:extLst>
            <a:ext uri="{909E8E84-426E-40DD-AFC4-6F175D3DCCD1}">
              <a14:hiddenFill xmlns:a14="http://schemas.microsoft.com/office/drawing/2010/main">
                <a:solidFill>
                  <a:srgbClr val="FFFFFF"/>
                </a:solidFill>
              </a14:hiddenFill>
            </a:ext>
          </a:extLst>
        </p:spPr>
      </p:pic>
      <p:sp>
        <p:nvSpPr>
          <p:cNvPr id="24" name="Down Arrow 23"/>
          <p:cNvSpPr/>
          <p:nvPr/>
        </p:nvSpPr>
        <p:spPr>
          <a:xfrm rot="10800000">
            <a:off x="11119158" y="264139"/>
            <a:ext cx="248278" cy="6293757"/>
          </a:xfrm>
          <a:prstGeom prst="downArrow">
            <a:avLst>
              <a:gd name="adj1" fmla="val 50000"/>
              <a:gd name="adj2" fmla="val 148758"/>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726610" y="5230883"/>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10617737" y="5185163"/>
            <a:ext cx="1251287" cy="1188720"/>
            <a:chOff x="6848709" y="2454345"/>
            <a:chExt cx="3698680" cy="3396343"/>
          </a:xfrm>
        </p:grpSpPr>
        <p:sp>
          <p:nvSpPr>
            <p:cNvPr id="33" name="Donut 32"/>
            <p:cNvSpPr/>
            <p:nvPr/>
          </p:nvSpPr>
          <p:spPr>
            <a:xfrm>
              <a:off x="6978481" y="2454345"/>
              <a:ext cx="3513738" cy="3396343"/>
            </a:xfrm>
            <a:prstGeom prst="donut">
              <a:avLst>
                <a:gd name="adj" fmla="val 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2" descr="Handling hands - Compositions and effects - Synfig Forum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977182">
              <a:off x="6848709" y="3768514"/>
              <a:ext cx="2231058" cy="13023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andling hands - Compositions and effects - Synfig Forum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381639" flipV="1">
              <a:off x="8394840" y="3726785"/>
              <a:ext cx="2152549" cy="138111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686928" y="4819697"/>
              <a:ext cx="2109269" cy="807600"/>
            </a:xfrm>
            <a:prstGeom prst="rect">
              <a:avLst/>
            </a:prstGeom>
            <a:noFill/>
          </p:spPr>
          <p:txBody>
            <a:bodyPr wrap="square" lIns="91440" tIns="45720" rIns="91440" bIns="45720">
              <a:spAutoFit/>
            </a:bodyPr>
            <a:lstStyle/>
            <a:p>
              <a:pPr algn="ctr"/>
              <a:r>
                <a:rPr lang="en-US" sz="1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Sprint 1</a:t>
              </a:r>
              <a:endParaRPr lang="en-US" sz="1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2" name="Picture 1"/>
          <p:cNvPicPr>
            <a:picLocks noChangeAspect="1"/>
          </p:cNvPicPr>
          <p:nvPr/>
        </p:nvPicPr>
        <p:blipFill>
          <a:blip r:embed="rId6"/>
          <a:stretch>
            <a:fillRect/>
          </a:stretch>
        </p:blipFill>
        <p:spPr>
          <a:xfrm>
            <a:off x="3432863" y="3924435"/>
            <a:ext cx="476303" cy="891147"/>
          </a:xfrm>
          <a:prstGeom prst="rect">
            <a:avLst/>
          </a:prstGeom>
        </p:spPr>
      </p:pic>
      <p:pic>
        <p:nvPicPr>
          <p:cNvPr id="37" name="Picture 4" descr="Body Parts - Pt.2 | Baamboozle - Baamboozle | The Most Fun Classroom Games!"/>
          <p:cNvPicPr>
            <a:picLocks noChangeAspect="1" noChangeArrowheads="1" noCrop="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0893" y="3864229"/>
            <a:ext cx="1520952" cy="1520953"/>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p:cNvSpPr/>
          <p:nvPr/>
        </p:nvSpPr>
        <p:spPr>
          <a:xfrm>
            <a:off x="10707360" y="3446455"/>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0581275" y="3400735"/>
            <a:ext cx="1302464" cy="1188720"/>
            <a:chOff x="6797832" y="2454345"/>
            <a:chExt cx="3849954" cy="3396343"/>
          </a:xfrm>
        </p:grpSpPr>
        <p:sp>
          <p:nvSpPr>
            <p:cNvPr id="41" name="Donut 40"/>
            <p:cNvSpPr/>
            <p:nvPr/>
          </p:nvSpPr>
          <p:spPr>
            <a:xfrm>
              <a:off x="6978481" y="2454345"/>
              <a:ext cx="3513738" cy="3396343"/>
            </a:xfrm>
            <a:prstGeom prst="donut">
              <a:avLst>
                <a:gd name="adj" fmla="val 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2" name="Picture 2" descr="Handling hands - Compositions and effects - Synfig Forum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931829">
              <a:off x="6797832" y="3222902"/>
              <a:ext cx="2231058" cy="130237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andling hands - Compositions and effects - Synfig Forum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791102" flipV="1">
              <a:off x="8495237" y="3120819"/>
              <a:ext cx="2152549" cy="138111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7686928" y="4929697"/>
              <a:ext cx="2109269" cy="807600"/>
            </a:xfrm>
            <a:prstGeom prst="rect">
              <a:avLst/>
            </a:prstGeom>
            <a:noFill/>
          </p:spPr>
          <p:txBody>
            <a:bodyPr wrap="square" lIns="91440" tIns="45720" rIns="91440" bIns="45720">
              <a:spAutoFit/>
            </a:bodyPr>
            <a:lstStyle/>
            <a:p>
              <a:pPr algn="ctr"/>
              <a:r>
                <a:rPr lang="en-US" sz="1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Sprint 2</a:t>
              </a:r>
              <a:endParaRPr lang="en-US" sz="1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45" name="Picture 4" descr="Body Parts - Pt.2 | Baamboozle - Baamboozle | The Most Fun Classroom Games!"/>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66747" y="3904749"/>
            <a:ext cx="428086" cy="42808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765494" y="521536"/>
            <a:ext cx="6529620" cy="1077218"/>
          </a:xfrm>
          <a:prstGeom prst="rect">
            <a:avLst/>
          </a:prstGeom>
          <a:noFill/>
        </p:spPr>
        <p:txBody>
          <a:bodyPr wrap="square" rtlCol="0">
            <a:spAutoFit/>
          </a:bodyPr>
          <a:lstStyle/>
          <a:p>
            <a:pPr algn="ctr" fontAlgn="base">
              <a:spcBef>
                <a:spcPct val="0"/>
              </a:spcBef>
              <a:spcAft>
                <a:spcPct val="0"/>
              </a:spcAft>
              <a:defRPr/>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Hybrid additive manufacturing AS AN AGILE PROCESS</a:t>
            </a:r>
            <a:endPar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
        <p:nvSpPr>
          <p:cNvPr id="47" name="Rectangle 46"/>
          <p:cNvSpPr/>
          <p:nvPr/>
        </p:nvSpPr>
        <p:spPr>
          <a:xfrm>
            <a:off x="9695538" y="7186"/>
            <a:ext cx="1672884" cy="1569660"/>
          </a:xfrm>
          <a:prstGeom prst="rect">
            <a:avLst/>
          </a:prstGeom>
          <a:noFill/>
        </p:spPr>
        <p:txBody>
          <a:bodyPr wrap="squar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Stages in agile printing process</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449076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nut 3"/>
          <p:cNvSpPr/>
          <p:nvPr/>
        </p:nvSpPr>
        <p:spPr>
          <a:xfrm>
            <a:off x="6506842" y="2454345"/>
            <a:ext cx="3657600" cy="3657600"/>
          </a:xfrm>
          <a:prstGeom prst="donut">
            <a:avLst>
              <a:gd name="adj" fmla="val 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7461560" y="5237917"/>
            <a:ext cx="1671163" cy="646331"/>
          </a:xfrm>
          <a:prstGeom prst="rect">
            <a:avLst/>
          </a:prstGeom>
          <a:noFill/>
        </p:spPr>
        <p:txBody>
          <a:bodyPr wrap="none" lIns="91440" tIns="45720" rIns="91440" bIns="45720">
            <a:spAutoFit/>
          </a:bodyPr>
          <a:lstStyle/>
          <a:p>
            <a:pPr algn="ctr"/>
            <a:r>
              <a:rPr lang="en-US" sz="36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Sprint 3</a:t>
            </a:r>
            <a:endParaRPr lang="en-US" sz="3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Rectangle 9"/>
          <p:cNvSpPr/>
          <p:nvPr/>
        </p:nvSpPr>
        <p:spPr>
          <a:xfrm>
            <a:off x="418220" y="3209609"/>
            <a:ext cx="1581181" cy="67774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CYBER</a:t>
            </a:r>
            <a:endParaRPr lang="en-US" sz="2400" b="1" dirty="0"/>
          </a:p>
        </p:txBody>
      </p:sp>
      <p:sp>
        <p:nvSpPr>
          <p:cNvPr id="11" name="Rectangle 10"/>
          <p:cNvSpPr/>
          <p:nvPr/>
        </p:nvSpPr>
        <p:spPr>
          <a:xfrm>
            <a:off x="407621" y="3977276"/>
            <a:ext cx="1581181" cy="6777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PHYSICAL</a:t>
            </a:r>
            <a:endParaRPr lang="en-US" sz="2400" b="1" dirty="0"/>
          </a:p>
        </p:txBody>
      </p:sp>
      <p:sp>
        <p:nvSpPr>
          <p:cNvPr id="12" name="Rectangle 11"/>
          <p:cNvSpPr/>
          <p:nvPr/>
        </p:nvSpPr>
        <p:spPr>
          <a:xfrm>
            <a:off x="408594" y="4762436"/>
            <a:ext cx="1581181" cy="67774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SOCIAL</a:t>
            </a:r>
            <a:endParaRPr lang="en-US" sz="2400" b="1" dirty="0"/>
          </a:p>
        </p:txBody>
      </p:sp>
      <p:sp>
        <p:nvSpPr>
          <p:cNvPr id="13" name="Rectangle 12"/>
          <p:cNvSpPr/>
          <p:nvPr/>
        </p:nvSpPr>
        <p:spPr>
          <a:xfrm rot="16200000">
            <a:off x="-736184" y="4131481"/>
            <a:ext cx="1899238" cy="369332"/>
          </a:xfrm>
          <a:prstGeom prst="rect">
            <a:avLst/>
          </a:prstGeom>
        </p:spPr>
        <p:txBody>
          <a:bodyPr wrap="none">
            <a:spAutoFit/>
          </a:bodyPr>
          <a:lstStyle/>
          <a:p>
            <a:pPr algn="ctr"/>
            <a:r>
              <a:rPr lang="en-US" b="1" dirty="0">
                <a:ln/>
                <a:solidFill>
                  <a:schemeClr val="accent3"/>
                </a:solidFill>
              </a:rPr>
              <a:t>HYBRID PRINTERS</a:t>
            </a:r>
          </a:p>
        </p:txBody>
      </p:sp>
      <p:sp>
        <p:nvSpPr>
          <p:cNvPr id="14" name="Rectangle 13"/>
          <p:cNvSpPr/>
          <p:nvPr/>
        </p:nvSpPr>
        <p:spPr>
          <a:xfrm>
            <a:off x="1257443" y="2454345"/>
            <a:ext cx="1918894" cy="6777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CONTROLLER</a:t>
            </a:r>
            <a:endParaRPr lang="en-US" sz="2400" b="1" dirty="0"/>
          </a:p>
        </p:txBody>
      </p:sp>
      <p:pic>
        <p:nvPicPr>
          <p:cNvPr id="15" name="Picture 14"/>
          <p:cNvPicPr>
            <a:picLocks noChangeAspect="1"/>
          </p:cNvPicPr>
          <p:nvPr/>
        </p:nvPicPr>
        <p:blipFill>
          <a:blip r:embed="rId2">
            <a:clrChange>
              <a:clrFrom>
                <a:srgbClr val="F5F5F5"/>
              </a:clrFrom>
              <a:clrTo>
                <a:srgbClr val="F5F5F5">
                  <a:alpha val="0"/>
                </a:srgbClr>
              </a:clrTo>
            </a:clrChange>
          </a:blip>
          <a:stretch>
            <a:fillRect/>
          </a:stretch>
        </p:blipFill>
        <p:spPr>
          <a:xfrm>
            <a:off x="327259" y="940338"/>
            <a:ext cx="1055312" cy="2226918"/>
          </a:xfrm>
          <a:prstGeom prst="rect">
            <a:avLst/>
          </a:prstGeom>
        </p:spPr>
      </p:pic>
      <p:sp>
        <p:nvSpPr>
          <p:cNvPr id="17" name="Down Arrow 16"/>
          <p:cNvSpPr/>
          <p:nvPr/>
        </p:nvSpPr>
        <p:spPr>
          <a:xfrm rot="-5400000">
            <a:off x="4187678" y="1242261"/>
            <a:ext cx="234480" cy="4572000"/>
          </a:xfrm>
          <a:prstGeom prst="downArrow">
            <a:avLst>
              <a:gd name="adj1" fmla="val 50000"/>
              <a:gd name="adj2" fmla="val 1261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5400000">
            <a:off x="4086814" y="2103720"/>
            <a:ext cx="234480" cy="4389120"/>
          </a:xfrm>
          <a:prstGeom prst="downArrow">
            <a:avLst>
              <a:gd name="adj1" fmla="val 50000"/>
              <a:gd name="adj2" fmla="val 1261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5400000">
            <a:off x="4187678" y="2782298"/>
            <a:ext cx="234480" cy="4572000"/>
          </a:xfrm>
          <a:prstGeom prst="downArrow">
            <a:avLst>
              <a:gd name="adj1" fmla="val 50000"/>
              <a:gd name="adj2" fmla="val 1261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9433" y="3167256"/>
            <a:ext cx="371144" cy="2272923"/>
          </a:xfrm>
          <a:prstGeom prst="rect">
            <a:avLst/>
          </a:prstGeom>
          <a:solidFill>
            <a:schemeClr val="bg1">
              <a:lumMod val="85000"/>
            </a:schemeClr>
          </a:solid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16200000">
            <a:off x="1510044" y="4141292"/>
            <a:ext cx="2230570" cy="367203"/>
          </a:xfrm>
          <a:prstGeom prst="rect">
            <a:avLst/>
          </a:prstGeom>
        </p:spPr>
        <p:txBody>
          <a:bodyPr wrap="square">
            <a:spAutoFit/>
          </a:bodyPr>
          <a:lstStyle/>
          <a:p>
            <a:pPr algn="ctr"/>
            <a:r>
              <a:rPr lang="en-US" b="1" dirty="0" smtClean="0">
                <a:ln/>
              </a:rPr>
              <a:t>REINFORCEMENT</a:t>
            </a:r>
            <a:endParaRPr lang="en-US" b="1" dirty="0">
              <a:ln/>
            </a:endParaRPr>
          </a:p>
        </p:txBody>
      </p:sp>
      <p:pic>
        <p:nvPicPr>
          <p:cNvPr id="22" name="Picture 8" descr="Dribbble - dribbble-code.gif by Tim Ohrel"/>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5302" y="3188043"/>
            <a:ext cx="873201" cy="6549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eural networks GIF - Find on GIFE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1859" y="4729608"/>
            <a:ext cx="1100677" cy="734864"/>
          </a:xfrm>
          <a:prstGeom prst="rect">
            <a:avLst/>
          </a:prstGeom>
          <a:noFill/>
          <a:extLst>
            <a:ext uri="{909E8E84-426E-40DD-AFC4-6F175D3DCCD1}">
              <a14:hiddenFill xmlns:a14="http://schemas.microsoft.com/office/drawing/2010/main">
                <a:solidFill>
                  <a:srgbClr val="FFFFFF"/>
                </a:solidFill>
              </a14:hiddenFill>
            </a:ext>
          </a:extLst>
        </p:spPr>
      </p:pic>
      <p:sp>
        <p:nvSpPr>
          <p:cNvPr id="24" name="Down Arrow 23"/>
          <p:cNvSpPr/>
          <p:nvPr/>
        </p:nvSpPr>
        <p:spPr>
          <a:xfrm rot="10800000">
            <a:off x="11119158" y="264139"/>
            <a:ext cx="248278" cy="6293757"/>
          </a:xfrm>
          <a:prstGeom prst="downArrow">
            <a:avLst>
              <a:gd name="adj1" fmla="val 50000"/>
              <a:gd name="adj2" fmla="val 148758"/>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726610" y="5230883"/>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10617737" y="5185163"/>
            <a:ext cx="1251287" cy="1188720"/>
            <a:chOff x="6848709" y="2454345"/>
            <a:chExt cx="3698680" cy="3396343"/>
          </a:xfrm>
        </p:grpSpPr>
        <p:sp>
          <p:nvSpPr>
            <p:cNvPr id="33" name="Donut 32"/>
            <p:cNvSpPr/>
            <p:nvPr/>
          </p:nvSpPr>
          <p:spPr>
            <a:xfrm>
              <a:off x="6978481" y="2454345"/>
              <a:ext cx="3513738" cy="3396343"/>
            </a:xfrm>
            <a:prstGeom prst="donut">
              <a:avLst>
                <a:gd name="adj" fmla="val 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2" descr="Handling hands - Compositions and effects - Synfig Forum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977182">
              <a:off x="6848709" y="3768514"/>
              <a:ext cx="2231058" cy="13023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andling hands - Compositions and effects - Synfig Forum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381639" flipV="1">
              <a:off x="8394840" y="3726785"/>
              <a:ext cx="2152549" cy="138111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686928" y="4819697"/>
              <a:ext cx="2109269" cy="807600"/>
            </a:xfrm>
            <a:prstGeom prst="rect">
              <a:avLst/>
            </a:prstGeom>
            <a:noFill/>
          </p:spPr>
          <p:txBody>
            <a:bodyPr wrap="square" lIns="91440" tIns="45720" rIns="91440" bIns="45720">
              <a:spAutoFit/>
            </a:bodyPr>
            <a:lstStyle/>
            <a:p>
              <a:pPr algn="ctr"/>
              <a:r>
                <a:rPr lang="en-US" sz="1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Sprint 1</a:t>
              </a:r>
              <a:endParaRPr lang="en-US" sz="1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sp>
        <p:nvSpPr>
          <p:cNvPr id="39" name="Oval 38"/>
          <p:cNvSpPr/>
          <p:nvPr/>
        </p:nvSpPr>
        <p:spPr>
          <a:xfrm>
            <a:off x="10707360" y="3446455"/>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0581275" y="3400735"/>
            <a:ext cx="1302464" cy="1188720"/>
            <a:chOff x="6797832" y="2454345"/>
            <a:chExt cx="3849954" cy="3396343"/>
          </a:xfrm>
        </p:grpSpPr>
        <p:sp>
          <p:nvSpPr>
            <p:cNvPr id="41" name="Donut 40"/>
            <p:cNvSpPr/>
            <p:nvPr/>
          </p:nvSpPr>
          <p:spPr>
            <a:xfrm>
              <a:off x="6978481" y="2454345"/>
              <a:ext cx="3513738" cy="3396343"/>
            </a:xfrm>
            <a:prstGeom prst="donut">
              <a:avLst>
                <a:gd name="adj" fmla="val 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2" name="Picture 2" descr="Handling hands - Compositions and effects - Synfig Forum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931829">
              <a:off x="6797832" y="3222902"/>
              <a:ext cx="2231058" cy="130237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andling hands - Compositions and effects - Synfig Forum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791102" flipV="1">
              <a:off x="8495237" y="3120819"/>
              <a:ext cx="2152549" cy="138111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7686928" y="4929697"/>
              <a:ext cx="2109269" cy="807600"/>
            </a:xfrm>
            <a:prstGeom prst="rect">
              <a:avLst/>
            </a:prstGeom>
            <a:noFill/>
          </p:spPr>
          <p:txBody>
            <a:bodyPr wrap="square" lIns="91440" tIns="45720" rIns="91440" bIns="45720">
              <a:spAutoFit/>
            </a:bodyPr>
            <a:lstStyle/>
            <a:p>
              <a:pPr algn="ctr"/>
              <a:r>
                <a:rPr lang="en-US" sz="1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Sprint 2</a:t>
              </a:r>
              <a:endParaRPr lang="en-US" sz="1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45" name="Picture 4" descr="Body Parts - Pt.2 | Baamboozle - Baamboozle | The Most Fun Classroom Games!"/>
          <p:cNvPicPr>
            <a:picLocks noChangeAspect="1" noChangeArrowheads="1" noCrop="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66747" y="3904749"/>
            <a:ext cx="428086" cy="4280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3316982" y="3694482"/>
            <a:ext cx="602470" cy="1110338"/>
          </a:xfrm>
          <a:prstGeom prst="rect">
            <a:avLst/>
          </a:prstGeom>
        </p:spPr>
      </p:pic>
      <p:pic>
        <p:nvPicPr>
          <p:cNvPr id="46" name="Picture 6" descr="SCAPE: Shape Completion and Animation of People"/>
          <p:cNvPicPr>
            <a:picLocks noChangeAspect="1" noChangeArrowheads="1" noCrop="1"/>
          </p:cNvPicPr>
          <p:nvPr/>
        </p:nvPicPr>
        <p:blipFill>
          <a:blip r:embed="rId8"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7266893" y="2787392"/>
            <a:ext cx="2065772" cy="2397771"/>
          </a:xfrm>
          <a:prstGeom prst="rect">
            <a:avLst/>
          </a:prstGeom>
          <a:noFill/>
          <a:extLst>
            <a:ext uri="{909E8E84-426E-40DD-AFC4-6F175D3DCCD1}">
              <a14:hiddenFill xmlns:a14="http://schemas.microsoft.com/office/drawing/2010/main">
                <a:solidFill>
                  <a:srgbClr val="FFFFFF"/>
                </a:solidFill>
              </a14:hiddenFill>
            </a:ext>
          </a:extLst>
        </p:spPr>
      </p:pic>
      <p:sp>
        <p:nvSpPr>
          <p:cNvPr id="48" name="Oval 47"/>
          <p:cNvSpPr/>
          <p:nvPr/>
        </p:nvSpPr>
        <p:spPr>
          <a:xfrm>
            <a:off x="10675040" y="1613141"/>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0688110" y="1626103"/>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10623140" y="1580383"/>
            <a:ext cx="1188720" cy="1188720"/>
            <a:chOff x="6978481" y="2454345"/>
            <a:chExt cx="3513738" cy="3396343"/>
          </a:xfrm>
        </p:grpSpPr>
        <p:sp>
          <p:nvSpPr>
            <p:cNvPr id="51" name="Donut 50"/>
            <p:cNvSpPr/>
            <p:nvPr/>
          </p:nvSpPr>
          <p:spPr>
            <a:xfrm>
              <a:off x="6978481" y="2454345"/>
              <a:ext cx="3513738" cy="3396343"/>
            </a:xfrm>
            <a:prstGeom prst="donut">
              <a:avLst>
                <a:gd name="adj" fmla="val 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7686928" y="4929697"/>
              <a:ext cx="2109269" cy="807600"/>
            </a:xfrm>
            <a:prstGeom prst="rect">
              <a:avLst/>
            </a:prstGeom>
            <a:noFill/>
          </p:spPr>
          <p:txBody>
            <a:bodyPr wrap="square" lIns="91440" tIns="45720" rIns="91440" bIns="45720">
              <a:spAutoFit/>
            </a:bodyPr>
            <a:lstStyle/>
            <a:p>
              <a:pPr algn="ctr"/>
              <a:r>
                <a:rPr lang="en-US" sz="1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Sprint 3</a:t>
              </a:r>
              <a:endParaRPr lang="en-US" sz="1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53" name="Picture 6" descr="SCAPE: Shape Completion and Animation of People"/>
          <p:cNvPicPr>
            <a:picLocks noChangeAspect="1" noChangeArrowheads="1" noCrop="1"/>
          </p:cNvPicPr>
          <p:nvPr/>
        </p:nvPicPr>
        <p:blipFill>
          <a:blip r:embed="rId8"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10793637" y="1591012"/>
            <a:ext cx="802335" cy="93128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1765494" y="521536"/>
            <a:ext cx="6529620" cy="1077218"/>
          </a:xfrm>
          <a:prstGeom prst="rect">
            <a:avLst/>
          </a:prstGeom>
          <a:noFill/>
        </p:spPr>
        <p:txBody>
          <a:bodyPr wrap="square" rtlCol="0">
            <a:spAutoFit/>
          </a:bodyPr>
          <a:lstStyle/>
          <a:p>
            <a:pPr algn="ctr" fontAlgn="base">
              <a:spcBef>
                <a:spcPct val="0"/>
              </a:spcBef>
              <a:spcAft>
                <a:spcPct val="0"/>
              </a:spcAft>
              <a:defRPr/>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Hybrid additive manufacturing AS AN AGILE PROCESS</a:t>
            </a:r>
            <a:endPar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
        <p:nvSpPr>
          <p:cNvPr id="55" name="Rectangle 54"/>
          <p:cNvSpPr/>
          <p:nvPr/>
        </p:nvSpPr>
        <p:spPr>
          <a:xfrm>
            <a:off x="9705165" y="-2439"/>
            <a:ext cx="1672884" cy="1569660"/>
          </a:xfrm>
          <a:prstGeom prst="rect">
            <a:avLst/>
          </a:prstGeom>
          <a:noFill/>
        </p:spPr>
        <p:txBody>
          <a:bodyPr wrap="squar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Stages in agile printing process</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71028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88492877"/>
              </p:ext>
            </p:extLst>
          </p:nvPr>
        </p:nvGraphicFramePr>
        <p:xfrm>
          <a:off x="323273" y="683493"/>
          <a:ext cx="11499272" cy="6119143"/>
        </p:xfrm>
        <a:graphic>
          <a:graphicData uri="http://schemas.openxmlformats.org/drawingml/2006/table">
            <a:tbl>
              <a:tblPr firstRow="1" firstCol="1" bandRow="1">
                <a:tableStyleId>{5C22544A-7EE6-4342-B048-85BDC9FD1C3A}</a:tableStyleId>
              </a:tblPr>
              <a:tblGrid>
                <a:gridCol w="6354862">
                  <a:extLst>
                    <a:ext uri="{9D8B030D-6E8A-4147-A177-3AD203B41FA5}">
                      <a16:colId xmlns:a16="http://schemas.microsoft.com/office/drawing/2014/main" val="731331658"/>
                    </a:ext>
                  </a:extLst>
                </a:gridCol>
                <a:gridCol w="5144410">
                  <a:extLst>
                    <a:ext uri="{9D8B030D-6E8A-4147-A177-3AD203B41FA5}">
                      <a16:colId xmlns:a16="http://schemas.microsoft.com/office/drawing/2014/main" val="2443360410"/>
                    </a:ext>
                  </a:extLst>
                </a:gridCol>
              </a:tblGrid>
              <a:tr h="255939">
                <a:tc>
                  <a:txBody>
                    <a:bodyPr/>
                    <a:lstStyle/>
                    <a:p>
                      <a:pPr marL="0" marR="0" algn="ctr">
                        <a:lnSpc>
                          <a:spcPct val="100000"/>
                        </a:lnSpc>
                        <a:spcBef>
                          <a:spcPts val="1200"/>
                        </a:spcBef>
                        <a:spcAft>
                          <a:spcPts val="1200"/>
                        </a:spcAft>
                      </a:pPr>
                      <a:r>
                        <a:rPr lang="en-US" sz="2400" dirty="0" smtClean="0">
                          <a:effectLst/>
                        </a:rPr>
                        <a:t>Brief </a:t>
                      </a:r>
                      <a:r>
                        <a:rPr lang="en-US" sz="2400" dirty="0">
                          <a:effectLst/>
                        </a:rPr>
                        <a:t>Description of the </a:t>
                      </a:r>
                      <a:r>
                        <a:rPr lang="en-US" sz="2400" dirty="0" smtClean="0">
                          <a:effectLst/>
                        </a:rPr>
                        <a:t>Technology</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1200"/>
                        </a:spcBef>
                        <a:spcAft>
                          <a:spcPts val="1200"/>
                        </a:spcAft>
                      </a:pPr>
                      <a:r>
                        <a:rPr lang="en-US" sz="2400" dirty="0">
                          <a:effectLst/>
                        </a:rPr>
                        <a:t>Role in Hybrid Additive Manufacturing</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0852482"/>
                  </a:ext>
                </a:extLst>
              </a:tr>
              <a:tr h="267869">
                <a:tc gridSpan="2">
                  <a:txBody>
                    <a:bodyPr/>
                    <a:lstStyle/>
                    <a:p>
                      <a:pPr marL="0" marR="0" algn="ctr">
                        <a:lnSpc>
                          <a:spcPct val="107000"/>
                        </a:lnSpc>
                        <a:spcBef>
                          <a:spcPts val="100"/>
                        </a:spcBef>
                        <a:spcAft>
                          <a:spcPts val="0"/>
                        </a:spcAft>
                      </a:pPr>
                      <a:r>
                        <a:rPr lang="en-US" sz="1800" dirty="0">
                          <a:effectLst/>
                        </a:rPr>
                        <a:t>Digital Twin </a:t>
                      </a:r>
                      <a:r>
                        <a:rPr lang="en-US" sz="1800" dirty="0" smtClean="0">
                          <a:effectLst/>
                        </a:rPr>
                        <a:t>or Clone </a:t>
                      </a:r>
                      <a:r>
                        <a:rPr lang="en-US" sz="1800" dirty="0">
                          <a:effectLst/>
                        </a:rPr>
                        <a:t>Technology</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601525527"/>
                  </a:ext>
                </a:extLst>
              </a:tr>
              <a:tr h="803606">
                <a:tc>
                  <a:txBody>
                    <a:bodyPr/>
                    <a:lstStyle/>
                    <a:p>
                      <a:pPr marL="0" marR="0" algn="just">
                        <a:lnSpc>
                          <a:spcPct val="107000"/>
                        </a:lnSpc>
                        <a:spcBef>
                          <a:spcPts val="100"/>
                        </a:spcBef>
                        <a:spcAft>
                          <a:spcPts val="0"/>
                        </a:spcAft>
                      </a:pPr>
                      <a:r>
                        <a:rPr lang="en-US" sz="1400" dirty="0">
                          <a:effectLst/>
                        </a:rPr>
                        <a:t>Implement a digital twin (or clone) framework where a virtual replica of hybrid intelligent entity is created. The physical and digital aspects are tightly synchronized, allowing their real-time updates and interactions.</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1400" dirty="0">
                          <a:effectLst/>
                        </a:rPr>
                        <a:t>Enables continuous monitoring, processing, and adjustment of the physical entity based on its digital counterpart. Enables autonomous behavior of the physical entity.</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473729"/>
                  </a:ext>
                </a:extLst>
              </a:tr>
              <a:tr h="267869">
                <a:tc gridSpan="2">
                  <a:txBody>
                    <a:bodyPr/>
                    <a:lstStyle/>
                    <a:p>
                      <a:pPr marL="0" marR="0" algn="ctr">
                        <a:lnSpc>
                          <a:spcPct val="107000"/>
                        </a:lnSpc>
                        <a:spcBef>
                          <a:spcPts val="100"/>
                        </a:spcBef>
                        <a:spcAft>
                          <a:spcPts val="0"/>
                        </a:spcAft>
                      </a:pPr>
                      <a:r>
                        <a:rPr lang="en-US" sz="1800" dirty="0">
                          <a:effectLst/>
                        </a:rPr>
                        <a:t>Integrated (Embedded) AI and Machine Learning </a:t>
                      </a:r>
                      <a:r>
                        <a:rPr lang="en-US" sz="1800" dirty="0" smtClean="0">
                          <a:effectLst/>
                        </a:rPr>
                        <a:t>Systems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347494326"/>
                  </a:ext>
                </a:extLst>
              </a:tr>
              <a:tr h="803606">
                <a:tc>
                  <a:txBody>
                    <a:bodyPr/>
                    <a:lstStyle/>
                    <a:p>
                      <a:pPr marL="0" marR="0" algn="just">
                        <a:lnSpc>
                          <a:spcPct val="107000"/>
                        </a:lnSpc>
                        <a:spcBef>
                          <a:spcPts val="100"/>
                        </a:spcBef>
                        <a:spcAft>
                          <a:spcPts val="0"/>
                        </a:spcAft>
                      </a:pPr>
                      <a:r>
                        <a:rPr lang="en-US" sz="1400" dirty="0">
                          <a:effectLst/>
                        </a:rPr>
                        <a:t>Embed AI and ML algorithms directly into the entity’s hardware. This involves hardware-accelerated AI processing units that can handle complex decision-making and learning tasks.</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1400" dirty="0">
                          <a:effectLst/>
                        </a:rPr>
                        <a:t>Facilitates autonomous decision-making, learning from interactions, and adaptive behavior based on changing conditions. Also optimizes resource consumption.</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5501141"/>
                  </a:ext>
                </a:extLst>
              </a:tr>
              <a:tr h="267869">
                <a:tc gridSpan="2">
                  <a:txBody>
                    <a:bodyPr/>
                    <a:lstStyle/>
                    <a:p>
                      <a:pPr marL="0" marR="0" algn="ctr">
                        <a:lnSpc>
                          <a:spcPct val="107000"/>
                        </a:lnSpc>
                        <a:spcBef>
                          <a:spcPts val="100"/>
                        </a:spcBef>
                        <a:spcAft>
                          <a:spcPts val="0"/>
                        </a:spcAft>
                      </a:pPr>
                      <a:r>
                        <a:rPr lang="en-US" sz="1800" dirty="0">
                          <a:effectLst/>
                        </a:rPr>
                        <a:t>Embedded Sensors and IoT </a:t>
                      </a:r>
                      <a:r>
                        <a:rPr lang="en-US" sz="1800" dirty="0" smtClean="0">
                          <a:effectLst/>
                        </a:rPr>
                        <a:t>Connectivity</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057850791"/>
                  </a:ext>
                </a:extLst>
              </a:tr>
              <a:tr h="803606">
                <a:tc>
                  <a:txBody>
                    <a:bodyPr/>
                    <a:lstStyle/>
                    <a:p>
                      <a:pPr marL="0" marR="0" algn="just">
                        <a:lnSpc>
                          <a:spcPct val="107000"/>
                        </a:lnSpc>
                        <a:spcBef>
                          <a:spcPts val="100"/>
                        </a:spcBef>
                        <a:spcAft>
                          <a:spcPts val="0"/>
                        </a:spcAft>
                      </a:pPr>
                      <a:r>
                        <a:rPr lang="en-US" sz="1400" dirty="0">
                          <a:effectLst/>
                        </a:rPr>
                        <a:t>Integrate network of sensors into the entity to capture physical data. Utilize Internet of Things (IoT) connectivity for seamless communication between the entity and external systems.</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1400" dirty="0">
                          <a:effectLst/>
                        </a:rPr>
                        <a:t>Enables the entity to sense and respond to its environment, promoting adaptability and real-time interaction.</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9960224"/>
                  </a:ext>
                </a:extLst>
              </a:tr>
              <a:tr h="267869">
                <a:tc gridSpan="2">
                  <a:txBody>
                    <a:bodyPr/>
                    <a:lstStyle/>
                    <a:p>
                      <a:pPr marL="0" marR="0" algn="ctr">
                        <a:lnSpc>
                          <a:spcPct val="107000"/>
                        </a:lnSpc>
                        <a:spcBef>
                          <a:spcPts val="100"/>
                        </a:spcBef>
                        <a:spcAft>
                          <a:spcPts val="0"/>
                        </a:spcAft>
                      </a:pPr>
                      <a:r>
                        <a:rPr lang="en-US" sz="1800" dirty="0">
                          <a:effectLst/>
                        </a:rPr>
                        <a:t>Blockchain for Secure and Transparent </a:t>
                      </a:r>
                      <a:r>
                        <a:rPr lang="en-US" sz="1800" dirty="0" smtClean="0">
                          <a:effectLst/>
                        </a:rPr>
                        <a:t>Transactions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638190215"/>
                  </a:ext>
                </a:extLst>
              </a:tr>
              <a:tr h="803606">
                <a:tc>
                  <a:txBody>
                    <a:bodyPr/>
                    <a:lstStyle/>
                    <a:p>
                      <a:pPr marL="0" marR="0" algn="just">
                        <a:lnSpc>
                          <a:spcPct val="107000"/>
                        </a:lnSpc>
                        <a:spcBef>
                          <a:spcPts val="100"/>
                        </a:spcBef>
                        <a:spcAft>
                          <a:spcPts val="0"/>
                        </a:spcAft>
                      </a:pPr>
                      <a:r>
                        <a:rPr lang="en-US" sz="1400" dirty="0">
                          <a:effectLst/>
                        </a:rPr>
                        <a:t>Implement blockchain technology to secure and transparently record interactions and transactions between the entity and external systems. This ensures data integrity, traceability, and secure collaboration.</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1400" dirty="0">
                          <a:effectLst/>
                        </a:rPr>
                        <a:t>Enhances security, trust, and transparency in the interactions and transactions involving the hybrid intelligent entity.</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5370381"/>
                  </a:ext>
                </a:extLst>
              </a:tr>
              <a:tr h="267869">
                <a:tc gridSpan="2">
                  <a:txBody>
                    <a:bodyPr/>
                    <a:lstStyle/>
                    <a:p>
                      <a:pPr marL="0" marR="0" algn="ctr">
                        <a:lnSpc>
                          <a:spcPct val="107000"/>
                        </a:lnSpc>
                        <a:spcBef>
                          <a:spcPts val="100"/>
                        </a:spcBef>
                        <a:spcAft>
                          <a:spcPts val="0"/>
                        </a:spcAft>
                      </a:pPr>
                      <a:r>
                        <a:rPr lang="en-US" sz="1800" dirty="0">
                          <a:effectLst/>
                        </a:rPr>
                        <a:t>Human-Machine Interface </a:t>
                      </a:r>
                      <a:r>
                        <a:rPr lang="en-US" sz="1800" dirty="0" smtClean="0">
                          <a:effectLst/>
                        </a:rPr>
                        <a:t>Technologies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034359062"/>
                  </a:ext>
                </a:extLst>
              </a:tr>
              <a:tr h="1071474">
                <a:tc>
                  <a:txBody>
                    <a:bodyPr/>
                    <a:lstStyle/>
                    <a:p>
                      <a:pPr marL="0" marR="0" algn="just">
                        <a:lnSpc>
                          <a:spcPct val="107000"/>
                        </a:lnSpc>
                        <a:spcBef>
                          <a:spcPts val="100"/>
                        </a:spcBef>
                        <a:spcAft>
                          <a:spcPts val="0"/>
                        </a:spcAft>
                      </a:pPr>
                      <a:r>
                        <a:rPr lang="en-US" sz="1400" dirty="0">
                          <a:effectLst/>
                        </a:rPr>
                        <a:t>Develop advanced human-machine interfaces that allow intuitive interactions between users and hybrid entity (natural language processing, voice and gesture control, extended, augmented, virtual and mixed realities, etc.)</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1400" dirty="0">
                          <a:effectLst/>
                        </a:rPr>
                        <a:t>Facilitates meaningful social interactions and user engagement, contributing to the social intelligence of the hybrid intelligent entity.</a:t>
                      </a: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34326313"/>
                  </a:ext>
                </a:extLst>
              </a:tr>
            </a:tbl>
          </a:graphicData>
        </a:graphic>
      </p:graphicFrame>
      <p:sp>
        <p:nvSpPr>
          <p:cNvPr id="3" name="Rectangle 2"/>
          <p:cNvSpPr/>
          <p:nvPr/>
        </p:nvSpPr>
        <p:spPr>
          <a:xfrm>
            <a:off x="256926" y="597334"/>
            <a:ext cx="11639510" cy="6186777"/>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8499" y="92589"/>
            <a:ext cx="11768820" cy="461665"/>
          </a:xfrm>
          <a:prstGeom prst="rect">
            <a:avLst/>
          </a:prstGeom>
        </p:spPr>
        <p:txBody>
          <a:bodyPr wrap="square">
            <a:spAutoFit/>
          </a:bodyPr>
          <a:lstStyle/>
          <a:p>
            <a:r>
              <a:rPr lang="en-US" sz="2400" b="1" dirty="0">
                <a:latin typeface="Times New Roman" panose="02020603050405020304" pitchFamily="18" charset="0"/>
                <a:ea typeface="Calibri" panose="020F0502020204030204" pitchFamily="34" charset="0"/>
              </a:rPr>
              <a:t>Table 1.</a:t>
            </a:r>
            <a:r>
              <a:rPr lang="en-US" sz="2400" dirty="0">
                <a:latin typeface="Times New Roman" panose="02020603050405020304" pitchFamily="18" charset="0"/>
                <a:ea typeface="Calibri" panose="020F0502020204030204" pitchFamily="34" charset="0"/>
              </a:rPr>
              <a:t> </a:t>
            </a:r>
            <a:r>
              <a:rPr lang="en-US" sz="2400" dirty="0">
                <a:solidFill>
                  <a:srgbClr val="7030A0"/>
                </a:solidFill>
                <a:latin typeface="Times New Roman" panose="02020603050405020304" pitchFamily="18" charset="0"/>
                <a:ea typeface="Calibri" panose="020F0502020204030204" pitchFamily="34" charset="0"/>
              </a:rPr>
              <a:t>Availability and role of technological enablers for the Hybrid Additive Manufacturing</a:t>
            </a:r>
            <a:endParaRPr lang="en-US" sz="2400" dirty="0">
              <a:solidFill>
                <a:srgbClr val="7030A0"/>
              </a:solidFill>
            </a:endParaRPr>
          </a:p>
        </p:txBody>
      </p:sp>
    </p:spTree>
    <p:extLst>
      <p:ext uri="{BB962C8B-B14F-4D97-AF65-F5344CB8AC3E}">
        <p14:creationId xmlns:p14="http://schemas.microsoft.com/office/powerpoint/2010/main" val="2634009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41543"/>
            <a:ext cx="5316720" cy="51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2092" y="2685242"/>
            <a:ext cx="11866698" cy="1077218"/>
          </a:xfrm>
          <a:prstGeom prst="rect">
            <a:avLst/>
          </a:prstGeom>
        </p:spPr>
        <p:txBody>
          <a:bodyPr wrap="square">
            <a:spAutoFit/>
          </a:bodyPr>
          <a:lstStyle/>
          <a:p>
            <a:pPr algn="ctr"/>
            <a:r>
              <a:rPr lang="en-US" sz="3200" b="1" cap="all"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Hybrid Additive Manufacturing: A Convergence of Physical, Digital, and Social Realms Driven by Generative </a:t>
            </a:r>
            <a:r>
              <a:rPr lang="en-US" sz="3200" b="1" cap="all"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AI”</a:t>
            </a:r>
            <a:endPar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6" name="Rectangle 25"/>
          <p:cNvSpPr/>
          <p:nvPr/>
        </p:nvSpPr>
        <p:spPr>
          <a:xfrm>
            <a:off x="5453628" y="3837876"/>
            <a:ext cx="1291636" cy="400110"/>
          </a:xfrm>
          <a:prstGeom prst="rect">
            <a:avLst/>
          </a:prstGeom>
          <a:noFill/>
        </p:spPr>
        <p:txBody>
          <a:bodyPr wrap="non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rPr>
              <a:t>Paper # 18</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27" name="Rectangle 26"/>
          <p:cNvSpPr/>
          <p:nvPr/>
        </p:nvSpPr>
        <p:spPr>
          <a:xfrm>
            <a:off x="3631646" y="4343281"/>
            <a:ext cx="4927824"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rPr>
              <a:t>Vagan Terziyan</a:t>
            </a:r>
            <a:r>
              <a:rPr lang="en-US" sz="2800" b="1" dirty="0" smtClean="0">
                <a:ln/>
                <a:solidFill>
                  <a:schemeClr val="accent3"/>
                </a:solidFill>
              </a:rPr>
              <a:t> &amp; </a:t>
            </a:r>
            <a:r>
              <a:rPr lang="en-US" sz="2800" b="1" dirty="0">
                <a:ln/>
                <a:solidFill>
                  <a:schemeClr val="accent3"/>
                </a:solidFill>
              </a:rPr>
              <a:t>Olena </a:t>
            </a:r>
            <a:r>
              <a:rPr lang="en-US" sz="2800" b="1" dirty="0" smtClean="0">
                <a:ln/>
                <a:solidFill>
                  <a:schemeClr val="accent3"/>
                </a:solidFill>
              </a:rPr>
              <a:t>Kaikova</a:t>
            </a:r>
            <a:endParaRPr lang="en-US" sz="2800" b="1" dirty="0">
              <a:ln/>
              <a:solidFill>
                <a:schemeClr val="accent3"/>
              </a:solidFill>
            </a:endParaRPr>
          </a:p>
        </p:txBody>
      </p:sp>
      <p:sp>
        <p:nvSpPr>
          <p:cNvPr id="35" name="Rectangle 34"/>
          <p:cNvSpPr/>
          <p:nvPr/>
        </p:nvSpPr>
        <p:spPr>
          <a:xfrm>
            <a:off x="9138288" y="5443563"/>
            <a:ext cx="2810502" cy="369332"/>
          </a:xfrm>
          <a:prstGeom prst="rect">
            <a:avLst/>
          </a:prstGeom>
          <a:noFill/>
        </p:spPr>
        <p:txBody>
          <a:bodyPr wrap="square" lIns="91440" tIns="45720" rIns="91440" bIns="45720">
            <a:spAutoFit/>
          </a:bodyPr>
          <a:lstStyle/>
          <a:p>
            <a:r>
              <a:rPr lang="en-US" b="0" cap="none" spc="0" dirty="0" smtClean="0">
                <a:ln w="0"/>
                <a:solidFill>
                  <a:schemeClr val="tx1"/>
                </a:solidFill>
                <a:effectLst>
                  <a:outerShdw blurRad="38100" dist="19050" dir="2700000" algn="tl" rotWithShape="0">
                    <a:schemeClr val="dk1">
                      <a:alpha val="40000"/>
                    </a:schemeClr>
                  </a:outerShdw>
                </a:effectLst>
              </a:rPr>
              <a:t>July 10, 2024, 12</a:t>
            </a:r>
            <a:r>
              <a:rPr lang="en-US" dirty="0" smtClean="0">
                <a:ln w="0"/>
                <a:effectLst>
                  <a:outerShdw blurRad="38100" dist="19050" dir="2700000" algn="tl" rotWithShape="0">
                    <a:schemeClr val="dk1">
                      <a:alpha val="40000"/>
                    </a:schemeClr>
                  </a:outerShdw>
                </a:effectLst>
              </a:rPr>
              <a:t>:20 - 12:50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6" name="Rectangle 35"/>
          <p:cNvSpPr/>
          <p:nvPr/>
        </p:nvSpPr>
        <p:spPr>
          <a:xfrm>
            <a:off x="9016222" y="6150044"/>
            <a:ext cx="2932568" cy="338554"/>
          </a:xfrm>
          <a:prstGeom prst="rect">
            <a:avLst/>
          </a:prstGeom>
        </p:spPr>
        <p:txBody>
          <a:bodyPr wrap="square">
            <a:spAutoFit/>
          </a:bodyPr>
          <a:lstStyle/>
          <a:p>
            <a:pPr algn="just"/>
            <a:r>
              <a:rPr lang="en-US" sz="1600" b="1" dirty="0" smtClean="0">
                <a:effectLst/>
                <a:latin typeface="Times New Roman" panose="02020603050405020304" pitchFamily="18" charset="0"/>
                <a:cs typeface="Times New Roman" panose="02020603050405020304" pitchFamily="18" charset="0"/>
                <a:hlinkClick r:id="rId2"/>
              </a:rPr>
              <a:t>Room C: </a:t>
            </a:r>
            <a:r>
              <a:rPr lang="en-US" sz="1400" b="1" dirty="0" smtClean="0">
                <a:effectLst/>
                <a:latin typeface="Times New Roman" panose="02020603050405020304" pitchFamily="18" charset="0"/>
                <a:cs typeface="Times New Roman" panose="02020603050405020304" pitchFamily="18" charset="0"/>
                <a:hlinkClick r:id="rId2"/>
              </a:rPr>
              <a:t>“Various Applications”</a:t>
            </a:r>
            <a:endParaRPr lang="en-US" sz="1400" baseline="-25000" dirty="0">
              <a:solidFill>
                <a:srgbClr val="7030A0"/>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stretch>
            <a:fillRect/>
          </a:stretch>
        </p:blipFill>
        <p:spPr>
          <a:xfrm>
            <a:off x="9016222" y="5872881"/>
            <a:ext cx="2959725" cy="200660"/>
          </a:xfrm>
          <a:prstGeom prst="rect">
            <a:avLst/>
          </a:prstGeom>
        </p:spPr>
      </p:pic>
      <p:pic>
        <p:nvPicPr>
          <p:cNvPr id="4" name="Picture 3"/>
          <p:cNvPicPr>
            <a:picLocks noChangeAspect="1"/>
          </p:cNvPicPr>
          <p:nvPr/>
        </p:nvPicPr>
        <p:blipFill>
          <a:blip r:embed="rId4"/>
          <a:stretch>
            <a:fillRect/>
          </a:stretch>
        </p:blipFill>
        <p:spPr>
          <a:xfrm>
            <a:off x="6037545" y="5354771"/>
            <a:ext cx="2711820" cy="1419077"/>
          </a:xfrm>
          <a:prstGeom prst="rect">
            <a:avLst/>
          </a:prstGeom>
          <a:ln w="25400">
            <a:solidFill>
              <a:schemeClr val="tx1"/>
            </a:solidFill>
          </a:ln>
        </p:spPr>
      </p:pic>
      <p:grpSp>
        <p:nvGrpSpPr>
          <p:cNvPr id="19" name="Group 18"/>
          <p:cNvGrpSpPr/>
          <p:nvPr/>
        </p:nvGrpSpPr>
        <p:grpSpPr>
          <a:xfrm>
            <a:off x="72467" y="5345535"/>
            <a:ext cx="5861267" cy="1450840"/>
            <a:chOff x="72467" y="5345535"/>
            <a:chExt cx="5861267" cy="1450840"/>
          </a:xfrm>
        </p:grpSpPr>
        <p:sp>
          <p:nvSpPr>
            <p:cNvPr id="30" name="Rectangle 29"/>
            <p:cNvSpPr/>
            <p:nvPr/>
          </p:nvSpPr>
          <p:spPr>
            <a:xfrm>
              <a:off x="72467" y="5347602"/>
              <a:ext cx="3657600" cy="822960"/>
            </a:xfrm>
            <a:prstGeom prst="rect">
              <a:avLst/>
            </a:prstGeom>
            <a:solidFill>
              <a:srgbClr val="071949"/>
            </a:solidFill>
          </p:spPr>
          <p:txBody>
            <a:bodyPr wrap="square">
              <a:spAutoFit/>
            </a:bodyPr>
            <a:lstStyle/>
            <a:p>
              <a:r>
                <a:rPr lang="en-US" sz="4000" b="1" dirty="0" smtClean="0">
                  <a:solidFill>
                    <a:srgbClr val="FFFFFF"/>
                  </a:solidFill>
                </a:rPr>
                <a:t>   IEA/AIE 2024</a:t>
              </a:r>
              <a:endParaRPr lang="en-US" sz="4000" b="1" dirty="0"/>
            </a:p>
          </p:txBody>
        </p:sp>
        <p:sp>
          <p:nvSpPr>
            <p:cNvPr id="31" name="Rectangle 30"/>
            <p:cNvSpPr/>
            <p:nvPr/>
          </p:nvSpPr>
          <p:spPr>
            <a:xfrm>
              <a:off x="74254" y="6150044"/>
              <a:ext cx="5859480" cy="646331"/>
            </a:xfrm>
            <a:prstGeom prst="rect">
              <a:avLst/>
            </a:prstGeom>
            <a:solidFill>
              <a:srgbClr val="071949"/>
            </a:solidFill>
          </p:spPr>
          <p:txBody>
            <a:bodyPr wrap="square">
              <a:spAutoFit/>
            </a:bodyPr>
            <a:lstStyle/>
            <a:p>
              <a:pPr algn="just"/>
              <a:r>
                <a:rPr lang="en-US" dirty="0">
                  <a:solidFill>
                    <a:srgbClr val="FFFFFF"/>
                  </a:solidFill>
                </a:rPr>
                <a:t>The 37th International Conference on Industrial, Engineering &amp; Other Applications of Applied Intelligent Systems</a:t>
              </a:r>
              <a:endParaRPr lang="en-US" dirty="0"/>
            </a:p>
          </p:txBody>
        </p:sp>
        <p:sp>
          <p:nvSpPr>
            <p:cNvPr id="39" name="Rectangle 38"/>
            <p:cNvSpPr/>
            <p:nvPr/>
          </p:nvSpPr>
          <p:spPr>
            <a:xfrm>
              <a:off x="3721343" y="5345535"/>
              <a:ext cx="2206275" cy="830997"/>
            </a:xfrm>
            <a:prstGeom prst="rect">
              <a:avLst/>
            </a:prstGeom>
            <a:solidFill>
              <a:srgbClr val="071949"/>
            </a:solidFill>
          </p:spPr>
          <p:txBody>
            <a:bodyPr wrap="square">
              <a:spAutoFit/>
            </a:bodyPr>
            <a:lstStyle/>
            <a:p>
              <a:pPr algn="just"/>
              <a:r>
                <a:rPr lang="en-US" sz="2400" dirty="0" smtClean="0">
                  <a:solidFill>
                    <a:srgbClr val="FFFFFF"/>
                  </a:solidFill>
                </a:rPr>
                <a:t>Hradec Kralove, Czech Republic</a:t>
              </a:r>
              <a:endParaRPr lang="en-US" sz="2400" dirty="0">
                <a:solidFill>
                  <a:srgbClr val="FFFFFF"/>
                </a:solidFill>
              </a:endParaRPr>
            </a:p>
          </p:txBody>
        </p:sp>
      </p:grpSp>
      <p:grpSp>
        <p:nvGrpSpPr>
          <p:cNvPr id="44" name="Group 43"/>
          <p:cNvGrpSpPr/>
          <p:nvPr/>
        </p:nvGrpSpPr>
        <p:grpSpPr>
          <a:xfrm>
            <a:off x="0" y="9427"/>
            <a:ext cx="12192000" cy="2432116"/>
            <a:chOff x="0" y="9427"/>
            <a:chExt cx="12192000" cy="2432116"/>
          </a:xfrm>
        </p:grpSpPr>
        <p:sp>
          <p:nvSpPr>
            <p:cNvPr id="16" name="Rectangle 15"/>
            <p:cNvSpPr/>
            <p:nvPr/>
          </p:nvSpPr>
          <p:spPr>
            <a:xfrm>
              <a:off x="0" y="9427"/>
              <a:ext cx="12192000" cy="24321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4593" y="53479"/>
              <a:ext cx="2453813" cy="2343720"/>
              <a:chOff x="34593" y="53479"/>
              <a:chExt cx="2453813" cy="2343720"/>
            </a:xfrm>
          </p:grpSpPr>
          <p:grpSp>
            <p:nvGrpSpPr>
              <p:cNvPr id="9" name="Group 8"/>
              <p:cNvGrpSpPr/>
              <p:nvPr/>
            </p:nvGrpSpPr>
            <p:grpSpPr>
              <a:xfrm>
                <a:off x="34593" y="77396"/>
                <a:ext cx="2453813" cy="2319803"/>
                <a:chOff x="34593" y="77396"/>
                <a:chExt cx="2453813" cy="2319803"/>
              </a:xfrm>
            </p:grpSpPr>
            <p:pic>
              <p:nvPicPr>
                <p:cNvPr id="5" name="Picture 2" descr="Learn About 3D Printing | 3driprap"/>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54" y="77396"/>
                  <a:ext cx="2299495" cy="22994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428708" y="1268855"/>
                  <a:ext cx="319438" cy="663449"/>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a:off x="1703096" y="1242155"/>
                  <a:ext cx="328901" cy="699386"/>
                </a:xfrm>
                <a:prstGeom prst="rect">
                  <a:avLst/>
                </a:prstGeom>
              </p:spPr>
            </p:pic>
            <p:sp>
              <p:nvSpPr>
                <p:cNvPr id="8" name="Rectangle 7"/>
                <p:cNvSpPr/>
                <p:nvPr/>
              </p:nvSpPr>
              <p:spPr>
                <a:xfrm>
                  <a:off x="34593" y="1935534"/>
                  <a:ext cx="2453813" cy="461665"/>
                </a:xfrm>
                <a:prstGeom prst="rect">
                  <a:avLst/>
                </a:prstGeom>
                <a:noFill/>
              </p:spPr>
              <p:txBody>
                <a:bodyPr wrap="none" lIns="91440" tIns="45720" rIns="91440" bIns="45720">
                  <a:spAutoFit/>
                </a:bodyPr>
                <a:lstStyle/>
                <a:p>
                  <a:pPr algn="ctr"/>
                  <a:r>
                    <a:rPr lang="en-US" sz="2000" b="1" cap="none" spc="0" dirty="0" smtClean="0">
                      <a:ln w="0"/>
                      <a:gradFill>
                        <a:gsLst>
                          <a:gs pos="21000">
                            <a:srgbClr val="53575C"/>
                          </a:gs>
                          <a:gs pos="88000">
                            <a:srgbClr val="C5C7CA"/>
                          </a:gs>
                        </a:gsLst>
                        <a:lin ang="5400000"/>
                      </a:gradFill>
                      <a:effectLst/>
                    </a:rPr>
                    <a:t>H</a:t>
                  </a:r>
                  <a:r>
                    <a:rPr lang="en-US" sz="1200" b="1" cap="none" spc="0" dirty="0" smtClean="0">
                      <a:ln w="0"/>
                      <a:gradFill>
                        <a:gsLst>
                          <a:gs pos="21000">
                            <a:srgbClr val="53575C"/>
                          </a:gs>
                          <a:gs pos="88000">
                            <a:srgbClr val="C5C7CA"/>
                          </a:gs>
                        </a:gsLst>
                        <a:lin ang="5400000"/>
                      </a:gradFill>
                      <a:effectLst/>
                    </a:rPr>
                    <a:t>ybrid</a:t>
                  </a:r>
                  <a:r>
                    <a:rPr lang="en-US" sz="2400" b="1" cap="none" spc="0" dirty="0" smtClean="0">
                      <a:ln w="0"/>
                      <a:gradFill>
                        <a:gsLst>
                          <a:gs pos="21000">
                            <a:srgbClr val="53575C"/>
                          </a:gs>
                          <a:gs pos="88000">
                            <a:srgbClr val="C5C7CA"/>
                          </a:gs>
                        </a:gsLst>
                        <a:lin ang="5400000"/>
                      </a:gradFill>
                      <a:effectLst/>
                    </a:rPr>
                    <a:t> </a:t>
                  </a:r>
                  <a:r>
                    <a:rPr lang="en-US" sz="2000" b="1" cap="none" spc="0" dirty="0" smtClean="0">
                      <a:ln w="0"/>
                      <a:gradFill>
                        <a:gsLst>
                          <a:gs pos="21000">
                            <a:srgbClr val="53575C"/>
                          </a:gs>
                          <a:gs pos="88000">
                            <a:srgbClr val="C5C7CA"/>
                          </a:gs>
                        </a:gsLst>
                        <a:lin ang="5400000"/>
                      </a:gradFill>
                      <a:effectLst/>
                    </a:rPr>
                    <a:t>A</a:t>
                  </a:r>
                  <a:r>
                    <a:rPr lang="en-US" sz="1200" b="1" cap="none" spc="0" dirty="0" smtClean="0">
                      <a:ln w="0"/>
                      <a:gradFill>
                        <a:gsLst>
                          <a:gs pos="21000">
                            <a:srgbClr val="53575C"/>
                          </a:gs>
                          <a:gs pos="88000">
                            <a:srgbClr val="C5C7CA"/>
                          </a:gs>
                        </a:gsLst>
                        <a:lin ang="5400000"/>
                      </a:gradFill>
                      <a:effectLst/>
                    </a:rPr>
                    <a:t>dditive</a:t>
                  </a:r>
                  <a:r>
                    <a:rPr lang="en-US" sz="2400" b="1" cap="none" spc="0" dirty="0" smtClean="0">
                      <a:ln w="0"/>
                      <a:gradFill>
                        <a:gsLst>
                          <a:gs pos="21000">
                            <a:srgbClr val="53575C"/>
                          </a:gs>
                          <a:gs pos="88000">
                            <a:srgbClr val="C5C7CA"/>
                          </a:gs>
                        </a:gsLst>
                        <a:lin ang="5400000"/>
                      </a:gradFill>
                      <a:effectLst/>
                    </a:rPr>
                    <a:t> </a:t>
                  </a:r>
                  <a:r>
                    <a:rPr lang="en-US" sz="2000" b="1" cap="none" spc="0" dirty="0" smtClean="0">
                      <a:ln w="0"/>
                      <a:gradFill>
                        <a:gsLst>
                          <a:gs pos="21000">
                            <a:srgbClr val="53575C"/>
                          </a:gs>
                          <a:gs pos="88000">
                            <a:srgbClr val="C5C7CA"/>
                          </a:gs>
                        </a:gsLst>
                        <a:lin ang="5400000"/>
                      </a:gradFill>
                      <a:effectLst/>
                    </a:rPr>
                    <a:t>M</a:t>
                  </a:r>
                  <a:r>
                    <a:rPr lang="en-US" sz="1200" b="1" cap="none" spc="0" dirty="0" smtClean="0">
                      <a:ln w="0"/>
                      <a:gradFill>
                        <a:gsLst>
                          <a:gs pos="21000">
                            <a:srgbClr val="53575C"/>
                          </a:gs>
                          <a:gs pos="88000">
                            <a:srgbClr val="C5C7CA"/>
                          </a:gs>
                        </a:gsLst>
                        <a:lin ang="5400000"/>
                      </a:gradFill>
                      <a:effectLst/>
                    </a:rPr>
                    <a:t>anufacturing</a:t>
                  </a:r>
                  <a:endParaRPr lang="en-US" sz="1200" b="1" cap="none" spc="0" dirty="0">
                    <a:ln w="0"/>
                    <a:gradFill>
                      <a:gsLst>
                        <a:gs pos="21000">
                          <a:srgbClr val="53575C"/>
                        </a:gs>
                        <a:gs pos="88000">
                          <a:srgbClr val="C5C7CA"/>
                        </a:gs>
                      </a:gsLst>
                      <a:lin ang="5400000"/>
                    </a:gradFill>
                    <a:effectLst/>
                  </a:endParaRPr>
                </a:p>
              </p:txBody>
            </p:sp>
          </p:grpSp>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490524" y="53479"/>
                <a:ext cx="582789" cy="595885"/>
              </a:xfrm>
              <a:prstGeom prst="rect">
                <a:avLst/>
              </a:prstGeom>
            </p:spPr>
          </p:pic>
          <p:pic>
            <p:nvPicPr>
              <p:cNvPr id="38" name="Picture 37"/>
              <p:cNvPicPr>
                <a:picLocks noChangeAspect="1"/>
              </p:cNvPicPr>
              <p:nvPr/>
            </p:nvPicPr>
            <p:blipFill>
              <a:blip r:embed="rId9">
                <a:clrChange>
                  <a:clrFrom>
                    <a:srgbClr val="FFFFFF"/>
                  </a:clrFrom>
                  <a:clrTo>
                    <a:srgbClr val="FFFFFF">
                      <a:alpha val="0"/>
                    </a:srgbClr>
                  </a:clrTo>
                </a:clrChange>
              </a:blip>
              <a:stretch>
                <a:fillRect/>
              </a:stretch>
            </p:blipFill>
            <p:spPr>
              <a:xfrm>
                <a:off x="465652" y="63562"/>
                <a:ext cx="633474" cy="628036"/>
              </a:xfrm>
              <a:prstGeom prst="rect">
                <a:avLst/>
              </a:prstGeom>
            </p:spPr>
          </p:pic>
        </p:grpSp>
        <p:pic>
          <p:nvPicPr>
            <p:cNvPr id="22" name="Picture 8" descr="Machine learning Animated Icon"/>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6306" y="192505"/>
              <a:ext cx="1955864" cy="11054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media.giphy.com/media/XMgCFjsCSARxK/giphy.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571346" y="77396"/>
              <a:ext cx="2252760" cy="231309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2" name="Picture 8" descr="Machine learning Animated Icon"/>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7872" y="132842"/>
              <a:ext cx="2112339" cy="119393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4890488" y="55552"/>
              <a:ext cx="3119186" cy="2339390"/>
              <a:chOff x="4631876" y="55552"/>
              <a:chExt cx="3119186" cy="2339390"/>
            </a:xfrm>
          </p:grpSpPr>
          <p:pic>
            <p:nvPicPr>
              <p:cNvPr id="24" name="Picture 14" descr="Deep Learnin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31876" y="55552"/>
                <a:ext cx="3119186" cy="23393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orking of Neural Networks. In my previous blog I discussed a type… | by  The AI Guy | Nerd For Tech | Medium"/>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234163" y="841880"/>
                <a:ext cx="2151102" cy="7689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CAPE: Shape Completion and Animation of People"/>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41848" y="178536"/>
                <a:ext cx="721340" cy="82560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ile:Cerebral hemisphere - animation.gif - Wikipedia"/>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41849" y="1571494"/>
                <a:ext cx="721340" cy="721340"/>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4" descr="Self-replicating-robots GIFs - Get the best GIF on GIPHY"/>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092614" y="77395"/>
              <a:ext cx="4030883" cy="229949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6698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75346784"/>
              </p:ext>
            </p:extLst>
          </p:nvPr>
        </p:nvGraphicFramePr>
        <p:xfrm>
          <a:off x="378690" y="1256139"/>
          <a:ext cx="11416146" cy="5015345"/>
        </p:xfrm>
        <a:graphic>
          <a:graphicData uri="http://schemas.openxmlformats.org/drawingml/2006/table">
            <a:tbl>
              <a:tblPr firstRow="1" firstCol="1" bandRow="1">
                <a:tableStyleId>{5C22544A-7EE6-4342-B048-85BDC9FD1C3A}</a:tableStyleId>
              </a:tblPr>
              <a:tblGrid>
                <a:gridCol w="6308923">
                  <a:extLst>
                    <a:ext uri="{9D8B030D-6E8A-4147-A177-3AD203B41FA5}">
                      <a16:colId xmlns:a16="http://schemas.microsoft.com/office/drawing/2014/main" val="2506569295"/>
                    </a:ext>
                  </a:extLst>
                </a:gridCol>
                <a:gridCol w="5107223">
                  <a:extLst>
                    <a:ext uri="{9D8B030D-6E8A-4147-A177-3AD203B41FA5}">
                      <a16:colId xmlns:a16="http://schemas.microsoft.com/office/drawing/2014/main" val="1704620216"/>
                    </a:ext>
                  </a:extLst>
                </a:gridCol>
              </a:tblGrid>
              <a:tr h="485494">
                <a:tc>
                  <a:txBody>
                    <a:bodyPr/>
                    <a:lstStyle/>
                    <a:p>
                      <a:pPr marL="0" marR="0" lvl="0" indent="0" algn="ctr" defTabSz="914400" rtl="0" eaLnBrk="1" fontAlgn="auto" latinLnBrk="0" hangingPunct="1">
                        <a:lnSpc>
                          <a:spcPct val="107000"/>
                        </a:lnSpc>
                        <a:spcBef>
                          <a:spcPts val="1200"/>
                        </a:spcBef>
                        <a:spcAft>
                          <a:spcPts val="1200"/>
                        </a:spcAft>
                        <a:buClrTx/>
                        <a:buSzTx/>
                        <a:buFontTx/>
                        <a:buNone/>
                        <a:tabLst/>
                        <a:defRPr/>
                      </a:pPr>
                      <a:r>
                        <a:rPr lang="en-US" sz="2400" dirty="0" smtClean="0">
                          <a:effectLst/>
                        </a:rPr>
                        <a:t>Brief Description of the Technology</a:t>
                      </a:r>
                      <a:endParaRPr lang="fi-FI" sz="2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lang="en-US" sz="2400" dirty="0" smtClean="0">
                          <a:effectLst/>
                        </a:rPr>
                        <a:t>Role in Hybrid Additive Manufacturing</a:t>
                      </a:r>
                      <a:endParaRPr lang="fi-FI" sz="2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0481895"/>
                  </a:ext>
                </a:extLst>
              </a:tr>
              <a:tr h="380977">
                <a:tc gridSpan="2">
                  <a:txBody>
                    <a:bodyPr/>
                    <a:lstStyle/>
                    <a:p>
                      <a:pPr marL="0" marR="0" algn="ctr">
                        <a:lnSpc>
                          <a:spcPct val="107000"/>
                        </a:lnSpc>
                        <a:spcBef>
                          <a:spcPts val="100"/>
                        </a:spcBef>
                        <a:spcAft>
                          <a:spcPts val="0"/>
                        </a:spcAft>
                      </a:pPr>
                      <a:r>
                        <a:rPr lang="en-US" sz="1800" dirty="0">
                          <a:effectLst/>
                        </a:rPr>
                        <a:t>Generative Design and Evolutionary </a:t>
                      </a:r>
                      <a:r>
                        <a:rPr lang="en-US" sz="1800" dirty="0" smtClean="0">
                          <a:effectLst/>
                        </a:rPr>
                        <a:t>Algorithms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576221847"/>
                  </a:ext>
                </a:extLst>
              </a:tr>
              <a:tr h="1016076">
                <a:tc>
                  <a:txBody>
                    <a:bodyPr/>
                    <a:lstStyle/>
                    <a:p>
                      <a:pPr marL="0" marR="0" algn="just">
                        <a:lnSpc>
                          <a:spcPct val="107000"/>
                        </a:lnSpc>
                        <a:spcBef>
                          <a:spcPts val="100"/>
                        </a:spcBef>
                        <a:spcAft>
                          <a:spcPts val="0"/>
                        </a:spcAft>
                      </a:pPr>
                      <a:r>
                        <a:rPr lang="en-US" sz="1600">
                          <a:effectLst/>
                        </a:rPr>
                        <a:t>Utilize generative design algorithms and evolutionary approaches to optimize the entity’s physical and AI components. This involves iterative design processes driven by AI to achieve optimal configurations.</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1600">
                          <a:effectLst/>
                        </a:rPr>
                        <a:t>Enhances efficiency and effectiveness of the hybrid intelligent entity’s design, ensuring a cohesive integration of physical and GAI elements.</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6538885"/>
                  </a:ext>
                </a:extLst>
              </a:tr>
              <a:tr h="380977">
                <a:tc gridSpan="2">
                  <a:txBody>
                    <a:bodyPr/>
                    <a:lstStyle/>
                    <a:p>
                      <a:pPr marL="0" marR="0" algn="ctr">
                        <a:lnSpc>
                          <a:spcPct val="107000"/>
                        </a:lnSpc>
                        <a:spcBef>
                          <a:spcPts val="100"/>
                        </a:spcBef>
                        <a:spcAft>
                          <a:spcPts val="0"/>
                        </a:spcAft>
                      </a:pPr>
                      <a:r>
                        <a:rPr lang="en-US" sz="1800" dirty="0">
                          <a:effectLst/>
                        </a:rPr>
                        <a:t>Edge Computing for Decentralized </a:t>
                      </a:r>
                      <a:r>
                        <a:rPr lang="en-US" sz="1800" dirty="0" smtClean="0">
                          <a:effectLst/>
                        </a:rPr>
                        <a:t>Processing</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929258580"/>
                  </a:ext>
                </a:extLst>
              </a:tr>
              <a:tr h="1016076">
                <a:tc>
                  <a:txBody>
                    <a:bodyPr/>
                    <a:lstStyle/>
                    <a:p>
                      <a:pPr marL="0" marR="0" algn="just">
                        <a:lnSpc>
                          <a:spcPct val="107000"/>
                        </a:lnSpc>
                        <a:spcBef>
                          <a:spcPts val="100"/>
                        </a:spcBef>
                        <a:spcAft>
                          <a:spcPts val="0"/>
                        </a:spcAft>
                      </a:pPr>
                      <a:r>
                        <a:rPr lang="en-US" sz="1600">
                          <a:effectLst/>
                        </a:rPr>
                        <a:t>Distribute computing power across the entity’s components through edge computing. This involves processing data locally rather than relying exclusively on centralized cloud services.</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1600">
                          <a:effectLst/>
                        </a:rPr>
                        <a:t>Enhances real-time processing with reduced latency contributing to the autonomy of the hybrid intelligent entity.</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683027"/>
                  </a:ext>
                </a:extLst>
              </a:tr>
              <a:tr h="380977">
                <a:tc gridSpan="2">
                  <a:txBody>
                    <a:bodyPr/>
                    <a:lstStyle/>
                    <a:p>
                      <a:pPr marL="0" marR="0" algn="ctr">
                        <a:lnSpc>
                          <a:spcPct val="107000"/>
                        </a:lnSpc>
                        <a:spcBef>
                          <a:spcPts val="100"/>
                        </a:spcBef>
                        <a:spcAft>
                          <a:spcPts val="0"/>
                        </a:spcAft>
                      </a:pPr>
                      <a:r>
                        <a:rPr lang="en-US" sz="1800" dirty="0">
                          <a:effectLst/>
                        </a:rPr>
                        <a:t>Ethical AI and Responsible Design </a:t>
                      </a:r>
                      <a:r>
                        <a:rPr lang="en-US" sz="1800" dirty="0" smtClean="0">
                          <a:effectLst/>
                        </a:rPr>
                        <a:t>Principles</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629509358"/>
                  </a:ext>
                </a:extLst>
              </a:tr>
              <a:tr h="1354768">
                <a:tc>
                  <a:txBody>
                    <a:bodyPr/>
                    <a:lstStyle/>
                    <a:p>
                      <a:pPr marL="0" marR="0" algn="just">
                        <a:lnSpc>
                          <a:spcPct val="107000"/>
                        </a:lnSpc>
                        <a:spcBef>
                          <a:spcPts val="100"/>
                        </a:spcBef>
                        <a:spcAft>
                          <a:spcPts val="0"/>
                        </a:spcAft>
                      </a:pPr>
                      <a:r>
                        <a:rPr lang="en-US" sz="1600">
                          <a:effectLst/>
                        </a:rPr>
                        <a:t>Integrate ethical AI principles and responsible design considerations into the development process. This involves addressing bias, ensuring fairness, and promoting secure, responsible and ethical behavior in the entity’s interactions.</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US" sz="1600" dirty="0">
                          <a:effectLst/>
                        </a:rPr>
                        <a:t>Safeguards against unintended consequences, promotes secure and responsible behavior, and aligns the hybrid intelligent entity’s actions with ethical standards.</a:t>
                      </a:r>
                      <a:endParaRPr lang="fi-FI"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2936902"/>
                  </a:ext>
                </a:extLst>
              </a:tr>
            </a:tbl>
          </a:graphicData>
        </a:graphic>
      </p:graphicFrame>
      <p:sp>
        <p:nvSpPr>
          <p:cNvPr id="5" name="Rectangle 4"/>
          <p:cNvSpPr/>
          <p:nvPr/>
        </p:nvSpPr>
        <p:spPr>
          <a:xfrm>
            <a:off x="146088" y="148007"/>
            <a:ext cx="11768820" cy="830997"/>
          </a:xfrm>
          <a:prstGeom prst="rect">
            <a:avLst/>
          </a:prstGeom>
        </p:spPr>
        <p:txBody>
          <a:bodyPr wrap="square">
            <a:spAutoFit/>
          </a:bodyPr>
          <a:lstStyle/>
          <a:p>
            <a:r>
              <a:rPr lang="en-US" sz="2400" b="1" dirty="0">
                <a:latin typeface="Times New Roman" panose="02020603050405020304" pitchFamily="18" charset="0"/>
                <a:ea typeface="Calibri" panose="020F0502020204030204" pitchFamily="34" charset="0"/>
              </a:rPr>
              <a:t>Table 1.</a:t>
            </a:r>
            <a:r>
              <a:rPr lang="en-US" sz="2400" dirty="0">
                <a:latin typeface="Times New Roman" panose="02020603050405020304" pitchFamily="18" charset="0"/>
                <a:ea typeface="Calibri" panose="020F0502020204030204" pitchFamily="34" charset="0"/>
              </a:rPr>
              <a:t> </a:t>
            </a:r>
            <a:r>
              <a:rPr lang="en-US" sz="2400" dirty="0">
                <a:solidFill>
                  <a:srgbClr val="7030A0"/>
                </a:solidFill>
                <a:latin typeface="Times New Roman" panose="02020603050405020304" pitchFamily="18" charset="0"/>
                <a:ea typeface="Calibri" panose="020F0502020204030204" pitchFamily="34" charset="0"/>
              </a:rPr>
              <a:t>Availability and role of technological enablers for the Hybrid Additive </a:t>
            </a:r>
            <a:r>
              <a:rPr lang="en-US" sz="2400" dirty="0" smtClean="0">
                <a:solidFill>
                  <a:srgbClr val="7030A0"/>
                </a:solidFill>
                <a:latin typeface="Times New Roman" panose="02020603050405020304" pitchFamily="18" charset="0"/>
                <a:ea typeface="Calibri" panose="020F0502020204030204" pitchFamily="34" charset="0"/>
              </a:rPr>
              <a:t>Manufacturing (</a:t>
            </a:r>
            <a:r>
              <a:rPr lang="en-US" sz="2400" dirty="0" err="1" smtClean="0">
                <a:solidFill>
                  <a:srgbClr val="7030A0"/>
                </a:solidFill>
                <a:latin typeface="Times New Roman" panose="02020603050405020304" pitchFamily="18" charset="0"/>
                <a:ea typeface="Calibri" panose="020F0502020204030204" pitchFamily="34" charset="0"/>
              </a:rPr>
              <a:t>contunue</a:t>
            </a:r>
            <a:r>
              <a:rPr lang="en-US" sz="2400" dirty="0" smtClean="0">
                <a:solidFill>
                  <a:srgbClr val="7030A0"/>
                </a:solidFill>
                <a:latin typeface="Times New Roman" panose="02020603050405020304" pitchFamily="18" charset="0"/>
                <a:ea typeface="Calibri" panose="020F0502020204030204" pitchFamily="34" charset="0"/>
              </a:rPr>
              <a:t>)</a:t>
            </a:r>
            <a:endParaRPr lang="en-US" sz="2400" dirty="0">
              <a:solidFill>
                <a:srgbClr val="7030A0"/>
              </a:solidFill>
            </a:endParaRPr>
          </a:p>
        </p:txBody>
      </p:sp>
      <p:sp>
        <p:nvSpPr>
          <p:cNvPr id="6" name="Rectangle 5"/>
          <p:cNvSpPr/>
          <p:nvPr/>
        </p:nvSpPr>
        <p:spPr>
          <a:xfrm>
            <a:off x="275398" y="1163775"/>
            <a:ext cx="11639510" cy="521854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62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0880" y="1311425"/>
            <a:ext cx="7447280" cy="5253426"/>
          </a:xfrm>
          <a:prstGeom prst="rect">
            <a:avLst/>
          </a:prstGeom>
          <a:solidFill>
            <a:schemeClr val="bg1">
              <a:lumMod val="85000"/>
            </a:schemeClr>
          </a:solidFill>
          <a:ln w="38100">
            <a:solidFill>
              <a:schemeClr val="tx1"/>
            </a:solidFill>
          </a:ln>
        </p:spPr>
        <p:txBody>
          <a:bodyPr wrap="square">
            <a:spAutoFit/>
          </a:bodyPr>
          <a:lstStyle/>
          <a:p>
            <a:pPr algn="just">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While the concept of hybrid printing may still seem futuristic, recent advancements </a:t>
            </a:r>
            <a:r>
              <a:rPr lang="en-US" sz="2400" dirty="0" smtClean="0">
                <a:latin typeface="Calibri" panose="020F0502020204030204" pitchFamily="34" charset="0"/>
                <a:ea typeface="Calibri" panose="020F0502020204030204" pitchFamily="34" charset="0"/>
                <a:cs typeface="Times New Roman" panose="02020603050405020304" pitchFamily="18" charset="0"/>
              </a:rPr>
              <a:t>in various technologies have </a:t>
            </a:r>
            <a:r>
              <a:rPr lang="en-US" sz="2400" dirty="0">
                <a:latin typeface="Calibri" panose="020F0502020204030204" pitchFamily="34" charset="0"/>
                <a:ea typeface="Calibri" panose="020F0502020204030204" pitchFamily="34" charset="0"/>
                <a:cs typeface="Times New Roman" panose="02020603050405020304" pitchFamily="18" charset="0"/>
              </a:rPr>
              <a:t>brought us closer to its realization than ever before.</a:t>
            </a:r>
            <a:endParaRPr lang="fi-FI"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One significant step in this direction is the digital cognitive cloning of humans, where advanced technologies aim to replicate human cognition and behavior in digital form.</a:t>
            </a:r>
            <a:endParaRPr lang="fi-FI"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By digitally cloning human cognitive processes, we are essentially laying the groundwork for the integration of cyber, physical, and social components – a fundamental aspect of hybrid printing</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b="1"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See the following slides about why and how we approached digital cognitive cloning</a:t>
            </a:r>
            <a:endParaRPr lang="fi-FI" sz="28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725165" y="2715635"/>
            <a:ext cx="2289592" cy="2291632"/>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888" y="5291772"/>
            <a:ext cx="2169115" cy="132387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747795" y="4852601"/>
            <a:ext cx="2244333" cy="461665"/>
          </a:xfrm>
          <a:prstGeom prst="rect">
            <a:avLst/>
          </a:prstGeom>
          <a:noFill/>
        </p:spPr>
        <p:txBody>
          <a:bodyPr wrap="none" lIns="91440" tIns="45720" rIns="91440" bIns="45720">
            <a:spAutoFit/>
          </a:bodyPr>
          <a:lstStyle/>
          <a:p>
            <a:pPr algn="ctr"/>
            <a:r>
              <a:rPr lang="en-US" sz="2400" b="1" cap="none" spc="0" dirty="0" smtClean="0">
                <a:ln w="0"/>
                <a:gradFill>
                  <a:gsLst>
                    <a:gs pos="21000">
                      <a:srgbClr val="53575C"/>
                    </a:gs>
                    <a:gs pos="88000">
                      <a:srgbClr val="C5C7CA"/>
                    </a:gs>
                  </a:gsLst>
                  <a:lin ang="5400000"/>
                </a:gradFill>
                <a:effectLst/>
              </a:rPr>
              <a:t>D</a:t>
            </a:r>
            <a:r>
              <a:rPr lang="en-US" sz="1400" b="1" cap="none" spc="0" dirty="0" smtClean="0">
                <a:ln w="0"/>
                <a:gradFill>
                  <a:gsLst>
                    <a:gs pos="21000">
                      <a:srgbClr val="53575C"/>
                    </a:gs>
                    <a:gs pos="88000">
                      <a:srgbClr val="C5C7CA"/>
                    </a:gs>
                  </a:gsLst>
                  <a:lin ang="5400000"/>
                </a:gradFill>
                <a:effectLst/>
              </a:rPr>
              <a:t>igital</a:t>
            </a:r>
            <a:r>
              <a:rPr lang="en-US" sz="2400" b="1" cap="none" spc="0" dirty="0" smtClean="0">
                <a:ln w="0"/>
                <a:gradFill>
                  <a:gsLst>
                    <a:gs pos="21000">
                      <a:srgbClr val="53575C"/>
                    </a:gs>
                    <a:gs pos="88000">
                      <a:srgbClr val="C5C7CA"/>
                    </a:gs>
                  </a:gsLst>
                  <a:lin ang="5400000"/>
                </a:gradFill>
                <a:effectLst/>
              </a:rPr>
              <a:t> C</a:t>
            </a:r>
            <a:r>
              <a:rPr lang="en-US" sz="1400" b="1" cap="none" spc="0" dirty="0" smtClean="0">
                <a:ln w="0"/>
                <a:gradFill>
                  <a:gsLst>
                    <a:gs pos="21000">
                      <a:srgbClr val="53575C"/>
                    </a:gs>
                    <a:gs pos="88000">
                      <a:srgbClr val="C5C7CA"/>
                    </a:gs>
                  </a:gsLst>
                  <a:lin ang="5400000"/>
                </a:gradFill>
                <a:effectLst/>
              </a:rPr>
              <a:t>ognitive</a:t>
            </a:r>
            <a:r>
              <a:rPr lang="en-US" sz="1200" b="1" cap="none" spc="0" dirty="0" smtClean="0">
                <a:ln w="0"/>
                <a:gradFill>
                  <a:gsLst>
                    <a:gs pos="21000">
                      <a:srgbClr val="53575C"/>
                    </a:gs>
                    <a:gs pos="88000">
                      <a:srgbClr val="C5C7CA"/>
                    </a:gs>
                  </a:gsLst>
                  <a:lin ang="5400000"/>
                </a:gradFill>
                <a:effectLst/>
              </a:rPr>
              <a:t> </a:t>
            </a:r>
            <a:r>
              <a:rPr lang="en-US" sz="2400" b="1" dirty="0" smtClean="0">
                <a:ln w="0"/>
                <a:gradFill>
                  <a:gsLst>
                    <a:gs pos="21000">
                      <a:srgbClr val="53575C"/>
                    </a:gs>
                    <a:gs pos="88000">
                      <a:srgbClr val="C5C7CA"/>
                    </a:gs>
                  </a:gsLst>
                  <a:lin ang="5400000"/>
                </a:gradFill>
              </a:rPr>
              <a:t>C</a:t>
            </a:r>
            <a:r>
              <a:rPr lang="en-US" sz="1400" b="1" dirty="0" smtClean="0">
                <a:ln w="0"/>
                <a:gradFill>
                  <a:gsLst>
                    <a:gs pos="21000">
                      <a:srgbClr val="53575C"/>
                    </a:gs>
                    <a:gs pos="88000">
                      <a:srgbClr val="C5C7CA"/>
                    </a:gs>
                  </a:gsLst>
                  <a:lin ang="5400000"/>
                </a:gradFill>
              </a:rPr>
              <a:t>loning</a:t>
            </a:r>
            <a:endParaRPr lang="en-US" sz="1400" b="1" cap="none" spc="0" dirty="0">
              <a:ln w="0"/>
              <a:gradFill>
                <a:gsLst>
                  <a:gs pos="21000">
                    <a:srgbClr val="53575C"/>
                  </a:gs>
                  <a:gs pos="88000">
                    <a:srgbClr val="C5C7CA"/>
                  </a:gs>
                </a:gsLst>
                <a:lin ang="5400000"/>
              </a:gradFill>
              <a:effectLst/>
            </a:endParaRPr>
          </a:p>
        </p:txBody>
      </p:sp>
      <p:sp>
        <p:nvSpPr>
          <p:cNvPr id="8" name="Rectangle 7"/>
          <p:cNvSpPr/>
          <p:nvPr/>
        </p:nvSpPr>
        <p:spPr>
          <a:xfrm>
            <a:off x="684525" y="2641599"/>
            <a:ext cx="2393955" cy="4114349"/>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26616" y="78043"/>
            <a:ext cx="3778024" cy="2340011"/>
            <a:chOff x="336776" y="17083"/>
            <a:chExt cx="3778024" cy="2340011"/>
          </a:xfrm>
        </p:grpSpPr>
        <p:pic>
          <p:nvPicPr>
            <p:cNvPr id="15" name="Picture 14"/>
            <p:cNvPicPr>
              <a:picLocks noChangeAspect="1"/>
            </p:cNvPicPr>
            <p:nvPr/>
          </p:nvPicPr>
          <p:blipFill>
            <a:blip r:embed="rId4"/>
            <a:stretch>
              <a:fillRect/>
            </a:stretch>
          </p:blipFill>
          <p:spPr>
            <a:xfrm>
              <a:off x="375513" y="181266"/>
              <a:ext cx="3625755" cy="2033613"/>
            </a:xfrm>
            <a:prstGeom prst="rect">
              <a:avLst/>
            </a:prstGeom>
          </p:spPr>
        </p:pic>
        <p:sp>
          <p:nvSpPr>
            <p:cNvPr id="16" name="Rectangle 15"/>
            <p:cNvSpPr/>
            <p:nvPr/>
          </p:nvSpPr>
          <p:spPr>
            <a:xfrm>
              <a:off x="336776" y="17083"/>
              <a:ext cx="3778024" cy="2340011"/>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Bent Arrow 17"/>
          <p:cNvSpPr/>
          <p:nvPr/>
        </p:nvSpPr>
        <p:spPr>
          <a:xfrm rot="10800000">
            <a:off x="2835526" y="2148880"/>
            <a:ext cx="984634" cy="955040"/>
          </a:xfrm>
          <a:prstGeom prst="bentArrow">
            <a:avLst>
              <a:gd name="adj1" fmla="val 25000"/>
              <a:gd name="adj2" fmla="val 25000"/>
              <a:gd name="adj3" fmla="val 45690"/>
              <a:gd name="adj4" fmla="val 43750"/>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4615900" y="242226"/>
            <a:ext cx="6529620" cy="707886"/>
          </a:xfrm>
          <a:prstGeom prst="rect">
            <a:avLst/>
          </a:prstGeom>
          <a:noFill/>
        </p:spPr>
        <p:txBody>
          <a:bodyPr wrap="square" rtlCol="0">
            <a:spAutoFit/>
          </a:bodyPr>
          <a:lstStyle/>
          <a:p>
            <a:pPr algn="ctr" fontAlgn="base">
              <a:spcBef>
                <a:spcPct val="0"/>
              </a:spcBef>
              <a:spcAft>
                <a:spcPct val="0"/>
              </a:spcAft>
              <a:defRPr/>
            </a:pPr>
            <a:r>
              <a:rPr lang="en-US" sz="40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“Printing” vs. “Cloning”</a:t>
            </a:r>
            <a:endParaRPr lang="en-US" sz="4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Tree>
    <p:extLst>
      <p:ext uri="{BB962C8B-B14F-4D97-AF65-F5344CB8AC3E}">
        <p14:creationId xmlns:p14="http://schemas.microsoft.com/office/powerpoint/2010/main" val="3170668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217105" y="1658427"/>
            <a:ext cx="7021997" cy="1323439"/>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Modern states, with their interconnected critical infrastructure, can be conceptualized as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complex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cyber-physical-social systems, where digital networks, physical assets, and social dynamics converge to shape their resilience and functionality.</a:t>
            </a:r>
          </a:p>
        </p:txBody>
      </p:sp>
      <p:sp>
        <p:nvSpPr>
          <p:cNvPr id="12" name="Rectangle 11"/>
          <p:cNvSpPr/>
          <p:nvPr/>
        </p:nvSpPr>
        <p:spPr>
          <a:xfrm>
            <a:off x="217105" y="4936759"/>
            <a:ext cx="7021997" cy="1631216"/>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Much like the transition from Industry 4.0 to Industry 5.0 emphasizes the recovery of the human role and resilience in industrial processes, the transformation from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“State 4.0”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“State 5.0”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underscores empowering individuals to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strengthen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resilience against contemporary challenges, including hybrid threats.</a:t>
            </a:r>
          </a:p>
        </p:txBody>
      </p:sp>
      <p:grpSp>
        <p:nvGrpSpPr>
          <p:cNvPr id="21" name="Group 20"/>
          <p:cNvGrpSpPr/>
          <p:nvPr/>
        </p:nvGrpSpPr>
        <p:grpSpPr>
          <a:xfrm>
            <a:off x="557231" y="3387803"/>
            <a:ext cx="6437484" cy="1256146"/>
            <a:chOff x="267856" y="5366327"/>
            <a:chExt cx="6437484" cy="1256146"/>
          </a:xfrm>
        </p:grpSpPr>
        <p:sp>
          <p:nvSpPr>
            <p:cNvPr id="13" name="Rounded Rectangle 12"/>
            <p:cNvSpPr/>
            <p:nvPr/>
          </p:nvSpPr>
          <p:spPr>
            <a:xfrm>
              <a:off x="267856" y="5366327"/>
              <a:ext cx="1736436" cy="1256146"/>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STATE 4.0</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ounded Rectangle 14"/>
            <p:cNvSpPr/>
            <p:nvPr/>
          </p:nvSpPr>
          <p:spPr>
            <a:xfrm>
              <a:off x="1616839" y="6188362"/>
              <a:ext cx="1479284" cy="378057"/>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Industry 4.0</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4968904" y="5366327"/>
              <a:ext cx="1736436" cy="1256146"/>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STATE 5.0</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ed Rectangle 16"/>
            <p:cNvSpPr/>
            <p:nvPr/>
          </p:nvSpPr>
          <p:spPr>
            <a:xfrm>
              <a:off x="4104193" y="6188362"/>
              <a:ext cx="1479284" cy="378057"/>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Industry 5.0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ight Arrow 17"/>
            <p:cNvSpPr/>
            <p:nvPr/>
          </p:nvSpPr>
          <p:spPr>
            <a:xfrm>
              <a:off x="3151540" y="6271488"/>
              <a:ext cx="891962" cy="267223"/>
            </a:xfrm>
            <a:prstGeom prst="rightArrow">
              <a:avLst>
                <a:gd name="adj1" fmla="val 50000"/>
                <a:gd name="adj2" fmla="val 106154"/>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ight Arrow 18"/>
            <p:cNvSpPr/>
            <p:nvPr/>
          </p:nvSpPr>
          <p:spPr>
            <a:xfrm>
              <a:off x="2104375" y="5648774"/>
              <a:ext cx="2819862" cy="343299"/>
            </a:xfrm>
            <a:prstGeom prst="rightArrow">
              <a:avLst>
                <a:gd name="adj1" fmla="val 50000"/>
                <a:gd name="adj2" fmla="val 106154"/>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2">
              <a:clrChange>
                <a:clrFrom>
                  <a:srgbClr val="FFFFFF"/>
                </a:clrFrom>
                <a:clrTo>
                  <a:srgbClr val="FFFFFF">
                    <a:alpha val="0"/>
                  </a:srgbClr>
                </a:clrTo>
              </a:clrChange>
            </a:blip>
            <a:stretch>
              <a:fillRect/>
            </a:stretch>
          </p:blipFill>
          <p:spPr>
            <a:xfrm rot="21149977">
              <a:off x="3272518" y="5802543"/>
              <a:ext cx="580265" cy="585662"/>
            </a:xfrm>
            <a:prstGeom prst="rect">
              <a:avLst/>
            </a:prstGeom>
          </p:spPr>
        </p:pic>
      </p:grpSp>
      <p:sp>
        <p:nvSpPr>
          <p:cNvPr id="22" name="Rectangle 21"/>
          <p:cNvSpPr/>
          <p:nvPr/>
        </p:nvSpPr>
        <p:spPr>
          <a:xfrm>
            <a:off x="100291" y="119604"/>
            <a:ext cx="7145483"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Critical infrastructure as complex cyber-physical-social system</a:t>
            </a:r>
          </a:p>
        </p:txBody>
      </p:sp>
      <p:grpSp>
        <p:nvGrpSpPr>
          <p:cNvPr id="29" name="Group 28"/>
          <p:cNvGrpSpPr/>
          <p:nvPr/>
        </p:nvGrpSpPr>
        <p:grpSpPr>
          <a:xfrm>
            <a:off x="7038108" y="-73889"/>
            <a:ext cx="4922982" cy="6858001"/>
            <a:chOff x="7038108" y="-73889"/>
            <a:chExt cx="4922982" cy="6858001"/>
          </a:xfrm>
        </p:grpSpPr>
        <p:grpSp>
          <p:nvGrpSpPr>
            <p:cNvPr id="24" name="Group 23"/>
            <p:cNvGrpSpPr/>
            <p:nvPr/>
          </p:nvGrpSpPr>
          <p:grpSpPr>
            <a:xfrm>
              <a:off x="7038108" y="-73889"/>
              <a:ext cx="4922982" cy="6858001"/>
              <a:chOff x="7038108" y="-73889"/>
              <a:chExt cx="4922982" cy="6858001"/>
            </a:xfrm>
          </p:grpSpPr>
          <p:grpSp>
            <p:nvGrpSpPr>
              <p:cNvPr id="4" name="Group 3">
                <a:extLst>
                  <a:ext uri="{FF2B5EF4-FFF2-40B4-BE49-F238E27FC236}">
                    <a16:creationId xmlns:a16="http://schemas.microsoft.com/office/drawing/2014/main" id="{012E83A5-7864-F488-97A1-4FB14DBD41FF}"/>
                  </a:ext>
                </a:extLst>
              </p:cNvPr>
              <p:cNvGrpSpPr/>
              <p:nvPr/>
            </p:nvGrpSpPr>
            <p:grpSpPr>
              <a:xfrm>
                <a:off x="7038108" y="-73889"/>
                <a:ext cx="4922982" cy="6858001"/>
                <a:chOff x="3485895" y="3134961"/>
                <a:chExt cx="1387882" cy="1971676"/>
              </a:xfrm>
            </p:grpSpPr>
            <p:grpSp>
              <p:nvGrpSpPr>
                <p:cNvPr id="5" name="Group 4">
                  <a:extLst>
                    <a:ext uri="{FF2B5EF4-FFF2-40B4-BE49-F238E27FC236}">
                      <a16:creationId xmlns:a16="http://schemas.microsoft.com/office/drawing/2014/main" id="{871CC223-4A4F-9FA0-63BE-DEB1C8BD0CA3}"/>
                    </a:ext>
                  </a:extLst>
                </p:cNvPr>
                <p:cNvGrpSpPr/>
                <p:nvPr/>
              </p:nvGrpSpPr>
              <p:grpSpPr>
                <a:xfrm>
                  <a:off x="3577372" y="3173062"/>
                  <a:ext cx="1296405" cy="1933575"/>
                  <a:chOff x="3608970" y="3114675"/>
                  <a:chExt cx="1296405" cy="1933575"/>
                </a:xfrm>
              </p:grpSpPr>
              <p:sp>
                <p:nvSpPr>
                  <p:cNvPr id="7" name="Rectangle 6">
                    <a:extLst>
                      <a:ext uri="{FF2B5EF4-FFF2-40B4-BE49-F238E27FC236}">
                        <a16:creationId xmlns:a16="http://schemas.microsoft.com/office/drawing/2014/main" id="{03F912ED-A064-7A90-0A2D-CBAC5851944D}"/>
                      </a:ext>
                    </a:extLst>
                  </p:cNvPr>
                  <p:cNvSpPr/>
                  <p:nvPr/>
                </p:nvSpPr>
                <p:spPr>
                  <a:xfrm>
                    <a:off x="3608970" y="3114675"/>
                    <a:ext cx="1296405" cy="1933575"/>
                  </a:xfrm>
                  <a:prstGeom prst="rect">
                    <a:avLst/>
                  </a:prstGeom>
                  <a:solidFill>
                    <a:srgbClr val="FFFFFF"/>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D5839D1-A8B8-A58C-1080-B5C98EC2BCC5}"/>
                      </a:ext>
                    </a:extLst>
                  </p:cNvPr>
                  <p:cNvPicPr>
                    <a:picLocks noChangeAspect="1"/>
                  </p:cNvPicPr>
                  <p:nvPr/>
                </p:nvPicPr>
                <p:blipFill>
                  <a:blip r:embed="rId3"/>
                  <a:stretch>
                    <a:fillRect/>
                  </a:stretch>
                </p:blipFill>
                <p:spPr>
                  <a:xfrm>
                    <a:off x="3791188" y="3171311"/>
                    <a:ext cx="975541" cy="928671"/>
                  </a:xfrm>
                  <a:prstGeom prst="rect">
                    <a:avLst/>
                  </a:prstGeom>
                </p:spPr>
              </p:pic>
              <p:pic>
                <p:nvPicPr>
                  <p:cNvPr id="9" name="Picture 8">
                    <a:extLst>
                      <a:ext uri="{FF2B5EF4-FFF2-40B4-BE49-F238E27FC236}">
                        <a16:creationId xmlns:a16="http://schemas.microsoft.com/office/drawing/2014/main" id="{0EB05572-723E-2FBC-5F60-3591D37DDC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5464" y="4252382"/>
                    <a:ext cx="1131933" cy="722660"/>
                  </a:xfrm>
                  <a:prstGeom prst="rect">
                    <a:avLst/>
                  </a:prstGeom>
                  <a:ln w="50800">
                    <a:noFill/>
                  </a:ln>
                </p:spPr>
              </p:pic>
              <p:pic>
                <p:nvPicPr>
                  <p:cNvPr id="10" name="Picture 9">
                    <a:extLst>
                      <a:ext uri="{FF2B5EF4-FFF2-40B4-BE49-F238E27FC236}">
                        <a16:creationId xmlns:a16="http://schemas.microsoft.com/office/drawing/2014/main" id="{9A33AA36-1D4B-8AB3-36BA-6185E4A3B8B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61854" y="3895194"/>
                    <a:ext cx="819150" cy="447675"/>
                  </a:xfrm>
                  <a:prstGeom prst="rect">
                    <a:avLst/>
                  </a:prstGeom>
                </p:spPr>
              </p:pic>
            </p:grpSp>
            <p:pic>
              <p:nvPicPr>
                <p:cNvPr id="6" name="Picture 2" descr="gif animation of human brain activity while using mobile | Brain  activities, Line illustration, Animation">
                  <a:extLst>
                    <a:ext uri="{FF2B5EF4-FFF2-40B4-BE49-F238E27FC236}">
                      <a16:creationId xmlns:a16="http://schemas.microsoft.com/office/drawing/2014/main" id="{BCB7AD3A-13CA-1DAA-14CC-7E2C7AB781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485895" y="3134961"/>
                  <a:ext cx="743655" cy="70731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p:cNvSpPr/>
              <p:nvPr/>
            </p:nvSpPr>
            <p:spPr>
              <a:xfrm rot="16200000">
                <a:off x="6640674" y="2874571"/>
                <a:ext cx="203453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“State 5.0”</a:t>
                </a:r>
                <a:endParaRPr kumimoji="0" lang="en-US" sz="32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26" name="Group 25"/>
            <p:cNvGrpSpPr/>
            <p:nvPr/>
          </p:nvGrpSpPr>
          <p:grpSpPr>
            <a:xfrm>
              <a:off x="9111883" y="2625024"/>
              <a:ext cx="1222461" cy="1663089"/>
              <a:chOff x="6720365" y="527412"/>
              <a:chExt cx="778402" cy="1000182"/>
            </a:xfrm>
          </p:grpSpPr>
          <p:sp>
            <p:nvSpPr>
              <p:cNvPr id="27" name="Rectangle 26"/>
              <p:cNvSpPr/>
              <p:nvPr/>
            </p:nvSpPr>
            <p:spPr>
              <a:xfrm>
                <a:off x="6945299" y="896258"/>
                <a:ext cx="347005" cy="320057"/>
              </a:xfrm>
              <a:prstGeom prst="rect">
                <a:avLst/>
              </a:prstGeom>
              <a:solidFill>
                <a:srgbClr val="EFF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clrChange>
                  <a:clrFrom>
                    <a:srgbClr val="FFFFFF"/>
                  </a:clrFrom>
                  <a:clrTo>
                    <a:srgbClr val="FFFFFF">
                      <a:alpha val="0"/>
                    </a:srgbClr>
                  </a:clrTo>
                </a:clrChange>
              </a:blip>
              <a:stretch>
                <a:fillRect/>
              </a:stretch>
            </p:blipFill>
            <p:spPr>
              <a:xfrm>
                <a:off x="6720365" y="527412"/>
                <a:ext cx="778402" cy="1000182"/>
              </a:xfrm>
              <a:prstGeom prst="rect">
                <a:avLst/>
              </a:prstGeom>
            </p:spPr>
          </p:pic>
        </p:grpSp>
      </p:grpSp>
    </p:spTree>
    <p:extLst>
      <p:ext uri="{BB962C8B-B14F-4D97-AF65-F5344CB8AC3E}">
        <p14:creationId xmlns:p14="http://schemas.microsoft.com/office/powerpoint/2010/main" val="3379655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107471" y="92366"/>
            <a:ext cx="6058956" cy="6673274"/>
            <a:chOff x="5885803" y="184726"/>
            <a:chExt cx="6058956" cy="6673274"/>
          </a:xfrm>
        </p:grpSpPr>
        <p:pic>
          <p:nvPicPr>
            <p:cNvPr id="7" name="Picture 6"/>
            <p:cNvPicPr>
              <a:picLocks noChangeAspect="1"/>
            </p:cNvPicPr>
            <p:nvPr/>
          </p:nvPicPr>
          <p:blipFill>
            <a:blip r:embed="rId2"/>
            <a:stretch>
              <a:fillRect/>
            </a:stretch>
          </p:blipFill>
          <p:spPr>
            <a:xfrm>
              <a:off x="5885803" y="3673941"/>
              <a:ext cx="6029614" cy="3184059"/>
            </a:xfrm>
            <a:prstGeom prst="rect">
              <a:avLst/>
            </a:prstGeom>
          </p:spPr>
        </p:pic>
        <p:pic>
          <p:nvPicPr>
            <p:cNvPr id="8" name="Picture 7"/>
            <p:cNvPicPr>
              <a:picLocks noChangeAspect="1"/>
            </p:cNvPicPr>
            <p:nvPr/>
          </p:nvPicPr>
          <p:blipFill>
            <a:blip r:embed="rId3"/>
            <a:stretch>
              <a:fillRect/>
            </a:stretch>
          </p:blipFill>
          <p:spPr>
            <a:xfrm>
              <a:off x="5885803" y="184726"/>
              <a:ext cx="6058956" cy="3492933"/>
            </a:xfrm>
            <a:prstGeom prst="rect">
              <a:avLst/>
            </a:prstGeom>
          </p:spPr>
        </p:pic>
      </p:grpSp>
      <p:pic>
        <p:nvPicPr>
          <p:cNvPr id="10" name="Picture 9"/>
          <p:cNvPicPr>
            <a:picLocks noChangeAspect="1"/>
          </p:cNvPicPr>
          <p:nvPr/>
        </p:nvPicPr>
        <p:blipFill>
          <a:blip r:embed="rId4"/>
          <a:stretch>
            <a:fillRect/>
          </a:stretch>
        </p:blipFill>
        <p:spPr>
          <a:xfrm>
            <a:off x="184453" y="3765735"/>
            <a:ext cx="5791472" cy="2966118"/>
          </a:xfrm>
          <a:prstGeom prst="rect">
            <a:avLst/>
          </a:prstGeom>
          <a:ln w="25400">
            <a:solidFill>
              <a:schemeClr val="tx1"/>
            </a:solidFill>
          </a:ln>
        </p:spPr>
      </p:pic>
      <p:pic>
        <p:nvPicPr>
          <p:cNvPr id="11" name="Picture 10"/>
          <p:cNvPicPr>
            <a:picLocks noChangeAspect="1"/>
          </p:cNvPicPr>
          <p:nvPr/>
        </p:nvPicPr>
        <p:blipFill>
          <a:blip r:embed="rId5"/>
          <a:stretch>
            <a:fillRect/>
          </a:stretch>
        </p:blipFill>
        <p:spPr>
          <a:xfrm>
            <a:off x="184452" y="1035912"/>
            <a:ext cx="5791473" cy="2647790"/>
          </a:xfrm>
          <a:prstGeom prst="rect">
            <a:avLst/>
          </a:prstGeom>
          <a:ln w="25400">
            <a:solidFill>
              <a:schemeClr val="tx1"/>
            </a:solidFill>
          </a:ln>
        </p:spPr>
      </p:pic>
      <p:sp>
        <p:nvSpPr>
          <p:cNvPr id="12" name="Rectangle 7"/>
          <p:cNvSpPr>
            <a:spLocks noChangeArrowheads="1"/>
          </p:cNvSpPr>
          <p:nvPr/>
        </p:nvSpPr>
        <p:spPr bwMode="auto">
          <a:xfrm>
            <a:off x="554180" y="-50542"/>
            <a:ext cx="543098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fi-FI"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Human vs. AI in managing critical infrastructure</a:t>
            </a:r>
          </a:p>
        </p:txBody>
      </p:sp>
    </p:spTree>
    <p:extLst>
      <p:ext uri="{BB962C8B-B14F-4D97-AF65-F5344CB8AC3E}">
        <p14:creationId xmlns:p14="http://schemas.microsoft.com/office/powerpoint/2010/main" val="323387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14872" y="2518025"/>
            <a:ext cx="584810" cy="374064"/>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1120" y="369942"/>
            <a:ext cx="1100138"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16200000">
            <a:off x="3289048" y="2524272"/>
            <a:ext cx="23155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Resilience</a:t>
            </a:r>
          </a:p>
        </p:txBody>
      </p:sp>
      <p:pic>
        <p:nvPicPr>
          <p:cNvPr id="9" name="Picture 8"/>
          <p:cNvPicPr>
            <a:picLocks noChangeAspect="1"/>
          </p:cNvPicPr>
          <p:nvPr/>
        </p:nvPicPr>
        <p:blipFill>
          <a:blip r:embed="rId3"/>
          <a:stretch>
            <a:fillRect/>
          </a:stretch>
        </p:blipFill>
        <p:spPr>
          <a:xfrm>
            <a:off x="394005" y="978403"/>
            <a:ext cx="3171825" cy="3276600"/>
          </a:xfrm>
          <a:prstGeom prst="rect">
            <a:avLst/>
          </a:prstGeom>
        </p:spPr>
      </p:pic>
      <p:grpSp>
        <p:nvGrpSpPr>
          <p:cNvPr id="10" name="Group 9"/>
          <p:cNvGrpSpPr/>
          <p:nvPr/>
        </p:nvGrpSpPr>
        <p:grpSpPr>
          <a:xfrm>
            <a:off x="6038982" y="1164559"/>
            <a:ext cx="5424010" cy="2936101"/>
            <a:chOff x="7239778" y="181158"/>
            <a:chExt cx="4483095" cy="2401689"/>
          </a:xfrm>
        </p:grpSpPr>
        <p:pic>
          <p:nvPicPr>
            <p:cNvPr id="4098" name="Picture 2" descr=" Robots and robotics are part of today's everyday life, but when it comes to working with robots and replacing people, the key issue is saf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429" y="245097"/>
              <a:ext cx="4433444" cy="23377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7239778" y="181158"/>
              <a:ext cx="3591450" cy="47833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AI vs. Human in Industry</a:t>
              </a:r>
            </a:p>
          </p:txBody>
        </p:sp>
      </p:grpSp>
      <p:sp>
        <p:nvSpPr>
          <p:cNvPr id="12" name="Explosion 2 11"/>
          <p:cNvSpPr/>
          <p:nvPr/>
        </p:nvSpPr>
        <p:spPr>
          <a:xfrm>
            <a:off x="4851006" y="2155325"/>
            <a:ext cx="273377" cy="93666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996385" y="2302564"/>
            <a:ext cx="978408" cy="717602"/>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958677" y="2448525"/>
            <a:ext cx="122548" cy="374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rot="5400000">
            <a:off x="6861156" y="3920776"/>
            <a:ext cx="730320"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ight Arrow 18"/>
          <p:cNvSpPr/>
          <p:nvPr/>
        </p:nvSpPr>
        <p:spPr>
          <a:xfrm rot="5400000">
            <a:off x="10318004" y="3920778"/>
            <a:ext cx="730321"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6099054" y="4611445"/>
            <a:ext cx="1969322" cy="523220"/>
          </a:xfrm>
          <a:prstGeom prst="rect">
            <a:avLst/>
          </a:prstGeom>
          <a:solidFill>
            <a:srgbClr val="00B05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AI strengths</a:t>
            </a:r>
          </a:p>
        </p:txBody>
      </p:sp>
      <p:sp>
        <p:nvSpPr>
          <p:cNvPr id="21" name="Rectangle 20"/>
          <p:cNvSpPr/>
          <p:nvPr/>
        </p:nvSpPr>
        <p:spPr>
          <a:xfrm>
            <a:off x="8652742" y="4611445"/>
            <a:ext cx="3462936" cy="523220"/>
          </a:xfrm>
          <a:prstGeom prst="rect">
            <a:avLst/>
          </a:prstGeom>
          <a:solidFill>
            <a:srgbClr val="FF000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Human vulnerabilities</a:t>
            </a:r>
          </a:p>
        </p:txBody>
      </p:sp>
      <p:sp>
        <p:nvSpPr>
          <p:cNvPr id="22" name="Rectangle 21"/>
          <p:cNvSpPr/>
          <p:nvPr/>
        </p:nvSpPr>
        <p:spPr>
          <a:xfrm>
            <a:off x="5363943" y="5215377"/>
            <a:ext cx="2696700" cy="523220"/>
          </a:xfrm>
          <a:prstGeom prst="rect">
            <a:avLst/>
          </a:prstGeom>
          <a:solidFill>
            <a:srgbClr val="FF000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AI vulnerabilities</a:t>
            </a:r>
          </a:p>
        </p:txBody>
      </p:sp>
      <p:sp>
        <p:nvSpPr>
          <p:cNvPr id="23" name="Rectangle 22"/>
          <p:cNvSpPr/>
          <p:nvPr/>
        </p:nvSpPr>
        <p:spPr>
          <a:xfrm>
            <a:off x="8652742" y="5205749"/>
            <a:ext cx="2735557" cy="523220"/>
          </a:xfrm>
          <a:prstGeom prst="rect">
            <a:avLst/>
          </a:prstGeom>
          <a:solidFill>
            <a:srgbClr val="00B05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Human strengths</a:t>
            </a:r>
          </a:p>
        </p:txBody>
      </p:sp>
      <p:sp>
        <p:nvSpPr>
          <p:cNvPr id="20" name="Rectangle 19"/>
          <p:cNvSpPr/>
          <p:nvPr/>
        </p:nvSpPr>
        <p:spPr>
          <a:xfrm>
            <a:off x="8067028" y="4421015"/>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5" name="Rectangle 24"/>
          <p:cNvSpPr/>
          <p:nvPr/>
        </p:nvSpPr>
        <p:spPr>
          <a:xfrm>
            <a:off x="8074761" y="4950055"/>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4" name="Bent Arrow 23"/>
          <p:cNvSpPr/>
          <p:nvPr/>
        </p:nvSpPr>
        <p:spPr>
          <a:xfrm rot="10800000">
            <a:off x="3262965" y="5693004"/>
            <a:ext cx="6853187" cy="568878"/>
          </a:xfrm>
          <a:prstGeom prst="bentArrow">
            <a:avLst>
              <a:gd name="adj1" fmla="val 26692"/>
              <a:gd name="adj2" fmla="val 25000"/>
              <a:gd name="adj3" fmla="val 50000"/>
              <a:gd name="adj4" fmla="val 6574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eft Arrow 25"/>
          <p:cNvSpPr/>
          <p:nvPr/>
        </p:nvSpPr>
        <p:spPr>
          <a:xfrm>
            <a:off x="3262965" y="4748370"/>
            <a:ext cx="2885081" cy="338929"/>
          </a:xfrm>
          <a:prstGeom prst="leftArrow">
            <a:avLst>
              <a:gd name="adj1" fmla="val 50000"/>
              <a:gd name="adj2" fmla="val 9045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240631" y="4709870"/>
            <a:ext cx="2945331" cy="1597794"/>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1069993" y="4889350"/>
            <a:ext cx="207830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Resilient Industry</a:t>
            </a:r>
          </a:p>
        </p:txBody>
      </p:sp>
      <p:pic>
        <p:nvPicPr>
          <p:cNvPr id="29" name="Picture 28"/>
          <p:cNvPicPr>
            <a:picLocks noChangeAspect="1"/>
          </p:cNvPicPr>
          <p:nvPr/>
        </p:nvPicPr>
        <p:blipFill>
          <a:blip r:embed="rId5">
            <a:clrChange>
              <a:clrFrom>
                <a:srgbClr val="FFFFFF"/>
              </a:clrFrom>
              <a:clrTo>
                <a:srgbClr val="FFFFFF">
                  <a:alpha val="0"/>
                </a:srgbClr>
              </a:clrTo>
            </a:clrChange>
          </a:blip>
          <a:stretch>
            <a:fillRect/>
          </a:stretch>
        </p:blipFill>
        <p:spPr>
          <a:xfrm>
            <a:off x="347858" y="4909823"/>
            <a:ext cx="884176" cy="1096682"/>
          </a:xfrm>
          <a:prstGeom prst="rect">
            <a:avLst/>
          </a:prstGeom>
        </p:spPr>
      </p:pic>
      <p:sp>
        <p:nvSpPr>
          <p:cNvPr id="31" name="Rectangle 30"/>
          <p:cNvSpPr/>
          <p:nvPr/>
        </p:nvSpPr>
        <p:spPr>
          <a:xfrm>
            <a:off x="6099054" y="4440"/>
            <a:ext cx="4965186"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The need for resilience changes everything - I</a:t>
            </a:r>
          </a:p>
        </p:txBody>
      </p:sp>
    </p:spTree>
    <p:extLst>
      <p:ext uri="{BB962C8B-B14F-4D97-AF65-F5344CB8AC3E}">
        <p14:creationId xmlns:p14="http://schemas.microsoft.com/office/powerpoint/2010/main" val="2153396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14872" y="2518025"/>
            <a:ext cx="584810" cy="374064"/>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1120" y="369942"/>
            <a:ext cx="1100138"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16200000">
            <a:off x="3289048" y="2524272"/>
            <a:ext cx="23155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Resilience</a:t>
            </a:r>
          </a:p>
        </p:txBody>
      </p:sp>
      <p:pic>
        <p:nvPicPr>
          <p:cNvPr id="9" name="Picture 8"/>
          <p:cNvPicPr>
            <a:picLocks noChangeAspect="1"/>
          </p:cNvPicPr>
          <p:nvPr/>
        </p:nvPicPr>
        <p:blipFill>
          <a:blip r:embed="rId3"/>
          <a:stretch>
            <a:fillRect/>
          </a:stretch>
        </p:blipFill>
        <p:spPr>
          <a:xfrm>
            <a:off x="394005" y="978403"/>
            <a:ext cx="3171825" cy="3276600"/>
          </a:xfrm>
          <a:prstGeom prst="rect">
            <a:avLst/>
          </a:prstGeom>
        </p:spPr>
      </p:pic>
      <p:sp>
        <p:nvSpPr>
          <p:cNvPr id="12" name="Explosion 2 11"/>
          <p:cNvSpPr/>
          <p:nvPr/>
        </p:nvSpPr>
        <p:spPr>
          <a:xfrm>
            <a:off x="4851006" y="2155325"/>
            <a:ext cx="273377" cy="93666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996385" y="2302564"/>
            <a:ext cx="978408" cy="717602"/>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958677" y="2448525"/>
            <a:ext cx="122548" cy="374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rot="5400000">
            <a:off x="6861156" y="3920776"/>
            <a:ext cx="730320"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ight Arrow 18"/>
          <p:cNvSpPr/>
          <p:nvPr/>
        </p:nvSpPr>
        <p:spPr>
          <a:xfrm rot="5400000">
            <a:off x="10318004" y="3920778"/>
            <a:ext cx="730321"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6099054" y="4611445"/>
            <a:ext cx="1969322" cy="523220"/>
          </a:xfrm>
          <a:prstGeom prst="rect">
            <a:avLst/>
          </a:prstGeom>
          <a:solidFill>
            <a:srgbClr val="00B05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AI strengths</a:t>
            </a:r>
          </a:p>
        </p:txBody>
      </p:sp>
      <p:sp>
        <p:nvSpPr>
          <p:cNvPr id="21" name="Rectangle 20"/>
          <p:cNvSpPr/>
          <p:nvPr/>
        </p:nvSpPr>
        <p:spPr>
          <a:xfrm>
            <a:off x="8652742" y="4611445"/>
            <a:ext cx="3462936" cy="523220"/>
          </a:xfrm>
          <a:prstGeom prst="rect">
            <a:avLst/>
          </a:prstGeom>
          <a:solidFill>
            <a:srgbClr val="FF000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Human vulnerabilities</a:t>
            </a:r>
          </a:p>
        </p:txBody>
      </p:sp>
      <p:sp>
        <p:nvSpPr>
          <p:cNvPr id="22" name="Rectangle 21"/>
          <p:cNvSpPr/>
          <p:nvPr/>
        </p:nvSpPr>
        <p:spPr>
          <a:xfrm>
            <a:off x="5363943" y="5215377"/>
            <a:ext cx="2696700" cy="523220"/>
          </a:xfrm>
          <a:prstGeom prst="rect">
            <a:avLst/>
          </a:prstGeom>
          <a:solidFill>
            <a:srgbClr val="FF000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AI vulnerabilities</a:t>
            </a:r>
          </a:p>
        </p:txBody>
      </p:sp>
      <p:sp>
        <p:nvSpPr>
          <p:cNvPr id="23" name="Rectangle 22"/>
          <p:cNvSpPr/>
          <p:nvPr/>
        </p:nvSpPr>
        <p:spPr>
          <a:xfrm>
            <a:off x="8652742" y="5205749"/>
            <a:ext cx="2735557" cy="523220"/>
          </a:xfrm>
          <a:prstGeom prst="rect">
            <a:avLst/>
          </a:prstGeom>
          <a:solidFill>
            <a:srgbClr val="00B05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Human strengths</a:t>
            </a:r>
          </a:p>
        </p:txBody>
      </p:sp>
      <p:sp>
        <p:nvSpPr>
          <p:cNvPr id="20" name="Rectangle 19"/>
          <p:cNvSpPr/>
          <p:nvPr/>
        </p:nvSpPr>
        <p:spPr>
          <a:xfrm>
            <a:off x="8067028" y="4421015"/>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5" name="Rectangle 24"/>
          <p:cNvSpPr/>
          <p:nvPr/>
        </p:nvSpPr>
        <p:spPr>
          <a:xfrm>
            <a:off x="8074761" y="4950055"/>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4" name="Bent Arrow 23"/>
          <p:cNvSpPr/>
          <p:nvPr/>
        </p:nvSpPr>
        <p:spPr>
          <a:xfrm rot="10800000">
            <a:off x="3262965" y="5693004"/>
            <a:ext cx="6853187" cy="568878"/>
          </a:xfrm>
          <a:prstGeom prst="bentArrow">
            <a:avLst>
              <a:gd name="adj1" fmla="val 26692"/>
              <a:gd name="adj2" fmla="val 25000"/>
              <a:gd name="adj3" fmla="val 50000"/>
              <a:gd name="adj4" fmla="val 6574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eft Arrow 25"/>
          <p:cNvSpPr/>
          <p:nvPr/>
        </p:nvSpPr>
        <p:spPr>
          <a:xfrm>
            <a:off x="3262965" y="4748370"/>
            <a:ext cx="2885081" cy="338929"/>
          </a:xfrm>
          <a:prstGeom prst="leftArrow">
            <a:avLst>
              <a:gd name="adj1" fmla="val 50000"/>
              <a:gd name="adj2" fmla="val 9045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240631" y="4709870"/>
            <a:ext cx="2945331" cy="1597794"/>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1069993" y="4889350"/>
            <a:ext cx="207830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Resilient </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State</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9" name="Picture 28"/>
          <p:cNvPicPr>
            <a:picLocks noChangeAspect="1"/>
          </p:cNvPicPr>
          <p:nvPr/>
        </p:nvPicPr>
        <p:blipFill>
          <a:blip r:embed="rId4">
            <a:clrChange>
              <a:clrFrom>
                <a:srgbClr val="FFFFFF"/>
              </a:clrFrom>
              <a:clrTo>
                <a:srgbClr val="FFFFFF">
                  <a:alpha val="0"/>
                </a:srgbClr>
              </a:clrTo>
            </a:clrChange>
          </a:blip>
          <a:stretch>
            <a:fillRect/>
          </a:stretch>
        </p:blipFill>
        <p:spPr>
          <a:xfrm>
            <a:off x="347858" y="4909823"/>
            <a:ext cx="884176" cy="1096682"/>
          </a:xfrm>
          <a:prstGeom prst="rect">
            <a:avLst/>
          </a:prstGeom>
        </p:spPr>
      </p:pic>
      <p:sp>
        <p:nvSpPr>
          <p:cNvPr id="31" name="Rectangle 30"/>
          <p:cNvSpPr/>
          <p:nvPr/>
        </p:nvSpPr>
        <p:spPr>
          <a:xfrm>
            <a:off x="6057562" y="189053"/>
            <a:ext cx="4751826"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The need for resilience changes everything - II</a:t>
            </a:r>
          </a:p>
        </p:txBody>
      </p:sp>
      <p:grpSp>
        <p:nvGrpSpPr>
          <p:cNvPr id="5" name="Group 4"/>
          <p:cNvGrpSpPr/>
          <p:nvPr/>
        </p:nvGrpSpPr>
        <p:grpSpPr>
          <a:xfrm>
            <a:off x="6057562" y="1411865"/>
            <a:ext cx="5966613" cy="2336304"/>
            <a:chOff x="6057562" y="1393393"/>
            <a:chExt cx="5966613" cy="2336304"/>
          </a:xfrm>
        </p:grpSpPr>
        <p:pic>
          <p:nvPicPr>
            <p:cNvPr id="3" name="Picture 2"/>
            <p:cNvPicPr>
              <a:picLocks noChangeAspect="1"/>
            </p:cNvPicPr>
            <p:nvPr/>
          </p:nvPicPr>
          <p:blipFill>
            <a:blip r:embed="rId5"/>
            <a:stretch>
              <a:fillRect/>
            </a:stretch>
          </p:blipFill>
          <p:spPr>
            <a:xfrm>
              <a:off x="6057562" y="1395199"/>
              <a:ext cx="5966613" cy="2334498"/>
            </a:xfrm>
            <a:prstGeom prst="rect">
              <a:avLst/>
            </a:prstGeom>
          </p:spPr>
        </p:pic>
        <p:sp>
          <p:nvSpPr>
            <p:cNvPr id="30" name="Rectangle 29"/>
            <p:cNvSpPr/>
            <p:nvPr/>
          </p:nvSpPr>
          <p:spPr>
            <a:xfrm>
              <a:off x="8458542" y="1393393"/>
              <a:ext cx="3554499" cy="369332"/>
            </a:xfrm>
            <a:prstGeom prst="rect">
              <a:avLst/>
            </a:prstGeom>
            <a:solidFill>
              <a:schemeClr val="accent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AI vs. Human in </a:t>
              </a:r>
              <a:r>
                <a:rPr kumimoji="0" lang="en-US" sz="1800" b="1" i="0" u="none" strike="noStrike" kern="1200" cap="none" spc="0" normalizeH="0" baseline="0" noProof="0" dirty="0" smtClean="0">
                  <a:ln w="0"/>
                  <a:solidFill>
                    <a:prstClr val="white"/>
                  </a:solidFill>
                  <a:effectLst>
                    <a:reflection blurRad="6350" stA="53000" endA="300" endPos="35500" dir="5400000" sy="-90000" algn="bl" rotWithShape="0"/>
                  </a:effectLst>
                  <a:uLnTx/>
                  <a:uFillTx/>
                  <a:latin typeface="Calibri" panose="020F0502020204030204"/>
                  <a:ea typeface="+mn-ea"/>
                  <a:cs typeface="+mn-cs"/>
                </a:rPr>
                <a:t>State Management</a:t>
              </a:r>
              <a:endParaRPr kumimoji="0" lang="en-US" sz="18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4" name="Rectangle 3"/>
            <p:cNvSpPr/>
            <p:nvPr/>
          </p:nvSpPr>
          <p:spPr>
            <a:xfrm>
              <a:off x="6057562" y="1393393"/>
              <a:ext cx="5966613" cy="23363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00085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493" y="870337"/>
            <a:ext cx="10123055" cy="2985271"/>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10392393" y="101599"/>
            <a:ext cx="1691428" cy="3739130"/>
            <a:chOff x="3886567" y="693019"/>
            <a:chExt cx="3486386" cy="6095708"/>
          </a:xfrm>
        </p:grpSpPr>
        <p:sp>
          <p:nvSpPr>
            <p:cNvPr id="5" name="Rounded Rectangle 4"/>
            <p:cNvSpPr/>
            <p:nvPr/>
          </p:nvSpPr>
          <p:spPr>
            <a:xfrm>
              <a:off x="3886567" y="693019"/>
              <a:ext cx="3486386" cy="6095708"/>
            </a:xfrm>
            <a:prstGeom prst="roundRect">
              <a:avLst>
                <a:gd name="adj" fmla="val 2248"/>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3934692" y="774845"/>
              <a:ext cx="3397105" cy="2260619"/>
            </a:xfrm>
            <a:prstGeom prst="rect">
              <a:avLst/>
            </a:prstGeom>
          </p:spPr>
        </p:pic>
        <p:pic>
          <p:nvPicPr>
            <p:cNvPr id="7" name="Picture 6"/>
            <p:cNvPicPr>
              <a:picLocks noChangeAspect="1"/>
            </p:cNvPicPr>
            <p:nvPr/>
          </p:nvPicPr>
          <p:blipFill>
            <a:blip r:embed="rId3"/>
            <a:stretch>
              <a:fillRect/>
            </a:stretch>
          </p:blipFill>
          <p:spPr>
            <a:xfrm>
              <a:off x="3934692" y="4965864"/>
              <a:ext cx="3397105" cy="1774132"/>
            </a:xfrm>
            <a:prstGeom prst="rect">
              <a:avLst/>
            </a:prstGeom>
          </p:spPr>
        </p:pic>
        <p:pic>
          <p:nvPicPr>
            <p:cNvPr id="8" name="Picture 7"/>
            <p:cNvPicPr>
              <a:picLocks noChangeAspect="1"/>
            </p:cNvPicPr>
            <p:nvPr/>
          </p:nvPicPr>
          <p:blipFill>
            <a:blip r:embed="rId4"/>
            <a:stretch>
              <a:fillRect/>
            </a:stretch>
          </p:blipFill>
          <p:spPr>
            <a:xfrm>
              <a:off x="3946493" y="3043870"/>
              <a:ext cx="3385304" cy="1922828"/>
            </a:xfrm>
            <a:prstGeom prst="rect">
              <a:avLst/>
            </a:prstGeom>
          </p:spPr>
        </p:pic>
      </p:grpSp>
      <p:grpSp>
        <p:nvGrpSpPr>
          <p:cNvPr id="9" name="Group 8"/>
          <p:cNvGrpSpPr/>
          <p:nvPr/>
        </p:nvGrpSpPr>
        <p:grpSpPr>
          <a:xfrm>
            <a:off x="6097657" y="3948965"/>
            <a:ext cx="6057399" cy="2850795"/>
            <a:chOff x="30105" y="2188966"/>
            <a:chExt cx="9100248" cy="4596597"/>
          </a:xfrm>
        </p:grpSpPr>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05" y="2188966"/>
              <a:ext cx="9100248" cy="459659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6"/>
            <a:stretch>
              <a:fillRect/>
            </a:stretch>
          </p:blipFill>
          <p:spPr>
            <a:xfrm>
              <a:off x="3779912" y="2708920"/>
              <a:ext cx="5069904" cy="2448272"/>
            </a:xfrm>
            <a:prstGeom prst="rect">
              <a:avLst/>
            </a:prstGeom>
          </p:spPr>
        </p:pic>
        <p:pic>
          <p:nvPicPr>
            <p:cNvPr id="12" name="Picture 11"/>
            <p:cNvPicPr>
              <a:picLocks noChangeAspect="1"/>
            </p:cNvPicPr>
            <p:nvPr/>
          </p:nvPicPr>
          <p:blipFill>
            <a:blip r:embed="rId7"/>
            <a:stretch>
              <a:fillRect/>
            </a:stretch>
          </p:blipFill>
          <p:spPr>
            <a:xfrm>
              <a:off x="3499375" y="2512209"/>
              <a:ext cx="3448889" cy="2343150"/>
            </a:xfrm>
            <a:prstGeom prst="rect">
              <a:avLst/>
            </a:prstGeom>
          </p:spPr>
        </p:pic>
        <p:pic>
          <p:nvPicPr>
            <p:cNvPr id="13" name="Picture 12"/>
            <p:cNvPicPr>
              <a:picLocks noChangeAspect="1"/>
            </p:cNvPicPr>
            <p:nvPr/>
          </p:nvPicPr>
          <p:blipFill>
            <a:blip r:embed="rId8"/>
            <a:stretch>
              <a:fillRect/>
            </a:stretch>
          </p:blipFill>
          <p:spPr>
            <a:xfrm>
              <a:off x="7280872" y="2575316"/>
              <a:ext cx="1568944" cy="2252106"/>
            </a:xfrm>
            <a:prstGeom prst="rect">
              <a:avLst/>
            </a:prstGeom>
            <a:ln w="38100">
              <a:solidFill>
                <a:srgbClr val="800000"/>
              </a:solidFill>
            </a:ln>
          </p:spPr>
        </p:pic>
        <p:sp>
          <p:nvSpPr>
            <p:cNvPr id="14" name="TextBox 13"/>
            <p:cNvSpPr txBox="1"/>
            <p:nvPr/>
          </p:nvSpPr>
          <p:spPr>
            <a:xfrm>
              <a:off x="3499376" y="6068495"/>
              <a:ext cx="5579461" cy="411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C3619"/>
                  </a:solidFill>
                  <a:effectLst/>
                  <a:uLnTx/>
                  <a:uFillTx/>
                  <a:latin typeface="Broadway" panose="04040905080B02020502" pitchFamily="82" charset="0"/>
                  <a:ea typeface="+mn-ea"/>
                  <a:cs typeface="+mn-cs"/>
                </a:rPr>
                <a:t>21 Lessons </a:t>
              </a:r>
              <a:r>
                <a:rPr kumimoji="0" lang="en-US" sz="1200" b="1"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shows us where we are today …</a:t>
              </a:r>
              <a:endParaRPr kumimoji="0" lang="en-US" sz="800" b="1"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grpSp>
      <p:sp>
        <p:nvSpPr>
          <p:cNvPr id="15" name="Rounded Rectangle 14"/>
          <p:cNvSpPr/>
          <p:nvPr/>
        </p:nvSpPr>
        <p:spPr>
          <a:xfrm>
            <a:off x="351610" y="950772"/>
            <a:ext cx="2660920" cy="1379809"/>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242513" y="1187393"/>
            <a:ext cx="1702249"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Resilient </a:t>
            </a:r>
            <a:r>
              <a:rPr kumimoji="0" lang="en-US" sz="2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Industry</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458836" y="1178433"/>
            <a:ext cx="783677" cy="972029"/>
          </a:xfrm>
          <a:prstGeom prst="rect">
            <a:avLst/>
          </a:prstGeom>
        </p:spPr>
      </p:pic>
      <p:sp>
        <p:nvSpPr>
          <p:cNvPr id="18" name="Rectangle 17"/>
          <p:cNvSpPr/>
          <p:nvPr/>
        </p:nvSpPr>
        <p:spPr>
          <a:xfrm>
            <a:off x="3101284" y="953461"/>
            <a:ext cx="7089816"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To enable resilient and efficient </a:t>
            </a:r>
            <a:r>
              <a:rPr kumimoji="0" lang="en-US" sz="24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Industry </a:t>
            </a: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of the future we need a hybrid “Industry 4.0 + Industry 5.0” with:</a:t>
            </a:r>
            <a:endParaRPr kumimoji="0" lang="en-US"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arenBoth"/>
              <a:tabLst/>
              <a:defRPr/>
            </a:pPr>
            <a:r>
              <a:rPr kumimoji="0" lang="en-US" sz="18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Calibri" panose="020F0502020204030204"/>
                <a:ea typeface="+mn-ea"/>
                <a:cs typeface="+mn-cs"/>
              </a:rPr>
              <a:t>humans enhanced by autonomous AI;</a:t>
            </a:r>
          </a:p>
          <a:p>
            <a:pPr marL="514350" marR="0" lvl="0" indent="-514350" algn="just" defTabSz="914400" rtl="0" eaLnBrk="1" fontAlgn="auto" latinLnBrk="0" hangingPunct="1">
              <a:lnSpc>
                <a:spcPct val="100000"/>
              </a:lnSpc>
              <a:spcBef>
                <a:spcPts val="0"/>
              </a:spcBef>
              <a:spcAft>
                <a:spcPts val="0"/>
              </a:spcAft>
              <a:buClrTx/>
              <a:buSzTx/>
              <a:buFontTx/>
              <a:buAutoNum type="alphaLcParenBoth"/>
              <a:tabLst/>
              <a:defRPr/>
            </a:pPr>
            <a:r>
              <a:rPr kumimoji="0" lang="en-US" sz="18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Calibri" panose="020F0502020204030204"/>
                <a:ea typeface="+mn-ea"/>
                <a:cs typeface="+mn-cs"/>
              </a:rPr>
              <a:t>autonomous AI “with human face” … </a:t>
            </a:r>
          </a:p>
        </p:txBody>
      </p:sp>
      <p:sp>
        <p:nvSpPr>
          <p:cNvPr id="19" name="Rectangle 18"/>
          <p:cNvSpPr/>
          <p:nvPr/>
        </p:nvSpPr>
        <p:spPr>
          <a:xfrm>
            <a:off x="158493" y="3976674"/>
            <a:ext cx="5717770" cy="2831544"/>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 and which will inherit the most valuable features of both - efficiency of the </a:t>
            </a:r>
            <a:r>
              <a:rPr kumimoji="0" lang="en-US" sz="2200" b="0" i="0" u="none" strike="noStrike" kern="1200" cap="none" spc="0" normalizeH="0" baseline="0" noProof="0" dirty="0" smtClean="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processes </a:t>
            </a:r>
            <a:r>
              <a:rPr kumimoji="0" lang="en-US" sz="2200" b="0"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and sustainability of </a:t>
            </a:r>
            <a:r>
              <a:rPr kumimoji="0" lang="en-US" sz="2200" b="0" i="0" u="none" strike="noStrike" kern="1200" cap="none" spc="0" normalizeH="0" baseline="0" noProof="0" dirty="0" smtClean="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the decisions.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w="11430"/>
                <a:solidFill>
                  <a:srgbClr val="FF0000"/>
                </a:solidFill>
                <a:effectLst>
                  <a:outerShdw blurRad="50800" dist="39000" dir="5460000" algn="tl">
                    <a:srgbClr val="000000">
                      <a:alpha val="38000"/>
                    </a:srgbClr>
                  </a:outerShdw>
                </a:effectLst>
                <a:uLnTx/>
                <a:uFillTx/>
                <a:latin typeface="Calibri" panose="020F0502020204030204"/>
                <a:ea typeface="+mn-ea"/>
                <a:cs typeface="+mn-cs"/>
              </a:rPr>
              <a:t>Digital </a:t>
            </a:r>
            <a:r>
              <a:rPr kumimoji="0" lang="en-US" sz="2400" b="1" i="0" u="sng"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panose="020F0502020204030204"/>
                <a:ea typeface="+mn-ea"/>
                <a:cs typeface="+mn-cs"/>
              </a:rPr>
              <a:t>cognitive clones</a:t>
            </a:r>
            <a:r>
              <a:rPr kumimoji="0" lang="en-US" sz="2200" b="0"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 (i.e., twinning human decision-making behavior) could be an enabling technology for the future hybrid and as an accelerator (as well as resilience enabler) of the convergence of the digital and human worlds ...</a:t>
            </a:r>
            <a:endParaRPr kumimoji="0" lang="fi-FI" sz="2200" b="0"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20" name="Rounded Rectangle 19"/>
          <p:cNvSpPr/>
          <p:nvPr/>
        </p:nvSpPr>
        <p:spPr>
          <a:xfrm>
            <a:off x="352833" y="2417716"/>
            <a:ext cx="2660920" cy="1379809"/>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1198354" y="2670815"/>
            <a:ext cx="1702249"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Resilient </a:t>
            </a:r>
            <a:r>
              <a:rPr kumimoji="0" lang="en-US" sz="2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State</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2" name="Picture 21"/>
          <p:cNvPicPr>
            <a:picLocks noChangeAspect="1"/>
          </p:cNvPicPr>
          <p:nvPr/>
        </p:nvPicPr>
        <p:blipFill>
          <a:blip r:embed="rId9">
            <a:clrChange>
              <a:clrFrom>
                <a:srgbClr val="FFFFFF"/>
              </a:clrFrom>
              <a:clrTo>
                <a:srgbClr val="FFFFFF">
                  <a:alpha val="0"/>
                </a:srgbClr>
              </a:clrTo>
            </a:clrChange>
          </a:blip>
          <a:stretch>
            <a:fillRect/>
          </a:stretch>
        </p:blipFill>
        <p:spPr>
          <a:xfrm>
            <a:off x="460059" y="2617669"/>
            <a:ext cx="783677" cy="972029"/>
          </a:xfrm>
          <a:prstGeom prst="rect">
            <a:avLst/>
          </a:prstGeom>
        </p:spPr>
      </p:pic>
      <p:sp>
        <p:nvSpPr>
          <p:cNvPr id="23" name="Rectangle 22"/>
          <p:cNvSpPr/>
          <p:nvPr/>
        </p:nvSpPr>
        <p:spPr>
          <a:xfrm>
            <a:off x="3111743" y="2401933"/>
            <a:ext cx="6948132"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To enable resilient and efficient </a:t>
            </a:r>
            <a:r>
              <a:rPr kumimoji="0" lang="en-US" sz="24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State </a:t>
            </a: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of the future we need a hybrid </a:t>
            </a:r>
            <a:r>
              <a:rPr kumimoji="0" lang="en-US" sz="24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“State </a:t>
            </a: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4.0 + </a:t>
            </a:r>
            <a:r>
              <a:rPr kumimoji="0" lang="en-US" sz="24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State </a:t>
            </a: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5.0” with:</a:t>
            </a:r>
            <a:endParaRPr kumimoji="0" lang="en-US" sz="1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arenBoth"/>
              <a:tabLst/>
              <a:defRPr/>
            </a:pPr>
            <a:r>
              <a:rPr kumimoji="0" lang="en-US" sz="18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Calibri" panose="020F0502020204030204"/>
                <a:ea typeface="+mn-ea"/>
                <a:cs typeface="+mn-cs"/>
              </a:rPr>
              <a:t>humans enhanced by autonomous AI;</a:t>
            </a:r>
          </a:p>
          <a:p>
            <a:pPr marL="514350" marR="0" lvl="0" indent="-514350" algn="just" defTabSz="914400" rtl="0" eaLnBrk="1" fontAlgn="auto" latinLnBrk="0" hangingPunct="1">
              <a:lnSpc>
                <a:spcPct val="100000"/>
              </a:lnSpc>
              <a:spcBef>
                <a:spcPts val="0"/>
              </a:spcBef>
              <a:spcAft>
                <a:spcPts val="0"/>
              </a:spcAft>
              <a:buClrTx/>
              <a:buSzTx/>
              <a:buFontTx/>
              <a:buAutoNum type="alphaLcParenBoth"/>
              <a:tabLst/>
              <a:defRPr/>
            </a:pPr>
            <a:r>
              <a:rPr kumimoji="0" lang="en-US" sz="18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Calibri" panose="020F0502020204030204"/>
                <a:ea typeface="+mn-ea"/>
                <a:cs typeface="+mn-cs"/>
              </a:rPr>
              <a:t>autonomous AI “with human face” … </a:t>
            </a:r>
          </a:p>
        </p:txBody>
      </p:sp>
      <p:sp>
        <p:nvSpPr>
          <p:cNvPr id="24" name="Rectangle 23"/>
          <p:cNvSpPr/>
          <p:nvPr/>
        </p:nvSpPr>
        <p:spPr>
          <a:xfrm>
            <a:off x="158494" y="8347"/>
            <a:ext cx="854216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Two objectives – same solution</a:t>
            </a:r>
          </a:p>
        </p:txBody>
      </p:sp>
    </p:spTree>
    <p:extLst>
      <p:ext uri="{BB962C8B-B14F-4D97-AF65-F5344CB8AC3E}">
        <p14:creationId xmlns:p14="http://schemas.microsoft.com/office/powerpoint/2010/main" val="932444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552481" y="120019"/>
            <a:ext cx="6539947" cy="6624346"/>
            <a:chOff x="5552481" y="120019"/>
            <a:chExt cx="6539947" cy="6624346"/>
          </a:xfrm>
        </p:grpSpPr>
        <p:pic>
          <p:nvPicPr>
            <p:cNvPr id="4" name="Picture 3"/>
            <p:cNvPicPr>
              <a:picLocks noChangeAspect="1"/>
            </p:cNvPicPr>
            <p:nvPr/>
          </p:nvPicPr>
          <p:blipFill>
            <a:blip r:embed="rId2"/>
            <a:stretch>
              <a:fillRect/>
            </a:stretch>
          </p:blipFill>
          <p:spPr>
            <a:xfrm>
              <a:off x="5552481" y="120019"/>
              <a:ext cx="5533203" cy="2857013"/>
            </a:xfrm>
            <a:prstGeom prst="rect">
              <a:avLst/>
            </a:prstGeom>
            <a:ln w="38100">
              <a:solidFill>
                <a:schemeClr val="tx1"/>
              </a:solidFill>
            </a:ln>
          </p:spPr>
        </p:pic>
        <p:pic>
          <p:nvPicPr>
            <p:cNvPr id="5" name="Picture 4"/>
            <p:cNvPicPr>
              <a:picLocks noChangeAspect="1"/>
            </p:cNvPicPr>
            <p:nvPr/>
          </p:nvPicPr>
          <p:blipFill>
            <a:blip r:embed="rId3"/>
            <a:stretch>
              <a:fillRect/>
            </a:stretch>
          </p:blipFill>
          <p:spPr>
            <a:xfrm>
              <a:off x="5552481" y="3173883"/>
              <a:ext cx="5533203" cy="3570482"/>
            </a:xfrm>
            <a:prstGeom prst="rect">
              <a:avLst/>
            </a:prstGeom>
            <a:ln w="38100">
              <a:solidFill>
                <a:schemeClr val="tx1"/>
              </a:solidFill>
            </a:ln>
          </p:spPr>
        </p:pic>
        <p:sp>
          <p:nvSpPr>
            <p:cNvPr id="6" name="Rectangle 5"/>
            <p:cNvSpPr/>
            <p:nvPr/>
          </p:nvSpPr>
          <p:spPr>
            <a:xfrm rot="16200000">
              <a:off x="9393485" y="3580283"/>
              <a:ext cx="481311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Cooper Black" panose="0208090404030B020404" pitchFamily="18" charset="0"/>
                  <a:ea typeface="+mn-ea"/>
                  <a:cs typeface="+mn-cs"/>
                </a:rPr>
                <a:t>“A unity </a:t>
              </a:r>
              <a:r>
                <a:rPr kumimoji="0" lang="en-US" sz="3200" b="0" i="0" u="none" strike="noStrike" kern="1200" cap="none" spc="0" normalizeH="0" baseline="0" noProof="0" dirty="0">
                  <a:ln>
                    <a:noFill/>
                  </a:ln>
                  <a:solidFill>
                    <a:srgbClr val="FF0000"/>
                  </a:solidFill>
                  <a:effectLst/>
                  <a:uLnTx/>
                  <a:uFillTx/>
                  <a:latin typeface="Cooper Black" panose="0208090404030B020404" pitchFamily="18" charset="0"/>
                  <a:ea typeface="+mn-ea"/>
                  <a:cs typeface="+mn-cs"/>
                </a:rPr>
                <a:t>of </a:t>
              </a:r>
              <a:r>
                <a:rPr kumimoji="0" lang="en-US" sz="3200" b="0" i="0" u="none" strike="noStrike" kern="1200" cap="none" spc="0" normalizeH="0" baseline="0" noProof="0" dirty="0" smtClean="0">
                  <a:ln>
                    <a:noFill/>
                  </a:ln>
                  <a:solidFill>
                    <a:srgbClr val="FF0000"/>
                  </a:solidFill>
                  <a:effectLst/>
                  <a:uLnTx/>
                  <a:uFillTx/>
                  <a:latin typeface="Cooper Black" panose="0208090404030B020404" pitchFamily="18" charset="0"/>
                  <a:ea typeface="+mn-ea"/>
                  <a:cs typeface="+mn-cs"/>
                </a:rPr>
                <a:t>opposites”</a:t>
              </a:r>
              <a:endParaRPr kumimoji="0" lang="en-US" sz="3200" b="0" i="0" u="none" strike="noStrike" kern="1200" cap="none" spc="0" normalizeH="0" baseline="0" noProof="0" dirty="0">
                <a:ln>
                  <a:noFill/>
                </a:ln>
                <a:solidFill>
                  <a:srgbClr val="FF0000"/>
                </a:solidFill>
                <a:effectLst/>
                <a:uLnTx/>
                <a:uFillTx/>
                <a:latin typeface="Cooper Black" panose="0208090404030B020404" pitchFamily="18" charset="0"/>
                <a:ea typeface="+mn-ea"/>
                <a:cs typeface="+mn-cs"/>
              </a:endParaRPr>
            </a:p>
          </p:txBody>
        </p:sp>
        <p:grpSp>
          <p:nvGrpSpPr>
            <p:cNvPr id="11" name="Group 10"/>
            <p:cNvGrpSpPr/>
            <p:nvPr/>
          </p:nvGrpSpPr>
          <p:grpSpPr>
            <a:xfrm>
              <a:off x="10362505" y="1979959"/>
              <a:ext cx="1219200" cy="3932150"/>
              <a:chOff x="9771378" y="2007667"/>
              <a:chExt cx="1219200" cy="3932150"/>
            </a:xfrm>
          </p:grpSpPr>
          <p:sp>
            <p:nvSpPr>
              <p:cNvPr id="7" name="Block Arc 6"/>
              <p:cNvSpPr/>
              <p:nvPr/>
            </p:nvSpPr>
            <p:spPr>
              <a:xfrm rot="5400000">
                <a:off x="8529138" y="3357467"/>
                <a:ext cx="3703680" cy="1219200"/>
              </a:xfrm>
              <a:prstGeom prst="blockArc">
                <a:avLst>
                  <a:gd name="adj1" fmla="val 10720808"/>
                  <a:gd name="adj2" fmla="val 124949"/>
                  <a:gd name="adj3" fmla="val 120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Isosceles Triangle 8"/>
              <p:cNvSpPr/>
              <p:nvPr/>
            </p:nvSpPr>
            <p:spPr>
              <a:xfrm rot="15987036">
                <a:off x="9976231" y="1985672"/>
                <a:ext cx="371646" cy="4156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p:cNvSpPr/>
              <p:nvPr/>
            </p:nvSpPr>
            <p:spPr>
              <a:xfrm rot="16200000">
                <a:off x="9994011" y="5546176"/>
                <a:ext cx="371646" cy="41563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2" name="Rectangle 11"/>
          <p:cNvSpPr/>
          <p:nvPr/>
        </p:nvSpPr>
        <p:spPr>
          <a:xfrm>
            <a:off x="104987" y="260450"/>
            <a:ext cx="5333916" cy="181588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Hybrid approaches towards future Industry and Future State using AI-Clones-of-Humans as mediators</a:t>
            </a:r>
          </a:p>
        </p:txBody>
      </p:sp>
      <p:sp>
        <p:nvSpPr>
          <p:cNvPr id="14" name="Rectangle 13"/>
          <p:cNvSpPr/>
          <p:nvPr/>
        </p:nvSpPr>
        <p:spPr>
          <a:xfrm>
            <a:off x="197575" y="2376039"/>
            <a:ext cx="5099166" cy="2531462"/>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Cite 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Golovianko, M., Terziyan, V., Branytskyi, V., &amp; Malyk, D., (2023). </a:t>
            </a: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Industry 4.0 vs. Industry 5.0: Co-existence, Transition, or a Hybrid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Procedia Computer Science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217, 102-113. Elsevier.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https://doi.org/10.1016/j.procs.2022.12.206</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Presentation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slides</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w="0"/>
                <a:solidFill>
                  <a:prstClr val="black"/>
                </a:solidFill>
                <a:effectLst/>
                <a:uLnTx/>
                <a:uFillTx/>
                <a:latin typeface="Times New Roman" panose="02020603050405020304" pitchFamily="18" charset="0"/>
                <a:ea typeface="+mn-ea"/>
                <a:cs typeface="Times New Roman" panose="02020603050405020304" pitchFamily="18" charset="0"/>
                <a:hlinkClick r:id="rId5"/>
              </a:rPr>
              <a:t>https</a:t>
            </a:r>
            <a:r>
              <a:rPr kumimoji="0" lang="en-US" sz="1800" b="0" i="0" u="none" strike="noStrike" kern="1200" cap="none" spc="0" normalizeH="0" baseline="0" noProof="0" dirty="0">
                <a:ln w="0"/>
                <a:solidFill>
                  <a:prstClr val="black"/>
                </a:solidFill>
                <a:effectLst/>
                <a:uLnTx/>
                <a:uFillTx/>
                <a:latin typeface="Times New Roman" panose="02020603050405020304" pitchFamily="18" charset="0"/>
                <a:ea typeface="+mn-ea"/>
                <a:cs typeface="Times New Roman" panose="02020603050405020304" pitchFamily="18" charset="0"/>
                <a:hlinkClick r:id="rId5"/>
              </a:rPr>
              <a:t>://ai.it.jyu.fi/ISM-2022-Industry_4_5.pptx</a:t>
            </a:r>
            <a:r>
              <a:rPr kumimoji="0" lang="en-US" sz="1800" b="0" i="0" u="none" strike="noStrike" kern="1200" cap="none" spc="0" normalizeH="0" baseline="0" noProof="0" dirty="0">
                <a:ln w="0"/>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9" name="Group 18"/>
          <p:cNvGrpSpPr/>
          <p:nvPr/>
        </p:nvGrpSpPr>
        <p:grpSpPr>
          <a:xfrm>
            <a:off x="729673" y="4861318"/>
            <a:ext cx="3794686" cy="1809379"/>
            <a:chOff x="350982" y="4813094"/>
            <a:chExt cx="3794686" cy="1809379"/>
          </a:xfrm>
        </p:grpSpPr>
        <p:sp>
          <p:nvSpPr>
            <p:cNvPr id="15" name="Oval 14"/>
            <p:cNvSpPr/>
            <p:nvPr/>
          </p:nvSpPr>
          <p:spPr>
            <a:xfrm>
              <a:off x="350982" y="5458691"/>
              <a:ext cx="2253673" cy="11637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HUMAN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p:cNvSpPr/>
            <p:nvPr/>
          </p:nvSpPr>
          <p:spPr>
            <a:xfrm>
              <a:off x="1891995" y="5458691"/>
              <a:ext cx="2253673" cy="1163782"/>
            </a:xfrm>
            <a:prstGeom prst="ellipse">
              <a:avLst/>
            </a:prstGeom>
            <a:solidFill>
              <a:schemeClr val="accent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AI</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rot="16200000">
              <a:off x="1777935" y="5828221"/>
              <a:ext cx="87395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clone</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8" name="Picture 17"/>
            <p:cNvPicPr>
              <a:picLocks noChangeAspect="1"/>
            </p:cNvPicPr>
            <p:nvPr/>
          </p:nvPicPr>
          <p:blipFill>
            <a:blip r:embed="rId6">
              <a:clrChange>
                <a:clrFrom>
                  <a:srgbClr val="EEEEEE"/>
                </a:clrFrom>
                <a:clrTo>
                  <a:srgbClr val="EEEEEE">
                    <a:alpha val="0"/>
                  </a:srgbClr>
                </a:clrTo>
              </a:clrChange>
              <a:grayscl/>
              <a:extLst>
                <a:ext uri="{28A0092B-C50C-407E-A947-70E740481C1C}">
                  <a14:useLocalDpi xmlns:a14="http://schemas.microsoft.com/office/drawing/2010/main" val="0"/>
                </a:ext>
              </a:extLst>
            </a:blip>
            <a:srcRect/>
            <a:stretch>
              <a:fillRect/>
            </a:stretch>
          </p:blipFill>
          <p:spPr bwMode="auto">
            <a:xfrm flipH="1">
              <a:off x="1849741" y="4813094"/>
              <a:ext cx="795027" cy="85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6957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175" y="962509"/>
            <a:ext cx="2438400" cy="25590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0291" name="Rectangle 7"/>
          <p:cNvSpPr>
            <a:spLocks noChangeArrowheads="1"/>
          </p:cNvSpPr>
          <p:nvPr/>
        </p:nvSpPr>
        <p:spPr bwMode="auto">
          <a:xfrm>
            <a:off x="277813" y="19991"/>
            <a:ext cx="113061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fi-FI"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Agents as autonomous “clones” of human capabilities</a:t>
            </a:r>
          </a:p>
        </p:txBody>
      </p:sp>
      <p:pic>
        <p:nvPicPr>
          <p:cNvPr id="13" name="Picture 12"/>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364227" y="316119"/>
            <a:ext cx="5166017" cy="555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flipV="1">
            <a:off x="5599113" y="1400659"/>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295" name="Group 31"/>
          <p:cNvGrpSpPr>
            <a:grpSpLocks/>
          </p:cNvGrpSpPr>
          <p:nvPr/>
        </p:nvGrpSpPr>
        <p:grpSpPr bwMode="auto">
          <a:xfrm>
            <a:off x="6227764" y="1246671"/>
            <a:ext cx="325437" cy="323850"/>
            <a:chOff x="3790950" y="4653136"/>
            <a:chExt cx="1562100" cy="1524000"/>
          </a:xfrm>
        </p:grpSpPr>
        <p:pic>
          <p:nvPicPr>
            <p:cNvPr id="14033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35"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0296"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5063" y="1205397"/>
            <a:ext cx="635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Arrow Connector 37"/>
          <p:cNvCxnSpPr/>
          <p:nvPr/>
        </p:nvCxnSpPr>
        <p:spPr>
          <a:xfrm>
            <a:off x="3973513" y="1402246"/>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000500" y="1849921"/>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008438" y="2265846"/>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pic>
        <p:nvPicPr>
          <p:cNvPr id="140300"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1638784"/>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2076934"/>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Arrow Connector 50"/>
          <p:cNvCxnSpPr/>
          <p:nvPr/>
        </p:nvCxnSpPr>
        <p:spPr>
          <a:xfrm flipV="1">
            <a:off x="5607050" y="1826109"/>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3" name="Group 51"/>
          <p:cNvGrpSpPr>
            <a:grpSpLocks/>
          </p:cNvGrpSpPr>
          <p:nvPr/>
        </p:nvGrpSpPr>
        <p:grpSpPr bwMode="auto">
          <a:xfrm>
            <a:off x="6235700" y="1670534"/>
            <a:ext cx="325438" cy="323850"/>
            <a:chOff x="3790950" y="4653136"/>
            <a:chExt cx="1562100" cy="1524000"/>
          </a:xfrm>
        </p:grpSpPr>
        <p:pic>
          <p:nvPicPr>
            <p:cNvPr id="140330"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Oval 53"/>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32"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56" name="Straight Arrow Connector 55"/>
          <p:cNvCxnSpPr/>
          <p:nvPr/>
        </p:nvCxnSpPr>
        <p:spPr>
          <a:xfrm flipV="1">
            <a:off x="5607050" y="2265846"/>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5" name="Group 56"/>
          <p:cNvGrpSpPr>
            <a:grpSpLocks/>
          </p:cNvGrpSpPr>
          <p:nvPr/>
        </p:nvGrpSpPr>
        <p:grpSpPr bwMode="auto">
          <a:xfrm>
            <a:off x="6235700" y="2111859"/>
            <a:ext cx="325438" cy="323850"/>
            <a:chOff x="3790950" y="4653136"/>
            <a:chExt cx="1562100" cy="1524000"/>
          </a:xfrm>
        </p:grpSpPr>
        <p:pic>
          <p:nvPicPr>
            <p:cNvPr id="14032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Oval 58"/>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9"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1" name="Straight Arrow Connector 60"/>
          <p:cNvCxnSpPr/>
          <p:nvPr/>
        </p:nvCxnSpPr>
        <p:spPr>
          <a:xfrm>
            <a:off x="6688139" y="1376847"/>
            <a:ext cx="1150937" cy="53975"/>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6608764" y="1746734"/>
            <a:ext cx="1030287" cy="74612"/>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140308" name="Group 62"/>
          <p:cNvGrpSpPr>
            <a:grpSpLocks/>
          </p:cNvGrpSpPr>
          <p:nvPr/>
        </p:nvGrpSpPr>
        <p:grpSpPr bwMode="auto">
          <a:xfrm>
            <a:off x="7839076" y="1291122"/>
            <a:ext cx="327025" cy="322263"/>
            <a:chOff x="3790950" y="4653136"/>
            <a:chExt cx="1562100" cy="1524000"/>
          </a:xfrm>
        </p:grpSpPr>
        <p:pic>
          <p:nvPicPr>
            <p:cNvPr id="14032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Oval 64"/>
            <p:cNvSpPr/>
            <p:nvPr/>
          </p:nvSpPr>
          <p:spPr>
            <a:xfrm>
              <a:off x="4450674" y="5268741"/>
              <a:ext cx="538391" cy="502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6"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0309" name="Group 66"/>
          <p:cNvGrpSpPr>
            <a:grpSpLocks/>
          </p:cNvGrpSpPr>
          <p:nvPr/>
        </p:nvGrpSpPr>
        <p:grpSpPr bwMode="auto">
          <a:xfrm>
            <a:off x="7621589" y="1560996"/>
            <a:ext cx="325437" cy="323850"/>
            <a:chOff x="3790950" y="4653136"/>
            <a:chExt cx="1562100" cy="1524000"/>
          </a:xfrm>
        </p:grpSpPr>
        <p:pic>
          <p:nvPicPr>
            <p:cNvPr id="14032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Oval 68"/>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3"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0310" name="Group 70"/>
          <p:cNvGrpSpPr>
            <a:grpSpLocks/>
          </p:cNvGrpSpPr>
          <p:nvPr/>
        </p:nvGrpSpPr>
        <p:grpSpPr bwMode="auto">
          <a:xfrm>
            <a:off x="7926389" y="1705459"/>
            <a:ext cx="325437" cy="323850"/>
            <a:chOff x="3790950" y="4653136"/>
            <a:chExt cx="1562100" cy="1524000"/>
          </a:xfrm>
        </p:grpSpPr>
        <p:pic>
          <p:nvPicPr>
            <p:cNvPr id="14031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Oval 72"/>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0320" name="Picture 4"/>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5" name="Straight Arrow Connector 74"/>
          <p:cNvCxnSpPr/>
          <p:nvPr/>
        </p:nvCxnSpPr>
        <p:spPr>
          <a:xfrm flipV="1">
            <a:off x="6637339" y="1943584"/>
            <a:ext cx="1309687" cy="33020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8731251" y="1052997"/>
            <a:ext cx="1044575" cy="385763"/>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8731251" y="1702284"/>
            <a:ext cx="1044575" cy="33496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8442325" y="2057884"/>
            <a:ext cx="1225550" cy="863600"/>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79" name="Picture 78"/>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80597" y="356994"/>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80597" y="1400272"/>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p:cNvPicPr>
            <a:picLocks noChangeAspect="1"/>
          </p:cNvPicPr>
          <p:nvPr/>
        </p:nvPicPr>
        <p:blipFill>
          <a:blip r:embed="rId3">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46615" y="2471889"/>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145842" y="3667153"/>
            <a:ext cx="6309418" cy="1200329"/>
          </a:xfrm>
          <a:prstGeom prst="rect">
            <a:avLst/>
          </a:prstGeom>
          <a:solidFill>
            <a:schemeClr val="bg1">
              <a:lumMod val="85000"/>
            </a:schemeClr>
          </a:solidFill>
          <a:ln w="254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Enhancing a human (or a </a:t>
            </a:r>
            <a:r>
              <a:rPr kumimoji="0" lang="en-US"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system or autonomous AI agent!)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by making him/her ubiquitous and omniscient  due to multiple autonomous clones capable to be present, self-develop and decide on human’s behalf synchronously within many processes.</a:t>
            </a:r>
          </a:p>
        </p:txBody>
      </p:sp>
      <p:sp>
        <p:nvSpPr>
          <p:cNvPr id="49" name="Rectangle 48"/>
          <p:cNvSpPr/>
          <p:nvPr/>
        </p:nvSpPr>
        <p:spPr>
          <a:xfrm>
            <a:off x="145842" y="5105618"/>
            <a:ext cx="9995685" cy="1477328"/>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SimSun" panose="02010600030101010101" pitchFamily="2" charset="-122"/>
                <a:cs typeface="+mn-cs"/>
              </a:rPr>
              <a:t>A digital cognitive clone of a human decision-maker is an industrial compromise in the “robots vs. humans” dilemma, serving as a bridging concept to marry automation-centric Industry 4.0 and human-centric Industry </a:t>
            </a:r>
            <a:r>
              <a:rPr kumimoji="0" lang="en-US" sz="1800" b="1" i="0" u="none" strike="noStrike" kern="1200" cap="none" spc="0" normalizeH="0" baseline="0" noProof="0" dirty="0" smtClean="0">
                <a:ln>
                  <a:noFill/>
                </a:ln>
                <a:solidFill>
                  <a:srgbClr val="7030A0"/>
                </a:solidFill>
                <a:effectLst/>
                <a:uLnTx/>
                <a:uFillTx/>
                <a:latin typeface="Calibri" panose="020F0502020204030204"/>
                <a:ea typeface="SimSun" panose="02010600030101010101" pitchFamily="2" charset="-122"/>
                <a:cs typeface="+mn-cs"/>
              </a:rPr>
              <a:t>5.0 (as well as State 4.0 vs. State 5.0). </a:t>
            </a:r>
            <a:r>
              <a:rPr kumimoji="0" lang="en-US" sz="1800" b="1" i="0" u="none" strike="noStrike" kern="1200" cap="none" spc="0" normalizeH="0" baseline="0" noProof="0" dirty="0">
                <a:ln>
                  <a:noFill/>
                </a:ln>
                <a:solidFill>
                  <a:srgbClr val="7030A0"/>
                </a:solidFill>
                <a:effectLst/>
                <a:uLnTx/>
                <a:uFillTx/>
                <a:latin typeface="Calibri" panose="020F0502020204030204"/>
                <a:ea typeface="SimSun" panose="02010600030101010101" pitchFamily="2" charset="-122"/>
                <a:cs typeface="+mn-cs"/>
              </a:rPr>
              <a:t>Cognitive clones, as smart bridging technological artifacts, keep particular humans (donors for the clones) within the loop of responsible decision-making processes and, at the same time, make such human involvement ubiquitous and, therefore, efficient.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7"/>
          <p:cNvSpPr>
            <a:spLocks noChangeArrowheads="1"/>
          </p:cNvSpPr>
          <p:nvPr/>
        </p:nvSpPr>
        <p:spPr bwMode="auto">
          <a:xfrm rot="16200000">
            <a:off x="8376766" y="3144159"/>
            <a:ext cx="63534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fi-FI" sz="2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Not yet “hybrid printing” but step ahead</a:t>
            </a:r>
            <a:endParaRPr lang="en-US" altLang="fi-FI"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endParaRPr>
          </a:p>
        </p:txBody>
      </p:sp>
    </p:spTree>
    <p:extLst>
      <p:ext uri="{BB962C8B-B14F-4D97-AF65-F5344CB8AC3E}">
        <p14:creationId xmlns:p14="http://schemas.microsoft.com/office/powerpoint/2010/main" val="1655730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85869" y="9219"/>
            <a:ext cx="11989111" cy="6504582"/>
            <a:chOff x="38734" y="46927"/>
            <a:chExt cx="11989111" cy="6504582"/>
          </a:xfrm>
        </p:grpSpPr>
        <p:sp>
          <p:nvSpPr>
            <p:cNvPr id="2" name="Rectangle 1"/>
            <p:cNvSpPr>
              <a:spLocks noChangeArrowheads="1"/>
            </p:cNvSpPr>
            <p:nvPr/>
          </p:nvSpPr>
          <p:spPr bwMode="auto">
            <a:xfrm>
              <a:off x="6539035" y="189927"/>
              <a:ext cx="548881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4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Patented Intelligence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(Pi-Mind)</a:t>
              </a:r>
            </a:p>
          </p:txBody>
        </p:sp>
        <p:sp>
          <p:nvSpPr>
            <p:cNvPr id="3" name="Rectangle 2"/>
            <p:cNvSpPr/>
            <p:nvPr/>
          </p:nvSpPr>
          <p:spPr bwMode="auto">
            <a:xfrm>
              <a:off x="47970" y="83871"/>
              <a:ext cx="6272774" cy="3253663"/>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Rectangle 3"/>
            <p:cNvSpPr/>
            <p:nvPr/>
          </p:nvSpPr>
          <p:spPr>
            <a:xfrm>
              <a:off x="58779" y="46927"/>
              <a:ext cx="6293873" cy="76944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Autonomous agent (software robot) as a </a:t>
              </a:r>
              <a:r>
                <a:rPr kumimoji="0" lang="en-US" sz="24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“clone”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or digital copy (twin) of human intelligence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84" y="1651179"/>
              <a:ext cx="2020887" cy="8413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Left-Right Arrow 5"/>
            <p:cNvSpPr/>
            <p:nvPr/>
          </p:nvSpPr>
          <p:spPr>
            <a:xfrm>
              <a:off x="2285609" y="1949629"/>
              <a:ext cx="769937" cy="231775"/>
            </a:xfrm>
            <a:prstGeom prst="leftRightArrow">
              <a:avLst>
                <a:gd name="adj1" fmla="val 50000"/>
                <a:gd name="adj2" fmla="val 934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Rectangle 6"/>
            <p:cNvSpPr/>
            <p:nvPr/>
          </p:nvSpPr>
          <p:spPr>
            <a:xfrm>
              <a:off x="234353" y="1128646"/>
              <a:ext cx="1938352" cy="52322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Process</a:t>
              </a:r>
            </a:p>
          </p:txBody>
        </p:sp>
        <p:sp>
          <p:nvSpPr>
            <p:cNvPr id="8" name="Rectangle 7"/>
            <p:cNvSpPr/>
            <p:nvPr/>
          </p:nvSpPr>
          <p:spPr>
            <a:xfrm>
              <a:off x="2345158" y="862949"/>
              <a:ext cx="2776462" cy="64633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Digital clone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Of a human</a:t>
              </a:r>
            </a:p>
          </p:txBody>
        </p:sp>
        <p:pic>
          <p:nvPicPr>
            <p:cNvPr id="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9758" y="1668640"/>
              <a:ext cx="1301750" cy="139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3"/>
            <p:cNvGrpSpPr>
              <a:grpSpLocks/>
            </p:cNvGrpSpPr>
            <p:nvPr/>
          </p:nvGrpSpPr>
          <p:grpSpPr bwMode="auto">
            <a:xfrm>
              <a:off x="3150795" y="1460678"/>
              <a:ext cx="1042988" cy="1839912"/>
              <a:chOff x="5220072" y="3890909"/>
              <a:chExt cx="913018" cy="1724788"/>
            </a:xfrm>
          </p:grpSpPr>
          <p:pic>
            <p:nvPicPr>
              <p:cNvPr id="1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072" y="3890909"/>
                <a:ext cx="913018" cy="101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0737" y="4814828"/>
                <a:ext cx="742412" cy="80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2"/>
              <p:cNvGrpSpPr>
                <a:grpSpLocks/>
              </p:cNvGrpSpPr>
              <p:nvPr/>
            </p:nvGrpSpPr>
            <p:grpSpPr bwMode="auto">
              <a:xfrm>
                <a:off x="5276091" y="3937800"/>
                <a:ext cx="414745" cy="425461"/>
                <a:chOff x="7596336" y="3717032"/>
                <a:chExt cx="504056" cy="504056"/>
              </a:xfrm>
            </p:grpSpPr>
            <p:sp>
              <p:nvSpPr>
                <p:cNvPr id="14" name="Oval 13"/>
                <p:cNvSpPr/>
                <p:nvPr/>
              </p:nvSpPr>
              <p:spPr>
                <a:xfrm>
                  <a:off x="7595812" y="3717897"/>
                  <a:ext cx="503301" cy="5024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5"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412" y="3787484"/>
                  <a:ext cx="330669" cy="35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Rectangle 15"/>
            <p:cNvSpPr/>
            <p:nvPr/>
          </p:nvSpPr>
          <p:spPr>
            <a:xfrm>
              <a:off x="5099237" y="1205590"/>
              <a:ext cx="1152128" cy="36933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mn-ea"/>
                  <a:cs typeface="Arial" panose="020B0604020202020204" pitchFamily="34" charset="0"/>
                </a:rPr>
                <a:t>human</a:t>
              </a:r>
            </a:p>
          </p:txBody>
        </p:sp>
        <p:sp>
          <p:nvSpPr>
            <p:cNvPr id="17" name="Left-Right Arrow 16"/>
            <p:cNvSpPr/>
            <p:nvPr/>
          </p:nvSpPr>
          <p:spPr>
            <a:xfrm>
              <a:off x="4281095" y="1960740"/>
              <a:ext cx="769938" cy="230188"/>
            </a:xfrm>
            <a:prstGeom prst="leftRightArrow">
              <a:avLst>
                <a:gd name="adj1" fmla="val 50000"/>
                <a:gd name="adj2" fmla="val 93414"/>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825" y="3441421"/>
              <a:ext cx="3165475" cy="19319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97" y="3440487"/>
              <a:ext cx="2982913" cy="19304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Rectangle 19"/>
            <p:cNvSpPr/>
            <p:nvPr/>
          </p:nvSpPr>
          <p:spPr>
            <a:xfrm>
              <a:off x="38734" y="5535846"/>
              <a:ext cx="11989111" cy="1015663"/>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Cite as:</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Terziyan, V., Gryshko, S., &amp; Golovianko, M. (2018). </a:t>
              </a: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Patented Intelligence: Cloning Human Decision Models for Industry 4.0</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Journal of Manufacturing Systems</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48</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(Part C), 204-217. Elsevier. </a:t>
              </a: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9"/>
                </a:rPr>
                <a:t>https://doi.org/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9"/>
                </a:rPr>
                <a:t>10.1016/j.jmsy.2018.04.019</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22" name="TextBox 21"/>
                <p:cNvSpPr txBox="1"/>
                <p:nvPr/>
              </p:nvSpPr>
              <p:spPr>
                <a:xfrm>
                  <a:off x="6778537" y="1602968"/>
                  <a:ext cx="5163127" cy="3416320"/>
                </a:xfrm>
                <a:prstGeom prst="rect">
                  <a:avLst/>
                </a:prstGeom>
                <a:solidFill>
                  <a:schemeClr val="bg1">
                    <a:lumMod val="85000"/>
                  </a:schemeClr>
                </a:solidFill>
                <a:ln w="25400">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𝝅</m:t>
                      </m:r>
                    </m:oMath>
                  </a14:m>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-Mind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Pi-Mind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Patented Intelligence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technology is capable to capture, formalize, license, share, reuse, and integrate personal cognitive models and corresponding personal value- and decision-driven behavior (of a human or other smart entity) within autonomous cyber-physical-social systems and various business processes.</a:t>
                  </a:r>
                </a:p>
              </p:txBody>
            </p:sp>
          </mc:Choice>
          <mc:Fallback xmlns="">
            <p:sp>
              <p:nvSpPr>
                <p:cNvPr id="22" name="TextBox 21"/>
                <p:cNvSpPr txBox="1">
                  <a:spLocks noRot="1" noChangeAspect="1" noMove="1" noResize="1" noEditPoints="1" noAdjustHandles="1" noChangeArrowheads="1" noChangeShapeType="1" noTextEdit="1"/>
                </p:cNvSpPr>
                <p:nvPr/>
              </p:nvSpPr>
              <p:spPr>
                <a:xfrm>
                  <a:off x="6778537" y="1602968"/>
                  <a:ext cx="5163127" cy="3416320"/>
                </a:xfrm>
                <a:prstGeom prst="rect">
                  <a:avLst/>
                </a:prstGeom>
                <a:blipFill>
                  <a:blip r:embed="rId10"/>
                  <a:stretch>
                    <a:fillRect l="-1645" t="-1064" r="-1528" b="-2837"/>
                  </a:stretch>
                </a:blipFill>
                <a:ln w="25400">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4260294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85019" y="2959243"/>
            <a:ext cx="3476514" cy="347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774603" y="2059087"/>
            <a:ext cx="2702215" cy="584775"/>
          </a:xfrm>
          <a:prstGeom prst="rect">
            <a:avLst/>
          </a:prstGeom>
          <a:noFill/>
        </p:spPr>
        <p:txBody>
          <a:bodyPr wrap="none" lIns="91440" tIns="45720" rIns="91440" bIns="45720">
            <a:spAutoFit/>
          </a:bodyPr>
          <a:lstStyle/>
          <a:p>
            <a:pPr algn="ctr"/>
            <a:r>
              <a:rPr lang="en-US" sz="32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endPar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8" name="Rectangle 17"/>
          <p:cNvSpPr/>
          <p:nvPr/>
        </p:nvSpPr>
        <p:spPr>
          <a:xfrm>
            <a:off x="7910949" y="10191"/>
            <a:ext cx="2474909"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2" name="TextBox 21"/>
          <p:cNvSpPr txBox="1"/>
          <p:nvPr/>
        </p:nvSpPr>
        <p:spPr>
          <a:xfrm>
            <a:off x="9019610" y="2544261"/>
            <a:ext cx="2212200" cy="369332"/>
          </a:xfrm>
          <a:prstGeom prst="rect">
            <a:avLst/>
          </a:prstGeom>
          <a:noFill/>
        </p:spPr>
        <p:txBody>
          <a:bodyPr wrap="square" rtlCol="0">
            <a:spAutoFit/>
          </a:bodyPr>
          <a:lstStyle/>
          <a:p>
            <a:r>
              <a:rPr lang="en-US" dirty="0" smtClean="0">
                <a:hlinkClick r:id="rId3"/>
              </a:rPr>
              <a:t>vagan.terziyan@jyu.fi</a:t>
            </a:r>
            <a:r>
              <a:rPr lang="en-US" dirty="0" smtClean="0"/>
              <a:t> </a:t>
            </a:r>
            <a:endParaRPr lang="en-US" dirty="0"/>
          </a:p>
        </p:txBody>
      </p:sp>
      <p:grpSp>
        <p:nvGrpSpPr>
          <p:cNvPr id="23" name="Group 22"/>
          <p:cNvGrpSpPr/>
          <p:nvPr/>
        </p:nvGrpSpPr>
        <p:grpSpPr>
          <a:xfrm>
            <a:off x="3214716" y="5041579"/>
            <a:ext cx="3337087" cy="1382057"/>
            <a:chOff x="2663700" y="3423372"/>
            <a:chExt cx="3435776" cy="1427465"/>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smtClean="0">
                  <a:hlinkClick r:id="rId6"/>
                </a:rPr>
                <a:t>https://www.jyu.fi/en/</a:t>
              </a:r>
              <a:r>
                <a:rPr lang="en-US" dirty="0" smtClean="0"/>
                <a:t> </a:t>
              </a:r>
              <a:endParaRPr lang="en-US" dirty="0"/>
            </a:p>
          </p:txBody>
        </p:sp>
      </p:grpSp>
      <p:sp>
        <p:nvSpPr>
          <p:cNvPr id="19" name="Rectangle 18"/>
          <p:cNvSpPr/>
          <p:nvPr/>
        </p:nvSpPr>
        <p:spPr>
          <a:xfrm>
            <a:off x="2783036" y="1040117"/>
            <a:ext cx="8978496" cy="830997"/>
          </a:xfrm>
          <a:prstGeom prst="rect">
            <a:avLst/>
          </a:prstGeom>
          <a:solidFill>
            <a:srgbClr val="FFFF00"/>
          </a:solidFill>
          <a:ln w="25400">
            <a:solidFill>
              <a:srgbClr val="FF0000"/>
            </a:solidFill>
          </a:ln>
        </p:spPr>
        <p:txBody>
          <a:bodyPr wrap="square">
            <a:spAutoFit/>
          </a:bodyPr>
          <a:lstStyle/>
          <a:p>
            <a:pPr algn="just"/>
            <a:r>
              <a:rPr lang="en-US" sz="24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“Hybrid Additive Manufacturing: A Convergence of Physical, Digital, and Social Realms Driven by Generative AI”</a:t>
            </a:r>
          </a:p>
        </p:txBody>
      </p:sp>
      <p:pic>
        <p:nvPicPr>
          <p:cNvPr id="12" name="Picture 11"/>
          <p:cNvPicPr>
            <a:picLocks noChangeAspect="1"/>
          </p:cNvPicPr>
          <p:nvPr/>
        </p:nvPicPr>
        <p:blipFill>
          <a:blip r:embed="rId7"/>
          <a:stretch>
            <a:fillRect/>
          </a:stretch>
        </p:blipFill>
        <p:spPr>
          <a:xfrm>
            <a:off x="3861755" y="2076892"/>
            <a:ext cx="3338034" cy="2652901"/>
          </a:xfrm>
          <a:prstGeom prst="rect">
            <a:avLst/>
          </a:prstGeom>
        </p:spPr>
      </p:pic>
      <p:pic>
        <p:nvPicPr>
          <p:cNvPr id="1026" name="Picture 2" descr="Ukraine flag heart shaped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2913" y="1916764"/>
            <a:ext cx="1509838" cy="150983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36920" y="858418"/>
            <a:ext cx="1694798" cy="830997"/>
          </a:xfrm>
          <a:prstGeom prst="rect">
            <a:avLst/>
          </a:prstGeom>
        </p:spPr>
        <p:txBody>
          <a:bodyPr wrap="square">
            <a:spAutoFit/>
          </a:bodyPr>
          <a:lstStyle/>
          <a:p>
            <a:pPr algn="ctr"/>
            <a:r>
              <a:rPr lang="en-US" sz="2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Olena Kaikova</a:t>
            </a:r>
            <a:endPar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0" name="Picture 19"/>
          <p:cNvPicPr>
            <a:picLocks noChangeAspect="1"/>
          </p:cNvPicPr>
          <p:nvPr/>
        </p:nvPicPr>
        <p:blipFill>
          <a:blip r:embed="rId9"/>
          <a:stretch>
            <a:fillRect/>
          </a:stretch>
        </p:blipFill>
        <p:spPr>
          <a:xfrm>
            <a:off x="336920" y="1775415"/>
            <a:ext cx="1671091" cy="2031972"/>
          </a:xfrm>
          <a:prstGeom prst="rect">
            <a:avLst/>
          </a:prstGeom>
          <a:ln w="25400">
            <a:solidFill>
              <a:schemeClr val="tx1"/>
            </a:solidFill>
          </a:ln>
        </p:spPr>
      </p:pic>
    </p:spTree>
    <p:extLst>
      <p:ext uri="{BB962C8B-B14F-4D97-AF65-F5344CB8AC3E}">
        <p14:creationId xmlns:p14="http://schemas.microsoft.com/office/powerpoint/2010/main" val="796656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ight Arrow 58"/>
          <p:cNvSpPr/>
          <p:nvPr/>
        </p:nvSpPr>
        <p:spPr>
          <a:xfrm>
            <a:off x="2535995" y="2895565"/>
            <a:ext cx="7077335" cy="437218"/>
          </a:xfrm>
          <a:prstGeom prst="rightArrow">
            <a:avLst>
              <a:gd name="adj1" fmla="val 50000"/>
              <a:gd name="adj2" fmla="val 105938"/>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692073" y="0"/>
            <a:ext cx="2909454" cy="6858000"/>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02225" y="814501"/>
            <a:ext cx="2832810" cy="2712729"/>
          </a:xfrm>
          <a:prstGeom prst="rect">
            <a:avLst/>
          </a:prstGeom>
        </p:spPr>
      </p:pic>
      <p:pic>
        <p:nvPicPr>
          <p:cNvPr id="53" name="Picture 52"/>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1475659" y="2611370"/>
            <a:ext cx="781050" cy="923925"/>
          </a:xfrm>
          <a:prstGeom prst="rect">
            <a:avLst/>
          </a:prstGeom>
        </p:spPr>
      </p:pic>
      <p:grpSp>
        <p:nvGrpSpPr>
          <p:cNvPr id="6" name="Group 5"/>
          <p:cNvGrpSpPr/>
          <p:nvPr/>
        </p:nvGrpSpPr>
        <p:grpSpPr>
          <a:xfrm>
            <a:off x="886690" y="4342256"/>
            <a:ext cx="1976582" cy="1975410"/>
            <a:chOff x="757383" y="4018990"/>
            <a:chExt cx="1976582" cy="1975410"/>
          </a:xfrm>
        </p:grpSpPr>
        <p:sp>
          <p:nvSpPr>
            <p:cNvPr id="3" name="Rectangle 2"/>
            <p:cNvSpPr/>
            <p:nvPr/>
          </p:nvSpPr>
          <p:spPr>
            <a:xfrm>
              <a:off x="757383" y="4027055"/>
              <a:ext cx="1976582" cy="1967345"/>
            </a:xfrm>
            <a:prstGeom prst="rect">
              <a:avLst/>
            </a:prstGeom>
            <a:solidFill>
              <a:schemeClr val="bg1">
                <a:lumMod val="8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1147047" y="4738255"/>
              <a:ext cx="1186522" cy="1176337"/>
            </a:xfrm>
            <a:prstGeom prst="rect">
              <a:avLst/>
            </a:prstGeom>
          </p:spPr>
        </p:pic>
        <p:sp>
          <p:nvSpPr>
            <p:cNvPr id="4" name="Rectangle 3"/>
            <p:cNvSpPr/>
            <p:nvPr/>
          </p:nvSpPr>
          <p:spPr>
            <a:xfrm>
              <a:off x="841245" y="4018990"/>
              <a:ext cx="1779654"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Cloning</a:t>
              </a:r>
            </a:p>
          </p:txBody>
        </p:sp>
      </p:grpSp>
      <p:sp>
        <p:nvSpPr>
          <p:cNvPr id="7" name="Right Arrow 6"/>
          <p:cNvSpPr/>
          <p:nvPr/>
        </p:nvSpPr>
        <p:spPr>
          <a:xfrm>
            <a:off x="2909452" y="4382167"/>
            <a:ext cx="591126" cy="365322"/>
          </a:xfrm>
          <a:prstGeom prst="rightArrow">
            <a:avLst>
              <a:gd name="adj1" fmla="val 50000"/>
              <a:gd name="adj2" fmla="val 76363"/>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ight Arrow 59"/>
          <p:cNvSpPr/>
          <p:nvPr/>
        </p:nvSpPr>
        <p:spPr>
          <a:xfrm>
            <a:off x="2909451" y="5160335"/>
            <a:ext cx="591126" cy="365322"/>
          </a:xfrm>
          <a:prstGeom prst="rightArrow">
            <a:avLst>
              <a:gd name="adj1" fmla="val 50000"/>
              <a:gd name="adj2" fmla="val 76363"/>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ight Arrow 60"/>
          <p:cNvSpPr/>
          <p:nvPr/>
        </p:nvSpPr>
        <p:spPr>
          <a:xfrm>
            <a:off x="2909451" y="5925692"/>
            <a:ext cx="591126" cy="365322"/>
          </a:xfrm>
          <a:prstGeom prst="rightArrow">
            <a:avLst>
              <a:gd name="adj1" fmla="val 50000"/>
              <a:gd name="adj2" fmla="val 76363"/>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ight Arrow 61"/>
          <p:cNvSpPr/>
          <p:nvPr/>
        </p:nvSpPr>
        <p:spPr>
          <a:xfrm rot="5400000">
            <a:off x="1570621" y="3783193"/>
            <a:ext cx="591126" cy="365322"/>
          </a:xfrm>
          <a:prstGeom prst="rightArrow">
            <a:avLst>
              <a:gd name="adj1" fmla="val 50000"/>
              <a:gd name="adj2" fmla="val 76363"/>
            </a:avLst>
          </a:prstGeom>
          <a:solidFill>
            <a:schemeClr val="bg1">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Donut 62"/>
          <p:cNvSpPr/>
          <p:nvPr/>
        </p:nvSpPr>
        <p:spPr>
          <a:xfrm>
            <a:off x="1317483" y="2522283"/>
            <a:ext cx="1097280" cy="1097280"/>
          </a:xfrm>
          <a:prstGeom prst="donut">
            <a:avLst>
              <a:gd name="adj" fmla="val 5857"/>
            </a:avLst>
          </a:prstGeom>
          <a:solidFill>
            <a:srgbClr val="FF00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rot="5400000">
            <a:off x="3606013" y="4121870"/>
            <a:ext cx="781050" cy="923925"/>
          </a:xfrm>
          <a:prstGeom prst="rect">
            <a:avLst/>
          </a:prstGeom>
        </p:spPr>
      </p:pic>
      <p:pic>
        <p:nvPicPr>
          <p:cNvPr id="110" name="Picture 109"/>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rot="5400000">
            <a:off x="3606011" y="4888484"/>
            <a:ext cx="781050" cy="923925"/>
          </a:xfrm>
          <a:prstGeom prst="rect">
            <a:avLst/>
          </a:prstGeom>
        </p:spPr>
      </p:pic>
      <p:pic>
        <p:nvPicPr>
          <p:cNvPr id="112" name="Picture 111"/>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rot="5400000">
            <a:off x="3606008" y="5655826"/>
            <a:ext cx="781050" cy="923925"/>
          </a:xfrm>
          <a:prstGeom prst="rect">
            <a:avLst/>
          </a:prstGeom>
        </p:spPr>
      </p:pic>
      <p:pic>
        <p:nvPicPr>
          <p:cNvPr id="113" name="Picture 112">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29794" y="4766684"/>
            <a:ext cx="2084557" cy="1996194"/>
          </a:xfrm>
          <a:prstGeom prst="rect">
            <a:avLst/>
          </a:prstGeom>
        </p:spPr>
      </p:pic>
      <p:pic>
        <p:nvPicPr>
          <p:cNvPr id="115" name="Picture 114">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11780" y="2519322"/>
            <a:ext cx="2084557" cy="1996194"/>
          </a:xfrm>
          <a:prstGeom prst="rect">
            <a:avLst/>
          </a:prstGeom>
        </p:spPr>
      </p:pic>
      <p:pic>
        <p:nvPicPr>
          <p:cNvPr id="116" name="Picture 115">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95439" y="271960"/>
            <a:ext cx="2084557" cy="1996194"/>
          </a:xfrm>
          <a:prstGeom prst="rect">
            <a:avLst/>
          </a:prstGeom>
        </p:spPr>
      </p:pic>
      <p:pic>
        <p:nvPicPr>
          <p:cNvPr id="117" name="Picture 116"/>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5883964" y="1589529"/>
            <a:ext cx="581491" cy="687861"/>
          </a:xfrm>
          <a:prstGeom prst="rect">
            <a:avLst/>
          </a:prstGeom>
        </p:spPr>
      </p:pic>
      <p:pic>
        <p:nvPicPr>
          <p:cNvPr id="118" name="Picture 117"/>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5894891" y="3840140"/>
            <a:ext cx="581491" cy="687861"/>
          </a:xfrm>
          <a:prstGeom prst="rect">
            <a:avLst/>
          </a:prstGeom>
        </p:spPr>
      </p:pic>
      <p:pic>
        <p:nvPicPr>
          <p:cNvPr id="119" name="Picture 118"/>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5914989" y="6084253"/>
            <a:ext cx="581491" cy="687861"/>
          </a:xfrm>
          <a:prstGeom prst="rect">
            <a:avLst/>
          </a:prstGeom>
        </p:spPr>
      </p:pic>
      <p:pic>
        <p:nvPicPr>
          <p:cNvPr id="120" name="Picture 119">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28350" y="814501"/>
            <a:ext cx="2832810" cy="2712729"/>
          </a:xfrm>
          <a:prstGeom prst="rect">
            <a:avLst/>
          </a:prstGeom>
        </p:spPr>
      </p:pic>
      <p:pic>
        <p:nvPicPr>
          <p:cNvPr id="121" name="Picture 120"/>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9901784" y="2611370"/>
            <a:ext cx="781050" cy="923925"/>
          </a:xfrm>
          <a:prstGeom prst="rect">
            <a:avLst/>
          </a:prstGeom>
        </p:spPr>
      </p:pic>
      <p:sp>
        <p:nvSpPr>
          <p:cNvPr id="122" name="Donut 121"/>
          <p:cNvSpPr/>
          <p:nvPr/>
        </p:nvSpPr>
        <p:spPr>
          <a:xfrm>
            <a:off x="9743608" y="2522283"/>
            <a:ext cx="1097280" cy="1097280"/>
          </a:xfrm>
          <a:prstGeom prst="donut">
            <a:avLst>
              <a:gd name="adj" fmla="val 5857"/>
            </a:avLst>
          </a:prstGeom>
          <a:solidFill>
            <a:srgbClr val="FF00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3" name="Picture 122"/>
          <p:cNvPicPr>
            <a:picLocks noChangeAspect="1"/>
          </p:cNvPicPr>
          <p:nvPr/>
        </p:nvPicPr>
        <p:blipFill>
          <a:blip r:embed="rId5">
            <a:clrChange>
              <a:clrFrom>
                <a:srgbClr val="FFFFFF"/>
              </a:clrFrom>
              <a:clrTo>
                <a:srgbClr val="FFFFFF">
                  <a:alpha val="0"/>
                </a:srgbClr>
              </a:clrTo>
            </a:clrChange>
          </a:blip>
          <a:stretch>
            <a:fillRect/>
          </a:stretch>
        </p:blipFill>
        <p:spPr>
          <a:xfrm rot="11340000">
            <a:off x="9558858" y="3432327"/>
            <a:ext cx="306410" cy="309260"/>
          </a:xfrm>
          <a:prstGeom prst="rect">
            <a:avLst/>
          </a:prstGeom>
        </p:spPr>
      </p:pic>
      <p:pic>
        <p:nvPicPr>
          <p:cNvPr id="124" name="Picture 123"/>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rot="2993332">
            <a:off x="8988878" y="3552114"/>
            <a:ext cx="581491" cy="687861"/>
          </a:xfrm>
          <a:prstGeom prst="rect">
            <a:avLst/>
          </a:prstGeom>
        </p:spPr>
      </p:pic>
      <p:pic>
        <p:nvPicPr>
          <p:cNvPr id="125" name="Picture 124"/>
          <p:cNvPicPr>
            <a:picLocks noChangeAspect="1"/>
          </p:cNvPicPr>
          <p:nvPr/>
        </p:nvPicPr>
        <p:blipFill>
          <a:blip r:embed="rId5">
            <a:clrChange>
              <a:clrFrom>
                <a:srgbClr val="FFFFFF"/>
              </a:clrFrom>
              <a:clrTo>
                <a:srgbClr val="FFFFFF">
                  <a:alpha val="0"/>
                </a:srgbClr>
              </a:clrTo>
            </a:clrChange>
          </a:blip>
          <a:stretch>
            <a:fillRect/>
          </a:stretch>
        </p:blipFill>
        <p:spPr>
          <a:xfrm rot="8400000">
            <a:off x="10054089" y="3681274"/>
            <a:ext cx="306410" cy="309260"/>
          </a:xfrm>
          <a:prstGeom prst="rect">
            <a:avLst/>
          </a:prstGeom>
        </p:spPr>
      </p:pic>
      <p:pic>
        <p:nvPicPr>
          <p:cNvPr id="126" name="Picture 125"/>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9875615" y="4037980"/>
            <a:ext cx="581491" cy="687861"/>
          </a:xfrm>
          <a:prstGeom prst="rect">
            <a:avLst/>
          </a:prstGeom>
        </p:spPr>
      </p:pic>
      <p:pic>
        <p:nvPicPr>
          <p:cNvPr id="127" name="Picture 126"/>
          <p:cNvPicPr>
            <a:picLocks noChangeAspect="1"/>
          </p:cNvPicPr>
          <p:nvPr/>
        </p:nvPicPr>
        <p:blipFill>
          <a:blip r:embed="rId5">
            <a:clrChange>
              <a:clrFrom>
                <a:srgbClr val="FFFFFF"/>
              </a:clrFrom>
              <a:clrTo>
                <a:srgbClr val="FFFFFF">
                  <a:alpha val="0"/>
                </a:srgbClr>
              </a:clrTo>
            </a:clrChange>
          </a:blip>
          <a:stretch>
            <a:fillRect/>
          </a:stretch>
        </p:blipFill>
        <p:spPr>
          <a:xfrm rot="5940000">
            <a:off x="10626346" y="3561841"/>
            <a:ext cx="306410" cy="309260"/>
          </a:xfrm>
          <a:prstGeom prst="rect">
            <a:avLst/>
          </a:prstGeom>
        </p:spPr>
      </p:pic>
      <p:pic>
        <p:nvPicPr>
          <p:cNvPr id="128" name="Picture 127"/>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rot="19071453">
            <a:off x="10812714" y="3776461"/>
            <a:ext cx="581491" cy="687861"/>
          </a:xfrm>
          <a:prstGeom prst="rect">
            <a:avLst/>
          </a:prstGeom>
        </p:spPr>
      </p:pic>
      <p:cxnSp>
        <p:nvCxnSpPr>
          <p:cNvPr id="10" name="Straight Arrow Connector 9"/>
          <p:cNvCxnSpPr/>
          <p:nvPr/>
        </p:nvCxnSpPr>
        <p:spPr>
          <a:xfrm>
            <a:off x="6492661" y="2018737"/>
            <a:ext cx="2486611" cy="1729167"/>
          </a:xfrm>
          <a:prstGeom prst="straightConnector1">
            <a:avLst/>
          </a:prstGeom>
          <a:ln w="38100">
            <a:solidFill>
              <a:srgbClr val="CE7B44"/>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6514928" y="4261417"/>
            <a:ext cx="3363909" cy="151341"/>
          </a:xfrm>
          <a:prstGeom prst="straightConnector1">
            <a:avLst/>
          </a:prstGeom>
          <a:ln w="38100">
            <a:solidFill>
              <a:srgbClr val="CE7B44"/>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V="1">
            <a:off x="6514928" y="5608294"/>
            <a:ext cx="2543637" cy="900020"/>
          </a:xfrm>
          <a:prstGeom prst="straightConnector1">
            <a:avLst/>
          </a:prstGeom>
          <a:ln w="38100">
            <a:solidFill>
              <a:srgbClr val="CE7B44"/>
            </a:solidFill>
            <a:headEnd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9058565" y="4384269"/>
            <a:ext cx="1875656" cy="1224026"/>
          </a:xfrm>
          <a:prstGeom prst="straightConnector1">
            <a:avLst/>
          </a:prstGeom>
          <a:ln w="38100">
            <a:solidFill>
              <a:srgbClr val="CE7B44"/>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64" idx="1"/>
          </p:cNvCxnSpPr>
          <p:nvPr/>
        </p:nvCxnSpPr>
        <p:spPr>
          <a:xfrm flipV="1">
            <a:off x="3996538" y="2105887"/>
            <a:ext cx="1846426" cy="2087421"/>
          </a:xfrm>
          <a:prstGeom prst="straightConnector1">
            <a:avLst/>
          </a:prstGeom>
          <a:ln w="38100">
            <a:solidFill>
              <a:srgbClr val="CE7B44"/>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V="1">
            <a:off x="4416245" y="4307100"/>
            <a:ext cx="1496902" cy="810617"/>
          </a:xfrm>
          <a:prstGeom prst="straightConnector1">
            <a:avLst/>
          </a:prstGeom>
          <a:ln w="38100">
            <a:solidFill>
              <a:srgbClr val="CE7B44"/>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12" idx="0"/>
          </p:cNvCxnSpPr>
          <p:nvPr/>
        </p:nvCxnSpPr>
        <p:spPr>
          <a:xfrm>
            <a:off x="4458496" y="6117789"/>
            <a:ext cx="1436395" cy="414708"/>
          </a:xfrm>
          <a:prstGeom prst="straightConnector1">
            <a:avLst/>
          </a:prstGeom>
          <a:ln w="38100">
            <a:solidFill>
              <a:srgbClr val="CE7B44"/>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35" name="Rectangle 7"/>
          <p:cNvSpPr>
            <a:spLocks noChangeArrowheads="1"/>
          </p:cNvSpPr>
          <p:nvPr/>
        </p:nvSpPr>
        <p:spPr bwMode="auto">
          <a:xfrm>
            <a:off x="333359" y="516"/>
            <a:ext cx="30059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Cloning …</a:t>
            </a:r>
          </a:p>
        </p:txBody>
      </p:sp>
      <p:sp>
        <p:nvSpPr>
          <p:cNvPr id="136" name="Rectangle 7"/>
          <p:cNvSpPr>
            <a:spLocks noChangeArrowheads="1"/>
          </p:cNvSpPr>
          <p:nvPr/>
        </p:nvSpPr>
        <p:spPr bwMode="auto">
          <a:xfrm>
            <a:off x="8889326" y="4340519"/>
            <a:ext cx="31355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fi-FI"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and </a:t>
            </a:r>
            <a:r>
              <a:rPr kumimoji="0" lang="en-US" altLang="fi-FI" sz="3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“cellular </a:t>
            </a:r>
            <a:r>
              <a:rPr kumimoji="0" lang="en-US" altLang="fi-FI"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collective </a:t>
            </a:r>
            <a:r>
              <a:rPr kumimoji="0" lang="en-US" altLang="fi-FI" sz="3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intelligence”</a:t>
            </a:r>
            <a:endParaRPr kumimoji="0" lang="en-US" altLang="fi-FI"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98441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599708" y="58090"/>
            <a:ext cx="7479737" cy="4297528"/>
          </a:xfrm>
          <a:prstGeom prst="rect">
            <a:avLst/>
          </a:prstGeom>
        </p:spPr>
      </p:pic>
      <p:sp>
        <p:nvSpPr>
          <p:cNvPr id="2" name="Rectangle 1"/>
          <p:cNvSpPr/>
          <p:nvPr/>
        </p:nvSpPr>
        <p:spPr>
          <a:xfrm>
            <a:off x="3757524" y="4366416"/>
            <a:ext cx="8242179" cy="738664"/>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Golovianko, M., Gryshko, S., Terziyan, V., &amp; Tuunanen, T. (2022). </a:t>
            </a:r>
            <a:r>
              <a:rPr kumimoji="0" lang="en-GB" sz="1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Responsible Cognitive Digital Clones as Decision Makers: A Design Science Research Study</a:t>
            </a: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European Journal of Information Systems</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a:t>
            </a:r>
            <a:r>
              <a:rPr kumimoji="0" lang="fi-FI"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879–901, </a:t>
            </a:r>
            <a:r>
              <a:rPr kumimoji="0" lang="en-US" sz="1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https://doi.org/10.1080/0960085X.2022.2073278</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1"/>
          <p:cNvSpPr>
            <a:spLocks noChangeArrowheads="1"/>
          </p:cNvSpPr>
          <p:nvPr/>
        </p:nvSpPr>
        <p:spPr bwMode="auto">
          <a:xfrm>
            <a:off x="3757524" y="5211013"/>
            <a:ext cx="8242180" cy="738664"/>
          </a:xfrm>
          <a:prstGeom prst="rect">
            <a:avLst/>
          </a:prstGeom>
          <a:solidFill>
            <a:schemeClr val="bg1">
              <a:lumMod val="85000"/>
            </a:schemeClr>
          </a:solidFill>
          <a:ln w="25400">
            <a:solidFill>
              <a:schemeClr val="tx1"/>
            </a:solid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Golovianko, M., Gryshko, S., Terziyan, V., &amp; Tuunanen, T. (2021). </a:t>
            </a:r>
            <a:r>
              <a:rPr kumimoji="0" lang="en-US" altLang="fi-FI" sz="1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Towards Digital Cognitive Clones for the Decision-Makers: Adversarial Training Experiments</a:t>
            </a: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fi-FI"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fi-FI"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Procedia Computer Science</a:t>
            </a: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fi-FI" sz="1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180</a:t>
            </a: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180-189. Elsevier. </a:t>
            </a:r>
            <a:r>
              <a:rPr kumimoji="0" lang="fi-FI" altLang="fi-FI" sz="1400" b="0"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hlinkClick r:id="rId4" tooltip="Persistent link using digital object identifier"/>
              </a:rPr>
              <a:t>https://doi.org/10.1016/j.procs.2021.01.155</a:t>
            </a:r>
            <a:r>
              <a:rPr kumimoji="0" lang="fi-FI" altLang="fi-FI" sz="1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Presentation: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rPr>
              <a:t>https://ai.it.jyu.fi/ISM-2020-Pi-Mind.pptx</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fi-FI" altLang="fi-FI"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a:spLocks noChangeArrowheads="1"/>
          </p:cNvSpPr>
          <p:nvPr/>
        </p:nvSpPr>
        <p:spPr bwMode="auto">
          <a:xfrm>
            <a:off x="28720" y="579406"/>
            <a:ext cx="48176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Cloning Process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(aka adversarial training)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en-US"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 based on Conditional Generative Adversarial Network with special “Turing” Discriminator (T-GAN)</a:t>
            </a:r>
          </a:p>
        </p:txBody>
      </p:sp>
      <p:pic>
        <p:nvPicPr>
          <p:cNvPr id="8" name="Picture 7"/>
          <p:cNvPicPr>
            <a:picLocks noChangeAspect="1"/>
          </p:cNvPicPr>
          <p:nvPr/>
        </p:nvPicPr>
        <p:blipFill>
          <a:blip r:embed="rId6"/>
          <a:stretch>
            <a:fillRect/>
          </a:stretch>
        </p:blipFill>
        <p:spPr>
          <a:xfrm>
            <a:off x="285828" y="4212312"/>
            <a:ext cx="3174189" cy="2077651"/>
          </a:xfrm>
          <a:prstGeom prst="rect">
            <a:avLst/>
          </a:prstGeom>
          <a:ln w="63500">
            <a:solidFill>
              <a:schemeClr val="tx1"/>
            </a:solidFill>
          </a:ln>
        </p:spPr>
      </p:pic>
      <p:sp>
        <p:nvSpPr>
          <p:cNvPr id="7" name="Rectangle 6"/>
          <p:cNvSpPr/>
          <p:nvPr/>
        </p:nvSpPr>
        <p:spPr>
          <a:xfrm>
            <a:off x="4413215" y="5974075"/>
            <a:ext cx="6071905" cy="830997"/>
          </a:xfrm>
          <a:prstGeom prst="rect">
            <a:avLst/>
          </a:prstGeom>
        </p:spPr>
        <p:txBody>
          <a:bodyPr wrap="square">
            <a:spAutoFit/>
          </a:bodyPr>
          <a:lstStyle/>
          <a:p>
            <a:pPr lvl="0" fontAlgn="base">
              <a:spcBef>
                <a:spcPct val="0"/>
              </a:spcBef>
              <a:spcAft>
                <a:spcPct val="0"/>
              </a:spcAft>
              <a:defRPr/>
            </a:pPr>
            <a:r>
              <a:rPr lang="en-US" altLang="en-US" sz="2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 contribution to “Cyber” component of hybrid Additive Manufacturing …</a:t>
            </a:r>
            <a:endParaRPr lang="en-US" altLang="en-US"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532377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p:cNvPicPr/>
          <p:nvPr/>
        </p:nvPicPr>
        <p:blipFill>
          <a:blip r:embed="rId2"/>
          <a:srcRect/>
          <a:stretch>
            <a:fillRect/>
          </a:stretch>
        </p:blipFill>
        <p:spPr>
          <a:xfrm>
            <a:off x="4516582" y="27899"/>
            <a:ext cx="7576985" cy="4858137"/>
          </a:xfrm>
          <a:prstGeom prst="rect">
            <a:avLst/>
          </a:prstGeom>
          <a:ln/>
        </p:spPr>
      </p:pic>
      <p:sp>
        <p:nvSpPr>
          <p:cNvPr id="3" name="Rectangle 2"/>
          <p:cNvSpPr>
            <a:spLocks noChangeArrowheads="1"/>
          </p:cNvSpPr>
          <p:nvPr/>
        </p:nvSpPr>
        <p:spPr bwMode="auto">
          <a:xfrm>
            <a:off x="41008" y="141205"/>
            <a:ext cx="474435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40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Cloning collective Intelligence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Using special GAN architecture with “Turing (group) Discriminator”</a:t>
            </a:r>
            <a:endParaRPr kumimoji="0" lang="en-US" alt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Rectangle 1"/>
          <p:cNvSpPr/>
          <p:nvPr/>
        </p:nvSpPr>
        <p:spPr>
          <a:xfrm>
            <a:off x="56221" y="3565652"/>
            <a:ext cx="4586265" cy="1897955"/>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Cite 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Terziyan, V., Gavriushenko, M., Girka, A., Gontarenko, A., &amp; Kaikova, O. (2021). </a:t>
            </a:r>
            <a:r>
              <a:rPr kumimoji="0" lang="en-US" sz="1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Cloning and Training Collective Intelligence with Generative Adversarial Networks</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IET Collaborative Intelligent Manufacturing</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64-74. John Wiley and Sons Ltd. </a:t>
            </a:r>
            <a:r>
              <a:rPr kumimoji="0" lang="en-US" sz="1600" b="0" i="0" u="sng"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hlinkClick r:id="rId3"/>
              </a:rPr>
              <a:t>https://doi.org/10.1049/cim2.12008</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663197" y="4867564"/>
            <a:ext cx="7467314"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provided an adversarial training framework for the collective intelligence. We show how cognitive capabilities can be copied (“cloned”) from humans and trained as a (responsible) collective intelligence. We made some modifications to the Generative Adversarial Networks architectures and adapted them for the cloning and training tasks. We modified the Discriminator component to a so‐called “Turing (group) Discriminator”, which includes one or several human and artificial discriminators working together.</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0050" y="5571114"/>
            <a:ext cx="4586265" cy="1200329"/>
          </a:xfrm>
          <a:prstGeom prst="rect">
            <a:avLst/>
          </a:prstGeom>
        </p:spPr>
        <p:txBody>
          <a:bodyPr wrap="square">
            <a:spAutoFit/>
          </a:bodyPr>
          <a:lstStyle/>
          <a:p>
            <a:pPr lvl="0" fontAlgn="base">
              <a:spcBef>
                <a:spcPct val="0"/>
              </a:spcBef>
              <a:spcAft>
                <a:spcPct val="0"/>
              </a:spcAft>
              <a:defRPr/>
            </a:pPr>
            <a:r>
              <a:rPr lang="en-US" altLang="en-US" sz="2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 contribution to “social” component of hybrid Additive Manufacturing …</a:t>
            </a:r>
            <a:endParaRPr lang="en-US" altLang="en-US"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825561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55717" y="380273"/>
            <a:ext cx="5700190" cy="3007821"/>
          </a:xfrm>
          <a:prstGeom prst="rect">
            <a:avLst/>
          </a:prstGeom>
        </p:spPr>
      </p:pic>
      <p:sp>
        <p:nvSpPr>
          <p:cNvPr id="5" name="Rectangle 4"/>
          <p:cNvSpPr>
            <a:spLocks noChangeArrowheads="1"/>
          </p:cNvSpPr>
          <p:nvPr/>
        </p:nvSpPr>
        <p:spPr bwMode="auto">
          <a:xfrm>
            <a:off x="196289" y="17452"/>
            <a:ext cx="4652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Cloning-GAN (C-GAN) architecture</a:t>
            </a:r>
            <a:endParaRPr kumimoji="0" lang="en-US"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7" name="Picture 6"/>
          <p:cNvPicPr/>
          <p:nvPr/>
        </p:nvPicPr>
        <p:blipFill>
          <a:blip r:embed="rId3"/>
          <a:stretch>
            <a:fillRect/>
          </a:stretch>
        </p:blipFill>
        <p:spPr>
          <a:xfrm>
            <a:off x="74570" y="3927518"/>
            <a:ext cx="7288755" cy="2863150"/>
          </a:xfrm>
          <a:prstGeom prst="rect">
            <a:avLst/>
          </a:prstGeom>
        </p:spPr>
      </p:pic>
      <p:sp>
        <p:nvSpPr>
          <p:cNvPr id="8" name="Rectangle 7"/>
          <p:cNvSpPr>
            <a:spLocks noChangeArrowheads="1"/>
          </p:cNvSpPr>
          <p:nvPr/>
        </p:nvSpPr>
        <p:spPr bwMode="auto">
          <a:xfrm>
            <a:off x="-1052" y="3543927"/>
            <a:ext cx="61801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Multi-Expert-Guided Cloning-GAN (MEG-C-GAN) architecture</a:t>
            </a:r>
            <a:endParaRPr kumimoji="0" lang="en-US"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3" name="Rectangle 2"/>
          <p:cNvSpPr/>
          <p:nvPr/>
        </p:nvSpPr>
        <p:spPr>
          <a:xfrm>
            <a:off x="5874332" y="2253923"/>
            <a:ext cx="6280727" cy="1261884"/>
          </a:xfrm>
          <a:prstGeom prst="rect">
            <a:avLst/>
          </a:prstGeom>
          <a:solidFill>
            <a:schemeClr val="bg1">
              <a:lumMod val="85000"/>
            </a:schemeClr>
          </a:solidFill>
          <a:ln w="254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Cite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Terziyan, V., &amp; Tiihonen, T. (2024). </a:t>
            </a:r>
            <a:r>
              <a:rPr kumimoji="0" lang="en-US" sz="1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Using Cloning-GAN Architecture to Unlock the Secrets of Smart Manufacturing: Replication of Cognitive Models.</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Procedia Computer Science</a:t>
            </a:r>
            <a:r>
              <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a:t>
            </a:r>
            <a:r>
              <a:rPr kumimoji="0" lang="en-US" sz="1400" b="0" i="1"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 232</a:t>
            </a:r>
            <a:r>
              <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 890-902. Elsevier. </a:t>
            </a:r>
            <a:r>
              <a:rPr kumimoji="0" lang="en-US" sz="1200" b="0" i="0" u="sng"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hlinkClick r:id="rId4"/>
              </a:rPr>
              <a:t>https://doi.org/10.1016/j.procs.2024.01.089</a:t>
            </a:r>
            <a:endParaRPr kumimoji="0" lang="en-US" sz="1200" b="0" i="0" u="sng"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See presentation: </a:t>
            </a:r>
            <a:r>
              <a:rPr kumimoji="0" lang="en-US" sz="1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rPr>
              <a:t>https://ai.it.jyu.fi/ISM-2023-Cloning_GAN.pptx</a:t>
            </a:r>
            <a:endPar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7763021" y="5648371"/>
            <a:ext cx="4304146" cy="984885"/>
          </a:xfrm>
          <a:prstGeom prst="rect">
            <a:avLst/>
          </a:prstGeom>
          <a:solidFill>
            <a:schemeClr val="bg1">
              <a:lumMod val="85000"/>
            </a:schemeClr>
          </a:solidFill>
          <a:ln w="254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Cite as </a:t>
            </a:r>
            <a:r>
              <a:rPr kumimoji="0" lang="en-US" sz="1400" b="1"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(when published)</a:t>
            </a:r>
            <a:r>
              <a:rPr kumimoji="0" lang="en-US" sz="1600" b="1"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Terziyan, V., &amp; Tiihonen, T. (2025, submitted). </a:t>
            </a:r>
            <a:r>
              <a:rPr kumimoji="0" lang="en-US" sz="1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Digital Cloning as a Self-Adaptive Multicriteria Optimization Process.</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Procedia Computer Science</a:t>
            </a:r>
            <a:r>
              <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a:t>
            </a:r>
            <a:r>
              <a:rPr kumimoji="0" lang="en-US" sz="1400" b="0" i="1"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 </a:t>
            </a:r>
            <a:r>
              <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rPr>
              <a:t>12 pp. Elsevier. </a:t>
            </a:r>
            <a:endParaRPr kumimoji="0" lang="en-US" sz="1200" b="0" i="0" u="sng"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360456" y="1224966"/>
            <a:ext cx="5573398"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Driven by handcrafted mathematical expert knowledge</a:t>
            </a:r>
          </a:p>
        </p:txBody>
      </p:sp>
      <p:sp>
        <p:nvSpPr>
          <p:cNvPr id="11" name="Rectangle 10"/>
          <p:cNvSpPr/>
          <p:nvPr/>
        </p:nvSpPr>
        <p:spPr>
          <a:xfrm>
            <a:off x="7273396" y="4610744"/>
            <a:ext cx="4793771"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Driven by </a:t>
            </a:r>
            <a:r>
              <a:rPr kumimoji="0" lang="en-US" sz="32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trainable artificial </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expert components</a:t>
            </a:r>
          </a:p>
        </p:txBody>
      </p:sp>
      <p:sp>
        <p:nvSpPr>
          <p:cNvPr id="12" name="Rectangle 11"/>
          <p:cNvSpPr>
            <a:spLocks noChangeArrowheads="1"/>
          </p:cNvSpPr>
          <p:nvPr/>
        </p:nvSpPr>
        <p:spPr bwMode="auto">
          <a:xfrm>
            <a:off x="5323840" y="17839"/>
            <a:ext cx="6791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Advanced Cloning Architectures</a:t>
            </a:r>
          </a:p>
        </p:txBody>
      </p:sp>
      <p:pic>
        <p:nvPicPr>
          <p:cNvPr id="13" name="Picture 12"/>
          <p:cNvPicPr>
            <a:picLocks noChangeAspect="1"/>
          </p:cNvPicPr>
          <p:nvPr/>
        </p:nvPicPr>
        <p:blipFill>
          <a:blip r:embed="rId6"/>
          <a:stretch>
            <a:fillRect/>
          </a:stretch>
        </p:blipFill>
        <p:spPr>
          <a:xfrm>
            <a:off x="8076954" y="615376"/>
            <a:ext cx="1999563" cy="606823"/>
          </a:xfrm>
          <a:prstGeom prst="rect">
            <a:avLst/>
          </a:prstGeom>
        </p:spPr>
      </p:pic>
      <p:sp>
        <p:nvSpPr>
          <p:cNvPr id="14" name="Rectangle 13"/>
          <p:cNvSpPr/>
          <p:nvPr/>
        </p:nvSpPr>
        <p:spPr>
          <a:xfrm>
            <a:off x="6545179" y="3608579"/>
            <a:ext cx="5570423" cy="923330"/>
          </a:xfrm>
          <a:prstGeom prst="rect">
            <a:avLst/>
          </a:prstGeom>
          <a:solidFill>
            <a:schemeClr val="bg1">
              <a:lumMod val="9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Trained cognitive clones of sensitive assets could have life-long re-training in evolving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adversarial environments</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refreshing their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robustness and resilience</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0803188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3240375" y="1358692"/>
            <a:ext cx="3842527" cy="5111150"/>
            <a:chOff x="3199735" y="1439972"/>
            <a:chExt cx="3842527" cy="5111150"/>
          </a:xfrm>
        </p:grpSpPr>
        <p:sp>
          <p:nvSpPr>
            <p:cNvPr id="44" name="Rectangle 43"/>
            <p:cNvSpPr/>
            <p:nvPr/>
          </p:nvSpPr>
          <p:spPr>
            <a:xfrm>
              <a:off x="3199735" y="1439972"/>
              <a:ext cx="3842527" cy="830997"/>
            </a:xfrm>
            <a:prstGeom prst="rect">
              <a:avLst/>
            </a:prstGeom>
            <a:noFill/>
          </p:spPr>
          <p:txBody>
            <a:bodyPr wrap="none" lIns="91440" tIns="45720" rIns="91440" bIns="45720">
              <a:spAutoFit/>
            </a:bodyPr>
            <a:lstStyle/>
            <a:p>
              <a:pPr algn="ctr"/>
              <a:r>
                <a:rPr lang="en-US" sz="2400" b="1" cap="none" spc="0" dirty="0" smtClean="0">
                  <a:ln w="0"/>
                  <a:solidFill>
                    <a:srgbClr val="FF393E"/>
                  </a:solidFill>
                  <a:effectLst>
                    <a:outerShdw blurRad="38100" dist="19050" dir="2700000" algn="tl" rotWithShape="0">
                      <a:schemeClr val="dk1">
                        <a:alpha val="40000"/>
                      </a:schemeClr>
                    </a:outerShdw>
                  </a:effectLst>
                </a:rPr>
                <a:t>Visionary futuristic objective</a:t>
              </a:r>
            </a:p>
            <a:p>
              <a:pPr algn="ctr"/>
              <a:r>
                <a:rPr lang="en-US" sz="2400" dirty="0" smtClean="0">
                  <a:ln w="0"/>
                  <a:solidFill>
                    <a:srgbClr val="FF393E"/>
                  </a:solidFill>
                  <a:effectLst>
                    <a:outerShdw blurRad="38100" dist="19050" dir="2700000" algn="tl" rotWithShape="0">
                      <a:schemeClr val="dk1">
                        <a:alpha val="40000"/>
                      </a:schemeClr>
                    </a:outerShdw>
                  </a:effectLst>
                </a:rPr>
                <a:t>(top-down view)</a:t>
              </a:r>
              <a:endParaRPr lang="en-US" sz="2400" b="0" cap="none" spc="0" dirty="0">
                <a:ln w="0"/>
                <a:solidFill>
                  <a:srgbClr val="FF393E"/>
                </a:solidFill>
                <a:effectLst>
                  <a:outerShdw blurRad="38100" dist="19050" dir="2700000" algn="tl" rotWithShape="0">
                    <a:schemeClr val="dk1">
                      <a:alpha val="40000"/>
                    </a:schemeClr>
                  </a:outerShdw>
                </a:effectLst>
              </a:endParaRPr>
            </a:p>
          </p:txBody>
        </p:sp>
        <p:sp>
          <p:nvSpPr>
            <p:cNvPr id="45" name="Rectangle 44"/>
            <p:cNvSpPr/>
            <p:nvPr/>
          </p:nvSpPr>
          <p:spPr>
            <a:xfrm>
              <a:off x="3877353" y="5720125"/>
              <a:ext cx="2485360" cy="830997"/>
            </a:xfrm>
            <a:prstGeom prst="rect">
              <a:avLst/>
            </a:prstGeom>
            <a:noFill/>
          </p:spPr>
          <p:txBody>
            <a:bodyPr wrap="none" lIns="91440" tIns="45720" rIns="91440" bIns="45720">
              <a:spAutoFit/>
            </a:bodyPr>
            <a:lstStyle/>
            <a:p>
              <a:pPr algn="ctr"/>
              <a:r>
                <a:rPr lang="en-US" sz="2400" b="1" cap="none" spc="0" dirty="0" smtClean="0">
                  <a:ln w="0"/>
                  <a:solidFill>
                    <a:srgbClr val="00B050"/>
                  </a:solidFill>
                  <a:effectLst>
                    <a:outerShdw blurRad="38100" dist="19050" dir="2700000" algn="tl" rotWithShape="0">
                      <a:schemeClr val="dk1">
                        <a:alpha val="40000"/>
                      </a:schemeClr>
                    </a:outerShdw>
                  </a:effectLst>
                </a:rPr>
                <a:t>Realistic objective</a:t>
              </a:r>
            </a:p>
            <a:p>
              <a:pPr algn="ctr"/>
              <a:r>
                <a:rPr lang="en-US" sz="2400" dirty="0" smtClean="0">
                  <a:ln w="0"/>
                  <a:solidFill>
                    <a:srgbClr val="00B050"/>
                  </a:solidFill>
                  <a:effectLst>
                    <a:outerShdw blurRad="38100" dist="19050" dir="2700000" algn="tl" rotWithShape="0">
                      <a:schemeClr val="dk1">
                        <a:alpha val="40000"/>
                      </a:schemeClr>
                    </a:outerShdw>
                  </a:effectLst>
                </a:rPr>
                <a:t>(bottom-up view)</a:t>
              </a:r>
              <a:endParaRPr lang="en-US" sz="2400" b="0" cap="none" spc="0" dirty="0">
                <a:ln w="0"/>
                <a:solidFill>
                  <a:srgbClr val="00B050"/>
                </a:solidFill>
                <a:effectLst>
                  <a:outerShdw blurRad="38100" dist="19050" dir="2700000" algn="tl" rotWithShape="0">
                    <a:schemeClr val="dk1">
                      <a:alpha val="40000"/>
                    </a:schemeClr>
                  </a:outerShdw>
                </a:effectLst>
              </a:endParaRPr>
            </a:p>
          </p:txBody>
        </p:sp>
        <p:sp>
          <p:nvSpPr>
            <p:cNvPr id="46" name="Rectangle 45"/>
            <p:cNvSpPr/>
            <p:nvPr/>
          </p:nvSpPr>
          <p:spPr>
            <a:xfrm>
              <a:off x="3525105" y="3456938"/>
              <a:ext cx="3158962" cy="1077218"/>
            </a:xfrm>
            <a:prstGeom prst="rect">
              <a:avLst/>
            </a:prstGeom>
            <a:noFill/>
          </p:spPr>
          <p:txBody>
            <a:bodyPr wrap="square" lIns="91440" tIns="45720" rIns="91440" bIns="45720">
              <a:spAutoFit/>
            </a:bodyPr>
            <a:lstStyle/>
            <a:p>
              <a:pPr algn="ctr"/>
              <a:r>
                <a:rPr lang="en-US" sz="2400" b="1" cap="none" spc="0" dirty="0" smtClean="0">
                  <a:ln w="0"/>
                  <a:solidFill>
                    <a:srgbClr val="FFC000"/>
                  </a:solidFill>
                  <a:effectLst>
                    <a:outerShdw blurRad="38100" dist="19050" dir="2700000" algn="tl" rotWithShape="0">
                      <a:schemeClr val="dk1">
                        <a:alpha val="40000"/>
                      </a:schemeClr>
                    </a:outerShdw>
                  </a:effectLst>
                </a:rPr>
                <a:t>Enabling technologies</a:t>
              </a:r>
            </a:p>
            <a:p>
              <a:pPr algn="ctr"/>
              <a:r>
                <a:rPr lang="en-US" sz="2000" dirty="0" smtClean="0">
                  <a:ln w="0"/>
                  <a:solidFill>
                    <a:srgbClr val="FFC000"/>
                  </a:solidFill>
                  <a:effectLst>
                    <a:outerShdw blurRad="38100" dist="19050" dir="2700000" algn="tl" rotWithShape="0">
                      <a:schemeClr val="dk1">
                        <a:alpha val="40000"/>
                      </a:schemeClr>
                    </a:outerShdw>
                  </a:effectLst>
                </a:rPr>
                <a:t>(ensure that top-down will meet bottom up)</a:t>
              </a:r>
              <a:endParaRPr lang="en-US" sz="2000" b="0" cap="none" spc="0" dirty="0">
                <a:ln w="0"/>
                <a:solidFill>
                  <a:srgbClr val="FFC000"/>
                </a:solidFill>
                <a:effectLst>
                  <a:outerShdw blurRad="38100" dist="19050" dir="2700000" algn="tl" rotWithShape="0">
                    <a:schemeClr val="dk1">
                      <a:alpha val="40000"/>
                    </a:schemeClr>
                  </a:outerShdw>
                </a:effectLst>
              </a:endParaRPr>
            </a:p>
          </p:txBody>
        </p:sp>
        <p:pic>
          <p:nvPicPr>
            <p:cNvPr id="49" name="Picture 48"/>
            <p:cNvPicPr>
              <a:picLocks noChangeAspect="1"/>
            </p:cNvPicPr>
            <p:nvPr/>
          </p:nvPicPr>
          <p:blipFill>
            <a:blip r:embed="rId2">
              <a:clrChange>
                <a:clrFrom>
                  <a:srgbClr val="FFFFFF"/>
                </a:clrFrom>
                <a:clrTo>
                  <a:srgbClr val="FFFFFF">
                    <a:alpha val="0"/>
                  </a:srgbClr>
                </a:clrTo>
              </a:clrChange>
            </a:blip>
            <a:stretch>
              <a:fillRect/>
            </a:stretch>
          </p:blipFill>
          <p:spPr>
            <a:xfrm>
              <a:off x="4781673" y="2446916"/>
              <a:ext cx="581020" cy="952664"/>
            </a:xfrm>
            <a:prstGeom prst="rect">
              <a:avLst/>
            </a:prstGeom>
          </p:spPr>
        </p:pic>
        <p:pic>
          <p:nvPicPr>
            <p:cNvPr id="50" name="Picture 49"/>
            <p:cNvPicPr>
              <a:picLocks noChangeAspect="1"/>
            </p:cNvPicPr>
            <p:nvPr/>
          </p:nvPicPr>
          <p:blipFill>
            <a:blip r:embed="rId3">
              <a:clrChange>
                <a:clrFrom>
                  <a:srgbClr val="FFFFFF"/>
                </a:clrFrom>
                <a:clrTo>
                  <a:srgbClr val="FFFFFF">
                    <a:alpha val="0"/>
                  </a:srgbClr>
                </a:clrTo>
              </a:clrChange>
            </a:blip>
            <a:stretch>
              <a:fillRect/>
            </a:stretch>
          </p:blipFill>
          <p:spPr>
            <a:xfrm>
              <a:off x="4808586" y="4628060"/>
              <a:ext cx="622895" cy="957898"/>
            </a:xfrm>
            <a:prstGeom prst="rect">
              <a:avLst/>
            </a:prstGeom>
          </p:spPr>
        </p:pic>
      </p:grpSp>
      <p:sp>
        <p:nvSpPr>
          <p:cNvPr id="53" name="Rectangle 52"/>
          <p:cNvSpPr>
            <a:spLocks noChangeArrowheads="1"/>
          </p:cNvSpPr>
          <p:nvPr/>
        </p:nvSpPr>
        <p:spPr bwMode="auto">
          <a:xfrm>
            <a:off x="3162451" y="57425"/>
            <a:ext cx="38798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48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rPr>
              <a:t>CONCLUSIONS</a:t>
            </a:r>
            <a:endParaRPr lang="en-US" altLang="en-US" sz="4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mn-cs"/>
            </a:endParaRPr>
          </a:p>
        </p:txBody>
      </p:sp>
      <p:grpSp>
        <p:nvGrpSpPr>
          <p:cNvPr id="55" name="Group 54"/>
          <p:cNvGrpSpPr/>
          <p:nvPr/>
        </p:nvGrpSpPr>
        <p:grpSpPr>
          <a:xfrm>
            <a:off x="40640" y="88779"/>
            <a:ext cx="3352800" cy="6688211"/>
            <a:chOff x="40640" y="88779"/>
            <a:chExt cx="3352800" cy="6688211"/>
          </a:xfrm>
        </p:grpSpPr>
        <p:grpSp>
          <p:nvGrpSpPr>
            <p:cNvPr id="43" name="Group 42"/>
            <p:cNvGrpSpPr/>
            <p:nvPr/>
          </p:nvGrpSpPr>
          <p:grpSpPr>
            <a:xfrm>
              <a:off x="40640" y="88779"/>
              <a:ext cx="3352800" cy="6688211"/>
              <a:chOff x="40640" y="88779"/>
              <a:chExt cx="3352800" cy="6688211"/>
            </a:xfrm>
          </p:grpSpPr>
          <p:pic>
            <p:nvPicPr>
              <p:cNvPr id="32" name="Picture 31"/>
              <p:cNvPicPr>
                <a:picLocks noChangeAspect="1"/>
              </p:cNvPicPr>
              <p:nvPr/>
            </p:nvPicPr>
            <p:blipFill>
              <a:blip r:embed="rId4">
                <a:clrChange>
                  <a:clrFrom>
                    <a:srgbClr val="FFFFFF"/>
                  </a:clrFrom>
                  <a:clrTo>
                    <a:srgbClr val="FFFFFF">
                      <a:alpha val="0"/>
                    </a:srgbClr>
                  </a:clrTo>
                </a:clrChange>
              </a:blip>
              <a:stretch>
                <a:fillRect/>
              </a:stretch>
            </p:blipFill>
            <p:spPr>
              <a:xfrm>
                <a:off x="40640" y="3387645"/>
                <a:ext cx="3352800" cy="1141947"/>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1368649" y="4496594"/>
                <a:ext cx="622895" cy="957898"/>
              </a:xfrm>
              <a:prstGeom prst="rect">
                <a:avLst/>
              </a:prstGeom>
            </p:spPr>
          </p:pic>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1366695" y="2422966"/>
                <a:ext cx="581020" cy="952664"/>
              </a:xfrm>
              <a:prstGeom prst="rect">
                <a:avLst/>
              </a:prstGeom>
            </p:spPr>
          </p:pic>
          <p:grpSp>
            <p:nvGrpSpPr>
              <p:cNvPr id="7" name="Group 6"/>
              <p:cNvGrpSpPr/>
              <p:nvPr/>
            </p:nvGrpSpPr>
            <p:grpSpPr>
              <a:xfrm>
                <a:off x="426720" y="88779"/>
                <a:ext cx="2488406" cy="2319803"/>
                <a:chOff x="0" y="77396"/>
                <a:chExt cx="2488406" cy="2319803"/>
              </a:xfrm>
            </p:grpSpPr>
            <p:sp>
              <p:nvSpPr>
                <p:cNvPr id="8" name="Rectangle 7"/>
                <p:cNvSpPr/>
                <p:nvPr/>
              </p:nvSpPr>
              <p:spPr>
                <a:xfrm>
                  <a:off x="0" y="500813"/>
                  <a:ext cx="2488406" cy="185575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4593" y="77396"/>
                  <a:ext cx="2453813" cy="2319803"/>
                  <a:chOff x="34593" y="77396"/>
                  <a:chExt cx="2453813" cy="2319803"/>
                </a:xfrm>
              </p:grpSpPr>
              <p:grpSp>
                <p:nvGrpSpPr>
                  <p:cNvPr id="19" name="Group 18"/>
                  <p:cNvGrpSpPr/>
                  <p:nvPr/>
                </p:nvGrpSpPr>
                <p:grpSpPr>
                  <a:xfrm>
                    <a:off x="34593" y="77396"/>
                    <a:ext cx="2453813" cy="2319803"/>
                    <a:chOff x="34593" y="77396"/>
                    <a:chExt cx="2453813" cy="2319803"/>
                  </a:xfrm>
                </p:grpSpPr>
                <p:pic>
                  <p:nvPicPr>
                    <p:cNvPr id="22" name="Picture 2" descr="Learn About 3D Printing | 3driprap"/>
                    <p:cNvPicPr>
                      <a:picLocks noChangeAspect="1" noChangeArrowheads="1" noCrop="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54" y="77396"/>
                      <a:ext cx="2299495" cy="22994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6">
                      <a:clrChange>
                        <a:clrFrom>
                          <a:srgbClr val="FFFFFF"/>
                        </a:clrFrom>
                        <a:clrTo>
                          <a:srgbClr val="FFFFFF">
                            <a:alpha val="0"/>
                          </a:srgbClr>
                        </a:clrTo>
                      </a:clrChange>
                    </a:blip>
                    <a:stretch>
                      <a:fillRect/>
                    </a:stretch>
                  </p:blipFill>
                  <p:spPr>
                    <a:xfrm>
                      <a:off x="428708" y="1268855"/>
                      <a:ext cx="319438" cy="663449"/>
                    </a:xfrm>
                    <a:prstGeom prst="rect">
                      <a:avLst/>
                    </a:prstGeom>
                  </p:spPr>
                </p:pic>
                <p:pic>
                  <p:nvPicPr>
                    <p:cNvPr id="24" name="Picture 23"/>
                    <p:cNvPicPr>
                      <a:picLocks noChangeAspect="1"/>
                    </p:cNvPicPr>
                    <p:nvPr/>
                  </p:nvPicPr>
                  <p:blipFill>
                    <a:blip r:embed="rId7">
                      <a:clrChange>
                        <a:clrFrom>
                          <a:srgbClr val="FFFFFF"/>
                        </a:clrFrom>
                        <a:clrTo>
                          <a:srgbClr val="FFFFFF">
                            <a:alpha val="0"/>
                          </a:srgbClr>
                        </a:clrTo>
                      </a:clrChange>
                    </a:blip>
                    <a:stretch>
                      <a:fillRect/>
                    </a:stretch>
                  </p:blipFill>
                  <p:spPr>
                    <a:xfrm>
                      <a:off x="1703096" y="1242155"/>
                      <a:ext cx="328901" cy="699386"/>
                    </a:xfrm>
                    <a:prstGeom prst="rect">
                      <a:avLst/>
                    </a:prstGeom>
                  </p:spPr>
                </p:pic>
                <p:sp>
                  <p:nvSpPr>
                    <p:cNvPr id="25" name="Rectangle 24"/>
                    <p:cNvSpPr/>
                    <p:nvPr/>
                  </p:nvSpPr>
                  <p:spPr>
                    <a:xfrm>
                      <a:off x="34593" y="1935534"/>
                      <a:ext cx="2453813" cy="461665"/>
                    </a:xfrm>
                    <a:prstGeom prst="rect">
                      <a:avLst/>
                    </a:prstGeom>
                    <a:noFill/>
                  </p:spPr>
                  <p:txBody>
                    <a:bodyPr wrap="none" lIns="91440" tIns="45720" rIns="91440" bIns="45720">
                      <a:spAutoFit/>
                    </a:bodyPr>
                    <a:lstStyle/>
                    <a:p>
                      <a:pPr algn="ctr"/>
                      <a:r>
                        <a:rPr lang="en-US" sz="2000" b="1" cap="none" spc="0" dirty="0" smtClean="0">
                          <a:ln w="0"/>
                          <a:gradFill>
                            <a:gsLst>
                              <a:gs pos="21000">
                                <a:srgbClr val="53575C"/>
                              </a:gs>
                              <a:gs pos="88000">
                                <a:srgbClr val="C5C7CA"/>
                              </a:gs>
                            </a:gsLst>
                            <a:lin ang="5400000"/>
                          </a:gradFill>
                          <a:effectLst/>
                        </a:rPr>
                        <a:t>H</a:t>
                      </a:r>
                      <a:r>
                        <a:rPr lang="en-US" sz="1200" b="1" cap="none" spc="0" dirty="0" smtClean="0">
                          <a:ln w="0"/>
                          <a:gradFill>
                            <a:gsLst>
                              <a:gs pos="21000">
                                <a:srgbClr val="53575C"/>
                              </a:gs>
                              <a:gs pos="88000">
                                <a:srgbClr val="C5C7CA"/>
                              </a:gs>
                            </a:gsLst>
                            <a:lin ang="5400000"/>
                          </a:gradFill>
                          <a:effectLst/>
                        </a:rPr>
                        <a:t>ybrid</a:t>
                      </a:r>
                      <a:r>
                        <a:rPr lang="en-US" sz="2400" b="1" cap="none" spc="0" dirty="0" smtClean="0">
                          <a:ln w="0"/>
                          <a:gradFill>
                            <a:gsLst>
                              <a:gs pos="21000">
                                <a:srgbClr val="53575C"/>
                              </a:gs>
                              <a:gs pos="88000">
                                <a:srgbClr val="C5C7CA"/>
                              </a:gs>
                            </a:gsLst>
                            <a:lin ang="5400000"/>
                          </a:gradFill>
                          <a:effectLst/>
                        </a:rPr>
                        <a:t> </a:t>
                      </a:r>
                      <a:r>
                        <a:rPr lang="en-US" sz="2000" b="1" cap="none" spc="0" dirty="0" smtClean="0">
                          <a:ln w="0"/>
                          <a:gradFill>
                            <a:gsLst>
                              <a:gs pos="21000">
                                <a:srgbClr val="53575C"/>
                              </a:gs>
                              <a:gs pos="88000">
                                <a:srgbClr val="C5C7CA"/>
                              </a:gs>
                            </a:gsLst>
                            <a:lin ang="5400000"/>
                          </a:gradFill>
                          <a:effectLst/>
                        </a:rPr>
                        <a:t>A</a:t>
                      </a:r>
                      <a:r>
                        <a:rPr lang="en-US" sz="1200" b="1" cap="none" spc="0" dirty="0" smtClean="0">
                          <a:ln w="0"/>
                          <a:gradFill>
                            <a:gsLst>
                              <a:gs pos="21000">
                                <a:srgbClr val="53575C"/>
                              </a:gs>
                              <a:gs pos="88000">
                                <a:srgbClr val="C5C7CA"/>
                              </a:gs>
                            </a:gsLst>
                            <a:lin ang="5400000"/>
                          </a:gradFill>
                          <a:effectLst/>
                        </a:rPr>
                        <a:t>dditive</a:t>
                      </a:r>
                      <a:r>
                        <a:rPr lang="en-US" sz="2400" b="1" cap="none" spc="0" dirty="0" smtClean="0">
                          <a:ln w="0"/>
                          <a:gradFill>
                            <a:gsLst>
                              <a:gs pos="21000">
                                <a:srgbClr val="53575C"/>
                              </a:gs>
                              <a:gs pos="88000">
                                <a:srgbClr val="C5C7CA"/>
                              </a:gs>
                            </a:gsLst>
                            <a:lin ang="5400000"/>
                          </a:gradFill>
                          <a:effectLst/>
                        </a:rPr>
                        <a:t> </a:t>
                      </a:r>
                      <a:r>
                        <a:rPr lang="en-US" sz="2000" b="1" cap="none" spc="0" dirty="0" smtClean="0">
                          <a:ln w="0"/>
                          <a:gradFill>
                            <a:gsLst>
                              <a:gs pos="21000">
                                <a:srgbClr val="53575C"/>
                              </a:gs>
                              <a:gs pos="88000">
                                <a:srgbClr val="C5C7CA"/>
                              </a:gs>
                            </a:gsLst>
                            <a:lin ang="5400000"/>
                          </a:gradFill>
                          <a:effectLst/>
                        </a:rPr>
                        <a:t>M</a:t>
                      </a:r>
                      <a:r>
                        <a:rPr lang="en-US" sz="1200" b="1" cap="none" spc="0" dirty="0" smtClean="0">
                          <a:ln w="0"/>
                          <a:gradFill>
                            <a:gsLst>
                              <a:gs pos="21000">
                                <a:srgbClr val="53575C"/>
                              </a:gs>
                              <a:gs pos="88000">
                                <a:srgbClr val="C5C7CA"/>
                              </a:gs>
                            </a:gsLst>
                            <a:lin ang="5400000"/>
                          </a:gradFill>
                          <a:effectLst/>
                        </a:rPr>
                        <a:t>anufacturing</a:t>
                      </a:r>
                      <a:endParaRPr lang="en-US" sz="1200" b="1" cap="none" spc="0" dirty="0">
                        <a:ln w="0"/>
                        <a:gradFill>
                          <a:gsLst>
                            <a:gs pos="21000">
                              <a:srgbClr val="53575C"/>
                            </a:gs>
                            <a:gs pos="88000">
                              <a:srgbClr val="C5C7CA"/>
                            </a:gs>
                          </a:gsLst>
                          <a:lin ang="5400000"/>
                        </a:gradFill>
                        <a:effectLst/>
                      </a:endParaRPr>
                    </a:p>
                  </p:txBody>
                </p:sp>
              </p:grpSp>
              <p:pic>
                <p:nvPicPr>
                  <p:cNvPr id="20" name="Picture 19"/>
                  <p:cNvPicPr>
                    <a:picLocks noChangeAspect="1"/>
                  </p:cNvPicPr>
                  <p:nvPr/>
                </p:nvPicPr>
                <p:blipFill>
                  <a:blip r:embed="rId8">
                    <a:clrChange>
                      <a:clrFrom>
                        <a:srgbClr val="FFFFFF"/>
                      </a:clrFrom>
                      <a:clrTo>
                        <a:srgbClr val="FFFFFF">
                          <a:alpha val="0"/>
                        </a:srgbClr>
                      </a:clrTo>
                    </a:clrChange>
                  </a:blip>
                  <a:stretch>
                    <a:fillRect/>
                  </a:stretch>
                </p:blipFill>
                <p:spPr>
                  <a:xfrm>
                    <a:off x="481375" y="521133"/>
                    <a:ext cx="764565" cy="781746"/>
                  </a:xfrm>
                  <a:prstGeom prst="rect">
                    <a:avLst/>
                  </a:prstGeom>
                </p:spPr>
              </p:pic>
            </p:grpSp>
          </p:grpSp>
          <p:grpSp>
            <p:nvGrpSpPr>
              <p:cNvPr id="31" name="Group 30"/>
              <p:cNvGrpSpPr/>
              <p:nvPr/>
            </p:nvGrpSpPr>
            <p:grpSpPr>
              <a:xfrm>
                <a:off x="91440" y="5496640"/>
                <a:ext cx="3169920" cy="1280350"/>
                <a:chOff x="518160" y="5506800"/>
                <a:chExt cx="3169920" cy="1280350"/>
              </a:xfrm>
            </p:grpSpPr>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548640" y="5581252"/>
                  <a:ext cx="1150740" cy="1151765"/>
                </a:xfrm>
                <a:prstGeom prst="rect">
                  <a:avLst/>
                </a:prstGeom>
              </p:spPr>
            </p:pic>
            <p:grpSp>
              <p:nvGrpSpPr>
                <p:cNvPr id="29" name="Group 28"/>
                <p:cNvGrpSpPr/>
                <p:nvPr/>
              </p:nvGrpSpPr>
              <p:grpSpPr>
                <a:xfrm>
                  <a:off x="1793415" y="5660604"/>
                  <a:ext cx="1803226" cy="1028685"/>
                  <a:chOff x="1945815" y="5680924"/>
                  <a:chExt cx="1803226" cy="1028685"/>
                </a:xfrm>
              </p:grpSpPr>
              <p:pic>
                <p:nvPicPr>
                  <p:cNvPr id="26" name="Picture 4" descr="Self-replicating-robots GIFs - Get the best GIF on GIPHY"/>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45815" y="5680924"/>
                    <a:ext cx="1803226" cy="102868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1"/>
                  <a:stretch>
                    <a:fillRect/>
                  </a:stretch>
                </p:blipFill>
                <p:spPr>
                  <a:xfrm>
                    <a:off x="2285997" y="6411033"/>
                    <a:ext cx="1171575" cy="266700"/>
                  </a:xfrm>
                  <a:prstGeom prst="rect">
                    <a:avLst/>
                  </a:prstGeom>
                </p:spPr>
              </p:pic>
            </p:grpSp>
            <p:sp>
              <p:nvSpPr>
                <p:cNvPr id="30" name="Rectangle 29"/>
                <p:cNvSpPr/>
                <p:nvPr/>
              </p:nvSpPr>
              <p:spPr>
                <a:xfrm>
                  <a:off x="518160" y="5506800"/>
                  <a:ext cx="3169920" cy="12803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125550" y="3638329"/>
                <a:ext cx="375424"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AI</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4" name="Rectangle 33"/>
              <p:cNvSpPr/>
              <p:nvPr/>
            </p:nvSpPr>
            <p:spPr>
              <a:xfrm>
                <a:off x="993710" y="3401823"/>
                <a:ext cx="479619"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ML</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5" name="Rectangle 34"/>
              <p:cNvSpPr/>
              <p:nvPr/>
            </p:nvSpPr>
            <p:spPr>
              <a:xfrm>
                <a:off x="555906" y="3717851"/>
                <a:ext cx="476412"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IoT</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6" name="Rectangle 35"/>
              <p:cNvSpPr/>
              <p:nvPr/>
            </p:nvSpPr>
            <p:spPr>
              <a:xfrm>
                <a:off x="980233" y="3820882"/>
                <a:ext cx="647934"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Agile</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7" name="Rectangle 36"/>
              <p:cNvSpPr/>
              <p:nvPr/>
            </p:nvSpPr>
            <p:spPr>
              <a:xfrm>
                <a:off x="191392" y="4076854"/>
                <a:ext cx="1185966"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Blockchain</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2667701" y="3902517"/>
                <a:ext cx="612668"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GAN</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39" name="Rectangle 38"/>
              <p:cNvSpPr/>
              <p:nvPr/>
            </p:nvSpPr>
            <p:spPr>
              <a:xfrm>
                <a:off x="2224016" y="3437313"/>
                <a:ext cx="637803"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Edge</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40" name="Rectangle 39"/>
              <p:cNvSpPr/>
              <p:nvPr/>
            </p:nvSpPr>
            <p:spPr>
              <a:xfrm>
                <a:off x="1304358" y="4131824"/>
                <a:ext cx="1411412"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Transformers</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41" name="Rectangle 40"/>
              <p:cNvSpPr/>
              <p:nvPr/>
            </p:nvSpPr>
            <p:spPr>
              <a:xfrm>
                <a:off x="1476659" y="3385516"/>
                <a:ext cx="514885"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AM</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42" name="Rectangle 41"/>
              <p:cNvSpPr/>
              <p:nvPr/>
            </p:nvSpPr>
            <p:spPr>
              <a:xfrm>
                <a:off x="1949255" y="3943938"/>
                <a:ext cx="521297"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GAI</a:t>
                </a:r>
                <a:endParaRPr lang="en-US" b="0" cap="none" spc="0" dirty="0">
                  <a:ln w="0"/>
                  <a:solidFill>
                    <a:schemeClr val="tx1"/>
                  </a:solidFill>
                  <a:effectLst>
                    <a:outerShdw blurRad="38100" dist="19050" dir="2700000" algn="tl" rotWithShape="0">
                      <a:schemeClr val="dk1">
                        <a:alpha val="40000"/>
                      </a:schemeClr>
                    </a:outerShdw>
                  </a:effectLst>
                </a:endParaRPr>
              </a:p>
            </p:txBody>
          </p:sp>
        </p:grpSp>
        <p:sp>
          <p:nvSpPr>
            <p:cNvPr id="54" name="Rectangle 53"/>
            <p:cNvSpPr/>
            <p:nvPr/>
          </p:nvSpPr>
          <p:spPr>
            <a:xfrm>
              <a:off x="1504624" y="3688458"/>
              <a:ext cx="1219694"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Bioprinting</a:t>
              </a:r>
              <a:endParaRPr lang="en-US" b="0" cap="none" spc="0" dirty="0">
                <a:ln w="0"/>
                <a:solidFill>
                  <a:schemeClr val="tx1"/>
                </a:solidFill>
                <a:effectLst>
                  <a:outerShdw blurRad="38100" dist="19050" dir="2700000" algn="tl" rotWithShape="0">
                    <a:schemeClr val="dk1">
                      <a:alpha val="40000"/>
                    </a:schemeClr>
                  </a:outerShdw>
                </a:effectLst>
              </a:endParaRPr>
            </a:p>
          </p:txBody>
        </p:sp>
      </p:grpSp>
      <p:grpSp>
        <p:nvGrpSpPr>
          <p:cNvPr id="58" name="Group 57"/>
          <p:cNvGrpSpPr/>
          <p:nvPr/>
        </p:nvGrpSpPr>
        <p:grpSpPr>
          <a:xfrm>
            <a:off x="7294450" y="75530"/>
            <a:ext cx="4764857" cy="6710463"/>
            <a:chOff x="7335090" y="75530"/>
            <a:chExt cx="4764857" cy="6710463"/>
          </a:xfrm>
        </p:grpSpPr>
        <p:sp>
          <p:nvSpPr>
            <p:cNvPr id="5" name="Rectangle 4"/>
            <p:cNvSpPr/>
            <p:nvPr/>
          </p:nvSpPr>
          <p:spPr>
            <a:xfrm>
              <a:off x="7335090" y="75530"/>
              <a:ext cx="4732447" cy="1815882"/>
            </a:xfrm>
            <a:prstGeom prst="rect">
              <a:avLst/>
            </a:prstGeom>
            <a:solidFill>
              <a:schemeClr val="bg1">
                <a:lumMod val="95000"/>
              </a:schemeClr>
            </a:solidFill>
            <a:ln w="25400">
              <a:solidFill>
                <a:schemeClr val="tx1"/>
              </a:solidFill>
            </a:ln>
          </p:spPr>
          <p:txBody>
            <a:bodyPr wrap="square">
              <a:spAutoFit/>
            </a:bodyPr>
            <a:lstStyle/>
            <a:p>
              <a:pPr algn="just"/>
              <a:r>
                <a:rPr lang="en-US" sz="1400" b="1" dirty="0" smtClean="0"/>
                <a:t>Hybrid Additive Manufacturing (HAM) </a:t>
              </a:r>
              <a:r>
                <a:rPr lang="en-US" sz="1400" dirty="0" smtClean="0"/>
                <a:t>is a vision, which assumes a unique synergy and integrated power of Additive Manufacturing, Generative AI, and Reinforcement Learning, which has certain potential to revolutionize the way we create and conceive complex hybrid entities, including humans. This vision blurs the boundaries between the physical, digital, and social domains, enabling us to shape and bring to life entities of unparalleled complexity and sophistication.</a:t>
              </a:r>
              <a:endParaRPr lang="en-US" sz="1400" dirty="0"/>
            </a:p>
          </p:txBody>
        </p:sp>
        <p:sp>
          <p:nvSpPr>
            <p:cNvPr id="47" name="Rectangle 46"/>
            <p:cNvSpPr/>
            <p:nvPr/>
          </p:nvSpPr>
          <p:spPr>
            <a:xfrm>
              <a:off x="7335090" y="2671411"/>
              <a:ext cx="4711698" cy="1600438"/>
            </a:xfrm>
            <a:prstGeom prst="rect">
              <a:avLst/>
            </a:prstGeom>
            <a:solidFill>
              <a:schemeClr val="bg1">
                <a:lumMod val="95000"/>
              </a:schemeClr>
            </a:solidFill>
            <a:ln w="25400">
              <a:solidFill>
                <a:schemeClr val="tx1"/>
              </a:solidFill>
            </a:ln>
          </p:spPr>
          <p:txBody>
            <a:bodyPr wrap="square">
              <a:spAutoFit/>
            </a:bodyPr>
            <a:lstStyle/>
            <a:p>
              <a:pPr algn="just"/>
              <a:r>
                <a:rPr lang="en-US" sz="1400" b="1" dirty="0" smtClean="0"/>
                <a:t>Enabling technologies: </a:t>
              </a:r>
              <a:r>
                <a:rPr lang="en-US" sz="1400" dirty="0" smtClean="0">
                  <a:ea typeface="Times New Roman" panose="02020603050405020304" pitchFamily="18" charset="0"/>
                </a:rPr>
                <a:t>The </a:t>
              </a:r>
              <a:r>
                <a:rPr lang="en-US" sz="1400" dirty="0">
                  <a:ea typeface="Times New Roman" panose="02020603050405020304" pitchFamily="18" charset="0"/>
                </a:rPr>
                <a:t>concept of HAM is </a:t>
              </a:r>
              <a:r>
                <a:rPr lang="en-US" sz="1400" dirty="0" smtClean="0">
                  <a:ea typeface="Times New Roman" panose="02020603050405020304" pitchFamily="18" charset="0"/>
                </a:rPr>
                <a:t>feasible </a:t>
              </a:r>
              <a:r>
                <a:rPr lang="en-US" sz="1400" dirty="0">
                  <a:ea typeface="Times New Roman" panose="02020603050405020304" pitchFamily="18" charset="0"/>
                </a:rPr>
                <a:t>one. In this study, we show that all the necessary conceptual and technological components, methods, algorithms, and tools are available, and they are developed deeply enough to be used as HAM enablers. The combination of 3D printing with GAI under umbrella of HAM provides more opportunities to AM widening the range of new applications and products. </a:t>
              </a:r>
              <a:endParaRPr lang="fi-FI" sz="1400" dirty="0">
                <a:ea typeface="SimSun" panose="02010600030101010101" pitchFamily="2" charset="-122"/>
              </a:endParaRPr>
            </a:p>
          </p:txBody>
        </p:sp>
        <p:sp>
          <p:nvSpPr>
            <p:cNvPr id="48" name="Rectangle 47"/>
            <p:cNvSpPr/>
            <p:nvPr/>
          </p:nvSpPr>
          <p:spPr>
            <a:xfrm>
              <a:off x="7355840" y="4970111"/>
              <a:ext cx="4744107" cy="1815882"/>
            </a:xfrm>
            <a:prstGeom prst="rect">
              <a:avLst/>
            </a:prstGeom>
            <a:solidFill>
              <a:schemeClr val="bg1">
                <a:lumMod val="95000"/>
              </a:schemeClr>
            </a:solidFill>
            <a:ln w="25400">
              <a:solidFill>
                <a:schemeClr val="tx1"/>
              </a:solidFill>
            </a:ln>
          </p:spPr>
          <p:txBody>
            <a:bodyPr wrap="square">
              <a:spAutoFit/>
            </a:bodyPr>
            <a:lstStyle/>
            <a:p>
              <a:pPr algn="just"/>
              <a:r>
                <a:rPr lang="en-US" sz="1400" b="1" dirty="0" smtClean="0">
                  <a:ea typeface="SimSun" panose="02010600030101010101" pitchFamily="2" charset="-122"/>
                </a:rPr>
                <a:t>Digital cognitive </a:t>
              </a:r>
              <a:r>
                <a:rPr lang="en-US" sz="1400" b="1" dirty="0">
                  <a:ea typeface="SimSun" panose="02010600030101010101" pitchFamily="2" charset="-122"/>
                </a:rPr>
                <a:t>cloning</a:t>
              </a:r>
              <a:r>
                <a:rPr lang="en-US" sz="1400" dirty="0">
                  <a:ea typeface="SimSun" panose="02010600030101010101" pitchFamily="2" charset="-122"/>
                </a:rPr>
                <a:t> </a:t>
              </a:r>
              <a:r>
                <a:rPr lang="en-US" sz="1400" dirty="0" smtClean="0">
                  <a:ea typeface="SimSun" panose="02010600030101010101" pitchFamily="2" charset="-122"/>
                </a:rPr>
                <a:t>is a process capable </a:t>
              </a:r>
              <a:r>
                <a:rPr lang="en-US" sz="1400" dirty="0">
                  <a:ea typeface="SimSun" panose="02010600030101010101" pitchFamily="2" charset="-122"/>
                </a:rPr>
                <a:t>of making digital replicas of </a:t>
              </a:r>
              <a:r>
                <a:rPr lang="en-US" sz="1400" dirty="0" smtClean="0">
                  <a:ea typeface="SimSun" panose="02010600030101010101" pitchFamily="2" charset="-122"/>
                </a:rPr>
                <a:t>complex </a:t>
              </a:r>
              <a:r>
                <a:rPr lang="en-US" sz="1400" dirty="0">
                  <a:ea typeface="SimSun" panose="02010600030101010101" pitchFamily="2" charset="-122"/>
                </a:rPr>
                <a:t>cognitive assets with respect to their individual biases. The </a:t>
              </a:r>
              <a:r>
                <a:rPr lang="en-US" sz="1400" dirty="0" smtClean="0">
                  <a:ea typeface="SimSun" panose="02010600030101010101" pitchFamily="2" charset="-122"/>
                </a:rPr>
                <a:t>cloning process </a:t>
              </a:r>
              <a:r>
                <a:rPr lang="en-US" sz="1400" dirty="0">
                  <a:ea typeface="SimSun" panose="02010600030101010101" pitchFamily="2" charset="-122"/>
                </a:rPr>
                <a:t>is supposed to be a kind of adversarial distillation driven by a generative adversarial network with a special configuration and objectives regarding the generator and discriminator networks. It facilitates supervised machine learning of the clone model due to a smart way to generate challenging inputs for </a:t>
              </a:r>
              <a:r>
                <a:rPr lang="en-US" sz="1400" dirty="0" smtClean="0">
                  <a:ea typeface="SimSun" panose="02010600030101010101" pitchFamily="2" charset="-122"/>
                </a:rPr>
                <a:t>the donor. </a:t>
              </a:r>
              <a:endParaRPr lang="fi-FI" sz="1400" dirty="0">
                <a:ea typeface="SimSun" panose="02010600030101010101" pitchFamily="2" charset="-122"/>
              </a:endParaRPr>
            </a:p>
          </p:txBody>
        </p:sp>
        <p:pic>
          <p:nvPicPr>
            <p:cNvPr id="56" name="Picture 55"/>
            <p:cNvPicPr>
              <a:picLocks noChangeAspect="1"/>
            </p:cNvPicPr>
            <p:nvPr/>
          </p:nvPicPr>
          <p:blipFill>
            <a:blip r:embed="rId3">
              <a:clrChange>
                <a:clrFrom>
                  <a:srgbClr val="FFFFFF"/>
                </a:clrFrom>
                <a:clrTo>
                  <a:srgbClr val="FFFFFF">
                    <a:alpha val="0"/>
                  </a:srgbClr>
                </a:clrTo>
              </a:clrChange>
            </a:blip>
            <a:stretch>
              <a:fillRect/>
            </a:stretch>
          </p:blipFill>
          <p:spPr>
            <a:xfrm>
              <a:off x="9389865" y="4271849"/>
              <a:ext cx="622895" cy="681596"/>
            </a:xfrm>
            <a:prstGeom prst="rect">
              <a:avLst/>
            </a:prstGeom>
          </p:spPr>
        </p:pic>
        <p:pic>
          <p:nvPicPr>
            <p:cNvPr id="57" name="Picture 56"/>
            <p:cNvPicPr>
              <a:picLocks noChangeAspect="1"/>
            </p:cNvPicPr>
            <p:nvPr/>
          </p:nvPicPr>
          <p:blipFill>
            <a:blip r:embed="rId2">
              <a:clrChange>
                <a:clrFrom>
                  <a:srgbClr val="FFFFFF"/>
                </a:clrFrom>
                <a:clrTo>
                  <a:srgbClr val="FFFFFF">
                    <a:alpha val="0"/>
                  </a:srgbClr>
                </a:clrTo>
              </a:clrChange>
            </a:blip>
            <a:stretch>
              <a:fillRect/>
            </a:stretch>
          </p:blipFill>
          <p:spPr>
            <a:xfrm>
              <a:off x="9389865" y="1908077"/>
              <a:ext cx="581020" cy="746667"/>
            </a:xfrm>
            <a:prstGeom prst="rect">
              <a:avLst/>
            </a:prstGeom>
          </p:spPr>
        </p:pic>
      </p:grpSp>
    </p:spTree>
    <p:extLst>
      <p:ext uri="{BB962C8B-B14F-4D97-AF65-F5344CB8AC3E}">
        <p14:creationId xmlns:p14="http://schemas.microsoft.com/office/powerpoint/2010/main" val="37566586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321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smtClean="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479117" y="1972959"/>
            <a:ext cx="7170118" cy="1200329"/>
          </a:xfrm>
          <a:prstGeom prst="rect">
            <a:avLst/>
          </a:prstGeom>
          <a:noFill/>
        </p:spPr>
        <p:txBody>
          <a:bodyPr wrap="square" lIns="91440" tIns="45720" rIns="91440" bIns="45720">
            <a:spAutoFit/>
          </a:bodyPr>
          <a:lstStyle/>
          <a:p>
            <a:pPr algn="just"/>
            <a:r>
              <a:rPr lang="en-US" sz="2400" b="0" cap="none" spc="0" dirty="0" smtClean="0">
                <a:ln w="0"/>
                <a:solidFill>
                  <a:schemeClr val="tx1"/>
                </a:solidFill>
                <a:effectLst>
                  <a:outerShdw blurRad="38100" dist="19050" dir="2700000" algn="tl" rotWithShape="0">
                    <a:schemeClr val="dk1">
                      <a:alpha val="40000"/>
                    </a:schemeClr>
                  </a:outerShdw>
                </a:effectLst>
              </a:rPr>
              <a:t>… the first university program for collective intelligence, where </a:t>
            </a:r>
            <a:r>
              <a:rPr lang="en-US" sz="2400" b="1" i="1" cap="none" spc="0" dirty="0" smtClean="0">
                <a:ln w="0"/>
                <a:solidFill>
                  <a:srgbClr val="7030A0"/>
                </a:solidFill>
                <a:effectLst>
                  <a:outerShdw blurRad="38100" dist="19050" dir="2700000" algn="tl" rotWithShape="0">
                    <a:schemeClr val="dk1">
                      <a:alpha val="40000"/>
                    </a:schemeClr>
                  </a:outerShdw>
                </a:effectLst>
              </a:rPr>
              <a:t>humans learn together with their digital clones </a:t>
            </a:r>
            <a:r>
              <a:rPr lang="en-US" sz="2400" b="0" cap="none" spc="0" dirty="0" smtClean="0">
                <a:ln w="0"/>
                <a:solidFill>
                  <a:schemeClr val="tx1"/>
                </a:solidFill>
                <a:effectLst>
                  <a:outerShdw blurRad="38100" dist="19050" dir="2700000" algn="tl" rotWithShape="0">
                    <a:schemeClr val="dk1">
                      <a:alpha val="40000"/>
                    </a:schemeClr>
                  </a:outerShdw>
                </a:effectLst>
              </a:rPr>
              <a:t>and autonomous digital assistants …</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4042125" y="685868"/>
            <a:ext cx="7793467" cy="1200329"/>
          </a:xfrm>
          <a:prstGeom prst="rect">
            <a:avLst/>
          </a:prstGeom>
          <a:noFill/>
        </p:spPr>
        <p:txBody>
          <a:bodyPr wrap="square" lIns="91440" tIns="45720" rIns="91440" bIns="45720">
            <a:spAutoFit/>
          </a:bodyPr>
          <a:lstStyle/>
          <a:p>
            <a:pPr algn="ctr"/>
            <a:r>
              <a:rPr lang="en-US" sz="3600" b="1" cap="none" spc="0" dirty="0" smtClean="0">
                <a:ln w="13462">
                  <a:solidFill>
                    <a:schemeClr val="bg1"/>
                  </a:solidFill>
                  <a:prstDash val="solid"/>
                </a:ln>
                <a:solidFill>
                  <a:srgbClr val="FF0000"/>
                </a:solidFill>
                <a:effectLst>
                  <a:outerShdw dist="38100" dir="2700000" algn="bl" rotWithShape="0">
                    <a:schemeClr val="accent5"/>
                  </a:outerShdw>
                </a:effectLst>
              </a:rPr>
              <a:t>AI:</a:t>
            </a:r>
            <a:r>
              <a:rPr lang="en-US"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dirty="0">
                <a:ln w="13462">
                  <a:solidFill>
                    <a:schemeClr val="bg1"/>
                  </a:solidFill>
                  <a:prstDash val="solid"/>
                </a:ln>
                <a:solidFill>
                  <a:srgbClr val="0070C0"/>
                </a:solidFill>
                <a:effectLst>
                  <a:outerShdw dist="38100" dir="2700000" algn="bl" rotWithShape="0">
                    <a:schemeClr val="accent5"/>
                  </a:outerShdw>
                </a:effectLst>
              </a:rPr>
              <a:t>Artificial </a:t>
            </a:r>
            <a:r>
              <a:rPr lang="en-US" sz="3600" b="1" dirty="0" smtClean="0">
                <a:ln w="13462">
                  <a:solidFill>
                    <a:schemeClr val="bg1"/>
                  </a:solidFill>
                  <a:prstDash val="solid"/>
                </a:ln>
                <a:solidFill>
                  <a:srgbClr val="0070C0"/>
                </a:solidFill>
                <a:effectLst>
                  <a:outerShdw dist="38100" dir="2700000" algn="bl" rotWithShape="0">
                    <a:schemeClr val="accent5"/>
                  </a:outerShdw>
                </a:effectLst>
              </a:rPr>
              <a:t>Intelligence</a:t>
            </a:r>
          </a:p>
          <a:p>
            <a:pPr algn="ctr"/>
            <a:r>
              <a:rPr lang="en-US" sz="2400"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(former </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Cognitive Computing and </a:t>
            </a:r>
            <a:r>
              <a:rPr lang="en-US" sz="2400" b="1" dirty="0">
                <a:ln w="13462">
                  <a:solidFill>
                    <a:schemeClr val="bg1"/>
                  </a:solidFill>
                  <a:prstDash val="solid"/>
                </a:ln>
                <a:solidFill>
                  <a:srgbClr val="FF0000"/>
                </a:solidFill>
                <a:effectLst>
                  <a:outerShdw dist="38100" dir="2700000" algn="bl" rotWithShape="0">
                    <a:schemeClr val="accent5"/>
                  </a:outerShdw>
                </a:effectLst>
              </a:rPr>
              <a:t>Co</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llective</a:t>
            </a: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2400" b="1" dirty="0">
                <a:ln w="13462">
                  <a:solidFill>
                    <a:schemeClr val="bg1"/>
                  </a:solidFill>
                  <a:prstDash val="solid"/>
                </a:ln>
                <a:solidFill>
                  <a:srgbClr val="FF393E"/>
                </a:solidFill>
                <a:effectLst>
                  <a:outerShdw dist="38100" dir="2700000" algn="bl" rotWithShape="0">
                    <a:schemeClr val="accent5"/>
                  </a:outerShdw>
                </a:effectLst>
              </a:rPr>
              <a:t>In</a:t>
            </a:r>
            <a:r>
              <a:rPr lang="en-US" sz="24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telligence)</a:t>
            </a:r>
            <a:r>
              <a:rPr lang="en-US" sz="2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smtClean="0">
                <a:ln w="13462">
                  <a:solidFill>
                    <a:schemeClr val="bg1"/>
                  </a:solidFill>
                  <a:prstDash val="solid"/>
                </a:ln>
                <a:solidFill>
                  <a:srgbClr val="0070C0"/>
                </a:solidFill>
                <a:effectLst>
                  <a:outerShdw dist="38100" dir="2700000" algn="bl" rotWithShape="0">
                    <a:schemeClr val="accent5"/>
                  </a:outerShdw>
                </a:effectLst>
              </a:rPr>
              <a:t>… </a:t>
            </a:r>
            <a:endParaRPr lang="en-US" sz="3600" b="1" cap="none" spc="0" dirty="0">
              <a:ln w="13462">
                <a:solidFill>
                  <a:schemeClr val="bg1"/>
                </a:solidFill>
                <a:prstDash val="solid"/>
              </a:ln>
              <a:solidFill>
                <a:srgbClr val="0070C0"/>
              </a:solidFill>
              <a:effectLst>
                <a:outerShdw dist="38100" dir="2700000" algn="bl" rotWithShape="0">
                  <a:schemeClr val="accent5"/>
                </a:outerShdw>
              </a:effectLst>
            </a:endParaRPr>
          </a:p>
        </p:txBody>
      </p:sp>
      <p:grpSp>
        <p:nvGrpSpPr>
          <p:cNvPr id="9" name="Группа 2"/>
          <p:cNvGrpSpPr/>
          <p:nvPr/>
        </p:nvGrpSpPr>
        <p:grpSpPr>
          <a:xfrm>
            <a:off x="4254718" y="3338412"/>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smtClean="0">
                  <a:ln w="0"/>
                  <a:solidFill>
                    <a:srgbClr val="7030A0"/>
                  </a:solidFill>
                  <a:effectLst>
                    <a:reflection blurRad="12700" stA="50000" endPos="50000" dist="5000" dir="5400000" sy="-100000" rotWithShape="0"/>
                  </a:effectLst>
                </a:rPr>
                <a:t>AI</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934858"/>
            <a:ext cx="5000953" cy="2500477"/>
          </a:xfrm>
          <a:prstGeom prst="rect">
            <a:avLst/>
          </a:prstGeom>
        </p:spPr>
      </p:pic>
      <p:sp>
        <p:nvSpPr>
          <p:cNvPr id="7" name="Rectangle 6"/>
          <p:cNvSpPr/>
          <p:nvPr/>
        </p:nvSpPr>
        <p:spPr>
          <a:xfrm>
            <a:off x="7021791" y="3138471"/>
            <a:ext cx="4593693" cy="707886"/>
          </a:xfrm>
          <a:prstGeom prst="rect">
            <a:avLst/>
          </a:prstGeom>
        </p:spPr>
        <p:txBody>
          <a:bodyPr wrap="none">
            <a:spAutoFit/>
          </a:bodyPr>
          <a:lstStyle/>
          <a:p>
            <a:r>
              <a:rPr lang="en-US" sz="4000" dirty="0">
                <a:hlinkClick r:id="rId8"/>
              </a:rPr>
              <a:t>http://</a:t>
            </a:r>
            <a:r>
              <a:rPr lang="en-US" sz="4000" dirty="0" smtClean="0">
                <a:hlinkClick r:id="rId8"/>
              </a:rPr>
              <a:t>www.jyu.fi/ai</a:t>
            </a:r>
            <a:r>
              <a:rPr lang="en-US" sz="4000" dirty="0" smtClean="0"/>
              <a:t>  </a:t>
            </a:r>
            <a:endParaRPr lang="en-US" sz="4000" dirty="0"/>
          </a:p>
        </p:txBody>
      </p:sp>
    </p:spTree>
    <p:extLst>
      <p:ext uri="{BB962C8B-B14F-4D97-AF65-F5344CB8AC3E}">
        <p14:creationId xmlns:p14="http://schemas.microsoft.com/office/powerpoint/2010/main" val="3817146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2564549" y="5019172"/>
            <a:ext cx="8855291" cy="461665"/>
          </a:xfrm>
          <a:prstGeom prst="rect">
            <a:avLst/>
          </a:prstGeom>
          <a:noFill/>
        </p:spPr>
        <p:txBody>
          <a:bodyPr wrap="squar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Link to the presentation: </a:t>
            </a:r>
            <a:r>
              <a:rPr lang="en-US" sz="2400" b="0" cap="none" spc="0" dirty="0" smtClean="0">
                <a:ln w="0"/>
                <a:solidFill>
                  <a:schemeClr val="tx1"/>
                </a:solidFill>
                <a:effectLst>
                  <a:outerShdw blurRad="38100" dist="19050" dir="2700000" algn="tl" rotWithShape="0">
                    <a:schemeClr val="dk1">
                      <a:alpha val="40000"/>
                    </a:schemeClr>
                  </a:outerShdw>
                </a:effectLst>
                <a:hlinkClick r:id="rId3"/>
              </a:rPr>
              <a:t>https://ai.it.jyu.fi/IEAAIE-2024-HAM.pptx</a:t>
            </a:r>
            <a:r>
              <a:rPr lang="en-US" sz="2400" b="0" cap="none" spc="0" dirty="0" smtClean="0">
                <a:ln w="0"/>
                <a:solidFill>
                  <a:schemeClr val="tx1"/>
                </a:solidFill>
                <a:effectLst>
                  <a:outerShdw blurRad="38100" dist="19050" dir="2700000" algn="tl" rotWithShape="0">
                    <a:schemeClr val="dk1">
                      <a:alpha val="40000"/>
                    </a:schemeClr>
                  </a:outerShdw>
                </a:effectLst>
              </a:rPr>
              <a:t>  </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2792105" y="5566781"/>
            <a:ext cx="4189929"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Contact: </a:t>
            </a:r>
            <a:r>
              <a:rPr lang="en-GB" sz="2400" dirty="0" smtClean="0">
                <a:ln w="0"/>
                <a:effectLst>
                  <a:outerShdw blurRad="38100" dist="19050" dir="2700000" algn="tl" rotWithShape="0">
                    <a:schemeClr val="dk1">
                      <a:alpha val="40000"/>
                    </a:schemeClr>
                  </a:outerShdw>
                </a:effectLst>
                <a:hlinkClick r:id="rId4"/>
              </a:rPr>
              <a:t>vagan.terziyan@jyu.fi</a:t>
            </a:r>
            <a:r>
              <a:rPr lang="en-GB" sz="2400" dirty="0" smtClean="0">
                <a:ln w="0"/>
                <a:effectLst>
                  <a:outerShdw blurRad="38100" dist="19050" dir="2700000" algn="tl" rotWithShape="0">
                    <a:schemeClr val="dk1">
                      <a:alpha val="40000"/>
                    </a:schemeClr>
                  </a:outerShdw>
                </a:effectLst>
              </a:rPr>
              <a:t> </a:t>
            </a:r>
            <a:r>
              <a:rPr lang="en-US" sz="2400" dirty="0" smtClean="0">
                <a:ln w="0"/>
                <a:effectLst>
                  <a:outerShdw blurRad="38100" dist="19050" dir="2700000" algn="tl" rotWithShape="0">
                    <a:schemeClr val="dk1">
                      <a:alpha val="40000"/>
                    </a:schemeClr>
                  </a:outerShdw>
                </a:effectLst>
              </a:rPr>
              <a:t>  </a:t>
            </a:r>
            <a:endParaRPr lang="en-US" sz="2400" dirty="0">
              <a:ln w="0"/>
              <a:effectLst>
                <a:outerShdw blurRad="38100" dist="19050" dir="2700000" algn="tl" rotWithShape="0">
                  <a:schemeClr val="dk1">
                    <a:alpha val="40000"/>
                  </a:schemeClr>
                </a:outerShdw>
              </a:effectLst>
            </a:endParaRPr>
          </a:p>
        </p:txBody>
      </p:sp>
      <p:grpSp>
        <p:nvGrpSpPr>
          <p:cNvPr id="10" name="Group 9"/>
          <p:cNvGrpSpPr/>
          <p:nvPr/>
        </p:nvGrpSpPr>
        <p:grpSpPr>
          <a:xfrm>
            <a:off x="80081" y="4023361"/>
            <a:ext cx="2835839" cy="2752482"/>
            <a:chOff x="80081" y="4023361"/>
            <a:chExt cx="2835839" cy="2752482"/>
          </a:xfrm>
        </p:grpSpPr>
        <p:grpSp>
          <p:nvGrpSpPr>
            <p:cNvPr id="2" name="Group 1"/>
            <p:cNvGrpSpPr/>
            <p:nvPr/>
          </p:nvGrpSpPr>
          <p:grpSpPr>
            <a:xfrm>
              <a:off x="80081" y="4023361"/>
              <a:ext cx="2835839" cy="2752482"/>
              <a:chOff x="69921" y="4271055"/>
              <a:chExt cx="2514947" cy="2514947"/>
            </a:xfrm>
          </p:grpSpPr>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292069" y="5566781"/>
                <a:ext cx="691163" cy="691779"/>
              </a:xfrm>
              <a:prstGeom prst="rect">
                <a:avLst/>
              </a:prstGeom>
            </p:spPr>
          </p:pic>
          <p:pic>
            <p:nvPicPr>
              <p:cNvPr id="8" name="Picture 2" descr="Learn About 3D Printing | 3driprap"/>
              <p:cNvPicPr>
                <a:picLocks noChangeAspect="1" noChangeArrowheads="1" noCrop="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21" y="4271055"/>
                <a:ext cx="2514947" cy="251494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a:off x="1896924" y="5495661"/>
              <a:ext cx="742913" cy="759607"/>
            </a:xfrm>
            <a:prstGeom prst="rect">
              <a:avLst/>
            </a:prstGeom>
          </p:spPr>
        </p:pic>
      </p:grpSp>
    </p:spTree>
    <p:extLst>
      <p:ext uri="{BB962C8B-B14F-4D97-AF65-F5344CB8AC3E}">
        <p14:creationId xmlns:p14="http://schemas.microsoft.com/office/powerpoint/2010/main" val="782899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98078" y="36944"/>
            <a:ext cx="5245832" cy="6844142"/>
            <a:chOff x="6898078" y="0"/>
            <a:chExt cx="5245832" cy="6844142"/>
          </a:xfrm>
        </p:grpSpPr>
        <p:sp>
          <p:nvSpPr>
            <p:cNvPr id="10" name="Rectangle 9"/>
            <p:cNvSpPr/>
            <p:nvPr/>
          </p:nvSpPr>
          <p:spPr>
            <a:xfrm>
              <a:off x="6898078" y="0"/>
              <a:ext cx="5245832" cy="6799798"/>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898078" y="27708"/>
              <a:ext cx="5245832" cy="6816434"/>
              <a:chOff x="6898078" y="27708"/>
              <a:chExt cx="5245832" cy="6816434"/>
            </a:xfrm>
          </p:grpSpPr>
          <p:pic>
            <p:nvPicPr>
              <p:cNvPr id="2050" name="Picture 2" descr="https://www.politico.eu/wp-content/uploads/2017/10/03-Lab-Notes4-STATIC_FPO-714x836.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8078" y="701963"/>
                <a:ext cx="5245832" cy="6142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7019636" y="78511"/>
                <a:ext cx="4433455" cy="1020613"/>
              </a:xfrm>
              <a:prstGeom prst="rect">
                <a:avLst/>
              </a:prstGeom>
            </p:spPr>
          </p:pic>
          <p:sp>
            <p:nvSpPr>
              <p:cNvPr id="4" name="Rectangle 3"/>
              <p:cNvSpPr/>
              <p:nvPr/>
            </p:nvSpPr>
            <p:spPr>
              <a:xfrm>
                <a:off x="8449367" y="27708"/>
                <a:ext cx="3096088" cy="461665"/>
              </a:xfrm>
              <a:prstGeom prst="rect">
                <a:avLst/>
              </a:prstGeom>
            </p:spPr>
            <p:txBody>
              <a:bodyPr wrap="square">
                <a:spAutoFit/>
              </a:bodyPr>
              <a:lstStyle/>
              <a:p>
                <a:r>
                  <a:rPr lang="en-US" sz="1200" dirty="0">
                    <a:hlinkClick r:id="rId4"/>
                  </a:rPr>
                  <a:t>https://www.politico.eu/sponsored-content/the-next-chapter-in-german-industry</a:t>
                </a:r>
                <a:r>
                  <a:rPr lang="en-US" sz="1200" dirty="0" smtClean="0">
                    <a:hlinkClick r:id="rId4"/>
                  </a:rPr>
                  <a:t>/</a:t>
                </a:r>
                <a:r>
                  <a:rPr lang="en-US" sz="1200" dirty="0" smtClean="0"/>
                  <a:t> </a:t>
                </a:r>
                <a:endParaRPr lang="en-US" sz="1200" dirty="0"/>
              </a:p>
            </p:txBody>
          </p:sp>
        </p:grpSp>
      </p:grpSp>
      <p:sp>
        <p:nvSpPr>
          <p:cNvPr id="7" name="Rectangle 6"/>
          <p:cNvSpPr/>
          <p:nvPr/>
        </p:nvSpPr>
        <p:spPr>
          <a:xfrm>
            <a:off x="114709" y="4694766"/>
            <a:ext cx="6267616" cy="1938992"/>
          </a:xfrm>
          <a:prstGeom prst="rect">
            <a:avLst/>
          </a:prstGeom>
          <a:solidFill>
            <a:schemeClr val="bg1">
              <a:lumMod val="85000"/>
            </a:schemeClr>
          </a:solidFill>
          <a:ln w="25400">
            <a:solidFill>
              <a:schemeClr val="tx1"/>
            </a:solidFill>
          </a:ln>
        </p:spPr>
        <p:txBody>
          <a:bodyPr wrap="square">
            <a:spAutoFit/>
          </a:bodyPr>
          <a:lstStyle/>
          <a:p>
            <a:r>
              <a:rPr lang="en-US" sz="1400" b="1" dirty="0" smtClean="0">
                <a:solidFill>
                  <a:srgbClr val="0D0F16"/>
                </a:solidFill>
              </a:rPr>
              <a:t>Haertel: </a:t>
            </a:r>
            <a:r>
              <a:rPr lang="en-US" sz="1400" dirty="0" smtClean="0"/>
              <a:t>“Initially</a:t>
            </a:r>
            <a:r>
              <a:rPr lang="en-US" sz="1400" dirty="0"/>
              <a:t>, </a:t>
            </a:r>
            <a:r>
              <a:rPr lang="en-US" sz="1400" b="1" dirty="0"/>
              <a:t>Industry 4.0</a:t>
            </a:r>
            <a:r>
              <a:rPr lang="en-US" sz="1400" dirty="0"/>
              <a:t> was very much focused on the next phase of industry automation. ... That focus has been upgraded, and the goals refined to increasing industrial automation using big data collected from many different points.</a:t>
            </a:r>
          </a:p>
          <a:p>
            <a:pPr algn="just"/>
            <a:endParaRPr lang="en-US" sz="800" dirty="0" smtClean="0"/>
          </a:p>
          <a:p>
            <a:pPr algn="just"/>
            <a:r>
              <a:rPr lang="en-US" sz="1400" b="1" dirty="0" smtClean="0"/>
              <a:t>Additive </a:t>
            </a:r>
            <a:r>
              <a:rPr lang="en-US" sz="1400" b="1" dirty="0"/>
              <a:t>manufacturing</a:t>
            </a:r>
            <a:r>
              <a:rPr lang="en-US" sz="1400" dirty="0"/>
              <a:t> is not necessarily connected to Industry 4.0. It has developed independently of it. But there is a point of connection in how additive manufacturing starts out from data, and then builds a component or device.</a:t>
            </a:r>
          </a:p>
          <a:p>
            <a:pPr algn="just"/>
            <a:r>
              <a:rPr lang="en-US" sz="1400" dirty="0"/>
              <a:t>So if you are already dealing intensely with </a:t>
            </a:r>
            <a:r>
              <a:rPr lang="en-US" sz="1400" b="1" dirty="0"/>
              <a:t>data</a:t>
            </a:r>
            <a:r>
              <a:rPr lang="en-US" sz="1400" dirty="0"/>
              <a:t> and Industry 4.0, then adding additive manufacturing is relatively straightforward. </a:t>
            </a:r>
            <a:r>
              <a:rPr lang="en-US" sz="1400" b="1" u="sng" dirty="0"/>
              <a:t>They mesh naturally</a:t>
            </a:r>
            <a:r>
              <a:rPr lang="en-US" sz="1400" dirty="0" smtClean="0"/>
              <a:t>.”</a:t>
            </a:r>
            <a:endParaRPr lang="en-US" sz="1400" dirty="0"/>
          </a:p>
        </p:txBody>
      </p:sp>
      <p:sp>
        <p:nvSpPr>
          <p:cNvPr id="9" name="Rectangle 8"/>
          <p:cNvSpPr/>
          <p:nvPr/>
        </p:nvSpPr>
        <p:spPr>
          <a:xfrm>
            <a:off x="123945" y="1376211"/>
            <a:ext cx="6627833" cy="3170099"/>
          </a:xfrm>
          <a:prstGeom prst="rect">
            <a:avLst/>
          </a:prstGeom>
          <a:solidFill>
            <a:schemeClr val="bg1">
              <a:lumMod val="85000"/>
            </a:schemeClr>
          </a:solidFill>
          <a:ln w="38100">
            <a:solidFill>
              <a:schemeClr val="tx1"/>
            </a:solidFill>
          </a:ln>
        </p:spPr>
        <p:txBody>
          <a:bodyPr wrap="square">
            <a:spAutoFit/>
          </a:bodyPr>
          <a:lstStyle/>
          <a:p>
            <a:pPr marL="285750" indent="-285750" algn="just">
              <a:spcAft>
                <a:spcPts val="1200"/>
              </a:spcAft>
              <a:buFont typeface="Wingdings" panose="05000000000000000000" pitchFamily="2" charset="2"/>
              <a:buChar char="q"/>
            </a:pPr>
            <a:r>
              <a:rPr lang="en-US" b="1" dirty="0" smtClean="0">
                <a:solidFill>
                  <a:srgbClr val="7030A0"/>
                </a:solidFill>
              </a:rPr>
              <a:t>Industry </a:t>
            </a:r>
            <a:r>
              <a:rPr lang="en-US" b="1" dirty="0">
                <a:solidFill>
                  <a:srgbClr val="7030A0"/>
                </a:solidFill>
              </a:rPr>
              <a:t>4.0 </a:t>
            </a:r>
            <a:r>
              <a:rPr lang="en-US" dirty="0">
                <a:solidFill>
                  <a:srgbClr val="7030A0"/>
                </a:solidFill>
              </a:rPr>
              <a:t>represents the fourth industrial revolution characterized by the integration of digital technologies into manufacturing processes</a:t>
            </a:r>
            <a:r>
              <a:rPr lang="en-US" dirty="0" smtClean="0">
                <a:solidFill>
                  <a:srgbClr val="7030A0"/>
                </a:solidFill>
              </a:rPr>
              <a:t>.</a:t>
            </a:r>
            <a:endParaRPr lang="en-US" dirty="0">
              <a:solidFill>
                <a:srgbClr val="7030A0"/>
              </a:solidFill>
            </a:endParaRPr>
          </a:p>
          <a:p>
            <a:pPr marL="285750" indent="-285750" algn="just">
              <a:spcAft>
                <a:spcPts val="1200"/>
              </a:spcAft>
              <a:buFont typeface="Wingdings" panose="05000000000000000000" pitchFamily="2" charset="2"/>
              <a:buChar char="q"/>
            </a:pPr>
            <a:r>
              <a:rPr lang="en-US" b="1" dirty="0" smtClean="0">
                <a:solidFill>
                  <a:srgbClr val="FF393E"/>
                </a:solidFill>
              </a:rPr>
              <a:t>Additive </a:t>
            </a:r>
            <a:r>
              <a:rPr lang="en-US" b="1" dirty="0">
                <a:solidFill>
                  <a:srgbClr val="FF393E"/>
                </a:solidFill>
              </a:rPr>
              <a:t>manufacturing</a:t>
            </a:r>
            <a:r>
              <a:rPr lang="en-US" dirty="0">
                <a:solidFill>
                  <a:srgbClr val="FF393E"/>
                </a:solidFill>
              </a:rPr>
              <a:t>, also known as 3D printing, revolutionizes production by building objects layer by layer from digital designs</a:t>
            </a:r>
            <a:r>
              <a:rPr lang="en-US" dirty="0" smtClean="0">
                <a:solidFill>
                  <a:srgbClr val="FF393E"/>
                </a:solidFill>
              </a:rPr>
              <a:t>.</a:t>
            </a:r>
            <a:endParaRPr lang="en-US" dirty="0">
              <a:solidFill>
                <a:srgbClr val="FF393E"/>
              </a:solidFill>
            </a:endParaRPr>
          </a:p>
          <a:p>
            <a:pPr marL="285750" indent="-285750" algn="just">
              <a:spcAft>
                <a:spcPts val="1200"/>
              </a:spcAft>
              <a:buFont typeface="Wingdings" panose="05000000000000000000" pitchFamily="2" charset="2"/>
              <a:buChar char="q"/>
            </a:pPr>
            <a:r>
              <a:rPr lang="en-US" b="1" dirty="0"/>
              <a:t>The link between additive manufacturing and Industry 4.0 </a:t>
            </a:r>
            <a:r>
              <a:rPr lang="en-US" dirty="0"/>
              <a:t>is that 3D printing showcases how production methods are going digital. This means that with 3D printing, we can make things when we need them, in many different places, and tailor them exactly how we want – which are all important ideas in Industry 4.0</a:t>
            </a:r>
            <a:r>
              <a:rPr lang="en-US" dirty="0" smtClean="0"/>
              <a:t>.</a:t>
            </a:r>
            <a:endParaRPr lang="en-US" dirty="0"/>
          </a:p>
        </p:txBody>
      </p:sp>
      <p:sp>
        <p:nvSpPr>
          <p:cNvPr id="13" name="Down Arrow 12"/>
          <p:cNvSpPr/>
          <p:nvPr/>
        </p:nvSpPr>
        <p:spPr>
          <a:xfrm rot="5400000">
            <a:off x="6361716" y="5488744"/>
            <a:ext cx="535503" cy="457343"/>
          </a:xfrm>
          <a:prstGeom prst="downArrow">
            <a:avLst>
              <a:gd name="adj1" fmla="val 50000"/>
              <a:gd name="adj2" fmla="val 452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04051" y="25596"/>
            <a:ext cx="5703208" cy="1200329"/>
          </a:xfrm>
          <a:prstGeom prst="rect">
            <a:avLst/>
          </a:prstGeom>
          <a:noFill/>
        </p:spPr>
        <p:txBody>
          <a:bodyPr wrap="square" rtlCol="0">
            <a:spAutoFit/>
          </a:bodyPr>
          <a:lstStyle/>
          <a:p>
            <a:pPr algn="ctr" fontAlgn="base">
              <a:spcBef>
                <a:spcPct val="0"/>
              </a:spcBef>
              <a:spcAft>
                <a:spcPct val="0"/>
              </a:spcAft>
              <a:defRPr/>
            </a:pPr>
            <a:r>
              <a:rPr lang="en-US" sz="36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Industry 4.0 and Additive Manufacturing</a:t>
            </a:r>
            <a:endPar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Tree>
    <p:extLst>
      <p:ext uri="{BB962C8B-B14F-4D97-AF65-F5344CB8AC3E}">
        <p14:creationId xmlns:p14="http://schemas.microsoft.com/office/powerpoint/2010/main" val="3900571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668" y="1390875"/>
            <a:ext cx="4652211" cy="3477875"/>
          </a:xfrm>
          <a:prstGeom prst="rect">
            <a:avLst/>
          </a:prstGeom>
          <a:solidFill>
            <a:schemeClr val="bg1">
              <a:lumMod val="85000"/>
            </a:schemeClr>
          </a:solidFill>
          <a:ln w="38100">
            <a:solidFill>
              <a:schemeClr val="tx1"/>
            </a:solidFill>
          </a:ln>
        </p:spPr>
        <p:txBody>
          <a:bodyPr wrap="square">
            <a:spAutoFit/>
          </a:bodyPr>
          <a:lstStyle/>
          <a:p>
            <a:pPr algn="just"/>
            <a:r>
              <a:rPr lang="en-US" sz="2000" dirty="0">
                <a:ea typeface="Calibri" panose="020F0502020204030204" pitchFamily="34" charset="0"/>
                <a:cs typeface="Times New Roman" panose="02020603050405020304" pitchFamily="18" charset="0"/>
              </a:rPr>
              <a:t>In this </a:t>
            </a:r>
            <a:r>
              <a:rPr lang="en-US" sz="2000" dirty="0" smtClean="0">
                <a:ea typeface="Calibri" panose="020F0502020204030204" pitchFamily="34" charset="0"/>
                <a:cs typeface="Times New Roman" panose="02020603050405020304" pitchFamily="18" charset="0"/>
              </a:rPr>
              <a:t>study, </a:t>
            </a:r>
            <a:r>
              <a:rPr lang="en-US" sz="2000" dirty="0">
                <a:ea typeface="Calibri" panose="020F0502020204030204" pitchFamily="34" charset="0"/>
                <a:cs typeface="Times New Roman" panose="02020603050405020304" pitchFamily="18" charset="0"/>
              </a:rPr>
              <a:t>we </a:t>
            </a:r>
            <a:r>
              <a:rPr lang="en-US" sz="2000" dirty="0" smtClean="0">
                <a:ea typeface="Calibri" panose="020F0502020204030204" pitchFamily="34" charset="0"/>
                <a:cs typeface="Times New Roman" panose="02020603050405020304" pitchFamily="18" charset="0"/>
              </a:rPr>
              <a:t>define </a:t>
            </a:r>
            <a:r>
              <a:rPr lang="en-US" sz="2000" dirty="0">
                <a:ea typeface="Calibri" panose="020F0502020204030204" pitchFamily="34" charset="0"/>
                <a:cs typeface="Times New Roman" panose="02020603050405020304" pitchFamily="18" charset="0"/>
              </a:rPr>
              <a:t>the concept of “</a:t>
            </a:r>
            <a:r>
              <a:rPr lang="en-US" sz="2000" b="1" dirty="0">
                <a:ea typeface="Calibri" panose="020F0502020204030204" pitchFamily="34" charset="0"/>
                <a:cs typeface="Times New Roman" panose="02020603050405020304" pitchFamily="18" charset="0"/>
              </a:rPr>
              <a:t>Hybrid Additive Manufacturing</a:t>
            </a:r>
            <a:r>
              <a:rPr lang="en-US" sz="2000" dirty="0">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HAM</a:t>
            </a:r>
            <a:r>
              <a:rPr lang="en-US" sz="2000" dirty="0">
                <a:ea typeface="Calibri" panose="020F0502020204030204" pitchFamily="34" charset="0"/>
                <a:cs typeface="Times New Roman" panose="02020603050405020304" pitchFamily="18" charset="0"/>
              </a:rPr>
              <a:t>) </a:t>
            </a:r>
            <a:r>
              <a:rPr lang="en-US" sz="2000" dirty="0" smtClean="0">
                <a:ea typeface="Calibri" panose="020F0502020204030204" pitchFamily="34" charset="0"/>
                <a:cs typeface="Times New Roman" panose="02020603050405020304" pitchFamily="18" charset="0"/>
              </a:rPr>
              <a:t>as </a:t>
            </a:r>
            <a:r>
              <a:rPr lang="en-US" sz="2000" dirty="0">
                <a:ea typeface="Calibri" panose="020F0502020204030204" pitchFamily="34" charset="0"/>
                <a:cs typeface="Times New Roman" panose="02020603050405020304" pitchFamily="18" charset="0"/>
              </a:rPr>
              <a:t>a </a:t>
            </a:r>
            <a:r>
              <a:rPr lang="en-US" sz="2000" i="1" dirty="0">
                <a:ea typeface="Calibri" panose="020F0502020204030204" pitchFamily="34" charset="0"/>
                <a:cs typeface="Times New Roman" panose="02020603050405020304" pitchFamily="18" charset="0"/>
              </a:rPr>
              <a:t>visionary approach</a:t>
            </a:r>
            <a:r>
              <a:rPr lang="en-US" sz="2000" dirty="0">
                <a:ea typeface="Calibri" panose="020F0502020204030204" pitchFamily="34" charset="0"/>
                <a:cs typeface="Times New Roman" panose="02020603050405020304" pitchFamily="18" charset="0"/>
              </a:rPr>
              <a:t> aimed at “</a:t>
            </a:r>
            <a:r>
              <a:rPr lang="en-US" sz="2000" i="1" dirty="0">
                <a:ea typeface="Calibri" panose="020F0502020204030204" pitchFamily="34" charset="0"/>
                <a:cs typeface="Times New Roman" panose="02020603050405020304" pitchFamily="18" charset="0"/>
              </a:rPr>
              <a:t>printing</a:t>
            </a:r>
            <a:r>
              <a:rPr lang="en-US" sz="2000" dirty="0">
                <a:ea typeface="Calibri" panose="020F0502020204030204" pitchFamily="34" charset="0"/>
                <a:cs typeface="Times New Roman" panose="02020603050405020304" pitchFamily="18" charset="0"/>
              </a:rPr>
              <a:t>” intelligent hybrid entities of </a:t>
            </a:r>
            <a:r>
              <a:rPr lang="en-US" sz="2000" b="1" dirty="0">
                <a:solidFill>
                  <a:srgbClr val="7030A0"/>
                </a:solidFill>
                <a:ea typeface="Calibri" panose="020F0502020204030204" pitchFamily="34" charset="0"/>
                <a:cs typeface="Times New Roman" panose="02020603050405020304" pitchFamily="18" charset="0"/>
              </a:rPr>
              <a:t>Cyber-Physical-Social </a:t>
            </a:r>
            <a:r>
              <a:rPr lang="en-US" sz="2000" b="1" dirty="0" smtClean="0">
                <a:solidFill>
                  <a:srgbClr val="7030A0"/>
                </a:solidFill>
                <a:ea typeface="Calibri" panose="020F0502020204030204" pitchFamily="34" charset="0"/>
                <a:cs typeface="Times New Roman" panose="02020603050405020304" pitchFamily="18" charset="0"/>
              </a:rPr>
              <a:t>Systems </a:t>
            </a:r>
            <a:r>
              <a:rPr lang="en-US" sz="2000" dirty="0" smtClean="0">
                <a:ea typeface="Calibri" panose="020F0502020204030204" pitchFamily="34" charset="0"/>
                <a:cs typeface="Times New Roman" panose="02020603050405020304" pitchFamily="18" charset="0"/>
              </a:rPr>
              <a:t>(</a:t>
            </a:r>
            <a:r>
              <a:rPr lang="en-US" sz="2000" b="1" dirty="0">
                <a:solidFill>
                  <a:srgbClr val="7030A0"/>
                </a:solidFill>
                <a:ea typeface="Calibri" panose="020F0502020204030204" pitchFamily="34" charset="0"/>
                <a:cs typeface="Times New Roman" panose="02020603050405020304" pitchFamily="18" charset="0"/>
              </a:rPr>
              <a:t>CPSS</a:t>
            </a:r>
            <a:r>
              <a:rPr lang="en-US" sz="2000" dirty="0" smtClean="0">
                <a:ea typeface="Calibri" panose="020F0502020204030204" pitchFamily="34" charset="0"/>
                <a:cs typeface="Times New Roman" panose="02020603050405020304" pitchFamily="18" charset="0"/>
              </a:rPr>
              <a:t>) using </a:t>
            </a:r>
            <a:r>
              <a:rPr lang="en-US" sz="2000" b="1" dirty="0" smtClean="0">
                <a:solidFill>
                  <a:srgbClr val="00B050"/>
                </a:solidFill>
                <a:ea typeface="Calibri" panose="020F0502020204030204" pitchFamily="34" charset="0"/>
                <a:cs typeface="Times New Roman" panose="02020603050405020304" pitchFamily="18" charset="0"/>
              </a:rPr>
              <a:t>Generative Artificial Intelligence</a:t>
            </a:r>
            <a:r>
              <a:rPr lang="en-US" sz="2000" dirty="0" smtClean="0">
                <a:ea typeface="Calibri" panose="020F0502020204030204" pitchFamily="34" charset="0"/>
                <a:cs typeface="Times New Roman" panose="02020603050405020304" pitchFamily="18" charset="0"/>
              </a:rPr>
              <a:t> (</a:t>
            </a:r>
            <a:r>
              <a:rPr lang="en-US" sz="2000" b="1" dirty="0">
                <a:solidFill>
                  <a:srgbClr val="00B050"/>
                </a:solidFill>
                <a:ea typeface="Calibri" panose="020F0502020204030204" pitchFamily="34" charset="0"/>
                <a:cs typeface="Times New Roman" panose="02020603050405020304" pitchFamily="18" charset="0"/>
              </a:rPr>
              <a:t>GAI</a:t>
            </a:r>
            <a:r>
              <a:rPr lang="en-US" sz="2000" dirty="0" smtClean="0">
                <a:ea typeface="Calibri" panose="020F0502020204030204" pitchFamily="34" charset="0"/>
                <a:cs typeface="Times New Roman" panose="02020603050405020304" pitchFamily="18" charset="0"/>
              </a:rPr>
              <a:t>) synchronized with </a:t>
            </a:r>
            <a:r>
              <a:rPr lang="en-US" sz="2000" b="1" dirty="0" smtClean="0">
                <a:solidFill>
                  <a:srgbClr val="FF393E"/>
                </a:solidFill>
                <a:ea typeface="Calibri" panose="020F0502020204030204" pitchFamily="34" charset="0"/>
                <a:cs typeface="Times New Roman" panose="02020603050405020304" pitchFamily="18" charset="0"/>
              </a:rPr>
              <a:t>Additive Manufacturing</a:t>
            </a:r>
            <a:r>
              <a:rPr lang="en-US" sz="2000" dirty="0" smtClean="0">
                <a:ea typeface="Calibri" panose="020F0502020204030204" pitchFamily="34" charset="0"/>
                <a:cs typeface="Times New Roman" panose="02020603050405020304" pitchFamily="18" charset="0"/>
              </a:rPr>
              <a:t> (</a:t>
            </a:r>
            <a:r>
              <a:rPr lang="en-US" sz="2000" b="1" dirty="0">
                <a:solidFill>
                  <a:srgbClr val="FF393E"/>
                </a:solidFill>
                <a:ea typeface="Calibri" panose="020F0502020204030204" pitchFamily="34" charset="0"/>
                <a:cs typeface="Times New Roman" panose="02020603050405020304" pitchFamily="18" charset="0"/>
              </a:rPr>
              <a:t>AM</a:t>
            </a:r>
            <a:r>
              <a:rPr lang="en-US" sz="2000" dirty="0" smtClean="0">
                <a:ea typeface="Calibri" panose="020F0502020204030204" pitchFamily="34" charset="0"/>
                <a:cs typeface="Times New Roman" panose="02020603050405020304" pitchFamily="18" charset="0"/>
              </a:rPr>
              <a:t>) technologies, with respect to integration </a:t>
            </a:r>
            <a:r>
              <a:rPr lang="en-US" sz="2000" dirty="0">
                <a:ea typeface="Calibri" panose="020F0502020204030204" pitchFamily="34" charset="0"/>
                <a:cs typeface="Times New Roman" panose="02020603050405020304" pitchFamily="18" charset="0"/>
              </a:rPr>
              <a:t>of physical processes, digital intelligence, and meaningful social interactions within entities. </a:t>
            </a:r>
            <a:endParaRPr lang="fi-FI" sz="2000" dirty="0">
              <a:effectLst/>
              <a:ea typeface="Calibri" panose="020F0502020204030204" pitchFamily="34" charset="0"/>
              <a:cs typeface="Times New Roman" panose="02020603050405020304" pitchFamily="18" charset="0"/>
            </a:endParaRPr>
          </a:p>
        </p:txBody>
      </p:sp>
      <p:sp>
        <p:nvSpPr>
          <p:cNvPr id="5" name="Rectangle 4"/>
          <p:cNvSpPr/>
          <p:nvPr/>
        </p:nvSpPr>
        <p:spPr>
          <a:xfrm>
            <a:off x="5736650" y="4775499"/>
            <a:ext cx="6379264" cy="1077218"/>
          </a:xfrm>
          <a:prstGeom prst="rect">
            <a:avLst/>
          </a:prstGeom>
          <a:solidFill>
            <a:schemeClr val="bg1">
              <a:lumMod val="85000"/>
            </a:schemeClr>
          </a:solidFill>
          <a:ln w="38100">
            <a:solidFill>
              <a:srgbClr val="FF393E"/>
            </a:solidFill>
          </a:ln>
        </p:spPr>
        <p:txBody>
          <a:bodyPr wrap="square">
            <a:spAutoFit/>
          </a:bodyPr>
          <a:lstStyle/>
          <a:p>
            <a:pPr algn="just"/>
            <a:r>
              <a:rPr lang="en-US" sz="1600" b="1" dirty="0" smtClean="0">
                <a:solidFill>
                  <a:srgbClr val="FF0000"/>
                </a:solidFill>
                <a:ea typeface="Calibri" panose="020F0502020204030204" pitchFamily="34" charset="0"/>
                <a:cs typeface="Times New Roman" panose="02020603050405020304" pitchFamily="18" charset="0"/>
              </a:rPr>
              <a:t>Additive Manufacturing</a:t>
            </a:r>
            <a:r>
              <a:rPr lang="en-US" sz="1600" dirty="0" smtClean="0">
                <a:ea typeface="Calibri" panose="020F0502020204030204" pitchFamily="34" charset="0"/>
                <a:cs typeface="Times New Roman" panose="02020603050405020304" pitchFamily="18" charset="0"/>
              </a:rPr>
              <a:t> (</a:t>
            </a:r>
            <a:r>
              <a:rPr lang="en-US" sz="1600" b="1" dirty="0">
                <a:solidFill>
                  <a:srgbClr val="FF0000"/>
                </a:solidFill>
                <a:ea typeface="Calibri" panose="020F0502020204030204" pitchFamily="34" charset="0"/>
                <a:cs typeface="Times New Roman" panose="02020603050405020304" pitchFamily="18" charset="0"/>
              </a:rPr>
              <a:t>AM</a:t>
            </a:r>
            <a:r>
              <a:rPr lang="en-US" sz="1600" dirty="0" smtClean="0">
                <a:ea typeface="Calibri" panose="020F0502020204030204" pitchFamily="34" charset="0"/>
                <a:cs typeface="Times New Roman" panose="02020603050405020304" pitchFamily="18" charset="0"/>
              </a:rPr>
              <a:t>), commonly known as 3D printing, is an advanced manufacturing process (often attributed to the Industry 4.0 horizon) that constructs objects layer-by-layer, adding source material gradually to create a three-dimensional product. </a:t>
            </a:r>
            <a:endParaRPr lang="en-US" sz="1600" dirty="0"/>
          </a:p>
        </p:txBody>
      </p:sp>
      <p:sp>
        <p:nvSpPr>
          <p:cNvPr id="6" name="Rectangle 5"/>
          <p:cNvSpPr/>
          <p:nvPr/>
        </p:nvSpPr>
        <p:spPr>
          <a:xfrm>
            <a:off x="5736651" y="2958260"/>
            <a:ext cx="6379263" cy="1569660"/>
          </a:xfrm>
          <a:prstGeom prst="rect">
            <a:avLst/>
          </a:prstGeom>
          <a:solidFill>
            <a:schemeClr val="bg1">
              <a:lumMod val="85000"/>
            </a:schemeClr>
          </a:solidFill>
          <a:ln w="38100">
            <a:solidFill>
              <a:srgbClr val="00B050"/>
            </a:solidFill>
          </a:ln>
        </p:spPr>
        <p:txBody>
          <a:bodyPr wrap="square">
            <a:spAutoFit/>
          </a:bodyPr>
          <a:lstStyle/>
          <a:p>
            <a:pPr algn="just"/>
            <a:r>
              <a:rPr lang="en-US" sz="1600" b="1" dirty="0">
                <a:solidFill>
                  <a:srgbClr val="00B050"/>
                </a:solidFill>
                <a:ea typeface="Calibri" panose="020F0502020204030204" pitchFamily="34" charset="0"/>
              </a:rPr>
              <a:t>Generative </a:t>
            </a:r>
            <a:r>
              <a:rPr lang="en-US" sz="1600" b="1" dirty="0" smtClean="0">
                <a:solidFill>
                  <a:srgbClr val="00B050"/>
                </a:solidFill>
                <a:ea typeface="Calibri" panose="020F0502020204030204" pitchFamily="34" charset="0"/>
              </a:rPr>
              <a:t>Artificial Intelligence </a:t>
            </a:r>
            <a:r>
              <a:rPr lang="en-US" sz="1600" dirty="0">
                <a:ea typeface="Calibri" panose="020F0502020204030204" pitchFamily="34" charset="0"/>
              </a:rPr>
              <a:t>(</a:t>
            </a:r>
            <a:r>
              <a:rPr lang="en-US" sz="1600" b="1" dirty="0">
                <a:solidFill>
                  <a:srgbClr val="00B050"/>
                </a:solidFill>
                <a:ea typeface="Calibri" panose="020F0502020204030204" pitchFamily="34" charset="0"/>
              </a:rPr>
              <a:t>GAI</a:t>
            </a:r>
            <a:r>
              <a:rPr lang="en-US" sz="1600" dirty="0">
                <a:ea typeface="Calibri" panose="020F0502020204030204" pitchFamily="34" charset="0"/>
              </a:rPr>
              <a:t>) is an emerging subfield in AI, which is </a:t>
            </a:r>
            <a:r>
              <a:rPr lang="en-US" sz="1600" dirty="0" smtClean="0">
                <a:ea typeface="Calibri" panose="020F0502020204030204" pitchFamily="34" charset="0"/>
              </a:rPr>
              <a:t>focused </a:t>
            </a:r>
            <a:r>
              <a:rPr lang="en-US" sz="1600" dirty="0">
                <a:ea typeface="Calibri" panose="020F0502020204030204" pitchFamily="34" charset="0"/>
              </a:rPr>
              <a:t>on creating </a:t>
            </a:r>
            <a:r>
              <a:rPr lang="en-US" sz="1600" dirty="0" smtClean="0">
                <a:ea typeface="Calibri" panose="020F0502020204030204" pitchFamily="34" charset="0"/>
              </a:rPr>
              <a:t>realistically looking </a:t>
            </a:r>
            <a:r>
              <a:rPr lang="en-US" sz="1600" dirty="0">
                <a:ea typeface="Calibri" panose="020F0502020204030204" pitchFamily="34" charset="0"/>
              </a:rPr>
              <a:t>data instances for various </a:t>
            </a:r>
            <a:r>
              <a:rPr lang="en-US" sz="1600" dirty="0" smtClean="0">
                <a:ea typeface="Calibri" panose="020F0502020204030204" pitchFamily="34" charset="0"/>
              </a:rPr>
              <a:t>purposes. </a:t>
            </a:r>
            <a:r>
              <a:rPr lang="en-US" sz="1600" dirty="0">
                <a:ea typeface="Calibri" panose="020F0502020204030204" pitchFamily="34" charset="0"/>
              </a:rPr>
              <a:t>It involves algorithms that learn patterns from available data and generates never seen before outputs, contributing to tasks such as image (text, sound, etc.) generation </a:t>
            </a:r>
            <a:r>
              <a:rPr lang="en-US" sz="1600" dirty="0" smtClean="0">
                <a:ea typeface="Calibri" panose="020F0502020204030204" pitchFamily="34" charset="0"/>
              </a:rPr>
              <a:t>by </a:t>
            </a:r>
            <a:r>
              <a:rPr lang="en-US" sz="1600" dirty="0">
                <a:ea typeface="Calibri" panose="020F0502020204030204" pitchFamily="34" charset="0"/>
              </a:rPr>
              <a:t>nicely copying humans’ cognitive functions and even outperforming them in many cases.</a:t>
            </a:r>
            <a:endParaRPr lang="en-US" sz="1600" dirty="0"/>
          </a:p>
        </p:txBody>
      </p:sp>
      <p:sp>
        <p:nvSpPr>
          <p:cNvPr id="8" name="Rectangle 7"/>
          <p:cNvSpPr/>
          <p:nvPr/>
        </p:nvSpPr>
        <p:spPr>
          <a:xfrm>
            <a:off x="5736651" y="156136"/>
            <a:ext cx="6379264" cy="2554545"/>
          </a:xfrm>
          <a:prstGeom prst="rect">
            <a:avLst/>
          </a:prstGeom>
          <a:solidFill>
            <a:schemeClr val="bg1">
              <a:lumMod val="85000"/>
            </a:schemeClr>
          </a:solidFill>
          <a:ln w="38100">
            <a:solidFill>
              <a:srgbClr val="7030A0"/>
            </a:solidFill>
          </a:ln>
        </p:spPr>
        <p:txBody>
          <a:bodyPr wrap="square">
            <a:spAutoFit/>
          </a:bodyPr>
          <a:lstStyle/>
          <a:p>
            <a:pPr algn="just"/>
            <a:r>
              <a:rPr lang="en-US" sz="1600" dirty="0"/>
              <a:t>A </a:t>
            </a:r>
            <a:r>
              <a:rPr lang="en-US" sz="1600" b="1" dirty="0">
                <a:solidFill>
                  <a:srgbClr val="7030A0"/>
                </a:solidFill>
              </a:rPr>
              <a:t>Cyber-Physical-Social System </a:t>
            </a:r>
            <a:r>
              <a:rPr lang="en-US" sz="1600" dirty="0"/>
              <a:t>(</a:t>
            </a:r>
            <a:r>
              <a:rPr lang="en-US" sz="1600" b="1" dirty="0">
                <a:solidFill>
                  <a:srgbClr val="7030A0"/>
                </a:solidFill>
              </a:rPr>
              <a:t>CPSS</a:t>
            </a:r>
            <a:r>
              <a:rPr lang="en-US" sz="1600" dirty="0"/>
              <a:t>) is a complex system that integrates digital, physical, and social elements, where digital technologies interact with physical components and human actors to achieve specific goals or functions. These systems are characteristic of Industry </a:t>
            </a:r>
            <a:r>
              <a:rPr lang="en-US" sz="1600" dirty="0" smtClean="0"/>
              <a:t>4.0 (and Industry 5.0), </a:t>
            </a:r>
            <a:r>
              <a:rPr lang="en-US" sz="1600" dirty="0"/>
              <a:t>where advancements in automation, data exchange, and artificial </a:t>
            </a:r>
            <a:r>
              <a:rPr lang="en-US" sz="1600" dirty="0" smtClean="0"/>
              <a:t>intelligence with human-in-the-loop </a:t>
            </a:r>
            <a:r>
              <a:rPr lang="en-US" sz="1600" dirty="0"/>
              <a:t>enable seamless integration across cyber, physical, and social domains. CPSS operates in real-time </a:t>
            </a:r>
            <a:r>
              <a:rPr lang="en-US" sz="1600" dirty="0" smtClean="0"/>
              <a:t>environments and critical infrastructure, </a:t>
            </a:r>
            <a:r>
              <a:rPr lang="en-US" sz="1600" dirty="0"/>
              <a:t>such as smart cities, smart grids, or online social networks, and they are characterized by their interconnectedness, where changes in one component can impact others.</a:t>
            </a:r>
          </a:p>
        </p:txBody>
      </p:sp>
      <p:sp>
        <p:nvSpPr>
          <p:cNvPr id="9" name="Right Arrow 8"/>
          <p:cNvSpPr/>
          <p:nvPr/>
        </p:nvSpPr>
        <p:spPr>
          <a:xfrm rot="19646369">
            <a:off x="4826292" y="1434954"/>
            <a:ext cx="838944" cy="425673"/>
          </a:xfrm>
          <a:prstGeom prst="rightArrow">
            <a:avLst>
              <a:gd name="adj1" fmla="val 50000"/>
              <a:gd name="adj2" fmla="val 10338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358495">
            <a:off x="4869440" y="4643310"/>
            <a:ext cx="838944" cy="425673"/>
          </a:xfrm>
          <a:prstGeom prst="rightArrow">
            <a:avLst>
              <a:gd name="adj1" fmla="val 50000"/>
              <a:gd name="adj2" fmla="val 10338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812626" y="3395416"/>
            <a:ext cx="838944" cy="425673"/>
          </a:xfrm>
          <a:prstGeom prst="rightArrow">
            <a:avLst>
              <a:gd name="adj1" fmla="val 50000"/>
              <a:gd name="adj2" fmla="val 10338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62923"/>
            <a:ext cx="5343216" cy="1077218"/>
          </a:xfrm>
          <a:prstGeom prst="rect">
            <a:avLst/>
          </a:prstGeom>
          <a:noFill/>
        </p:spPr>
        <p:txBody>
          <a:bodyPr wrap="square" rtlCol="0">
            <a:spAutoFit/>
          </a:bodyPr>
          <a:lstStyle/>
          <a:p>
            <a:pPr algn="ctr" fontAlgn="base">
              <a:spcBef>
                <a:spcPct val="0"/>
              </a:spcBef>
              <a:spcAft>
                <a:spcPct val="0"/>
              </a:spcAft>
              <a:defRPr/>
            </a:pPr>
            <a:r>
              <a:rPr lang="en-US" sz="32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Concepts and research questions of this study</a:t>
            </a:r>
            <a:endParaRPr lang="en-US" sz="3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
        <p:nvSpPr>
          <p:cNvPr id="13" name="Rectangle 12"/>
          <p:cNvSpPr/>
          <p:nvPr/>
        </p:nvSpPr>
        <p:spPr>
          <a:xfrm>
            <a:off x="170046" y="5959195"/>
            <a:ext cx="11399520" cy="754053"/>
          </a:xfrm>
          <a:prstGeom prst="rect">
            <a:avLst/>
          </a:prstGeom>
        </p:spPr>
        <p:txBody>
          <a:bodyPr wrap="square">
            <a:spAutoFit/>
          </a:bodyPr>
          <a:lstStyle/>
          <a:p>
            <a:pPr marL="347980" marR="0" indent="-173990" algn="just">
              <a:spcBef>
                <a:spcPts val="0"/>
              </a:spcBef>
              <a:spcAft>
                <a:spcPts val="600"/>
              </a:spcAft>
              <a:tabLst>
                <a:tab pos="571500" algn="l"/>
              </a:tabLst>
            </a:pPr>
            <a:r>
              <a:rPr lang="en-US" b="1" dirty="0" smtClean="0">
                <a:latin typeface="Times New Roman" panose="02020603050405020304" pitchFamily="18" charset="0"/>
                <a:ea typeface="Calibri" panose="020F0502020204030204" pitchFamily="34" charset="0"/>
                <a:cs typeface="Times New Roman" panose="02020603050405020304" pitchFamily="18" charset="0"/>
              </a:rPr>
              <a:t>RQ1</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i="1" dirty="0">
                <a:latin typeface="Times New Roman" panose="02020603050405020304" pitchFamily="18" charset="0"/>
                <a:ea typeface="Calibri" panose="020F0502020204030204" pitchFamily="34" charset="0"/>
                <a:cs typeface="Times New Roman" panose="02020603050405020304" pitchFamily="18" charset="0"/>
              </a:rPr>
              <a:t>What is the added value of </a:t>
            </a:r>
            <a:r>
              <a:rPr lang="en-US"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GAI</a:t>
            </a:r>
            <a:r>
              <a:rPr lang="en-US" i="1" dirty="0">
                <a:latin typeface="Times New Roman" panose="02020603050405020304" pitchFamily="18" charset="0"/>
                <a:ea typeface="Calibri" panose="020F0502020204030204" pitchFamily="34" charset="0"/>
                <a:cs typeface="Times New Roman" panose="02020603050405020304" pitchFamily="18" charset="0"/>
              </a:rPr>
              <a:t>, which makes the difference between traditional </a:t>
            </a:r>
            <a:r>
              <a:rPr lang="en-US" b="1" i="1" dirty="0">
                <a:solidFill>
                  <a:srgbClr val="FF393E"/>
                </a:solidFill>
                <a:latin typeface="Times New Roman" panose="02020603050405020304" pitchFamily="18" charset="0"/>
                <a:ea typeface="Calibri" panose="020F0502020204030204" pitchFamily="34" charset="0"/>
                <a:cs typeface="Times New Roman" panose="02020603050405020304" pitchFamily="18" charset="0"/>
              </a:rPr>
              <a:t>AM</a:t>
            </a:r>
            <a:r>
              <a:rPr lang="en-US" i="1" dirty="0">
                <a:latin typeface="Times New Roman" panose="02020603050405020304" pitchFamily="18" charset="0"/>
                <a:ea typeface="Calibri" panose="020F0502020204030204" pitchFamily="34" charset="0"/>
                <a:cs typeface="Times New Roman" panose="02020603050405020304" pitchFamily="18" charset="0"/>
              </a:rPr>
              <a:t> and </a:t>
            </a:r>
            <a:r>
              <a:rPr lang="en-US" b="1" i="1" dirty="0">
                <a:latin typeface="Times New Roman" panose="02020603050405020304" pitchFamily="18" charset="0"/>
                <a:ea typeface="Calibri" panose="020F0502020204030204" pitchFamily="34" charset="0"/>
                <a:cs typeface="Times New Roman" panose="02020603050405020304" pitchFamily="18" charset="0"/>
              </a:rPr>
              <a:t>HAM</a:t>
            </a:r>
            <a:r>
              <a:rPr lang="en-US" i="1"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fi-FI" sz="2400" dirty="0">
              <a:latin typeface="Calibri" panose="020F0502020204030204" pitchFamily="34" charset="0"/>
              <a:ea typeface="Calibri" panose="020F0502020204030204" pitchFamily="34" charset="0"/>
              <a:cs typeface="Times New Roman" panose="02020603050405020304" pitchFamily="18" charset="0"/>
            </a:endParaRPr>
          </a:p>
          <a:p>
            <a:pPr marL="347980" marR="0" indent="-173990" algn="just">
              <a:spcBef>
                <a:spcPts val="0"/>
              </a:spcBef>
              <a:spcAft>
                <a:spcPts val="0"/>
              </a:spcAft>
              <a:tabLst>
                <a:tab pos="571500" algn="l"/>
              </a:tabLst>
            </a:pPr>
            <a:r>
              <a:rPr lang="en-US" b="1" dirty="0" smtClean="0">
                <a:latin typeface="Times New Roman" panose="02020603050405020304" pitchFamily="18" charset="0"/>
                <a:ea typeface="Calibri" panose="020F0502020204030204" pitchFamily="34" charset="0"/>
                <a:cs typeface="Times New Roman" panose="02020603050405020304" pitchFamily="18" charset="0"/>
              </a:rPr>
              <a:t>RQ2</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i="1" dirty="0">
                <a:latin typeface="Times New Roman" panose="02020603050405020304" pitchFamily="18" charset="0"/>
                <a:ea typeface="Calibri" panose="020F0502020204030204" pitchFamily="34" charset="0"/>
                <a:cs typeface="Times New Roman" panose="02020603050405020304" pitchFamily="18" charset="0"/>
              </a:rPr>
              <a:t>What would be the major technology enablers for </a:t>
            </a:r>
            <a:r>
              <a:rPr lang="en-US" b="1" i="1" dirty="0">
                <a:latin typeface="Times New Roman" panose="02020603050405020304" pitchFamily="18" charset="0"/>
                <a:ea typeface="Calibri" panose="020F0502020204030204" pitchFamily="34" charset="0"/>
                <a:cs typeface="Times New Roman" panose="02020603050405020304" pitchFamily="18" charset="0"/>
              </a:rPr>
              <a:t>HAM</a:t>
            </a:r>
            <a:r>
              <a:rPr lang="en-US" i="1" dirty="0">
                <a:latin typeface="Times New Roman" panose="02020603050405020304" pitchFamily="18" charset="0"/>
                <a:ea typeface="Calibri" panose="020F0502020204030204" pitchFamily="34" charset="0"/>
                <a:cs typeface="Times New Roman" panose="02020603050405020304" pitchFamily="18" charset="0"/>
              </a:rPr>
              <a:t>; are they </a:t>
            </a:r>
            <a:r>
              <a:rPr lang="en-US" sz="2000" i="1" dirty="0">
                <a:latin typeface="Times New Roman" panose="02020603050405020304" pitchFamily="18" charset="0"/>
                <a:ea typeface="Calibri" panose="020F0502020204030204" pitchFamily="34" charset="0"/>
                <a:cs typeface="Times New Roman" panose="02020603050405020304" pitchFamily="18" charset="0"/>
              </a:rPr>
              <a:t>available</a:t>
            </a:r>
            <a:r>
              <a:rPr lang="en-US" i="1" dirty="0">
                <a:latin typeface="Times New Roman" panose="02020603050405020304" pitchFamily="18" charset="0"/>
                <a:ea typeface="Calibri" panose="020F0502020204030204" pitchFamily="34" charset="0"/>
                <a:cs typeface="Times New Roman" panose="02020603050405020304" pitchFamily="18" charset="0"/>
              </a:rPr>
              <a:t>, and how far are they developed?</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321038" y="5333635"/>
            <a:ext cx="3156698" cy="523220"/>
          </a:xfrm>
          <a:prstGeom prst="rect">
            <a:avLst/>
          </a:prstGeom>
          <a:noFill/>
        </p:spPr>
        <p:txBody>
          <a:bodyPr wrap="none" lIns="91440" tIns="45720" rIns="91440" bIns="45720">
            <a:spAutoFit/>
          </a:bodyPr>
          <a:lstStyle/>
          <a:p>
            <a:pPr algn="ctr"/>
            <a:r>
              <a:rPr lang="en-US" sz="2800" b="1" cap="none" spc="0" dirty="0" smtClean="0">
                <a:ln w="0"/>
                <a:solidFill>
                  <a:schemeClr val="tx1"/>
                </a:solidFill>
                <a:effectLst>
                  <a:outerShdw blurRad="38100" dist="19050" dir="2700000" algn="tl" rotWithShape="0">
                    <a:schemeClr val="dk1">
                      <a:alpha val="40000"/>
                    </a:schemeClr>
                  </a:outerShdw>
                </a:effectLst>
              </a:rPr>
              <a:t>Research questions:</a:t>
            </a:r>
            <a:endParaRPr lang="en-US" sz="28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0247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792" y="3842536"/>
            <a:ext cx="11858161" cy="707886"/>
          </a:xfrm>
          <a:prstGeom prst="rect">
            <a:avLst/>
          </a:prstGeom>
          <a:solidFill>
            <a:schemeClr val="bg1">
              <a:lumMod val="85000"/>
            </a:schemeClr>
          </a:solidFill>
          <a:ln w="25400">
            <a:solidFill>
              <a:schemeClr val="tx1"/>
            </a:solidFill>
          </a:ln>
        </p:spPr>
        <p:txBody>
          <a:bodyPr wrap="square">
            <a:spAutoFit/>
          </a:bodyPr>
          <a:lstStyle/>
          <a:p>
            <a:r>
              <a:rPr lang="en-US" sz="2000" dirty="0"/>
              <a:t>Similarly, in backpropagation learning, adjustments to neural network weights are made based on feedback from the output layer, gradually refining the </a:t>
            </a:r>
            <a:r>
              <a:rPr lang="en-US" sz="2000" dirty="0" smtClean="0"/>
              <a:t>network’s </a:t>
            </a:r>
            <a:r>
              <a:rPr lang="en-US" sz="2000" dirty="0"/>
              <a:t>predictive capabilities. </a:t>
            </a:r>
          </a:p>
        </p:txBody>
      </p:sp>
      <p:sp>
        <p:nvSpPr>
          <p:cNvPr id="4" name="Rectangle 3"/>
          <p:cNvSpPr/>
          <p:nvPr/>
        </p:nvSpPr>
        <p:spPr>
          <a:xfrm>
            <a:off x="8076155" y="2325772"/>
            <a:ext cx="4061022" cy="1323439"/>
          </a:xfrm>
          <a:prstGeom prst="rect">
            <a:avLst/>
          </a:prstGeom>
          <a:solidFill>
            <a:schemeClr val="bg1">
              <a:lumMod val="85000"/>
            </a:schemeClr>
          </a:solidFill>
          <a:ln w="25400">
            <a:solidFill>
              <a:schemeClr val="tx1"/>
            </a:solidFill>
          </a:ln>
        </p:spPr>
        <p:txBody>
          <a:bodyPr wrap="square">
            <a:spAutoFit/>
          </a:bodyPr>
          <a:lstStyle/>
          <a:p>
            <a:pPr algn="just"/>
            <a:r>
              <a:rPr lang="en-US" sz="2000" dirty="0"/>
              <a:t>In 3D printing, each layer contributes to the final physical object, with adjustments made based on feedback from previous layers. </a:t>
            </a:r>
          </a:p>
        </p:txBody>
      </p:sp>
      <p:grpSp>
        <p:nvGrpSpPr>
          <p:cNvPr id="13" name="Group 12"/>
          <p:cNvGrpSpPr/>
          <p:nvPr/>
        </p:nvGrpSpPr>
        <p:grpSpPr>
          <a:xfrm>
            <a:off x="171865" y="1534372"/>
            <a:ext cx="7816235" cy="3048001"/>
            <a:chOff x="171865" y="1534372"/>
            <a:chExt cx="7816235" cy="3048001"/>
          </a:xfrm>
        </p:grpSpPr>
        <p:pic>
          <p:nvPicPr>
            <p:cNvPr id="1030" name="Picture 6" descr="3D Printing Technology Animations - PADT"/>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2507" y="1889551"/>
              <a:ext cx="2405593" cy="1804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cyborgrobotics.in/giffolder/printing3d.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865" y="2142468"/>
              <a:ext cx="2889096" cy="16344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rp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33916" y="1534372"/>
              <a:ext cx="304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71865" y="2122522"/>
              <a:ext cx="7816235" cy="16451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95862" y="3135373"/>
              <a:ext cx="524863" cy="542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48511" y="2189896"/>
              <a:ext cx="3219344" cy="461665"/>
            </a:xfrm>
            <a:prstGeom prst="rect">
              <a:avLst/>
            </a:prstGeom>
            <a:noFill/>
          </p:spPr>
          <p:txBody>
            <a:bodyPr wrap="none" lIns="91440" tIns="45720" rIns="91440" bIns="45720">
              <a:spAutoFit/>
            </a:bodyPr>
            <a:lstStyle/>
            <a:p>
              <a:pPr algn="ctr"/>
              <a:r>
                <a:rPr lang="en-US" sz="2400" b="1" cap="none" spc="0" dirty="0" smtClean="0">
                  <a:ln w="0"/>
                  <a:solidFill>
                    <a:srgbClr val="7030A0"/>
                  </a:solidFill>
                  <a:effectLst>
                    <a:outerShdw blurRad="38100" dist="19050" dir="2700000" algn="tl" rotWithShape="0">
                      <a:schemeClr val="dk1">
                        <a:alpha val="40000"/>
                      </a:schemeClr>
                    </a:outerShdw>
                  </a:effectLst>
                </a:rPr>
                <a:t>Additive Manufacturing</a:t>
              </a:r>
              <a:endParaRPr lang="en-US" sz="2400" b="1" cap="none" spc="0" dirty="0">
                <a:ln w="0"/>
                <a:solidFill>
                  <a:srgbClr val="7030A0"/>
                </a:solidFill>
                <a:effectLst>
                  <a:outerShdw blurRad="38100" dist="19050" dir="2700000" algn="tl" rotWithShape="0">
                    <a:schemeClr val="dk1">
                      <a:alpha val="40000"/>
                    </a:schemeClr>
                  </a:outerShdw>
                </a:effectLst>
              </a:endParaRPr>
            </a:p>
          </p:txBody>
        </p:sp>
      </p:grpSp>
      <p:sp>
        <p:nvSpPr>
          <p:cNvPr id="20" name="TextBox 19"/>
          <p:cNvSpPr txBox="1"/>
          <p:nvPr/>
        </p:nvSpPr>
        <p:spPr>
          <a:xfrm>
            <a:off x="490890" y="60514"/>
            <a:ext cx="10337533" cy="523220"/>
          </a:xfrm>
          <a:prstGeom prst="rect">
            <a:avLst/>
          </a:prstGeom>
          <a:noFill/>
        </p:spPr>
        <p:txBody>
          <a:bodyPr wrap="square" rtlCol="0">
            <a:spAutoFit/>
          </a:bodyPr>
          <a:lstStyle/>
          <a:p>
            <a:pPr algn="ctr" fontAlgn="base">
              <a:spcBef>
                <a:spcPct val="0"/>
              </a:spcBef>
              <a:spcAft>
                <a:spcPct val="0"/>
              </a:spcAft>
              <a:defRPr/>
            </a:pPr>
            <a:r>
              <a:rPr lang="en-US" sz="28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3D printing AND backpropagation: A COMMON BACKBONE</a:t>
            </a:r>
            <a:endPar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
        <p:nvSpPr>
          <p:cNvPr id="3" name="Rectangle 2"/>
          <p:cNvSpPr/>
          <p:nvPr/>
        </p:nvSpPr>
        <p:spPr>
          <a:xfrm>
            <a:off x="139301" y="581514"/>
            <a:ext cx="10437498" cy="1463040"/>
          </a:xfrm>
          <a:prstGeom prst="rect">
            <a:avLst/>
          </a:prstGeom>
          <a:solidFill>
            <a:schemeClr val="bg1"/>
          </a:solidFill>
        </p:spPr>
        <p:txBody>
          <a:bodyPr wrap="square">
            <a:spAutoFit/>
          </a:bodyPr>
          <a:lstStyle/>
          <a:p>
            <a:pPr algn="just"/>
            <a:r>
              <a:rPr lang="en-US" sz="2400" dirty="0"/>
              <a:t>At a certain level of abstraction, layer-by-layer 3D printing in additive manufacturing and backpropagation learning of neural networks share a common backbone in their </a:t>
            </a:r>
            <a:r>
              <a:rPr lang="en-US" sz="2400" b="1" dirty="0">
                <a:solidFill>
                  <a:srgbClr val="7030A0"/>
                </a:solidFill>
              </a:rPr>
              <a:t>iterative refinement processes</a:t>
            </a:r>
            <a:r>
              <a:rPr lang="en-US" sz="2400" dirty="0"/>
              <a:t>, which involve </a:t>
            </a:r>
            <a:r>
              <a:rPr lang="en-US" sz="2400" dirty="0" smtClean="0"/>
              <a:t>feedback </a:t>
            </a:r>
            <a:r>
              <a:rPr lang="en-US" sz="2400" dirty="0"/>
              <a:t>loops, where each iteration contributes to the overall improvement of the final outcome</a:t>
            </a:r>
            <a:r>
              <a:rPr lang="en-US" sz="2400" dirty="0" smtClean="0"/>
              <a:t>.</a:t>
            </a:r>
            <a:endParaRPr lang="en-US" sz="2400" dirty="0"/>
          </a:p>
        </p:txBody>
      </p:sp>
      <p:pic>
        <p:nvPicPr>
          <p:cNvPr id="29" name="Picture 28"/>
          <p:cNvPicPr>
            <a:picLocks noChangeAspect="1"/>
          </p:cNvPicPr>
          <p:nvPr/>
        </p:nvPicPr>
        <p:blipFill>
          <a:blip r:embed="rId5">
            <a:clrChange>
              <a:clrFrom>
                <a:srgbClr val="8CCFE9"/>
              </a:clrFrom>
              <a:clrTo>
                <a:srgbClr val="8CCFE9">
                  <a:alpha val="0"/>
                </a:srgbClr>
              </a:clrTo>
            </a:clrChange>
          </a:blip>
          <a:stretch>
            <a:fillRect/>
          </a:stretch>
        </p:blipFill>
        <p:spPr>
          <a:xfrm rot="18253801">
            <a:off x="10090424" y="756240"/>
            <a:ext cx="2280678" cy="934704"/>
          </a:xfrm>
          <a:prstGeom prst="rect">
            <a:avLst/>
          </a:prstGeom>
        </p:spPr>
      </p:pic>
      <p:grpSp>
        <p:nvGrpSpPr>
          <p:cNvPr id="18" name="Group 17"/>
          <p:cNvGrpSpPr/>
          <p:nvPr/>
        </p:nvGrpSpPr>
        <p:grpSpPr>
          <a:xfrm>
            <a:off x="171864" y="4636318"/>
            <a:ext cx="11850089" cy="2128735"/>
            <a:chOff x="171864" y="4636318"/>
            <a:chExt cx="11850089" cy="2128735"/>
          </a:xfrm>
        </p:grpSpPr>
        <p:sp>
          <p:nvSpPr>
            <p:cNvPr id="9" name="Rectangle 8"/>
            <p:cNvSpPr/>
            <p:nvPr/>
          </p:nvSpPr>
          <p:spPr>
            <a:xfrm>
              <a:off x="171864" y="4636318"/>
              <a:ext cx="11850089" cy="212873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57086" y="4870445"/>
              <a:ext cx="1700964" cy="1815882"/>
            </a:xfrm>
            <a:prstGeom prst="rect">
              <a:avLst/>
            </a:prstGeom>
            <a:noFill/>
          </p:spPr>
          <p:txBody>
            <a:bodyPr wrap="square" lIns="91440" tIns="45720" rIns="91440" bIns="45720">
              <a:spAutoFit/>
            </a:bodyPr>
            <a:lstStyle/>
            <a:p>
              <a:pPr algn="ctr"/>
              <a:r>
                <a:rPr lang="en-US" sz="2800" b="1" cap="none" spc="0" dirty="0" smtClean="0">
                  <a:ln w="0"/>
                  <a:solidFill>
                    <a:srgbClr val="7030A0"/>
                  </a:solidFill>
                  <a:effectLst>
                    <a:outerShdw blurRad="38100" dist="19050" dir="2700000" algn="tl" rotWithShape="0">
                      <a:schemeClr val="dk1">
                        <a:alpha val="40000"/>
                      </a:schemeClr>
                    </a:outerShdw>
                  </a:effectLst>
                </a:rPr>
                <a:t>Learning Neural Networks</a:t>
              </a:r>
            </a:p>
            <a:p>
              <a:pPr algn="ctr"/>
              <a:r>
                <a:rPr lang="en-US" sz="1400" b="1" cap="none" spc="0" dirty="0" smtClean="0">
                  <a:ln w="0"/>
                  <a:solidFill>
                    <a:srgbClr val="7030A0"/>
                  </a:solidFill>
                  <a:effectLst>
                    <a:outerShdw blurRad="38100" dist="19050" dir="2700000" algn="tl" rotWithShape="0">
                      <a:schemeClr val="dk1">
                        <a:alpha val="40000"/>
                      </a:schemeClr>
                    </a:outerShdw>
                  </a:effectLst>
                </a:rPr>
                <a:t>(by backpropagation)</a:t>
              </a:r>
              <a:endParaRPr lang="en-US" sz="1400" b="1" cap="none" spc="0" dirty="0">
                <a:ln w="0"/>
                <a:solidFill>
                  <a:srgbClr val="7030A0"/>
                </a:solidFill>
                <a:effectLst>
                  <a:outerShdw blurRad="38100" dist="19050" dir="2700000" algn="tl" rotWithShape="0">
                    <a:schemeClr val="dk1">
                      <a:alpha val="40000"/>
                    </a:schemeClr>
                  </a:outerShdw>
                </a:effectLst>
              </a:endParaRPr>
            </a:p>
          </p:txBody>
        </p:sp>
        <p:pic>
          <p:nvPicPr>
            <p:cNvPr id="24" name="Picture 23"/>
            <p:cNvPicPr>
              <a:picLocks noChangeAspect="1"/>
            </p:cNvPicPr>
            <p:nvPr/>
          </p:nvPicPr>
          <p:blipFill>
            <a:blip r:embed="rId6">
              <a:clrChange>
                <a:clrFrom>
                  <a:srgbClr val="FFFFFF"/>
                </a:clrFrom>
                <a:clrTo>
                  <a:srgbClr val="FFFFFF">
                    <a:alpha val="0"/>
                  </a:srgbClr>
                </a:clrTo>
              </a:clrChange>
            </a:blip>
            <a:stretch>
              <a:fillRect/>
            </a:stretch>
          </p:blipFill>
          <p:spPr>
            <a:xfrm>
              <a:off x="171865" y="4819105"/>
              <a:ext cx="3672492" cy="1788495"/>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8178" y="4706606"/>
              <a:ext cx="2681083" cy="2010812"/>
            </a:xfrm>
            <a:prstGeom prst="rect">
              <a:avLst/>
            </a:prstGeom>
          </p:spPr>
        </p:pic>
        <p:pic>
          <p:nvPicPr>
            <p:cNvPr id="26" name="Picture 25"/>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456" y="4737198"/>
              <a:ext cx="1970740" cy="1970740"/>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5870" y="4819105"/>
              <a:ext cx="2318356" cy="1794856"/>
            </a:xfrm>
            <a:prstGeom prst="rect">
              <a:avLst/>
            </a:prstGeom>
          </p:spPr>
        </p:pic>
      </p:grpSp>
    </p:spTree>
    <p:extLst>
      <p:ext uri="{BB962C8B-B14F-4D97-AF65-F5344CB8AC3E}">
        <p14:creationId xmlns:p14="http://schemas.microsoft.com/office/powerpoint/2010/main" val="99981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792" y="3842536"/>
            <a:ext cx="10413007" cy="707886"/>
          </a:xfrm>
          <a:prstGeom prst="rect">
            <a:avLst/>
          </a:prstGeom>
          <a:solidFill>
            <a:schemeClr val="bg1">
              <a:lumMod val="85000"/>
            </a:schemeClr>
          </a:solidFill>
          <a:ln w="25400">
            <a:solidFill>
              <a:schemeClr val="tx1"/>
            </a:solidFill>
          </a:ln>
        </p:spPr>
        <p:txBody>
          <a:bodyPr wrap="square">
            <a:spAutoFit/>
          </a:bodyPr>
          <a:lstStyle/>
          <a:p>
            <a:r>
              <a:rPr lang="en-US" sz="2000" dirty="0"/>
              <a:t>Similarly, in transformers, recurrence mechanisms allow for the iterative processing of information, where each step builds upon the previous one to create more sophisticated outputs. </a:t>
            </a:r>
          </a:p>
        </p:txBody>
      </p:sp>
      <p:sp>
        <p:nvSpPr>
          <p:cNvPr id="4" name="Rectangle 3"/>
          <p:cNvSpPr/>
          <p:nvPr/>
        </p:nvSpPr>
        <p:spPr>
          <a:xfrm>
            <a:off x="8130978" y="2368641"/>
            <a:ext cx="3873314" cy="1323439"/>
          </a:xfrm>
          <a:prstGeom prst="rect">
            <a:avLst/>
          </a:prstGeom>
          <a:solidFill>
            <a:schemeClr val="bg1">
              <a:lumMod val="85000"/>
            </a:schemeClr>
          </a:solidFill>
          <a:ln w="25400">
            <a:solidFill>
              <a:schemeClr val="tx1"/>
            </a:solidFill>
          </a:ln>
        </p:spPr>
        <p:txBody>
          <a:bodyPr wrap="square">
            <a:spAutoFit/>
          </a:bodyPr>
          <a:lstStyle/>
          <a:p>
            <a:pPr algn="just"/>
            <a:r>
              <a:rPr lang="en-US" sz="2000" dirty="0" smtClean="0"/>
              <a:t>In 3D printing, each layer adds to the overall structure, gradually building up the final object from basic components. </a:t>
            </a:r>
            <a:endParaRPr lang="en-US" sz="2000" dirty="0"/>
          </a:p>
        </p:txBody>
      </p:sp>
      <p:grpSp>
        <p:nvGrpSpPr>
          <p:cNvPr id="13" name="Group 12"/>
          <p:cNvGrpSpPr/>
          <p:nvPr/>
        </p:nvGrpSpPr>
        <p:grpSpPr>
          <a:xfrm>
            <a:off x="171865" y="1534372"/>
            <a:ext cx="7816235" cy="3048001"/>
            <a:chOff x="171865" y="1534372"/>
            <a:chExt cx="7816235" cy="3048001"/>
          </a:xfrm>
        </p:grpSpPr>
        <p:pic>
          <p:nvPicPr>
            <p:cNvPr id="1030" name="Picture 6" descr="3D Printing Technology Animations - PADT"/>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2507" y="1889551"/>
              <a:ext cx="2405593" cy="1804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cyborgrobotics.in/giffolder/printing3d.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865" y="2142468"/>
              <a:ext cx="2889096" cy="16344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rp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33916" y="1534372"/>
              <a:ext cx="304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71865" y="2122522"/>
              <a:ext cx="7816235" cy="16451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95862" y="3135373"/>
              <a:ext cx="524863" cy="542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48511" y="2189896"/>
              <a:ext cx="3219344" cy="461665"/>
            </a:xfrm>
            <a:prstGeom prst="rect">
              <a:avLst/>
            </a:prstGeom>
            <a:noFill/>
          </p:spPr>
          <p:txBody>
            <a:bodyPr wrap="none" lIns="91440" tIns="45720" rIns="91440" bIns="45720">
              <a:spAutoFit/>
            </a:bodyPr>
            <a:lstStyle/>
            <a:p>
              <a:pPr algn="ctr"/>
              <a:r>
                <a:rPr lang="en-US" sz="2400" b="1" cap="none" spc="0" dirty="0" smtClean="0">
                  <a:ln w="0"/>
                  <a:solidFill>
                    <a:srgbClr val="7030A0"/>
                  </a:solidFill>
                  <a:effectLst>
                    <a:outerShdw blurRad="38100" dist="19050" dir="2700000" algn="tl" rotWithShape="0">
                      <a:schemeClr val="dk1">
                        <a:alpha val="40000"/>
                      </a:schemeClr>
                    </a:outerShdw>
                  </a:effectLst>
                </a:rPr>
                <a:t>Additive Manufacturing</a:t>
              </a:r>
              <a:endParaRPr lang="en-US" sz="2400" b="1" cap="none" spc="0" dirty="0">
                <a:ln w="0"/>
                <a:solidFill>
                  <a:srgbClr val="7030A0"/>
                </a:solidFill>
                <a:effectLst>
                  <a:outerShdw blurRad="38100" dist="19050" dir="2700000" algn="tl" rotWithShape="0">
                    <a:schemeClr val="dk1">
                      <a:alpha val="40000"/>
                    </a:schemeClr>
                  </a:outerShdw>
                </a:effectLst>
              </a:endParaRPr>
            </a:p>
          </p:txBody>
        </p:sp>
      </p:grpSp>
      <p:sp>
        <p:nvSpPr>
          <p:cNvPr id="20" name="TextBox 19"/>
          <p:cNvSpPr txBox="1"/>
          <p:nvPr/>
        </p:nvSpPr>
        <p:spPr>
          <a:xfrm>
            <a:off x="62302" y="108639"/>
            <a:ext cx="11218509" cy="523220"/>
          </a:xfrm>
          <a:prstGeom prst="rect">
            <a:avLst/>
          </a:prstGeom>
          <a:noFill/>
        </p:spPr>
        <p:txBody>
          <a:bodyPr wrap="square" rtlCol="0">
            <a:spAutoFit/>
          </a:bodyPr>
          <a:lstStyle/>
          <a:p>
            <a:pPr algn="ctr" fontAlgn="base">
              <a:spcBef>
                <a:spcPct val="0"/>
              </a:spcBef>
              <a:spcAft>
                <a:spcPct val="0"/>
              </a:spcAft>
              <a:defRPr/>
            </a:pPr>
            <a:r>
              <a:rPr lang="en-US" sz="28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Additive Manufacturing AND GENERATIVE AI: A COMMON BACKBONE</a:t>
            </a:r>
            <a:endPar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grpSp>
        <p:nvGrpSpPr>
          <p:cNvPr id="14" name="Group 13"/>
          <p:cNvGrpSpPr/>
          <p:nvPr/>
        </p:nvGrpSpPr>
        <p:grpSpPr>
          <a:xfrm>
            <a:off x="171865" y="4594593"/>
            <a:ext cx="11484426" cy="2170460"/>
            <a:chOff x="171865" y="4594593"/>
            <a:chExt cx="11484426" cy="2170460"/>
          </a:xfrm>
        </p:grpSpPr>
        <p:pic>
          <p:nvPicPr>
            <p:cNvPr id="10" name="Picture 2" descr="https://i0.wp.com/neptune.ai/wp-content/uploads/2022/10/Vanilla-transformer.gif?ssl=1"/>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3900" y="4608619"/>
              <a:ext cx="3880766" cy="215643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40330" y="4687502"/>
              <a:ext cx="2069733" cy="1995005"/>
              <a:chOff x="4212028" y="2079437"/>
              <a:chExt cx="3879028" cy="3219289"/>
            </a:xfrm>
          </p:grpSpPr>
          <p:pic>
            <p:nvPicPr>
              <p:cNvPr id="7" name="Picture 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8972" y="3003200"/>
                <a:ext cx="3810000" cy="2295526"/>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4212028" y="2079437"/>
                <a:ext cx="3879028" cy="700654"/>
              </a:xfrm>
              <a:prstGeom prst="rect">
                <a:avLst/>
              </a:prstGeom>
              <a:solidFill>
                <a:schemeClr val="tx1"/>
              </a:solidFill>
              <a:ln w="82550">
                <a:solidFill>
                  <a:srgbClr val="000000"/>
                </a:solidFill>
              </a:ln>
            </p:spPr>
            <p:txBody>
              <a:bodyPr wrap="square" lIns="68580" tIns="34290" rIns="68580" bIns="34290">
                <a:spAutoFit/>
              </a:bodyPr>
              <a:lstStyle/>
              <a:p>
                <a:pPr algn="ctr" defTabSz="685800" fontAlgn="auto">
                  <a:spcBef>
                    <a:spcPts val="0"/>
                  </a:spcBef>
                  <a:spcAft>
                    <a:spcPts val="0"/>
                  </a:spcAft>
                </a:pPr>
                <a:r>
                  <a:rPr lang="en-US" sz="2800" b="1" i="0" dirty="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Transformer</a:t>
                </a:r>
              </a:p>
            </p:txBody>
          </p:sp>
        </p:grpSp>
        <p:sp>
          <p:nvSpPr>
            <p:cNvPr id="9" name="Rectangle 8"/>
            <p:cNvSpPr/>
            <p:nvPr/>
          </p:nvSpPr>
          <p:spPr>
            <a:xfrm>
              <a:off x="171865" y="4636318"/>
              <a:ext cx="11484426" cy="212873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Generative AI (Part-1). Generative AI is a form of artificial… | by Dr.  Veera B Dasari, PhD., PMP. | Medium"/>
            <p:cNvPicPr>
              <a:picLocks noChangeAspect="1" noChangeArrowheads="1" noCrop="1"/>
            </p:cNvPicPr>
            <p:nvPr/>
          </p:nvPicPr>
          <p:blipFill>
            <a:blip r:embed="rId7" cstate="print">
              <a:clrChange>
                <a:clrFrom>
                  <a:srgbClr val="F1F3F4"/>
                </a:clrFrom>
                <a:clrTo>
                  <a:srgbClr val="F1F3F4">
                    <a:alpha val="0"/>
                  </a:srgbClr>
                </a:clrTo>
              </a:clrChange>
              <a:extLst>
                <a:ext uri="{28A0092B-C50C-407E-A947-70E740481C1C}">
                  <a14:useLocalDpi xmlns:a14="http://schemas.microsoft.com/office/drawing/2010/main" val="0"/>
                </a:ext>
              </a:extLst>
            </a:blip>
            <a:srcRect/>
            <a:stretch>
              <a:fillRect/>
            </a:stretch>
          </p:blipFill>
          <p:spPr bwMode="auto">
            <a:xfrm>
              <a:off x="4304069" y="4899763"/>
              <a:ext cx="2766503" cy="1560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ransformer-XL"/>
            <p:cNvPicPr>
              <a:picLocks noChangeAspect="1" noChangeArrowheads="1" noCrop="1"/>
            </p:cNvPicPr>
            <p:nvPr/>
          </p:nvPicPr>
          <p:blipFill>
            <a:blip r:embed="rId8">
              <a:clrChange>
                <a:clrFrom>
                  <a:srgbClr val="FDFEFE"/>
                </a:clrFrom>
                <a:clrTo>
                  <a:srgbClr val="FDFEFE">
                    <a:alpha val="0"/>
                  </a:srgbClr>
                </a:clrTo>
              </a:clrChange>
              <a:extLst>
                <a:ext uri="{28A0092B-C50C-407E-A947-70E740481C1C}">
                  <a14:useLocalDpi xmlns:a14="http://schemas.microsoft.com/office/drawing/2010/main" val="0"/>
                </a:ext>
              </a:extLst>
            </a:blip>
            <a:srcRect/>
            <a:stretch>
              <a:fillRect/>
            </a:stretch>
          </p:blipFill>
          <p:spPr bwMode="auto">
            <a:xfrm>
              <a:off x="6374434" y="4594593"/>
              <a:ext cx="4467114" cy="217045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57394" y="4710350"/>
              <a:ext cx="2220352" cy="523220"/>
            </a:xfrm>
            <a:prstGeom prst="rect">
              <a:avLst/>
            </a:prstGeom>
            <a:noFill/>
          </p:spPr>
          <p:txBody>
            <a:bodyPr wrap="none" lIns="91440" tIns="45720" rIns="91440" bIns="45720">
              <a:spAutoFit/>
            </a:bodyPr>
            <a:lstStyle/>
            <a:p>
              <a:pPr algn="ctr"/>
              <a:r>
                <a:rPr lang="en-US" sz="2800" b="1" cap="none" spc="0" dirty="0" smtClean="0">
                  <a:ln w="0"/>
                  <a:solidFill>
                    <a:srgbClr val="7030A0"/>
                  </a:solidFill>
                  <a:effectLst>
                    <a:outerShdw blurRad="38100" dist="19050" dir="2700000" algn="tl" rotWithShape="0">
                      <a:schemeClr val="dk1">
                        <a:alpha val="40000"/>
                      </a:schemeClr>
                    </a:outerShdw>
                  </a:effectLst>
                </a:rPr>
                <a:t>Generative AI</a:t>
              </a:r>
              <a:endParaRPr lang="en-US" sz="2800" b="1" cap="none" spc="0" dirty="0">
                <a:ln w="0"/>
                <a:solidFill>
                  <a:srgbClr val="7030A0"/>
                </a:solidFill>
                <a:effectLst>
                  <a:outerShdw blurRad="38100" dist="19050" dir="2700000" algn="tl" rotWithShape="0">
                    <a:schemeClr val="dk1">
                      <a:alpha val="40000"/>
                    </a:schemeClr>
                  </a:outerShdw>
                </a:effectLst>
              </a:endParaRPr>
            </a:p>
          </p:txBody>
        </p:sp>
        <p:sp>
          <p:nvSpPr>
            <p:cNvPr id="21" name="Rectangle 20"/>
            <p:cNvSpPr/>
            <p:nvPr/>
          </p:nvSpPr>
          <p:spPr>
            <a:xfrm>
              <a:off x="3861393" y="6415549"/>
              <a:ext cx="4814331" cy="307777"/>
            </a:xfrm>
            <a:prstGeom prst="rect">
              <a:avLst/>
            </a:prstGeom>
          </p:spPr>
          <p:txBody>
            <a:bodyPr wrap="none">
              <a:spAutoFit/>
            </a:bodyPr>
            <a:lstStyle/>
            <a:p>
              <a:r>
                <a:rPr lang="en-US" sz="1400" dirty="0">
                  <a:hlinkClick r:id="rId9"/>
                </a:rPr>
                <a:t>https://</a:t>
              </a:r>
              <a:r>
                <a:rPr lang="en-US" sz="1400" dirty="0" smtClean="0">
                  <a:hlinkClick r:id="rId9"/>
                </a:rPr>
                <a:t>neptune.ai/blog/comprehensive-guide-to-transformers</a:t>
              </a:r>
              <a:r>
                <a:rPr lang="en-US" sz="1400" dirty="0" smtClean="0"/>
                <a:t> </a:t>
              </a:r>
              <a:endParaRPr lang="en-US" sz="1400" dirty="0"/>
            </a:p>
          </p:txBody>
        </p:sp>
        <p:pic>
          <p:nvPicPr>
            <p:cNvPr id="1028" name="Picture 4" descr="Snoopy Charlie Sticker - Snoopy Charlie Brown Sticker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346550" y="4782388"/>
              <a:ext cx="1921016" cy="183457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71926" y="774014"/>
            <a:ext cx="11305137" cy="1323439"/>
          </a:xfrm>
          <a:prstGeom prst="rect">
            <a:avLst/>
          </a:prstGeom>
          <a:solidFill>
            <a:schemeClr val="bg1"/>
          </a:solidFill>
        </p:spPr>
        <p:txBody>
          <a:bodyPr wrap="square">
            <a:spAutoFit/>
          </a:bodyPr>
          <a:lstStyle/>
          <a:p>
            <a:pPr algn="just"/>
            <a:r>
              <a:rPr lang="en-US" sz="2000" dirty="0"/>
              <a:t>At a fundamental level of abstraction, both layer-by-layer 3D printing in additive manufacturing and recurrence mechanisms in </a:t>
            </a:r>
            <a:r>
              <a:rPr lang="en-US" sz="2000" dirty="0" smtClean="0"/>
              <a:t>generative AI, particularly in transformers, </a:t>
            </a:r>
            <a:r>
              <a:rPr lang="en-US" sz="2000" dirty="0"/>
              <a:t>share a common backbone in their approach to </a:t>
            </a:r>
            <a:r>
              <a:rPr lang="en-US" sz="2000" b="1" dirty="0">
                <a:solidFill>
                  <a:srgbClr val="7030A0"/>
                </a:solidFill>
              </a:rPr>
              <a:t>building complexity from simplicity</a:t>
            </a:r>
            <a:r>
              <a:rPr lang="en-US" sz="2000" dirty="0"/>
              <a:t>. </a:t>
            </a:r>
            <a:r>
              <a:rPr lang="en-US" sz="2000" dirty="0" smtClean="0"/>
              <a:t>Both </a:t>
            </a:r>
            <a:r>
              <a:rPr lang="en-US" sz="2000" dirty="0"/>
              <a:t>processes illustrate how starting with simple elements and systematically adding complexity </a:t>
            </a:r>
            <a:r>
              <a:rPr lang="en-US" sz="2000" dirty="0" smtClean="0"/>
              <a:t>leads </a:t>
            </a:r>
            <a:r>
              <a:rPr lang="en-US" sz="2000" dirty="0"/>
              <a:t>to </a:t>
            </a:r>
            <a:r>
              <a:rPr lang="en-US" sz="2000" dirty="0" smtClean="0"/>
              <a:t>creation </a:t>
            </a:r>
            <a:r>
              <a:rPr lang="en-US" sz="2000" dirty="0"/>
              <a:t>of sophisticated and functional systems.</a:t>
            </a:r>
          </a:p>
        </p:txBody>
      </p:sp>
      <p:pic>
        <p:nvPicPr>
          <p:cNvPr id="16" name="Picture 15"/>
          <p:cNvPicPr>
            <a:picLocks noChangeAspect="1"/>
          </p:cNvPicPr>
          <p:nvPr/>
        </p:nvPicPr>
        <p:blipFill>
          <a:blip r:embed="rId11">
            <a:clrChange>
              <a:clrFrom>
                <a:srgbClr val="8CCFE9"/>
              </a:clrFrom>
              <a:clrTo>
                <a:srgbClr val="8CCFE9">
                  <a:alpha val="0"/>
                </a:srgbClr>
              </a:clrTo>
            </a:clrChange>
          </a:blip>
          <a:stretch>
            <a:fillRect/>
          </a:stretch>
        </p:blipFill>
        <p:spPr>
          <a:xfrm rot="16200000">
            <a:off x="10692272" y="846112"/>
            <a:ext cx="2109197" cy="864425"/>
          </a:xfrm>
          <a:prstGeom prst="rect">
            <a:avLst/>
          </a:prstGeom>
        </p:spPr>
      </p:pic>
    </p:spTree>
    <p:extLst>
      <p:ext uri="{BB962C8B-B14F-4D97-AF65-F5344CB8AC3E}">
        <p14:creationId xmlns:p14="http://schemas.microsoft.com/office/powerpoint/2010/main" val="2222522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926" y="3842536"/>
            <a:ext cx="11906714" cy="707886"/>
          </a:xfrm>
          <a:prstGeom prst="rect">
            <a:avLst/>
          </a:prstGeom>
          <a:solidFill>
            <a:schemeClr val="bg1">
              <a:lumMod val="85000"/>
            </a:schemeClr>
          </a:solidFill>
          <a:ln w="25400">
            <a:solidFill>
              <a:schemeClr val="tx1"/>
            </a:solidFill>
          </a:ln>
        </p:spPr>
        <p:txBody>
          <a:bodyPr wrap="square">
            <a:spAutoFit/>
          </a:bodyPr>
          <a:lstStyle/>
          <a:p>
            <a:r>
              <a:rPr lang="en-US" sz="2000" dirty="0"/>
              <a:t>Similarly, in reinforcement learning, an agent learns by interacting </a:t>
            </a:r>
            <a:r>
              <a:rPr lang="en-US" sz="2000" dirty="0" smtClean="0"/>
              <a:t>with </a:t>
            </a:r>
            <a:r>
              <a:rPr lang="en-US" sz="2000" dirty="0"/>
              <a:t>environment, receiving feedback (rewards or penalties) based on its actions, and adjusting its behavior accordingly to maximize long-term performance</a:t>
            </a:r>
            <a:r>
              <a:rPr lang="en-US" sz="2000" dirty="0" smtClean="0"/>
              <a:t>.</a:t>
            </a:r>
            <a:endParaRPr lang="en-US" sz="2000" dirty="0"/>
          </a:p>
        </p:txBody>
      </p:sp>
      <p:grpSp>
        <p:nvGrpSpPr>
          <p:cNvPr id="13" name="Group 12"/>
          <p:cNvGrpSpPr/>
          <p:nvPr/>
        </p:nvGrpSpPr>
        <p:grpSpPr>
          <a:xfrm>
            <a:off x="171865" y="1534372"/>
            <a:ext cx="7816235" cy="3048001"/>
            <a:chOff x="171865" y="1534372"/>
            <a:chExt cx="7816235" cy="3048001"/>
          </a:xfrm>
        </p:grpSpPr>
        <p:pic>
          <p:nvPicPr>
            <p:cNvPr id="1030" name="Picture 6" descr="3D Printing Technology Animations - PADT"/>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2507" y="1889551"/>
              <a:ext cx="2405593" cy="1804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cyborgrobotics.in/giffolder/printing3d.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865" y="2142468"/>
              <a:ext cx="2889096" cy="16344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rp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33916" y="1534372"/>
              <a:ext cx="304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71865" y="2122522"/>
              <a:ext cx="7816235" cy="164511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95862" y="3135373"/>
              <a:ext cx="524863" cy="542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48511" y="2189896"/>
              <a:ext cx="3219344" cy="461665"/>
            </a:xfrm>
            <a:prstGeom prst="rect">
              <a:avLst/>
            </a:prstGeom>
            <a:noFill/>
          </p:spPr>
          <p:txBody>
            <a:bodyPr wrap="none" lIns="91440" tIns="45720" rIns="91440" bIns="45720">
              <a:spAutoFit/>
            </a:bodyPr>
            <a:lstStyle/>
            <a:p>
              <a:pPr algn="ctr"/>
              <a:r>
                <a:rPr lang="en-US" sz="2400" b="1" cap="none" spc="0" dirty="0" smtClean="0">
                  <a:ln w="0"/>
                  <a:solidFill>
                    <a:srgbClr val="7030A0"/>
                  </a:solidFill>
                  <a:effectLst>
                    <a:outerShdw blurRad="38100" dist="19050" dir="2700000" algn="tl" rotWithShape="0">
                      <a:schemeClr val="dk1">
                        <a:alpha val="40000"/>
                      </a:schemeClr>
                    </a:outerShdw>
                  </a:effectLst>
                </a:rPr>
                <a:t>Additive Manufacturing</a:t>
              </a:r>
              <a:endParaRPr lang="en-US" sz="2400" b="1" cap="none" spc="0" dirty="0">
                <a:ln w="0"/>
                <a:solidFill>
                  <a:srgbClr val="7030A0"/>
                </a:solidFill>
                <a:effectLst>
                  <a:outerShdw blurRad="38100" dist="19050" dir="2700000" algn="tl" rotWithShape="0">
                    <a:schemeClr val="dk1">
                      <a:alpha val="40000"/>
                    </a:schemeClr>
                  </a:outerShdw>
                </a:effectLst>
              </a:endParaRPr>
            </a:p>
          </p:txBody>
        </p:sp>
      </p:grpSp>
      <p:sp>
        <p:nvSpPr>
          <p:cNvPr id="20" name="TextBox 19"/>
          <p:cNvSpPr txBox="1"/>
          <p:nvPr/>
        </p:nvSpPr>
        <p:spPr>
          <a:xfrm>
            <a:off x="71926" y="121560"/>
            <a:ext cx="11347914" cy="461665"/>
          </a:xfrm>
          <a:prstGeom prst="rect">
            <a:avLst/>
          </a:prstGeom>
          <a:noFill/>
        </p:spPr>
        <p:txBody>
          <a:bodyPr wrap="square" rtlCol="0">
            <a:spAutoFit/>
          </a:bodyPr>
          <a:lstStyle/>
          <a:p>
            <a:pPr algn="ctr" fontAlgn="base">
              <a:spcBef>
                <a:spcPct val="0"/>
              </a:spcBef>
              <a:spcAft>
                <a:spcPct val="0"/>
              </a:spcAft>
              <a:defRPr/>
            </a:pPr>
            <a:r>
              <a:rPr lang="en-US" sz="2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Additive Manufacturing AND Reinforcement learning: A COMMON BACKBONE</a:t>
            </a:r>
            <a:endParaRPr lang="en-US" sz="2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
        <p:nvSpPr>
          <p:cNvPr id="3" name="Rectangle 2"/>
          <p:cNvSpPr/>
          <p:nvPr/>
        </p:nvSpPr>
        <p:spPr>
          <a:xfrm>
            <a:off x="41446" y="733828"/>
            <a:ext cx="9849465" cy="1323439"/>
          </a:xfrm>
          <a:prstGeom prst="rect">
            <a:avLst/>
          </a:prstGeom>
          <a:solidFill>
            <a:schemeClr val="bg1"/>
          </a:solidFill>
        </p:spPr>
        <p:txBody>
          <a:bodyPr wrap="square">
            <a:spAutoFit/>
          </a:bodyPr>
          <a:lstStyle/>
          <a:p>
            <a:pPr algn="just"/>
            <a:r>
              <a:rPr lang="en-US" sz="2000" dirty="0"/>
              <a:t>Just as additive manufacturing builds physical objects layer by layer using digital instructions, reinforcement learning constructs intelligent behaviors step by step through iterative learning from feedback</a:t>
            </a:r>
            <a:r>
              <a:rPr lang="en-US" sz="2000" dirty="0" smtClean="0"/>
              <a:t>. </a:t>
            </a:r>
            <a:r>
              <a:rPr lang="en-US" sz="2000" dirty="0"/>
              <a:t>Both processes involve an iterative, trial-and-error approach where the system learns from its actions and adapts over time to achieve desired outcomes. </a:t>
            </a:r>
          </a:p>
        </p:txBody>
      </p:sp>
      <p:pic>
        <p:nvPicPr>
          <p:cNvPr id="16" name="Picture 15"/>
          <p:cNvPicPr>
            <a:picLocks noChangeAspect="1"/>
          </p:cNvPicPr>
          <p:nvPr/>
        </p:nvPicPr>
        <p:blipFill>
          <a:blip r:embed="rId5">
            <a:clrChange>
              <a:clrFrom>
                <a:srgbClr val="8CCFE9"/>
              </a:clrFrom>
              <a:clrTo>
                <a:srgbClr val="8CCFE9">
                  <a:alpha val="0"/>
                </a:srgbClr>
              </a:clrTo>
            </a:clrChange>
          </a:blip>
          <a:stretch>
            <a:fillRect/>
          </a:stretch>
        </p:blipFill>
        <p:spPr>
          <a:xfrm rot="19974718">
            <a:off x="10028319" y="848998"/>
            <a:ext cx="1948862" cy="798714"/>
          </a:xfrm>
          <a:prstGeom prst="rect">
            <a:avLst/>
          </a:prstGeom>
        </p:spPr>
      </p:pic>
      <p:sp>
        <p:nvSpPr>
          <p:cNvPr id="4" name="Rectangle 3"/>
          <p:cNvSpPr/>
          <p:nvPr/>
        </p:nvSpPr>
        <p:spPr>
          <a:xfrm>
            <a:off x="8161055" y="2206415"/>
            <a:ext cx="3644865" cy="1477328"/>
          </a:xfrm>
          <a:prstGeom prst="rect">
            <a:avLst/>
          </a:prstGeom>
          <a:solidFill>
            <a:schemeClr val="bg1">
              <a:lumMod val="85000"/>
            </a:schemeClr>
          </a:solidFill>
          <a:ln w="25400">
            <a:solidFill>
              <a:schemeClr val="tx1"/>
            </a:solidFill>
          </a:ln>
        </p:spPr>
        <p:txBody>
          <a:bodyPr wrap="square">
            <a:spAutoFit/>
          </a:bodyPr>
          <a:lstStyle/>
          <a:p>
            <a:pPr algn="just"/>
            <a:r>
              <a:rPr lang="en-US" dirty="0"/>
              <a:t>In </a:t>
            </a:r>
            <a:r>
              <a:rPr lang="en-US" dirty="0" smtClean="0"/>
              <a:t>3D printing, </a:t>
            </a:r>
            <a:r>
              <a:rPr lang="en-US" dirty="0"/>
              <a:t>each layer contributes to the final physical structure, and adjustments can be made based on real-time observations or modifications to the digital blueprint. </a:t>
            </a:r>
          </a:p>
        </p:txBody>
      </p:sp>
      <p:grpSp>
        <p:nvGrpSpPr>
          <p:cNvPr id="17" name="Group 16"/>
          <p:cNvGrpSpPr/>
          <p:nvPr/>
        </p:nvGrpSpPr>
        <p:grpSpPr>
          <a:xfrm>
            <a:off x="171865" y="4623238"/>
            <a:ext cx="11484426" cy="2141815"/>
            <a:chOff x="171865" y="4623238"/>
            <a:chExt cx="11484426" cy="2141815"/>
          </a:xfrm>
        </p:grpSpPr>
        <p:grpSp>
          <p:nvGrpSpPr>
            <p:cNvPr id="14" name="Group 13"/>
            <p:cNvGrpSpPr/>
            <p:nvPr/>
          </p:nvGrpSpPr>
          <p:grpSpPr>
            <a:xfrm>
              <a:off x="171865" y="4623238"/>
              <a:ext cx="11484426" cy="2141815"/>
              <a:chOff x="171865" y="4623238"/>
              <a:chExt cx="11484426" cy="2141815"/>
            </a:xfrm>
          </p:grpSpPr>
          <p:sp>
            <p:nvSpPr>
              <p:cNvPr id="9" name="Rectangle 8"/>
              <p:cNvSpPr/>
              <p:nvPr/>
            </p:nvSpPr>
            <p:spPr>
              <a:xfrm>
                <a:off x="171865" y="4636318"/>
                <a:ext cx="11484426" cy="2128735"/>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959361" y="4623238"/>
                <a:ext cx="3747950" cy="523220"/>
              </a:xfrm>
              <a:prstGeom prst="rect">
                <a:avLst/>
              </a:prstGeom>
              <a:noFill/>
            </p:spPr>
            <p:txBody>
              <a:bodyPr wrap="none" lIns="91440" tIns="45720" rIns="91440" bIns="45720">
                <a:spAutoFit/>
              </a:bodyPr>
              <a:lstStyle/>
              <a:p>
                <a:pPr algn="ctr"/>
                <a:r>
                  <a:rPr lang="en-US" sz="2800" b="1" cap="none" spc="0" dirty="0" smtClean="0">
                    <a:ln w="0"/>
                    <a:solidFill>
                      <a:srgbClr val="7030A0"/>
                    </a:solidFill>
                    <a:effectLst>
                      <a:outerShdw blurRad="38100" dist="19050" dir="2700000" algn="tl" rotWithShape="0">
                        <a:schemeClr val="dk1">
                          <a:alpha val="40000"/>
                        </a:schemeClr>
                      </a:outerShdw>
                    </a:effectLst>
                  </a:rPr>
                  <a:t>Reinforcement Learning</a:t>
                </a:r>
                <a:endParaRPr lang="en-US" sz="2800" b="1" cap="none" spc="0" dirty="0">
                  <a:ln w="0"/>
                  <a:solidFill>
                    <a:srgbClr val="7030A0"/>
                  </a:solidFill>
                  <a:effectLst>
                    <a:outerShdw blurRad="38100" dist="19050" dir="2700000" algn="tl" rotWithShape="0">
                      <a:schemeClr val="dk1">
                        <a:alpha val="40000"/>
                      </a:schemeClr>
                    </a:outerShdw>
                  </a:effectLst>
                </a:endParaRPr>
              </a:p>
            </p:txBody>
          </p:sp>
        </p:gr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992" y="4695069"/>
              <a:ext cx="2699408" cy="1972067"/>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2647" y="5118415"/>
              <a:ext cx="3551993" cy="1572467"/>
            </a:xfrm>
            <a:prstGeom prst="rect">
              <a:avLst/>
            </a:prstGeom>
          </p:spPr>
        </p:pic>
        <p:pic>
          <p:nvPicPr>
            <p:cNvPr id="6146" name="Picture 2" descr="Imitation Learning: From Why to How! | by Shivansh Mundra | Analytics  Vidhya | Medium"/>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741456" y="4757473"/>
              <a:ext cx="3428704" cy="19334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assively Large-Scale Distributed Reinforcement Learning with Menge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9919749" y="5043740"/>
              <a:ext cx="1955334" cy="1301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1003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4560" y="868651"/>
            <a:ext cx="9920011" cy="5755422"/>
          </a:xfrm>
          <a:prstGeom prst="rect">
            <a:avLst/>
          </a:prstGeom>
          <a:solidFill>
            <a:schemeClr val="bg1">
              <a:lumMod val="85000"/>
            </a:schemeClr>
          </a:solidFill>
          <a:ln w="25400">
            <a:solidFill>
              <a:schemeClr val="tx1"/>
            </a:solidFill>
          </a:ln>
        </p:spPr>
        <p:txBody>
          <a:bodyPr wrap="square">
            <a:spAutoFit/>
          </a:bodyPr>
          <a:lstStyle/>
          <a:p>
            <a:pPr algn="just"/>
            <a:r>
              <a:rPr lang="en-US" sz="2000" dirty="0" smtClean="0"/>
              <a:t>The </a:t>
            </a:r>
            <a:r>
              <a:rPr lang="en-US" sz="2000" dirty="0"/>
              <a:t>analogy between a </a:t>
            </a:r>
            <a:r>
              <a:rPr lang="en-US" sz="2000" dirty="0" smtClean="0"/>
              <a:t>Cyber-Physical-Social </a:t>
            </a:r>
            <a:r>
              <a:rPr lang="en-US" sz="2000" dirty="0"/>
              <a:t>(CPS) entity/system and a </a:t>
            </a:r>
            <a:r>
              <a:rPr lang="en-US" sz="2000" dirty="0" smtClean="0"/>
              <a:t>Mind-Body-Soul </a:t>
            </a:r>
            <a:r>
              <a:rPr lang="en-US" sz="2000" dirty="0"/>
              <a:t>(MBS) entity/system lies in their holistic nature and the interconnectedness of their components:</a:t>
            </a:r>
          </a:p>
          <a:p>
            <a:pPr algn="just"/>
            <a:endParaRPr lang="en-US" sz="2000" dirty="0"/>
          </a:p>
          <a:p>
            <a:pPr algn="just"/>
            <a:r>
              <a:rPr lang="en-US" b="1" i="1" dirty="0"/>
              <a:t>Holistic Nature: </a:t>
            </a:r>
            <a:r>
              <a:rPr lang="en-US" dirty="0"/>
              <a:t>Just as a </a:t>
            </a:r>
            <a:r>
              <a:rPr lang="en-US" dirty="0" smtClean="0"/>
              <a:t>MBS </a:t>
            </a:r>
            <a:r>
              <a:rPr lang="en-US" dirty="0"/>
              <a:t>entity encompasses various aspects of human existence, including cognitive, physical, and spiritual dimensions, a </a:t>
            </a:r>
            <a:r>
              <a:rPr lang="en-US" dirty="0" smtClean="0"/>
              <a:t>CPS </a:t>
            </a:r>
            <a:r>
              <a:rPr lang="en-US" dirty="0"/>
              <a:t>entity integrates digital, physical, and social elements into a unified whole. Both systems </a:t>
            </a:r>
            <a:r>
              <a:rPr lang="en-US" dirty="0" smtClean="0"/>
              <a:t>understand </a:t>
            </a:r>
            <a:r>
              <a:rPr lang="en-US" dirty="0"/>
              <a:t>and interact with the world comprehensively.</a:t>
            </a:r>
          </a:p>
          <a:p>
            <a:pPr algn="just"/>
            <a:endParaRPr lang="en-US" dirty="0" smtClean="0"/>
          </a:p>
          <a:p>
            <a:pPr algn="just"/>
            <a:r>
              <a:rPr lang="en-US" b="1" i="1" dirty="0" smtClean="0"/>
              <a:t>Interconnectedness</a:t>
            </a:r>
            <a:r>
              <a:rPr lang="en-US" b="1" i="1" dirty="0"/>
              <a:t>:</a:t>
            </a:r>
            <a:r>
              <a:rPr lang="en-US" dirty="0"/>
              <a:t> In a </a:t>
            </a:r>
            <a:r>
              <a:rPr lang="en-US" dirty="0" smtClean="0"/>
              <a:t>MBS </a:t>
            </a:r>
            <a:r>
              <a:rPr lang="en-US" dirty="0"/>
              <a:t>system, the mind influences the body, which in turn affects the soul, and vice versa. Similarly, in a </a:t>
            </a:r>
            <a:r>
              <a:rPr lang="en-US" dirty="0" smtClean="0"/>
              <a:t>CPS </a:t>
            </a:r>
            <a:r>
              <a:rPr lang="en-US" dirty="0"/>
              <a:t>system, the digital (cyber) component interacts with the physical environment, which in turn impacts social dynamics, and vice versa. </a:t>
            </a:r>
            <a:endParaRPr lang="en-US" dirty="0" smtClean="0"/>
          </a:p>
          <a:p>
            <a:pPr algn="just"/>
            <a:endParaRPr lang="en-US" sz="1000" dirty="0" smtClean="0"/>
          </a:p>
          <a:p>
            <a:pPr algn="just"/>
            <a:r>
              <a:rPr lang="en-US" b="1" i="1" dirty="0" smtClean="0"/>
              <a:t>Complexity </a:t>
            </a:r>
            <a:r>
              <a:rPr lang="en-US" b="1" i="1" dirty="0"/>
              <a:t>and Emergence: </a:t>
            </a:r>
            <a:r>
              <a:rPr lang="en-US" dirty="0"/>
              <a:t>Both CPS and MBS systems exhibit emergent properties arising from the interactions among their components. In a </a:t>
            </a:r>
            <a:r>
              <a:rPr lang="en-US" dirty="0" smtClean="0"/>
              <a:t>MBS </a:t>
            </a:r>
            <a:r>
              <a:rPr lang="en-US" dirty="0"/>
              <a:t>system, consciousness emerges from the complex interactions of the mind, body, and soul. Similarly, in a </a:t>
            </a:r>
            <a:r>
              <a:rPr lang="en-US" dirty="0" smtClean="0"/>
              <a:t>CPS </a:t>
            </a:r>
            <a:r>
              <a:rPr lang="en-US" dirty="0"/>
              <a:t>system, emergent behaviors and phenomena, such as collective intelligence or societal trends, arise from the interactions of digital, physical, and social elements.</a:t>
            </a:r>
          </a:p>
          <a:p>
            <a:pPr algn="just"/>
            <a:endParaRPr lang="en-US" sz="1000" dirty="0" smtClean="0"/>
          </a:p>
          <a:p>
            <a:pPr algn="just"/>
            <a:r>
              <a:rPr lang="en-US" b="1" i="1" dirty="0" smtClean="0"/>
              <a:t>Unity </a:t>
            </a:r>
            <a:r>
              <a:rPr lang="en-US" b="1" i="1" dirty="0"/>
              <a:t>and Harmony: </a:t>
            </a:r>
            <a:r>
              <a:rPr lang="en-US" dirty="0"/>
              <a:t>Both frameworks emphasize the importance of achieving unity and harmony among their components. In a </a:t>
            </a:r>
            <a:r>
              <a:rPr lang="en-US" dirty="0" smtClean="0"/>
              <a:t>MBS </a:t>
            </a:r>
            <a:r>
              <a:rPr lang="en-US" dirty="0"/>
              <a:t>system, balance and alignment among the mind, body, and soul are essential for overall well-being and fulfillment. Similarly, in a </a:t>
            </a:r>
            <a:r>
              <a:rPr lang="en-US" dirty="0" smtClean="0"/>
              <a:t>CPS </a:t>
            </a:r>
            <a:r>
              <a:rPr lang="en-US" dirty="0"/>
              <a:t>system, synergy and alignment among digital, physical, and social elements are crucial for optimal functioning and societal cohesion</a:t>
            </a:r>
            <a:r>
              <a:rPr lang="en-US" dirty="0" smtClean="0"/>
              <a:t>.</a:t>
            </a:r>
            <a:endParaRPr lang="en-US" dirty="0"/>
          </a:p>
        </p:txBody>
      </p:sp>
      <p:grpSp>
        <p:nvGrpSpPr>
          <p:cNvPr id="3" name="Group 2"/>
          <p:cNvGrpSpPr/>
          <p:nvPr/>
        </p:nvGrpSpPr>
        <p:grpSpPr>
          <a:xfrm>
            <a:off x="145416" y="653992"/>
            <a:ext cx="1927224" cy="6051362"/>
            <a:chOff x="348617" y="1056640"/>
            <a:chExt cx="1552360" cy="5618233"/>
          </a:xfrm>
        </p:grpSpPr>
        <p:pic>
          <p:nvPicPr>
            <p:cNvPr id="6" name="Picture 5"/>
            <p:cNvPicPr>
              <a:picLocks noChangeAspect="1"/>
            </p:cNvPicPr>
            <p:nvPr/>
          </p:nvPicPr>
          <p:blipFill>
            <a:blip r:embed="rId2">
              <a:clrChange>
                <a:clrFrom>
                  <a:srgbClr val="F5F5F5"/>
                </a:clrFrom>
                <a:clrTo>
                  <a:srgbClr val="F5F5F5">
                    <a:alpha val="0"/>
                  </a:srgbClr>
                </a:clrTo>
              </a:clrChange>
            </a:blip>
            <a:stretch>
              <a:fillRect/>
            </a:stretch>
          </p:blipFill>
          <p:spPr>
            <a:xfrm>
              <a:off x="561435" y="4255528"/>
              <a:ext cx="1146501" cy="2419345"/>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348617" y="4797839"/>
              <a:ext cx="1552360" cy="1487074"/>
            </a:xfrm>
            <a:prstGeom prst="rect">
              <a:avLst/>
            </a:prstGeom>
          </p:spPr>
        </p:pic>
        <p:pic>
          <p:nvPicPr>
            <p:cNvPr id="5" name="Picture 4"/>
            <p:cNvPicPr>
              <a:picLocks noChangeAspect="1"/>
            </p:cNvPicPr>
            <p:nvPr/>
          </p:nvPicPr>
          <p:blipFill>
            <a:blip r:embed="rId4"/>
            <a:stretch>
              <a:fillRect/>
            </a:stretch>
          </p:blipFill>
          <p:spPr>
            <a:xfrm>
              <a:off x="685099" y="1056640"/>
              <a:ext cx="924194" cy="2641491"/>
            </a:xfrm>
            <a:prstGeom prst="rect">
              <a:avLst/>
            </a:prstGeom>
          </p:spPr>
        </p:pic>
        <p:pic>
          <p:nvPicPr>
            <p:cNvPr id="7" name="Picture 6"/>
            <p:cNvPicPr>
              <a:picLocks noChangeAspect="1"/>
            </p:cNvPicPr>
            <p:nvPr/>
          </p:nvPicPr>
          <p:blipFill>
            <a:blip r:embed="rId5">
              <a:clrChange>
                <a:clrFrom>
                  <a:srgbClr val="8CCFE9"/>
                </a:clrFrom>
                <a:clrTo>
                  <a:srgbClr val="8CCFE9">
                    <a:alpha val="0"/>
                  </a:srgbClr>
                </a:clrTo>
              </a:clrChange>
            </a:blip>
            <a:stretch>
              <a:fillRect/>
            </a:stretch>
          </p:blipFill>
          <p:spPr>
            <a:xfrm rot="19882376">
              <a:off x="557090" y="3710079"/>
              <a:ext cx="1295867" cy="531093"/>
            </a:xfrm>
            <a:prstGeom prst="rect">
              <a:avLst/>
            </a:prstGeom>
          </p:spPr>
        </p:pic>
      </p:grpSp>
      <p:sp>
        <p:nvSpPr>
          <p:cNvPr id="8" name="Rectangle 7"/>
          <p:cNvSpPr/>
          <p:nvPr/>
        </p:nvSpPr>
        <p:spPr>
          <a:xfrm>
            <a:off x="327754" y="38140"/>
            <a:ext cx="11864246" cy="646331"/>
          </a:xfrm>
          <a:prstGeom prst="rect">
            <a:avLst/>
          </a:prstGeom>
        </p:spPr>
        <p:txBody>
          <a:bodyPr wrap="square">
            <a:spAutoFit/>
          </a:bodyPr>
          <a:lstStyle/>
          <a:p>
            <a:r>
              <a:rPr lang="en-US" sz="36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“Cyber-physical-social” vs “Mind-Body-soul” analogy</a:t>
            </a:r>
            <a:endParaRPr lang="en-US" sz="28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endParaRPr>
          </a:p>
        </p:txBody>
      </p:sp>
    </p:spTree>
    <p:extLst>
      <p:ext uri="{BB962C8B-B14F-4D97-AF65-F5344CB8AC3E}">
        <p14:creationId xmlns:p14="http://schemas.microsoft.com/office/powerpoint/2010/main" val="1281615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5921</TotalTime>
  <Words>4463</Words>
  <Application>Microsoft Office PowerPoint</Application>
  <PresentationFormat>Widescreen</PresentationFormat>
  <Paragraphs>323</Paragraphs>
  <Slides>36</Slides>
  <Notes>0</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SimSun</vt:lpstr>
      <vt:lpstr>Arial</vt:lpstr>
      <vt:lpstr>Broadway</vt:lpstr>
      <vt:lpstr>Calibri</vt:lpstr>
      <vt:lpstr>Calibri Light</vt:lpstr>
      <vt:lpstr>Cambria Math</vt:lpstr>
      <vt:lpstr>Cooper Black</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528</cp:revision>
  <dcterms:created xsi:type="dcterms:W3CDTF">2020-10-19T08:16:34Z</dcterms:created>
  <dcterms:modified xsi:type="dcterms:W3CDTF">2024-07-09T13:46:31Z</dcterms:modified>
</cp:coreProperties>
</file>