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3" r:id="rId2"/>
    <p:sldId id="338" r:id="rId3"/>
    <p:sldId id="298" r:id="rId4"/>
    <p:sldId id="301" r:id="rId5"/>
    <p:sldId id="307" r:id="rId6"/>
    <p:sldId id="306" r:id="rId7"/>
    <p:sldId id="311" r:id="rId8"/>
    <p:sldId id="312" r:id="rId9"/>
    <p:sldId id="313" r:id="rId10"/>
    <p:sldId id="314" r:id="rId11"/>
    <p:sldId id="315" r:id="rId12"/>
    <p:sldId id="316" r:id="rId13"/>
    <p:sldId id="317" r:id="rId14"/>
    <p:sldId id="309" r:id="rId15"/>
    <p:sldId id="310" r:id="rId16"/>
    <p:sldId id="318" r:id="rId17"/>
    <p:sldId id="321" r:id="rId18"/>
    <p:sldId id="302" r:id="rId19"/>
    <p:sldId id="319" r:id="rId20"/>
    <p:sldId id="342" r:id="rId21"/>
    <p:sldId id="330" r:id="rId22"/>
    <p:sldId id="339" r:id="rId23"/>
    <p:sldId id="323" r:id="rId24"/>
    <p:sldId id="340" r:id="rId25"/>
    <p:sldId id="320" r:id="rId26"/>
    <p:sldId id="327" r:id="rId27"/>
    <p:sldId id="324" r:id="rId28"/>
    <p:sldId id="325" r:id="rId29"/>
    <p:sldId id="326" r:id="rId30"/>
    <p:sldId id="328" r:id="rId31"/>
    <p:sldId id="329" r:id="rId32"/>
    <p:sldId id="331" r:id="rId33"/>
    <p:sldId id="332" r:id="rId34"/>
    <p:sldId id="334" r:id="rId35"/>
    <p:sldId id="335" r:id="rId36"/>
    <p:sldId id="33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7" autoAdjust="0"/>
    <p:restoredTop sz="93668" autoAdjust="0"/>
  </p:normalViewPr>
  <p:slideViewPr>
    <p:cSldViewPr>
      <p:cViewPr>
        <p:scale>
          <a:sx n="80" d="100"/>
          <a:sy n="80" d="100"/>
        </p:scale>
        <p:origin x="-2574" y="-10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195596-9F62-4A8E-9F25-08CA4E199619}" type="datetimeFigureOut">
              <a:rPr lang="en-US" smtClean="0"/>
              <a:t>8/21/2015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C5D293-9A7D-4D41-BF53-FCC7AF51F9D0}" type="slidenum">
              <a:rPr lang="en-US" smtClean="0"/>
              <a:t>‹#›</a:t>
            </a:fld>
            <a:endParaRPr lang="en-US"/>
          </a:p>
        </p:txBody>
      </p:sp>
    </p:spTree>
    <p:extLst>
      <p:ext uri="{BB962C8B-B14F-4D97-AF65-F5344CB8AC3E}">
        <p14:creationId xmlns:p14="http://schemas.microsoft.com/office/powerpoint/2010/main" val="3521489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5D293-9A7D-4D41-BF53-FCC7AF51F9D0}" type="slidenum">
              <a:rPr lang="en-US" smtClean="0"/>
              <a:t>9</a:t>
            </a:fld>
            <a:endParaRPr lang="en-US"/>
          </a:p>
        </p:txBody>
      </p:sp>
    </p:spTree>
    <p:extLst>
      <p:ext uri="{BB962C8B-B14F-4D97-AF65-F5344CB8AC3E}">
        <p14:creationId xmlns:p14="http://schemas.microsoft.com/office/powerpoint/2010/main" val="2700789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5D293-9A7D-4D41-BF53-FCC7AF51F9D0}" type="slidenum">
              <a:rPr lang="en-US" smtClean="0"/>
              <a:t>36</a:t>
            </a:fld>
            <a:endParaRPr lang="en-US"/>
          </a:p>
        </p:txBody>
      </p:sp>
    </p:spTree>
    <p:extLst>
      <p:ext uri="{BB962C8B-B14F-4D97-AF65-F5344CB8AC3E}">
        <p14:creationId xmlns:p14="http://schemas.microsoft.com/office/powerpoint/2010/main" val="319001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454AB1-AFBA-4003-BC2A-CC4BD3A95E0F}" type="datetimeFigureOut">
              <a:rPr lang="en-US" smtClean="0"/>
              <a:t>8/21/2015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82077-61D1-422B-A428-BF20A7116FF8}" type="slidenum">
              <a:rPr lang="en-US" smtClean="0"/>
              <a:t>‹#›</a:t>
            </a:fld>
            <a:endParaRPr lang="en-US"/>
          </a:p>
        </p:txBody>
      </p:sp>
    </p:spTree>
    <p:extLst>
      <p:ext uri="{BB962C8B-B14F-4D97-AF65-F5344CB8AC3E}">
        <p14:creationId xmlns:p14="http://schemas.microsoft.com/office/powerpoint/2010/main" val="2823395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454AB1-AFBA-4003-BC2A-CC4BD3A95E0F}" type="datetimeFigureOut">
              <a:rPr lang="en-US" smtClean="0"/>
              <a:t>8/21/2015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82077-61D1-422B-A428-BF20A7116FF8}" type="slidenum">
              <a:rPr lang="en-US" smtClean="0"/>
              <a:t>‹#›</a:t>
            </a:fld>
            <a:endParaRPr lang="en-US"/>
          </a:p>
        </p:txBody>
      </p:sp>
    </p:spTree>
    <p:extLst>
      <p:ext uri="{BB962C8B-B14F-4D97-AF65-F5344CB8AC3E}">
        <p14:creationId xmlns:p14="http://schemas.microsoft.com/office/powerpoint/2010/main" val="4240437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454AB1-AFBA-4003-BC2A-CC4BD3A95E0F}" type="datetimeFigureOut">
              <a:rPr lang="en-US" smtClean="0"/>
              <a:t>8/21/2015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82077-61D1-422B-A428-BF20A7116FF8}" type="slidenum">
              <a:rPr lang="en-US" smtClean="0"/>
              <a:t>‹#›</a:t>
            </a:fld>
            <a:endParaRPr lang="en-US"/>
          </a:p>
        </p:txBody>
      </p:sp>
    </p:spTree>
    <p:extLst>
      <p:ext uri="{BB962C8B-B14F-4D97-AF65-F5344CB8AC3E}">
        <p14:creationId xmlns:p14="http://schemas.microsoft.com/office/powerpoint/2010/main" val="151651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454AB1-AFBA-4003-BC2A-CC4BD3A95E0F}" type="datetimeFigureOut">
              <a:rPr lang="en-US" smtClean="0"/>
              <a:t>8/21/2015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82077-61D1-422B-A428-BF20A7116FF8}" type="slidenum">
              <a:rPr lang="en-US" smtClean="0"/>
              <a:t>‹#›</a:t>
            </a:fld>
            <a:endParaRPr lang="en-US"/>
          </a:p>
        </p:txBody>
      </p:sp>
    </p:spTree>
    <p:extLst>
      <p:ext uri="{BB962C8B-B14F-4D97-AF65-F5344CB8AC3E}">
        <p14:creationId xmlns:p14="http://schemas.microsoft.com/office/powerpoint/2010/main" val="3049892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454AB1-AFBA-4003-BC2A-CC4BD3A95E0F}" type="datetimeFigureOut">
              <a:rPr lang="en-US" smtClean="0"/>
              <a:t>8/21/2015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82077-61D1-422B-A428-BF20A7116FF8}" type="slidenum">
              <a:rPr lang="en-US" smtClean="0"/>
              <a:t>‹#›</a:t>
            </a:fld>
            <a:endParaRPr lang="en-US"/>
          </a:p>
        </p:txBody>
      </p:sp>
    </p:spTree>
    <p:extLst>
      <p:ext uri="{BB962C8B-B14F-4D97-AF65-F5344CB8AC3E}">
        <p14:creationId xmlns:p14="http://schemas.microsoft.com/office/powerpoint/2010/main" val="4145283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454AB1-AFBA-4003-BC2A-CC4BD3A95E0F}" type="datetimeFigureOut">
              <a:rPr lang="en-US" smtClean="0"/>
              <a:t>8/21/2015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82077-61D1-422B-A428-BF20A7116FF8}" type="slidenum">
              <a:rPr lang="en-US" smtClean="0"/>
              <a:t>‹#›</a:t>
            </a:fld>
            <a:endParaRPr lang="en-US"/>
          </a:p>
        </p:txBody>
      </p:sp>
    </p:spTree>
    <p:extLst>
      <p:ext uri="{BB962C8B-B14F-4D97-AF65-F5344CB8AC3E}">
        <p14:creationId xmlns:p14="http://schemas.microsoft.com/office/powerpoint/2010/main" val="441658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454AB1-AFBA-4003-BC2A-CC4BD3A95E0F}" type="datetimeFigureOut">
              <a:rPr lang="en-US" smtClean="0"/>
              <a:t>8/21/2015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82077-61D1-422B-A428-BF20A7116FF8}" type="slidenum">
              <a:rPr lang="en-US" smtClean="0"/>
              <a:t>‹#›</a:t>
            </a:fld>
            <a:endParaRPr lang="en-US"/>
          </a:p>
        </p:txBody>
      </p:sp>
    </p:spTree>
    <p:extLst>
      <p:ext uri="{BB962C8B-B14F-4D97-AF65-F5344CB8AC3E}">
        <p14:creationId xmlns:p14="http://schemas.microsoft.com/office/powerpoint/2010/main" val="483559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454AB1-AFBA-4003-BC2A-CC4BD3A95E0F}" type="datetimeFigureOut">
              <a:rPr lang="en-US" smtClean="0"/>
              <a:t>8/21/2015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82077-61D1-422B-A428-BF20A7116FF8}" type="slidenum">
              <a:rPr lang="en-US" smtClean="0"/>
              <a:t>‹#›</a:t>
            </a:fld>
            <a:endParaRPr lang="en-US"/>
          </a:p>
        </p:txBody>
      </p:sp>
    </p:spTree>
    <p:extLst>
      <p:ext uri="{BB962C8B-B14F-4D97-AF65-F5344CB8AC3E}">
        <p14:creationId xmlns:p14="http://schemas.microsoft.com/office/powerpoint/2010/main" val="344437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454AB1-AFBA-4003-BC2A-CC4BD3A95E0F}" type="datetimeFigureOut">
              <a:rPr lang="en-US" smtClean="0"/>
              <a:t>8/21/2015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82077-61D1-422B-A428-BF20A7116FF8}" type="slidenum">
              <a:rPr lang="en-US" smtClean="0"/>
              <a:t>‹#›</a:t>
            </a:fld>
            <a:endParaRPr lang="en-US"/>
          </a:p>
        </p:txBody>
      </p:sp>
    </p:spTree>
    <p:extLst>
      <p:ext uri="{BB962C8B-B14F-4D97-AF65-F5344CB8AC3E}">
        <p14:creationId xmlns:p14="http://schemas.microsoft.com/office/powerpoint/2010/main" val="984734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454AB1-AFBA-4003-BC2A-CC4BD3A95E0F}" type="datetimeFigureOut">
              <a:rPr lang="en-US" smtClean="0"/>
              <a:t>8/21/2015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82077-61D1-422B-A428-BF20A7116FF8}" type="slidenum">
              <a:rPr lang="en-US" smtClean="0"/>
              <a:t>‹#›</a:t>
            </a:fld>
            <a:endParaRPr lang="en-US"/>
          </a:p>
        </p:txBody>
      </p:sp>
    </p:spTree>
    <p:extLst>
      <p:ext uri="{BB962C8B-B14F-4D97-AF65-F5344CB8AC3E}">
        <p14:creationId xmlns:p14="http://schemas.microsoft.com/office/powerpoint/2010/main" val="3814059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454AB1-AFBA-4003-BC2A-CC4BD3A95E0F}" type="datetimeFigureOut">
              <a:rPr lang="en-US" smtClean="0"/>
              <a:t>8/21/2015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82077-61D1-422B-A428-BF20A7116FF8}" type="slidenum">
              <a:rPr lang="en-US" smtClean="0"/>
              <a:t>‹#›</a:t>
            </a:fld>
            <a:endParaRPr lang="en-US"/>
          </a:p>
        </p:txBody>
      </p:sp>
    </p:spTree>
    <p:extLst>
      <p:ext uri="{BB962C8B-B14F-4D97-AF65-F5344CB8AC3E}">
        <p14:creationId xmlns:p14="http://schemas.microsoft.com/office/powerpoint/2010/main" val="557486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454AB1-AFBA-4003-BC2A-CC4BD3A95E0F}" type="datetimeFigureOut">
              <a:rPr lang="en-US" smtClean="0"/>
              <a:t>8/21/2015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82077-61D1-422B-A428-BF20A7116FF8}" type="slidenum">
              <a:rPr lang="en-US" smtClean="0"/>
              <a:t>‹#›</a:t>
            </a:fld>
            <a:endParaRPr lang="en-US"/>
          </a:p>
        </p:txBody>
      </p:sp>
    </p:spTree>
    <p:extLst>
      <p:ext uri="{BB962C8B-B14F-4D97-AF65-F5344CB8AC3E}">
        <p14:creationId xmlns:p14="http://schemas.microsoft.com/office/powerpoint/2010/main" val="1119385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29.png"/><Relationship Id="rId7" Type="http://schemas.openxmlformats.org/officeDocument/2006/relationships/image" Target="../media/image50.jpeg"/><Relationship Id="rId2" Type="http://schemas.openxmlformats.org/officeDocument/2006/relationships/image" Target="../media/image46.jpe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9.pn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3.jpe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png"/><Relationship Id="rId7" Type="http://schemas.openxmlformats.org/officeDocument/2006/relationships/image" Target="../media/image54.png"/><Relationship Id="rId2" Type="http://schemas.openxmlformats.org/officeDocument/2006/relationships/image" Target="../media/image46.jpeg"/><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53.jpe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jpe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9.png"/><Relationship Id="rId7" Type="http://schemas.openxmlformats.org/officeDocument/2006/relationships/image" Target="../media/image54.png"/><Relationship Id="rId2" Type="http://schemas.openxmlformats.org/officeDocument/2006/relationships/image" Target="../media/image46.jpeg"/><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53.jpe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66.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users.jyu.fi/~miselico/papers/LSH_ontology_matching.pdf" TargetMode="External"/><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hyperlink" Target="http://www.cs.ox.ac.uk/isg/projects/SEALS/oaei/2013/" TargetMode="External"/><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24.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7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hyperlink" Target="http://www.cs.ox.ac.uk/isg/projects/SEALS/oaei/2013/" TargetMode="External"/><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77.png"/><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25.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09.png"/><Relationship Id="rId4" Type="http://schemas.openxmlformats.org/officeDocument/2006/relationships/image" Target="../media/image108.png"/></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1.png"/><Relationship Id="rId7" Type="http://schemas.openxmlformats.org/officeDocument/2006/relationships/hyperlink" Target="http://snomedinaction.org/" TargetMode="External"/><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hyperlink" Target="http://www.ihtsdo.org/" TargetMode="External"/><Relationship Id="rId4" Type="http://schemas.openxmlformats.org/officeDocument/2006/relationships/image" Target="../media/image112.pn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books.google.com.ua/books?hl=en&amp;lr=&amp;id=mXr6AQAAQBAJ&amp;oi=fnd&amp;pg=PA3&amp;ots=E-GvQtCHlh&amp;sig=iRH2WJZ_nebZ0kwaoDvmuioCq34&amp;redir_esc=y#v=onepage&amp;q&amp;f=false" TargetMode="Externa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20.png"/><Relationship Id="rId7" Type="http://schemas.openxmlformats.org/officeDocument/2006/relationships/image" Target="../media/image95.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4.png"/><Relationship Id="rId4" Type="http://schemas.openxmlformats.org/officeDocument/2006/relationships/image" Target="../media/image113.png"/></Relationships>
</file>

<file path=ppt/slides/_rels/slide34.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36.xml.rels><?xml version="1.0" encoding="UTF-8" standalone="yes"?>
<Relationships xmlns="http://schemas.openxmlformats.org/package/2006/relationships"><Relationship Id="rId8" Type="http://schemas.openxmlformats.org/officeDocument/2006/relationships/image" Target="../media/image129.jpeg"/><Relationship Id="rId13" Type="http://schemas.openxmlformats.org/officeDocument/2006/relationships/image" Target="../media/image133.png"/><Relationship Id="rId3" Type="http://schemas.openxmlformats.org/officeDocument/2006/relationships/image" Target="../media/image30.png"/><Relationship Id="rId7" Type="http://schemas.openxmlformats.org/officeDocument/2006/relationships/image" Target="../media/image79.png"/><Relationship Id="rId12" Type="http://schemas.openxmlformats.org/officeDocument/2006/relationships/image" Target="../media/image13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131.png"/><Relationship Id="rId5" Type="http://schemas.openxmlformats.org/officeDocument/2006/relationships/image" Target="../media/image128.jpeg"/><Relationship Id="rId15" Type="http://schemas.openxmlformats.org/officeDocument/2006/relationships/image" Target="../media/image135.png"/><Relationship Id="rId10" Type="http://schemas.openxmlformats.org/officeDocument/2006/relationships/image" Target="../media/image130.png"/><Relationship Id="rId4" Type="http://schemas.openxmlformats.org/officeDocument/2006/relationships/image" Target="../media/image77.png"/><Relationship Id="rId9" Type="http://schemas.openxmlformats.org/officeDocument/2006/relationships/image" Target="../media/image68.png"/><Relationship Id="rId14" Type="http://schemas.openxmlformats.org/officeDocument/2006/relationships/image" Target="../media/image134.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hyperlink" Target="http://www.keystone-cost.eu/Keystone.owl" TargetMode="Externa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jpe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3364" y="2849813"/>
            <a:ext cx="7848872" cy="1470025"/>
          </a:xfrm>
        </p:spPr>
        <p:txBody>
          <a:bodyPr>
            <a:noAutofit/>
          </a:bodyPr>
          <a:lstStyle/>
          <a:p>
            <a:r>
              <a:rPr lang="en-US" b="1" dirty="0" smtClean="0">
                <a:solidFill>
                  <a:schemeClr val="tx2"/>
                </a:solidFill>
              </a:rPr>
              <a:t>Balanced </a:t>
            </a:r>
            <a:r>
              <a:rPr lang="en-US" b="1" dirty="0">
                <a:solidFill>
                  <a:schemeClr val="tx2"/>
                </a:solidFill>
              </a:rPr>
              <a:t>Large Scale Knowledge </a:t>
            </a:r>
            <a:r>
              <a:rPr lang="en-US" b="1" dirty="0" smtClean="0">
                <a:solidFill>
                  <a:schemeClr val="tx2"/>
                </a:solidFill>
              </a:rPr>
              <a:t>Matching Using </a:t>
            </a:r>
            <a:r>
              <a:rPr lang="en-US" b="1" dirty="0">
                <a:solidFill>
                  <a:schemeClr val="tx2"/>
                </a:solidFill>
              </a:rPr>
              <a:t>LSH </a:t>
            </a:r>
            <a:r>
              <a:rPr lang="en-US" b="1" dirty="0" smtClean="0">
                <a:solidFill>
                  <a:schemeClr val="tx2"/>
                </a:solidFill>
              </a:rPr>
              <a:t>Forest</a:t>
            </a:r>
            <a:endParaRPr lang="en-US" dirty="0">
              <a:solidFill>
                <a:schemeClr val="tx2"/>
              </a:solidFill>
            </a:endParaRPr>
          </a:p>
        </p:txBody>
      </p:sp>
      <p:sp>
        <p:nvSpPr>
          <p:cNvPr id="3" name="Subtitle 2"/>
          <p:cNvSpPr>
            <a:spLocks noGrp="1"/>
          </p:cNvSpPr>
          <p:nvPr>
            <p:ph type="subTitle" idx="1"/>
          </p:nvPr>
        </p:nvSpPr>
        <p:spPr>
          <a:xfrm>
            <a:off x="2609636" y="4535985"/>
            <a:ext cx="3960441" cy="1296144"/>
          </a:xfrm>
        </p:spPr>
        <p:txBody>
          <a:bodyPr>
            <a:noAutofit/>
          </a:bodyPr>
          <a:lstStyle/>
          <a:p>
            <a:r>
              <a:rPr lang="en-US" sz="2000" b="1" dirty="0" smtClean="0">
                <a:solidFill>
                  <a:srgbClr val="C00000"/>
                </a:solidFill>
              </a:rPr>
              <a:t>Michael Cochez *</a:t>
            </a:r>
          </a:p>
          <a:p>
            <a:r>
              <a:rPr lang="en-US" sz="2000" b="1" u="sng" dirty="0" smtClean="0">
                <a:solidFill>
                  <a:srgbClr val="C00000"/>
                </a:solidFill>
              </a:rPr>
              <a:t>Vagan Terziyan</a:t>
            </a:r>
            <a:r>
              <a:rPr lang="en-US" sz="2000" b="1" dirty="0" smtClean="0">
                <a:solidFill>
                  <a:srgbClr val="C00000"/>
                </a:solidFill>
              </a:rPr>
              <a:t> *</a:t>
            </a:r>
          </a:p>
          <a:p>
            <a:r>
              <a:rPr lang="en-US" sz="2000" b="1" dirty="0" smtClean="0">
                <a:solidFill>
                  <a:srgbClr val="C00000"/>
                </a:solidFill>
              </a:rPr>
              <a:t>Vadim Ermolayev ** </a:t>
            </a:r>
            <a:endParaRPr lang="en-US" sz="2000" b="1" dirty="0">
              <a:solidFill>
                <a:srgbClr val="C00000"/>
              </a:solidFill>
            </a:endParaRPr>
          </a:p>
        </p:txBody>
      </p:sp>
      <p:grpSp>
        <p:nvGrpSpPr>
          <p:cNvPr id="14" name="Group 13"/>
          <p:cNvGrpSpPr/>
          <p:nvPr/>
        </p:nvGrpSpPr>
        <p:grpSpPr>
          <a:xfrm>
            <a:off x="5920617" y="4869160"/>
            <a:ext cx="3157680" cy="1310941"/>
            <a:chOff x="5920617" y="4869160"/>
            <a:chExt cx="3157680" cy="1310941"/>
          </a:xfrm>
        </p:grpSpPr>
        <p:sp>
          <p:nvSpPr>
            <p:cNvPr id="5" name="Rectangle 4"/>
            <p:cNvSpPr/>
            <p:nvPr/>
          </p:nvSpPr>
          <p:spPr>
            <a:xfrm>
              <a:off x="6012161" y="4869160"/>
              <a:ext cx="3066136" cy="100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060315" y="4895257"/>
              <a:ext cx="2994129" cy="892552"/>
            </a:xfrm>
            <a:prstGeom prst="rect">
              <a:avLst/>
            </a:prstGeom>
            <a:noFill/>
          </p:spPr>
          <p:txBody>
            <a:bodyPr wrap="square" rtlCol="0">
              <a:spAutoFit/>
            </a:bodyPr>
            <a:lstStyle/>
            <a:p>
              <a:pPr algn="r"/>
              <a:r>
                <a:rPr lang="en-US" sz="1400" dirty="0" smtClean="0">
                  <a:solidFill>
                    <a:schemeClr val="bg1"/>
                  </a:solidFill>
                </a:rPr>
                <a:t>* Industrial Ontologies Group, University of </a:t>
              </a:r>
              <a:r>
                <a:rPr lang="fi-FI" sz="1400" dirty="0" smtClean="0">
                  <a:solidFill>
                    <a:schemeClr val="bg1"/>
                  </a:solidFill>
                </a:rPr>
                <a:t>Jyväskylä </a:t>
              </a:r>
              <a:r>
                <a:rPr lang="en-US" sz="1400" dirty="0" smtClean="0">
                  <a:solidFill>
                    <a:schemeClr val="bg1"/>
                  </a:solidFill>
                </a:rPr>
                <a:t>(Finland),</a:t>
              </a:r>
            </a:p>
            <a:p>
              <a:pPr algn="r"/>
              <a:r>
                <a:rPr lang="en-US" sz="1200" dirty="0" smtClean="0">
                  <a:solidFill>
                    <a:schemeClr val="bg1"/>
                  </a:solidFill>
                </a:rPr>
                <a:t>michael.cochez@jyu.fi</a:t>
              </a:r>
            </a:p>
            <a:p>
              <a:pPr algn="r"/>
              <a:r>
                <a:rPr lang="en-US" sz="1200" dirty="0" smtClean="0">
                  <a:solidFill>
                    <a:schemeClr val="bg1"/>
                  </a:solidFill>
                </a:rPr>
                <a:t>vagan.terziyan@jyu.fi</a:t>
              </a:r>
              <a:endParaRPr lang="en-US" sz="1200" dirty="0">
                <a:solidFill>
                  <a:schemeClr val="bg1"/>
                </a:solidFill>
              </a:endParaRPr>
            </a:p>
          </p:txBody>
        </p:sp>
        <p:pic>
          <p:nvPicPr>
            <p:cNvPr id="7" name="Picture 8" descr="IOg-shad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0617" y="5164245"/>
              <a:ext cx="996815" cy="101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p:nvPr/>
        </p:nvGrpSpPr>
        <p:grpSpPr>
          <a:xfrm>
            <a:off x="54607" y="67295"/>
            <a:ext cx="9048809" cy="757094"/>
            <a:chOff x="69721" y="67295"/>
            <a:chExt cx="9048809" cy="757094"/>
          </a:xfrm>
        </p:grpSpPr>
        <p:pic>
          <p:nvPicPr>
            <p:cNvPr id="205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721" y="74853"/>
              <a:ext cx="3278143" cy="749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6366" y="67295"/>
              <a:ext cx="5442164" cy="757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47752" y="4892416"/>
            <a:ext cx="3178395" cy="1938992"/>
            <a:chOff x="395536" y="3379403"/>
            <a:chExt cx="3178395" cy="1938992"/>
          </a:xfrm>
        </p:grpSpPr>
        <p:sp>
          <p:nvSpPr>
            <p:cNvPr id="9" name="TextBox 8"/>
            <p:cNvSpPr txBox="1"/>
            <p:nvPr/>
          </p:nvSpPr>
          <p:spPr>
            <a:xfrm>
              <a:off x="395536" y="3379403"/>
              <a:ext cx="3178395" cy="1938992"/>
            </a:xfrm>
            <a:prstGeom prst="rect">
              <a:avLst/>
            </a:prstGeom>
            <a:solidFill>
              <a:schemeClr val="accent1"/>
            </a:solidFill>
            <a:ln w="25400">
              <a:solidFill>
                <a:schemeClr val="tx2"/>
              </a:solidFill>
            </a:ln>
          </p:spPr>
          <p:txBody>
            <a:bodyPr wrap="square" rtlCol="0">
              <a:spAutoFit/>
            </a:bodyPr>
            <a:lstStyle/>
            <a:p>
              <a:pPr algn="ctr"/>
              <a:r>
                <a:rPr lang="en-US" sz="1400" b="1" dirty="0">
                  <a:solidFill>
                    <a:schemeClr val="bg1"/>
                  </a:solidFill>
                </a:rPr>
                <a:t>1st International KEYSTONE Conference</a:t>
              </a:r>
            </a:p>
            <a:p>
              <a:pPr algn="ctr"/>
              <a:endParaRPr lang="en-US" sz="1600" b="1" dirty="0" smtClean="0">
                <a:solidFill>
                  <a:schemeClr val="bg1"/>
                </a:solidFill>
              </a:endParaRPr>
            </a:p>
            <a:p>
              <a:pPr algn="ctr"/>
              <a:r>
                <a:rPr lang="en-US" sz="4000" b="1" dirty="0" smtClean="0">
                  <a:solidFill>
                    <a:schemeClr val="bg1"/>
                  </a:solidFill>
                  <a:effectLst>
                    <a:outerShdw blurRad="38100" dist="38100" dir="2700000" algn="tl">
                      <a:srgbClr val="000000">
                        <a:alpha val="43137"/>
                      </a:srgbClr>
                    </a:outerShdw>
                  </a:effectLst>
                </a:rPr>
                <a:t>IKC </a:t>
              </a:r>
              <a:r>
                <a:rPr lang="en-US" sz="4000" b="1" dirty="0">
                  <a:solidFill>
                    <a:schemeClr val="bg1"/>
                  </a:solidFill>
                  <a:effectLst>
                    <a:outerShdw blurRad="38100" dist="38100" dir="2700000" algn="tl">
                      <a:srgbClr val="000000">
                        <a:alpha val="43137"/>
                      </a:srgbClr>
                    </a:outerShdw>
                  </a:effectLst>
                </a:rPr>
                <a:t>2015</a:t>
              </a:r>
            </a:p>
            <a:p>
              <a:pPr algn="ctr"/>
              <a:endParaRPr lang="en-US" sz="800" b="1" dirty="0" smtClean="0">
                <a:solidFill>
                  <a:schemeClr val="bg1"/>
                </a:solidFill>
              </a:endParaRPr>
            </a:p>
            <a:p>
              <a:pPr algn="ctr"/>
              <a:endParaRPr lang="en-US" sz="1400" b="1" dirty="0" smtClean="0">
                <a:solidFill>
                  <a:schemeClr val="bg1"/>
                </a:solidFill>
              </a:endParaRPr>
            </a:p>
            <a:p>
              <a:pPr algn="ctr"/>
              <a:r>
                <a:rPr lang="en-US" sz="1400" b="1" dirty="0" smtClean="0">
                  <a:solidFill>
                    <a:schemeClr val="bg1"/>
                  </a:solidFill>
                </a:rPr>
                <a:t>Coimbra Portugal,</a:t>
              </a:r>
            </a:p>
            <a:p>
              <a:pPr algn="ctr"/>
              <a:r>
                <a:rPr lang="en-US" sz="1400" b="1" dirty="0" smtClean="0">
                  <a:solidFill>
                    <a:schemeClr val="bg1"/>
                  </a:solidFill>
                </a:rPr>
                <a:t>8-9 </a:t>
              </a:r>
              <a:r>
                <a:rPr lang="en-US" sz="1400" b="1" dirty="0">
                  <a:solidFill>
                    <a:schemeClr val="bg1"/>
                  </a:solidFill>
                </a:rPr>
                <a:t>September </a:t>
              </a:r>
              <a:r>
                <a:rPr lang="en-US" sz="1400" b="1" dirty="0" smtClean="0">
                  <a:solidFill>
                    <a:schemeClr val="bg1"/>
                  </a:solidFill>
                </a:rPr>
                <a:t>2015</a:t>
              </a:r>
              <a:endParaRPr lang="en-US" sz="1400" b="1" dirty="0">
                <a:solidFill>
                  <a:schemeClr val="bg1"/>
                </a:solidFill>
              </a:endParaRPr>
            </a:p>
          </p:txBody>
        </p:sp>
        <p:grpSp>
          <p:nvGrpSpPr>
            <p:cNvPr id="15" name="Group 14"/>
            <p:cNvGrpSpPr/>
            <p:nvPr/>
          </p:nvGrpSpPr>
          <p:grpSpPr>
            <a:xfrm>
              <a:off x="2875612" y="4430155"/>
              <a:ext cx="642008" cy="845012"/>
              <a:chOff x="899592" y="5195916"/>
              <a:chExt cx="642008" cy="845012"/>
            </a:xfrm>
          </p:grpSpPr>
          <p:sp>
            <p:nvSpPr>
              <p:cNvPr id="10" name="Rectangle 9"/>
              <p:cNvSpPr/>
              <p:nvPr/>
            </p:nvSpPr>
            <p:spPr>
              <a:xfrm>
                <a:off x="915494" y="5195916"/>
                <a:ext cx="626106" cy="845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99592" y="5220250"/>
                <a:ext cx="626106" cy="80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8" name="Rectangle 17"/>
          <p:cNvSpPr/>
          <p:nvPr/>
        </p:nvSpPr>
        <p:spPr>
          <a:xfrm>
            <a:off x="6012162" y="5925669"/>
            <a:ext cx="3063288" cy="902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911163" y="6016443"/>
            <a:ext cx="2076729" cy="707886"/>
          </a:xfrm>
          <a:prstGeom prst="rect">
            <a:avLst/>
          </a:prstGeom>
          <a:noFill/>
        </p:spPr>
        <p:txBody>
          <a:bodyPr wrap="square" rtlCol="0">
            <a:spAutoFit/>
          </a:bodyPr>
          <a:lstStyle/>
          <a:p>
            <a:pPr algn="r"/>
            <a:r>
              <a:rPr lang="en-US" sz="1400" dirty="0" smtClean="0">
                <a:solidFill>
                  <a:schemeClr val="bg1"/>
                </a:solidFill>
              </a:rPr>
              <a:t>** Zaporizhzhya National</a:t>
            </a:r>
          </a:p>
          <a:p>
            <a:pPr algn="r"/>
            <a:r>
              <a:rPr lang="en-US" sz="1400" dirty="0" smtClean="0">
                <a:solidFill>
                  <a:schemeClr val="bg1"/>
                </a:solidFill>
              </a:rPr>
              <a:t>University, (Ukraine),</a:t>
            </a:r>
          </a:p>
          <a:p>
            <a:pPr algn="r"/>
            <a:r>
              <a:rPr lang="en-US" sz="1200" dirty="0" smtClean="0">
                <a:solidFill>
                  <a:schemeClr val="bg1"/>
                </a:solidFill>
              </a:rPr>
              <a:t>vadim@ermolayev.com</a:t>
            </a:r>
            <a:endParaRPr lang="en-US" sz="1200" dirty="0">
              <a:solidFill>
                <a:schemeClr val="bg1"/>
              </a:solidFill>
            </a:endParaRPr>
          </a:p>
        </p:txBody>
      </p:sp>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1459" y="5952510"/>
            <a:ext cx="847410" cy="850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 name="Group 20"/>
          <p:cNvGrpSpPr/>
          <p:nvPr/>
        </p:nvGrpSpPr>
        <p:grpSpPr>
          <a:xfrm>
            <a:off x="184702" y="1052736"/>
            <a:ext cx="8873362" cy="1576600"/>
            <a:chOff x="144947" y="1052736"/>
            <a:chExt cx="8873362" cy="1576600"/>
          </a:xfrm>
        </p:grpSpPr>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947" y="1052736"/>
              <a:ext cx="3433103" cy="15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8281" y="1052736"/>
              <a:ext cx="4030028" cy="15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3578050" y="5861912"/>
            <a:ext cx="2033866" cy="948382"/>
            <a:chOff x="3578050" y="5861912"/>
            <a:chExt cx="2033866" cy="948382"/>
          </a:xfrm>
        </p:grpSpPr>
        <p:sp>
          <p:nvSpPr>
            <p:cNvPr id="12" name="Rounded Rectangle 11"/>
            <p:cNvSpPr/>
            <p:nvPr/>
          </p:nvSpPr>
          <p:spPr>
            <a:xfrm>
              <a:off x="3578050" y="5861912"/>
              <a:ext cx="2033866" cy="948382"/>
            </a:xfrm>
            <a:prstGeom prst="roundRect">
              <a:avLst>
                <a:gd name="adj" fmla="val 70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34888" y="5933987"/>
              <a:ext cx="591178" cy="8191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16950" y="5933247"/>
              <a:ext cx="551076" cy="8383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50719" y="5933985"/>
              <a:ext cx="559149" cy="8358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685721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7504" y="908720"/>
            <a:ext cx="8784976" cy="5256584"/>
          </a:xfrm>
          <a:prstGeom prst="roundRect">
            <a:avLst>
              <a:gd name="adj" fmla="val 3566"/>
            </a:avLst>
          </a:prstGeom>
          <a:blipFill dpi="0" rotWithShape="1">
            <a:blip r:embed="rId2">
              <a:alphaModFix amt="63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a:spLocks noGrp="1"/>
          </p:cNvSpPr>
          <p:nvPr>
            <p:ph type="title"/>
          </p:nvPr>
        </p:nvSpPr>
        <p:spPr>
          <a:xfrm>
            <a:off x="83651" y="21669"/>
            <a:ext cx="9036496" cy="764704"/>
          </a:xfrm>
        </p:spPr>
        <p:txBody>
          <a:bodyPr>
            <a:normAutofit fontScale="90000"/>
          </a:bodyPr>
          <a:lstStyle/>
          <a:p>
            <a:r>
              <a:rPr lang="en-US" sz="3600" b="1" dirty="0" smtClean="0">
                <a:solidFill>
                  <a:srgbClr val="0070C0"/>
                </a:solidFill>
              </a:rPr>
              <a:t>Knowledge Organism (Situated in the Environment)</a:t>
            </a:r>
            <a:endParaRPr lang="en-US" sz="3600" b="1" dirty="0">
              <a:solidFill>
                <a:srgbClr val="0070C0"/>
              </a:solidFill>
            </a:endParaRPr>
          </a:p>
        </p:txBody>
      </p:sp>
      <p:grpSp>
        <p:nvGrpSpPr>
          <p:cNvPr id="107" name="Group 106"/>
          <p:cNvGrpSpPr/>
          <p:nvPr/>
        </p:nvGrpSpPr>
        <p:grpSpPr>
          <a:xfrm>
            <a:off x="315259" y="2190309"/>
            <a:ext cx="3233817" cy="2906823"/>
            <a:chOff x="315259" y="2190309"/>
            <a:chExt cx="3233817" cy="2906823"/>
          </a:xfrm>
        </p:grpSpPr>
        <p:pic>
          <p:nvPicPr>
            <p:cNvPr id="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4" name="Group 113"/>
          <p:cNvGrpSpPr/>
          <p:nvPr/>
        </p:nvGrpSpPr>
        <p:grpSpPr>
          <a:xfrm>
            <a:off x="3892109" y="2090897"/>
            <a:ext cx="3146441" cy="3060495"/>
            <a:chOff x="3939815" y="2146554"/>
            <a:chExt cx="3146441" cy="3060495"/>
          </a:xfrm>
        </p:grpSpPr>
        <p:grpSp>
          <p:nvGrpSpPr>
            <p:cNvPr id="20" name="Group 19"/>
            <p:cNvGrpSpPr/>
            <p:nvPr/>
          </p:nvGrpSpPr>
          <p:grpSpPr>
            <a:xfrm>
              <a:off x="3939815" y="2146554"/>
              <a:ext cx="3146441" cy="3060495"/>
              <a:chOff x="4615650" y="2146554"/>
              <a:chExt cx="3146441" cy="3060495"/>
            </a:xfrm>
          </p:grpSpPr>
          <p:sp>
            <p:nvSpPr>
              <p:cNvPr id="2" name="Isosceles Triangle 1"/>
              <p:cNvSpPr/>
              <p:nvPr/>
            </p:nvSpPr>
            <p:spPr>
              <a:xfrm rot="10800000">
                <a:off x="5817875" y="2146554"/>
                <a:ext cx="1944216" cy="1512169"/>
              </a:xfrm>
              <a:prstGeom prst="triangl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615650" y="2146554"/>
                <a:ext cx="1146118" cy="1354454"/>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90511" y="3666876"/>
                <a:ext cx="971580" cy="1540173"/>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p:nvSpPr>
            <p:spPr>
              <a:xfrm flipV="1">
                <a:off x="4615650" y="3500480"/>
                <a:ext cx="2174861" cy="823164"/>
              </a:xfrm>
              <a:prstGeom prst="parallelogram">
                <a:avLst>
                  <a:gd name="adj" fmla="val 122133"/>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615650" y="5207049"/>
                <a:ext cx="2174333"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2" idx="2"/>
              </p:cNvCxnSpPr>
              <p:nvPr/>
            </p:nvCxnSpPr>
            <p:spPr>
              <a:xfrm>
                <a:off x="7762091" y="2146554"/>
                <a:ext cx="0" cy="1520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615650" y="3500480"/>
                <a:ext cx="0" cy="170656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4568847" y="2442290"/>
              <a:ext cx="324000" cy="324000"/>
              <a:chOff x="395536" y="680361"/>
              <a:chExt cx="1440000" cy="1440000"/>
            </a:xfrm>
          </p:grpSpPr>
          <p:sp>
            <p:nvSpPr>
              <p:cNvPr id="24" name="Bevel 2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7" name="Group 26"/>
            <p:cNvGrpSpPr/>
            <p:nvPr/>
          </p:nvGrpSpPr>
          <p:grpSpPr>
            <a:xfrm>
              <a:off x="4088786" y="2996952"/>
              <a:ext cx="324000" cy="324000"/>
              <a:chOff x="395536" y="680361"/>
              <a:chExt cx="1440000" cy="1440000"/>
            </a:xfrm>
          </p:grpSpPr>
          <p:sp>
            <p:nvSpPr>
              <p:cNvPr id="28" name="Bevel 27"/>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1" name="Group 30"/>
            <p:cNvGrpSpPr/>
            <p:nvPr/>
          </p:nvGrpSpPr>
          <p:grpSpPr>
            <a:xfrm>
              <a:off x="5194770" y="2837932"/>
              <a:ext cx="324000" cy="324000"/>
              <a:chOff x="395536" y="680361"/>
              <a:chExt cx="1440000" cy="1440000"/>
            </a:xfrm>
          </p:grpSpPr>
          <p:sp>
            <p:nvSpPr>
              <p:cNvPr id="32" name="Bevel 31"/>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5" name="Group 34"/>
            <p:cNvGrpSpPr/>
            <p:nvPr/>
          </p:nvGrpSpPr>
          <p:grpSpPr>
            <a:xfrm>
              <a:off x="5624357" y="3496723"/>
              <a:ext cx="324000" cy="324000"/>
              <a:chOff x="395536" y="680361"/>
              <a:chExt cx="1440000" cy="1440000"/>
            </a:xfrm>
          </p:grpSpPr>
          <p:sp>
            <p:nvSpPr>
              <p:cNvPr id="36" name="Bevel 3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9" name="Group 38"/>
            <p:cNvGrpSpPr/>
            <p:nvPr/>
          </p:nvGrpSpPr>
          <p:grpSpPr>
            <a:xfrm>
              <a:off x="4040181" y="2276872"/>
              <a:ext cx="324000" cy="324000"/>
              <a:chOff x="395536" y="680361"/>
              <a:chExt cx="1440000" cy="1440000"/>
            </a:xfrm>
          </p:grpSpPr>
          <p:sp>
            <p:nvSpPr>
              <p:cNvPr id="40" name="Bevel 3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3" name="Group 42"/>
            <p:cNvGrpSpPr/>
            <p:nvPr/>
          </p:nvGrpSpPr>
          <p:grpSpPr>
            <a:xfrm>
              <a:off x="5958215" y="2810075"/>
              <a:ext cx="324000" cy="324000"/>
              <a:chOff x="395536" y="680361"/>
              <a:chExt cx="1440000" cy="1440000"/>
            </a:xfrm>
          </p:grpSpPr>
          <p:sp>
            <p:nvSpPr>
              <p:cNvPr id="44" name="Bevel 4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7" name="Group 46"/>
            <p:cNvGrpSpPr/>
            <p:nvPr/>
          </p:nvGrpSpPr>
          <p:grpSpPr>
            <a:xfrm>
              <a:off x="5472194" y="2268443"/>
              <a:ext cx="324000" cy="324000"/>
              <a:chOff x="395536" y="680361"/>
              <a:chExt cx="1440000" cy="1440000"/>
            </a:xfrm>
          </p:grpSpPr>
          <p:sp>
            <p:nvSpPr>
              <p:cNvPr id="48" name="Bevel 47"/>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1" name="Group 50"/>
            <p:cNvGrpSpPr/>
            <p:nvPr/>
          </p:nvGrpSpPr>
          <p:grpSpPr>
            <a:xfrm>
              <a:off x="6254571" y="2310798"/>
              <a:ext cx="324000" cy="324000"/>
              <a:chOff x="395536" y="680361"/>
              <a:chExt cx="1440000" cy="1440000"/>
            </a:xfrm>
          </p:grpSpPr>
          <p:sp>
            <p:nvSpPr>
              <p:cNvPr id="52" name="Bevel 51"/>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5" name="Group 54"/>
            <p:cNvGrpSpPr/>
            <p:nvPr/>
          </p:nvGrpSpPr>
          <p:grpSpPr>
            <a:xfrm>
              <a:off x="6655174" y="3075069"/>
              <a:ext cx="324000" cy="324000"/>
              <a:chOff x="395536" y="680361"/>
              <a:chExt cx="1440000" cy="1440000"/>
            </a:xfrm>
          </p:grpSpPr>
          <p:sp>
            <p:nvSpPr>
              <p:cNvPr id="56" name="Bevel 5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9" name="Group 58"/>
            <p:cNvGrpSpPr/>
            <p:nvPr/>
          </p:nvGrpSpPr>
          <p:grpSpPr>
            <a:xfrm>
              <a:off x="6199039" y="3821180"/>
              <a:ext cx="324000" cy="324000"/>
              <a:chOff x="395536" y="680361"/>
              <a:chExt cx="1440000" cy="1440000"/>
            </a:xfrm>
          </p:grpSpPr>
          <p:sp>
            <p:nvSpPr>
              <p:cNvPr id="60" name="Bevel 5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3" name="Group 62"/>
            <p:cNvGrpSpPr/>
            <p:nvPr/>
          </p:nvGrpSpPr>
          <p:grpSpPr>
            <a:xfrm>
              <a:off x="6640522" y="4048279"/>
              <a:ext cx="324000" cy="324000"/>
              <a:chOff x="395536" y="680361"/>
              <a:chExt cx="1440000" cy="1440000"/>
            </a:xfrm>
          </p:grpSpPr>
          <p:sp>
            <p:nvSpPr>
              <p:cNvPr id="64" name="Bevel 6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7" name="Group 66"/>
            <p:cNvGrpSpPr/>
            <p:nvPr/>
          </p:nvGrpSpPr>
          <p:grpSpPr>
            <a:xfrm>
              <a:off x="6243342" y="4690845"/>
              <a:ext cx="324000" cy="324000"/>
              <a:chOff x="395536" y="680361"/>
              <a:chExt cx="1440000" cy="1440000"/>
            </a:xfrm>
          </p:grpSpPr>
          <p:sp>
            <p:nvSpPr>
              <p:cNvPr id="68" name="Bevel 67"/>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1" name="Group 70"/>
            <p:cNvGrpSpPr/>
            <p:nvPr/>
          </p:nvGrpSpPr>
          <p:grpSpPr>
            <a:xfrm>
              <a:off x="6687366" y="4752111"/>
              <a:ext cx="324000" cy="324000"/>
              <a:chOff x="395536" y="680361"/>
              <a:chExt cx="1440000" cy="1440000"/>
            </a:xfrm>
          </p:grpSpPr>
          <p:sp>
            <p:nvSpPr>
              <p:cNvPr id="72" name="Bevel 71"/>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5" name="Group 74"/>
            <p:cNvGrpSpPr/>
            <p:nvPr/>
          </p:nvGrpSpPr>
          <p:grpSpPr>
            <a:xfrm>
              <a:off x="3997333" y="3899297"/>
              <a:ext cx="324000" cy="324000"/>
              <a:chOff x="395536" y="680361"/>
              <a:chExt cx="1440000" cy="1440000"/>
            </a:xfrm>
          </p:grpSpPr>
          <p:sp>
            <p:nvSpPr>
              <p:cNvPr id="76" name="Bevel 7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9" name="Group 78"/>
            <p:cNvGrpSpPr/>
            <p:nvPr/>
          </p:nvGrpSpPr>
          <p:grpSpPr>
            <a:xfrm>
              <a:off x="5611751" y="4796985"/>
              <a:ext cx="324000" cy="324000"/>
              <a:chOff x="395536" y="680361"/>
              <a:chExt cx="1440000" cy="1440000"/>
            </a:xfrm>
          </p:grpSpPr>
          <p:sp>
            <p:nvSpPr>
              <p:cNvPr id="80" name="Bevel 7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3" name="Group 82"/>
            <p:cNvGrpSpPr/>
            <p:nvPr/>
          </p:nvGrpSpPr>
          <p:grpSpPr>
            <a:xfrm>
              <a:off x="5082172" y="3868792"/>
              <a:ext cx="324000" cy="324000"/>
              <a:chOff x="395536" y="680361"/>
              <a:chExt cx="1440000" cy="1440000"/>
            </a:xfrm>
          </p:grpSpPr>
          <p:sp>
            <p:nvSpPr>
              <p:cNvPr id="84" name="Bevel 8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7" name="Group 86"/>
            <p:cNvGrpSpPr/>
            <p:nvPr/>
          </p:nvGrpSpPr>
          <p:grpSpPr>
            <a:xfrm>
              <a:off x="4526647" y="3588062"/>
              <a:ext cx="324000" cy="324000"/>
              <a:chOff x="395536" y="680361"/>
              <a:chExt cx="1440000" cy="1440000"/>
            </a:xfrm>
          </p:grpSpPr>
          <p:sp>
            <p:nvSpPr>
              <p:cNvPr id="88" name="Bevel 87"/>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1" name="Group 90"/>
            <p:cNvGrpSpPr/>
            <p:nvPr/>
          </p:nvGrpSpPr>
          <p:grpSpPr>
            <a:xfrm>
              <a:off x="4433032" y="4781564"/>
              <a:ext cx="324000" cy="324000"/>
              <a:chOff x="395536" y="680361"/>
              <a:chExt cx="1440000" cy="1440000"/>
            </a:xfrm>
          </p:grpSpPr>
          <p:sp>
            <p:nvSpPr>
              <p:cNvPr id="92" name="Bevel 91"/>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5" name="Group 94"/>
            <p:cNvGrpSpPr/>
            <p:nvPr/>
          </p:nvGrpSpPr>
          <p:grpSpPr>
            <a:xfrm>
              <a:off x="4058949" y="4415722"/>
              <a:ext cx="324000" cy="324000"/>
              <a:chOff x="395536" y="680361"/>
              <a:chExt cx="1440000" cy="1440000"/>
            </a:xfrm>
          </p:grpSpPr>
          <p:sp>
            <p:nvSpPr>
              <p:cNvPr id="96" name="Bevel 9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9" name="Group 98"/>
            <p:cNvGrpSpPr/>
            <p:nvPr/>
          </p:nvGrpSpPr>
          <p:grpSpPr>
            <a:xfrm>
              <a:off x="4995526" y="4518444"/>
              <a:ext cx="324000" cy="324000"/>
              <a:chOff x="395536" y="680361"/>
              <a:chExt cx="1440000" cy="1440000"/>
            </a:xfrm>
          </p:grpSpPr>
          <p:sp>
            <p:nvSpPr>
              <p:cNvPr id="100" name="Bevel 9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3" name="Group 102"/>
            <p:cNvGrpSpPr/>
            <p:nvPr/>
          </p:nvGrpSpPr>
          <p:grpSpPr>
            <a:xfrm>
              <a:off x="5692760" y="4412304"/>
              <a:ext cx="324000" cy="324000"/>
              <a:chOff x="395536" y="680361"/>
              <a:chExt cx="1440000" cy="1440000"/>
            </a:xfrm>
          </p:grpSpPr>
          <p:sp>
            <p:nvSpPr>
              <p:cNvPr id="104" name="Bevel 10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Oval 20"/>
            <p:cNvSpPr/>
            <p:nvPr/>
          </p:nvSpPr>
          <p:spPr>
            <a:xfrm>
              <a:off x="6168466" y="4405216"/>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C7</a:t>
              </a:r>
              <a:endParaRPr lang="en-US" sz="800" dirty="0"/>
            </a:p>
          </p:txBody>
        </p:sp>
        <p:sp>
          <p:nvSpPr>
            <p:cNvPr id="108" name="Oval 107"/>
            <p:cNvSpPr/>
            <p:nvPr/>
          </p:nvSpPr>
          <p:spPr>
            <a:xfrm>
              <a:off x="4519590" y="2190309"/>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C1</a:t>
              </a:r>
              <a:endParaRPr lang="en-US" sz="800" dirty="0"/>
            </a:p>
          </p:txBody>
        </p:sp>
        <p:sp>
          <p:nvSpPr>
            <p:cNvPr id="109" name="Oval 108"/>
            <p:cNvSpPr/>
            <p:nvPr/>
          </p:nvSpPr>
          <p:spPr>
            <a:xfrm>
              <a:off x="5761145" y="2586290"/>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C2</a:t>
              </a:r>
              <a:endParaRPr lang="en-US" sz="800" dirty="0"/>
            </a:p>
          </p:txBody>
        </p:sp>
        <p:sp>
          <p:nvSpPr>
            <p:cNvPr id="110" name="Oval 109"/>
            <p:cNvSpPr/>
            <p:nvPr/>
          </p:nvSpPr>
          <p:spPr>
            <a:xfrm>
              <a:off x="4895253" y="3640723"/>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C3</a:t>
              </a:r>
              <a:endParaRPr lang="en-US" sz="800" dirty="0"/>
            </a:p>
          </p:txBody>
        </p:sp>
        <p:sp>
          <p:nvSpPr>
            <p:cNvPr id="111" name="Oval 110"/>
            <p:cNvSpPr/>
            <p:nvPr/>
          </p:nvSpPr>
          <p:spPr>
            <a:xfrm>
              <a:off x="5179751" y="3295398"/>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C4</a:t>
              </a:r>
              <a:endParaRPr lang="en-US" sz="800" dirty="0"/>
            </a:p>
          </p:txBody>
        </p:sp>
        <p:sp>
          <p:nvSpPr>
            <p:cNvPr id="112" name="Oval 111"/>
            <p:cNvSpPr/>
            <p:nvPr/>
          </p:nvSpPr>
          <p:spPr>
            <a:xfrm>
              <a:off x="6302772" y="3406723"/>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C5</a:t>
              </a:r>
              <a:endParaRPr lang="en-US" sz="800" dirty="0"/>
            </a:p>
          </p:txBody>
        </p:sp>
        <p:sp>
          <p:nvSpPr>
            <p:cNvPr id="113" name="Oval 112"/>
            <p:cNvSpPr/>
            <p:nvPr/>
          </p:nvSpPr>
          <p:spPr>
            <a:xfrm>
              <a:off x="4426738" y="4296717"/>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C6</a:t>
              </a:r>
              <a:endParaRPr lang="en-US" sz="800" dirty="0"/>
            </a:p>
          </p:txBody>
        </p:sp>
      </p:grpSp>
      <p:grpSp>
        <p:nvGrpSpPr>
          <p:cNvPr id="115" name="Group 114"/>
          <p:cNvGrpSpPr/>
          <p:nvPr/>
        </p:nvGrpSpPr>
        <p:grpSpPr>
          <a:xfrm>
            <a:off x="7884368" y="1415465"/>
            <a:ext cx="785660" cy="731088"/>
            <a:chOff x="315259" y="2190309"/>
            <a:chExt cx="3233817" cy="2906823"/>
          </a:xfrm>
        </p:grpSpPr>
        <p:pic>
          <p:nvPicPr>
            <p:cNvPr id="116" name="Picture 115"/>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 name="Picture 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8" name="Group 117"/>
          <p:cNvGrpSpPr/>
          <p:nvPr/>
        </p:nvGrpSpPr>
        <p:grpSpPr>
          <a:xfrm>
            <a:off x="7978341" y="4176020"/>
            <a:ext cx="785660" cy="731088"/>
            <a:chOff x="315259" y="2190309"/>
            <a:chExt cx="3233817" cy="2906823"/>
          </a:xfrm>
        </p:grpSpPr>
        <p:pic>
          <p:nvPicPr>
            <p:cNvPr id="119" name="Picture 118"/>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 name="Picture 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1" name="Group 120"/>
          <p:cNvGrpSpPr/>
          <p:nvPr/>
        </p:nvGrpSpPr>
        <p:grpSpPr>
          <a:xfrm>
            <a:off x="5692742" y="1049921"/>
            <a:ext cx="785660" cy="731088"/>
            <a:chOff x="315259" y="2190309"/>
            <a:chExt cx="3233817" cy="2906823"/>
          </a:xfrm>
        </p:grpSpPr>
        <p:pic>
          <p:nvPicPr>
            <p:cNvPr id="122" name="Picture 121"/>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 name="Picture 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4" name="Group 123"/>
          <p:cNvGrpSpPr/>
          <p:nvPr/>
        </p:nvGrpSpPr>
        <p:grpSpPr>
          <a:xfrm>
            <a:off x="6537774" y="5354506"/>
            <a:ext cx="785660" cy="731088"/>
            <a:chOff x="315259" y="2190309"/>
            <a:chExt cx="3233817" cy="2906823"/>
          </a:xfrm>
        </p:grpSpPr>
        <p:pic>
          <p:nvPicPr>
            <p:cNvPr id="125" name="Picture 12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 name="Picture 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8" name="Group 127"/>
          <p:cNvGrpSpPr/>
          <p:nvPr/>
        </p:nvGrpSpPr>
        <p:grpSpPr>
          <a:xfrm>
            <a:off x="7643938" y="2990708"/>
            <a:ext cx="785660" cy="731088"/>
            <a:chOff x="315259" y="2190309"/>
            <a:chExt cx="3233817" cy="2906823"/>
          </a:xfrm>
        </p:grpSpPr>
        <p:pic>
          <p:nvPicPr>
            <p:cNvPr id="129" name="Picture 128"/>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0" name="Picture 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7" name="Rounded Rectangular Callout 126"/>
          <p:cNvSpPr/>
          <p:nvPr/>
        </p:nvSpPr>
        <p:spPr>
          <a:xfrm>
            <a:off x="1763688" y="5517232"/>
            <a:ext cx="2016224" cy="568362"/>
          </a:xfrm>
          <a:prstGeom prst="wedgeRoundRectCallout">
            <a:avLst>
              <a:gd name="adj1" fmla="val 64744"/>
              <a:gd name="adj2" fmla="val -1459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Environmental contexts (possibly overlapping)</a:t>
            </a:r>
            <a:endParaRPr lang="en-US" sz="1400" dirty="0"/>
          </a:p>
        </p:txBody>
      </p:sp>
      <p:sp>
        <p:nvSpPr>
          <p:cNvPr id="132" name="Rounded Rectangular Callout 131"/>
          <p:cNvSpPr/>
          <p:nvPr/>
        </p:nvSpPr>
        <p:spPr>
          <a:xfrm>
            <a:off x="4111644" y="5512816"/>
            <a:ext cx="1682804" cy="568362"/>
          </a:xfrm>
          <a:prstGeom prst="wedgeRoundRectCallout">
            <a:avLst>
              <a:gd name="adj1" fmla="val -19650"/>
              <a:gd name="adj2" fmla="val -13895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Knowledge tokens (nutrition for KOs)</a:t>
            </a:r>
            <a:endParaRPr lang="en-US" sz="1400" dirty="0"/>
          </a:p>
        </p:txBody>
      </p:sp>
    </p:spTree>
    <p:extLst>
      <p:ext uri="{BB962C8B-B14F-4D97-AF65-F5344CB8AC3E}">
        <p14:creationId xmlns:p14="http://schemas.microsoft.com/office/powerpoint/2010/main" val="16024235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7504" y="908720"/>
            <a:ext cx="8784976" cy="5256584"/>
          </a:xfrm>
          <a:prstGeom prst="roundRect">
            <a:avLst>
              <a:gd name="adj" fmla="val 3566"/>
            </a:avLst>
          </a:prstGeom>
          <a:blipFill dpi="0" rotWithShape="1">
            <a:blip r:embed="rId2">
              <a:alphaModFix amt="63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a:spLocks noGrp="1"/>
          </p:cNvSpPr>
          <p:nvPr>
            <p:ph type="title"/>
          </p:nvPr>
        </p:nvSpPr>
        <p:spPr>
          <a:xfrm>
            <a:off x="0" y="21669"/>
            <a:ext cx="9120147" cy="764704"/>
          </a:xfrm>
        </p:spPr>
        <p:txBody>
          <a:bodyPr>
            <a:normAutofit fontScale="90000"/>
          </a:bodyPr>
          <a:lstStyle/>
          <a:p>
            <a:r>
              <a:rPr lang="en-US" sz="3600" b="1" dirty="0" smtClean="0">
                <a:solidFill>
                  <a:srgbClr val="0070C0"/>
                </a:solidFill>
              </a:rPr>
              <a:t>Knowledge Organism (</a:t>
            </a:r>
            <a:r>
              <a:rPr lang="en-US" sz="3100" b="1" dirty="0" smtClean="0">
                <a:solidFill>
                  <a:srgbClr val="0070C0"/>
                </a:solidFill>
              </a:rPr>
              <a:t>consumes knowledge tokens …</a:t>
            </a:r>
            <a:endParaRPr lang="en-US" sz="3600" b="1" dirty="0">
              <a:solidFill>
                <a:srgbClr val="0070C0"/>
              </a:solidFill>
            </a:endParaRPr>
          </a:p>
        </p:txBody>
      </p:sp>
      <p:grpSp>
        <p:nvGrpSpPr>
          <p:cNvPr id="107" name="Group 106"/>
          <p:cNvGrpSpPr/>
          <p:nvPr/>
        </p:nvGrpSpPr>
        <p:grpSpPr>
          <a:xfrm>
            <a:off x="315259" y="2190309"/>
            <a:ext cx="3233817" cy="2906823"/>
            <a:chOff x="315259" y="2190309"/>
            <a:chExt cx="3233817" cy="2906823"/>
          </a:xfrm>
        </p:grpSpPr>
        <p:pic>
          <p:nvPicPr>
            <p:cNvPr id="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4" name="Group 113"/>
          <p:cNvGrpSpPr/>
          <p:nvPr/>
        </p:nvGrpSpPr>
        <p:grpSpPr>
          <a:xfrm>
            <a:off x="3892109" y="2090897"/>
            <a:ext cx="3146441" cy="3060495"/>
            <a:chOff x="3939815" y="2146554"/>
            <a:chExt cx="3146441" cy="3060495"/>
          </a:xfrm>
        </p:grpSpPr>
        <p:grpSp>
          <p:nvGrpSpPr>
            <p:cNvPr id="20" name="Group 19"/>
            <p:cNvGrpSpPr/>
            <p:nvPr/>
          </p:nvGrpSpPr>
          <p:grpSpPr>
            <a:xfrm>
              <a:off x="3939815" y="2146554"/>
              <a:ext cx="3146441" cy="3060495"/>
              <a:chOff x="4615650" y="2146554"/>
              <a:chExt cx="3146441" cy="3060495"/>
            </a:xfrm>
          </p:grpSpPr>
          <p:sp>
            <p:nvSpPr>
              <p:cNvPr id="2" name="Isosceles Triangle 1"/>
              <p:cNvSpPr/>
              <p:nvPr/>
            </p:nvSpPr>
            <p:spPr>
              <a:xfrm rot="10800000">
                <a:off x="5817875" y="2146554"/>
                <a:ext cx="1944216" cy="1512169"/>
              </a:xfrm>
              <a:prstGeom prst="triangl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615650" y="2146554"/>
                <a:ext cx="1146118" cy="1354454"/>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90511" y="3666876"/>
                <a:ext cx="971580" cy="1540173"/>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p:nvSpPr>
            <p:spPr>
              <a:xfrm flipV="1">
                <a:off x="4615650" y="3500480"/>
                <a:ext cx="2174861" cy="823164"/>
              </a:xfrm>
              <a:prstGeom prst="parallelogram">
                <a:avLst>
                  <a:gd name="adj" fmla="val 122133"/>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615650" y="5207049"/>
                <a:ext cx="2174333"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2" idx="2"/>
              </p:cNvCxnSpPr>
              <p:nvPr/>
            </p:nvCxnSpPr>
            <p:spPr>
              <a:xfrm>
                <a:off x="7762091" y="2146554"/>
                <a:ext cx="0" cy="1520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615650" y="3500480"/>
                <a:ext cx="0" cy="170656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4568847" y="2442290"/>
              <a:ext cx="324000" cy="324000"/>
              <a:chOff x="395536" y="680361"/>
              <a:chExt cx="1440000" cy="1440000"/>
            </a:xfrm>
          </p:grpSpPr>
          <p:sp>
            <p:nvSpPr>
              <p:cNvPr id="24" name="Bevel 2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7" name="Group 26"/>
            <p:cNvGrpSpPr/>
            <p:nvPr/>
          </p:nvGrpSpPr>
          <p:grpSpPr>
            <a:xfrm>
              <a:off x="4088786" y="2996952"/>
              <a:ext cx="324000" cy="324000"/>
              <a:chOff x="395536" y="680361"/>
              <a:chExt cx="1440000" cy="1440000"/>
            </a:xfrm>
          </p:grpSpPr>
          <p:sp>
            <p:nvSpPr>
              <p:cNvPr id="28" name="Bevel 27"/>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1" name="Group 30"/>
            <p:cNvGrpSpPr/>
            <p:nvPr/>
          </p:nvGrpSpPr>
          <p:grpSpPr>
            <a:xfrm>
              <a:off x="5194770" y="2837932"/>
              <a:ext cx="324000" cy="324000"/>
              <a:chOff x="395536" y="680361"/>
              <a:chExt cx="1440000" cy="1440000"/>
            </a:xfrm>
          </p:grpSpPr>
          <p:sp>
            <p:nvSpPr>
              <p:cNvPr id="32" name="Bevel 31"/>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5" name="Group 34"/>
            <p:cNvGrpSpPr/>
            <p:nvPr/>
          </p:nvGrpSpPr>
          <p:grpSpPr>
            <a:xfrm>
              <a:off x="5624357" y="3496723"/>
              <a:ext cx="324000" cy="324000"/>
              <a:chOff x="395536" y="680361"/>
              <a:chExt cx="1440000" cy="1440000"/>
            </a:xfrm>
          </p:grpSpPr>
          <p:sp>
            <p:nvSpPr>
              <p:cNvPr id="36" name="Bevel 3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9" name="Group 38"/>
            <p:cNvGrpSpPr/>
            <p:nvPr/>
          </p:nvGrpSpPr>
          <p:grpSpPr>
            <a:xfrm>
              <a:off x="4040181" y="2276872"/>
              <a:ext cx="324000" cy="324000"/>
              <a:chOff x="395536" y="680361"/>
              <a:chExt cx="1440000" cy="1440000"/>
            </a:xfrm>
          </p:grpSpPr>
          <p:sp>
            <p:nvSpPr>
              <p:cNvPr id="40" name="Bevel 3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3" name="Group 42"/>
            <p:cNvGrpSpPr/>
            <p:nvPr/>
          </p:nvGrpSpPr>
          <p:grpSpPr>
            <a:xfrm>
              <a:off x="5958215" y="2810075"/>
              <a:ext cx="324000" cy="324000"/>
              <a:chOff x="395536" y="680361"/>
              <a:chExt cx="1440000" cy="1440000"/>
            </a:xfrm>
          </p:grpSpPr>
          <p:sp>
            <p:nvSpPr>
              <p:cNvPr id="44" name="Bevel 4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7" name="Group 46"/>
            <p:cNvGrpSpPr/>
            <p:nvPr/>
          </p:nvGrpSpPr>
          <p:grpSpPr>
            <a:xfrm>
              <a:off x="5472194" y="2268443"/>
              <a:ext cx="324000" cy="324000"/>
              <a:chOff x="395536" y="680361"/>
              <a:chExt cx="1440000" cy="1440000"/>
            </a:xfrm>
          </p:grpSpPr>
          <p:sp>
            <p:nvSpPr>
              <p:cNvPr id="48" name="Bevel 47"/>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1" name="Group 50"/>
            <p:cNvGrpSpPr/>
            <p:nvPr/>
          </p:nvGrpSpPr>
          <p:grpSpPr>
            <a:xfrm>
              <a:off x="6254571" y="2310798"/>
              <a:ext cx="324000" cy="324000"/>
              <a:chOff x="395536" y="680361"/>
              <a:chExt cx="1440000" cy="1440000"/>
            </a:xfrm>
          </p:grpSpPr>
          <p:sp>
            <p:nvSpPr>
              <p:cNvPr id="52" name="Bevel 51"/>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5" name="Group 54"/>
            <p:cNvGrpSpPr/>
            <p:nvPr/>
          </p:nvGrpSpPr>
          <p:grpSpPr>
            <a:xfrm>
              <a:off x="6655174" y="3075069"/>
              <a:ext cx="324000" cy="324000"/>
              <a:chOff x="395536" y="680361"/>
              <a:chExt cx="1440000" cy="1440000"/>
            </a:xfrm>
          </p:grpSpPr>
          <p:sp>
            <p:nvSpPr>
              <p:cNvPr id="56" name="Bevel 5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9" name="Group 58"/>
            <p:cNvGrpSpPr/>
            <p:nvPr/>
          </p:nvGrpSpPr>
          <p:grpSpPr>
            <a:xfrm>
              <a:off x="6199039" y="3821180"/>
              <a:ext cx="324000" cy="324000"/>
              <a:chOff x="395536" y="680361"/>
              <a:chExt cx="1440000" cy="1440000"/>
            </a:xfrm>
          </p:grpSpPr>
          <p:sp>
            <p:nvSpPr>
              <p:cNvPr id="60" name="Bevel 5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3" name="Group 62"/>
            <p:cNvGrpSpPr/>
            <p:nvPr/>
          </p:nvGrpSpPr>
          <p:grpSpPr>
            <a:xfrm>
              <a:off x="6640522" y="4048279"/>
              <a:ext cx="324000" cy="324000"/>
              <a:chOff x="395536" y="680361"/>
              <a:chExt cx="1440000" cy="1440000"/>
            </a:xfrm>
          </p:grpSpPr>
          <p:sp>
            <p:nvSpPr>
              <p:cNvPr id="64" name="Bevel 6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7" name="Group 66"/>
            <p:cNvGrpSpPr/>
            <p:nvPr/>
          </p:nvGrpSpPr>
          <p:grpSpPr>
            <a:xfrm>
              <a:off x="6243342" y="4690845"/>
              <a:ext cx="324000" cy="324000"/>
              <a:chOff x="395536" y="680361"/>
              <a:chExt cx="1440000" cy="1440000"/>
            </a:xfrm>
          </p:grpSpPr>
          <p:sp>
            <p:nvSpPr>
              <p:cNvPr id="68" name="Bevel 67"/>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1" name="Group 70"/>
            <p:cNvGrpSpPr/>
            <p:nvPr/>
          </p:nvGrpSpPr>
          <p:grpSpPr>
            <a:xfrm>
              <a:off x="6687366" y="4752111"/>
              <a:ext cx="324000" cy="324000"/>
              <a:chOff x="395536" y="680361"/>
              <a:chExt cx="1440000" cy="1440000"/>
            </a:xfrm>
          </p:grpSpPr>
          <p:sp>
            <p:nvSpPr>
              <p:cNvPr id="72" name="Bevel 71"/>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5" name="Group 74"/>
            <p:cNvGrpSpPr/>
            <p:nvPr/>
          </p:nvGrpSpPr>
          <p:grpSpPr>
            <a:xfrm>
              <a:off x="3997333" y="3899297"/>
              <a:ext cx="324000" cy="324000"/>
              <a:chOff x="395536" y="680361"/>
              <a:chExt cx="1440000" cy="1440000"/>
            </a:xfrm>
          </p:grpSpPr>
          <p:sp>
            <p:nvSpPr>
              <p:cNvPr id="76" name="Bevel 7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9" name="Group 78"/>
            <p:cNvGrpSpPr/>
            <p:nvPr/>
          </p:nvGrpSpPr>
          <p:grpSpPr>
            <a:xfrm>
              <a:off x="5611751" y="4796985"/>
              <a:ext cx="324000" cy="324000"/>
              <a:chOff x="395536" y="680361"/>
              <a:chExt cx="1440000" cy="1440000"/>
            </a:xfrm>
          </p:grpSpPr>
          <p:sp>
            <p:nvSpPr>
              <p:cNvPr id="80" name="Bevel 7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3" name="Group 82"/>
            <p:cNvGrpSpPr/>
            <p:nvPr/>
          </p:nvGrpSpPr>
          <p:grpSpPr>
            <a:xfrm>
              <a:off x="5082172" y="3868792"/>
              <a:ext cx="324000" cy="324000"/>
              <a:chOff x="395536" y="680361"/>
              <a:chExt cx="1440000" cy="1440000"/>
            </a:xfrm>
          </p:grpSpPr>
          <p:sp>
            <p:nvSpPr>
              <p:cNvPr id="84" name="Bevel 8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7" name="Group 86"/>
            <p:cNvGrpSpPr/>
            <p:nvPr/>
          </p:nvGrpSpPr>
          <p:grpSpPr>
            <a:xfrm>
              <a:off x="4526647" y="3588062"/>
              <a:ext cx="324000" cy="324000"/>
              <a:chOff x="395536" y="680361"/>
              <a:chExt cx="1440000" cy="1440000"/>
            </a:xfrm>
          </p:grpSpPr>
          <p:sp>
            <p:nvSpPr>
              <p:cNvPr id="88" name="Bevel 87"/>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1" name="Group 90"/>
            <p:cNvGrpSpPr/>
            <p:nvPr/>
          </p:nvGrpSpPr>
          <p:grpSpPr>
            <a:xfrm>
              <a:off x="4433032" y="4781564"/>
              <a:ext cx="324000" cy="324000"/>
              <a:chOff x="395536" y="680361"/>
              <a:chExt cx="1440000" cy="1440000"/>
            </a:xfrm>
          </p:grpSpPr>
          <p:sp>
            <p:nvSpPr>
              <p:cNvPr id="92" name="Bevel 91"/>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5" name="Group 94"/>
            <p:cNvGrpSpPr/>
            <p:nvPr/>
          </p:nvGrpSpPr>
          <p:grpSpPr>
            <a:xfrm>
              <a:off x="4058949" y="4415722"/>
              <a:ext cx="324000" cy="324000"/>
              <a:chOff x="395536" y="680361"/>
              <a:chExt cx="1440000" cy="1440000"/>
            </a:xfrm>
          </p:grpSpPr>
          <p:sp>
            <p:nvSpPr>
              <p:cNvPr id="96" name="Bevel 9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9" name="Group 98"/>
            <p:cNvGrpSpPr/>
            <p:nvPr/>
          </p:nvGrpSpPr>
          <p:grpSpPr>
            <a:xfrm>
              <a:off x="4995526" y="4518444"/>
              <a:ext cx="324000" cy="324000"/>
              <a:chOff x="395536" y="680361"/>
              <a:chExt cx="1440000" cy="1440000"/>
            </a:xfrm>
          </p:grpSpPr>
          <p:sp>
            <p:nvSpPr>
              <p:cNvPr id="100" name="Bevel 9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3" name="Group 102"/>
            <p:cNvGrpSpPr/>
            <p:nvPr/>
          </p:nvGrpSpPr>
          <p:grpSpPr>
            <a:xfrm>
              <a:off x="5692760" y="4412304"/>
              <a:ext cx="324000" cy="324000"/>
              <a:chOff x="395536" y="680361"/>
              <a:chExt cx="1440000" cy="1440000"/>
            </a:xfrm>
          </p:grpSpPr>
          <p:sp>
            <p:nvSpPr>
              <p:cNvPr id="104" name="Bevel 10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Oval 20"/>
            <p:cNvSpPr/>
            <p:nvPr/>
          </p:nvSpPr>
          <p:spPr>
            <a:xfrm>
              <a:off x="6168466" y="4405216"/>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C7</a:t>
              </a:r>
              <a:endParaRPr lang="en-US" sz="800" dirty="0"/>
            </a:p>
          </p:txBody>
        </p:sp>
        <p:sp>
          <p:nvSpPr>
            <p:cNvPr id="108" name="Oval 107"/>
            <p:cNvSpPr/>
            <p:nvPr/>
          </p:nvSpPr>
          <p:spPr>
            <a:xfrm>
              <a:off x="4519590" y="2190309"/>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C1</a:t>
              </a:r>
              <a:endParaRPr lang="en-US" sz="800" dirty="0"/>
            </a:p>
          </p:txBody>
        </p:sp>
        <p:sp>
          <p:nvSpPr>
            <p:cNvPr id="109" name="Oval 108"/>
            <p:cNvSpPr/>
            <p:nvPr/>
          </p:nvSpPr>
          <p:spPr>
            <a:xfrm>
              <a:off x="5761145" y="2586290"/>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C2</a:t>
              </a:r>
              <a:endParaRPr lang="en-US" sz="800" dirty="0"/>
            </a:p>
          </p:txBody>
        </p:sp>
        <p:sp>
          <p:nvSpPr>
            <p:cNvPr id="110" name="Oval 109"/>
            <p:cNvSpPr/>
            <p:nvPr/>
          </p:nvSpPr>
          <p:spPr>
            <a:xfrm>
              <a:off x="4895253" y="3640723"/>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C3</a:t>
              </a:r>
              <a:endParaRPr lang="en-US" sz="800" dirty="0"/>
            </a:p>
          </p:txBody>
        </p:sp>
        <p:sp>
          <p:nvSpPr>
            <p:cNvPr id="111" name="Oval 110"/>
            <p:cNvSpPr/>
            <p:nvPr/>
          </p:nvSpPr>
          <p:spPr>
            <a:xfrm>
              <a:off x="5179751" y="3295398"/>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C4</a:t>
              </a:r>
              <a:endParaRPr lang="en-US" sz="800" dirty="0"/>
            </a:p>
          </p:txBody>
        </p:sp>
        <p:sp>
          <p:nvSpPr>
            <p:cNvPr id="112" name="Oval 111"/>
            <p:cNvSpPr/>
            <p:nvPr/>
          </p:nvSpPr>
          <p:spPr>
            <a:xfrm>
              <a:off x="6302772" y="3406723"/>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C5</a:t>
              </a:r>
              <a:endParaRPr lang="en-US" sz="800" dirty="0"/>
            </a:p>
          </p:txBody>
        </p:sp>
        <p:sp>
          <p:nvSpPr>
            <p:cNvPr id="113" name="Oval 112"/>
            <p:cNvSpPr/>
            <p:nvPr/>
          </p:nvSpPr>
          <p:spPr>
            <a:xfrm>
              <a:off x="4426738" y="4296717"/>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C6</a:t>
              </a:r>
              <a:endParaRPr lang="en-US" sz="800" dirty="0"/>
            </a:p>
          </p:txBody>
        </p:sp>
      </p:grpSp>
      <p:grpSp>
        <p:nvGrpSpPr>
          <p:cNvPr id="115" name="Group 114"/>
          <p:cNvGrpSpPr/>
          <p:nvPr/>
        </p:nvGrpSpPr>
        <p:grpSpPr>
          <a:xfrm>
            <a:off x="7884368" y="1415465"/>
            <a:ext cx="785660" cy="731088"/>
            <a:chOff x="315259" y="2190309"/>
            <a:chExt cx="3233817" cy="2906823"/>
          </a:xfrm>
        </p:grpSpPr>
        <p:pic>
          <p:nvPicPr>
            <p:cNvPr id="116" name="Picture 115"/>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8" name="Group 117"/>
          <p:cNvGrpSpPr/>
          <p:nvPr/>
        </p:nvGrpSpPr>
        <p:grpSpPr>
          <a:xfrm>
            <a:off x="7978341" y="4176020"/>
            <a:ext cx="785660" cy="731088"/>
            <a:chOff x="315259" y="2190309"/>
            <a:chExt cx="3233817" cy="2906823"/>
          </a:xfrm>
        </p:grpSpPr>
        <p:pic>
          <p:nvPicPr>
            <p:cNvPr id="119" name="Picture 118"/>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1" name="Group 120"/>
          <p:cNvGrpSpPr/>
          <p:nvPr/>
        </p:nvGrpSpPr>
        <p:grpSpPr>
          <a:xfrm>
            <a:off x="5692742" y="1049921"/>
            <a:ext cx="785660" cy="731088"/>
            <a:chOff x="315259" y="2190309"/>
            <a:chExt cx="3233817" cy="2906823"/>
          </a:xfrm>
        </p:grpSpPr>
        <p:pic>
          <p:nvPicPr>
            <p:cNvPr id="122" name="Picture 12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4" name="Group 123"/>
          <p:cNvGrpSpPr/>
          <p:nvPr/>
        </p:nvGrpSpPr>
        <p:grpSpPr>
          <a:xfrm>
            <a:off x="6537774" y="5354506"/>
            <a:ext cx="785660" cy="731088"/>
            <a:chOff x="315259" y="2190309"/>
            <a:chExt cx="3233817" cy="2906823"/>
          </a:xfrm>
        </p:grpSpPr>
        <p:pic>
          <p:nvPicPr>
            <p:cNvPr id="125" name="Picture 12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8" name="Group 127"/>
          <p:cNvGrpSpPr/>
          <p:nvPr/>
        </p:nvGrpSpPr>
        <p:grpSpPr>
          <a:xfrm>
            <a:off x="7643938" y="2990708"/>
            <a:ext cx="785660" cy="731088"/>
            <a:chOff x="315259" y="2190309"/>
            <a:chExt cx="3233817" cy="2906823"/>
          </a:xfrm>
        </p:grpSpPr>
        <p:pic>
          <p:nvPicPr>
            <p:cNvPr id="129" name="Picture 128"/>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0"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Curved Down Arrow 6"/>
          <p:cNvSpPr/>
          <p:nvPr/>
        </p:nvSpPr>
        <p:spPr>
          <a:xfrm rot="20994850" flipH="1">
            <a:off x="1706011" y="1424957"/>
            <a:ext cx="2312525" cy="936104"/>
          </a:xfrm>
          <a:prstGeom prst="curvedDownArrow">
            <a:avLst>
              <a:gd name="adj1" fmla="val 25000"/>
              <a:gd name="adj2" fmla="val 50000"/>
              <a:gd name="adj3" fmla="val 428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Title 1"/>
          <p:cNvSpPr txBox="1">
            <a:spLocks/>
          </p:cNvSpPr>
          <p:nvPr/>
        </p:nvSpPr>
        <p:spPr>
          <a:xfrm>
            <a:off x="144732" y="6108339"/>
            <a:ext cx="8619269" cy="76470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00" b="1" dirty="0" smtClean="0">
                <a:solidFill>
                  <a:srgbClr val="0070C0"/>
                </a:solidFill>
              </a:rPr>
              <a:t>… and by doing that it modifies own genome and body</a:t>
            </a:r>
            <a:r>
              <a:rPr lang="en-US" sz="3300" b="1" dirty="0" smtClean="0">
                <a:solidFill>
                  <a:srgbClr val="0070C0"/>
                </a:solidFill>
              </a:rPr>
              <a:t>)</a:t>
            </a:r>
            <a:endParaRPr lang="en-US" sz="3300" b="1" dirty="0">
              <a:solidFill>
                <a:srgbClr val="0070C0"/>
              </a:solidFill>
            </a:endParaRPr>
          </a:p>
        </p:txBody>
      </p:sp>
      <p:sp>
        <p:nvSpPr>
          <p:cNvPr id="131" name="Curved Down Arrow 130"/>
          <p:cNvSpPr/>
          <p:nvPr/>
        </p:nvSpPr>
        <p:spPr>
          <a:xfrm rot="2077669">
            <a:off x="2267486" y="3346956"/>
            <a:ext cx="944017" cy="423614"/>
          </a:xfrm>
          <a:prstGeom prst="curvedDownArrow">
            <a:avLst>
              <a:gd name="adj1" fmla="val 25000"/>
              <a:gd name="adj2" fmla="val 50000"/>
              <a:gd name="adj3" fmla="val 428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Curved Down Arrow 131"/>
          <p:cNvSpPr/>
          <p:nvPr/>
        </p:nvSpPr>
        <p:spPr>
          <a:xfrm rot="2077669">
            <a:off x="2123568" y="3413826"/>
            <a:ext cx="1574041" cy="621820"/>
          </a:xfrm>
          <a:prstGeom prst="curvedDownArrow">
            <a:avLst>
              <a:gd name="adj1" fmla="val 25000"/>
              <a:gd name="adj2" fmla="val 50000"/>
              <a:gd name="adj3" fmla="val 428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242665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7504" y="908720"/>
            <a:ext cx="8784976" cy="5256584"/>
          </a:xfrm>
          <a:prstGeom prst="roundRect">
            <a:avLst>
              <a:gd name="adj" fmla="val 3566"/>
            </a:avLst>
          </a:prstGeom>
          <a:blipFill dpi="0" rotWithShape="1">
            <a:blip r:embed="rId2">
              <a:alphaModFix amt="63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a:spLocks noGrp="1"/>
          </p:cNvSpPr>
          <p:nvPr>
            <p:ph type="title"/>
          </p:nvPr>
        </p:nvSpPr>
        <p:spPr>
          <a:xfrm>
            <a:off x="0" y="21669"/>
            <a:ext cx="9120147" cy="764704"/>
          </a:xfrm>
        </p:spPr>
        <p:txBody>
          <a:bodyPr>
            <a:normAutofit fontScale="90000"/>
          </a:bodyPr>
          <a:lstStyle/>
          <a:p>
            <a:r>
              <a:rPr lang="en-US" sz="3600" b="1" dirty="0" smtClean="0">
                <a:solidFill>
                  <a:srgbClr val="0070C0"/>
                </a:solidFill>
              </a:rPr>
              <a:t>Knowledge Organism (</a:t>
            </a:r>
            <a:r>
              <a:rPr lang="en-US" sz="3100" b="1" dirty="0" smtClean="0">
                <a:solidFill>
                  <a:srgbClr val="0070C0"/>
                </a:solidFill>
              </a:rPr>
              <a:t>produces knowledge tokens …</a:t>
            </a:r>
            <a:endParaRPr lang="en-US" sz="3600" b="1" dirty="0">
              <a:solidFill>
                <a:srgbClr val="0070C0"/>
              </a:solidFill>
            </a:endParaRPr>
          </a:p>
        </p:txBody>
      </p:sp>
      <p:grpSp>
        <p:nvGrpSpPr>
          <p:cNvPr id="107" name="Group 106"/>
          <p:cNvGrpSpPr/>
          <p:nvPr/>
        </p:nvGrpSpPr>
        <p:grpSpPr>
          <a:xfrm>
            <a:off x="315259" y="2190309"/>
            <a:ext cx="3233817" cy="2906823"/>
            <a:chOff x="315259" y="2190309"/>
            <a:chExt cx="3233817" cy="2906823"/>
          </a:xfrm>
        </p:grpSpPr>
        <p:pic>
          <p:nvPicPr>
            <p:cNvPr id="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4" name="Group 113"/>
          <p:cNvGrpSpPr/>
          <p:nvPr/>
        </p:nvGrpSpPr>
        <p:grpSpPr>
          <a:xfrm>
            <a:off x="3892109" y="2090897"/>
            <a:ext cx="3146441" cy="3060495"/>
            <a:chOff x="3939815" y="2146554"/>
            <a:chExt cx="3146441" cy="3060495"/>
          </a:xfrm>
        </p:grpSpPr>
        <p:grpSp>
          <p:nvGrpSpPr>
            <p:cNvPr id="20" name="Group 19"/>
            <p:cNvGrpSpPr/>
            <p:nvPr/>
          </p:nvGrpSpPr>
          <p:grpSpPr>
            <a:xfrm>
              <a:off x="3939815" y="2146554"/>
              <a:ext cx="3146441" cy="3060495"/>
              <a:chOff x="4615650" y="2146554"/>
              <a:chExt cx="3146441" cy="3060495"/>
            </a:xfrm>
          </p:grpSpPr>
          <p:sp>
            <p:nvSpPr>
              <p:cNvPr id="2" name="Isosceles Triangle 1"/>
              <p:cNvSpPr/>
              <p:nvPr/>
            </p:nvSpPr>
            <p:spPr>
              <a:xfrm rot="10800000">
                <a:off x="5817875" y="2146554"/>
                <a:ext cx="1944216" cy="1512169"/>
              </a:xfrm>
              <a:prstGeom prst="triangl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615650" y="2146554"/>
                <a:ext cx="1146118" cy="1354454"/>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90511" y="3666876"/>
                <a:ext cx="971580" cy="1540173"/>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p:nvSpPr>
            <p:spPr>
              <a:xfrm flipV="1">
                <a:off x="4615650" y="3500480"/>
                <a:ext cx="2174861" cy="823164"/>
              </a:xfrm>
              <a:prstGeom prst="parallelogram">
                <a:avLst>
                  <a:gd name="adj" fmla="val 122133"/>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615650" y="5207049"/>
                <a:ext cx="2174333"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2" idx="2"/>
              </p:cNvCxnSpPr>
              <p:nvPr/>
            </p:nvCxnSpPr>
            <p:spPr>
              <a:xfrm>
                <a:off x="7762091" y="2146554"/>
                <a:ext cx="0" cy="1520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615650" y="3500480"/>
                <a:ext cx="0" cy="170656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4568847" y="2442290"/>
              <a:ext cx="324000" cy="324000"/>
              <a:chOff x="395536" y="680361"/>
              <a:chExt cx="1440000" cy="1440000"/>
            </a:xfrm>
          </p:grpSpPr>
          <p:sp>
            <p:nvSpPr>
              <p:cNvPr id="24" name="Bevel 2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7" name="Group 26"/>
            <p:cNvGrpSpPr/>
            <p:nvPr/>
          </p:nvGrpSpPr>
          <p:grpSpPr>
            <a:xfrm>
              <a:off x="4088786" y="2996952"/>
              <a:ext cx="324000" cy="324000"/>
              <a:chOff x="395536" y="680361"/>
              <a:chExt cx="1440000" cy="1440000"/>
            </a:xfrm>
          </p:grpSpPr>
          <p:sp>
            <p:nvSpPr>
              <p:cNvPr id="28" name="Bevel 27"/>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1" name="Group 30"/>
            <p:cNvGrpSpPr/>
            <p:nvPr/>
          </p:nvGrpSpPr>
          <p:grpSpPr>
            <a:xfrm>
              <a:off x="5194770" y="2837932"/>
              <a:ext cx="324000" cy="324000"/>
              <a:chOff x="395536" y="680361"/>
              <a:chExt cx="1440000" cy="1440000"/>
            </a:xfrm>
          </p:grpSpPr>
          <p:sp>
            <p:nvSpPr>
              <p:cNvPr id="32" name="Bevel 31"/>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5" name="Group 34"/>
            <p:cNvGrpSpPr/>
            <p:nvPr/>
          </p:nvGrpSpPr>
          <p:grpSpPr>
            <a:xfrm>
              <a:off x="5624357" y="3496723"/>
              <a:ext cx="324000" cy="324000"/>
              <a:chOff x="395536" y="680361"/>
              <a:chExt cx="1440000" cy="1440000"/>
            </a:xfrm>
          </p:grpSpPr>
          <p:sp>
            <p:nvSpPr>
              <p:cNvPr id="36" name="Bevel 3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9" name="Group 38"/>
            <p:cNvGrpSpPr/>
            <p:nvPr/>
          </p:nvGrpSpPr>
          <p:grpSpPr>
            <a:xfrm>
              <a:off x="4040181" y="2276872"/>
              <a:ext cx="324000" cy="324000"/>
              <a:chOff x="395536" y="680361"/>
              <a:chExt cx="1440000" cy="1440000"/>
            </a:xfrm>
          </p:grpSpPr>
          <p:sp>
            <p:nvSpPr>
              <p:cNvPr id="40" name="Bevel 3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3" name="Group 42"/>
            <p:cNvGrpSpPr/>
            <p:nvPr/>
          </p:nvGrpSpPr>
          <p:grpSpPr>
            <a:xfrm>
              <a:off x="5958215" y="2810075"/>
              <a:ext cx="324000" cy="324000"/>
              <a:chOff x="395536" y="680361"/>
              <a:chExt cx="1440000" cy="1440000"/>
            </a:xfrm>
          </p:grpSpPr>
          <p:sp>
            <p:nvSpPr>
              <p:cNvPr id="44" name="Bevel 4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7" name="Group 46"/>
            <p:cNvGrpSpPr/>
            <p:nvPr/>
          </p:nvGrpSpPr>
          <p:grpSpPr>
            <a:xfrm>
              <a:off x="5472194" y="2268443"/>
              <a:ext cx="324000" cy="324000"/>
              <a:chOff x="395536" y="680361"/>
              <a:chExt cx="1440000" cy="1440000"/>
            </a:xfrm>
          </p:grpSpPr>
          <p:sp>
            <p:nvSpPr>
              <p:cNvPr id="48" name="Bevel 47"/>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1" name="Group 50"/>
            <p:cNvGrpSpPr/>
            <p:nvPr/>
          </p:nvGrpSpPr>
          <p:grpSpPr>
            <a:xfrm>
              <a:off x="6254571" y="2310798"/>
              <a:ext cx="324000" cy="324000"/>
              <a:chOff x="395536" y="680361"/>
              <a:chExt cx="1440000" cy="1440000"/>
            </a:xfrm>
          </p:grpSpPr>
          <p:sp>
            <p:nvSpPr>
              <p:cNvPr id="52" name="Bevel 51"/>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5" name="Group 54"/>
            <p:cNvGrpSpPr/>
            <p:nvPr/>
          </p:nvGrpSpPr>
          <p:grpSpPr>
            <a:xfrm>
              <a:off x="6655174" y="3075069"/>
              <a:ext cx="324000" cy="324000"/>
              <a:chOff x="395536" y="680361"/>
              <a:chExt cx="1440000" cy="1440000"/>
            </a:xfrm>
          </p:grpSpPr>
          <p:sp>
            <p:nvSpPr>
              <p:cNvPr id="56" name="Bevel 5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9" name="Group 58"/>
            <p:cNvGrpSpPr/>
            <p:nvPr/>
          </p:nvGrpSpPr>
          <p:grpSpPr>
            <a:xfrm>
              <a:off x="6199039" y="3821180"/>
              <a:ext cx="324000" cy="324000"/>
              <a:chOff x="395536" y="680361"/>
              <a:chExt cx="1440000" cy="1440000"/>
            </a:xfrm>
          </p:grpSpPr>
          <p:sp>
            <p:nvSpPr>
              <p:cNvPr id="60" name="Bevel 5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3" name="Group 62"/>
            <p:cNvGrpSpPr/>
            <p:nvPr/>
          </p:nvGrpSpPr>
          <p:grpSpPr>
            <a:xfrm>
              <a:off x="6640522" y="4048279"/>
              <a:ext cx="324000" cy="324000"/>
              <a:chOff x="395536" y="680361"/>
              <a:chExt cx="1440000" cy="1440000"/>
            </a:xfrm>
          </p:grpSpPr>
          <p:sp>
            <p:nvSpPr>
              <p:cNvPr id="64" name="Bevel 6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7" name="Group 66"/>
            <p:cNvGrpSpPr/>
            <p:nvPr/>
          </p:nvGrpSpPr>
          <p:grpSpPr>
            <a:xfrm>
              <a:off x="6243342" y="4690845"/>
              <a:ext cx="324000" cy="324000"/>
              <a:chOff x="395536" y="680361"/>
              <a:chExt cx="1440000" cy="1440000"/>
            </a:xfrm>
          </p:grpSpPr>
          <p:sp>
            <p:nvSpPr>
              <p:cNvPr id="68" name="Bevel 67"/>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1" name="Group 70"/>
            <p:cNvGrpSpPr/>
            <p:nvPr/>
          </p:nvGrpSpPr>
          <p:grpSpPr>
            <a:xfrm>
              <a:off x="6687366" y="4752111"/>
              <a:ext cx="324000" cy="324000"/>
              <a:chOff x="395536" y="680361"/>
              <a:chExt cx="1440000" cy="1440000"/>
            </a:xfrm>
          </p:grpSpPr>
          <p:sp>
            <p:nvSpPr>
              <p:cNvPr id="72" name="Bevel 71"/>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5" name="Group 74"/>
            <p:cNvGrpSpPr/>
            <p:nvPr/>
          </p:nvGrpSpPr>
          <p:grpSpPr>
            <a:xfrm>
              <a:off x="3997333" y="3899297"/>
              <a:ext cx="324000" cy="324000"/>
              <a:chOff x="395536" y="680361"/>
              <a:chExt cx="1440000" cy="1440000"/>
            </a:xfrm>
          </p:grpSpPr>
          <p:sp>
            <p:nvSpPr>
              <p:cNvPr id="76" name="Bevel 7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9" name="Group 78"/>
            <p:cNvGrpSpPr/>
            <p:nvPr/>
          </p:nvGrpSpPr>
          <p:grpSpPr>
            <a:xfrm>
              <a:off x="5611751" y="4796985"/>
              <a:ext cx="324000" cy="324000"/>
              <a:chOff x="395536" y="680361"/>
              <a:chExt cx="1440000" cy="1440000"/>
            </a:xfrm>
          </p:grpSpPr>
          <p:sp>
            <p:nvSpPr>
              <p:cNvPr id="80" name="Bevel 7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3" name="Group 82"/>
            <p:cNvGrpSpPr/>
            <p:nvPr/>
          </p:nvGrpSpPr>
          <p:grpSpPr>
            <a:xfrm>
              <a:off x="5082172" y="3868792"/>
              <a:ext cx="324000" cy="324000"/>
              <a:chOff x="395536" y="680361"/>
              <a:chExt cx="1440000" cy="1440000"/>
            </a:xfrm>
          </p:grpSpPr>
          <p:sp>
            <p:nvSpPr>
              <p:cNvPr id="84" name="Bevel 8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7" name="Group 86"/>
            <p:cNvGrpSpPr/>
            <p:nvPr/>
          </p:nvGrpSpPr>
          <p:grpSpPr>
            <a:xfrm>
              <a:off x="4526647" y="3588062"/>
              <a:ext cx="324000" cy="324000"/>
              <a:chOff x="395536" y="680361"/>
              <a:chExt cx="1440000" cy="1440000"/>
            </a:xfrm>
          </p:grpSpPr>
          <p:sp>
            <p:nvSpPr>
              <p:cNvPr id="88" name="Bevel 87"/>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1" name="Group 90"/>
            <p:cNvGrpSpPr/>
            <p:nvPr/>
          </p:nvGrpSpPr>
          <p:grpSpPr>
            <a:xfrm>
              <a:off x="4433032" y="4781564"/>
              <a:ext cx="324000" cy="324000"/>
              <a:chOff x="395536" y="680361"/>
              <a:chExt cx="1440000" cy="1440000"/>
            </a:xfrm>
          </p:grpSpPr>
          <p:sp>
            <p:nvSpPr>
              <p:cNvPr id="92" name="Bevel 91"/>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5" name="Group 94"/>
            <p:cNvGrpSpPr/>
            <p:nvPr/>
          </p:nvGrpSpPr>
          <p:grpSpPr>
            <a:xfrm>
              <a:off x="4058949" y="4415722"/>
              <a:ext cx="324000" cy="324000"/>
              <a:chOff x="395536" y="680361"/>
              <a:chExt cx="1440000" cy="1440000"/>
            </a:xfrm>
          </p:grpSpPr>
          <p:sp>
            <p:nvSpPr>
              <p:cNvPr id="96" name="Bevel 9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4"/>
              <p:cNvPicPr>
                <a:picLocks noChangeAspect="1" noChangeArrowheads="1"/>
              </p:cNvPicPr>
              <p:nvPr/>
            </p:nvPicPr>
            <p:blipFill>
              <a:blip r:embed="rId7" cstate="print">
                <a:biLevel thresh="75000"/>
                <a:extLst>
                  <a:ext uri="{BEBA8EAE-BF5A-486C-A8C5-ECC9F3942E4B}">
                    <a14:imgProps xmlns:a14="http://schemas.microsoft.com/office/drawing/2010/main">
                      <a14:imgLayer r:embed="rId8">
                        <a14:imgEffect>
                          <a14:colorTemperature colorTemp="10500"/>
                        </a14:imgEffect>
                      </a14:imgLayer>
                    </a14:imgProps>
                  </a:ex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9" name="Group 98"/>
            <p:cNvGrpSpPr/>
            <p:nvPr/>
          </p:nvGrpSpPr>
          <p:grpSpPr>
            <a:xfrm>
              <a:off x="4995526" y="4518444"/>
              <a:ext cx="324000" cy="324000"/>
              <a:chOff x="395536" y="680361"/>
              <a:chExt cx="1440000" cy="1440000"/>
            </a:xfrm>
          </p:grpSpPr>
          <p:sp>
            <p:nvSpPr>
              <p:cNvPr id="100" name="Bevel 9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3" name="Group 102"/>
            <p:cNvGrpSpPr/>
            <p:nvPr/>
          </p:nvGrpSpPr>
          <p:grpSpPr>
            <a:xfrm>
              <a:off x="5692760" y="4412304"/>
              <a:ext cx="324000" cy="324000"/>
              <a:chOff x="395536" y="680361"/>
              <a:chExt cx="1440000" cy="1440000"/>
            </a:xfrm>
          </p:grpSpPr>
          <p:sp>
            <p:nvSpPr>
              <p:cNvPr id="104" name="Bevel 10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Oval 20"/>
            <p:cNvSpPr/>
            <p:nvPr/>
          </p:nvSpPr>
          <p:spPr>
            <a:xfrm>
              <a:off x="6168466" y="4405216"/>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C7</a:t>
              </a:r>
              <a:endParaRPr lang="en-US" sz="800" dirty="0"/>
            </a:p>
          </p:txBody>
        </p:sp>
        <p:sp>
          <p:nvSpPr>
            <p:cNvPr id="108" name="Oval 107"/>
            <p:cNvSpPr/>
            <p:nvPr/>
          </p:nvSpPr>
          <p:spPr>
            <a:xfrm>
              <a:off x="4519590" y="2190309"/>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C1</a:t>
              </a:r>
              <a:endParaRPr lang="en-US" sz="800" dirty="0"/>
            </a:p>
          </p:txBody>
        </p:sp>
        <p:sp>
          <p:nvSpPr>
            <p:cNvPr id="109" name="Oval 108"/>
            <p:cNvSpPr/>
            <p:nvPr/>
          </p:nvSpPr>
          <p:spPr>
            <a:xfrm>
              <a:off x="5761145" y="2586290"/>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C2</a:t>
              </a:r>
              <a:endParaRPr lang="en-US" sz="800" dirty="0"/>
            </a:p>
          </p:txBody>
        </p:sp>
        <p:sp>
          <p:nvSpPr>
            <p:cNvPr id="110" name="Oval 109"/>
            <p:cNvSpPr/>
            <p:nvPr/>
          </p:nvSpPr>
          <p:spPr>
            <a:xfrm>
              <a:off x="4895253" y="3640723"/>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C3</a:t>
              </a:r>
              <a:endParaRPr lang="en-US" sz="800" dirty="0"/>
            </a:p>
          </p:txBody>
        </p:sp>
        <p:sp>
          <p:nvSpPr>
            <p:cNvPr id="111" name="Oval 110"/>
            <p:cNvSpPr/>
            <p:nvPr/>
          </p:nvSpPr>
          <p:spPr>
            <a:xfrm>
              <a:off x="5179751" y="3295398"/>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C4</a:t>
              </a:r>
              <a:endParaRPr lang="en-US" sz="800" dirty="0"/>
            </a:p>
          </p:txBody>
        </p:sp>
        <p:sp>
          <p:nvSpPr>
            <p:cNvPr id="112" name="Oval 111"/>
            <p:cNvSpPr/>
            <p:nvPr/>
          </p:nvSpPr>
          <p:spPr>
            <a:xfrm>
              <a:off x="6302772" y="3406723"/>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C5</a:t>
              </a:r>
              <a:endParaRPr lang="en-US" sz="800" dirty="0"/>
            </a:p>
          </p:txBody>
        </p:sp>
        <p:sp>
          <p:nvSpPr>
            <p:cNvPr id="113" name="Oval 112"/>
            <p:cNvSpPr/>
            <p:nvPr/>
          </p:nvSpPr>
          <p:spPr>
            <a:xfrm>
              <a:off x="4426738" y="4296717"/>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C6</a:t>
              </a:r>
              <a:endParaRPr lang="en-US" sz="800" dirty="0"/>
            </a:p>
          </p:txBody>
        </p:sp>
      </p:grpSp>
      <p:grpSp>
        <p:nvGrpSpPr>
          <p:cNvPr id="115" name="Group 114"/>
          <p:cNvGrpSpPr/>
          <p:nvPr/>
        </p:nvGrpSpPr>
        <p:grpSpPr>
          <a:xfrm>
            <a:off x="7884368" y="1415465"/>
            <a:ext cx="785660" cy="731088"/>
            <a:chOff x="315259" y="2190309"/>
            <a:chExt cx="3233817" cy="2906823"/>
          </a:xfrm>
        </p:grpSpPr>
        <p:pic>
          <p:nvPicPr>
            <p:cNvPr id="116" name="Picture 115"/>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8" name="Group 117"/>
          <p:cNvGrpSpPr/>
          <p:nvPr/>
        </p:nvGrpSpPr>
        <p:grpSpPr>
          <a:xfrm>
            <a:off x="7978341" y="4176020"/>
            <a:ext cx="785660" cy="731088"/>
            <a:chOff x="315259" y="2190309"/>
            <a:chExt cx="3233817" cy="2906823"/>
          </a:xfrm>
        </p:grpSpPr>
        <p:pic>
          <p:nvPicPr>
            <p:cNvPr id="119" name="Picture 118"/>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1" name="Group 120"/>
          <p:cNvGrpSpPr/>
          <p:nvPr/>
        </p:nvGrpSpPr>
        <p:grpSpPr>
          <a:xfrm>
            <a:off x="5692742" y="1049921"/>
            <a:ext cx="785660" cy="731088"/>
            <a:chOff x="315259" y="2190309"/>
            <a:chExt cx="3233817" cy="2906823"/>
          </a:xfrm>
        </p:grpSpPr>
        <p:pic>
          <p:nvPicPr>
            <p:cNvPr id="122" name="Picture 121"/>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4" name="Group 123"/>
          <p:cNvGrpSpPr/>
          <p:nvPr/>
        </p:nvGrpSpPr>
        <p:grpSpPr>
          <a:xfrm>
            <a:off x="6537774" y="5354506"/>
            <a:ext cx="785660" cy="731088"/>
            <a:chOff x="315259" y="2190309"/>
            <a:chExt cx="3233817" cy="2906823"/>
          </a:xfrm>
        </p:grpSpPr>
        <p:pic>
          <p:nvPicPr>
            <p:cNvPr id="125" name="Picture 124"/>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8" name="Group 127"/>
          <p:cNvGrpSpPr/>
          <p:nvPr/>
        </p:nvGrpSpPr>
        <p:grpSpPr>
          <a:xfrm>
            <a:off x="7643938" y="2990708"/>
            <a:ext cx="785660" cy="731088"/>
            <a:chOff x="315259" y="2190309"/>
            <a:chExt cx="3233817" cy="2906823"/>
          </a:xfrm>
        </p:grpSpPr>
        <p:pic>
          <p:nvPicPr>
            <p:cNvPr id="129" name="Picture 128"/>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0"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Curved Down Arrow 6"/>
          <p:cNvSpPr/>
          <p:nvPr/>
        </p:nvSpPr>
        <p:spPr>
          <a:xfrm rot="10427874" flipH="1">
            <a:off x="1960612" y="4812108"/>
            <a:ext cx="2480012" cy="936104"/>
          </a:xfrm>
          <a:prstGeom prst="curvedDownArrow">
            <a:avLst>
              <a:gd name="adj1" fmla="val 25000"/>
              <a:gd name="adj2" fmla="val 50000"/>
              <a:gd name="adj3" fmla="val 428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Title 1"/>
          <p:cNvSpPr txBox="1">
            <a:spLocks/>
          </p:cNvSpPr>
          <p:nvPr/>
        </p:nvSpPr>
        <p:spPr>
          <a:xfrm>
            <a:off x="144732" y="6108339"/>
            <a:ext cx="8619269" cy="76470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00" b="1" dirty="0" smtClean="0">
                <a:solidFill>
                  <a:srgbClr val="0070C0"/>
                </a:solidFill>
              </a:rPr>
              <a:t>… and excretes it back to the environment</a:t>
            </a:r>
            <a:r>
              <a:rPr lang="en-US" sz="3300" b="1" dirty="0" smtClean="0">
                <a:solidFill>
                  <a:srgbClr val="0070C0"/>
                </a:solidFill>
              </a:rPr>
              <a:t>)</a:t>
            </a:r>
            <a:endParaRPr lang="en-US" sz="3300" b="1" dirty="0">
              <a:solidFill>
                <a:srgbClr val="0070C0"/>
              </a:solidFill>
            </a:endParaRPr>
          </a:p>
        </p:txBody>
      </p:sp>
    </p:spTree>
    <p:extLst>
      <p:ext uri="{BB962C8B-B14F-4D97-AF65-F5344CB8AC3E}">
        <p14:creationId xmlns:p14="http://schemas.microsoft.com/office/powerpoint/2010/main" val="38652695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7504" y="908720"/>
            <a:ext cx="8784976" cy="5256584"/>
          </a:xfrm>
          <a:prstGeom prst="roundRect">
            <a:avLst>
              <a:gd name="adj" fmla="val 3566"/>
            </a:avLst>
          </a:prstGeom>
          <a:blipFill dpi="0" rotWithShape="1">
            <a:blip r:embed="rId2">
              <a:alphaModFix amt="63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a:spLocks noGrp="1"/>
          </p:cNvSpPr>
          <p:nvPr>
            <p:ph type="title"/>
          </p:nvPr>
        </p:nvSpPr>
        <p:spPr>
          <a:xfrm>
            <a:off x="0" y="21669"/>
            <a:ext cx="9120147" cy="764704"/>
          </a:xfrm>
        </p:spPr>
        <p:txBody>
          <a:bodyPr>
            <a:normAutofit fontScale="90000"/>
          </a:bodyPr>
          <a:lstStyle/>
          <a:p>
            <a:r>
              <a:rPr lang="en-US" sz="3600" b="1" dirty="0" smtClean="0">
                <a:solidFill>
                  <a:srgbClr val="0070C0"/>
                </a:solidFill>
              </a:rPr>
              <a:t>Knowledge Organism (</a:t>
            </a:r>
            <a:r>
              <a:rPr lang="en-US" sz="3100" b="1" dirty="0" smtClean="0">
                <a:solidFill>
                  <a:srgbClr val="0070C0"/>
                </a:solidFill>
              </a:rPr>
              <a:t>communicates with others …</a:t>
            </a:r>
            <a:endParaRPr lang="en-US" sz="3600" b="1" dirty="0">
              <a:solidFill>
                <a:srgbClr val="0070C0"/>
              </a:solidFill>
            </a:endParaRPr>
          </a:p>
        </p:txBody>
      </p:sp>
      <p:grpSp>
        <p:nvGrpSpPr>
          <p:cNvPr id="107" name="Group 106"/>
          <p:cNvGrpSpPr/>
          <p:nvPr/>
        </p:nvGrpSpPr>
        <p:grpSpPr>
          <a:xfrm>
            <a:off x="315259" y="2190309"/>
            <a:ext cx="3233817" cy="2906823"/>
            <a:chOff x="315259" y="2190309"/>
            <a:chExt cx="3233817" cy="2906823"/>
          </a:xfrm>
        </p:grpSpPr>
        <p:pic>
          <p:nvPicPr>
            <p:cNvPr id="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4" name="Group 113"/>
          <p:cNvGrpSpPr/>
          <p:nvPr/>
        </p:nvGrpSpPr>
        <p:grpSpPr>
          <a:xfrm>
            <a:off x="3892109" y="2090897"/>
            <a:ext cx="3146441" cy="3060495"/>
            <a:chOff x="3939815" y="2146554"/>
            <a:chExt cx="3146441" cy="3060495"/>
          </a:xfrm>
        </p:grpSpPr>
        <p:grpSp>
          <p:nvGrpSpPr>
            <p:cNvPr id="20" name="Group 19"/>
            <p:cNvGrpSpPr/>
            <p:nvPr/>
          </p:nvGrpSpPr>
          <p:grpSpPr>
            <a:xfrm>
              <a:off x="3939815" y="2146554"/>
              <a:ext cx="3146441" cy="3060495"/>
              <a:chOff x="4615650" y="2146554"/>
              <a:chExt cx="3146441" cy="3060495"/>
            </a:xfrm>
          </p:grpSpPr>
          <p:sp>
            <p:nvSpPr>
              <p:cNvPr id="2" name="Isosceles Triangle 1"/>
              <p:cNvSpPr/>
              <p:nvPr/>
            </p:nvSpPr>
            <p:spPr>
              <a:xfrm rot="10800000">
                <a:off x="5817875" y="2146554"/>
                <a:ext cx="1944216" cy="1512169"/>
              </a:xfrm>
              <a:prstGeom prst="triangl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615650" y="2146554"/>
                <a:ext cx="1146118" cy="1354454"/>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90511" y="3666876"/>
                <a:ext cx="971580" cy="1540173"/>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p:cNvSpPr/>
              <p:nvPr/>
            </p:nvSpPr>
            <p:spPr>
              <a:xfrm flipV="1">
                <a:off x="4615650" y="3500480"/>
                <a:ext cx="2174861" cy="823164"/>
              </a:xfrm>
              <a:prstGeom prst="parallelogram">
                <a:avLst>
                  <a:gd name="adj" fmla="val 122133"/>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615650" y="5207049"/>
                <a:ext cx="2174333"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2" idx="2"/>
              </p:cNvCxnSpPr>
              <p:nvPr/>
            </p:nvCxnSpPr>
            <p:spPr>
              <a:xfrm>
                <a:off x="7762091" y="2146554"/>
                <a:ext cx="0" cy="1520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615650" y="3500480"/>
                <a:ext cx="0" cy="170656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4568847" y="2442290"/>
              <a:ext cx="324000" cy="324000"/>
              <a:chOff x="395536" y="680361"/>
              <a:chExt cx="1440000" cy="1440000"/>
            </a:xfrm>
          </p:grpSpPr>
          <p:sp>
            <p:nvSpPr>
              <p:cNvPr id="24" name="Bevel 2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7" name="Group 26"/>
            <p:cNvGrpSpPr/>
            <p:nvPr/>
          </p:nvGrpSpPr>
          <p:grpSpPr>
            <a:xfrm>
              <a:off x="4088786" y="2996952"/>
              <a:ext cx="324000" cy="324000"/>
              <a:chOff x="395536" y="680361"/>
              <a:chExt cx="1440000" cy="1440000"/>
            </a:xfrm>
          </p:grpSpPr>
          <p:sp>
            <p:nvSpPr>
              <p:cNvPr id="28" name="Bevel 27"/>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1" name="Group 30"/>
            <p:cNvGrpSpPr/>
            <p:nvPr/>
          </p:nvGrpSpPr>
          <p:grpSpPr>
            <a:xfrm>
              <a:off x="5194770" y="2837932"/>
              <a:ext cx="324000" cy="324000"/>
              <a:chOff x="395536" y="680361"/>
              <a:chExt cx="1440000" cy="1440000"/>
            </a:xfrm>
          </p:grpSpPr>
          <p:sp>
            <p:nvSpPr>
              <p:cNvPr id="32" name="Bevel 31"/>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5" name="Group 34"/>
            <p:cNvGrpSpPr/>
            <p:nvPr/>
          </p:nvGrpSpPr>
          <p:grpSpPr>
            <a:xfrm>
              <a:off x="5624357" y="3496723"/>
              <a:ext cx="324000" cy="324000"/>
              <a:chOff x="395536" y="680361"/>
              <a:chExt cx="1440000" cy="1440000"/>
            </a:xfrm>
          </p:grpSpPr>
          <p:sp>
            <p:nvSpPr>
              <p:cNvPr id="36" name="Bevel 3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9" name="Group 38"/>
            <p:cNvGrpSpPr/>
            <p:nvPr/>
          </p:nvGrpSpPr>
          <p:grpSpPr>
            <a:xfrm>
              <a:off x="4040181" y="2276872"/>
              <a:ext cx="324000" cy="324000"/>
              <a:chOff x="395536" y="680361"/>
              <a:chExt cx="1440000" cy="1440000"/>
            </a:xfrm>
          </p:grpSpPr>
          <p:sp>
            <p:nvSpPr>
              <p:cNvPr id="40" name="Bevel 3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3" name="Group 42"/>
            <p:cNvGrpSpPr/>
            <p:nvPr/>
          </p:nvGrpSpPr>
          <p:grpSpPr>
            <a:xfrm>
              <a:off x="5958215" y="2810075"/>
              <a:ext cx="324000" cy="324000"/>
              <a:chOff x="395536" y="680361"/>
              <a:chExt cx="1440000" cy="1440000"/>
            </a:xfrm>
          </p:grpSpPr>
          <p:sp>
            <p:nvSpPr>
              <p:cNvPr id="44" name="Bevel 4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7" name="Group 46"/>
            <p:cNvGrpSpPr/>
            <p:nvPr/>
          </p:nvGrpSpPr>
          <p:grpSpPr>
            <a:xfrm>
              <a:off x="5472194" y="2268443"/>
              <a:ext cx="324000" cy="324000"/>
              <a:chOff x="395536" y="680361"/>
              <a:chExt cx="1440000" cy="1440000"/>
            </a:xfrm>
          </p:grpSpPr>
          <p:sp>
            <p:nvSpPr>
              <p:cNvPr id="48" name="Bevel 47"/>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1" name="Group 50"/>
            <p:cNvGrpSpPr/>
            <p:nvPr/>
          </p:nvGrpSpPr>
          <p:grpSpPr>
            <a:xfrm>
              <a:off x="6254571" y="2310798"/>
              <a:ext cx="324000" cy="324000"/>
              <a:chOff x="395536" y="680361"/>
              <a:chExt cx="1440000" cy="1440000"/>
            </a:xfrm>
          </p:grpSpPr>
          <p:sp>
            <p:nvSpPr>
              <p:cNvPr id="52" name="Bevel 51"/>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5" name="Group 54"/>
            <p:cNvGrpSpPr/>
            <p:nvPr/>
          </p:nvGrpSpPr>
          <p:grpSpPr>
            <a:xfrm>
              <a:off x="6655174" y="3075069"/>
              <a:ext cx="324000" cy="324000"/>
              <a:chOff x="395536" y="680361"/>
              <a:chExt cx="1440000" cy="1440000"/>
            </a:xfrm>
          </p:grpSpPr>
          <p:sp>
            <p:nvSpPr>
              <p:cNvPr id="56" name="Bevel 5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9" name="Group 58"/>
            <p:cNvGrpSpPr/>
            <p:nvPr/>
          </p:nvGrpSpPr>
          <p:grpSpPr>
            <a:xfrm>
              <a:off x="6199039" y="3821180"/>
              <a:ext cx="324000" cy="324000"/>
              <a:chOff x="395536" y="680361"/>
              <a:chExt cx="1440000" cy="1440000"/>
            </a:xfrm>
          </p:grpSpPr>
          <p:sp>
            <p:nvSpPr>
              <p:cNvPr id="60" name="Bevel 5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3" name="Group 62"/>
            <p:cNvGrpSpPr/>
            <p:nvPr/>
          </p:nvGrpSpPr>
          <p:grpSpPr>
            <a:xfrm>
              <a:off x="6640522" y="4048279"/>
              <a:ext cx="324000" cy="324000"/>
              <a:chOff x="395536" y="680361"/>
              <a:chExt cx="1440000" cy="1440000"/>
            </a:xfrm>
          </p:grpSpPr>
          <p:sp>
            <p:nvSpPr>
              <p:cNvPr id="64" name="Bevel 6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7" name="Group 66"/>
            <p:cNvGrpSpPr/>
            <p:nvPr/>
          </p:nvGrpSpPr>
          <p:grpSpPr>
            <a:xfrm>
              <a:off x="6243342" y="4690845"/>
              <a:ext cx="324000" cy="324000"/>
              <a:chOff x="395536" y="680361"/>
              <a:chExt cx="1440000" cy="1440000"/>
            </a:xfrm>
          </p:grpSpPr>
          <p:sp>
            <p:nvSpPr>
              <p:cNvPr id="68" name="Bevel 67"/>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1" name="Group 70"/>
            <p:cNvGrpSpPr/>
            <p:nvPr/>
          </p:nvGrpSpPr>
          <p:grpSpPr>
            <a:xfrm>
              <a:off x="6687366" y="4752111"/>
              <a:ext cx="324000" cy="324000"/>
              <a:chOff x="395536" y="680361"/>
              <a:chExt cx="1440000" cy="1440000"/>
            </a:xfrm>
          </p:grpSpPr>
          <p:sp>
            <p:nvSpPr>
              <p:cNvPr id="72" name="Bevel 71"/>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5" name="Group 74"/>
            <p:cNvGrpSpPr/>
            <p:nvPr/>
          </p:nvGrpSpPr>
          <p:grpSpPr>
            <a:xfrm>
              <a:off x="3997333" y="3899297"/>
              <a:ext cx="324000" cy="324000"/>
              <a:chOff x="395536" y="680361"/>
              <a:chExt cx="1440000" cy="1440000"/>
            </a:xfrm>
          </p:grpSpPr>
          <p:sp>
            <p:nvSpPr>
              <p:cNvPr id="76" name="Bevel 7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9" name="Group 78"/>
            <p:cNvGrpSpPr/>
            <p:nvPr/>
          </p:nvGrpSpPr>
          <p:grpSpPr>
            <a:xfrm>
              <a:off x="5611751" y="4796985"/>
              <a:ext cx="324000" cy="324000"/>
              <a:chOff x="395536" y="680361"/>
              <a:chExt cx="1440000" cy="1440000"/>
            </a:xfrm>
          </p:grpSpPr>
          <p:sp>
            <p:nvSpPr>
              <p:cNvPr id="80" name="Bevel 7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3" name="Group 82"/>
            <p:cNvGrpSpPr/>
            <p:nvPr/>
          </p:nvGrpSpPr>
          <p:grpSpPr>
            <a:xfrm>
              <a:off x="5082172" y="3868792"/>
              <a:ext cx="324000" cy="324000"/>
              <a:chOff x="395536" y="680361"/>
              <a:chExt cx="1440000" cy="1440000"/>
            </a:xfrm>
          </p:grpSpPr>
          <p:sp>
            <p:nvSpPr>
              <p:cNvPr id="84" name="Bevel 8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7" name="Group 86"/>
            <p:cNvGrpSpPr/>
            <p:nvPr/>
          </p:nvGrpSpPr>
          <p:grpSpPr>
            <a:xfrm>
              <a:off x="4526647" y="3588062"/>
              <a:ext cx="324000" cy="324000"/>
              <a:chOff x="395536" y="680361"/>
              <a:chExt cx="1440000" cy="1440000"/>
            </a:xfrm>
          </p:grpSpPr>
          <p:sp>
            <p:nvSpPr>
              <p:cNvPr id="88" name="Bevel 87"/>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1" name="Group 90"/>
            <p:cNvGrpSpPr/>
            <p:nvPr/>
          </p:nvGrpSpPr>
          <p:grpSpPr>
            <a:xfrm>
              <a:off x="4433032" y="4781564"/>
              <a:ext cx="324000" cy="324000"/>
              <a:chOff x="395536" y="680361"/>
              <a:chExt cx="1440000" cy="1440000"/>
            </a:xfrm>
          </p:grpSpPr>
          <p:sp>
            <p:nvSpPr>
              <p:cNvPr id="92" name="Bevel 91"/>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5" name="Group 94"/>
            <p:cNvGrpSpPr/>
            <p:nvPr/>
          </p:nvGrpSpPr>
          <p:grpSpPr>
            <a:xfrm>
              <a:off x="4058949" y="4415722"/>
              <a:ext cx="324000" cy="324000"/>
              <a:chOff x="395536" y="680361"/>
              <a:chExt cx="1440000" cy="1440000"/>
            </a:xfrm>
          </p:grpSpPr>
          <p:sp>
            <p:nvSpPr>
              <p:cNvPr id="96" name="Bevel 9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4"/>
              <p:cNvPicPr>
                <a:picLocks noChangeAspect="1" noChangeArrowheads="1"/>
              </p:cNvPicPr>
              <p:nvPr/>
            </p:nvPicPr>
            <p:blipFill>
              <a:blip r:embed="rId7" cstate="print">
                <a:biLevel thresh="75000"/>
                <a:extLst>
                  <a:ext uri="{BEBA8EAE-BF5A-486C-A8C5-ECC9F3942E4B}">
                    <a14:imgProps xmlns:a14="http://schemas.microsoft.com/office/drawing/2010/main">
                      <a14:imgLayer r:embed="rId8">
                        <a14:imgEffect>
                          <a14:colorTemperature colorTemp="10500"/>
                        </a14:imgEffect>
                      </a14:imgLayer>
                    </a14:imgProps>
                  </a:ex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9" name="Group 98"/>
            <p:cNvGrpSpPr/>
            <p:nvPr/>
          </p:nvGrpSpPr>
          <p:grpSpPr>
            <a:xfrm>
              <a:off x="4995526" y="4518444"/>
              <a:ext cx="324000" cy="324000"/>
              <a:chOff x="395536" y="680361"/>
              <a:chExt cx="1440000" cy="1440000"/>
            </a:xfrm>
          </p:grpSpPr>
          <p:sp>
            <p:nvSpPr>
              <p:cNvPr id="100" name="Bevel 9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3" name="Group 102"/>
            <p:cNvGrpSpPr/>
            <p:nvPr/>
          </p:nvGrpSpPr>
          <p:grpSpPr>
            <a:xfrm>
              <a:off x="5692760" y="4412304"/>
              <a:ext cx="324000" cy="324000"/>
              <a:chOff x="395536" y="680361"/>
              <a:chExt cx="1440000" cy="1440000"/>
            </a:xfrm>
          </p:grpSpPr>
          <p:sp>
            <p:nvSpPr>
              <p:cNvPr id="104" name="Bevel 10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 name="Oval 20"/>
            <p:cNvSpPr/>
            <p:nvPr/>
          </p:nvSpPr>
          <p:spPr>
            <a:xfrm>
              <a:off x="6168466" y="4405216"/>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C7</a:t>
              </a:r>
              <a:endParaRPr lang="en-US" sz="800" dirty="0"/>
            </a:p>
          </p:txBody>
        </p:sp>
        <p:sp>
          <p:nvSpPr>
            <p:cNvPr id="108" name="Oval 107"/>
            <p:cNvSpPr/>
            <p:nvPr/>
          </p:nvSpPr>
          <p:spPr>
            <a:xfrm>
              <a:off x="4519590" y="2190309"/>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C1</a:t>
              </a:r>
              <a:endParaRPr lang="en-US" sz="800" dirty="0"/>
            </a:p>
          </p:txBody>
        </p:sp>
        <p:sp>
          <p:nvSpPr>
            <p:cNvPr id="109" name="Oval 108"/>
            <p:cNvSpPr/>
            <p:nvPr/>
          </p:nvSpPr>
          <p:spPr>
            <a:xfrm>
              <a:off x="5761145" y="2586290"/>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C2</a:t>
              </a:r>
              <a:endParaRPr lang="en-US" sz="800" dirty="0"/>
            </a:p>
          </p:txBody>
        </p:sp>
        <p:sp>
          <p:nvSpPr>
            <p:cNvPr id="110" name="Oval 109"/>
            <p:cNvSpPr/>
            <p:nvPr/>
          </p:nvSpPr>
          <p:spPr>
            <a:xfrm>
              <a:off x="4895253" y="3640723"/>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C3</a:t>
              </a:r>
              <a:endParaRPr lang="en-US" sz="800" dirty="0"/>
            </a:p>
          </p:txBody>
        </p:sp>
        <p:sp>
          <p:nvSpPr>
            <p:cNvPr id="111" name="Oval 110"/>
            <p:cNvSpPr/>
            <p:nvPr/>
          </p:nvSpPr>
          <p:spPr>
            <a:xfrm>
              <a:off x="5179751" y="3295398"/>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C4</a:t>
              </a:r>
              <a:endParaRPr lang="en-US" sz="800" dirty="0"/>
            </a:p>
          </p:txBody>
        </p:sp>
        <p:sp>
          <p:nvSpPr>
            <p:cNvPr id="112" name="Oval 111"/>
            <p:cNvSpPr/>
            <p:nvPr/>
          </p:nvSpPr>
          <p:spPr>
            <a:xfrm>
              <a:off x="6302772" y="3406723"/>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C5</a:t>
              </a:r>
              <a:endParaRPr lang="en-US" sz="800" dirty="0"/>
            </a:p>
          </p:txBody>
        </p:sp>
        <p:sp>
          <p:nvSpPr>
            <p:cNvPr id="113" name="Oval 112"/>
            <p:cNvSpPr/>
            <p:nvPr/>
          </p:nvSpPr>
          <p:spPr>
            <a:xfrm>
              <a:off x="4426738" y="4296717"/>
              <a:ext cx="432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C6</a:t>
              </a:r>
              <a:endParaRPr lang="en-US" sz="800" dirty="0"/>
            </a:p>
          </p:txBody>
        </p:sp>
      </p:grpSp>
      <p:grpSp>
        <p:nvGrpSpPr>
          <p:cNvPr id="115" name="Group 114"/>
          <p:cNvGrpSpPr/>
          <p:nvPr/>
        </p:nvGrpSpPr>
        <p:grpSpPr>
          <a:xfrm>
            <a:off x="7884368" y="1415465"/>
            <a:ext cx="785660" cy="731088"/>
            <a:chOff x="315259" y="2190309"/>
            <a:chExt cx="3233817" cy="2906823"/>
          </a:xfrm>
        </p:grpSpPr>
        <p:pic>
          <p:nvPicPr>
            <p:cNvPr id="116" name="Picture 115"/>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8" name="Group 117"/>
          <p:cNvGrpSpPr/>
          <p:nvPr/>
        </p:nvGrpSpPr>
        <p:grpSpPr>
          <a:xfrm>
            <a:off x="7978341" y="4176020"/>
            <a:ext cx="785660" cy="731088"/>
            <a:chOff x="315259" y="2190309"/>
            <a:chExt cx="3233817" cy="2906823"/>
          </a:xfrm>
        </p:grpSpPr>
        <p:pic>
          <p:nvPicPr>
            <p:cNvPr id="119" name="Picture 118"/>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1" name="Group 120"/>
          <p:cNvGrpSpPr/>
          <p:nvPr/>
        </p:nvGrpSpPr>
        <p:grpSpPr>
          <a:xfrm>
            <a:off x="5692742" y="1049921"/>
            <a:ext cx="785660" cy="731088"/>
            <a:chOff x="315259" y="2190309"/>
            <a:chExt cx="3233817" cy="2906823"/>
          </a:xfrm>
        </p:grpSpPr>
        <p:pic>
          <p:nvPicPr>
            <p:cNvPr id="122" name="Picture 121"/>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4" name="Group 123"/>
          <p:cNvGrpSpPr/>
          <p:nvPr/>
        </p:nvGrpSpPr>
        <p:grpSpPr>
          <a:xfrm>
            <a:off x="6537774" y="5354506"/>
            <a:ext cx="785660" cy="731088"/>
            <a:chOff x="315259" y="2190309"/>
            <a:chExt cx="3233817" cy="2906823"/>
          </a:xfrm>
        </p:grpSpPr>
        <p:pic>
          <p:nvPicPr>
            <p:cNvPr id="125" name="Picture 124"/>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8" name="Group 127"/>
          <p:cNvGrpSpPr/>
          <p:nvPr/>
        </p:nvGrpSpPr>
        <p:grpSpPr>
          <a:xfrm>
            <a:off x="7643938" y="2990708"/>
            <a:ext cx="785660" cy="731088"/>
            <a:chOff x="315259" y="2190309"/>
            <a:chExt cx="3233817" cy="2906823"/>
          </a:xfrm>
        </p:grpSpPr>
        <p:pic>
          <p:nvPicPr>
            <p:cNvPr id="129" name="Picture 128"/>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0"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1680" y="3643720"/>
              <a:ext cx="1857396" cy="1108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Left-Up Arrow 8"/>
          <p:cNvSpPr/>
          <p:nvPr/>
        </p:nvSpPr>
        <p:spPr>
          <a:xfrm flipH="1" flipV="1">
            <a:off x="1349187" y="1119084"/>
            <a:ext cx="4378886" cy="1011673"/>
          </a:xfrm>
          <a:prstGeom prst="leftUpArrow">
            <a:avLst>
              <a:gd name="adj1" fmla="val 20284"/>
              <a:gd name="adj2" fmla="val 1831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Curved Down Arrow 130"/>
          <p:cNvSpPr/>
          <p:nvPr/>
        </p:nvSpPr>
        <p:spPr>
          <a:xfrm rot="2077669">
            <a:off x="2267486" y="3346956"/>
            <a:ext cx="944017" cy="423614"/>
          </a:xfrm>
          <a:prstGeom prst="curvedDownArrow">
            <a:avLst>
              <a:gd name="adj1" fmla="val 25000"/>
              <a:gd name="adj2" fmla="val 50000"/>
              <a:gd name="adj3" fmla="val 428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Curved Down Arrow 131"/>
          <p:cNvSpPr/>
          <p:nvPr/>
        </p:nvSpPr>
        <p:spPr>
          <a:xfrm rot="2077669">
            <a:off x="2123568" y="3413826"/>
            <a:ext cx="1574041" cy="621820"/>
          </a:xfrm>
          <a:prstGeom prst="curvedDownArrow">
            <a:avLst>
              <a:gd name="adj1" fmla="val 25000"/>
              <a:gd name="adj2" fmla="val 50000"/>
              <a:gd name="adj3" fmla="val 428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Title 1"/>
          <p:cNvSpPr txBox="1">
            <a:spLocks/>
          </p:cNvSpPr>
          <p:nvPr/>
        </p:nvSpPr>
        <p:spPr>
          <a:xfrm>
            <a:off x="144732" y="6108339"/>
            <a:ext cx="8619269" cy="76470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900" b="1" dirty="0" smtClean="0">
                <a:solidFill>
                  <a:srgbClr val="0070C0"/>
                </a:solidFill>
              </a:rPr>
              <a:t>… and by doing that it modifies own genome and body</a:t>
            </a:r>
            <a:r>
              <a:rPr lang="en-US" sz="3300" b="1" dirty="0" smtClean="0">
                <a:solidFill>
                  <a:srgbClr val="0070C0"/>
                </a:solidFill>
              </a:rPr>
              <a:t>)</a:t>
            </a:r>
            <a:endParaRPr lang="en-US" sz="3300" b="1" dirty="0">
              <a:solidFill>
                <a:srgbClr val="0070C0"/>
              </a:solidFill>
            </a:endParaRPr>
          </a:p>
        </p:txBody>
      </p:sp>
    </p:spTree>
    <p:extLst>
      <p:ext uri="{BB962C8B-B14F-4D97-AF65-F5344CB8AC3E}">
        <p14:creationId xmlns:p14="http://schemas.microsoft.com/office/powerpoint/2010/main" val="20018188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1196752"/>
            <a:ext cx="8818745" cy="5587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1438" y="387415"/>
            <a:ext cx="6255610" cy="720080"/>
          </a:xfrm>
        </p:spPr>
        <p:txBody>
          <a:bodyPr>
            <a:noAutofit/>
          </a:bodyPr>
          <a:lstStyle/>
          <a:p>
            <a:r>
              <a:rPr lang="en-US" sz="4000" b="1" dirty="0">
                <a:solidFill>
                  <a:srgbClr val="0070C0"/>
                </a:solidFill>
              </a:rPr>
              <a:t>“Sowing” Knowledge Tokens</a:t>
            </a:r>
          </a:p>
        </p:txBody>
      </p:sp>
      <p:grpSp>
        <p:nvGrpSpPr>
          <p:cNvPr id="4" name="Group 3"/>
          <p:cNvGrpSpPr/>
          <p:nvPr/>
        </p:nvGrpSpPr>
        <p:grpSpPr>
          <a:xfrm rot="19138798">
            <a:off x="4252776" y="2973247"/>
            <a:ext cx="575817" cy="559210"/>
            <a:chOff x="395536" y="680361"/>
            <a:chExt cx="1440000" cy="1440000"/>
          </a:xfrm>
        </p:grpSpPr>
        <p:sp>
          <p:nvSpPr>
            <p:cNvPr id="5" name="Bevel 4"/>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rot="19979797">
            <a:off x="4623218" y="3887244"/>
            <a:ext cx="575817" cy="559210"/>
            <a:chOff x="395536" y="680361"/>
            <a:chExt cx="1440000" cy="1440000"/>
          </a:xfrm>
        </p:grpSpPr>
        <p:sp>
          <p:nvSpPr>
            <p:cNvPr id="10" name="Bevel 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rot="20588475">
            <a:off x="5359509" y="4644123"/>
            <a:ext cx="575817" cy="559210"/>
            <a:chOff x="395536" y="680361"/>
            <a:chExt cx="1440000" cy="1440000"/>
          </a:xfrm>
        </p:grpSpPr>
        <p:sp>
          <p:nvSpPr>
            <p:cNvPr id="14" name="Bevel 1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rot="410248">
            <a:off x="4567679" y="5154116"/>
            <a:ext cx="575817" cy="559210"/>
            <a:chOff x="395536" y="680361"/>
            <a:chExt cx="1440000" cy="1440000"/>
          </a:xfrm>
        </p:grpSpPr>
        <p:sp>
          <p:nvSpPr>
            <p:cNvPr id="18" name="Bevel 17"/>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1" name="Group 20"/>
          <p:cNvGrpSpPr/>
          <p:nvPr/>
        </p:nvGrpSpPr>
        <p:grpSpPr>
          <a:xfrm rot="21437074">
            <a:off x="5660919" y="5616985"/>
            <a:ext cx="575817" cy="559210"/>
            <a:chOff x="395536" y="680361"/>
            <a:chExt cx="1440000" cy="1440000"/>
          </a:xfrm>
        </p:grpSpPr>
        <p:sp>
          <p:nvSpPr>
            <p:cNvPr id="22" name="Bevel 21"/>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Rounded Rectangular Callout 2"/>
          <p:cNvSpPr/>
          <p:nvPr/>
        </p:nvSpPr>
        <p:spPr>
          <a:xfrm>
            <a:off x="4584068" y="1700808"/>
            <a:ext cx="3420214" cy="720080"/>
          </a:xfrm>
          <a:prstGeom prst="wedgeRoundRectCallout">
            <a:avLst>
              <a:gd name="adj1" fmla="val -42438"/>
              <a:gd name="adj2" fmla="val 1487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Knowledge Token – a “Nutrition” for Knowledge Organisms</a:t>
            </a:r>
            <a:endParaRPr lang="en-US" dirty="0"/>
          </a:p>
        </p:txBody>
      </p:sp>
      <p:pic>
        <p:nvPicPr>
          <p:cNvPr id="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7195" y="71559"/>
            <a:ext cx="2195736" cy="1401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9778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 name="Group 4095"/>
          <p:cNvGrpSpPr/>
          <p:nvPr/>
        </p:nvGrpSpPr>
        <p:grpSpPr>
          <a:xfrm>
            <a:off x="72239" y="684296"/>
            <a:ext cx="7272808" cy="5841279"/>
            <a:chOff x="827584" y="1268760"/>
            <a:chExt cx="6240396" cy="5193207"/>
          </a:xfrm>
        </p:grpSpPr>
        <p:pic>
          <p:nvPicPr>
            <p:cNvPr id="409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7584" y="1268760"/>
              <a:ext cx="6240396" cy="5193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rot="20370521">
              <a:off x="1305872" y="4154505"/>
              <a:ext cx="540000" cy="540000"/>
              <a:chOff x="395536" y="680361"/>
              <a:chExt cx="1440000" cy="1440000"/>
            </a:xfrm>
          </p:grpSpPr>
          <p:sp>
            <p:nvSpPr>
              <p:cNvPr id="6" name="Bevel 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rot="20370521">
              <a:off x="1940480" y="3961830"/>
              <a:ext cx="540000" cy="540000"/>
              <a:chOff x="395536" y="680361"/>
              <a:chExt cx="1440000" cy="1440000"/>
            </a:xfrm>
          </p:grpSpPr>
          <p:sp>
            <p:nvSpPr>
              <p:cNvPr id="10" name="Bevel 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rot="20370521">
              <a:off x="2658760" y="3766795"/>
              <a:ext cx="540000" cy="540000"/>
              <a:chOff x="395536" y="680361"/>
              <a:chExt cx="1440000" cy="1440000"/>
            </a:xfrm>
          </p:grpSpPr>
          <p:sp>
            <p:nvSpPr>
              <p:cNvPr id="14" name="Bevel 1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rot="20370521">
              <a:off x="1941146" y="5018602"/>
              <a:ext cx="540000" cy="540000"/>
              <a:chOff x="395536" y="680361"/>
              <a:chExt cx="1440000" cy="1440000"/>
            </a:xfrm>
          </p:grpSpPr>
          <p:sp>
            <p:nvSpPr>
              <p:cNvPr id="18" name="Bevel 17"/>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1" name="Group 20"/>
            <p:cNvGrpSpPr/>
            <p:nvPr/>
          </p:nvGrpSpPr>
          <p:grpSpPr>
            <a:xfrm rot="20370521">
              <a:off x="2616829" y="4770475"/>
              <a:ext cx="540000" cy="540000"/>
              <a:chOff x="395536" y="680361"/>
              <a:chExt cx="1440000" cy="1440000"/>
            </a:xfrm>
          </p:grpSpPr>
          <p:sp>
            <p:nvSpPr>
              <p:cNvPr id="22" name="Bevel 21"/>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 name="Group 24"/>
            <p:cNvGrpSpPr/>
            <p:nvPr/>
          </p:nvGrpSpPr>
          <p:grpSpPr>
            <a:xfrm rot="20370521">
              <a:off x="3254563" y="4560786"/>
              <a:ext cx="540000" cy="540000"/>
              <a:chOff x="395536" y="680361"/>
              <a:chExt cx="1440000" cy="1440000"/>
            </a:xfrm>
          </p:grpSpPr>
          <p:sp>
            <p:nvSpPr>
              <p:cNvPr id="26" name="Bevel 2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9" name="Group 28"/>
            <p:cNvGrpSpPr/>
            <p:nvPr/>
          </p:nvGrpSpPr>
          <p:grpSpPr>
            <a:xfrm rot="20370521">
              <a:off x="4057245" y="3357418"/>
              <a:ext cx="540000" cy="540000"/>
              <a:chOff x="395536" y="680361"/>
              <a:chExt cx="1440000" cy="1440000"/>
            </a:xfrm>
          </p:grpSpPr>
          <p:sp>
            <p:nvSpPr>
              <p:cNvPr id="30" name="Bevel 2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3" name="Group 32"/>
            <p:cNvGrpSpPr/>
            <p:nvPr/>
          </p:nvGrpSpPr>
          <p:grpSpPr>
            <a:xfrm rot="20370521">
              <a:off x="4698972" y="3168160"/>
              <a:ext cx="540000" cy="540000"/>
              <a:chOff x="395536" y="680361"/>
              <a:chExt cx="1440000" cy="1440000"/>
            </a:xfrm>
          </p:grpSpPr>
          <p:sp>
            <p:nvSpPr>
              <p:cNvPr id="34" name="Bevel 3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7" name="Group 36"/>
            <p:cNvGrpSpPr/>
            <p:nvPr/>
          </p:nvGrpSpPr>
          <p:grpSpPr>
            <a:xfrm rot="20370521">
              <a:off x="5316846" y="2920032"/>
              <a:ext cx="540000" cy="540000"/>
              <a:chOff x="395536" y="680361"/>
              <a:chExt cx="1440000" cy="1440000"/>
            </a:xfrm>
          </p:grpSpPr>
          <p:sp>
            <p:nvSpPr>
              <p:cNvPr id="38" name="Bevel 37"/>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1" name="Group 40"/>
            <p:cNvGrpSpPr/>
            <p:nvPr/>
          </p:nvGrpSpPr>
          <p:grpSpPr>
            <a:xfrm rot="20370521">
              <a:off x="4770951" y="4018316"/>
              <a:ext cx="540000" cy="540000"/>
              <a:chOff x="395536" y="680361"/>
              <a:chExt cx="1440000" cy="1440000"/>
            </a:xfrm>
          </p:grpSpPr>
          <p:sp>
            <p:nvSpPr>
              <p:cNvPr id="42" name="Bevel 41"/>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5" name="Group 44"/>
            <p:cNvGrpSpPr/>
            <p:nvPr/>
          </p:nvGrpSpPr>
          <p:grpSpPr>
            <a:xfrm rot="20370521">
              <a:off x="5419252" y="3819762"/>
              <a:ext cx="540000" cy="540000"/>
              <a:chOff x="395536" y="680361"/>
              <a:chExt cx="1440000" cy="1440000"/>
            </a:xfrm>
          </p:grpSpPr>
          <p:sp>
            <p:nvSpPr>
              <p:cNvPr id="46" name="Bevel 4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9" name="Group 48"/>
            <p:cNvGrpSpPr/>
            <p:nvPr/>
          </p:nvGrpSpPr>
          <p:grpSpPr>
            <a:xfrm rot="20370521">
              <a:off x="6037127" y="3616094"/>
              <a:ext cx="540000" cy="540000"/>
              <a:chOff x="395536" y="680361"/>
              <a:chExt cx="1440000" cy="1440000"/>
            </a:xfrm>
          </p:grpSpPr>
          <p:sp>
            <p:nvSpPr>
              <p:cNvPr id="50" name="Bevel 4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3" name="Group 52"/>
            <p:cNvGrpSpPr/>
            <p:nvPr/>
          </p:nvGrpSpPr>
          <p:grpSpPr>
            <a:xfrm rot="20370521">
              <a:off x="3519478" y="1751529"/>
              <a:ext cx="286567" cy="288000"/>
              <a:chOff x="395536" y="680361"/>
              <a:chExt cx="1440000" cy="1440000"/>
            </a:xfrm>
          </p:grpSpPr>
          <p:sp>
            <p:nvSpPr>
              <p:cNvPr id="54" name="Bevel 5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7" name="Group 56"/>
            <p:cNvGrpSpPr/>
            <p:nvPr/>
          </p:nvGrpSpPr>
          <p:grpSpPr>
            <a:xfrm rot="20370521">
              <a:off x="3671878" y="1903929"/>
              <a:ext cx="286567" cy="288000"/>
              <a:chOff x="395536" y="680361"/>
              <a:chExt cx="1440000" cy="1440000"/>
            </a:xfrm>
          </p:grpSpPr>
          <p:sp>
            <p:nvSpPr>
              <p:cNvPr id="58" name="Bevel 57"/>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1" name="Group 60"/>
            <p:cNvGrpSpPr/>
            <p:nvPr/>
          </p:nvGrpSpPr>
          <p:grpSpPr>
            <a:xfrm rot="20370521">
              <a:off x="3824278" y="2056329"/>
              <a:ext cx="286567" cy="288000"/>
              <a:chOff x="395536" y="680361"/>
              <a:chExt cx="1440000" cy="1440000"/>
            </a:xfrm>
          </p:grpSpPr>
          <p:sp>
            <p:nvSpPr>
              <p:cNvPr id="62" name="Bevel 61"/>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5" name="Group 64"/>
            <p:cNvGrpSpPr/>
            <p:nvPr/>
          </p:nvGrpSpPr>
          <p:grpSpPr>
            <a:xfrm rot="20370521">
              <a:off x="3752843" y="1760838"/>
              <a:ext cx="286567" cy="288000"/>
              <a:chOff x="395536" y="680361"/>
              <a:chExt cx="1440000" cy="1440000"/>
            </a:xfrm>
          </p:grpSpPr>
          <p:sp>
            <p:nvSpPr>
              <p:cNvPr id="66" name="Bevel 6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9" name="Group 68"/>
            <p:cNvGrpSpPr/>
            <p:nvPr/>
          </p:nvGrpSpPr>
          <p:grpSpPr>
            <a:xfrm rot="20370521">
              <a:off x="3474485" y="2023682"/>
              <a:ext cx="286567" cy="288000"/>
              <a:chOff x="395536" y="680361"/>
              <a:chExt cx="1440000" cy="1440000"/>
            </a:xfrm>
          </p:grpSpPr>
          <p:sp>
            <p:nvSpPr>
              <p:cNvPr id="70" name="Bevel 6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3" name="Group 72"/>
            <p:cNvGrpSpPr/>
            <p:nvPr/>
          </p:nvGrpSpPr>
          <p:grpSpPr>
            <a:xfrm rot="20370521">
              <a:off x="3618173" y="2259167"/>
              <a:ext cx="286567" cy="288000"/>
              <a:chOff x="395536" y="680361"/>
              <a:chExt cx="1440000" cy="1440000"/>
            </a:xfrm>
          </p:grpSpPr>
          <p:sp>
            <p:nvSpPr>
              <p:cNvPr id="74" name="Bevel 7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7" name="Group 76"/>
            <p:cNvGrpSpPr/>
            <p:nvPr/>
          </p:nvGrpSpPr>
          <p:grpSpPr>
            <a:xfrm rot="20370521">
              <a:off x="3344272" y="2241376"/>
              <a:ext cx="286567" cy="288000"/>
              <a:chOff x="395536" y="680361"/>
              <a:chExt cx="1440000" cy="1440000"/>
            </a:xfrm>
          </p:grpSpPr>
          <p:sp>
            <p:nvSpPr>
              <p:cNvPr id="78" name="Bevel 77"/>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1" name="Group 80"/>
            <p:cNvGrpSpPr/>
            <p:nvPr/>
          </p:nvGrpSpPr>
          <p:grpSpPr>
            <a:xfrm rot="20370521">
              <a:off x="3913070" y="2256435"/>
              <a:ext cx="286567" cy="288000"/>
              <a:chOff x="395536" y="680361"/>
              <a:chExt cx="1440000" cy="1440000"/>
            </a:xfrm>
          </p:grpSpPr>
          <p:sp>
            <p:nvSpPr>
              <p:cNvPr id="82" name="Bevel 81"/>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6" name="Rectangle 85"/>
            <p:cNvSpPr/>
            <p:nvPr/>
          </p:nvSpPr>
          <p:spPr>
            <a:xfrm rot="20403721">
              <a:off x="2233504" y="5406225"/>
              <a:ext cx="1665328" cy="523220"/>
            </a:xfrm>
            <a:prstGeom prst="rect">
              <a:avLst/>
            </a:prstGeom>
            <a:noFill/>
          </p:spPr>
          <p:txBody>
            <a:bodyPr wrap="none" lIns="91440" tIns="45720" rIns="91440" bIns="45720">
              <a:spAutoFit/>
            </a:bodyPr>
            <a:lstStyle/>
            <a:p>
              <a:pPr algn="ctr"/>
              <a:r>
                <a:rPr lang="en-US" sz="28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Context 1</a:t>
              </a:r>
              <a:endParaRPr lang="en-US" sz="28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87" name="Rectangle 86"/>
            <p:cNvSpPr/>
            <p:nvPr/>
          </p:nvSpPr>
          <p:spPr>
            <a:xfrm rot="20536115">
              <a:off x="1483318" y="4577419"/>
              <a:ext cx="1460400" cy="461665"/>
            </a:xfrm>
            <a:prstGeom prst="rect">
              <a:avLst/>
            </a:prstGeom>
            <a:noFill/>
          </p:spPr>
          <p:txBody>
            <a:bodyPr wrap="none" lIns="91440" tIns="45720" rIns="91440" bIns="45720">
              <a:spAutoFit/>
            </a:bodyPr>
            <a:lstStyle/>
            <a:p>
              <a:pPr algn="ctr"/>
              <a:r>
                <a:rPr lang="en-US" sz="24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Context 2</a:t>
              </a:r>
              <a:endParaRPr lang="en-US" sz="2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88" name="Rectangle 87"/>
            <p:cNvSpPr/>
            <p:nvPr/>
          </p:nvSpPr>
          <p:spPr>
            <a:xfrm rot="20477337">
              <a:off x="4992456" y="4433272"/>
              <a:ext cx="1665328" cy="523220"/>
            </a:xfrm>
            <a:prstGeom prst="rect">
              <a:avLst/>
            </a:prstGeom>
            <a:noFill/>
          </p:spPr>
          <p:txBody>
            <a:bodyPr wrap="none" lIns="91440" tIns="45720" rIns="91440" bIns="45720">
              <a:spAutoFit/>
            </a:bodyPr>
            <a:lstStyle/>
            <a:p>
              <a:pPr algn="ctr"/>
              <a:r>
                <a:rPr lang="en-US" sz="28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Context 3</a:t>
              </a:r>
              <a:endParaRPr lang="en-US" sz="28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sp>
          <p:nvSpPr>
            <p:cNvPr id="89" name="Rectangle 88"/>
            <p:cNvSpPr/>
            <p:nvPr/>
          </p:nvSpPr>
          <p:spPr>
            <a:xfrm rot="20536115">
              <a:off x="4068993" y="3694648"/>
              <a:ext cx="1460400" cy="461665"/>
            </a:xfrm>
            <a:prstGeom prst="rect">
              <a:avLst/>
            </a:prstGeom>
            <a:noFill/>
          </p:spPr>
          <p:txBody>
            <a:bodyPr wrap="none" lIns="91440" tIns="45720" rIns="91440" bIns="45720">
              <a:spAutoFit/>
            </a:bodyPr>
            <a:lstStyle/>
            <a:p>
              <a:pPr algn="ctr"/>
              <a:r>
                <a:rPr lang="en-US" sz="24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Context 4</a:t>
              </a:r>
              <a:endParaRPr lang="en-US" sz="24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grpSp>
      <p:sp>
        <p:nvSpPr>
          <p:cNvPr id="4097" name="Rectangle 4096"/>
          <p:cNvSpPr/>
          <p:nvPr/>
        </p:nvSpPr>
        <p:spPr>
          <a:xfrm>
            <a:off x="6809528" y="688457"/>
            <a:ext cx="2297285" cy="2554545"/>
          </a:xfrm>
          <a:prstGeom prst="rect">
            <a:avLst/>
          </a:prstGeom>
          <a:solidFill>
            <a:schemeClr val="bg1">
              <a:lumMod val="85000"/>
            </a:schemeClr>
          </a:solidFill>
          <a:ln w="25400">
            <a:solidFill>
              <a:schemeClr val="tx1"/>
            </a:solidFill>
          </a:ln>
        </p:spPr>
        <p:txBody>
          <a:bodyPr wrap="square">
            <a:spAutoFit/>
          </a:bodyPr>
          <a:lstStyle/>
          <a:p>
            <a:r>
              <a:rPr lang="en-US" sz="2000" dirty="0" smtClean="0"/>
              <a:t>“Sowing” in this paper stands for placing </a:t>
            </a:r>
            <a:r>
              <a:rPr lang="en-US" sz="2000" dirty="0"/>
              <a:t>new </a:t>
            </a:r>
            <a:r>
              <a:rPr lang="en-US" sz="2000" dirty="0" smtClean="0"/>
              <a:t>knowledge tokens </a:t>
            </a:r>
            <a:r>
              <a:rPr lang="en-US" sz="2000" dirty="0"/>
              <a:t>in the right contexts of the </a:t>
            </a:r>
            <a:r>
              <a:rPr lang="en-US" sz="2000" dirty="0" smtClean="0"/>
              <a:t>environment (i.e., contextualizing knowledge)</a:t>
            </a:r>
            <a:endParaRPr lang="en-US" sz="2000" dirty="0"/>
          </a:p>
        </p:txBody>
      </p:sp>
      <p:pic>
        <p:nvPicPr>
          <p:cNvPr id="9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42622" y="5292776"/>
            <a:ext cx="2351887" cy="1501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3" name="Title 1"/>
          <p:cNvSpPr>
            <a:spLocks noGrp="1"/>
          </p:cNvSpPr>
          <p:nvPr>
            <p:ph type="title"/>
          </p:nvPr>
        </p:nvSpPr>
        <p:spPr>
          <a:xfrm>
            <a:off x="170964" y="31804"/>
            <a:ext cx="6347048" cy="764704"/>
          </a:xfrm>
        </p:spPr>
        <p:txBody>
          <a:bodyPr>
            <a:normAutofit fontScale="90000"/>
          </a:bodyPr>
          <a:lstStyle/>
          <a:p>
            <a:r>
              <a:rPr lang="en-US" sz="3600" b="1" dirty="0" smtClean="0">
                <a:solidFill>
                  <a:srgbClr val="0070C0"/>
                </a:solidFill>
              </a:rPr>
              <a:t>Sowing Knowledge Tokens Problem</a:t>
            </a:r>
            <a:endParaRPr lang="en-US" sz="3600" b="1" dirty="0">
              <a:solidFill>
                <a:srgbClr val="0070C0"/>
              </a:solidFill>
            </a:endParaRPr>
          </a:p>
        </p:txBody>
      </p:sp>
    </p:spTree>
    <p:extLst>
      <p:ext uri="{BB962C8B-B14F-4D97-AF65-F5344CB8AC3E}">
        <p14:creationId xmlns:p14="http://schemas.microsoft.com/office/powerpoint/2010/main" val="25096397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4096"/>
          <p:cNvSpPr/>
          <p:nvPr/>
        </p:nvSpPr>
        <p:spPr>
          <a:xfrm>
            <a:off x="4931722" y="733800"/>
            <a:ext cx="4164572" cy="2862322"/>
          </a:xfrm>
          <a:prstGeom prst="rect">
            <a:avLst/>
          </a:prstGeom>
          <a:solidFill>
            <a:schemeClr val="bg1">
              <a:lumMod val="85000"/>
            </a:schemeClr>
          </a:solidFill>
          <a:ln w="25400">
            <a:solidFill>
              <a:schemeClr val="tx1"/>
            </a:solidFill>
          </a:ln>
        </p:spPr>
        <p:txBody>
          <a:bodyPr wrap="square">
            <a:spAutoFit/>
          </a:bodyPr>
          <a:lstStyle/>
          <a:p>
            <a:r>
              <a:rPr lang="en-US" sz="2000" dirty="0"/>
              <a:t>The </a:t>
            </a:r>
            <a:r>
              <a:rPr lang="en-US" sz="2000" dirty="0" smtClean="0"/>
              <a:t>main requirement for knowledge token sowing </a:t>
            </a:r>
            <a:r>
              <a:rPr lang="en-US" sz="2000" dirty="0"/>
              <a:t>is </a:t>
            </a:r>
            <a:r>
              <a:rPr lang="en-US" sz="2000" dirty="0" smtClean="0"/>
              <a:t>that similar </a:t>
            </a:r>
            <a:r>
              <a:rPr lang="en-US" sz="2000" dirty="0"/>
              <a:t>tokens </a:t>
            </a:r>
            <a:r>
              <a:rPr lang="en-US" sz="2000" dirty="0" smtClean="0"/>
              <a:t>get sown</a:t>
            </a:r>
            <a:r>
              <a:rPr lang="en-US" sz="2000" dirty="0"/>
              <a:t> </a:t>
            </a:r>
            <a:r>
              <a:rPr lang="en-US" sz="2000" dirty="0" smtClean="0"/>
              <a:t>close </a:t>
            </a:r>
            <a:r>
              <a:rPr lang="en-US" sz="2000" dirty="0"/>
              <a:t>to each </a:t>
            </a:r>
            <a:r>
              <a:rPr lang="en-US" sz="2000" dirty="0" smtClean="0"/>
              <a:t>other. Therefore we are dealing with the problem of an </a:t>
            </a:r>
            <a:r>
              <a:rPr lang="en-US" sz="2000" u="sng" dirty="0" smtClean="0"/>
              <a:t>efficient</a:t>
            </a:r>
            <a:r>
              <a:rPr lang="en-US" sz="2000" dirty="0" smtClean="0"/>
              <a:t> similarity/distance search within large and high-dimensional data sets. Efficiency </a:t>
            </a:r>
            <a:r>
              <a:rPr lang="en-US" sz="2000" dirty="0"/>
              <a:t>in this context may be interpreted as the ratio </a:t>
            </a:r>
            <a:r>
              <a:rPr lang="en-US" sz="2000" dirty="0" smtClean="0"/>
              <a:t>of the effort </a:t>
            </a:r>
            <a:r>
              <a:rPr lang="en-US" sz="2000" dirty="0"/>
              <a:t>spent to the utility of the result.</a:t>
            </a:r>
            <a:r>
              <a:rPr lang="en-US" sz="2000" dirty="0" smtClean="0"/>
              <a:t> </a:t>
            </a:r>
            <a:endParaRPr lang="en-US" sz="2000" dirty="0"/>
          </a:p>
        </p:txBody>
      </p:sp>
      <p:sp>
        <p:nvSpPr>
          <p:cNvPr id="93" name="Title 1"/>
          <p:cNvSpPr>
            <a:spLocks noGrp="1"/>
          </p:cNvSpPr>
          <p:nvPr>
            <p:ph type="title"/>
          </p:nvPr>
        </p:nvSpPr>
        <p:spPr>
          <a:xfrm>
            <a:off x="854750" y="23853"/>
            <a:ext cx="6921316" cy="678084"/>
          </a:xfrm>
        </p:spPr>
        <p:txBody>
          <a:bodyPr>
            <a:normAutofit fontScale="90000"/>
          </a:bodyPr>
          <a:lstStyle/>
          <a:p>
            <a:r>
              <a:rPr lang="en-US" sz="3600" b="1" dirty="0" smtClean="0">
                <a:solidFill>
                  <a:srgbClr val="0070C0"/>
                </a:solidFill>
              </a:rPr>
              <a:t>Sowing Knowledge Tokens Challenge</a:t>
            </a:r>
            <a:endParaRPr lang="en-US" sz="3600" b="1" dirty="0">
              <a:solidFill>
                <a:srgbClr val="0070C0"/>
              </a:solidFill>
            </a:endParaRPr>
          </a:p>
        </p:txBody>
      </p:sp>
      <p:grpSp>
        <p:nvGrpSpPr>
          <p:cNvPr id="94" name="Group 93"/>
          <p:cNvGrpSpPr/>
          <p:nvPr/>
        </p:nvGrpSpPr>
        <p:grpSpPr>
          <a:xfrm>
            <a:off x="109777" y="2025971"/>
            <a:ext cx="1025842" cy="1027934"/>
            <a:chOff x="395536" y="680361"/>
            <a:chExt cx="1440000" cy="1440000"/>
          </a:xfrm>
        </p:grpSpPr>
        <p:sp>
          <p:nvSpPr>
            <p:cNvPr id="95" name="Bevel 94"/>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8" name="Group 97"/>
          <p:cNvGrpSpPr/>
          <p:nvPr/>
        </p:nvGrpSpPr>
        <p:grpSpPr>
          <a:xfrm>
            <a:off x="1106852" y="3930199"/>
            <a:ext cx="1025842" cy="1027934"/>
            <a:chOff x="395536" y="680361"/>
            <a:chExt cx="1440000" cy="1440000"/>
          </a:xfrm>
        </p:grpSpPr>
        <p:sp>
          <p:nvSpPr>
            <p:cNvPr id="99" name="Bevel 98"/>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2" name="Group 101"/>
          <p:cNvGrpSpPr/>
          <p:nvPr/>
        </p:nvGrpSpPr>
        <p:grpSpPr>
          <a:xfrm>
            <a:off x="3360754" y="1294663"/>
            <a:ext cx="1025842" cy="1027934"/>
            <a:chOff x="395536" y="680361"/>
            <a:chExt cx="1440000" cy="1440000"/>
          </a:xfrm>
        </p:grpSpPr>
        <p:sp>
          <p:nvSpPr>
            <p:cNvPr id="103" name="Bevel 102"/>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6" name="Group 105"/>
          <p:cNvGrpSpPr/>
          <p:nvPr/>
        </p:nvGrpSpPr>
        <p:grpSpPr>
          <a:xfrm>
            <a:off x="4271789" y="3822404"/>
            <a:ext cx="1025842" cy="1027934"/>
            <a:chOff x="395536" y="680361"/>
            <a:chExt cx="1440000" cy="1440000"/>
          </a:xfrm>
        </p:grpSpPr>
        <p:sp>
          <p:nvSpPr>
            <p:cNvPr id="107" name="Bevel 106"/>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4099" name="Straight Arrow Connector 4098"/>
          <p:cNvCxnSpPr/>
          <p:nvPr/>
        </p:nvCxnSpPr>
        <p:spPr>
          <a:xfrm flipV="1">
            <a:off x="1207584" y="1724330"/>
            <a:ext cx="2053717" cy="815608"/>
          </a:xfrm>
          <a:prstGeom prst="straightConnector1">
            <a:avLst/>
          </a:prstGeom>
          <a:ln w="38100">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1207584" y="2692338"/>
            <a:ext cx="3025232" cy="1331322"/>
          </a:xfrm>
          <a:prstGeom prst="straightConnector1">
            <a:avLst/>
          </a:prstGeom>
          <a:ln w="38100">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645160" y="3125759"/>
            <a:ext cx="360040" cy="1052278"/>
          </a:xfrm>
          <a:prstGeom prst="straightConnector1">
            <a:avLst/>
          </a:prstGeom>
          <a:ln w="38100">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4104" name="Rectangle 4103"/>
          <p:cNvSpPr/>
          <p:nvPr/>
        </p:nvSpPr>
        <p:spPr>
          <a:xfrm>
            <a:off x="1717329" y="1622255"/>
            <a:ext cx="651140"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D2</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8" name="Rectangle 117"/>
          <p:cNvSpPr/>
          <p:nvPr/>
        </p:nvSpPr>
        <p:spPr>
          <a:xfrm>
            <a:off x="810049" y="3258456"/>
            <a:ext cx="651140"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D1</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9" name="Rectangle 118"/>
          <p:cNvSpPr/>
          <p:nvPr/>
        </p:nvSpPr>
        <p:spPr>
          <a:xfrm>
            <a:off x="2958832" y="2984392"/>
            <a:ext cx="651140"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D3</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20" name="Rectangle 119"/>
          <p:cNvSpPr/>
          <p:nvPr/>
        </p:nvSpPr>
        <p:spPr>
          <a:xfrm>
            <a:off x="2233428" y="4820854"/>
            <a:ext cx="2366353"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D1 &lt; </a:t>
            </a: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D2 </a:t>
            </a:r>
            <a:r>
              <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&lt; </a:t>
            </a: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D3</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107" name="TextBox 4106"/>
          <p:cNvSpPr txBox="1"/>
          <p:nvPr/>
        </p:nvSpPr>
        <p:spPr>
          <a:xfrm>
            <a:off x="5436096" y="3656394"/>
            <a:ext cx="3660198" cy="1200329"/>
          </a:xfrm>
          <a:prstGeom prst="rect">
            <a:avLst/>
          </a:prstGeom>
          <a:solidFill>
            <a:schemeClr val="bg1">
              <a:lumMod val="85000"/>
            </a:schemeClr>
          </a:solidFill>
          <a:ln w="25400">
            <a:solidFill>
              <a:schemeClr val="tx1"/>
            </a:solidFill>
          </a:ln>
        </p:spPr>
        <p:txBody>
          <a:bodyPr wrap="square" rtlCol="0">
            <a:spAutoFit/>
          </a:bodyPr>
          <a:lstStyle/>
          <a:p>
            <a:r>
              <a:rPr lang="en-US" dirty="0"/>
              <a:t>We </a:t>
            </a:r>
            <a:r>
              <a:rPr lang="en-US" dirty="0" smtClean="0"/>
              <a:t>consider the </a:t>
            </a:r>
            <a:r>
              <a:rPr lang="en-US" dirty="0"/>
              <a:t>problem </a:t>
            </a:r>
            <a:r>
              <a:rPr lang="en-US" dirty="0" smtClean="0"/>
              <a:t>of similarity search as </a:t>
            </a:r>
            <a:r>
              <a:rPr lang="en-US" dirty="0"/>
              <a:t>one of finding </a:t>
            </a:r>
            <a:r>
              <a:rPr lang="en-US" dirty="0" smtClean="0"/>
              <a:t>pairs of tokens with relatively </a:t>
            </a:r>
            <a:r>
              <a:rPr lang="en-US" dirty="0"/>
              <a:t>large </a:t>
            </a:r>
            <a:r>
              <a:rPr lang="en-US" dirty="0" smtClean="0"/>
              <a:t>intersection of the content.</a:t>
            </a:r>
            <a:endParaRPr lang="en-US" dirty="0"/>
          </a:p>
        </p:txBody>
      </p:sp>
      <p:sp>
        <p:nvSpPr>
          <p:cNvPr id="4108" name="TextBox 4107"/>
          <p:cNvSpPr txBox="1"/>
          <p:nvPr/>
        </p:nvSpPr>
        <p:spPr>
          <a:xfrm>
            <a:off x="1836349" y="5612644"/>
            <a:ext cx="7259943" cy="1200329"/>
          </a:xfrm>
          <a:prstGeom prst="rect">
            <a:avLst/>
          </a:prstGeom>
          <a:solidFill>
            <a:schemeClr val="bg1">
              <a:lumMod val="85000"/>
            </a:schemeClr>
          </a:solidFill>
          <a:ln w="25400">
            <a:solidFill>
              <a:schemeClr val="tx1"/>
            </a:solidFill>
          </a:ln>
        </p:spPr>
        <p:txBody>
          <a:bodyPr wrap="square" rtlCol="0">
            <a:spAutoFit/>
          </a:bodyPr>
          <a:lstStyle/>
          <a:p>
            <a:r>
              <a:rPr lang="en-US" dirty="0" smtClean="0"/>
              <a:t>There </a:t>
            </a:r>
            <a:r>
              <a:rPr lang="en-US" dirty="0"/>
              <a:t>may be far too many pairs of items to test each pair </a:t>
            </a:r>
            <a:r>
              <a:rPr lang="en-US" dirty="0" smtClean="0"/>
              <a:t>for their </a:t>
            </a:r>
            <a:r>
              <a:rPr lang="en-US" dirty="0"/>
              <a:t>degree of similarity, even if computing the similarity of any one pair can </a:t>
            </a:r>
            <a:r>
              <a:rPr lang="en-US" dirty="0" smtClean="0"/>
              <a:t>be done easily. </a:t>
            </a:r>
            <a:r>
              <a:rPr lang="en-US" dirty="0"/>
              <a:t>That concern motivates a technique called “</a:t>
            </a:r>
            <a:r>
              <a:rPr lang="en-US" dirty="0" smtClean="0"/>
              <a:t>locality-sensitive hashing</a:t>
            </a:r>
            <a:r>
              <a:rPr lang="en-US" dirty="0"/>
              <a:t>,” for focusing our search on pairs that are most likely to be similar.</a:t>
            </a:r>
          </a:p>
        </p:txBody>
      </p:sp>
      <p:grpSp>
        <p:nvGrpSpPr>
          <p:cNvPr id="4112" name="Group 4111"/>
          <p:cNvGrpSpPr/>
          <p:nvPr/>
        </p:nvGrpSpPr>
        <p:grpSpPr>
          <a:xfrm>
            <a:off x="5779336" y="4910427"/>
            <a:ext cx="3316956" cy="654511"/>
            <a:chOff x="5779336" y="4958133"/>
            <a:chExt cx="3316956" cy="654511"/>
          </a:xfrm>
        </p:grpSpPr>
        <p:sp>
          <p:nvSpPr>
            <p:cNvPr id="4111" name="Rectangle 4110"/>
            <p:cNvSpPr/>
            <p:nvPr/>
          </p:nvSpPr>
          <p:spPr>
            <a:xfrm>
              <a:off x="5779336" y="4958133"/>
              <a:ext cx="3316956" cy="65451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69242" y="5053216"/>
              <a:ext cx="1331640" cy="46473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110" name="Rectangle 4109"/>
            <p:cNvSpPr/>
            <p:nvPr/>
          </p:nvSpPr>
          <p:spPr>
            <a:xfrm>
              <a:off x="5779336" y="5092965"/>
              <a:ext cx="1845120" cy="369332"/>
            </a:xfrm>
            <a:prstGeom prst="rect">
              <a:avLst/>
            </a:prstGeom>
          </p:spPr>
          <p:txBody>
            <a:bodyPr wrap="none">
              <a:spAutoFit/>
            </a:bodyPr>
            <a:lstStyle/>
            <a:p>
              <a:r>
                <a:rPr lang="en-US" dirty="0"/>
                <a:t>Jaccard </a:t>
              </a:r>
              <a:r>
                <a:rPr lang="en-US" dirty="0" smtClean="0"/>
                <a:t>similarity:</a:t>
              </a:r>
              <a:endParaRPr lang="en-US" dirty="0"/>
            </a:p>
          </p:txBody>
        </p:sp>
      </p:gr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30" y="5405630"/>
            <a:ext cx="1728580" cy="138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1980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485"/>
            <a:ext cx="8229600" cy="648072"/>
          </a:xfrm>
        </p:spPr>
        <p:txBody>
          <a:bodyPr>
            <a:noAutofit/>
          </a:bodyPr>
          <a:lstStyle/>
          <a:p>
            <a:r>
              <a:rPr lang="en-US" sz="3200" b="1" dirty="0">
                <a:solidFill>
                  <a:srgbClr val="0070C0"/>
                </a:solidFill>
              </a:rPr>
              <a:t>Efficiency vs. Effectiveness</a:t>
            </a:r>
            <a:br>
              <a:rPr lang="en-US" sz="3200" b="1" dirty="0">
                <a:solidFill>
                  <a:srgbClr val="0070C0"/>
                </a:solidFill>
              </a:rPr>
            </a:br>
            <a:r>
              <a:rPr lang="en-US" sz="3200" b="1" dirty="0">
                <a:solidFill>
                  <a:srgbClr val="0070C0"/>
                </a:solidFill>
              </a:rPr>
              <a:t>(we are looking for a balanced solution)</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1229" y="2588402"/>
            <a:ext cx="3534996" cy="2415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12160" y="1086019"/>
            <a:ext cx="3024336" cy="2031325"/>
          </a:xfrm>
          <a:prstGeom prst="rect">
            <a:avLst/>
          </a:prstGeom>
          <a:solidFill>
            <a:schemeClr val="bg1">
              <a:lumMod val="85000"/>
            </a:schemeClr>
          </a:solidFill>
          <a:ln w="19050">
            <a:solidFill>
              <a:schemeClr val="tx1"/>
            </a:solidFill>
          </a:ln>
        </p:spPr>
        <p:txBody>
          <a:bodyPr wrap="square" rtlCol="0">
            <a:spAutoFit/>
          </a:bodyPr>
          <a:lstStyle/>
          <a:p>
            <a:r>
              <a:rPr lang="en-US" b="1" dirty="0">
                <a:solidFill>
                  <a:srgbClr val="FF0000"/>
                </a:solidFill>
                <a:effectLst>
                  <a:outerShdw blurRad="38100" dist="38100" dir="2700000" algn="tl">
                    <a:srgbClr val="000000">
                      <a:alpha val="43137"/>
                    </a:srgbClr>
                  </a:outerShdw>
                </a:effectLst>
              </a:rPr>
              <a:t>Efficiency</a:t>
            </a:r>
            <a:r>
              <a:rPr lang="en-US" dirty="0" smtClean="0"/>
              <a:t> is achieved if the ratio of the effort (resource) </a:t>
            </a:r>
            <a:r>
              <a:rPr lang="en-US" dirty="0"/>
              <a:t>spent </a:t>
            </a:r>
            <a:r>
              <a:rPr lang="en-US" dirty="0" smtClean="0"/>
              <a:t>is reasonable comparably to </a:t>
            </a:r>
            <a:r>
              <a:rPr lang="en-US" dirty="0"/>
              <a:t>the utility of the </a:t>
            </a:r>
            <a:r>
              <a:rPr lang="en-US" dirty="0" smtClean="0"/>
              <a:t>result. E.g., if </a:t>
            </a:r>
            <a:r>
              <a:rPr lang="en-US" dirty="0"/>
              <a:t>a result is not timely the utility of the resulting knowledge will drop.</a:t>
            </a:r>
          </a:p>
        </p:txBody>
      </p:sp>
      <p:sp>
        <p:nvSpPr>
          <p:cNvPr id="7" name="TextBox 6"/>
          <p:cNvSpPr txBox="1"/>
          <p:nvPr/>
        </p:nvSpPr>
        <p:spPr>
          <a:xfrm>
            <a:off x="92052" y="1070117"/>
            <a:ext cx="3528391" cy="2031325"/>
          </a:xfrm>
          <a:prstGeom prst="rect">
            <a:avLst/>
          </a:prstGeom>
          <a:solidFill>
            <a:schemeClr val="bg1">
              <a:lumMod val="85000"/>
            </a:schemeClr>
          </a:solidFill>
          <a:ln w="19050">
            <a:solidFill>
              <a:schemeClr val="tx1"/>
            </a:solidFill>
          </a:ln>
        </p:spPr>
        <p:txBody>
          <a:bodyPr wrap="square" rtlCol="0">
            <a:spAutoFit/>
          </a:bodyPr>
          <a:lstStyle/>
          <a:p>
            <a:r>
              <a:rPr lang="en-US" b="1" dirty="0" smtClean="0">
                <a:solidFill>
                  <a:srgbClr val="FF0000"/>
                </a:solidFill>
                <a:effectLst>
                  <a:outerShdw blurRad="38100" dist="38100" dir="2700000" algn="tl">
                    <a:srgbClr val="000000">
                      <a:alpha val="43137"/>
                    </a:srgbClr>
                  </a:outerShdw>
                </a:effectLst>
              </a:rPr>
              <a:t>Effectiveness</a:t>
            </a:r>
            <a:r>
              <a:rPr lang="en-US" dirty="0" smtClean="0"/>
              <a:t>   is achieved </a:t>
            </a:r>
            <a:r>
              <a:rPr lang="en-US" dirty="0"/>
              <a:t>if</a:t>
            </a:r>
            <a:r>
              <a:rPr lang="en-US" dirty="0" smtClean="0"/>
              <a:t>:</a:t>
            </a:r>
          </a:p>
          <a:p>
            <a:r>
              <a:rPr lang="en-US" dirty="0" smtClean="0"/>
              <a:t>(a) </a:t>
            </a:r>
            <a:r>
              <a:rPr lang="en-US" dirty="0"/>
              <a:t>not a single important </a:t>
            </a:r>
            <a:r>
              <a:rPr lang="en-US" dirty="0" smtClean="0"/>
              <a:t>knowledge token </a:t>
            </a:r>
            <a:r>
              <a:rPr lang="en-US" dirty="0"/>
              <a:t>is left unattended (completeness</a:t>
            </a:r>
            <a:r>
              <a:rPr lang="en-US" dirty="0" smtClean="0"/>
              <a:t>); and</a:t>
            </a:r>
          </a:p>
          <a:p>
            <a:r>
              <a:rPr lang="en-US" dirty="0" smtClean="0"/>
              <a:t>(b) </a:t>
            </a:r>
            <a:r>
              <a:rPr lang="en-US" dirty="0"/>
              <a:t>these </a:t>
            </a:r>
            <a:r>
              <a:rPr lang="en-US" dirty="0" smtClean="0"/>
              <a:t>tokens </a:t>
            </a:r>
            <a:r>
              <a:rPr lang="en-US" dirty="0"/>
              <a:t>are </a:t>
            </a:r>
            <a:r>
              <a:rPr lang="en-US" dirty="0" smtClean="0"/>
              <a:t>sowed </a:t>
            </a:r>
            <a:r>
              <a:rPr lang="en-US" dirty="0"/>
              <a:t>adequately for </a:t>
            </a:r>
            <a:r>
              <a:rPr lang="en-US" dirty="0" smtClean="0"/>
              <a:t>further consumption (expressiveness/granularity). </a:t>
            </a:r>
            <a:endParaRPr lang="en-US" dirty="0"/>
          </a:p>
        </p:txBody>
      </p:sp>
      <p:grpSp>
        <p:nvGrpSpPr>
          <p:cNvPr id="5" name="Group 4"/>
          <p:cNvGrpSpPr/>
          <p:nvPr/>
        </p:nvGrpSpPr>
        <p:grpSpPr>
          <a:xfrm>
            <a:off x="58253" y="4949568"/>
            <a:ext cx="3273260" cy="1844823"/>
            <a:chOff x="2596" y="5358116"/>
            <a:chExt cx="2853437" cy="1499883"/>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6" y="5358116"/>
              <a:ext cx="2853437" cy="14998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11" y="6693213"/>
              <a:ext cx="857250"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4291" y="4808323"/>
            <a:ext cx="3269687" cy="200548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932501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559" y="3958256"/>
            <a:ext cx="2483768" cy="1815882"/>
          </a:xfrm>
          <a:prstGeom prst="rect">
            <a:avLst/>
          </a:prstGeom>
          <a:solidFill>
            <a:schemeClr val="bg1">
              <a:lumMod val="85000"/>
            </a:schemeClr>
          </a:solidFill>
          <a:ln w="12700">
            <a:solidFill>
              <a:schemeClr val="tx1"/>
            </a:solidFill>
          </a:ln>
        </p:spPr>
        <p:txBody>
          <a:bodyPr wrap="square" rtlCol="0">
            <a:spAutoFit/>
          </a:bodyPr>
          <a:lstStyle/>
          <a:p>
            <a:r>
              <a:rPr lang="en-US" sz="1400" dirty="0" smtClean="0"/>
              <a:t>LSH - a </a:t>
            </a:r>
            <a:r>
              <a:rPr lang="en-US" sz="1400" dirty="0"/>
              <a:t>collection of techniques for using hash functions to map large sets of objects down to smaller hash values in such a way that, when two objects have a small distance from each other, their hash values are likely to be the same.</a:t>
            </a:r>
          </a:p>
        </p:txBody>
      </p:sp>
      <p:sp>
        <p:nvSpPr>
          <p:cNvPr id="2" name="Title 1"/>
          <p:cNvSpPr>
            <a:spLocks noGrp="1"/>
          </p:cNvSpPr>
          <p:nvPr>
            <p:ph type="title"/>
          </p:nvPr>
        </p:nvSpPr>
        <p:spPr>
          <a:xfrm>
            <a:off x="457200" y="0"/>
            <a:ext cx="6347048" cy="764704"/>
          </a:xfrm>
        </p:spPr>
        <p:txBody>
          <a:bodyPr>
            <a:normAutofit/>
          </a:bodyPr>
          <a:lstStyle/>
          <a:p>
            <a:r>
              <a:rPr lang="en-US" sz="3600" b="1" dirty="0">
                <a:solidFill>
                  <a:srgbClr val="0070C0"/>
                </a:solidFill>
              </a:rPr>
              <a:t>Locality-Sensitive Hashing</a:t>
            </a:r>
          </a:p>
        </p:txBody>
      </p:sp>
      <p:sp>
        <p:nvSpPr>
          <p:cNvPr id="4" name="TextBox 3"/>
          <p:cNvSpPr txBox="1"/>
          <p:nvPr/>
        </p:nvSpPr>
        <p:spPr>
          <a:xfrm>
            <a:off x="71559" y="838508"/>
            <a:ext cx="6484412" cy="3046988"/>
          </a:xfrm>
          <a:prstGeom prst="rect">
            <a:avLst/>
          </a:prstGeom>
          <a:noFill/>
        </p:spPr>
        <p:txBody>
          <a:bodyPr wrap="square" rtlCol="0">
            <a:spAutoFit/>
          </a:bodyPr>
          <a:lstStyle/>
          <a:p>
            <a:r>
              <a:rPr lang="en-US" dirty="0" smtClean="0"/>
              <a:t>- </a:t>
            </a:r>
            <a:r>
              <a:rPr lang="en-US" sz="2400" dirty="0" smtClean="0"/>
              <a:t>LSH is an efficient </a:t>
            </a:r>
            <a:r>
              <a:rPr lang="en-US" sz="2400" dirty="0"/>
              <a:t>approximate nearest </a:t>
            </a:r>
            <a:r>
              <a:rPr lang="en-US" sz="2400" dirty="0" smtClean="0"/>
              <a:t>neighbor search method in a large data set. Instead </a:t>
            </a:r>
            <a:r>
              <a:rPr lang="en-US" sz="2400" dirty="0"/>
              <a:t>of comparing all pairs of items within a </a:t>
            </a:r>
            <a:r>
              <a:rPr lang="en-US" sz="2400" dirty="0" smtClean="0"/>
              <a:t>set, items </a:t>
            </a:r>
            <a:r>
              <a:rPr lang="en-US" sz="2400" dirty="0"/>
              <a:t>are hashed into </a:t>
            </a:r>
            <a:r>
              <a:rPr lang="en-US" sz="2400" dirty="0" smtClean="0"/>
              <a:t>buckets (multiple times), </a:t>
            </a:r>
            <a:r>
              <a:rPr lang="en-US" sz="2400" dirty="0"/>
              <a:t>such that similar items will be more likely to hash into the </a:t>
            </a:r>
            <a:r>
              <a:rPr lang="en-US" sz="2400" dirty="0" smtClean="0"/>
              <a:t>same buckets</a:t>
            </a:r>
            <a:r>
              <a:rPr lang="en-US" sz="2400" dirty="0"/>
              <a:t>. As a result, the number of comparisons needed will be reduced; only the items within </a:t>
            </a:r>
            <a:r>
              <a:rPr lang="en-US" sz="2400" dirty="0" smtClean="0"/>
              <a:t>any one </a:t>
            </a:r>
            <a:r>
              <a:rPr lang="en-US" sz="2400" dirty="0"/>
              <a:t>bucket will be compared. </a:t>
            </a:r>
          </a:p>
        </p:txBody>
      </p:sp>
      <p:pic>
        <p:nvPicPr>
          <p:cNvPr id="2054" name="Picture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6048" y="3901252"/>
            <a:ext cx="4965099" cy="2750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6635481" y="277897"/>
            <a:ext cx="2358174" cy="6302155"/>
            <a:chOff x="6635481" y="277897"/>
            <a:chExt cx="2358174" cy="6302155"/>
          </a:xfrm>
        </p:grpSpPr>
        <p:grpSp>
          <p:nvGrpSpPr>
            <p:cNvPr id="6" name="Group 5"/>
            <p:cNvGrpSpPr/>
            <p:nvPr/>
          </p:nvGrpSpPr>
          <p:grpSpPr>
            <a:xfrm>
              <a:off x="6635481" y="277897"/>
              <a:ext cx="2358174" cy="6302155"/>
              <a:chOff x="6699089" y="476672"/>
              <a:chExt cx="2358174" cy="6302155"/>
            </a:xfrm>
          </p:grpSpPr>
          <p:grpSp>
            <p:nvGrpSpPr>
              <p:cNvPr id="5" name="Group 4"/>
              <p:cNvGrpSpPr/>
              <p:nvPr/>
            </p:nvGrpSpPr>
            <p:grpSpPr>
              <a:xfrm>
                <a:off x="6699089" y="476672"/>
                <a:ext cx="2358174" cy="6069942"/>
                <a:chOff x="6516216" y="350121"/>
                <a:chExt cx="2358174" cy="6069942"/>
              </a:xfrm>
            </p:grpSpPr>
            <p:pic>
              <p:nvPicPr>
                <p:cNvPr id="205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9054" y="350121"/>
                  <a:ext cx="2355335" cy="3396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9055" y="3814418"/>
                  <a:ext cx="2355335" cy="1357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5157192"/>
                  <a:ext cx="2350224" cy="1262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1927" y="6546614"/>
                <a:ext cx="2347385" cy="23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6" name="Picture 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0393" y="3079650"/>
              <a:ext cx="885312" cy="308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5574126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39755" y="2708920"/>
            <a:ext cx="5292080" cy="386115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9755" y="554448"/>
            <a:ext cx="5252325" cy="204360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39752" y="-34078"/>
            <a:ext cx="4536504" cy="634082"/>
          </a:xfrm>
        </p:spPr>
        <p:txBody>
          <a:bodyPr>
            <a:noAutofit/>
          </a:bodyPr>
          <a:lstStyle/>
          <a:p>
            <a:r>
              <a:rPr lang="en-US" sz="3600" b="1" dirty="0">
                <a:solidFill>
                  <a:srgbClr val="0070C0"/>
                </a:solidFill>
              </a:rPr>
              <a:t>LSH Forest</a:t>
            </a:r>
          </a:p>
        </p:txBody>
      </p:sp>
      <p:sp>
        <p:nvSpPr>
          <p:cNvPr id="4" name="TextBox 3"/>
          <p:cNvSpPr txBox="1"/>
          <p:nvPr/>
        </p:nvSpPr>
        <p:spPr>
          <a:xfrm>
            <a:off x="107504" y="635255"/>
            <a:ext cx="5184576" cy="1200329"/>
          </a:xfrm>
          <a:prstGeom prst="rect">
            <a:avLst/>
          </a:prstGeom>
          <a:noFill/>
        </p:spPr>
        <p:txBody>
          <a:bodyPr wrap="square" rtlCol="0">
            <a:spAutoFit/>
          </a:bodyPr>
          <a:lstStyle/>
          <a:p>
            <a:r>
              <a:rPr lang="en-US" dirty="0"/>
              <a:t>LSH Forests were introduced in </a:t>
            </a:r>
            <a:r>
              <a:rPr lang="en-US" dirty="0" smtClean="0"/>
              <a:t>[A] </a:t>
            </a:r>
            <a:r>
              <a:rPr lang="en-US" dirty="0"/>
              <a:t>and </a:t>
            </a:r>
            <a:r>
              <a:rPr lang="en-US" dirty="0" smtClean="0"/>
              <a:t>its </a:t>
            </a:r>
            <a:r>
              <a:rPr lang="en-US" dirty="0"/>
              <a:t>essential improvement over LSH is that in LSH </a:t>
            </a:r>
            <a:r>
              <a:rPr lang="en-US" dirty="0" smtClean="0"/>
              <a:t>Forest the </a:t>
            </a:r>
            <a:r>
              <a:rPr lang="en-US" dirty="0"/>
              <a:t>points do not get a </a:t>
            </a:r>
            <a:r>
              <a:rPr lang="en-US" dirty="0" smtClean="0"/>
              <a:t>fixed-length labels. </a:t>
            </a:r>
            <a:r>
              <a:rPr lang="en-US" dirty="0"/>
              <a:t>Instead, the length of the </a:t>
            </a:r>
            <a:r>
              <a:rPr lang="en-US" dirty="0" smtClean="0"/>
              <a:t>label </a:t>
            </a:r>
            <a:r>
              <a:rPr lang="en-US" dirty="0"/>
              <a:t>is </a:t>
            </a:r>
            <a:r>
              <a:rPr lang="en-US" dirty="0" smtClean="0"/>
              <a:t>decided for </a:t>
            </a:r>
            <a:r>
              <a:rPr lang="en-US" dirty="0"/>
              <a:t>each point individually.</a:t>
            </a:r>
          </a:p>
        </p:txBody>
      </p:sp>
      <p:sp>
        <p:nvSpPr>
          <p:cNvPr id="5" name="TextBox 4"/>
          <p:cNvSpPr txBox="1"/>
          <p:nvPr/>
        </p:nvSpPr>
        <p:spPr>
          <a:xfrm>
            <a:off x="179512" y="1863292"/>
            <a:ext cx="5040560" cy="646331"/>
          </a:xfrm>
          <a:prstGeom prst="rect">
            <a:avLst/>
          </a:prstGeom>
          <a:noFill/>
        </p:spPr>
        <p:txBody>
          <a:bodyPr wrap="square" rtlCol="0">
            <a:spAutoFit/>
          </a:bodyPr>
          <a:lstStyle/>
          <a:p>
            <a:r>
              <a:rPr lang="en-US" sz="1200" dirty="0" smtClean="0"/>
              <a:t>[A] </a:t>
            </a:r>
            <a:r>
              <a:rPr lang="en-US" sz="1200" dirty="0" err="1" smtClean="0"/>
              <a:t>Bawa</a:t>
            </a:r>
            <a:r>
              <a:rPr lang="en-US" sz="1200" dirty="0"/>
              <a:t>, M., </a:t>
            </a:r>
            <a:r>
              <a:rPr lang="en-US" sz="1200" dirty="0" err="1"/>
              <a:t>Condie</a:t>
            </a:r>
            <a:r>
              <a:rPr lang="en-US" sz="1200" dirty="0"/>
              <a:t>, T., </a:t>
            </a:r>
            <a:r>
              <a:rPr lang="en-US" sz="1200" dirty="0" err="1"/>
              <a:t>Ganesan</a:t>
            </a:r>
            <a:r>
              <a:rPr lang="en-US" sz="1200" dirty="0"/>
              <a:t>, P.: LSH forest: self-tuning indexes for </a:t>
            </a:r>
            <a:r>
              <a:rPr lang="en-US" sz="1200" dirty="0" smtClean="0"/>
              <a:t>similarity search</a:t>
            </a:r>
            <a:r>
              <a:rPr lang="en-US" sz="1200" dirty="0"/>
              <a:t>. </a:t>
            </a:r>
            <a:r>
              <a:rPr lang="en-US" sz="1200" dirty="0" smtClean="0"/>
              <a:t>In: Proceedings </a:t>
            </a:r>
            <a:r>
              <a:rPr lang="en-US" sz="1200" dirty="0"/>
              <a:t>of the 14th international </a:t>
            </a:r>
            <a:r>
              <a:rPr lang="en-US" sz="1200" dirty="0" smtClean="0"/>
              <a:t>conference on </a:t>
            </a:r>
            <a:r>
              <a:rPr lang="en-US" sz="1200" dirty="0"/>
              <a:t>World Wide </a:t>
            </a:r>
            <a:r>
              <a:rPr lang="en-US" sz="1200" dirty="0" smtClean="0"/>
              <a:t>Web, ACM </a:t>
            </a:r>
            <a:r>
              <a:rPr lang="en-US" sz="1200" dirty="0"/>
              <a:t>(2005) </a:t>
            </a:r>
            <a:r>
              <a:rPr lang="en-US" sz="1200" dirty="0" smtClean="0"/>
              <a:t>651- 660.</a:t>
            </a:r>
            <a:endParaRPr lang="en-US" sz="1200" dirty="0"/>
          </a:p>
        </p:txBody>
      </p:sp>
      <p:grpSp>
        <p:nvGrpSpPr>
          <p:cNvPr id="7" name="Group 6"/>
          <p:cNvGrpSpPr/>
          <p:nvPr/>
        </p:nvGrpSpPr>
        <p:grpSpPr>
          <a:xfrm>
            <a:off x="5403843" y="541178"/>
            <a:ext cx="3617711" cy="6028902"/>
            <a:chOff x="5364088" y="620688"/>
            <a:chExt cx="3617711" cy="6028902"/>
          </a:xfrm>
        </p:grpSpPr>
        <p:sp>
          <p:nvSpPr>
            <p:cNvPr id="8" name="Rectangle 7"/>
            <p:cNvSpPr/>
            <p:nvPr/>
          </p:nvSpPr>
          <p:spPr>
            <a:xfrm>
              <a:off x="5364088" y="620688"/>
              <a:ext cx="3609760" cy="602890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5973" y="677243"/>
              <a:ext cx="3058835" cy="277561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5372039" y="3472026"/>
              <a:ext cx="3609760" cy="3108543"/>
            </a:xfrm>
            <a:prstGeom prst="rect">
              <a:avLst/>
            </a:prstGeom>
            <a:noFill/>
          </p:spPr>
          <p:txBody>
            <a:bodyPr wrap="square" rtlCol="0">
              <a:spAutoFit/>
            </a:bodyPr>
            <a:lstStyle/>
            <a:p>
              <a:r>
                <a:rPr lang="en-US" sz="1400" i="1" dirty="0" smtClean="0"/>
                <a:t>The Figure shows an example of  </a:t>
              </a:r>
              <a:r>
                <a:rPr lang="en-US" sz="1400" i="1" dirty="0"/>
                <a:t>LSH Tree that </a:t>
              </a:r>
              <a:r>
                <a:rPr lang="en-US" sz="1400" i="1" dirty="0" smtClean="0"/>
                <a:t>contains four </a:t>
              </a:r>
              <a:r>
                <a:rPr lang="en-US" sz="1400" i="1" dirty="0"/>
                <a:t>points, with each hash function producing one bit as output</a:t>
              </a:r>
              <a:r>
                <a:rPr lang="en-US" sz="1400" i="1" dirty="0" smtClean="0"/>
                <a:t>. </a:t>
              </a:r>
              <a:r>
                <a:rPr lang="en-US" sz="1400" i="1" dirty="0"/>
                <a:t>The leafs of the tree correspond to the four points, with their </a:t>
              </a:r>
              <a:r>
                <a:rPr lang="en-US" sz="1400" i="1" dirty="0" smtClean="0"/>
                <a:t>labels marked </a:t>
              </a:r>
              <a:r>
                <a:rPr lang="en-US" sz="1400" i="1" dirty="0"/>
                <a:t>inside. The shaded circles correspond to internal </a:t>
              </a:r>
              <a:r>
                <a:rPr lang="en-US" sz="1400" i="1" dirty="0" smtClean="0"/>
                <a:t>nodes. Observe </a:t>
              </a:r>
              <a:r>
                <a:rPr lang="en-US" sz="1400" i="1" dirty="0"/>
                <a:t>that the label of each leaf simply represents the path to </a:t>
              </a:r>
              <a:r>
                <a:rPr lang="en-US" sz="1400" i="1" dirty="0" smtClean="0"/>
                <a:t>it from </a:t>
              </a:r>
              <a:r>
                <a:rPr lang="en-US" sz="1400" i="1" dirty="0"/>
                <a:t>the root. Also observe that not all internal nodes need to </a:t>
              </a:r>
              <a:r>
                <a:rPr lang="en-US" sz="1400" i="1" dirty="0" smtClean="0"/>
                <a:t>have two </a:t>
              </a:r>
              <a:r>
                <a:rPr lang="en-US" sz="1400" i="1" dirty="0"/>
                <a:t>children; some internal nodes may have only one child (for </a:t>
              </a:r>
              <a:r>
                <a:rPr lang="en-US" sz="1400" i="1" dirty="0" smtClean="0"/>
                <a:t>example, the </a:t>
              </a:r>
              <a:r>
                <a:rPr lang="en-US" sz="1400" i="1" dirty="0"/>
                <a:t>right child of the root). In general, there is no limit </a:t>
              </a:r>
              <a:r>
                <a:rPr lang="en-US" sz="1400" i="1" dirty="0" smtClean="0"/>
                <a:t>on the </a:t>
              </a:r>
              <a:r>
                <a:rPr lang="en-US" sz="1400" i="1" dirty="0"/>
                <a:t>number of internal nodes in a prefix tree with </a:t>
              </a:r>
              <a:r>
                <a:rPr lang="en-US" sz="1400" dirty="0"/>
                <a:t>n </a:t>
              </a:r>
              <a:r>
                <a:rPr lang="en-US" sz="1400" i="1" dirty="0"/>
                <a:t>leaves, since </a:t>
              </a:r>
              <a:r>
                <a:rPr lang="en-US" sz="1400" i="1" dirty="0" smtClean="0"/>
                <a:t>we can </a:t>
              </a:r>
              <a:r>
                <a:rPr lang="en-US" sz="1400" i="1" dirty="0"/>
                <a:t>have long chains of internal nodes.</a:t>
              </a:r>
              <a:endParaRPr lang="en-US" sz="1400" dirty="0"/>
            </a:p>
          </p:txBody>
        </p:sp>
      </p:grpSp>
      <p:sp>
        <p:nvSpPr>
          <p:cNvPr id="9" name="TextBox 8"/>
          <p:cNvSpPr txBox="1"/>
          <p:nvPr/>
        </p:nvSpPr>
        <p:spPr>
          <a:xfrm>
            <a:off x="602710" y="2655508"/>
            <a:ext cx="4792733" cy="3939540"/>
          </a:xfrm>
          <a:prstGeom prst="rect">
            <a:avLst/>
          </a:prstGeom>
          <a:noFill/>
        </p:spPr>
        <p:txBody>
          <a:bodyPr wrap="square" rtlCol="0">
            <a:spAutoFit/>
          </a:bodyPr>
          <a:lstStyle/>
          <a:p>
            <a:r>
              <a:rPr lang="en-US" sz="1400" dirty="0" smtClean="0"/>
              <a:t>The </a:t>
            </a:r>
            <a:r>
              <a:rPr lang="en-US" sz="1400" dirty="0"/>
              <a:t>“best” </a:t>
            </a:r>
            <a:r>
              <a:rPr lang="en-US" sz="1400" dirty="0" smtClean="0"/>
              <a:t>labels (indexes) would have </a:t>
            </a:r>
            <a:r>
              <a:rPr lang="en-US" sz="1400" dirty="0"/>
              <a:t>the following properties</a:t>
            </a:r>
            <a:r>
              <a:rPr lang="en-US" sz="1400" dirty="0" smtClean="0"/>
              <a:t>:</a:t>
            </a:r>
          </a:p>
          <a:p>
            <a:endParaRPr lang="en-US" sz="800" dirty="0"/>
          </a:p>
          <a:p>
            <a:r>
              <a:rPr lang="en-US" sz="1400" dirty="0" smtClean="0"/>
              <a:t>A.  </a:t>
            </a:r>
            <a:r>
              <a:rPr lang="en-US" sz="1400" i="1" dirty="0"/>
              <a:t>Accuracy: </a:t>
            </a:r>
            <a:r>
              <a:rPr lang="en-US" sz="1400" dirty="0"/>
              <a:t>The set of candidates retrieved by the index </a:t>
            </a:r>
            <a:r>
              <a:rPr lang="en-US" sz="1400" dirty="0" smtClean="0"/>
              <a:t>should contain </a:t>
            </a:r>
            <a:r>
              <a:rPr lang="en-US" sz="1400" dirty="0"/>
              <a:t>the most similar objects to the query</a:t>
            </a:r>
            <a:r>
              <a:rPr lang="en-US" sz="1400" dirty="0" smtClean="0"/>
              <a:t>.</a:t>
            </a:r>
          </a:p>
          <a:p>
            <a:endParaRPr lang="en-US" sz="800" dirty="0"/>
          </a:p>
          <a:p>
            <a:r>
              <a:rPr lang="en-US" sz="1400" dirty="0" smtClean="0"/>
              <a:t>B. </a:t>
            </a:r>
            <a:r>
              <a:rPr lang="en-US" sz="1400" i="1" dirty="0"/>
              <a:t>Efficient Queries: </a:t>
            </a:r>
            <a:r>
              <a:rPr lang="en-US" sz="1400" dirty="0"/>
              <a:t>The number of candidates retrieved must </a:t>
            </a:r>
            <a:r>
              <a:rPr lang="en-US" sz="1400" dirty="0" smtClean="0"/>
              <a:t>be as </a:t>
            </a:r>
            <a:r>
              <a:rPr lang="en-US" sz="1400" dirty="0"/>
              <a:t>small as possible, to reduce I/O and computation costs</a:t>
            </a:r>
            <a:r>
              <a:rPr lang="en-US" sz="1400" dirty="0" smtClean="0"/>
              <a:t>.</a:t>
            </a:r>
          </a:p>
          <a:p>
            <a:endParaRPr lang="en-US" sz="800" dirty="0"/>
          </a:p>
          <a:p>
            <a:r>
              <a:rPr lang="en-US" sz="1400" dirty="0" smtClean="0"/>
              <a:t>C. </a:t>
            </a:r>
            <a:r>
              <a:rPr lang="en-US" sz="1400" i="1" dirty="0"/>
              <a:t>Efficient Maintenance: </a:t>
            </a:r>
            <a:r>
              <a:rPr lang="en-US" sz="1400" dirty="0"/>
              <a:t>The index should be built in a </a:t>
            </a:r>
            <a:r>
              <a:rPr lang="en-US" sz="1400" dirty="0" smtClean="0"/>
              <a:t>single scan </a:t>
            </a:r>
            <a:r>
              <a:rPr lang="en-US" sz="1400" dirty="0"/>
              <a:t>of the dataset, and subsequent inserts and deletes </a:t>
            </a:r>
            <a:r>
              <a:rPr lang="en-US" sz="1400" dirty="0" smtClean="0"/>
              <a:t>of objects should </a:t>
            </a:r>
            <a:r>
              <a:rPr lang="en-US" sz="1400" dirty="0"/>
              <a:t>be efficient</a:t>
            </a:r>
            <a:r>
              <a:rPr lang="en-US" sz="1400" dirty="0" smtClean="0"/>
              <a:t>.</a:t>
            </a:r>
          </a:p>
          <a:p>
            <a:endParaRPr lang="en-US" sz="800" dirty="0"/>
          </a:p>
          <a:p>
            <a:r>
              <a:rPr lang="en-US" sz="1400" dirty="0" smtClean="0"/>
              <a:t>D. </a:t>
            </a:r>
            <a:r>
              <a:rPr lang="en-US" sz="1400" i="1" dirty="0"/>
              <a:t>Domain Independence: </a:t>
            </a:r>
            <a:r>
              <a:rPr lang="en-US" sz="1400" dirty="0"/>
              <a:t>The index should require no effort </a:t>
            </a:r>
            <a:r>
              <a:rPr lang="en-US" sz="1400" dirty="0" smtClean="0"/>
              <a:t>on the </a:t>
            </a:r>
            <a:r>
              <a:rPr lang="en-US" sz="1400" dirty="0"/>
              <a:t>part of an administrator to get it working on any </a:t>
            </a:r>
            <a:r>
              <a:rPr lang="en-US" sz="1400" dirty="0" smtClean="0"/>
              <a:t>data domain; there </a:t>
            </a:r>
            <a:r>
              <a:rPr lang="en-US" sz="1400" dirty="0"/>
              <a:t>should be no special tuning of </a:t>
            </a:r>
            <a:r>
              <a:rPr lang="en-US" sz="1400" dirty="0" smtClean="0"/>
              <a:t>parameters required for </a:t>
            </a:r>
            <a:r>
              <a:rPr lang="en-US" sz="1400" dirty="0"/>
              <a:t>each specific dataset</a:t>
            </a:r>
            <a:r>
              <a:rPr lang="en-US" sz="1400" dirty="0" smtClean="0"/>
              <a:t>.</a:t>
            </a:r>
          </a:p>
          <a:p>
            <a:endParaRPr lang="en-US" sz="800" dirty="0"/>
          </a:p>
          <a:p>
            <a:r>
              <a:rPr lang="en-US" sz="1400" dirty="0" smtClean="0"/>
              <a:t>E. </a:t>
            </a:r>
            <a:r>
              <a:rPr lang="en-US" sz="1400" i="1" dirty="0"/>
              <a:t>Minimum Storage: </a:t>
            </a:r>
            <a:r>
              <a:rPr lang="en-US" sz="1400" dirty="0"/>
              <a:t>The index should use as little storage as</a:t>
            </a:r>
          </a:p>
          <a:p>
            <a:r>
              <a:rPr lang="en-US" sz="1400" dirty="0"/>
              <a:t>possible, ideally linear in the data size.</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92" y="3365993"/>
            <a:ext cx="244029" cy="2440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72" y="3892090"/>
            <a:ext cx="244029" cy="2440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654" y="4505648"/>
            <a:ext cx="244029" cy="2440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654" y="5212166"/>
            <a:ext cx="244029" cy="2440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72" y="6156455"/>
            <a:ext cx="244029" cy="2440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Left Brace 20"/>
          <p:cNvSpPr/>
          <p:nvPr/>
        </p:nvSpPr>
        <p:spPr>
          <a:xfrm>
            <a:off x="243121" y="3267286"/>
            <a:ext cx="221940" cy="3240360"/>
          </a:xfrm>
          <a:prstGeom prst="leftBrace">
            <a:avLst>
              <a:gd name="adj1" fmla="val 60540"/>
              <a:gd name="adj2" fmla="val 49774"/>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rot="16200000">
            <a:off x="-1214092" y="4579455"/>
            <a:ext cx="2772522" cy="307777"/>
          </a:xfrm>
          <a:prstGeom prst="rect">
            <a:avLst/>
          </a:prstGeom>
          <a:noFill/>
        </p:spPr>
        <p:txBody>
          <a:bodyPr wrap="square" rtlCol="0">
            <a:spAutoFit/>
          </a:bodyPr>
          <a:lstStyle/>
          <a:p>
            <a:r>
              <a:rPr lang="en-US" sz="1400" dirty="0" smtClean="0"/>
              <a:t>One can expect from a LSH-Forest</a:t>
            </a:r>
            <a:endParaRPr lang="en-US" sz="1400" dirty="0"/>
          </a:p>
        </p:txBody>
      </p:sp>
    </p:spTree>
    <p:extLst>
      <p:ext uri="{BB962C8B-B14F-4D97-AF65-F5344CB8AC3E}">
        <p14:creationId xmlns:p14="http://schemas.microsoft.com/office/powerpoint/2010/main" val="7541228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3284984"/>
            <a:ext cx="8229600" cy="968971"/>
          </a:xfrm>
        </p:spPr>
        <p:txBody>
          <a:bodyPr>
            <a:normAutofit fontScale="92500" lnSpcReduction="20000"/>
          </a:bodyPr>
          <a:lstStyle/>
          <a:p>
            <a:r>
              <a:rPr lang="en-US" altLang="en-US" sz="2400" dirty="0" smtClean="0"/>
              <a:t>We are </a:t>
            </a:r>
            <a:r>
              <a:rPr lang="en-US" sz="2400" dirty="0" smtClean="0"/>
              <a:t>grateful </a:t>
            </a:r>
            <a:r>
              <a:rPr lang="en-US" sz="2400" dirty="0"/>
              <a:t>to the anonymous photographers and artists, whose photos and pictures (or their fragments) posted on the Internet, </a:t>
            </a:r>
            <a:r>
              <a:rPr lang="en-US" sz="2400" dirty="0" smtClean="0"/>
              <a:t>we </a:t>
            </a:r>
            <a:r>
              <a:rPr lang="en-US" sz="2400" dirty="0"/>
              <a:t>used in the presentation.</a:t>
            </a:r>
            <a:endParaRPr lang="en-US" altLang="en-US" sz="2400" dirty="0"/>
          </a:p>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88640"/>
            <a:ext cx="543877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5301208"/>
            <a:ext cx="7334250" cy="111442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541821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75379" y="5406567"/>
            <a:ext cx="8996741" cy="141288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610501" y="23148"/>
            <a:ext cx="2533499" cy="1592916"/>
          </a:xfrm>
        </p:spPr>
        <p:txBody>
          <a:bodyPr>
            <a:noAutofit/>
          </a:bodyPr>
          <a:lstStyle/>
          <a:p>
            <a:r>
              <a:rPr lang="en-US" sz="3600" b="1" dirty="0">
                <a:solidFill>
                  <a:srgbClr val="0070C0"/>
                </a:solidFill>
              </a:rPr>
              <a:t>LSH </a:t>
            </a:r>
            <a:r>
              <a:rPr lang="en-US" sz="3600" b="1" dirty="0" smtClean="0">
                <a:solidFill>
                  <a:srgbClr val="0070C0"/>
                </a:solidFill>
              </a:rPr>
              <a:t>Forest</a:t>
            </a:r>
            <a:br>
              <a:rPr lang="en-US" sz="3600" b="1" dirty="0" smtClean="0">
                <a:solidFill>
                  <a:srgbClr val="0070C0"/>
                </a:solidFill>
              </a:rPr>
            </a:br>
            <a:r>
              <a:rPr lang="en-US" sz="3600" b="1" dirty="0" smtClean="0">
                <a:solidFill>
                  <a:srgbClr val="0070C0"/>
                </a:solidFill>
              </a:rPr>
              <a:t>vs.</a:t>
            </a:r>
            <a:br>
              <a:rPr lang="en-US" sz="3600" b="1" dirty="0" smtClean="0">
                <a:solidFill>
                  <a:srgbClr val="0070C0"/>
                </a:solidFill>
              </a:rPr>
            </a:br>
            <a:r>
              <a:rPr lang="en-US" sz="3600" b="1" dirty="0" smtClean="0">
                <a:solidFill>
                  <a:srgbClr val="0070C0"/>
                </a:solidFill>
              </a:rPr>
              <a:t>LSH</a:t>
            </a:r>
            <a:endParaRPr lang="en-US" sz="3600" b="1" dirty="0">
              <a:solidFill>
                <a:srgbClr val="0070C0"/>
              </a:solidFill>
            </a:endParaRPr>
          </a:p>
        </p:txBody>
      </p:sp>
      <p:sp>
        <p:nvSpPr>
          <p:cNvPr id="20" name="TextBox 19"/>
          <p:cNvSpPr txBox="1"/>
          <p:nvPr/>
        </p:nvSpPr>
        <p:spPr>
          <a:xfrm>
            <a:off x="111005" y="5454067"/>
            <a:ext cx="8913615" cy="1323439"/>
          </a:xfrm>
          <a:prstGeom prst="rect">
            <a:avLst/>
          </a:prstGeom>
          <a:noFill/>
        </p:spPr>
        <p:txBody>
          <a:bodyPr wrap="square" rtlCol="0">
            <a:spAutoFit/>
          </a:bodyPr>
          <a:lstStyle/>
          <a:p>
            <a:r>
              <a:rPr lang="en-US" sz="1600" dirty="0"/>
              <a:t>LSH forest represents each hash table, built from LSH, using a tree, by pruning subtrees (nodes) that do not contain any database points and also restricting the depth of each leaf node not larger than a threshold. Different from </a:t>
            </a:r>
            <a:r>
              <a:rPr lang="en-US" sz="1600" dirty="0" smtClean="0"/>
              <a:t>the conventional </a:t>
            </a:r>
            <a:r>
              <a:rPr lang="en-US" sz="1600" dirty="0"/>
              <a:t>scheme that finds the candidates from the hash buckets corresponding to the hash codes of the query point, the search algorithm finds the points contained in subtrees over LSH forest having the largest prefix match </a:t>
            </a:r>
            <a:r>
              <a:rPr lang="en-US" sz="1600" dirty="0" smtClean="0"/>
              <a:t>with </a:t>
            </a:r>
            <a:r>
              <a:rPr lang="en-US" sz="1600" dirty="0"/>
              <a:t>the hash code of the query.</a:t>
            </a:r>
          </a:p>
        </p:txBody>
      </p:sp>
      <p:grpSp>
        <p:nvGrpSpPr>
          <p:cNvPr id="3089" name="Group 3088"/>
          <p:cNvGrpSpPr/>
          <p:nvPr/>
        </p:nvGrpSpPr>
        <p:grpSpPr>
          <a:xfrm>
            <a:off x="301449" y="201273"/>
            <a:ext cx="8580164" cy="5034024"/>
            <a:chOff x="87699" y="70648"/>
            <a:chExt cx="8580164" cy="5034024"/>
          </a:xfrm>
        </p:grpSpPr>
        <p:sp>
          <p:nvSpPr>
            <p:cNvPr id="3" name="Oval 2"/>
            <p:cNvSpPr/>
            <p:nvPr/>
          </p:nvSpPr>
          <p:spPr>
            <a:xfrm>
              <a:off x="1187592" y="874356"/>
              <a:ext cx="576000" cy="57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Arial" panose="020B0604020202020204" pitchFamily="34" charset="0"/>
                  <a:cs typeface="Arial" panose="020B0604020202020204" pitchFamily="34" charset="0"/>
                </a:rPr>
                <a:t>h1</a:t>
              </a:r>
              <a:endParaRPr lang="en-US" sz="1400" b="1" dirty="0">
                <a:latin typeface="Arial" panose="020B0604020202020204" pitchFamily="34" charset="0"/>
                <a:cs typeface="Arial" panose="020B0604020202020204" pitchFamily="34" charset="0"/>
              </a:endParaRPr>
            </a:p>
          </p:txBody>
        </p:sp>
        <p:sp>
          <p:nvSpPr>
            <p:cNvPr id="27" name="Oval 26"/>
            <p:cNvSpPr/>
            <p:nvPr/>
          </p:nvSpPr>
          <p:spPr>
            <a:xfrm>
              <a:off x="313169" y="1657098"/>
              <a:ext cx="576000" cy="57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Arial" panose="020B0604020202020204" pitchFamily="34" charset="0"/>
                  <a:cs typeface="Arial" panose="020B0604020202020204" pitchFamily="34" charset="0"/>
                </a:rPr>
                <a:t>h2</a:t>
              </a:r>
              <a:endParaRPr lang="en-US" sz="1400" b="1" dirty="0">
                <a:latin typeface="Arial" panose="020B0604020202020204" pitchFamily="34" charset="0"/>
                <a:cs typeface="Arial" panose="020B0604020202020204" pitchFamily="34" charset="0"/>
              </a:endParaRPr>
            </a:p>
          </p:txBody>
        </p:sp>
        <p:sp>
          <p:nvSpPr>
            <p:cNvPr id="28" name="Oval 27"/>
            <p:cNvSpPr/>
            <p:nvPr/>
          </p:nvSpPr>
          <p:spPr>
            <a:xfrm>
              <a:off x="2021212" y="2625218"/>
              <a:ext cx="576000" cy="57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Arial" panose="020B0604020202020204" pitchFamily="34" charset="0"/>
                  <a:cs typeface="Arial" panose="020B0604020202020204" pitchFamily="34" charset="0"/>
                </a:rPr>
                <a:t>h3</a:t>
              </a:r>
              <a:endParaRPr lang="en-US" sz="1400" b="1" dirty="0">
                <a:latin typeface="Arial" panose="020B0604020202020204" pitchFamily="34" charset="0"/>
                <a:cs typeface="Arial" panose="020B0604020202020204" pitchFamily="34" charset="0"/>
              </a:endParaRPr>
            </a:p>
          </p:txBody>
        </p:sp>
        <p:sp>
          <p:nvSpPr>
            <p:cNvPr id="30" name="Oval 29"/>
            <p:cNvSpPr/>
            <p:nvPr/>
          </p:nvSpPr>
          <p:spPr>
            <a:xfrm>
              <a:off x="2395337" y="1657098"/>
              <a:ext cx="576000" cy="57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Arial" panose="020B0604020202020204" pitchFamily="34" charset="0"/>
                  <a:cs typeface="Arial" panose="020B0604020202020204" pitchFamily="34" charset="0"/>
                </a:rPr>
                <a:t>h2</a:t>
              </a:r>
              <a:endParaRPr lang="en-US" sz="1400" b="1" dirty="0">
                <a:latin typeface="Arial" panose="020B0604020202020204" pitchFamily="34" charset="0"/>
                <a:cs typeface="Arial" panose="020B0604020202020204" pitchFamily="34" charset="0"/>
              </a:endParaRPr>
            </a:p>
          </p:txBody>
        </p:sp>
        <p:sp>
          <p:nvSpPr>
            <p:cNvPr id="31" name="Oval 30"/>
            <p:cNvSpPr/>
            <p:nvPr/>
          </p:nvSpPr>
          <p:spPr>
            <a:xfrm>
              <a:off x="3163675" y="2625218"/>
              <a:ext cx="576000" cy="57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Arial" panose="020B0604020202020204" pitchFamily="34" charset="0"/>
                  <a:cs typeface="Arial" panose="020B0604020202020204" pitchFamily="34" charset="0"/>
                </a:rPr>
                <a:t>h3</a:t>
              </a:r>
              <a:endParaRPr lang="en-US" sz="1400" b="1" dirty="0">
                <a:latin typeface="Arial" panose="020B0604020202020204" pitchFamily="34" charset="0"/>
                <a:cs typeface="Arial" panose="020B0604020202020204" pitchFamily="34" charset="0"/>
              </a:endParaRPr>
            </a:p>
          </p:txBody>
        </p:sp>
        <p:sp>
          <p:nvSpPr>
            <p:cNvPr id="32" name="Oval 31"/>
            <p:cNvSpPr/>
            <p:nvPr/>
          </p:nvSpPr>
          <p:spPr>
            <a:xfrm>
              <a:off x="1325544" y="3525743"/>
              <a:ext cx="576000" cy="57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Arial" panose="020B0604020202020204" pitchFamily="34" charset="0"/>
                  <a:cs typeface="Arial" panose="020B0604020202020204" pitchFamily="34" charset="0"/>
                </a:rPr>
                <a:t>h4</a:t>
              </a:r>
              <a:endParaRPr lang="en-US" sz="1400" b="1" dirty="0">
                <a:latin typeface="Arial" panose="020B0604020202020204" pitchFamily="34" charset="0"/>
                <a:cs typeface="Arial" panose="020B0604020202020204" pitchFamily="34" charset="0"/>
              </a:endParaRPr>
            </a:p>
          </p:txBody>
        </p:sp>
        <p:grpSp>
          <p:nvGrpSpPr>
            <p:cNvPr id="13" name="Group 12"/>
            <p:cNvGrpSpPr/>
            <p:nvPr/>
          </p:nvGrpSpPr>
          <p:grpSpPr>
            <a:xfrm>
              <a:off x="1016088" y="2562441"/>
              <a:ext cx="928389" cy="464671"/>
              <a:chOff x="6000286" y="3204860"/>
              <a:chExt cx="928389" cy="464671"/>
            </a:xfrm>
          </p:grpSpPr>
          <p:sp>
            <p:nvSpPr>
              <p:cNvPr id="11" name="Rounded Rectangle 10"/>
              <p:cNvSpPr/>
              <p:nvPr/>
            </p:nvSpPr>
            <p:spPr>
              <a:xfrm>
                <a:off x="6000286" y="3204860"/>
                <a:ext cx="864096" cy="46467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6073284" y="3267250"/>
                <a:ext cx="360000" cy="360000"/>
                <a:chOff x="395536" y="680361"/>
                <a:chExt cx="1440000" cy="1440000"/>
              </a:xfrm>
            </p:grpSpPr>
            <p:sp>
              <p:nvSpPr>
                <p:cNvPr id="39" name="Bevel 38"/>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Box 11"/>
              <p:cNvSpPr txBox="1"/>
              <p:nvPr/>
            </p:nvSpPr>
            <p:spPr>
              <a:xfrm>
                <a:off x="6424619" y="3252361"/>
                <a:ext cx="504056" cy="369332"/>
              </a:xfrm>
              <a:prstGeom prst="rect">
                <a:avLst/>
              </a:prstGeom>
              <a:noFill/>
            </p:spPr>
            <p:txBody>
              <a:bodyPr wrap="square" rtlCol="0">
                <a:spAutoFit/>
              </a:bodyPr>
              <a:lstStyle/>
              <a:p>
                <a:r>
                  <a:rPr lang="en-US" dirty="0" smtClean="0"/>
                  <a:t>01</a:t>
                </a:r>
                <a:endParaRPr lang="en-US" dirty="0"/>
              </a:p>
            </p:txBody>
          </p:sp>
        </p:grpSp>
        <p:grpSp>
          <p:nvGrpSpPr>
            <p:cNvPr id="42" name="Group 41"/>
            <p:cNvGrpSpPr/>
            <p:nvPr/>
          </p:nvGrpSpPr>
          <p:grpSpPr>
            <a:xfrm>
              <a:off x="87699" y="2563919"/>
              <a:ext cx="928389" cy="464671"/>
              <a:chOff x="6000286" y="3204860"/>
              <a:chExt cx="928389" cy="464671"/>
            </a:xfrm>
          </p:grpSpPr>
          <p:sp>
            <p:nvSpPr>
              <p:cNvPr id="43" name="Rounded Rectangle 42"/>
              <p:cNvSpPr/>
              <p:nvPr/>
            </p:nvSpPr>
            <p:spPr>
              <a:xfrm>
                <a:off x="6000286" y="3204860"/>
                <a:ext cx="864096" cy="46467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6073284" y="3267250"/>
                <a:ext cx="360000" cy="360000"/>
                <a:chOff x="395536" y="680361"/>
                <a:chExt cx="1440000" cy="1440000"/>
              </a:xfrm>
            </p:grpSpPr>
            <p:sp>
              <p:nvSpPr>
                <p:cNvPr id="46" name="Bevel 4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5" name="TextBox 44"/>
              <p:cNvSpPr txBox="1"/>
              <p:nvPr/>
            </p:nvSpPr>
            <p:spPr>
              <a:xfrm>
                <a:off x="6424619" y="3252361"/>
                <a:ext cx="504056" cy="369332"/>
              </a:xfrm>
              <a:prstGeom prst="rect">
                <a:avLst/>
              </a:prstGeom>
              <a:noFill/>
            </p:spPr>
            <p:txBody>
              <a:bodyPr wrap="square" rtlCol="0">
                <a:spAutoFit/>
              </a:bodyPr>
              <a:lstStyle/>
              <a:p>
                <a:r>
                  <a:rPr lang="en-US" dirty="0" smtClean="0"/>
                  <a:t>00</a:t>
                </a:r>
                <a:endParaRPr lang="en-US" dirty="0"/>
              </a:p>
            </p:txBody>
          </p:sp>
        </p:grpSp>
        <p:sp>
          <p:nvSpPr>
            <p:cNvPr id="50" name="Rounded Rectangle 49"/>
            <p:cNvSpPr/>
            <p:nvPr/>
          </p:nvSpPr>
          <p:spPr>
            <a:xfrm>
              <a:off x="3966880" y="3675612"/>
              <a:ext cx="965160" cy="46467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4039878" y="3738002"/>
              <a:ext cx="360000" cy="360000"/>
              <a:chOff x="395536" y="680361"/>
              <a:chExt cx="1440000" cy="1440000"/>
            </a:xfrm>
          </p:grpSpPr>
          <p:sp>
            <p:nvSpPr>
              <p:cNvPr id="53" name="Bevel 52"/>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2" name="TextBox 51"/>
            <p:cNvSpPr txBox="1"/>
            <p:nvPr/>
          </p:nvSpPr>
          <p:spPr>
            <a:xfrm>
              <a:off x="4391212" y="3723113"/>
              <a:ext cx="612835" cy="369332"/>
            </a:xfrm>
            <a:prstGeom prst="rect">
              <a:avLst/>
            </a:prstGeom>
            <a:noFill/>
          </p:spPr>
          <p:txBody>
            <a:bodyPr wrap="square" rtlCol="0">
              <a:spAutoFit/>
            </a:bodyPr>
            <a:lstStyle/>
            <a:p>
              <a:r>
                <a:rPr lang="en-US" dirty="0" smtClean="0"/>
                <a:t>111</a:t>
              </a:r>
              <a:endParaRPr lang="en-US" dirty="0"/>
            </a:p>
          </p:txBody>
        </p:sp>
        <p:sp>
          <p:nvSpPr>
            <p:cNvPr id="57" name="Rounded Rectangle 56"/>
            <p:cNvSpPr/>
            <p:nvPr/>
          </p:nvSpPr>
          <p:spPr>
            <a:xfrm>
              <a:off x="2777241" y="3665215"/>
              <a:ext cx="962434" cy="46467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2850239" y="3727605"/>
              <a:ext cx="360000" cy="360000"/>
              <a:chOff x="395536" y="680361"/>
              <a:chExt cx="1440000" cy="1440000"/>
            </a:xfrm>
          </p:grpSpPr>
          <p:sp>
            <p:nvSpPr>
              <p:cNvPr id="60" name="Bevel 5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9" name="TextBox 58"/>
            <p:cNvSpPr txBox="1"/>
            <p:nvPr/>
          </p:nvSpPr>
          <p:spPr>
            <a:xfrm>
              <a:off x="3201573" y="3712716"/>
              <a:ext cx="607531" cy="369332"/>
            </a:xfrm>
            <a:prstGeom prst="rect">
              <a:avLst/>
            </a:prstGeom>
            <a:noFill/>
          </p:spPr>
          <p:txBody>
            <a:bodyPr wrap="square" rtlCol="0">
              <a:spAutoFit/>
            </a:bodyPr>
            <a:lstStyle/>
            <a:p>
              <a:r>
                <a:rPr lang="en-US" dirty="0" smtClean="0"/>
                <a:t>110</a:t>
              </a:r>
              <a:endParaRPr lang="en-US" dirty="0"/>
            </a:p>
          </p:txBody>
        </p:sp>
        <p:sp>
          <p:nvSpPr>
            <p:cNvPr id="64" name="Rounded Rectangle 63"/>
            <p:cNvSpPr/>
            <p:nvPr/>
          </p:nvSpPr>
          <p:spPr>
            <a:xfrm>
              <a:off x="1880411" y="4547266"/>
              <a:ext cx="1045812" cy="46467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1953409" y="4609656"/>
              <a:ext cx="360000" cy="360000"/>
              <a:chOff x="395536" y="680361"/>
              <a:chExt cx="1440000" cy="1440000"/>
            </a:xfrm>
          </p:grpSpPr>
          <p:sp>
            <p:nvSpPr>
              <p:cNvPr id="67" name="Bevel 66"/>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6" name="TextBox 65"/>
            <p:cNvSpPr txBox="1"/>
            <p:nvPr/>
          </p:nvSpPr>
          <p:spPr>
            <a:xfrm>
              <a:off x="2304743" y="4594767"/>
              <a:ext cx="666593" cy="369332"/>
            </a:xfrm>
            <a:prstGeom prst="rect">
              <a:avLst/>
            </a:prstGeom>
            <a:noFill/>
          </p:spPr>
          <p:txBody>
            <a:bodyPr wrap="square" rtlCol="0">
              <a:spAutoFit/>
            </a:bodyPr>
            <a:lstStyle/>
            <a:p>
              <a:r>
                <a:rPr lang="en-US" dirty="0" smtClean="0"/>
                <a:t>1001</a:t>
              </a:r>
              <a:endParaRPr lang="en-US" dirty="0"/>
            </a:p>
          </p:txBody>
        </p:sp>
        <p:sp>
          <p:nvSpPr>
            <p:cNvPr id="71" name="Rounded Rectangle 70"/>
            <p:cNvSpPr/>
            <p:nvPr/>
          </p:nvSpPr>
          <p:spPr>
            <a:xfrm>
              <a:off x="678896" y="4548744"/>
              <a:ext cx="1001919" cy="46467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p:cNvGrpSpPr/>
            <p:nvPr/>
          </p:nvGrpSpPr>
          <p:grpSpPr>
            <a:xfrm>
              <a:off x="751895" y="4611134"/>
              <a:ext cx="360000" cy="360000"/>
              <a:chOff x="395536" y="680361"/>
              <a:chExt cx="1440000" cy="1440000"/>
            </a:xfrm>
          </p:grpSpPr>
          <p:sp>
            <p:nvSpPr>
              <p:cNvPr id="74" name="Bevel 7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3" name="TextBox 72"/>
            <p:cNvSpPr txBox="1"/>
            <p:nvPr/>
          </p:nvSpPr>
          <p:spPr>
            <a:xfrm>
              <a:off x="1067605" y="4608120"/>
              <a:ext cx="660362" cy="369332"/>
            </a:xfrm>
            <a:prstGeom prst="rect">
              <a:avLst/>
            </a:prstGeom>
            <a:noFill/>
          </p:spPr>
          <p:txBody>
            <a:bodyPr wrap="square" rtlCol="0">
              <a:spAutoFit/>
            </a:bodyPr>
            <a:lstStyle/>
            <a:p>
              <a:r>
                <a:rPr lang="en-US" dirty="0" smtClean="0"/>
                <a:t>1000</a:t>
              </a:r>
              <a:endParaRPr lang="en-US" dirty="0"/>
            </a:p>
          </p:txBody>
        </p:sp>
        <p:cxnSp>
          <p:nvCxnSpPr>
            <p:cNvPr id="15" name="Straight Connector 14"/>
            <p:cNvCxnSpPr>
              <a:endCxn id="30" idx="1"/>
            </p:cNvCxnSpPr>
            <p:nvPr/>
          </p:nvCxnSpPr>
          <p:spPr>
            <a:xfrm>
              <a:off x="1680816" y="1307796"/>
              <a:ext cx="798874" cy="43365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27" idx="7"/>
              <a:endCxn id="3" idx="3"/>
            </p:cNvCxnSpPr>
            <p:nvPr/>
          </p:nvCxnSpPr>
          <p:spPr>
            <a:xfrm flipV="1">
              <a:off x="804816" y="1366003"/>
              <a:ext cx="467129" cy="37544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484122" y="2233098"/>
              <a:ext cx="81422" cy="33082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83" name="Straight Connector 82"/>
            <p:cNvCxnSpPr>
              <a:endCxn id="11" idx="0"/>
            </p:cNvCxnSpPr>
            <p:nvPr/>
          </p:nvCxnSpPr>
          <p:spPr>
            <a:xfrm>
              <a:off x="808179" y="2110508"/>
              <a:ext cx="639957" cy="451933"/>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30" idx="5"/>
              <a:endCxn id="31" idx="1"/>
            </p:cNvCxnSpPr>
            <p:nvPr/>
          </p:nvCxnSpPr>
          <p:spPr>
            <a:xfrm>
              <a:off x="2886984" y="2148745"/>
              <a:ext cx="361044" cy="56082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2395337" y="2219997"/>
              <a:ext cx="179353" cy="455344"/>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1769691" y="3016715"/>
              <a:ext cx="466456" cy="58150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3244914" y="3189343"/>
              <a:ext cx="126337" cy="46399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583578" y="3166779"/>
              <a:ext cx="451054" cy="49695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71" idx="0"/>
            </p:cNvCxnSpPr>
            <p:nvPr/>
          </p:nvCxnSpPr>
          <p:spPr>
            <a:xfrm flipV="1">
              <a:off x="1179856" y="4077994"/>
              <a:ext cx="307611" cy="47075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710761" y="4079179"/>
              <a:ext cx="466011" cy="468087"/>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3001701" y="3203550"/>
              <a:ext cx="297329" cy="461665"/>
            </a:xfrm>
            <a:prstGeom prst="rect">
              <a:avLst/>
            </a:prstGeom>
            <a:noFill/>
          </p:spPr>
          <p:txBody>
            <a:bodyPr wrap="square" rtlCol="0">
              <a:spAutoFit/>
            </a:bodyPr>
            <a:lstStyle/>
            <a:p>
              <a:r>
                <a:rPr lang="en-US" sz="2400" dirty="0" smtClean="0"/>
                <a:t>0</a:t>
              </a:r>
              <a:endParaRPr lang="en-US" sz="2400" dirty="0"/>
            </a:p>
          </p:txBody>
        </p:sp>
        <p:sp>
          <p:nvSpPr>
            <p:cNvPr id="106" name="TextBox 105"/>
            <p:cNvSpPr txBox="1"/>
            <p:nvPr/>
          </p:nvSpPr>
          <p:spPr>
            <a:xfrm>
              <a:off x="776896" y="1163167"/>
              <a:ext cx="297329" cy="461665"/>
            </a:xfrm>
            <a:prstGeom prst="rect">
              <a:avLst/>
            </a:prstGeom>
            <a:noFill/>
          </p:spPr>
          <p:txBody>
            <a:bodyPr wrap="square" rtlCol="0">
              <a:spAutoFit/>
            </a:bodyPr>
            <a:lstStyle/>
            <a:p>
              <a:r>
                <a:rPr lang="en-US" sz="2400" dirty="0" smtClean="0"/>
                <a:t>0</a:t>
              </a:r>
              <a:endParaRPr lang="en-US" sz="2400" dirty="0"/>
            </a:p>
          </p:txBody>
        </p:sp>
        <p:sp>
          <p:nvSpPr>
            <p:cNvPr id="107" name="TextBox 106"/>
            <p:cNvSpPr txBox="1"/>
            <p:nvPr/>
          </p:nvSpPr>
          <p:spPr>
            <a:xfrm>
              <a:off x="220618" y="2155800"/>
              <a:ext cx="297329" cy="461665"/>
            </a:xfrm>
            <a:prstGeom prst="rect">
              <a:avLst/>
            </a:prstGeom>
            <a:noFill/>
          </p:spPr>
          <p:txBody>
            <a:bodyPr wrap="square" rtlCol="0">
              <a:spAutoFit/>
            </a:bodyPr>
            <a:lstStyle/>
            <a:p>
              <a:r>
                <a:rPr lang="en-US" sz="2400" dirty="0" smtClean="0"/>
                <a:t>0</a:t>
              </a:r>
              <a:endParaRPr lang="en-US" sz="2400" dirty="0"/>
            </a:p>
          </p:txBody>
        </p:sp>
        <p:sp>
          <p:nvSpPr>
            <p:cNvPr id="108" name="TextBox 107"/>
            <p:cNvSpPr txBox="1"/>
            <p:nvPr/>
          </p:nvSpPr>
          <p:spPr>
            <a:xfrm>
              <a:off x="2176772" y="2148277"/>
              <a:ext cx="297329" cy="461665"/>
            </a:xfrm>
            <a:prstGeom prst="rect">
              <a:avLst/>
            </a:prstGeom>
            <a:noFill/>
          </p:spPr>
          <p:txBody>
            <a:bodyPr wrap="square" rtlCol="0">
              <a:spAutoFit/>
            </a:bodyPr>
            <a:lstStyle/>
            <a:p>
              <a:r>
                <a:rPr lang="en-US" sz="2400" dirty="0" smtClean="0"/>
                <a:t>0</a:t>
              </a:r>
              <a:endParaRPr lang="en-US" sz="2400" dirty="0"/>
            </a:p>
          </p:txBody>
        </p:sp>
        <p:sp>
          <p:nvSpPr>
            <p:cNvPr id="109" name="TextBox 108"/>
            <p:cNvSpPr txBox="1"/>
            <p:nvPr/>
          </p:nvSpPr>
          <p:spPr>
            <a:xfrm>
              <a:off x="1638330" y="3064078"/>
              <a:ext cx="297329" cy="461665"/>
            </a:xfrm>
            <a:prstGeom prst="rect">
              <a:avLst/>
            </a:prstGeom>
            <a:noFill/>
          </p:spPr>
          <p:txBody>
            <a:bodyPr wrap="square" rtlCol="0">
              <a:spAutoFit/>
            </a:bodyPr>
            <a:lstStyle/>
            <a:p>
              <a:r>
                <a:rPr lang="en-US" sz="2400" dirty="0" smtClean="0"/>
                <a:t>0</a:t>
              </a:r>
              <a:endParaRPr lang="en-US" sz="2400" dirty="0"/>
            </a:p>
          </p:txBody>
        </p:sp>
        <p:sp>
          <p:nvSpPr>
            <p:cNvPr id="110" name="TextBox 109"/>
            <p:cNvSpPr txBox="1"/>
            <p:nvPr/>
          </p:nvSpPr>
          <p:spPr>
            <a:xfrm>
              <a:off x="990916" y="4034889"/>
              <a:ext cx="297329" cy="461665"/>
            </a:xfrm>
            <a:prstGeom prst="rect">
              <a:avLst/>
            </a:prstGeom>
            <a:noFill/>
          </p:spPr>
          <p:txBody>
            <a:bodyPr wrap="square" rtlCol="0">
              <a:spAutoFit/>
            </a:bodyPr>
            <a:lstStyle/>
            <a:p>
              <a:r>
                <a:rPr lang="en-US" sz="2400" dirty="0" smtClean="0"/>
                <a:t>0</a:t>
              </a:r>
              <a:endParaRPr lang="en-US" sz="2400" dirty="0"/>
            </a:p>
          </p:txBody>
        </p:sp>
        <p:sp>
          <p:nvSpPr>
            <p:cNvPr id="111" name="TextBox 110"/>
            <p:cNvSpPr txBox="1"/>
            <p:nvPr/>
          </p:nvSpPr>
          <p:spPr>
            <a:xfrm>
              <a:off x="1042421" y="1981918"/>
              <a:ext cx="297329" cy="461665"/>
            </a:xfrm>
            <a:prstGeom prst="rect">
              <a:avLst/>
            </a:prstGeom>
            <a:noFill/>
          </p:spPr>
          <p:txBody>
            <a:bodyPr wrap="square" rtlCol="0">
              <a:spAutoFit/>
            </a:bodyPr>
            <a:lstStyle/>
            <a:p>
              <a:r>
                <a:rPr lang="en-US" sz="2400" dirty="0" smtClean="0"/>
                <a:t>1</a:t>
              </a:r>
              <a:endParaRPr lang="en-US" sz="2400" dirty="0"/>
            </a:p>
          </p:txBody>
        </p:sp>
        <p:sp>
          <p:nvSpPr>
            <p:cNvPr id="112" name="TextBox 111"/>
            <p:cNvSpPr txBox="1"/>
            <p:nvPr/>
          </p:nvSpPr>
          <p:spPr>
            <a:xfrm>
              <a:off x="1965625" y="1136960"/>
              <a:ext cx="297329" cy="461665"/>
            </a:xfrm>
            <a:prstGeom prst="rect">
              <a:avLst/>
            </a:prstGeom>
            <a:noFill/>
          </p:spPr>
          <p:txBody>
            <a:bodyPr wrap="square" rtlCol="0">
              <a:spAutoFit/>
            </a:bodyPr>
            <a:lstStyle/>
            <a:p>
              <a:r>
                <a:rPr lang="en-US" sz="2400" dirty="0" smtClean="0"/>
                <a:t>1</a:t>
              </a:r>
              <a:endParaRPr lang="en-US" sz="2400" dirty="0"/>
            </a:p>
          </p:txBody>
        </p:sp>
        <p:sp>
          <p:nvSpPr>
            <p:cNvPr id="113" name="TextBox 112"/>
            <p:cNvSpPr txBox="1"/>
            <p:nvPr/>
          </p:nvSpPr>
          <p:spPr>
            <a:xfrm>
              <a:off x="3037325" y="2110508"/>
              <a:ext cx="297329" cy="461665"/>
            </a:xfrm>
            <a:prstGeom prst="rect">
              <a:avLst/>
            </a:prstGeom>
            <a:noFill/>
          </p:spPr>
          <p:txBody>
            <a:bodyPr wrap="square" rtlCol="0">
              <a:spAutoFit/>
            </a:bodyPr>
            <a:lstStyle/>
            <a:p>
              <a:r>
                <a:rPr lang="en-US" sz="2400" dirty="0" smtClean="0"/>
                <a:t>1</a:t>
              </a:r>
              <a:endParaRPr lang="en-US" sz="2400" dirty="0"/>
            </a:p>
          </p:txBody>
        </p:sp>
        <p:sp>
          <p:nvSpPr>
            <p:cNvPr id="114" name="TextBox 113"/>
            <p:cNvSpPr txBox="1"/>
            <p:nvPr/>
          </p:nvSpPr>
          <p:spPr>
            <a:xfrm>
              <a:off x="3818533" y="3136556"/>
              <a:ext cx="297329" cy="461665"/>
            </a:xfrm>
            <a:prstGeom prst="rect">
              <a:avLst/>
            </a:prstGeom>
            <a:noFill/>
          </p:spPr>
          <p:txBody>
            <a:bodyPr wrap="square" rtlCol="0">
              <a:spAutoFit/>
            </a:bodyPr>
            <a:lstStyle/>
            <a:p>
              <a:r>
                <a:rPr lang="en-US" sz="2400" dirty="0" smtClean="0"/>
                <a:t>1</a:t>
              </a:r>
              <a:endParaRPr lang="en-US" sz="2400" dirty="0"/>
            </a:p>
          </p:txBody>
        </p:sp>
        <p:sp>
          <p:nvSpPr>
            <p:cNvPr id="115" name="TextBox 114"/>
            <p:cNvSpPr txBox="1"/>
            <p:nvPr/>
          </p:nvSpPr>
          <p:spPr>
            <a:xfrm>
              <a:off x="1915809" y="4008404"/>
              <a:ext cx="297329" cy="461665"/>
            </a:xfrm>
            <a:prstGeom prst="rect">
              <a:avLst/>
            </a:prstGeom>
            <a:noFill/>
          </p:spPr>
          <p:txBody>
            <a:bodyPr wrap="square" rtlCol="0">
              <a:spAutoFit/>
            </a:bodyPr>
            <a:lstStyle/>
            <a:p>
              <a:r>
                <a:rPr lang="en-US" sz="2400" dirty="0" smtClean="0"/>
                <a:t>1</a:t>
              </a:r>
              <a:endParaRPr lang="en-US" sz="2400" dirty="0"/>
            </a:p>
          </p:txBody>
        </p:sp>
        <p:sp>
          <p:nvSpPr>
            <p:cNvPr id="119" name="Oval 118"/>
            <p:cNvSpPr/>
            <p:nvPr/>
          </p:nvSpPr>
          <p:spPr>
            <a:xfrm>
              <a:off x="4999445" y="861067"/>
              <a:ext cx="576000" cy="57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Arial" panose="020B0604020202020204" pitchFamily="34" charset="0"/>
                  <a:cs typeface="Arial" panose="020B0604020202020204" pitchFamily="34" charset="0"/>
                </a:rPr>
                <a:t>h5</a:t>
              </a:r>
              <a:endParaRPr lang="en-US" sz="1400" b="1" dirty="0">
                <a:latin typeface="Arial" panose="020B0604020202020204" pitchFamily="34" charset="0"/>
                <a:cs typeface="Arial" panose="020B0604020202020204" pitchFamily="34" charset="0"/>
              </a:endParaRPr>
            </a:p>
          </p:txBody>
        </p:sp>
        <p:sp>
          <p:nvSpPr>
            <p:cNvPr id="121" name="Oval 120"/>
            <p:cNvSpPr/>
            <p:nvPr/>
          </p:nvSpPr>
          <p:spPr>
            <a:xfrm>
              <a:off x="5761815" y="2600054"/>
              <a:ext cx="576000" cy="57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Arial" panose="020B0604020202020204" pitchFamily="34" charset="0"/>
                  <a:cs typeface="Arial" panose="020B0604020202020204" pitchFamily="34" charset="0"/>
                </a:rPr>
                <a:t>h7</a:t>
              </a:r>
              <a:endParaRPr lang="en-US" sz="1400" b="1" dirty="0">
                <a:latin typeface="Arial" panose="020B0604020202020204" pitchFamily="34" charset="0"/>
                <a:cs typeface="Arial" panose="020B0604020202020204" pitchFamily="34" charset="0"/>
              </a:endParaRPr>
            </a:p>
          </p:txBody>
        </p:sp>
        <p:sp>
          <p:nvSpPr>
            <p:cNvPr id="122" name="Oval 121"/>
            <p:cNvSpPr/>
            <p:nvPr/>
          </p:nvSpPr>
          <p:spPr>
            <a:xfrm>
              <a:off x="4437815" y="1643809"/>
              <a:ext cx="576000" cy="57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Arial" panose="020B0604020202020204" pitchFamily="34" charset="0"/>
                  <a:cs typeface="Arial" panose="020B0604020202020204" pitchFamily="34" charset="0"/>
                </a:rPr>
                <a:t>h6</a:t>
              </a:r>
              <a:endParaRPr lang="en-US" sz="1400" b="1" dirty="0">
                <a:latin typeface="Arial" panose="020B0604020202020204" pitchFamily="34" charset="0"/>
                <a:cs typeface="Arial" panose="020B0604020202020204" pitchFamily="34" charset="0"/>
              </a:endParaRPr>
            </a:p>
          </p:txBody>
        </p:sp>
        <p:cxnSp>
          <p:nvCxnSpPr>
            <p:cNvPr id="163" name="Straight Connector 162"/>
            <p:cNvCxnSpPr>
              <a:stCxn id="119" idx="3"/>
            </p:cNvCxnSpPr>
            <p:nvPr/>
          </p:nvCxnSpPr>
          <p:spPr>
            <a:xfrm flipH="1">
              <a:off x="4788024" y="1352714"/>
              <a:ext cx="295774" cy="38873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67" name="Straight Connector 166"/>
            <p:cNvCxnSpPr>
              <a:stCxn id="122" idx="5"/>
              <a:endCxn id="121" idx="1"/>
            </p:cNvCxnSpPr>
            <p:nvPr/>
          </p:nvCxnSpPr>
          <p:spPr>
            <a:xfrm>
              <a:off x="4929462" y="2135456"/>
              <a:ext cx="916706" cy="54895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77" name="TextBox 176"/>
            <p:cNvSpPr txBox="1"/>
            <p:nvPr/>
          </p:nvSpPr>
          <p:spPr>
            <a:xfrm>
              <a:off x="4647343" y="1195773"/>
              <a:ext cx="297329" cy="461665"/>
            </a:xfrm>
            <a:prstGeom prst="rect">
              <a:avLst/>
            </a:prstGeom>
            <a:noFill/>
          </p:spPr>
          <p:txBody>
            <a:bodyPr wrap="square" rtlCol="0">
              <a:spAutoFit/>
            </a:bodyPr>
            <a:lstStyle/>
            <a:p>
              <a:r>
                <a:rPr lang="en-US" sz="2400" dirty="0" smtClean="0"/>
                <a:t>0</a:t>
              </a:r>
              <a:endParaRPr lang="en-US" sz="2400" dirty="0"/>
            </a:p>
          </p:txBody>
        </p:sp>
        <p:sp>
          <p:nvSpPr>
            <p:cNvPr id="181" name="TextBox 180"/>
            <p:cNvSpPr txBox="1"/>
            <p:nvPr/>
          </p:nvSpPr>
          <p:spPr>
            <a:xfrm>
              <a:off x="5312271" y="2027383"/>
              <a:ext cx="297329" cy="461665"/>
            </a:xfrm>
            <a:prstGeom prst="rect">
              <a:avLst/>
            </a:prstGeom>
            <a:noFill/>
          </p:spPr>
          <p:txBody>
            <a:bodyPr wrap="square" rtlCol="0">
              <a:spAutoFit/>
            </a:bodyPr>
            <a:lstStyle/>
            <a:p>
              <a:r>
                <a:rPr lang="en-US" sz="2400" dirty="0" smtClean="0"/>
                <a:t>1</a:t>
              </a:r>
              <a:endParaRPr lang="en-US" sz="2400" dirty="0"/>
            </a:p>
          </p:txBody>
        </p:sp>
        <p:sp>
          <p:nvSpPr>
            <p:cNvPr id="191" name="Rounded Rectangle 190"/>
            <p:cNvSpPr/>
            <p:nvPr/>
          </p:nvSpPr>
          <p:spPr>
            <a:xfrm>
              <a:off x="5280598" y="3661718"/>
              <a:ext cx="962434" cy="46467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 191"/>
            <p:cNvGrpSpPr/>
            <p:nvPr/>
          </p:nvGrpSpPr>
          <p:grpSpPr>
            <a:xfrm>
              <a:off x="5353596" y="3724108"/>
              <a:ext cx="360000" cy="360000"/>
              <a:chOff x="395536" y="680361"/>
              <a:chExt cx="1440000" cy="1440000"/>
            </a:xfrm>
          </p:grpSpPr>
          <p:sp>
            <p:nvSpPr>
              <p:cNvPr id="193" name="Bevel 192"/>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5"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6" name="TextBox 195"/>
            <p:cNvSpPr txBox="1"/>
            <p:nvPr/>
          </p:nvSpPr>
          <p:spPr>
            <a:xfrm>
              <a:off x="5704930" y="3709219"/>
              <a:ext cx="607531" cy="369332"/>
            </a:xfrm>
            <a:prstGeom prst="rect">
              <a:avLst/>
            </a:prstGeom>
            <a:noFill/>
          </p:spPr>
          <p:txBody>
            <a:bodyPr wrap="square" rtlCol="0">
              <a:spAutoFit/>
            </a:bodyPr>
            <a:lstStyle/>
            <a:p>
              <a:r>
                <a:rPr lang="en-US" dirty="0" smtClean="0"/>
                <a:t>010</a:t>
              </a:r>
              <a:endParaRPr lang="en-US" dirty="0"/>
            </a:p>
          </p:txBody>
        </p:sp>
        <p:cxnSp>
          <p:nvCxnSpPr>
            <p:cNvPr id="197" name="Straight Connector 196"/>
            <p:cNvCxnSpPr/>
            <p:nvPr/>
          </p:nvCxnSpPr>
          <p:spPr>
            <a:xfrm flipV="1">
              <a:off x="5748271" y="3028590"/>
              <a:ext cx="260424" cy="62125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6205962" y="3127326"/>
              <a:ext cx="545343" cy="635904"/>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99" name="TextBox 198"/>
            <p:cNvSpPr txBox="1"/>
            <p:nvPr/>
          </p:nvSpPr>
          <p:spPr>
            <a:xfrm>
              <a:off x="5516933" y="3116928"/>
              <a:ext cx="297329" cy="461665"/>
            </a:xfrm>
            <a:prstGeom prst="rect">
              <a:avLst/>
            </a:prstGeom>
            <a:noFill/>
          </p:spPr>
          <p:txBody>
            <a:bodyPr wrap="square" rtlCol="0">
              <a:spAutoFit/>
            </a:bodyPr>
            <a:lstStyle/>
            <a:p>
              <a:r>
                <a:rPr lang="en-US" sz="2400" dirty="0" smtClean="0"/>
                <a:t>0</a:t>
              </a:r>
              <a:endParaRPr lang="en-US" sz="2400" dirty="0"/>
            </a:p>
          </p:txBody>
        </p:sp>
        <p:sp>
          <p:nvSpPr>
            <p:cNvPr id="200" name="TextBox 199"/>
            <p:cNvSpPr txBox="1"/>
            <p:nvPr/>
          </p:nvSpPr>
          <p:spPr>
            <a:xfrm>
              <a:off x="6416890" y="3038059"/>
              <a:ext cx="297329" cy="461665"/>
            </a:xfrm>
            <a:prstGeom prst="rect">
              <a:avLst/>
            </a:prstGeom>
            <a:noFill/>
          </p:spPr>
          <p:txBody>
            <a:bodyPr wrap="square" rtlCol="0">
              <a:spAutoFit/>
            </a:bodyPr>
            <a:lstStyle/>
            <a:p>
              <a:r>
                <a:rPr lang="en-US" sz="2400" dirty="0" smtClean="0"/>
                <a:t>1</a:t>
              </a:r>
              <a:endParaRPr lang="en-US" sz="2400" dirty="0"/>
            </a:p>
          </p:txBody>
        </p:sp>
        <p:grpSp>
          <p:nvGrpSpPr>
            <p:cNvPr id="220" name="Group 219"/>
            <p:cNvGrpSpPr/>
            <p:nvPr/>
          </p:nvGrpSpPr>
          <p:grpSpPr>
            <a:xfrm>
              <a:off x="4075658" y="2514833"/>
              <a:ext cx="928389" cy="464671"/>
              <a:chOff x="6000286" y="3204860"/>
              <a:chExt cx="928389" cy="464671"/>
            </a:xfrm>
          </p:grpSpPr>
          <p:sp>
            <p:nvSpPr>
              <p:cNvPr id="221" name="Rounded Rectangle 220"/>
              <p:cNvSpPr/>
              <p:nvPr/>
            </p:nvSpPr>
            <p:spPr>
              <a:xfrm>
                <a:off x="6000286" y="3204860"/>
                <a:ext cx="864096" cy="46467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2" name="Group 221"/>
              <p:cNvGrpSpPr/>
              <p:nvPr/>
            </p:nvGrpSpPr>
            <p:grpSpPr>
              <a:xfrm>
                <a:off x="6073284" y="3267250"/>
                <a:ext cx="360000" cy="360000"/>
                <a:chOff x="395536" y="680361"/>
                <a:chExt cx="1440000" cy="1440000"/>
              </a:xfrm>
            </p:grpSpPr>
            <p:sp>
              <p:nvSpPr>
                <p:cNvPr id="224" name="Bevel 22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6"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23" name="TextBox 222"/>
              <p:cNvSpPr txBox="1"/>
              <p:nvPr/>
            </p:nvSpPr>
            <p:spPr>
              <a:xfrm>
                <a:off x="6424619" y="3252361"/>
                <a:ext cx="504056" cy="369332"/>
              </a:xfrm>
              <a:prstGeom prst="rect">
                <a:avLst/>
              </a:prstGeom>
              <a:noFill/>
            </p:spPr>
            <p:txBody>
              <a:bodyPr wrap="square" rtlCol="0">
                <a:spAutoFit/>
              </a:bodyPr>
              <a:lstStyle/>
              <a:p>
                <a:r>
                  <a:rPr lang="en-US" dirty="0" smtClean="0"/>
                  <a:t>00</a:t>
                </a:r>
                <a:endParaRPr lang="en-US" dirty="0"/>
              </a:p>
            </p:txBody>
          </p:sp>
        </p:grpSp>
        <p:cxnSp>
          <p:nvCxnSpPr>
            <p:cNvPr id="227" name="Straight Connector 226"/>
            <p:cNvCxnSpPr/>
            <p:nvPr/>
          </p:nvCxnSpPr>
          <p:spPr>
            <a:xfrm flipH="1">
              <a:off x="4531456" y="2184012"/>
              <a:ext cx="81422" cy="33082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29" name="TextBox 228"/>
            <p:cNvSpPr txBox="1"/>
            <p:nvPr/>
          </p:nvSpPr>
          <p:spPr>
            <a:xfrm>
              <a:off x="4244202" y="2082964"/>
              <a:ext cx="297329" cy="461665"/>
            </a:xfrm>
            <a:prstGeom prst="rect">
              <a:avLst/>
            </a:prstGeom>
            <a:noFill/>
          </p:spPr>
          <p:txBody>
            <a:bodyPr wrap="square" rtlCol="0">
              <a:spAutoFit/>
            </a:bodyPr>
            <a:lstStyle/>
            <a:p>
              <a:r>
                <a:rPr lang="en-US" sz="2400" dirty="0" smtClean="0"/>
                <a:t>0</a:t>
              </a:r>
              <a:endParaRPr lang="en-US" sz="2400" dirty="0"/>
            </a:p>
          </p:txBody>
        </p:sp>
        <p:cxnSp>
          <p:nvCxnSpPr>
            <p:cNvPr id="237" name="Straight Connector 236"/>
            <p:cNvCxnSpPr/>
            <p:nvPr/>
          </p:nvCxnSpPr>
          <p:spPr>
            <a:xfrm>
              <a:off x="5478884" y="1345612"/>
              <a:ext cx="545343" cy="635904"/>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38" name="TextBox 237"/>
            <p:cNvSpPr txBox="1"/>
            <p:nvPr/>
          </p:nvSpPr>
          <p:spPr>
            <a:xfrm>
              <a:off x="5594812" y="1196970"/>
              <a:ext cx="297329" cy="461665"/>
            </a:xfrm>
            <a:prstGeom prst="rect">
              <a:avLst/>
            </a:prstGeom>
            <a:noFill/>
          </p:spPr>
          <p:txBody>
            <a:bodyPr wrap="square" rtlCol="0">
              <a:spAutoFit/>
            </a:bodyPr>
            <a:lstStyle/>
            <a:p>
              <a:r>
                <a:rPr lang="en-US" sz="2400" dirty="0" smtClean="0"/>
                <a:t>1</a:t>
              </a:r>
              <a:endParaRPr lang="en-US" sz="2400" dirty="0"/>
            </a:p>
          </p:txBody>
        </p:sp>
        <p:sp>
          <p:nvSpPr>
            <p:cNvPr id="262" name="Oval 261"/>
            <p:cNvSpPr/>
            <p:nvPr/>
          </p:nvSpPr>
          <p:spPr>
            <a:xfrm>
              <a:off x="6498065" y="3573804"/>
              <a:ext cx="576000" cy="57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Arial" panose="020B0604020202020204" pitchFamily="34" charset="0"/>
                  <a:cs typeface="Arial" panose="020B0604020202020204" pitchFamily="34" charset="0"/>
                </a:rPr>
                <a:t>h8</a:t>
              </a:r>
              <a:endParaRPr lang="en-US" sz="1400" b="1" dirty="0">
                <a:latin typeface="Arial" panose="020B0604020202020204" pitchFamily="34" charset="0"/>
                <a:cs typeface="Arial" panose="020B0604020202020204" pitchFamily="34" charset="0"/>
              </a:endParaRPr>
            </a:p>
          </p:txBody>
        </p:sp>
        <p:cxnSp>
          <p:nvCxnSpPr>
            <p:cNvPr id="269" name="Straight Connector 268"/>
            <p:cNvCxnSpPr/>
            <p:nvPr/>
          </p:nvCxnSpPr>
          <p:spPr>
            <a:xfrm flipV="1">
              <a:off x="6484521" y="4002340"/>
              <a:ext cx="260424" cy="62125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6942212" y="4101076"/>
              <a:ext cx="545343" cy="635904"/>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71" name="TextBox 270"/>
            <p:cNvSpPr txBox="1"/>
            <p:nvPr/>
          </p:nvSpPr>
          <p:spPr>
            <a:xfrm>
              <a:off x="6253183" y="4090678"/>
              <a:ext cx="297329" cy="461665"/>
            </a:xfrm>
            <a:prstGeom prst="rect">
              <a:avLst/>
            </a:prstGeom>
            <a:noFill/>
          </p:spPr>
          <p:txBody>
            <a:bodyPr wrap="square" rtlCol="0">
              <a:spAutoFit/>
            </a:bodyPr>
            <a:lstStyle/>
            <a:p>
              <a:r>
                <a:rPr lang="en-US" sz="2400" dirty="0" smtClean="0"/>
                <a:t>0</a:t>
              </a:r>
              <a:endParaRPr lang="en-US" sz="2400" dirty="0"/>
            </a:p>
          </p:txBody>
        </p:sp>
        <p:sp>
          <p:nvSpPr>
            <p:cNvPr id="272" name="TextBox 271"/>
            <p:cNvSpPr txBox="1"/>
            <p:nvPr/>
          </p:nvSpPr>
          <p:spPr>
            <a:xfrm>
              <a:off x="7153140" y="4011809"/>
              <a:ext cx="297329" cy="461665"/>
            </a:xfrm>
            <a:prstGeom prst="rect">
              <a:avLst/>
            </a:prstGeom>
            <a:noFill/>
          </p:spPr>
          <p:txBody>
            <a:bodyPr wrap="square" rtlCol="0">
              <a:spAutoFit/>
            </a:bodyPr>
            <a:lstStyle/>
            <a:p>
              <a:r>
                <a:rPr lang="en-US" sz="2400" dirty="0" smtClean="0"/>
                <a:t>1</a:t>
              </a:r>
              <a:endParaRPr lang="en-US" sz="2400" dirty="0"/>
            </a:p>
          </p:txBody>
        </p:sp>
        <p:grpSp>
          <p:nvGrpSpPr>
            <p:cNvPr id="279" name="Group 278"/>
            <p:cNvGrpSpPr/>
            <p:nvPr/>
          </p:nvGrpSpPr>
          <p:grpSpPr>
            <a:xfrm>
              <a:off x="5682113" y="1729615"/>
              <a:ext cx="928389" cy="464671"/>
              <a:chOff x="6000286" y="3204860"/>
              <a:chExt cx="928389" cy="464671"/>
            </a:xfrm>
          </p:grpSpPr>
          <p:sp>
            <p:nvSpPr>
              <p:cNvPr id="280" name="Rounded Rectangle 279"/>
              <p:cNvSpPr/>
              <p:nvPr/>
            </p:nvSpPr>
            <p:spPr>
              <a:xfrm>
                <a:off x="6000286" y="3204860"/>
                <a:ext cx="864096" cy="46467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1" name="Group 280"/>
              <p:cNvGrpSpPr/>
              <p:nvPr/>
            </p:nvGrpSpPr>
            <p:grpSpPr>
              <a:xfrm>
                <a:off x="6073284" y="3267250"/>
                <a:ext cx="360000" cy="360000"/>
                <a:chOff x="395536" y="680361"/>
                <a:chExt cx="1440000" cy="1440000"/>
              </a:xfrm>
            </p:grpSpPr>
            <p:sp>
              <p:nvSpPr>
                <p:cNvPr id="283" name="Bevel 282"/>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5"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82" name="TextBox 281"/>
              <p:cNvSpPr txBox="1"/>
              <p:nvPr/>
            </p:nvSpPr>
            <p:spPr>
              <a:xfrm>
                <a:off x="6424619" y="3252361"/>
                <a:ext cx="504056" cy="369332"/>
              </a:xfrm>
              <a:prstGeom prst="rect">
                <a:avLst/>
              </a:prstGeom>
              <a:noFill/>
            </p:spPr>
            <p:txBody>
              <a:bodyPr wrap="square" rtlCol="0">
                <a:spAutoFit/>
              </a:bodyPr>
              <a:lstStyle/>
              <a:p>
                <a:r>
                  <a:rPr lang="en-US" dirty="0" smtClean="0"/>
                  <a:t>01</a:t>
                </a:r>
                <a:endParaRPr lang="en-US" dirty="0"/>
              </a:p>
            </p:txBody>
          </p:sp>
        </p:grpSp>
        <p:sp>
          <p:nvSpPr>
            <p:cNvPr id="286" name="Rounded Rectangle 285"/>
            <p:cNvSpPr/>
            <p:nvPr/>
          </p:nvSpPr>
          <p:spPr>
            <a:xfrm>
              <a:off x="7137000" y="4638523"/>
              <a:ext cx="1045812" cy="46467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7" name="Group 286"/>
            <p:cNvGrpSpPr/>
            <p:nvPr/>
          </p:nvGrpSpPr>
          <p:grpSpPr>
            <a:xfrm>
              <a:off x="7209998" y="4700913"/>
              <a:ext cx="360000" cy="360000"/>
              <a:chOff x="395536" y="680361"/>
              <a:chExt cx="1440000" cy="1440000"/>
            </a:xfrm>
          </p:grpSpPr>
          <p:sp>
            <p:nvSpPr>
              <p:cNvPr id="288" name="Bevel 287"/>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0"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1" name="TextBox 290"/>
            <p:cNvSpPr txBox="1"/>
            <p:nvPr/>
          </p:nvSpPr>
          <p:spPr>
            <a:xfrm>
              <a:off x="7561332" y="4686024"/>
              <a:ext cx="666593" cy="369332"/>
            </a:xfrm>
            <a:prstGeom prst="rect">
              <a:avLst/>
            </a:prstGeom>
            <a:noFill/>
          </p:spPr>
          <p:txBody>
            <a:bodyPr wrap="square" rtlCol="0">
              <a:spAutoFit/>
            </a:bodyPr>
            <a:lstStyle/>
            <a:p>
              <a:r>
                <a:rPr lang="en-US" dirty="0" smtClean="0"/>
                <a:t>0111</a:t>
              </a:r>
              <a:endParaRPr lang="en-US" dirty="0"/>
            </a:p>
          </p:txBody>
        </p:sp>
        <p:sp>
          <p:nvSpPr>
            <p:cNvPr id="292" name="Rounded Rectangle 291"/>
            <p:cNvSpPr/>
            <p:nvPr/>
          </p:nvSpPr>
          <p:spPr>
            <a:xfrm>
              <a:off x="5935485" y="4640001"/>
              <a:ext cx="1001919" cy="46467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3" name="Group 292"/>
            <p:cNvGrpSpPr/>
            <p:nvPr/>
          </p:nvGrpSpPr>
          <p:grpSpPr>
            <a:xfrm>
              <a:off x="6008484" y="4702391"/>
              <a:ext cx="360000" cy="360000"/>
              <a:chOff x="395536" y="680361"/>
              <a:chExt cx="1440000" cy="1440000"/>
            </a:xfrm>
          </p:grpSpPr>
          <p:sp>
            <p:nvSpPr>
              <p:cNvPr id="294" name="Bevel 29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7" name="TextBox 296"/>
            <p:cNvSpPr txBox="1"/>
            <p:nvPr/>
          </p:nvSpPr>
          <p:spPr>
            <a:xfrm>
              <a:off x="6324194" y="4699377"/>
              <a:ext cx="660362" cy="369332"/>
            </a:xfrm>
            <a:prstGeom prst="rect">
              <a:avLst/>
            </a:prstGeom>
            <a:noFill/>
          </p:spPr>
          <p:txBody>
            <a:bodyPr wrap="square" rtlCol="0">
              <a:spAutoFit/>
            </a:bodyPr>
            <a:lstStyle/>
            <a:p>
              <a:r>
                <a:rPr lang="en-US" dirty="0" smtClean="0"/>
                <a:t>0110</a:t>
              </a:r>
              <a:endParaRPr lang="en-US" dirty="0"/>
            </a:p>
          </p:txBody>
        </p:sp>
        <p:sp>
          <p:nvSpPr>
            <p:cNvPr id="3084" name="Rectangle 3083"/>
            <p:cNvSpPr/>
            <p:nvPr/>
          </p:nvSpPr>
          <p:spPr>
            <a:xfrm>
              <a:off x="2943491" y="70648"/>
              <a:ext cx="594010" cy="60041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rPr>
                <a:t>Q</a:t>
              </a:r>
              <a:endParaRPr lang="en-US" sz="3200" b="1" dirty="0">
                <a:solidFill>
                  <a:srgbClr val="FF0000"/>
                </a:solidFill>
              </a:endParaRPr>
            </a:p>
          </p:txBody>
        </p:sp>
        <p:cxnSp>
          <p:nvCxnSpPr>
            <p:cNvPr id="300" name="Straight Connector 299"/>
            <p:cNvCxnSpPr>
              <a:endCxn id="3" idx="7"/>
            </p:cNvCxnSpPr>
            <p:nvPr/>
          </p:nvCxnSpPr>
          <p:spPr>
            <a:xfrm flipH="1">
              <a:off x="1679239" y="548680"/>
              <a:ext cx="1264252" cy="410029"/>
            </a:xfrm>
            <a:prstGeom prst="line">
              <a:avLst/>
            </a:prstGeom>
            <a:ln w="635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a:endCxn id="119" idx="1"/>
            </p:cNvCxnSpPr>
            <p:nvPr/>
          </p:nvCxnSpPr>
          <p:spPr>
            <a:xfrm>
              <a:off x="3537501" y="548680"/>
              <a:ext cx="1546297" cy="396740"/>
            </a:xfrm>
            <a:prstGeom prst="line">
              <a:avLst/>
            </a:prstGeom>
            <a:ln w="635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306" name="TextBox 305"/>
            <p:cNvSpPr txBox="1"/>
            <p:nvPr/>
          </p:nvSpPr>
          <p:spPr>
            <a:xfrm>
              <a:off x="3777667" y="280154"/>
              <a:ext cx="1331148" cy="461665"/>
            </a:xfrm>
            <a:prstGeom prst="rect">
              <a:avLst/>
            </a:prstGeom>
            <a:noFill/>
          </p:spPr>
          <p:txBody>
            <a:bodyPr wrap="square" rtlCol="0">
              <a:spAutoFit/>
            </a:bodyPr>
            <a:lstStyle/>
            <a:p>
              <a:r>
                <a:rPr lang="en-US" sz="2400" dirty="0" smtClean="0"/>
                <a:t>&lt; 0111 &gt;</a:t>
              </a:r>
              <a:endParaRPr lang="en-US" sz="2400" dirty="0"/>
            </a:p>
          </p:txBody>
        </p:sp>
        <p:sp>
          <p:nvSpPr>
            <p:cNvPr id="307" name="TextBox 306"/>
            <p:cNvSpPr txBox="1"/>
            <p:nvPr/>
          </p:nvSpPr>
          <p:spPr>
            <a:xfrm>
              <a:off x="1511857" y="282222"/>
              <a:ext cx="1331148" cy="461665"/>
            </a:xfrm>
            <a:prstGeom prst="rect">
              <a:avLst/>
            </a:prstGeom>
            <a:noFill/>
          </p:spPr>
          <p:txBody>
            <a:bodyPr wrap="square" rtlCol="0">
              <a:spAutoFit/>
            </a:bodyPr>
            <a:lstStyle/>
            <a:p>
              <a:r>
                <a:rPr lang="en-US" sz="2400" dirty="0" smtClean="0"/>
                <a:t>&lt; 1101 &gt;</a:t>
              </a:r>
              <a:endParaRPr lang="en-US" sz="2400" dirty="0"/>
            </a:p>
          </p:txBody>
        </p:sp>
        <p:pic>
          <p:nvPicPr>
            <p:cNvPr id="1026"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87987" y="3945520"/>
              <a:ext cx="879876" cy="83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0436" y="4030421"/>
              <a:ext cx="488097" cy="650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990295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1784"/>
            <a:ext cx="9143999" cy="634082"/>
          </a:xfrm>
        </p:spPr>
        <p:txBody>
          <a:bodyPr>
            <a:noAutofit/>
          </a:bodyPr>
          <a:lstStyle/>
          <a:p>
            <a:r>
              <a:rPr lang="en-US" sz="3600" b="1" dirty="0" smtClean="0">
                <a:solidFill>
                  <a:srgbClr val="0070C0"/>
                </a:solidFill>
              </a:rPr>
              <a:t>The challenge of very close points in LSH </a:t>
            </a:r>
            <a:r>
              <a:rPr lang="en-US" sz="3600" b="1" dirty="0">
                <a:solidFill>
                  <a:srgbClr val="0070C0"/>
                </a:solidFill>
              </a:rPr>
              <a:t>Forest</a:t>
            </a:r>
          </a:p>
        </p:txBody>
      </p:sp>
      <p:sp>
        <p:nvSpPr>
          <p:cNvPr id="20" name="Rectangle 19"/>
          <p:cNvSpPr/>
          <p:nvPr/>
        </p:nvSpPr>
        <p:spPr>
          <a:xfrm>
            <a:off x="611560" y="638387"/>
            <a:ext cx="7344816" cy="156647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One issue with both the conventional LSH and LSH Forest is that, using hashing, it is not possible to distinguish between arbitrary close points. Therefore, LSH assumes a minimum distance between any two points and LSH Forest defines a maximum label length. This maximum label length is equal to the maximum height of the tree and is indicated as k</a:t>
            </a:r>
            <a:r>
              <a:rPr lang="en-US" baseline="-25000" dirty="0">
                <a:solidFill>
                  <a:schemeClr val="tx1"/>
                </a:solidFill>
              </a:rPr>
              <a:t>m</a:t>
            </a:r>
            <a:r>
              <a:rPr lang="en-US" dirty="0">
                <a:solidFill>
                  <a:schemeClr val="tx1"/>
                </a:solidFill>
              </a:rPr>
              <a:t>.</a:t>
            </a:r>
          </a:p>
        </p:txBody>
      </p:sp>
      <p:grpSp>
        <p:nvGrpSpPr>
          <p:cNvPr id="13" name="Group 12"/>
          <p:cNvGrpSpPr/>
          <p:nvPr/>
        </p:nvGrpSpPr>
        <p:grpSpPr>
          <a:xfrm>
            <a:off x="619541" y="2458175"/>
            <a:ext cx="7848873" cy="4145393"/>
            <a:chOff x="619541" y="2458175"/>
            <a:chExt cx="7848873" cy="4145393"/>
          </a:xfrm>
        </p:grpSpPr>
        <p:grpSp>
          <p:nvGrpSpPr>
            <p:cNvPr id="11" name="Group 10"/>
            <p:cNvGrpSpPr/>
            <p:nvPr/>
          </p:nvGrpSpPr>
          <p:grpSpPr>
            <a:xfrm>
              <a:off x="619541" y="2458175"/>
              <a:ext cx="7848873" cy="4145393"/>
              <a:chOff x="611559" y="2872005"/>
              <a:chExt cx="7128793" cy="3639967"/>
            </a:xfrm>
          </p:grpSpPr>
          <p:pic>
            <p:nvPicPr>
              <p:cNvPr id="7172"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5176348"/>
                <a:ext cx="2219874" cy="1335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59" y="2872005"/>
                <a:ext cx="7128793" cy="1990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4806771"/>
                <a:ext cx="252413"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Box 11"/>
            <p:cNvSpPr txBox="1"/>
            <p:nvPr/>
          </p:nvSpPr>
          <p:spPr>
            <a:xfrm>
              <a:off x="6372200" y="4684026"/>
              <a:ext cx="1008112" cy="369332"/>
            </a:xfrm>
            <a:prstGeom prst="rect">
              <a:avLst/>
            </a:prstGeom>
            <a:noFill/>
          </p:spPr>
          <p:txBody>
            <a:bodyPr wrap="square" rtlCol="0">
              <a:spAutoFit/>
            </a:bodyPr>
            <a:lstStyle/>
            <a:p>
              <a:r>
                <a:rPr lang="en-US" dirty="0" smtClean="0"/>
                <a:t>K</a:t>
              </a:r>
              <a:r>
                <a:rPr lang="en-US" baseline="-25000" dirty="0" smtClean="0"/>
                <a:t>m</a:t>
              </a:r>
              <a:r>
                <a:rPr lang="en-US" dirty="0" smtClean="0"/>
                <a:t> = 15</a:t>
              </a:r>
              <a:endParaRPr lang="en-US" dirty="0"/>
            </a:p>
          </p:txBody>
        </p:sp>
      </p:grpSp>
      <p:pic>
        <p:nvPicPr>
          <p:cNvPr id="717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109558"/>
            <a:ext cx="2483768" cy="1748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50691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818" y="99716"/>
            <a:ext cx="8928992" cy="848890"/>
          </a:xfrm>
        </p:spPr>
        <p:txBody>
          <a:bodyPr>
            <a:normAutofit fontScale="90000"/>
          </a:bodyPr>
          <a:lstStyle/>
          <a:p>
            <a:r>
              <a:rPr lang="en-US" sz="3600" b="1" dirty="0" smtClean="0">
                <a:solidFill>
                  <a:srgbClr val="0070C0"/>
                </a:solidFill>
              </a:rPr>
              <a:t>We have checked the LSH with the Big Ontologies already before; now its time to check the Forest</a:t>
            </a:r>
            <a:endParaRPr lang="en-US" sz="3600" b="1" dirty="0">
              <a:solidFill>
                <a:srgbClr val="0070C0"/>
              </a:solidFill>
            </a:endParaRPr>
          </a:p>
        </p:txBody>
      </p:sp>
      <p:sp>
        <p:nvSpPr>
          <p:cNvPr id="3" name="Rectangle 2"/>
          <p:cNvSpPr/>
          <p:nvPr/>
        </p:nvSpPr>
        <p:spPr>
          <a:xfrm>
            <a:off x="179513" y="1004263"/>
            <a:ext cx="8878188" cy="2616101"/>
          </a:xfrm>
          <a:prstGeom prst="rect">
            <a:avLst/>
          </a:prstGeom>
        </p:spPr>
        <p:txBody>
          <a:bodyPr wrap="square">
            <a:spAutoFit/>
          </a:bodyPr>
          <a:lstStyle/>
          <a:p>
            <a:r>
              <a:rPr lang="en-US" sz="2000" dirty="0"/>
              <a:t>Cochez, M. (2014). </a:t>
            </a:r>
            <a:r>
              <a:rPr lang="en-US" sz="2000" b="1" dirty="0"/>
              <a:t>Locality-sensitive hashing for massive string-based ontology matching</a:t>
            </a:r>
            <a:r>
              <a:rPr lang="en-US" sz="2000" dirty="0"/>
              <a:t>. In D. </a:t>
            </a:r>
            <a:r>
              <a:rPr lang="en-US" sz="2000" dirty="0" err="1"/>
              <a:t>Ślęzak</a:t>
            </a:r>
            <a:r>
              <a:rPr lang="en-US" sz="2000" dirty="0"/>
              <a:t>, B. </a:t>
            </a:r>
            <a:r>
              <a:rPr lang="en-US" sz="2000" dirty="0" err="1"/>
              <a:t>Dunin-Kęplicz</a:t>
            </a:r>
            <a:r>
              <a:rPr lang="en-US" sz="2000" dirty="0"/>
              <a:t>, M. Lewis, &amp; T. </a:t>
            </a:r>
            <a:r>
              <a:rPr lang="en-US" sz="2000" dirty="0" err="1"/>
              <a:t>Terano</a:t>
            </a:r>
            <a:r>
              <a:rPr lang="en-US" sz="2000" dirty="0"/>
              <a:t> (Eds.), 2014 IEEE/WIC/ACM International Joint Conferences on Web Intelligence (WI) and Intelligent Agent Technologies (IAT) (pp. 134-140). IEEE. doi:10.1109/WI-IAT.2014.26 </a:t>
            </a:r>
            <a:endParaRPr lang="en-US" sz="2000" dirty="0" smtClean="0"/>
          </a:p>
          <a:p>
            <a:r>
              <a:rPr lang="en-US" dirty="0">
                <a:hlinkClick r:id="rId2"/>
              </a:rPr>
              <a:t>http://users.jyu.fi/~</a:t>
            </a:r>
            <a:r>
              <a:rPr lang="en-US" dirty="0" smtClean="0">
                <a:hlinkClick r:id="rId2"/>
              </a:rPr>
              <a:t>miselico/papers/LSH_ontology_matching.pdf</a:t>
            </a:r>
            <a:r>
              <a:rPr lang="en-US" dirty="0" smtClean="0"/>
              <a:t>  </a:t>
            </a:r>
            <a:endParaRPr lang="en-US" dirty="0"/>
          </a:p>
          <a:p>
            <a:endParaRPr lang="en-US" dirty="0"/>
          </a:p>
          <a:p>
            <a:r>
              <a:rPr lang="en-US" sz="2400" dirty="0"/>
              <a:t>Among other objectives the paper </a:t>
            </a:r>
            <a:r>
              <a:rPr lang="en-US" sz="2400" dirty="0" smtClean="0"/>
              <a:t>above aims </a:t>
            </a:r>
            <a:r>
              <a:rPr lang="en-US" sz="2400" dirty="0"/>
              <a:t>at </a:t>
            </a:r>
            <a:r>
              <a:rPr lang="en-US" sz="2400" dirty="0" smtClean="0"/>
              <a:t>the use </a:t>
            </a:r>
            <a:r>
              <a:rPr lang="en-US" sz="2400" dirty="0"/>
              <a:t>of locality-sensitive hashing (LSH) for string-based matching of big ontologies</a:t>
            </a:r>
            <a:r>
              <a:rPr lang="en-US" sz="2400" dirty="0" smtClean="0"/>
              <a:t> </a:t>
            </a:r>
            <a:endParaRPr lang="en-US" sz="2400" dirty="0"/>
          </a:p>
        </p:txBody>
      </p:sp>
      <p:grpSp>
        <p:nvGrpSpPr>
          <p:cNvPr id="4" name="Group 3"/>
          <p:cNvGrpSpPr/>
          <p:nvPr/>
        </p:nvGrpSpPr>
        <p:grpSpPr>
          <a:xfrm>
            <a:off x="1706105" y="3598049"/>
            <a:ext cx="5884843" cy="3109675"/>
            <a:chOff x="847397" y="3574196"/>
            <a:chExt cx="5884843" cy="3109675"/>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397" y="3574196"/>
              <a:ext cx="5884843" cy="31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3861048"/>
              <a:ext cx="1574966" cy="1034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795220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7" y="-3082"/>
            <a:ext cx="7360587" cy="551762"/>
          </a:xfrm>
        </p:spPr>
        <p:txBody>
          <a:bodyPr>
            <a:normAutofit fontScale="90000"/>
          </a:bodyPr>
          <a:lstStyle/>
          <a:p>
            <a:r>
              <a:rPr lang="en-US" sz="3600" b="1" dirty="0" smtClean="0">
                <a:solidFill>
                  <a:srgbClr val="0070C0"/>
                </a:solidFill>
              </a:rPr>
              <a:t>Ontology </a:t>
            </a:r>
            <a:r>
              <a:rPr lang="en-US" sz="3600" b="1" dirty="0">
                <a:solidFill>
                  <a:srgbClr val="0070C0"/>
                </a:solidFill>
              </a:rPr>
              <a:t>Alignment Evaluation Initiative</a:t>
            </a:r>
          </a:p>
        </p:txBody>
      </p:sp>
      <p:sp>
        <p:nvSpPr>
          <p:cNvPr id="4" name="TextBox 3"/>
          <p:cNvSpPr txBox="1"/>
          <p:nvPr/>
        </p:nvSpPr>
        <p:spPr>
          <a:xfrm>
            <a:off x="1942968" y="821708"/>
            <a:ext cx="7180989" cy="3754874"/>
          </a:xfrm>
          <a:prstGeom prst="rect">
            <a:avLst/>
          </a:prstGeom>
          <a:solidFill>
            <a:schemeClr val="bg1">
              <a:lumMod val="95000"/>
            </a:schemeClr>
          </a:solidFill>
          <a:ln w="19050">
            <a:solidFill>
              <a:schemeClr val="tx1"/>
            </a:solidFill>
          </a:ln>
        </p:spPr>
        <p:txBody>
          <a:bodyPr wrap="square" rtlCol="0">
            <a:spAutoFit/>
          </a:bodyPr>
          <a:lstStyle/>
          <a:p>
            <a:r>
              <a:rPr lang="en-US" sz="1400" dirty="0" smtClean="0"/>
              <a:t>    The </a:t>
            </a:r>
            <a:r>
              <a:rPr lang="en-US" sz="1400" dirty="0"/>
              <a:t>OAEI organizes evaluation campaigns aiming at </a:t>
            </a:r>
            <a:r>
              <a:rPr lang="en-US" sz="1400" b="1" dirty="0">
                <a:solidFill>
                  <a:srgbClr val="FF0000"/>
                </a:solidFill>
              </a:rPr>
              <a:t>evaluating ontology matching </a:t>
            </a:r>
            <a:r>
              <a:rPr lang="en-US" sz="1400" dirty="0"/>
              <a:t>technologies. The OAEI campaign confronts ontology matchers to ontology and data sources to be matched. It provides test sets for testing and evaluation and offers the possibility to compare different matching tools.</a:t>
            </a:r>
          </a:p>
          <a:p>
            <a:r>
              <a:rPr lang="en-US" sz="1400" dirty="0" smtClean="0"/>
              <a:t>    The </a:t>
            </a:r>
            <a:r>
              <a:rPr lang="en-US" sz="1400" b="1" dirty="0">
                <a:solidFill>
                  <a:srgbClr val="FF0000"/>
                </a:solidFill>
              </a:rPr>
              <a:t>Large Biomedical Ontologies </a:t>
            </a:r>
            <a:r>
              <a:rPr lang="en-US" sz="1400" dirty="0"/>
              <a:t>track of the OAEI consists of finding alignments between the Foundational Model of Anatomy (</a:t>
            </a:r>
            <a:r>
              <a:rPr lang="en-US" sz="1400" b="1" dirty="0">
                <a:solidFill>
                  <a:srgbClr val="FF0000"/>
                </a:solidFill>
              </a:rPr>
              <a:t>FMA</a:t>
            </a:r>
            <a:r>
              <a:rPr lang="en-US" sz="1400" dirty="0"/>
              <a:t>), </a:t>
            </a:r>
            <a:r>
              <a:rPr lang="en-US" sz="1400" b="1" dirty="0">
                <a:solidFill>
                  <a:srgbClr val="FF0000"/>
                </a:solidFill>
              </a:rPr>
              <a:t>SNOMED</a:t>
            </a:r>
            <a:r>
              <a:rPr lang="en-US" sz="1400" dirty="0"/>
              <a:t> CT, and the National Cancer Institute Thesaurus (</a:t>
            </a:r>
            <a:r>
              <a:rPr lang="en-US" sz="1400" b="1" dirty="0">
                <a:solidFill>
                  <a:srgbClr val="FF0000"/>
                </a:solidFill>
              </a:rPr>
              <a:t>NCI</a:t>
            </a:r>
            <a:r>
              <a:rPr lang="en-US" sz="1400" dirty="0"/>
              <a:t>). These ontologies are semantically rich and contain tens of thousands of classes</a:t>
            </a:r>
            <a:r>
              <a:rPr lang="en-US" sz="1400" dirty="0" smtClean="0"/>
              <a:t>.</a:t>
            </a:r>
          </a:p>
          <a:p>
            <a:r>
              <a:rPr lang="en-US" sz="1400" dirty="0" smtClean="0"/>
              <a:t>    </a:t>
            </a:r>
            <a:r>
              <a:rPr lang="en-US" sz="1400" b="1" dirty="0">
                <a:solidFill>
                  <a:srgbClr val="FF0000"/>
                </a:solidFill>
              </a:rPr>
              <a:t>UMLS </a:t>
            </a:r>
            <a:r>
              <a:rPr lang="en-US" sz="1400" b="1" dirty="0" err="1">
                <a:solidFill>
                  <a:srgbClr val="FF0000"/>
                </a:solidFill>
              </a:rPr>
              <a:t>Metathesaurus</a:t>
            </a:r>
            <a:r>
              <a:rPr lang="en-US" sz="1400" b="1" dirty="0">
                <a:solidFill>
                  <a:srgbClr val="FF0000"/>
                </a:solidFill>
              </a:rPr>
              <a:t> </a:t>
            </a:r>
            <a:r>
              <a:rPr lang="en-US" sz="1400" dirty="0"/>
              <a:t>has been selected as the basis for the track reference </a:t>
            </a:r>
            <a:r>
              <a:rPr lang="en-US" sz="1400" dirty="0" smtClean="0"/>
              <a:t>alignments. </a:t>
            </a:r>
            <a:r>
              <a:rPr lang="en-US" sz="1400" dirty="0"/>
              <a:t>UMLS is currently the most comprehensive effort for integrating independently-developed medical thesauri and ontologies, including FMA, SNOMED CT, and NCI. </a:t>
            </a:r>
            <a:r>
              <a:rPr lang="en-US" sz="1400" dirty="0" smtClean="0"/>
              <a:t>The current (2015AA) </a:t>
            </a:r>
            <a:r>
              <a:rPr lang="en-US" sz="1400" dirty="0" err="1"/>
              <a:t>Metathesaurus</a:t>
            </a:r>
            <a:r>
              <a:rPr lang="en-US" sz="1400" dirty="0"/>
              <a:t> contains more than 3.1 million concepts and 12 million unique concept names from over 170 source vocabularies</a:t>
            </a:r>
            <a:r>
              <a:rPr lang="en-US" sz="1400" dirty="0" smtClean="0"/>
              <a:t>.</a:t>
            </a:r>
          </a:p>
          <a:p>
            <a:r>
              <a:rPr lang="en-US" sz="1400" dirty="0" smtClean="0"/>
              <a:t>    The </a:t>
            </a:r>
            <a:r>
              <a:rPr lang="en-US" sz="1400" dirty="0"/>
              <a:t>UMLS-based reference alignments </a:t>
            </a:r>
            <a:r>
              <a:rPr lang="en-US" sz="1400" dirty="0" smtClean="0"/>
              <a:t>are </a:t>
            </a:r>
            <a:r>
              <a:rPr lang="en-US" sz="1400" dirty="0"/>
              <a:t>used as a gold standard </a:t>
            </a:r>
            <a:r>
              <a:rPr lang="en-US" sz="1400" dirty="0" smtClean="0"/>
              <a:t>(</a:t>
            </a:r>
            <a:r>
              <a:rPr lang="en-US" sz="1400" dirty="0"/>
              <a:t>e.g., for computing </a:t>
            </a:r>
            <a:r>
              <a:rPr lang="en-US" sz="1400" dirty="0" smtClean="0"/>
              <a:t>Precision </a:t>
            </a:r>
            <a:r>
              <a:rPr lang="en-US" sz="1400" dirty="0"/>
              <a:t>and </a:t>
            </a:r>
            <a:r>
              <a:rPr lang="en-US" sz="1400" dirty="0" smtClean="0"/>
              <a:t>Recall </a:t>
            </a:r>
            <a:r>
              <a:rPr lang="en-US" sz="1400" dirty="0"/>
              <a:t>in our </a:t>
            </a:r>
            <a:r>
              <a:rPr lang="en-US" sz="1400" dirty="0" smtClean="0"/>
              <a:t>experiments). </a:t>
            </a:r>
            <a:r>
              <a:rPr lang="en-US" sz="1400" dirty="0"/>
              <a:t>From these reference </a:t>
            </a:r>
            <a:r>
              <a:rPr lang="en-US" sz="1400" dirty="0" smtClean="0"/>
              <a:t>alignments, in our paper, we </a:t>
            </a:r>
            <a:r>
              <a:rPr lang="en-US" sz="1400" dirty="0"/>
              <a:t>only retain the equal correspondences, and all the </a:t>
            </a:r>
            <a:r>
              <a:rPr lang="en-US" sz="1400" dirty="0" smtClean="0"/>
              <a:t>confidence </a:t>
            </a:r>
            <a:r>
              <a:rPr lang="en-US" sz="1400" dirty="0"/>
              <a:t>levels are set </a:t>
            </a:r>
            <a:r>
              <a:rPr lang="en-US" sz="1400" dirty="0" smtClean="0"/>
              <a:t>to one</a:t>
            </a:r>
            <a:r>
              <a:rPr lang="en-US" sz="1400" dirty="0"/>
              <a:t>. This choice of datasets is made mainly to enable the comparison of </a:t>
            </a:r>
            <a:r>
              <a:rPr lang="en-US" sz="1400" dirty="0" smtClean="0"/>
              <a:t>matching systems</a:t>
            </a:r>
            <a:r>
              <a:rPr lang="en-US" sz="1400" dirty="0"/>
              <a:t>. Further reasons include the availability of reference alignments </a:t>
            </a:r>
            <a:r>
              <a:rPr lang="en-US" sz="1400" dirty="0" smtClean="0"/>
              <a:t>and the </a:t>
            </a:r>
            <a:r>
              <a:rPr lang="en-US" sz="1400" dirty="0"/>
              <a:t>fact that these ontologies are reasonably large.</a:t>
            </a:r>
          </a:p>
        </p:txBody>
      </p:sp>
      <p:sp>
        <p:nvSpPr>
          <p:cNvPr id="6" name="Rectangle 5"/>
          <p:cNvSpPr/>
          <p:nvPr/>
        </p:nvSpPr>
        <p:spPr>
          <a:xfrm>
            <a:off x="2721400" y="431404"/>
            <a:ext cx="5328592" cy="369332"/>
          </a:xfrm>
          <a:prstGeom prst="rect">
            <a:avLst/>
          </a:prstGeom>
        </p:spPr>
        <p:txBody>
          <a:bodyPr wrap="square">
            <a:spAutoFit/>
          </a:bodyPr>
          <a:lstStyle/>
          <a:p>
            <a:r>
              <a:rPr lang="en-US" dirty="0">
                <a:hlinkClick r:id="rId2"/>
              </a:rPr>
              <a:t>http://www.cs.ox.ac.uk/isg/projects/SEALS/oaei/2013</a:t>
            </a:r>
            <a:r>
              <a:rPr lang="en-US" dirty="0" smtClean="0">
                <a:hlinkClick r:id="rId2"/>
              </a:rPr>
              <a:t>/</a:t>
            </a:r>
            <a:r>
              <a:rPr lang="en-US" dirty="0" smtClean="0"/>
              <a:t> </a:t>
            </a:r>
            <a:endParaRPr lang="en-US" dirty="0"/>
          </a:p>
        </p:txBody>
      </p:sp>
      <p:pic>
        <p:nvPicPr>
          <p:cNvPr id="205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59" y="15514"/>
            <a:ext cx="1894265" cy="2008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48" y="1900019"/>
            <a:ext cx="1768322" cy="123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61" y="3202330"/>
            <a:ext cx="1938394" cy="1010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51848" y="4636184"/>
            <a:ext cx="9035274" cy="2195534"/>
            <a:chOff x="51848" y="4636184"/>
            <a:chExt cx="9035274" cy="2195534"/>
          </a:xfrm>
        </p:grpSpPr>
        <p:sp>
          <p:nvSpPr>
            <p:cNvPr id="20" name="Rounded Rectangle 19"/>
            <p:cNvSpPr/>
            <p:nvPr/>
          </p:nvSpPr>
          <p:spPr>
            <a:xfrm>
              <a:off x="51848" y="4636184"/>
              <a:ext cx="9035274" cy="2179631"/>
            </a:xfrm>
            <a:prstGeom prst="roundRect">
              <a:avLst>
                <a:gd name="adj" fmla="val 406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231324" y="4683890"/>
              <a:ext cx="5967468" cy="895603"/>
              <a:chOff x="764012" y="4533652"/>
              <a:chExt cx="5967468" cy="895603"/>
            </a:xfrm>
          </p:grpSpPr>
          <p:pic>
            <p:nvPicPr>
              <p:cNvPr id="2051"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4012" y="4533652"/>
                <a:ext cx="5967468" cy="71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75656" y="5029145"/>
                <a:ext cx="4896544" cy="400110"/>
              </a:xfrm>
              <a:prstGeom prst="rect">
                <a:avLst/>
              </a:prstGeom>
              <a:noFill/>
            </p:spPr>
            <p:txBody>
              <a:bodyPr wrap="square" rtlCol="0">
                <a:spAutoFit/>
              </a:bodyPr>
              <a:lstStyle/>
              <a:p>
                <a:r>
                  <a:rPr lang="en-US" sz="1000" dirty="0"/>
                  <a:t>The </a:t>
                </a:r>
                <a:r>
                  <a:rPr lang="en-US" sz="1000" dirty="0" smtClean="0"/>
                  <a:t>UMLS </a:t>
                </a:r>
                <a:r>
                  <a:rPr lang="en-US" sz="1000" dirty="0"/>
                  <a:t>is a set of files and software that brings together many health and biomedical vocabularies and standards to enable interoperability between computer systems.</a:t>
                </a:r>
              </a:p>
            </p:txBody>
          </p:sp>
        </p:grpSp>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2470" y="6204570"/>
              <a:ext cx="2258265" cy="417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4228" y="5615838"/>
              <a:ext cx="797627" cy="100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2798" y="6002751"/>
              <a:ext cx="2339846" cy="726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p:nvPr/>
          </p:nvCxnSpPr>
          <p:spPr>
            <a:xfrm>
              <a:off x="3779912" y="5554456"/>
              <a:ext cx="0" cy="614510"/>
            </a:xfrm>
            <a:prstGeom prst="straightConnector1">
              <a:avLst/>
            </a:prstGeom>
            <a:ln w="38100">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2040626" y="5531787"/>
              <a:ext cx="386138" cy="288032"/>
            </a:xfrm>
            <a:prstGeom prst="straightConnector1">
              <a:avLst/>
            </a:prstGeom>
            <a:ln w="38100">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150735" y="5554456"/>
              <a:ext cx="372822" cy="532935"/>
            </a:xfrm>
            <a:prstGeom prst="straightConnector1">
              <a:avLst/>
            </a:prstGeom>
            <a:ln w="38100">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66524" y="6370053"/>
              <a:ext cx="1403648" cy="461665"/>
            </a:xfrm>
            <a:prstGeom prst="rect">
              <a:avLst/>
            </a:prstGeom>
            <a:noFill/>
          </p:spPr>
          <p:txBody>
            <a:bodyPr wrap="square" rtlCol="0">
              <a:spAutoFit/>
            </a:bodyPr>
            <a:lstStyle/>
            <a:p>
              <a:r>
                <a:rPr lang="en-US" sz="1200" dirty="0"/>
                <a:t>Foundational Model </a:t>
              </a:r>
              <a:r>
                <a:rPr lang="en-US" sz="1200" dirty="0" smtClean="0"/>
                <a:t>of Anatomy</a:t>
              </a:r>
              <a:endParaRPr lang="en-US" sz="1200" dirty="0"/>
            </a:p>
          </p:txBody>
        </p:sp>
        <p:sp>
          <p:nvSpPr>
            <p:cNvPr id="27" name="TextBox 26"/>
            <p:cNvSpPr txBox="1"/>
            <p:nvPr/>
          </p:nvSpPr>
          <p:spPr>
            <a:xfrm>
              <a:off x="2028984" y="5938134"/>
              <a:ext cx="1403648" cy="461665"/>
            </a:xfrm>
            <a:prstGeom prst="rect">
              <a:avLst/>
            </a:prstGeom>
            <a:noFill/>
          </p:spPr>
          <p:txBody>
            <a:bodyPr wrap="square" rtlCol="0">
              <a:spAutoFit/>
            </a:bodyPr>
            <a:lstStyle/>
            <a:p>
              <a:r>
                <a:rPr lang="en-US" sz="1200" dirty="0" smtClean="0"/>
                <a:t>Cancer Domain Terminology</a:t>
              </a:r>
              <a:endParaRPr lang="en-US" sz="1200" dirty="0"/>
            </a:p>
          </p:txBody>
        </p:sp>
        <p:sp>
          <p:nvSpPr>
            <p:cNvPr id="28" name="TextBox 27"/>
            <p:cNvSpPr txBox="1"/>
            <p:nvPr/>
          </p:nvSpPr>
          <p:spPr>
            <a:xfrm>
              <a:off x="5391084" y="6303565"/>
              <a:ext cx="2016224" cy="276999"/>
            </a:xfrm>
            <a:prstGeom prst="rect">
              <a:avLst/>
            </a:prstGeom>
            <a:noFill/>
          </p:spPr>
          <p:txBody>
            <a:bodyPr wrap="square" rtlCol="0">
              <a:spAutoFit/>
            </a:bodyPr>
            <a:lstStyle/>
            <a:p>
              <a:r>
                <a:rPr lang="en-US" sz="1200" dirty="0" smtClean="0"/>
                <a:t>Clinical Health Terminology</a:t>
              </a:r>
              <a:endParaRPr lang="en-US" sz="1200" dirty="0"/>
            </a:p>
          </p:txBody>
        </p:sp>
        <p:pic>
          <p:nvPicPr>
            <p:cNvPr id="2054" name="Picture 6"/>
            <p:cNvPicPr>
              <a:picLocks noChangeAspect="1" noChangeArrowheads="1"/>
            </p:cNvPicPr>
            <p:nvPr/>
          </p:nvPicPr>
          <p:blipFill>
            <a:blip r:embed="rId10" cstate="print">
              <a:clrChange>
                <a:clrFrom>
                  <a:srgbClr val="F6FFE4"/>
                </a:clrFrom>
                <a:clrTo>
                  <a:srgbClr val="F6FFE4">
                    <a:alpha val="0"/>
                  </a:srgbClr>
                </a:clrTo>
              </a:clrChange>
              <a:extLst>
                <a:ext uri="{28A0092B-C50C-407E-A947-70E740481C1C}">
                  <a14:useLocalDpi xmlns:a14="http://schemas.microsoft.com/office/drawing/2010/main" val="0"/>
                </a:ext>
              </a:extLst>
            </a:blip>
            <a:srcRect/>
            <a:stretch>
              <a:fillRect/>
            </a:stretch>
          </p:blipFill>
          <p:spPr bwMode="auto">
            <a:xfrm rot="16200000">
              <a:off x="694" y="4787962"/>
              <a:ext cx="1220479" cy="1036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68100" y="4703668"/>
              <a:ext cx="1767814" cy="1147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4721146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7" y="-3082"/>
            <a:ext cx="7360587" cy="551762"/>
          </a:xfrm>
        </p:spPr>
        <p:txBody>
          <a:bodyPr>
            <a:normAutofit fontScale="90000"/>
          </a:bodyPr>
          <a:lstStyle/>
          <a:p>
            <a:r>
              <a:rPr lang="en-US" sz="3600" b="1" dirty="0" smtClean="0">
                <a:solidFill>
                  <a:srgbClr val="0070C0"/>
                </a:solidFill>
              </a:rPr>
              <a:t>Ontology </a:t>
            </a:r>
            <a:r>
              <a:rPr lang="en-US" sz="3600" b="1" dirty="0">
                <a:solidFill>
                  <a:srgbClr val="0070C0"/>
                </a:solidFill>
              </a:rPr>
              <a:t>Alignment Evaluation Initiative</a:t>
            </a:r>
          </a:p>
        </p:txBody>
      </p:sp>
      <p:sp>
        <p:nvSpPr>
          <p:cNvPr id="4" name="TextBox 3"/>
          <p:cNvSpPr txBox="1"/>
          <p:nvPr/>
        </p:nvSpPr>
        <p:spPr>
          <a:xfrm>
            <a:off x="1942968" y="821708"/>
            <a:ext cx="7180989" cy="3754874"/>
          </a:xfrm>
          <a:prstGeom prst="rect">
            <a:avLst/>
          </a:prstGeom>
          <a:solidFill>
            <a:schemeClr val="bg1">
              <a:lumMod val="95000"/>
            </a:schemeClr>
          </a:solidFill>
          <a:ln w="19050">
            <a:solidFill>
              <a:schemeClr val="tx1"/>
            </a:solidFill>
          </a:ln>
        </p:spPr>
        <p:txBody>
          <a:bodyPr wrap="square" rtlCol="0">
            <a:spAutoFit/>
          </a:bodyPr>
          <a:lstStyle/>
          <a:p>
            <a:r>
              <a:rPr lang="en-US" sz="1400" dirty="0" smtClean="0"/>
              <a:t>    The </a:t>
            </a:r>
            <a:r>
              <a:rPr lang="en-US" sz="1400" dirty="0"/>
              <a:t>OAEI organizes evaluation campaigns aiming at </a:t>
            </a:r>
            <a:r>
              <a:rPr lang="en-US" sz="1400" b="1" dirty="0">
                <a:solidFill>
                  <a:srgbClr val="FF0000"/>
                </a:solidFill>
              </a:rPr>
              <a:t>evaluating ontology matching </a:t>
            </a:r>
            <a:r>
              <a:rPr lang="en-US" sz="1400" dirty="0"/>
              <a:t>technologies. The OAEI campaign confronts ontology matchers to ontology and data sources to be matched. It provides test sets for testing and evaluation and offers the possibility to compare different matching tools.</a:t>
            </a:r>
          </a:p>
          <a:p>
            <a:r>
              <a:rPr lang="en-US" sz="1400" dirty="0" smtClean="0"/>
              <a:t>    The </a:t>
            </a:r>
            <a:r>
              <a:rPr lang="en-US" sz="1400" b="1" dirty="0">
                <a:solidFill>
                  <a:srgbClr val="FF0000"/>
                </a:solidFill>
              </a:rPr>
              <a:t>Large Biomedical Ontologies </a:t>
            </a:r>
            <a:r>
              <a:rPr lang="en-US" sz="1400" dirty="0"/>
              <a:t>track of the OAEI consists of finding alignments between the Foundational Model of Anatomy (</a:t>
            </a:r>
            <a:r>
              <a:rPr lang="en-US" sz="1400" b="1" dirty="0">
                <a:solidFill>
                  <a:srgbClr val="FF0000"/>
                </a:solidFill>
              </a:rPr>
              <a:t>FMA</a:t>
            </a:r>
            <a:r>
              <a:rPr lang="en-US" sz="1400" dirty="0"/>
              <a:t>), </a:t>
            </a:r>
            <a:r>
              <a:rPr lang="en-US" sz="1400" b="1" dirty="0">
                <a:solidFill>
                  <a:srgbClr val="FF0000"/>
                </a:solidFill>
              </a:rPr>
              <a:t>SNOMED</a:t>
            </a:r>
            <a:r>
              <a:rPr lang="en-US" sz="1400" dirty="0"/>
              <a:t> CT, and the National Cancer Institute Thesaurus (</a:t>
            </a:r>
            <a:r>
              <a:rPr lang="en-US" sz="1400" b="1" dirty="0">
                <a:solidFill>
                  <a:srgbClr val="FF0000"/>
                </a:solidFill>
              </a:rPr>
              <a:t>NCI</a:t>
            </a:r>
            <a:r>
              <a:rPr lang="en-US" sz="1400" dirty="0"/>
              <a:t>). These ontologies are semantically rich and contain tens of thousands of classes</a:t>
            </a:r>
            <a:r>
              <a:rPr lang="en-US" sz="1400" dirty="0" smtClean="0"/>
              <a:t>.</a:t>
            </a:r>
          </a:p>
          <a:p>
            <a:r>
              <a:rPr lang="en-US" sz="1400" dirty="0" smtClean="0"/>
              <a:t>    </a:t>
            </a:r>
            <a:r>
              <a:rPr lang="en-US" sz="1400" b="1" dirty="0">
                <a:solidFill>
                  <a:srgbClr val="FF0000"/>
                </a:solidFill>
              </a:rPr>
              <a:t>UMLS </a:t>
            </a:r>
            <a:r>
              <a:rPr lang="en-US" sz="1400" b="1" dirty="0" err="1">
                <a:solidFill>
                  <a:srgbClr val="FF0000"/>
                </a:solidFill>
              </a:rPr>
              <a:t>Metathesaurus</a:t>
            </a:r>
            <a:r>
              <a:rPr lang="en-US" sz="1400" b="1" dirty="0">
                <a:solidFill>
                  <a:srgbClr val="FF0000"/>
                </a:solidFill>
              </a:rPr>
              <a:t> </a:t>
            </a:r>
            <a:r>
              <a:rPr lang="en-US" sz="1400" dirty="0"/>
              <a:t>has been selected as the basis for the track reference </a:t>
            </a:r>
            <a:r>
              <a:rPr lang="en-US" sz="1400" dirty="0" smtClean="0"/>
              <a:t>alignments. </a:t>
            </a:r>
            <a:r>
              <a:rPr lang="en-US" sz="1400" dirty="0"/>
              <a:t>UMLS is currently the most comprehensive effort for integrating independently-developed medical thesauri and ontologies, including FMA, SNOMED CT, and NCI. </a:t>
            </a:r>
            <a:r>
              <a:rPr lang="en-US" sz="1400" dirty="0" smtClean="0"/>
              <a:t>The current (2015AA) </a:t>
            </a:r>
            <a:r>
              <a:rPr lang="en-US" sz="1400" dirty="0" err="1"/>
              <a:t>Metathesaurus</a:t>
            </a:r>
            <a:r>
              <a:rPr lang="en-US" sz="1400" dirty="0"/>
              <a:t> contains more than 3.1 million concepts and 12 million unique concept names from over 170 source vocabularies</a:t>
            </a:r>
            <a:r>
              <a:rPr lang="en-US" sz="1400" dirty="0" smtClean="0"/>
              <a:t>.</a:t>
            </a:r>
          </a:p>
          <a:p>
            <a:r>
              <a:rPr lang="en-US" sz="1400" dirty="0" smtClean="0"/>
              <a:t>    The </a:t>
            </a:r>
            <a:r>
              <a:rPr lang="en-US" sz="1400" dirty="0"/>
              <a:t>UMLS-based reference alignments </a:t>
            </a:r>
            <a:r>
              <a:rPr lang="en-US" sz="1400" dirty="0" smtClean="0"/>
              <a:t>are </a:t>
            </a:r>
            <a:r>
              <a:rPr lang="en-US" sz="1400" dirty="0"/>
              <a:t>used as a gold standard </a:t>
            </a:r>
            <a:r>
              <a:rPr lang="en-US" sz="1400" dirty="0" smtClean="0"/>
              <a:t>(</a:t>
            </a:r>
            <a:r>
              <a:rPr lang="en-US" sz="1400" dirty="0"/>
              <a:t>e.g., for computing </a:t>
            </a:r>
            <a:r>
              <a:rPr lang="en-US" sz="1400" dirty="0" smtClean="0"/>
              <a:t>Precision </a:t>
            </a:r>
            <a:r>
              <a:rPr lang="en-US" sz="1400" dirty="0"/>
              <a:t>and </a:t>
            </a:r>
            <a:r>
              <a:rPr lang="en-US" sz="1400" dirty="0" smtClean="0"/>
              <a:t>Recall </a:t>
            </a:r>
            <a:r>
              <a:rPr lang="en-US" sz="1400" dirty="0"/>
              <a:t>in our </a:t>
            </a:r>
            <a:r>
              <a:rPr lang="en-US" sz="1400" dirty="0" smtClean="0"/>
              <a:t>experiments). </a:t>
            </a:r>
            <a:r>
              <a:rPr lang="en-US" sz="1400" dirty="0"/>
              <a:t>From these reference </a:t>
            </a:r>
            <a:r>
              <a:rPr lang="en-US" sz="1400" dirty="0" smtClean="0"/>
              <a:t>alignments, in our paper, we </a:t>
            </a:r>
            <a:r>
              <a:rPr lang="en-US" sz="1400" dirty="0"/>
              <a:t>only retain the equal correspondences, and all the </a:t>
            </a:r>
            <a:r>
              <a:rPr lang="en-US" sz="1400" dirty="0" smtClean="0"/>
              <a:t>confidence </a:t>
            </a:r>
            <a:r>
              <a:rPr lang="en-US" sz="1400" dirty="0"/>
              <a:t>levels are set </a:t>
            </a:r>
            <a:r>
              <a:rPr lang="en-US" sz="1400" dirty="0" smtClean="0"/>
              <a:t>to one</a:t>
            </a:r>
            <a:r>
              <a:rPr lang="en-US" sz="1400" dirty="0"/>
              <a:t>. This choice of datasets is made mainly to enable the comparison of </a:t>
            </a:r>
            <a:r>
              <a:rPr lang="en-US" sz="1400" dirty="0" smtClean="0"/>
              <a:t>matching systems</a:t>
            </a:r>
            <a:r>
              <a:rPr lang="en-US" sz="1400" dirty="0"/>
              <a:t>. Further reasons include the availability of reference alignments </a:t>
            </a:r>
            <a:r>
              <a:rPr lang="en-US" sz="1400" dirty="0" smtClean="0"/>
              <a:t>and the </a:t>
            </a:r>
            <a:r>
              <a:rPr lang="en-US" sz="1400" dirty="0"/>
              <a:t>fact that these ontologies are reasonably large.</a:t>
            </a:r>
          </a:p>
        </p:txBody>
      </p:sp>
      <p:sp>
        <p:nvSpPr>
          <p:cNvPr id="6" name="Rectangle 5"/>
          <p:cNvSpPr/>
          <p:nvPr/>
        </p:nvSpPr>
        <p:spPr>
          <a:xfrm>
            <a:off x="2721400" y="431404"/>
            <a:ext cx="5328592" cy="369332"/>
          </a:xfrm>
          <a:prstGeom prst="rect">
            <a:avLst/>
          </a:prstGeom>
        </p:spPr>
        <p:txBody>
          <a:bodyPr wrap="square">
            <a:spAutoFit/>
          </a:bodyPr>
          <a:lstStyle/>
          <a:p>
            <a:r>
              <a:rPr lang="en-US" dirty="0">
                <a:hlinkClick r:id="rId2"/>
              </a:rPr>
              <a:t>http://www.cs.ox.ac.uk/isg/projects/SEALS/oaei/2013</a:t>
            </a:r>
            <a:r>
              <a:rPr lang="en-US" dirty="0" smtClean="0">
                <a:hlinkClick r:id="rId2"/>
              </a:rPr>
              <a:t>/</a:t>
            </a:r>
            <a:r>
              <a:rPr lang="en-US" dirty="0" smtClean="0"/>
              <a:t> </a:t>
            </a:r>
            <a:endParaRPr lang="en-US" dirty="0"/>
          </a:p>
        </p:txBody>
      </p:sp>
      <p:pic>
        <p:nvPicPr>
          <p:cNvPr id="205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59" y="15514"/>
            <a:ext cx="1894265" cy="2008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48" y="1900019"/>
            <a:ext cx="1768322" cy="123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61" y="3202330"/>
            <a:ext cx="1938394" cy="1010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51848" y="4636184"/>
            <a:ext cx="9035274" cy="2195534"/>
            <a:chOff x="51848" y="4636184"/>
            <a:chExt cx="9035274" cy="2195534"/>
          </a:xfrm>
        </p:grpSpPr>
        <p:sp>
          <p:nvSpPr>
            <p:cNvPr id="20" name="Rounded Rectangle 19"/>
            <p:cNvSpPr/>
            <p:nvPr/>
          </p:nvSpPr>
          <p:spPr>
            <a:xfrm>
              <a:off x="51848" y="4636184"/>
              <a:ext cx="9035274" cy="2179631"/>
            </a:xfrm>
            <a:prstGeom prst="roundRect">
              <a:avLst>
                <a:gd name="adj" fmla="val 4060"/>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231324" y="4683890"/>
              <a:ext cx="5967468" cy="895603"/>
              <a:chOff x="764012" y="4533652"/>
              <a:chExt cx="5967468" cy="895603"/>
            </a:xfrm>
          </p:grpSpPr>
          <p:pic>
            <p:nvPicPr>
              <p:cNvPr id="2051"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4012" y="4533652"/>
                <a:ext cx="5967468" cy="71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75656" y="5029145"/>
                <a:ext cx="4896544" cy="400110"/>
              </a:xfrm>
              <a:prstGeom prst="rect">
                <a:avLst/>
              </a:prstGeom>
              <a:noFill/>
            </p:spPr>
            <p:txBody>
              <a:bodyPr wrap="square" rtlCol="0">
                <a:spAutoFit/>
              </a:bodyPr>
              <a:lstStyle/>
              <a:p>
                <a:r>
                  <a:rPr lang="en-US" sz="1000" dirty="0"/>
                  <a:t>The </a:t>
                </a:r>
                <a:r>
                  <a:rPr lang="en-US" sz="1000" dirty="0" smtClean="0"/>
                  <a:t>UMLS </a:t>
                </a:r>
                <a:r>
                  <a:rPr lang="en-US" sz="1000" dirty="0"/>
                  <a:t>is a set of files and software that brings together many health and biomedical vocabularies and standards to enable interoperability between computer systems.</a:t>
                </a:r>
              </a:p>
            </p:txBody>
          </p:sp>
        </p:grpSp>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2470" y="6204570"/>
              <a:ext cx="2258265" cy="417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4228" y="5615838"/>
              <a:ext cx="797627" cy="100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52798" y="6002751"/>
              <a:ext cx="2339846" cy="726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p:nvPr/>
          </p:nvCxnSpPr>
          <p:spPr>
            <a:xfrm>
              <a:off x="3779912" y="5554456"/>
              <a:ext cx="0" cy="614510"/>
            </a:xfrm>
            <a:prstGeom prst="straightConnector1">
              <a:avLst/>
            </a:prstGeom>
            <a:ln w="38100">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2040626" y="5531787"/>
              <a:ext cx="386138" cy="288032"/>
            </a:xfrm>
            <a:prstGeom prst="straightConnector1">
              <a:avLst/>
            </a:prstGeom>
            <a:ln w="38100">
              <a:headEnd type="none"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150735" y="5554456"/>
              <a:ext cx="372822" cy="532935"/>
            </a:xfrm>
            <a:prstGeom prst="straightConnector1">
              <a:avLst/>
            </a:prstGeom>
            <a:ln w="38100">
              <a:headEnd type="none" w="med" len="lg"/>
              <a:tailEnd type="stealth" w="med"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66524" y="6370053"/>
              <a:ext cx="1403648" cy="461665"/>
            </a:xfrm>
            <a:prstGeom prst="rect">
              <a:avLst/>
            </a:prstGeom>
            <a:noFill/>
          </p:spPr>
          <p:txBody>
            <a:bodyPr wrap="square" rtlCol="0">
              <a:spAutoFit/>
            </a:bodyPr>
            <a:lstStyle/>
            <a:p>
              <a:r>
                <a:rPr lang="en-US" sz="1200" dirty="0"/>
                <a:t>Foundational Model </a:t>
              </a:r>
              <a:r>
                <a:rPr lang="en-US" sz="1200" dirty="0" smtClean="0"/>
                <a:t>of Anatomy</a:t>
              </a:r>
              <a:endParaRPr lang="en-US" sz="1200" dirty="0"/>
            </a:p>
          </p:txBody>
        </p:sp>
        <p:sp>
          <p:nvSpPr>
            <p:cNvPr id="27" name="TextBox 26"/>
            <p:cNvSpPr txBox="1"/>
            <p:nvPr/>
          </p:nvSpPr>
          <p:spPr>
            <a:xfrm>
              <a:off x="2028984" y="5938134"/>
              <a:ext cx="1403648" cy="461665"/>
            </a:xfrm>
            <a:prstGeom prst="rect">
              <a:avLst/>
            </a:prstGeom>
            <a:noFill/>
          </p:spPr>
          <p:txBody>
            <a:bodyPr wrap="square" rtlCol="0">
              <a:spAutoFit/>
            </a:bodyPr>
            <a:lstStyle/>
            <a:p>
              <a:r>
                <a:rPr lang="en-US" sz="1200" dirty="0" smtClean="0"/>
                <a:t>Cancer Domain Terminology</a:t>
              </a:r>
              <a:endParaRPr lang="en-US" sz="1200" dirty="0"/>
            </a:p>
          </p:txBody>
        </p:sp>
        <p:sp>
          <p:nvSpPr>
            <p:cNvPr id="28" name="TextBox 27"/>
            <p:cNvSpPr txBox="1"/>
            <p:nvPr/>
          </p:nvSpPr>
          <p:spPr>
            <a:xfrm>
              <a:off x="5391084" y="6303565"/>
              <a:ext cx="2016224" cy="276999"/>
            </a:xfrm>
            <a:prstGeom prst="rect">
              <a:avLst/>
            </a:prstGeom>
            <a:noFill/>
          </p:spPr>
          <p:txBody>
            <a:bodyPr wrap="square" rtlCol="0">
              <a:spAutoFit/>
            </a:bodyPr>
            <a:lstStyle/>
            <a:p>
              <a:r>
                <a:rPr lang="en-US" sz="1200" dirty="0" smtClean="0"/>
                <a:t>Clinical Health Terminology</a:t>
              </a:r>
              <a:endParaRPr lang="en-US" sz="1200" dirty="0"/>
            </a:p>
          </p:txBody>
        </p:sp>
        <p:pic>
          <p:nvPicPr>
            <p:cNvPr id="2054" name="Picture 6"/>
            <p:cNvPicPr>
              <a:picLocks noChangeAspect="1" noChangeArrowheads="1"/>
            </p:cNvPicPr>
            <p:nvPr/>
          </p:nvPicPr>
          <p:blipFill>
            <a:blip r:embed="rId10" cstate="print">
              <a:clrChange>
                <a:clrFrom>
                  <a:srgbClr val="F6FFE4"/>
                </a:clrFrom>
                <a:clrTo>
                  <a:srgbClr val="F6FFE4">
                    <a:alpha val="0"/>
                  </a:srgbClr>
                </a:clrTo>
              </a:clrChange>
              <a:extLst>
                <a:ext uri="{28A0092B-C50C-407E-A947-70E740481C1C}">
                  <a14:useLocalDpi xmlns:a14="http://schemas.microsoft.com/office/drawing/2010/main" val="0"/>
                </a:ext>
              </a:extLst>
            </a:blip>
            <a:srcRect/>
            <a:stretch>
              <a:fillRect/>
            </a:stretch>
          </p:blipFill>
          <p:spPr bwMode="auto">
            <a:xfrm rot="16200000">
              <a:off x="694" y="4787962"/>
              <a:ext cx="1220479" cy="1036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68100" y="4703668"/>
              <a:ext cx="1767814" cy="1147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Rectangle 2"/>
          <p:cNvSpPr/>
          <p:nvPr/>
        </p:nvSpPr>
        <p:spPr>
          <a:xfrm>
            <a:off x="0" y="15514"/>
            <a:ext cx="9144000" cy="6816204"/>
          </a:xfrm>
          <a:prstGeom prst="rect">
            <a:avLst/>
          </a:prstGeom>
          <a:solidFill>
            <a:schemeClr val="bg1">
              <a:lumMod val="85000"/>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702936" y="801459"/>
            <a:ext cx="7399719" cy="4524315"/>
          </a:xfrm>
          <a:prstGeom prst="rect">
            <a:avLst/>
          </a:prstGeom>
          <a:solidFill>
            <a:schemeClr val="bg1"/>
          </a:solidFill>
          <a:ln w="25400">
            <a:solidFill>
              <a:schemeClr val="accent1">
                <a:shade val="50000"/>
              </a:schemeClr>
            </a:solidFill>
          </a:ln>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The focus of this paper is </a:t>
            </a:r>
            <a:r>
              <a:rPr lang="en-US" sz="3200" b="1" cap="all" spc="0" dirty="0" smtClean="0">
                <a:ln w="0"/>
                <a:solidFill>
                  <a:srgbClr val="FF0000"/>
                </a:solidFill>
                <a:effectLst>
                  <a:reflection blurRad="12700" stA="50000" endPos="50000" dist="5000" dir="5400000" sy="-100000" rotWithShape="0"/>
                </a:effectLst>
              </a:rPr>
              <a:t>not</a:t>
            </a:r>
          </a:p>
          <a:p>
            <a:pPr algn="ct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Ontology Alignment Problem,</a:t>
            </a:r>
          </a:p>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But we are using large ontologies</a:t>
            </a:r>
          </a:p>
          <a:p>
            <a:pPr algn="ct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From OAEI as a source of knowledge</a:t>
            </a:r>
          </a:p>
          <a:p>
            <a:pPr algn="ct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tokens for Our </a:t>
            </a:r>
            <a:r>
              <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experiments </a:t>
            </a: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and as</a:t>
            </a:r>
          </a:p>
          <a:p>
            <a:pPr algn="ct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 “Golden Standard” for the</a:t>
            </a:r>
          </a:p>
          <a:p>
            <a:pPr algn="ct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Precision and recall calculations</a:t>
            </a:r>
          </a:p>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When comparing efficiency and</a:t>
            </a:r>
          </a:p>
          <a:p>
            <a:pPr algn="ct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Effectiveness of LSH vs. LSH-Forest</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15" name="Group 14"/>
          <p:cNvGrpSpPr/>
          <p:nvPr/>
        </p:nvGrpSpPr>
        <p:grpSpPr>
          <a:xfrm>
            <a:off x="2426764" y="5498179"/>
            <a:ext cx="5562831" cy="1178424"/>
            <a:chOff x="1194228" y="5444128"/>
            <a:chExt cx="5562831" cy="1178424"/>
          </a:xfrm>
        </p:grpSpPr>
        <p:pic>
          <p:nvPicPr>
            <p:cNvPr id="2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11207" y="5444128"/>
              <a:ext cx="1845852" cy="1178424"/>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1194228" y="5444128"/>
              <a:ext cx="2081628" cy="115675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93041" y="5588091"/>
              <a:ext cx="158581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OAEI</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29" name="Group 28"/>
            <p:cNvGrpSpPr/>
            <p:nvPr/>
          </p:nvGrpSpPr>
          <p:grpSpPr>
            <a:xfrm>
              <a:off x="1270863" y="5620017"/>
              <a:ext cx="360000" cy="360000"/>
              <a:chOff x="395536" y="680361"/>
              <a:chExt cx="1440000" cy="1440000"/>
            </a:xfrm>
          </p:grpSpPr>
          <p:sp>
            <p:nvSpPr>
              <p:cNvPr id="30" name="Bevel 2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ight Arrow 12"/>
            <p:cNvSpPr/>
            <p:nvPr/>
          </p:nvSpPr>
          <p:spPr>
            <a:xfrm>
              <a:off x="3563888" y="5725999"/>
              <a:ext cx="1152128" cy="564703"/>
            </a:xfrm>
            <a:prstGeom prst="rightArrow">
              <a:avLst>
                <a:gd name="adj1" fmla="val 50000"/>
                <a:gd name="adj2" fmla="val 803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206656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3102" y="-11033"/>
            <a:ext cx="8229600" cy="648072"/>
          </a:xfrm>
        </p:spPr>
        <p:txBody>
          <a:bodyPr>
            <a:normAutofit/>
          </a:bodyPr>
          <a:lstStyle/>
          <a:p>
            <a:r>
              <a:rPr lang="en-US" sz="3600" b="1" dirty="0" smtClean="0">
                <a:solidFill>
                  <a:srgbClr val="0070C0"/>
                </a:solidFill>
              </a:rPr>
              <a:t>Experiments (basic settings)</a:t>
            </a:r>
            <a:endParaRPr lang="en-US" sz="3600" b="1" dirty="0">
              <a:solidFill>
                <a:srgbClr val="0070C0"/>
              </a:solidFill>
            </a:endParaRPr>
          </a:p>
        </p:txBody>
      </p:sp>
      <p:sp>
        <p:nvSpPr>
          <p:cNvPr id="6" name="Rectangle 5"/>
          <p:cNvSpPr/>
          <p:nvPr/>
        </p:nvSpPr>
        <p:spPr>
          <a:xfrm>
            <a:off x="4067944" y="637039"/>
            <a:ext cx="5031710" cy="6186309"/>
          </a:xfrm>
          <a:prstGeom prst="rect">
            <a:avLst/>
          </a:prstGeom>
          <a:solidFill>
            <a:schemeClr val="bg1">
              <a:lumMod val="85000"/>
            </a:schemeClr>
          </a:solidFill>
          <a:ln w="19050">
            <a:solidFill>
              <a:schemeClr val="tx1"/>
            </a:solidFill>
          </a:ln>
        </p:spPr>
        <p:txBody>
          <a:bodyPr wrap="square">
            <a:spAutoFit/>
          </a:bodyPr>
          <a:lstStyle/>
          <a:p>
            <a:r>
              <a:rPr lang="en-US" dirty="0"/>
              <a:t>The experiments are designed so that we start from a </a:t>
            </a:r>
            <a:r>
              <a:rPr lang="en-US" dirty="0" smtClean="0"/>
              <a:t>simple </a:t>
            </a:r>
            <a:r>
              <a:rPr lang="en-US" dirty="0"/>
              <a:t>set-up </a:t>
            </a:r>
            <a:r>
              <a:rPr lang="en-US" dirty="0" smtClean="0"/>
              <a:t>and more </a:t>
            </a:r>
            <a:r>
              <a:rPr lang="en-US" dirty="0"/>
              <a:t>complexity is added in each following experiment. In the </a:t>
            </a:r>
            <a:r>
              <a:rPr lang="en-US" dirty="0" smtClean="0"/>
              <a:t>first </a:t>
            </a:r>
            <a:r>
              <a:rPr lang="en-US" dirty="0"/>
              <a:t>series </a:t>
            </a:r>
            <a:r>
              <a:rPr lang="en-US" dirty="0" smtClean="0"/>
              <a:t>of experiments</a:t>
            </a:r>
            <a:r>
              <a:rPr lang="en-US" dirty="0"/>
              <a:t>, we feed </a:t>
            </a:r>
            <a:r>
              <a:rPr lang="en-US" dirty="0" smtClean="0"/>
              <a:t>class </a:t>
            </a:r>
            <a:r>
              <a:rPr lang="en-US" dirty="0"/>
              <a:t>representations of three </a:t>
            </a:r>
            <a:r>
              <a:rPr lang="en-US" dirty="0" smtClean="0"/>
              <a:t>different </a:t>
            </a:r>
            <a:r>
              <a:rPr lang="en-US" dirty="0"/>
              <a:t>ontologies </a:t>
            </a:r>
            <a:r>
              <a:rPr lang="en-US" dirty="0" smtClean="0"/>
              <a:t>into an </a:t>
            </a:r>
            <a:r>
              <a:rPr lang="en-US" dirty="0"/>
              <a:t>LSH tree and present several metrics of how they are spread over the tree. </a:t>
            </a:r>
            <a:r>
              <a:rPr lang="en-US" dirty="0" smtClean="0"/>
              <a:t>We </a:t>
            </a:r>
            <a:r>
              <a:rPr lang="en-US" dirty="0"/>
              <a:t>use two and later three ontologies and measure how </a:t>
            </a:r>
            <a:r>
              <a:rPr lang="en-US" dirty="0" smtClean="0"/>
              <a:t>the LSH </a:t>
            </a:r>
            <a:r>
              <a:rPr lang="en-US" dirty="0"/>
              <a:t>Forest </a:t>
            </a:r>
            <a:r>
              <a:rPr lang="en-US" dirty="0" smtClean="0"/>
              <a:t>classifies </a:t>
            </a:r>
            <a:r>
              <a:rPr lang="en-US" dirty="0"/>
              <a:t>the concepts and how it is capable of aligning the </a:t>
            </a:r>
            <a:r>
              <a:rPr lang="en-US" dirty="0" smtClean="0"/>
              <a:t>ontologies. Finally</a:t>
            </a:r>
            <a:r>
              <a:rPr lang="en-US" dirty="0"/>
              <a:t>, in the third series we add dynamism </a:t>
            </a:r>
            <a:r>
              <a:rPr lang="en-US" dirty="0" smtClean="0"/>
              <a:t>by </a:t>
            </a:r>
            <a:r>
              <a:rPr lang="en-US" dirty="0"/>
              <a:t>sampling </a:t>
            </a:r>
            <a:r>
              <a:rPr lang="en-US" dirty="0" smtClean="0"/>
              <a:t>the ontologies </a:t>
            </a:r>
            <a:r>
              <a:rPr lang="en-US" dirty="0"/>
              <a:t>in </a:t>
            </a:r>
            <a:r>
              <a:rPr lang="en-US" dirty="0" smtClean="0"/>
              <a:t>different </a:t>
            </a:r>
            <a:r>
              <a:rPr lang="en-US" dirty="0"/>
              <a:t>ways and measure how the memory usage and </a:t>
            </a:r>
            <a:r>
              <a:rPr lang="en-US" dirty="0" smtClean="0"/>
              <a:t>processing time evolve. In the experiments </a:t>
            </a:r>
            <a:r>
              <a:rPr lang="en-US" dirty="0"/>
              <a:t>labeled classes are used as an input to the LSH </a:t>
            </a:r>
            <a:r>
              <a:rPr lang="en-US" dirty="0" smtClean="0"/>
              <a:t>Forest data </a:t>
            </a:r>
            <a:r>
              <a:rPr lang="en-US" dirty="0"/>
              <a:t>structure. Classes with similar labels are </a:t>
            </a:r>
            <a:r>
              <a:rPr lang="en-US" dirty="0" smtClean="0"/>
              <a:t>placed </a:t>
            </a:r>
            <a:r>
              <a:rPr lang="en-US" dirty="0"/>
              <a:t>closer </a:t>
            </a:r>
            <a:r>
              <a:rPr lang="en-US" dirty="0" smtClean="0"/>
              <a:t>together </a:t>
            </a:r>
            <a:r>
              <a:rPr lang="en-US" dirty="0"/>
              <a:t>in the trees. </a:t>
            </a:r>
            <a:r>
              <a:rPr lang="en-US" dirty="0" smtClean="0"/>
              <a:t>A knowledge </a:t>
            </a:r>
            <a:r>
              <a:rPr lang="en-US" dirty="0"/>
              <a:t>token </a:t>
            </a:r>
            <a:r>
              <a:rPr lang="en-US" dirty="0" smtClean="0"/>
              <a:t>(in </a:t>
            </a:r>
            <a:r>
              <a:rPr lang="en-US" dirty="0"/>
              <a:t>the </a:t>
            </a:r>
            <a:r>
              <a:rPr lang="en-US" dirty="0" smtClean="0"/>
              <a:t>experiments) is represented with </a:t>
            </a:r>
            <a:r>
              <a:rPr lang="en-US" dirty="0"/>
              <a:t>the text of the </a:t>
            </a:r>
            <a:r>
              <a:rPr lang="en-US" b="1" dirty="0" smtClean="0">
                <a:solidFill>
                  <a:srgbClr val="0070C0"/>
                </a:solidFill>
                <a:latin typeface="Courier New" panose="02070309020205020404" pitchFamily="49" charset="0"/>
              </a:rPr>
              <a:t>rdfs:label</a:t>
            </a:r>
            <a:r>
              <a:rPr lang="en-US" dirty="0" smtClean="0"/>
              <a:t>, there </a:t>
            </a:r>
            <a:r>
              <a:rPr lang="en-US" dirty="0"/>
              <a:t>is a distance function (</a:t>
            </a:r>
            <a:r>
              <a:rPr lang="en-US" b="1" dirty="0">
                <a:solidFill>
                  <a:srgbClr val="0070C0"/>
                </a:solidFill>
                <a:latin typeface="Courier New" panose="02070309020205020404" pitchFamily="49" charset="0"/>
              </a:rPr>
              <a:t>Jaccard distance</a:t>
            </a:r>
            <a:r>
              <a:rPr lang="en-US" dirty="0" smtClean="0"/>
              <a:t>), there </a:t>
            </a:r>
            <a:r>
              <a:rPr lang="en-US" dirty="0"/>
              <a:t>are hash functions which are </a:t>
            </a:r>
            <a:r>
              <a:rPr lang="en-US" dirty="0" smtClean="0"/>
              <a:t>likely </a:t>
            </a:r>
            <a:r>
              <a:rPr lang="en-US" dirty="0"/>
              <a:t>to give the same outcome for close things (=similar texts). Finally, things with similar hash outcomes are </a:t>
            </a:r>
            <a:r>
              <a:rPr lang="en-US" dirty="0" smtClean="0"/>
              <a:t>placed together. </a:t>
            </a:r>
            <a:endParaRPr lang="en-US" dirty="0"/>
          </a:p>
        </p:txBody>
      </p:sp>
      <p:grpSp>
        <p:nvGrpSpPr>
          <p:cNvPr id="2049" name="Group 2048"/>
          <p:cNvGrpSpPr/>
          <p:nvPr/>
        </p:nvGrpSpPr>
        <p:grpSpPr>
          <a:xfrm>
            <a:off x="77762" y="605700"/>
            <a:ext cx="3901336" cy="6174974"/>
            <a:chOff x="53909" y="629553"/>
            <a:chExt cx="3901336" cy="6174974"/>
          </a:xfrm>
        </p:grpSpPr>
        <p:sp>
          <p:nvSpPr>
            <p:cNvPr id="68" name="Down Arrow 67"/>
            <p:cNvSpPr/>
            <p:nvPr/>
          </p:nvSpPr>
          <p:spPr>
            <a:xfrm>
              <a:off x="3291508" y="1697315"/>
              <a:ext cx="203380" cy="3696261"/>
            </a:xfrm>
            <a:prstGeom prst="downArrow">
              <a:avLst>
                <a:gd name="adj1" fmla="val 50000"/>
                <a:gd name="adj2" fmla="val 59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own Arrow 66"/>
            <p:cNvSpPr/>
            <p:nvPr/>
          </p:nvSpPr>
          <p:spPr>
            <a:xfrm>
              <a:off x="1930556" y="1688033"/>
              <a:ext cx="203380" cy="3696261"/>
            </a:xfrm>
            <a:prstGeom prst="downArrow">
              <a:avLst>
                <a:gd name="adj1" fmla="val 50000"/>
                <a:gd name="adj2" fmla="val 59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own Arrow 65"/>
            <p:cNvSpPr/>
            <p:nvPr/>
          </p:nvSpPr>
          <p:spPr>
            <a:xfrm>
              <a:off x="513947" y="1678751"/>
              <a:ext cx="203380" cy="3696261"/>
            </a:xfrm>
            <a:prstGeom prst="downArrow">
              <a:avLst>
                <a:gd name="adj1" fmla="val 50000"/>
                <a:gd name="adj2" fmla="val 59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255" y="814655"/>
              <a:ext cx="106431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01158" y="808035"/>
              <a:ext cx="106431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0061" y="809366"/>
              <a:ext cx="1064313"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513947" y="1975183"/>
              <a:ext cx="459051" cy="463852"/>
              <a:chOff x="755576" y="3109164"/>
              <a:chExt cx="459051" cy="463852"/>
            </a:xfrm>
          </p:grpSpPr>
          <p:pic>
            <p:nvPicPr>
              <p:cNvPr id="205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3140968"/>
                <a:ext cx="459051"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11640" y="3109164"/>
                <a:ext cx="348172"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grpSp>
          <p:nvGrpSpPr>
            <p:cNvPr id="10" name="Group 9"/>
            <p:cNvGrpSpPr/>
            <p:nvPr/>
          </p:nvGrpSpPr>
          <p:grpSpPr>
            <a:xfrm>
              <a:off x="323571" y="2335223"/>
              <a:ext cx="459051" cy="463852"/>
              <a:chOff x="755576" y="3109164"/>
              <a:chExt cx="459051" cy="463852"/>
            </a:xfrm>
          </p:grpSpPr>
          <p:pic>
            <p:nvPicPr>
              <p:cNvPr id="1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3140968"/>
                <a:ext cx="459051"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811640" y="3109164"/>
                <a:ext cx="348172"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grpSp>
          <p:nvGrpSpPr>
            <p:cNvPr id="13" name="Group 12"/>
            <p:cNvGrpSpPr/>
            <p:nvPr/>
          </p:nvGrpSpPr>
          <p:grpSpPr>
            <a:xfrm>
              <a:off x="150109" y="2019118"/>
              <a:ext cx="459051" cy="463852"/>
              <a:chOff x="755576" y="3109164"/>
              <a:chExt cx="459051" cy="463852"/>
            </a:xfrm>
          </p:grpSpPr>
          <p:pic>
            <p:nvPicPr>
              <p:cNvPr id="1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3140968"/>
                <a:ext cx="459051"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811640" y="3109164"/>
                <a:ext cx="348172"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grpSp>
          <p:nvGrpSpPr>
            <p:cNvPr id="16" name="Group 15"/>
            <p:cNvGrpSpPr/>
            <p:nvPr/>
          </p:nvGrpSpPr>
          <p:grpSpPr>
            <a:xfrm>
              <a:off x="670927" y="2333036"/>
              <a:ext cx="459051" cy="463852"/>
              <a:chOff x="755576" y="3109164"/>
              <a:chExt cx="459051" cy="463852"/>
            </a:xfrm>
          </p:grpSpPr>
          <p:pic>
            <p:nvPicPr>
              <p:cNvPr id="1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3140968"/>
                <a:ext cx="459051"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811640" y="3109164"/>
                <a:ext cx="348172"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grpSp>
          <p:nvGrpSpPr>
            <p:cNvPr id="19" name="Group 18"/>
            <p:cNvGrpSpPr/>
            <p:nvPr/>
          </p:nvGrpSpPr>
          <p:grpSpPr>
            <a:xfrm>
              <a:off x="1866948" y="1992416"/>
              <a:ext cx="459051" cy="463852"/>
              <a:chOff x="755576" y="3109164"/>
              <a:chExt cx="459051" cy="463852"/>
            </a:xfrm>
          </p:grpSpPr>
          <p:pic>
            <p:nvPicPr>
              <p:cNvPr id="20"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3140968"/>
                <a:ext cx="459051"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811640" y="3109164"/>
                <a:ext cx="348172"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grpSp>
          <p:nvGrpSpPr>
            <p:cNvPr id="22" name="Group 21"/>
            <p:cNvGrpSpPr/>
            <p:nvPr/>
          </p:nvGrpSpPr>
          <p:grpSpPr>
            <a:xfrm>
              <a:off x="1676572" y="2352456"/>
              <a:ext cx="459051" cy="463852"/>
              <a:chOff x="755576" y="3109164"/>
              <a:chExt cx="459051" cy="463852"/>
            </a:xfrm>
          </p:grpSpPr>
          <p:pic>
            <p:nvPicPr>
              <p:cNvPr id="2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3140968"/>
                <a:ext cx="459051"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811640" y="3109164"/>
                <a:ext cx="348172"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grpSp>
          <p:nvGrpSpPr>
            <p:cNvPr id="25" name="Group 24"/>
            <p:cNvGrpSpPr/>
            <p:nvPr/>
          </p:nvGrpSpPr>
          <p:grpSpPr>
            <a:xfrm>
              <a:off x="1503110" y="2036351"/>
              <a:ext cx="459051" cy="463852"/>
              <a:chOff x="755576" y="3109164"/>
              <a:chExt cx="459051" cy="463852"/>
            </a:xfrm>
          </p:grpSpPr>
          <p:pic>
            <p:nvPicPr>
              <p:cNvPr id="26"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3140968"/>
                <a:ext cx="459051"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811640" y="3109164"/>
                <a:ext cx="348172"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grpSp>
          <p:nvGrpSpPr>
            <p:cNvPr id="28" name="Group 27"/>
            <p:cNvGrpSpPr/>
            <p:nvPr/>
          </p:nvGrpSpPr>
          <p:grpSpPr>
            <a:xfrm>
              <a:off x="2023928" y="2350269"/>
              <a:ext cx="459051" cy="463852"/>
              <a:chOff x="755576" y="3109164"/>
              <a:chExt cx="459051" cy="463852"/>
            </a:xfrm>
          </p:grpSpPr>
          <p:pic>
            <p:nvPicPr>
              <p:cNvPr id="2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3140968"/>
                <a:ext cx="459051"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p:nvSpPr>
            <p:spPr>
              <a:xfrm>
                <a:off x="811640" y="3109164"/>
                <a:ext cx="348172"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grpSp>
          <p:nvGrpSpPr>
            <p:cNvPr id="31" name="Group 30"/>
            <p:cNvGrpSpPr/>
            <p:nvPr/>
          </p:nvGrpSpPr>
          <p:grpSpPr>
            <a:xfrm>
              <a:off x="3339214" y="1993747"/>
              <a:ext cx="459051" cy="463852"/>
              <a:chOff x="755576" y="3109164"/>
              <a:chExt cx="459051" cy="463852"/>
            </a:xfrm>
          </p:grpSpPr>
          <p:pic>
            <p:nvPicPr>
              <p:cNvPr id="32"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3140968"/>
                <a:ext cx="459051"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Rectangle 32"/>
              <p:cNvSpPr/>
              <p:nvPr/>
            </p:nvSpPr>
            <p:spPr>
              <a:xfrm>
                <a:off x="811640" y="3109164"/>
                <a:ext cx="348172"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grpSp>
          <p:nvGrpSpPr>
            <p:cNvPr id="34" name="Group 33"/>
            <p:cNvGrpSpPr/>
            <p:nvPr/>
          </p:nvGrpSpPr>
          <p:grpSpPr>
            <a:xfrm>
              <a:off x="3148838" y="2353787"/>
              <a:ext cx="459051" cy="463852"/>
              <a:chOff x="755576" y="3109164"/>
              <a:chExt cx="459051" cy="463852"/>
            </a:xfrm>
          </p:grpSpPr>
          <p:pic>
            <p:nvPicPr>
              <p:cNvPr id="3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3140968"/>
                <a:ext cx="459051"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tangle 35"/>
              <p:cNvSpPr/>
              <p:nvPr/>
            </p:nvSpPr>
            <p:spPr>
              <a:xfrm>
                <a:off x="811640" y="3109164"/>
                <a:ext cx="348172"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grpSp>
          <p:nvGrpSpPr>
            <p:cNvPr id="37" name="Group 36"/>
            <p:cNvGrpSpPr/>
            <p:nvPr/>
          </p:nvGrpSpPr>
          <p:grpSpPr>
            <a:xfrm>
              <a:off x="2975376" y="2037682"/>
              <a:ext cx="459051" cy="463852"/>
              <a:chOff x="755576" y="3109164"/>
              <a:chExt cx="459051" cy="463852"/>
            </a:xfrm>
          </p:grpSpPr>
          <p:pic>
            <p:nvPicPr>
              <p:cNvPr id="38"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3140968"/>
                <a:ext cx="459051"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Rectangle 38"/>
              <p:cNvSpPr/>
              <p:nvPr/>
            </p:nvSpPr>
            <p:spPr>
              <a:xfrm>
                <a:off x="811640" y="3109164"/>
                <a:ext cx="348172"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grpSp>
          <p:nvGrpSpPr>
            <p:cNvPr id="40" name="Group 39"/>
            <p:cNvGrpSpPr/>
            <p:nvPr/>
          </p:nvGrpSpPr>
          <p:grpSpPr>
            <a:xfrm>
              <a:off x="3496194" y="2351600"/>
              <a:ext cx="459051" cy="463852"/>
              <a:chOff x="755576" y="3109164"/>
              <a:chExt cx="459051" cy="463852"/>
            </a:xfrm>
          </p:grpSpPr>
          <p:pic>
            <p:nvPicPr>
              <p:cNvPr id="4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576" y="3140968"/>
                <a:ext cx="459051"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Rectangle 41"/>
              <p:cNvSpPr/>
              <p:nvPr/>
            </p:nvSpPr>
            <p:spPr>
              <a:xfrm>
                <a:off x="811640" y="3109164"/>
                <a:ext cx="348172" cy="46166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a:t>
                </a:r>
                <a:endParaRPr lang="en-US"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sp>
          <p:nvSpPr>
            <p:cNvPr id="8" name="TextBox 7"/>
            <p:cNvSpPr txBox="1"/>
            <p:nvPr/>
          </p:nvSpPr>
          <p:spPr>
            <a:xfrm>
              <a:off x="700218" y="4113184"/>
              <a:ext cx="1174784" cy="261610"/>
            </a:xfrm>
            <a:prstGeom prst="rect">
              <a:avLst/>
            </a:prstGeom>
            <a:noFill/>
          </p:spPr>
          <p:txBody>
            <a:bodyPr wrap="square" rtlCol="0">
              <a:spAutoFit/>
            </a:bodyPr>
            <a:lstStyle/>
            <a:p>
              <a:r>
                <a:rPr lang="en-US" sz="1100" dirty="0" smtClean="0">
                  <a:solidFill>
                    <a:schemeClr val="bg1"/>
                  </a:solidFill>
                  <a:latin typeface="Courier New" panose="02070309020205020404" pitchFamily="49" charset="0"/>
                </a:rPr>
                <a:t>rdfs:label</a:t>
              </a:r>
              <a:endParaRPr lang="en-US" sz="1100" dirty="0">
                <a:solidFill>
                  <a:schemeClr val="bg1"/>
                </a:solidFill>
                <a:latin typeface="Courier New" panose="02070309020205020404" pitchFamily="49" charset="0"/>
              </a:endParaRPr>
            </a:p>
          </p:txBody>
        </p:sp>
        <p:pic>
          <p:nvPicPr>
            <p:cNvPr id="2053"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222" y="3170658"/>
              <a:ext cx="840132" cy="50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1602" y="3609294"/>
              <a:ext cx="840132" cy="50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651" y="4054550"/>
              <a:ext cx="840132" cy="50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90978" y="3171989"/>
              <a:ext cx="840132" cy="50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4358" y="3610625"/>
              <a:ext cx="840132" cy="50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6407" y="4055881"/>
              <a:ext cx="840132" cy="50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23489" y="3181271"/>
              <a:ext cx="840132" cy="50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16869" y="3619907"/>
              <a:ext cx="840132" cy="50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8918" y="4065163"/>
              <a:ext cx="840132" cy="50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174369" y="5188996"/>
              <a:ext cx="3592091" cy="1615531"/>
              <a:chOff x="1022052" y="5589240"/>
              <a:chExt cx="1994700" cy="916230"/>
            </a:xfrm>
          </p:grpSpPr>
          <p:pic>
            <p:nvPicPr>
              <p:cNvPr id="61"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2052" y="5589240"/>
                <a:ext cx="999494" cy="906948"/>
              </a:xfrm>
              <a:prstGeom prst="rect">
                <a:avLst/>
              </a:prstGeom>
              <a:noFill/>
              <a:ln w="12700">
                <a:noFill/>
                <a:miter lim="800000"/>
                <a:headEnd/>
                <a:tailEnd/>
              </a:ln>
              <a:extLst>
                <a:ext uri="{909E8E84-426E-40DD-AFC4-6F175D3DCCD1}">
                  <a14:hiddenFill xmlns:a14="http://schemas.microsoft.com/office/drawing/2010/main">
                    <a:solidFill>
                      <a:schemeClr val="accent1"/>
                    </a:solidFill>
                  </a14:hiddenFill>
                </a:ext>
              </a:extLst>
            </p:spPr>
          </p:pic>
          <p:pic>
            <p:nvPicPr>
              <p:cNvPr id="62"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296" y="5590571"/>
                <a:ext cx="999494" cy="906948"/>
              </a:xfrm>
              <a:prstGeom prst="rect">
                <a:avLst/>
              </a:prstGeom>
              <a:noFill/>
              <a:ln w="12700">
                <a:noFill/>
                <a:miter lim="800000"/>
                <a:headEnd/>
                <a:tailEnd/>
              </a:ln>
              <a:extLst>
                <a:ext uri="{909E8E84-426E-40DD-AFC4-6F175D3DCCD1}">
                  <a14:hiddenFill xmlns:a14="http://schemas.microsoft.com/office/drawing/2010/main">
                    <a:solidFill>
                      <a:schemeClr val="accent1"/>
                    </a:solidFill>
                  </a14:hiddenFill>
                </a:ext>
              </a:extLst>
            </p:spPr>
          </p:pic>
          <p:pic>
            <p:nvPicPr>
              <p:cNvPr id="63"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7258" y="5598522"/>
                <a:ext cx="999494" cy="906948"/>
              </a:xfrm>
              <a:prstGeom prst="rect">
                <a:avLst/>
              </a:prstGeom>
              <a:noFill/>
              <a:ln w="12700">
                <a:noFill/>
                <a:miter lim="800000"/>
                <a:headEnd/>
                <a:tailEnd/>
              </a:ln>
              <a:extLst>
                <a:ext uri="{909E8E84-426E-40DD-AFC4-6F175D3DCCD1}">
                  <a14:hiddenFill xmlns:a14="http://schemas.microsoft.com/office/drawing/2010/main">
                    <a:solidFill>
                      <a:schemeClr val="accent1"/>
                    </a:solidFill>
                  </a14:hiddenFill>
                </a:ext>
              </a:extLst>
            </p:spPr>
          </p:pic>
        </p:grpSp>
        <p:pic>
          <p:nvPicPr>
            <p:cNvPr id="65" name="Picture 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09" y="6421083"/>
              <a:ext cx="953972" cy="332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 name="Rectangle 2047"/>
            <p:cNvSpPr/>
            <p:nvPr/>
          </p:nvSpPr>
          <p:spPr>
            <a:xfrm>
              <a:off x="733686" y="629553"/>
              <a:ext cx="1157625" cy="30777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Ontologies</a:t>
              </a:r>
              <a:endParaRPr lang="en-US" sz="1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70" name="Rectangle 69"/>
            <p:cNvSpPr/>
            <p:nvPr/>
          </p:nvSpPr>
          <p:spPr>
            <a:xfrm>
              <a:off x="853192" y="1728122"/>
              <a:ext cx="968984" cy="30777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Concepts</a:t>
              </a:r>
              <a:endParaRPr lang="en-US" sz="1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71" name="Rectangle 70"/>
            <p:cNvSpPr/>
            <p:nvPr/>
          </p:nvSpPr>
          <p:spPr>
            <a:xfrm>
              <a:off x="733403" y="2778985"/>
              <a:ext cx="1163524"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Knowledge</a:t>
              </a:r>
            </a:p>
            <a:p>
              <a:pPr algn="ctr"/>
              <a:r>
                <a:rPr lang="en-US" sz="1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tokens</a:t>
              </a:r>
              <a:endParaRPr lang="en-US" sz="1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72" name="Rectangle 71"/>
            <p:cNvSpPr/>
            <p:nvPr/>
          </p:nvSpPr>
          <p:spPr>
            <a:xfrm>
              <a:off x="832934" y="4869856"/>
              <a:ext cx="1059906" cy="30777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LSH Forest</a:t>
              </a:r>
              <a:endParaRPr lang="en-US" sz="1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spTree>
    <p:extLst>
      <p:ext uri="{BB962C8B-B14F-4D97-AF65-F5344CB8AC3E}">
        <p14:creationId xmlns:p14="http://schemas.microsoft.com/office/powerpoint/2010/main" val="16015897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60" y="-3082"/>
            <a:ext cx="5626968" cy="864096"/>
          </a:xfrm>
        </p:spPr>
        <p:txBody>
          <a:bodyPr>
            <a:normAutofit/>
          </a:bodyPr>
          <a:lstStyle/>
          <a:p>
            <a:r>
              <a:rPr lang="en-US" sz="3600" b="1" dirty="0">
                <a:solidFill>
                  <a:srgbClr val="0070C0"/>
                </a:solidFill>
              </a:rPr>
              <a:t>The FMA Ontology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44" y="905826"/>
            <a:ext cx="981075"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608" y="905826"/>
            <a:ext cx="461010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2054" y="1340119"/>
            <a:ext cx="4542566" cy="3387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48430" y="59877"/>
            <a:ext cx="3347864" cy="6340197"/>
          </a:xfrm>
          <a:prstGeom prst="rect">
            <a:avLst/>
          </a:prstGeom>
          <a:solidFill>
            <a:schemeClr val="bg1">
              <a:lumMod val="95000"/>
            </a:schemeClr>
          </a:solidFill>
          <a:ln w="19050">
            <a:solidFill>
              <a:schemeClr val="tx1"/>
            </a:solidFill>
          </a:ln>
        </p:spPr>
        <p:txBody>
          <a:bodyPr wrap="square" rtlCol="0">
            <a:spAutoFit/>
          </a:bodyPr>
          <a:lstStyle/>
          <a:p>
            <a:r>
              <a:rPr lang="en-US" sz="1400" dirty="0"/>
              <a:t>The Foundational Model of Anatomy Ontology </a:t>
            </a:r>
            <a:r>
              <a:rPr lang="en-US" sz="1400" b="1" dirty="0"/>
              <a:t>(FMA</a:t>
            </a:r>
            <a:r>
              <a:rPr lang="en-US" sz="1400" dirty="0"/>
              <a:t>) is an evolving computer-based knowledge source for biomedical informatics; it is concerned with the representation of classes or types and relationships necessary for the symbolic representation of the phenotypic structure of the human body in a form that is understandable to humans and is also navigable, </a:t>
            </a:r>
            <a:r>
              <a:rPr lang="en-US" sz="1400" dirty="0" err="1"/>
              <a:t>parseable</a:t>
            </a:r>
            <a:r>
              <a:rPr lang="en-US" sz="1400" dirty="0"/>
              <a:t> and interpretable by machine-based systems. Specifically, the FMA is a domain ontology that represents a coherent body of explicit declarative knowledge about human anatomy. </a:t>
            </a:r>
            <a:r>
              <a:rPr lang="en-US" sz="1400" dirty="0" smtClean="0"/>
              <a:t>FMA </a:t>
            </a:r>
            <a:r>
              <a:rPr lang="en-US" sz="1400" dirty="0"/>
              <a:t>contains </a:t>
            </a:r>
            <a:r>
              <a:rPr lang="en-US" sz="1400" dirty="0" smtClean="0"/>
              <a:t>also the </a:t>
            </a:r>
            <a:r>
              <a:rPr lang="en-US" sz="1400" dirty="0"/>
              <a:t>official source for anatomical terms with the intent to standardize them. The FMA represents concepts (classes) and associates with them a unique identification number and also all the terms that we can find in anatomical discourse and the literature referring to this class. The preferred name serves as the most useful identifier of a class, because (unlike a numerical ID) it is meaningful to humans and is also processable by machines (computers) without ambiguity. The latter property requires that both preferred names and synonyms uniquely refer only to one class.</a:t>
            </a:r>
          </a:p>
        </p:txBody>
      </p:sp>
      <p:sp>
        <p:nvSpPr>
          <p:cNvPr id="5" name="TextBox 4"/>
          <p:cNvSpPr txBox="1"/>
          <p:nvPr/>
        </p:nvSpPr>
        <p:spPr>
          <a:xfrm>
            <a:off x="467544" y="5085184"/>
            <a:ext cx="4824536" cy="923330"/>
          </a:xfrm>
          <a:prstGeom prst="rect">
            <a:avLst/>
          </a:prstGeom>
          <a:noFill/>
        </p:spPr>
        <p:txBody>
          <a:bodyPr wrap="square" rtlCol="0">
            <a:spAutoFit/>
          </a:bodyPr>
          <a:lstStyle/>
          <a:p>
            <a:r>
              <a:rPr lang="en-US" dirty="0"/>
              <a:t>The FMA </a:t>
            </a:r>
            <a:r>
              <a:rPr lang="en-US" dirty="0" smtClean="0"/>
              <a:t>ontology contains </a:t>
            </a:r>
            <a:r>
              <a:rPr lang="en-US" dirty="0"/>
              <a:t>78,989 </a:t>
            </a:r>
            <a:r>
              <a:rPr lang="en-US" dirty="0" smtClean="0"/>
              <a:t>classes </a:t>
            </a:r>
            <a:r>
              <a:rPr lang="en-US" dirty="0"/>
              <a:t>and non-hierarchical datatype properties, i.e., </a:t>
            </a:r>
            <a:r>
              <a:rPr lang="en-US" dirty="0" smtClean="0"/>
              <a:t>neither </a:t>
            </a:r>
            <a:r>
              <a:rPr lang="en-US" dirty="0"/>
              <a:t>object or </a:t>
            </a:r>
            <a:r>
              <a:rPr lang="en-US" dirty="0" smtClean="0"/>
              <a:t>datatype properties </a:t>
            </a:r>
            <a:r>
              <a:rPr lang="en-US" dirty="0"/>
              <a:t>nor instances.</a:t>
            </a:r>
          </a:p>
        </p:txBody>
      </p:sp>
    </p:spTree>
    <p:extLst>
      <p:ext uri="{BB962C8B-B14F-4D97-AF65-F5344CB8AC3E}">
        <p14:creationId xmlns:p14="http://schemas.microsoft.com/office/powerpoint/2010/main" val="11609404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52" y="1258376"/>
            <a:ext cx="8904847" cy="310672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139160" y="-3082"/>
            <a:ext cx="5626968" cy="864096"/>
          </a:xfrm>
        </p:spPr>
        <p:txBody>
          <a:bodyPr>
            <a:normAutofit/>
          </a:bodyPr>
          <a:lstStyle/>
          <a:p>
            <a:r>
              <a:rPr lang="en-US" sz="3600" b="1" dirty="0">
                <a:solidFill>
                  <a:srgbClr val="0070C0"/>
                </a:solidFill>
              </a:rPr>
              <a:t>The FMA Ontology</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51" y="5029977"/>
            <a:ext cx="8955202" cy="150521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9" name="Group 8"/>
          <p:cNvGrpSpPr/>
          <p:nvPr/>
        </p:nvGrpSpPr>
        <p:grpSpPr>
          <a:xfrm>
            <a:off x="436638" y="3010303"/>
            <a:ext cx="1025842" cy="1027934"/>
            <a:chOff x="395536" y="680361"/>
            <a:chExt cx="1440000" cy="1440000"/>
          </a:xfrm>
        </p:grpSpPr>
        <p:sp>
          <p:nvSpPr>
            <p:cNvPr id="10" name="Bevel 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424814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9160" y="-3082"/>
            <a:ext cx="4072799" cy="864096"/>
          </a:xfrm>
        </p:spPr>
        <p:txBody>
          <a:bodyPr>
            <a:normAutofit/>
          </a:bodyPr>
          <a:lstStyle/>
          <a:p>
            <a:r>
              <a:rPr lang="en-US" sz="3600" b="1" dirty="0">
                <a:solidFill>
                  <a:srgbClr val="0070C0"/>
                </a:solidFill>
              </a:rPr>
              <a:t>The </a:t>
            </a:r>
            <a:r>
              <a:rPr lang="en-US" sz="3600" b="1" dirty="0" smtClean="0">
                <a:solidFill>
                  <a:srgbClr val="0070C0"/>
                </a:solidFill>
              </a:rPr>
              <a:t>NCI </a:t>
            </a:r>
            <a:r>
              <a:rPr lang="en-US" sz="3600" b="1" dirty="0">
                <a:solidFill>
                  <a:srgbClr val="0070C0"/>
                </a:solidFill>
              </a:rPr>
              <a:t>Ontology</a:t>
            </a:r>
          </a:p>
        </p:txBody>
      </p:sp>
      <p:sp>
        <p:nvSpPr>
          <p:cNvPr id="5" name="TextBox 4"/>
          <p:cNvSpPr txBox="1"/>
          <p:nvPr/>
        </p:nvSpPr>
        <p:spPr>
          <a:xfrm>
            <a:off x="4211960" y="116632"/>
            <a:ext cx="4892285" cy="4524315"/>
          </a:xfrm>
          <a:prstGeom prst="rect">
            <a:avLst/>
          </a:prstGeom>
          <a:solidFill>
            <a:schemeClr val="bg1">
              <a:lumMod val="95000"/>
            </a:schemeClr>
          </a:solidFill>
          <a:ln w="19050">
            <a:solidFill>
              <a:schemeClr val="tx1"/>
            </a:solidFill>
          </a:ln>
        </p:spPr>
        <p:txBody>
          <a:bodyPr wrap="square" rtlCol="0">
            <a:spAutoFit/>
          </a:bodyPr>
          <a:lstStyle/>
          <a:p>
            <a:r>
              <a:rPr lang="en-US" dirty="0"/>
              <a:t>The NCI Thesaurus is an ontology-like vocabulary that includes broad coverage of the cancer domain, including cancer related diseases, findings and abnormalities; anatomy; agents, drugs and chemicals; genes and gene products and so on. In certain areas, like cancer diseases and combination chemotherapies, it provides the most granular and consistent terminology available. It combines terminology from numerous cancer research related domains, and provides a way to integrate or link these kinds of information together through semantic relationships. The NCI ontology currently contains 66,724 concepts (classes) structured into 20 taxonomic trees</a:t>
            </a:r>
            <a:r>
              <a:rPr lang="en-US" dirty="0" smtClean="0"/>
              <a:t>. </a:t>
            </a:r>
            <a:r>
              <a:rPr lang="en-US" dirty="0"/>
              <a:t>The NCI ontology contains classes, non-hierarchical datatype and </a:t>
            </a:r>
            <a:r>
              <a:rPr lang="en-US" dirty="0" smtClean="0"/>
              <a:t>hierarchical object </a:t>
            </a:r>
            <a:r>
              <a:rPr lang="en-US" dirty="0"/>
              <a:t>properties.</a:t>
            </a:r>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892" y="4773299"/>
            <a:ext cx="8403180" cy="200559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195414" y="825616"/>
            <a:ext cx="3919787" cy="3831233"/>
            <a:chOff x="611560" y="809715"/>
            <a:chExt cx="3782765" cy="3584106"/>
          </a:xfrm>
        </p:grpSpPr>
        <p:grpSp>
          <p:nvGrpSpPr>
            <p:cNvPr id="6" name="Group 5"/>
            <p:cNvGrpSpPr/>
            <p:nvPr/>
          </p:nvGrpSpPr>
          <p:grpSpPr>
            <a:xfrm>
              <a:off x="611560" y="809715"/>
              <a:ext cx="3782764" cy="1752813"/>
              <a:chOff x="357188" y="1028115"/>
              <a:chExt cx="3083358" cy="1320765"/>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028115"/>
                <a:ext cx="3083358" cy="49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1502263"/>
                <a:ext cx="3083358" cy="846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1" y="2562528"/>
              <a:ext cx="3782764" cy="1831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6621749" y="4737925"/>
            <a:ext cx="1025842" cy="1027934"/>
            <a:chOff x="395536" y="680361"/>
            <a:chExt cx="1440000" cy="1440000"/>
          </a:xfrm>
        </p:grpSpPr>
        <p:sp>
          <p:nvSpPr>
            <p:cNvPr id="16" name="Bevel 1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6938508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9140" y="4557469"/>
            <a:ext cx="3855512" cy="2248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6" y="4541567"/>
            <a:ext cx="3754070" cy="22482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itle 1"/>
          <p:cNvSpPr>
            <a:spLocks noGrp="1"/>
          </p:cNvSpPr>
          <p:nvPr>
            <p:ph type="title"/>
          </p:nvPr>
        </p:nvSpPr>
        <p:spPr>
          <a:xfrm>
            <a:off x="-3958" y="-3082"/>
            <a:ext cx="4360832" cy="623770"/>
          </a:xfrm>
        </p:spPr>
        <p:txBody>
          <a:bodyPr>
            <a:normAutofit fontScale="90000"/>
          </a:bodyPr>
          <a:lstStyle/>
          <a:p>
            <a:r>
              <a:rPr lang="en-US" sz="3600" b="1" dirty="0">
                <a:solidFill>
                  <a:srgbClr val="0070C0"/>
                </a:solidFill>
              </a:rPr>
              <a:t>The </a:t>
            </a:r>
            <a:r>
              <a:rPr lang="en-US" sz="3600" b="1" dirty="0" smtClean="0">
                <a:solidFill>
                  <a:srgbClr val="0070C0"/>
                </a:solidFill>
              </a:rPr>
              <a:t>SNOMED </a:t>
            </a:r>
            <a:r>
              <a:rPr lang="en-US" sz="3600" b="1" dirty="0">
                <a:solidFill>
                  <a:srgbClr val="0070C0"/>
                </a:solidFill>
              </a:rPr>
              <a:t>Ontology</a:t>
            </a:r>
          </a:p>
        </p:txBody>
      </p:sp>
      <p:sp>
        <p:nvSpPr>
          <p:cNvPr id="5" name="TextBox 4"/>
          <p:cNvSpPr txBox="1"/>
          <p:nvPr/>
        </p:nvSpPr>
        <p:spPr>
          <a:xfrm>
            <a:off x="5372054" y="625496"/>
            <a:ext cx="3732192" cy="6186309"/>
          </a:xfrm>
          <a:prstGeom prst="rect">
            <a:avLst/>
          </a:prstGeom>
          <a:solidFill>
            <a:schemeClr val="bg1">
              <a:lumMod val="95000"/>
            </a:schemeClr>
          </a:solidFill>
          <a:ln w="19050">
            <a:solidFill>
              <a:schemeClr val="tx1"/>
            </a:solidFill>
          </a:ln>
        </p:spPr>
        <p:txBody>
          <a:bodyPr wrap="square" rtlCol="0">
            <a:spAutoFit/>
          </a:bodyPr>
          <a:lstStyle/>
          <a:p>
            <a:r>
              <a:rPr lang="en-US" dirty="0"/>
              <a:t>SNOMED CT is the most comprehensive and precise clinical health terminology product in the world, owned and distributed around the world by The International Health Terminology Standards Development </a:t>
            </a:r>
            <a:r>
              <a:rPr lang="en-US" dirty="0" smtClean="0"/>
              <a:t>Organization </a:t>
            </a:r>
            <a:r>
              <a:rPr lang="en-US" dirty="0"/>
              <a:t>(IHTSDO</a:t>
            </a:r>
            <a:r>
              <a:rPr lang="en-US" dirty="0" smtClean="0"/>
              <a:t>). </a:t>
            </a:r>
            <a:r>
              <a:rPr lang="en-US" dirty="0"/>
              <a:t>SNOMED CT </a:t>
            </a:r>
            <a:r>
              <a:rPr lang="en-US" dirty="0" smtClean="0"/>
              <a:t>is </a:t>
            </a:r>
            <a:r>
              <a:rPr lang="en-US" dirty="0"/>
              <a:t>a systematically organized computer processable collection of medical terms providing codes, terms, synonyms and definitions used in clinical documentation and reporting. </a:t>
            </a:r>
            <a:r>
              <a:rPr lang="en-US" dirty="0" smtClean="0"/>
              <a:t>It </a:t>
            </a:r>
            <a:r>
              <a:rPr lang="en-US" dirty="0"/>
              <a:t>provides a standardized way to represent clinical phrases captured by the clinician and enables automatic interpretation of these. SNOMED CT is a clinically validated, semantically rich, controlled vocabulary that facilitates evolutionary growth in </a:t>
            </a:r>
            <a:r>
              <a:rPr lang="en-US" dirty="0" smtClean="0"/>
              <a:t>expressivity. We used fragment, which contains 122,464 </a:t>
            </a:r>
            <a:r>
              <a:rPr lang="en-US" dirty="0"/>
              <a:t>concepts (classes</a:t>
            </a:r>
            <a:r>
              <a:rPr lang="en-US" dirty="0" smtClean="0"/>
              <a:t>) from the </a:t>
            </a:r>
            <a:r>
              <a:rPr lang="en-US" dirty="0"/>
              <a:t>SNOMED </a:t>
            </a:r>
            <a:r>
              <a:rPr lang="en-US" dirty="0" smtClean="0"/>
              <a:t>ontology.</a:t>
            </a:r>
            <a:endParaRPr lang="en-US" dirty="0"/>
          </a:p>
        </p:txBody>
      </p:sp>
      <p:grpSp>
        <p:nvGrpSpPr>
          <p:cNvPr id="11" name="Group 10"/>
          <p:cNvGrpSpPr/>
          <p:nvPr/>
        </p:nvGrpSpPr>
        <p:grpSpPr>
          <a:xfrm>
            <a:off x="60371" y="701375"/>
            <a:ext cx="5270567" cy="3761718"/>
            <a:chOff x="179636" y="820640"/>
            <a:chExt cx="5270567" cy="3761718"/>
          </a:xfrm>
        </p:grpSpPr>
        <p:grpSp>
          <p:nvGrpSpPr>
            <p:cNvPr id="9" name="Group 8"/>
            <p:cNvGrpSpPr/>
            <p:nvPr/>
          </p:nvGrpSpPr>
          <p:grpSpPr>
            <a:xfrm>
              <a:off x="179636" y="1241316"/>
              <a:ext cx="4632242" cy="3341042"/>
              <a:chOff x="155783" y="692697"/>
              <a:chExt cx="4632242" cy="3341042"/>
            </a:xfrm>
          </p:grpSpPr>
          <p:grpSp>
            <p:nvGrpSpPr>
              <p:cNvPr id="3" name="Group 2"/>
              <p:cNvGrpSpPr/>
              <p:nvPr/>
            </p:nvGrpSpPr>
            <p:grpSpPr>
              <a:xfrm>
                <a:off x="155783" y="692697"/>
                <a:ext cx="4632242" cy="3341042"/>
                <a:chOff x="155783" y="692697"/>
                <a:chExt cx="4632242" cy="3341042"/>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83" y="692697"/>
                  <a:ext cx="4632242" cy="334104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759763" y="2708920"/>
                  <a:ext cx="2016224" cy="307777"/>
                </a:xfrm>
                <a:prstGeom prst="rect">
                  <a:avLst/>
                </a:prstGeom>
                <a:noFill/>
              </p:spPr>
              <p:txBody>
                <a:bodyPr wrap="square" rtlCol="0">
                  <a:spAutoFit/>
                </a:bodyPr>
                <a:lstStyle/>
                <a:p>
                  <a:r>
                    <a:rPr lang="en-US" sz="1400" dirty="0">
                      <a:hlinkClick r:id="rId5"/>
                    </a:rPr>
                    <a:t>http://www.ihtsdo.org</a:t>
                  </a:r>
                  <a:r>
                    <a:rPr lang="en-US" sz="1400" dirty="0" smtClean="0">
                      <a:hlinkClick r:id="rId5"/>
                    </a:rPr>
                    <a:t>/</a:t>
                  </a:r>
                  <a:r>
                    <a:rPr lang="en-US" sz="1400" dirty="0" smtClean="0"/>
                    <a:t> </a:t>
                  </a:r>
                  <a:endParaRPr lang="en-US" sz="1400" dirty="0"/>
                </a:p>
              </p:txBody>
            </p:sp>
          </p:grpSp>
          <p:sp>
            <p:nvSpPr>
              <p:cNvPr id="7" name="Rounded Rectangle 6"/>
              <p:cNvSpPr/>
              <p:nvPr/>
            </p:nvSpPr>
            <p:spPr>
              <a:xfrm>
                <a:off x="2461640" y="3716583"/>
                <a:ext cx="550038" cy="144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7"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0357" y="870974"/>
              <a:ext cx="2339846" cy="726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07346" y="820640"/>
              <a:ext cx="2250488" cy="307777"/>
            </a:xfrm>
            <a:prstGeom prst="rect">
              <a:avLst/>
            </a:prstGeom>
          </p:spPr>
          <p:txBody>
            <a:bodyPr wrap="none">
              <a:spAutoFit/>
            </a:bodyPr>
            <a:lstStyle/>
            <a:p>
              <a:r>
                <a:rPr lang="en-US" sz="1400" dirty="0">
                  <a:hlinkClick r:id="rId7"/>
                </a:rPr>
                <a:t>http://snomedinaction.org</a:t>
              </a:r>
              <a:r>
                <a:rPr lang="en-US" sz="1400" dirty="0" smtClean="0">
                  <a:hlinkClick r:id="rId7"/>
                </a:rPr>
                <a:t>/</a:t>
              </a:r>
              <a:r>
                <a:rPr lang="en-US" sz="1400" dirty="0" smtClean="0"/>
                <a:t> </a:t>
              </a:r>
              <a:endParaRPr lang="en-US" sz="1400" dirty="0"/>
            </a:p>
          </p:txBody>
        </p:sp>
      </p:grpSp>
      <p:grpSp>
        <p:nvGrpSpPr>
          <p:cNvPr id="15" name="Group 14"/>
          <p:cNvGrpSpPr/>
          <p:nvPr/>
        </p:nvGrpSpPr>
        <p:grpSpPr>
          <a:xfrm>
            <a:off x="539552" y="5517232"/>
            <a:ext cx="1025842" cy="1027934"/>
            <a:chOff x="395536" y="680361"/>
            <a:chExt cx="1440000" cy="1440000"/>
          </a:xfrm>
        </p:grpSpPr>
        <p:sp>
          <p:nvSpPr>
            <p:cNvPr id="16" name="Bevel 1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0256765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818" y="-3647"/>
            <a:ext cx="8928992" cy="617282"/>
          </a:xfrm>
        </p:spPr>
        <p:txBody>
          <a:bodyPr>
            <a:normAutofit fontScale="90000"/>
          </a:bodyPr>
          <a:lstStyle/>
          <a:p>
            <a:r>
              <a:rPr lang="en-US" sz="3600" b="1" dirty="0" smtClean="0">
                <a:solidFill>
                  <a:srgbClr val="0070C0"/>
                </a:solidFill>
              </a:rPr>
              <a:t>Where we start: Evolving Big Data</a:t>
            </a:r>
            <a:endParaRPr lang="en-US" sz="3600" b="1" dirty="0">
              <a:solidFill>
                <a:srgbClr val="0070C0"/>
              </a:solidFill>
            </a:endParaRPr>
          </a:p>
        </p:txBody>
      </p:sp>
      <p:sp>
        <p:nvSpPr>
          <p:cNvPr id="3" name="Rectangle 2"/>
          <p:cNvSpPr/>
          <p:nvPr/>
        </p:nvSpPr>
        <p:spPr>
          <a:xfrm>
            <a:off x="251520" y="702125"/>
            <a:ext cx="8712968" cy="3416320"/>
          </a:xfrm>
          <a:prstGeom prst="rect">
            <a:avLst/>
          </a:prstGeom>
        </p:spPr>
        <p:txBody>
          <a:bodyPr wrap="square">
            <a:spAutoFit/>
          </a:bodyPr>
          <a:lstStyle/>
          <a:p>
            <a:r>
              <a:rPr lang="en-US" sz="2000" dirty="0"/>
              <a:t>Ermolayev V., </a:t>
            </a:r>
            <a:r>
              <a:rPr lang="en-US" sz="2000" dirty="0" err="1"/>
              <a:t>Akerkar</a:t>
            </a:r>
            <a:r>
              <a:rPr lang="en-US" sz="2000" dirty="0"/>
              <a:t> R., Terziyan V., Cochez M., Towards Evolving Knowledge Ecosystems for Big Data Understanding, In: R. </a:t>
            </a:r>
            <a:r>
              <a:rPr lang="en-US" sz="2000" dirty="0" err="1"/>
              <a:t>Akerkar</a:t>
            </a:r>
            <a:r>
              <a:rPr lang="en-US" sz="2000" dirty="0"/>
              <a:t> (ed.), Big Data Computing, Chapman and Hall /CRC, 2014, 542 pp. (Chapter 1, pp. 3-55).</a:t>
            </a:r>
          </a:p>
          <a:p>
            <a:r>
              <a:rPr lang="en-US" dirty="0" smtClean="0"/>
              <a:t> </a:t>
            </a:r>
            <a:endParaRPr lang="en-US" dirty="0"/>
          </a:p>
          <a:p>
            <a:r>
              <a:rPr lang="en-US" dirty="0">
                <a:hlinkClick r:id="rId2"/>
              </a:rPr>
              <a:t>http://books.google.com.ua/books?hl=en&amp;lr=&amp;</a:t>
            </a:r>
            <a:r>
              <a:rPr lang="en-US" dirty="0" smtClean="0">
                <a:hlinkClick r:id="rId2"/>
              </a:rPr>
              <a:t>id=mXr6AQAAQBAJ&amp;oi=fnd&amp;pg=PA3&amp;ots=E-GvQtCHlh&amp;sig=iRH2WJZ_nebZ0kwaoDvmuioCq34&amp;redir_esc=y#v=onepage&amp;q&amp;f=false</a:t>
            </a:r>
            <a:r>
              <a:rPr lang="en-US" dirty="0" smtClean="0"/>
              <a:t>   </a:t>
            </a:r>
          </a:p>
          <a:p>
            <a:endParaRPr lang="en-US" dirty="0"/>
          </a:p>
          <a:p>
            <a:r>
              <a:rPr lang="en-US" sz="2800" dirty="0"/>
              <a:t>Among other objectives the paper aims at managing and searching within huge content of Big Data and Evolving Knowledge discovered out of it.</a:t>
            </a:r>
            <a:r>
              <a:rPr lang="en-US" sz="2800" dirty="0" smtClean="0"/>
              <a:t> </a:t>
            </a:r>
            <a:endParaRPr lang="en-US" sz="2800" dirty="0"/>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3641167"/>
            <a:ext cx="3333573" cy="3188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4425528"/>
            <a:ext cx="3456384" cy="2318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54895">
            <a:off x="7484645" y="4651504"/>
            <a:ext cx="1291051" cy="720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087999">
            <a:off x="6181648" y="4381150"/>
            <a:ext cx="1288317" cy="745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65495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40152" y="629986"/>
            <a:ext cx="3151552" cy="5909310"/>
          </a:xfrm>
          <a:prstGeom prst="rect">
            <a:avLst/>
          </a:prstGeom>
          <a:solidFill>
            <a:schemeClr val="bg1">
              <a:lumMod val="95000"/>
            </a:schemeClr>
          </a:solidFill>
          <a:ln w="19050">
            <a:solidFill>
              <a:schemeClr val="tx1"/>
            </a:solidFill>
          </a:ln>
        </p:spPr>
        <p:txBody>
          <a:bodyPr wrap="square" rtlCol="0">
            <a:spAutoFit/>
          </a:bodyPr>
          <a:lstStyle/>
          <a:p>
            <a:r>
              <a:rPr lang="en-US" dirty="0" smtClean="0"/>
              <a:t>We </a:t>
            </a:r>
            <a:r>
              <a:rPr lang="en-US" dirty="0"/>
              <a:t>preprocess the ontologies by computing as many </a:t>
            </a:r>
            <a:r>
              <a:rPr lang="en-US" dirty="0" smtClean="0"/>
              <a:t>representations for </a:t>
            </a:r>
            <a:r>
              <a:rPr lang="en-US" dirty="0"/>
              <a:t>each class as it has </a:t>
            </a:r>
            <a:r>
              <a:rPr lang="en-US" dirty="0" smtClean="0"/>
              <a:t>labels (</a:t>
            </a:r>
            <a:r>
              <a:rPr lang="en-US" b="1" dirty="0" smtClean="0">
                <a:solidFill>
                  <a:schemeClr val="tx2"/>
                </a:solidFill>
                <a:latin typeface="Courier New" panose="02070309020205020404" pitchFamily="49" charset="0"/>
                <a:cs typeface="Courier New" panose="02070309020205020404" pitchFamily="49" charset="0"/>
              </a:rPr>
              <a:t>rdfs:label</a:t>
            </a:r>
            <a:r>
              <a:rPr lang="en-US" dirty="0" smtClean="0"/>
              <a:t>) </a:t>
            </a:r>
            <a:r>
              <a:rPr lang="en-US" dirty="0"/>
              <a:t>in the ontology. </a:t>
            </a:r>
            <a:r>
              <a:rPr lang="en-US" dirty="0" smtClean="0"/>
              <a:t>For each </a:t>
            </a:r>
            <a:r>
              <a:rPr lang="en-US" dirty="0"/>
              <a:t>label of each class, a set of substrings is created </a:t>
            </a:r>
            <a:r>
              <a:rPr lang="en-US" dirty="0" smtClean="0"/>
              <a:t>using </a:t>
            </a:r>
            <a:r>
              <a:rPr lang="en-US" dirty="0"/>
              <a:t>all the whitespace </a:t>
            </a:r>
            <a:r>
              <a:rPr lang="en-US" dirty="0" smtClean="0"/>
              <a:t>and punctuation marks. In </a:t>
            </a:r>
            <a:r>
              <a:rPr lang="en-US" dirty="0"/>
              <a:t>addition to </a:t>
            </a:r>
            <a:r>
              <a:rPr lang="en-US" dirty="0" smtClean="0"/>
              <a:t>these, </a:t>
            </a:r>
            <a:r>
              <a:rPr lang="en-US" dirty="0"/>
              <a:t>we also removed possessive </a:t>
            </a:r>
            <a:r>
              <a:rPr lang="en-US" dirty="0" smtClean="0"/>
              <a:t>suffixes </a:t>
            </a:r>
            <a:r>
              <a:rPr lang="en-US" dirty="0"/>
              <a:t>from the </a:t>
            </a:r>
            <a:r>
              <a:rPr lang="en-US" dirty="0" smtClean="0"/>
              <a:t>substrings and </a:t>
            </a:r>
            <a:r>
              <a:rPr lang="en-US" dirty="0"/>
              <a:t>removed the 20 most common English language words according </a:t>
            </a:r>
            <a:r>
              <a:rPr lang="en-US" dirty="0" smtClean="0"/>
              <a:t>to the </a:t>
            </a:r>
            <a:r>
              <a:rPr lang="en-US" dirty="0"/>
              <a:t>Oxford English </a:t>
            </a:r>
            <a:r>
              <a:rPr lang="en-US" dirty="0" smtClean="0"/>
              <a:t>Dictionary. After </a:t>
            </a:r>
            <a:r>
              <a:rPr lang="en-US" dirty="0"/>
              <a:t>this preprocessing step, we end up with 133628, 175698, </a:t>
            </a:r>
            <a:r>
              <a:rPr lang="en-US" dirty="0" smtClean="0"/>
              <a:t>and 122505 representations</a:t>
            </a:r>
            <a:r>
              <a:rPr lang="en-US" dirty="0"/>
              <a:t>, i.e., sets of strings for the </a:t>
            </a:r>
            <a:r>
              <a:rPr lang="en-US" dirty="0" smtClean="0"/>
              <a:t>FMA, NCI</a:t>
            </a:r>
            <a:r>
              <a:rPr lang="en-US" dirty="0"/>
              <a:t>, and SNOMED </a:t>
            </a:r>
            <a:r>
              <a:rPr lang="en-US" dirty="0" smtClean="0"/>
              <a:t>ontology, respectively</a:t>
            </a:r>
            <a:r>
              <a:rPr lang="en-US" dirty="0"/>
              <a:t>.</a:t>
            </a:r>
          </a:p>
        </p:txBody>
      </p:sp>
      <p:sp>
        <p:nvSpPr>
          <p:cNvPr id="6" name="Title 1"/>
          <p:cNvSpPr>
            <a:spLocks noGrp="1"/>
          </p:cNvSpPr>
          <p:nvPr>
            <p:ph type="title"/>
          </p:nvPr>
        </p:nvSpPr>
        <p:spPr>
          <a:xfrm>
            <a:off x="323528" y="-103363"/>
            <a:ext cx="8640960" cy="692697"/>
          </a:xfrm>
        </p:spPr>
        <p:txBody>
          <a:bodyPr>
            <a:normAutofit fontScale="90000"/>
          </a:bodyPr>
          <a:lstStyle/>
          <a:p>
            <a:r>
              <a:rPr lang="en-US" sz="3600" b="1" dirty="0" smtClean="0">
                <a:solidFill>
                  <a:srgbClr val="0070C0"/>
                </a:solidFill>
              </a:rPr>
              <a:t>Ontology Preprocessing </a:t>
            </a:r>
            <a:r>
              <a:rPr lang="en-US" sz="2700" b="1" dirty="0" smtClean="0">
                <a:solidFill>
                  <a:srgbClr val="0070C0"/>
                </a:solidFill>
              </a:rPr>
              <a:t>(aka knowledge tokens discovery)</a:t>
            </a:r>
            <a:endParaRPr lang="en-US" sz="2700" b="1" dirty="0">
              <a:solidFill>
                <a:srgbClr val="0070C0"/>
              </a:solidFill>
            </a:endParaRPr>
          </a:p>
        </p:txBody>
      </p:sp>
      <p:grpSp>
        <p:nvGrpSpPr>
          <p:cNvPr id="20" name="Group 19"/>
          <p:cNvGrpSpPr/>
          <p:nvPr/>
        </p:nvGrpSpPr>
        <p:grpSpPr>
          <a:xfrm>
            <a:off x="46120" y="810110"/>
            <a:ext cx="5910948" cy="5944261"/>
            <a:chOff x="46120" y="810110"/>
            <a:chExt cx="5910948" cy="5944261"/>
          </a:xfrm>
        </p:grpSpPr>
        <p:sp>
          <p:nvSpPr>
            <p:cNvPr id="112" name="Down Arrow 111"/>
            <p:cNvSpPr/>
            <p:nvPr/>
          </p:nvSpPr>
          <p:spPr>
            <a:xfrm>
              <a:off x="4721700" y="3146571"/>
              <a:ext cx="362438" cy="2466522"/>
            </a:xfrm>
            <a:prstGeom prst="downArrow">
              <a:avLst>
                <a:gd name="adj1" fmla="val 50000"/>
                <a:gd name="adj2" fmla="val 59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Down Arrow 110"/>
            <p:cNvSpPr/>
            <p:nvPr/>
          </p:nvSpPr>
          <p:spPr>
            <a:xfrm>
              <a:off x="2692832" y="3154522"/>
              <a:ext cx="362438" cy="2466522"/>
            </a:xfrm>
            <a:prstGeom prst="downArrow">
              <a:avLst>
                <a:gd name="adj1" fmla="val 50000"/>
                <a:gd name="adj2" fmla="val 59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own Arrow 109"/>
            <p:cNvSpPr/>
            <p:nvPr/>
          </p:nvSpPr>
          <p:spPr>
            <a:xfrm>
              <a:off x="665268" y="3146571"/>
              <a:ext cx="362438" cy="2466522"/>
            </a:xfrm>
            <a:prstGeom prst="downArrow">
              <a:avLst>
                <a:gd name="adj1" fmla="val 50000"/>
                <a:gd name="adj2" fmla="val 59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572" y="826649"/>
              <a:ext cx="1224135" cy="1430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323273" y="810110"/>
              <a:ext cx="1159292" cy="40011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SNOMED</a:t>
              </a:r>
              <a:endParaRPr lang="en-US" sz="2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9"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0495" y="839709"/>
              <a:ext cx="1224135" cy="1430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583759" y="823170"/>
              <a:ext cx="558166" cy="40011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NCI</a:t>
              </a:r>
              <a:endParaRPr lang="en-US" sz="2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1"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7768" y="830108"/>
              <a:ext cx="1224135" cy="1430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489316" y="813569"/>
              <a:ext cx="681598" cy="40011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FMA</a:t>
              </a:r>
              <a:endParaRPr lang="en-US" sz="2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18" name="Group 17"/>
            <p:cNvGrpSpPr/>
            <p:nvPr/>
          </p:nvGrpSpPr>
          <p:grpSpPr>
            <a:xfrm>
              <a:off x="90552" y="2081240"/>
              <a:ext cx="1745144" cy="1008112"/>
              <a:chOff x="217768" y="2780928"/>
              <a:chExt cx="1641781" cy="1008112"/>
            </a:xfrm>
          </p:grpSpPr>
          <p:sp>
            <p:nvSpPr>
              <p:cNvPr id="13" name="Snip Single Corner Rectangle 12"/>
              <p:cNvSpPr/>
              <p:nvPr/>
            </p:nvSpPr>
            <p:spPr>
              <a:xfrm>
                <a:off x="217768" y="2780928"/>
                <a:ext cx="1641781" cy="1008112"/>
              </a:xfrm>
              <a:prstGeom prst="snip1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51520" y="2852936"/>
                <a:ext cx="1584176" cy="246221"/>
              </a:xfrm>
              <a:prstGeom prst="rect">
                <a:avLst/>
              </a:prstGeom>
              <a:noFill/>
            </p:spPr>
            <p:txBody>
              <a:bodyPr wrap="square" rtlCol="0">
                <a:spAutoFit/>
              </a:bodyPr>
              <a:lstStyle/>
              <a:p>
                <a:r>
                  <a:rPr lang="en-US" sz="1000" dirty="0" smtClean="0">
                    <a:solidFill>
                      <a:srgbClr val="0070C0"/>
                    </a:solidFill>
                    <a:latin typeface="Courier New" panose="02070309020205020404" pitchFamily="49" charset="0"/>
                    <a:cs typeface="Courier New" panose="02070309020205020404" pitchFamily="49" charset="0"/>
                  </a:rPr>
                  <a:t>rdfs:label</a:t>
                </a:r>
                <a:r>
                  <a:rPr lang="en-US" sz="1000" dirty="0" smtClean="0"/>
                  <a:t>   “bla </a:t>
                </a:r>
                <a:r>
                  <a:rPr lang="en-US" sz="1000" dirty="0" err="1" smtClean="0"/>
                  <a:t>bla</a:t>
                </a:r>
                <a:r>
                  <a:rPr lang="en-US" sz="1000" dirty="0" smtClean="0"/>
                  <a:t> </a:t>
                </a:r>
                <a:r>
                  <a:rPr lang="en-US" sz="1000" dirty="0" err="1" smtClean="0"/>
                  <a:t>bla</a:t>
                </a:r>
                <a:r>
                  <a:rPr lang="en-US" sz="1000" dirty="0" smtClean="0"/>
                  <a:t>”</a:t>
                </a:r>
                <a:endParaRPr lang="en-US" sz="1000" dirty="0"/>
              </a:p>
            </p:txBody>
          </p:sp>
          <p:sp>
            <p:nvSpPr>
              <p:cNvPr id="14" name="TextBox 13"/>
              <p:cNvSpPr txBox="1"/>
              <p:nvPr/>
            </p:nvSpPr>
            <p:spPr>
              <a:xfrm>
                <a:off x="252851" y="3013287"/>
                <a:ext cx="1584176" cy="246221"/>
              </a:xfrm>
              <a:prstGeom prst="rect">
                <a:avLst/>
              </a:prstGeom>
              <a:noFill/>
            </p:spPr>
            <p:txBody>
              <a:bodyPr wrap="square" rtlCol="0">
                <a:spAutoFit/>
              </a:bodyPr>
              <a:lstStyle/>
              <a:p>
                <a:r>
                  <a:rPr lang="en-US" sz="1000" dirty="0" smtClean="0">
                    <a:solidFill>
                      <a:srgbClr val="0070C0"/>
                    </a:solidFill>
                    <a:latin typeface="Courier New" panose="02070309020205020404" pitchFamily="49" charset="0"/>
                    <a:cs typeface="Courier New" panose="02070309020205020404" pitchFamily="49" charset="0"/>
                  </a:rPr>
                  <a:t>rdfs:label</a:t>
                </a:r>
                <a:r>
                  <a:rPr lang="en-US" sz="1000" dirty="0" smtClean="0"/>
                  <a:t>   “bla </a:t>
                </a:r>
                <a:r>
                  <a:rPr lang="en-US" sz="1000" dirty="0" err="1" smtClean="0"/>
                  <a:t>bla</a:t>
                </a:r>
                <a:r>
                  <a:rPr lang="en-US" sz="1000" dirty="0" smtClean="0"/>
                  <a:t> </a:t>
                </a:r>
                <a:r>
                  <a:rPr lang="en-US" sz="1000" dirty="0" err="1" smtClean="0"/>
                  <a:t>bla</a:t>
                </a:r>
                <a:r>
                  <a:rPr lang="en-US" sz="1000" dirty="0" smtClean="0"/>
                  <a:t>”</a:t>
                </a:r>
                <a:endParaRPr lang="en-US" sz="1000" dirty="0"/>
              </a:p>
            </p:txBody>
          </p:sp>
          <p:sp>
            <p:nvSpPr>
              <p:cNvPr id="15" name="TextBox 14"/>
              <p:cNvSpPr txBox="1"/>
              <p:nvPr/>
            </p:nvSpPr>
            <p:spPr>
              <a:xfrm>
                <a:off x="252851" y="3188209"/>
                <a:ext cx="1584176" cy="246221"/>
              </a:xfrm>
              <a:prstGeom prst="rect">
                <a:avLst/>
              </a:prstGeom>
              <a:noFill/>
            </p:spPr>
            <p:txBody>
              <a:bodyPr wrap="square" rtlCol="0">
                <a:spAutoFit/>
              </a:bodyPr>
              <a:lstStyle/>
              <a:p>
                <a:r>
                  <a:rPr lang="en-US" sz="1000" dirty="0" smtClean="0">
                    <a:solidFill>
                      <a:srgbClr val="0070C0"/>
                    </a:solidFill>
                    <a:latin typeface="Courier New" panose="02070309020205020404" pitchFamily="49" charset="0"/>
                    <a:cs typeface="Courier New" panose="02070309020205020404" pitchFamily="49" charset="0"/>
                  </a:rPr>
                  <a:t>rdfs:label</a:t>
                </a:r>
                <a:r>
                  <a:rPr lang="en-US" sz="1000" dirty="0" smtClean="0"/>
                  <a:t>   “bla </a:t>
                </a:r>
                <a:r>
                  <a:rPr lang="en-US" sz="1000" dirty="0" err="1" smtClean="0"/>
                  <a:t>bla</a:t>
                </a:r>
                <a:r>
                  <a:rPr lang="en-US" sz="1000" dirty="0" smtClean="0"/>
                  <a:t> </a:t>
                </a:r>
                <a:r>
                  <a:rPr lang="en-US" sz="1000" dirty="0" err="1" smtClean="0"/>
                  <a:t>bla</a:t>
                </a:r>
                <a:r>
                  <a:rPr lang="en-US" sz="1000" dirty="0" smtClean="0"/>
                  <a:t>”</a:t>
                </a:r>
                <a:endParaRPr lang="en-US" sz="1000" dirty="0"/>
              </a:p>
            </p:txBody>
          </p:sp>
          <p:sp>
            <p:nvSpPr>
              <p:cNvPr id="16" name="TextBox 15"/>
              <p:cNvSpPr txBox="1"/>
              <p:nvPr/>
            </p:nvSpPr>
            <p:spPr>
              <a:xfrm>
                <a:off x="252851" y="3506249"/>
                <a:ext cx="1584176" cy="246221"/>
              </a:xfrm>
              <a:prstGeom prst="rect">
                <a:avLst/>
              </a:prstGeom>
              <a:noFill/>
            </p:spPr>
            <p:txBody>
              <a:bodyPr wrap="square" rtlCol="0">
                <a:spAutoFit/>
              </a:bodyPr>
              <a:lstStyle/>
              <a:p>
                <a:r>
                  <a:rPr lang="en-US" sz="1000" dirty="0" smtClean="0">
                    <a:solidFill>
                      <a:srgbClr val="0070C0"/>
                    </a:solidFill>
                    <a:latin typeface="Courier New" panose="02070309020205020404" pitchFamily="49" charset="0"/>
                    <a:cs typeface="Courier New" panose="02070309020205020404" pitchFamily="49" charset="0"/>
                  </a:rPr>
                  <a:t>rdfs:label</a:t>
                </a:r>
                <a:r>
                  <a:rPr lang="en-US" sz="1000" dirty="0" smtClean="0"/>
                  <a:t>   “bla </a:t>
                </a:r>
                <a:r>
                  <a:rPr lang="en-US" sz="1000" dirty="0" err="1" smtClean="0"/>
                  <a:t>bla</a:t>
                </a:r>
                <a:r>
                  <a:rPr lang="en-US" sz="1000" dirty="0" smtClean="0"/>
                  <a:t> </a:t>
                </a:r>
                <a:r>
                  <a:rPr lang="en-US" sz="1000" dirty="0" err="1" smtClean="0"/>
                  <a:t>bla</a:t>
                </a:r>
                <a:r>
                  <a:rPr lang="en-US" sz="1000" dirty="0" smtClean="0"/>
                  <a:t>”</a:t>
                </a:r>
                <a:endParaRPr lang="en-US" sz="1000" dirty="0"/>
              </a:p>
            </p:txBody>
          </p:sp>
          <p:sp>
            <p:nvSpPr>
              <p:cNvPr id="17" name="TextBox 16"/>
              <p:cNvSpPr txBox="1"/>
              <p:nvPr/>
            </p:nvSpPr>
            <p:spPr>
              <a:xfrm>
                <a:off x="275373" y="3351334"/>
                <a:ext cx="1584176" cy="246221"/>
              </a:xfrm>
              <a:prstGeom prst="rect">
                <a:avLst/>
              </a:prstGeom>
              <a:noFill/>
            </p:spPr>
            <p:txBody>
              <a:bodyPr wrap="square" rtlCol="0">
                <a:spAutoFit/>
              </a:bodyPr>
              <a:lstStyle/>
              <a:p>
                <a:r>
                  <a:rPr lang="en-US" sz="1000" dirty="0" smtClean="0">
                    <a:solidFill>
                      <a:srgbClr val="0070C0"/>
                    </a:solidFill>
                    <a:latin typeface="Courier New" panose="02070309020205020404" pitchFamily="49" charset="0"/>
                    <a:cs typeface="Courier New" panose="02070309020205020404" pitchFamily="49" charset="0"/>
                  </a:rPr>
                  <a:t>…</a:t>
                </a:r>
                <a:endParaRPr lang="en-US" sz="1000" dirty="0"/>
              </a:p>
            </p:txBody>
          </p:sp>
        </p:grpSp>
        <p:grpSp>
          <p:nvGrpSpPr>
            <p:cNvPr id="36" name="Group 35"/>
            <p:cNvGrpSpPr/>
            <p:nvPr/>
          </p:nvGrpSpPr>
          <p:grpSpPr>
            <a:xfrm>
              <a:off x="46120" y="3573914"/>
              <a:ext cx="5750016" cy="1545403"/>
              <a:chOff x="46120" y="3717032"/>
              <a:chExt cx="5750016" cy="1545403"/>
            </a:xfrm>
          </p:grpSpPr>
          <p:sp>
            <p:nvSpPr>
              <p:cNvPr id="19" name="Cube 18"/>
              <p:cNvSpPr/>
              <p:nvPr/>
            </p:nvSpPr>
            <p:spPr>
              <a:xfrm>
                <a:off x="90552" y="3717032"/>
                <a:ext cx="5705584" cy="1545403"/>
              </a:xfrm>
              <a:prstGeom prst="cube">
                <a:avLst>
                  <a:gd name="adj" fmla="val 59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99320" y="3877399"/>
                <a:ext cx="867193" cy="1329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ectangle 34"/>
              <p:cNvSpPr/>
              <p:nvPr/>
            </p:nvSpPr>
            <p:spPr>
              <a:xfrm>
                <a:off x="46120" y="4077072"/>
                <a:ext cx="5632889" cy="646331"/>
              </a:xfrm>
              <a:prstGeom prst="rect">
                <a:avLst/>
              </a:prstGeom>
              <a:noFill/>
            </p:spPr>
            <p:txBody>
              <a:bodyPr wrap="none" lIns="91440" tIns="45720" rIns="91440" bIns="45720">
                <a:spAutoFit/>
              </a:bodyPr>
              <a:lstStyle/>
              <a:p>
                <a:pPr algn="ctr"/>
                <a:r>
                  <a:rPr lang="en-US" sz="3600" b="1"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Ontology        Preprocessing</a:t>
                </a:r>
                <a:endParaRPr lang="en-US" sz="3600" b="1"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grpSp>
        <p:grpSp>
          <p:nvGrpSpPr>
            <p:cNvPr id="37" name="Group 36"/>
            <p:cNvGrpSpPr/>
            <p:nvPr/>
          </p:nvGrpSpPr>
          <p:grpSpPr>
            <a:xfrm>
              <a:off x="96832" y="5660799"/>
              <a:ext cx="1498987" cy="1080120"/>
              <a:chOff x="96832" y="5660799"/>
              <a:chExt cx="1498987" cy="1080120"/>
            </a:xfrm>
          </p:grpSpPr>
          <p:sp>
            <p:nvSpPr>
              <p:cNvPr id="39" name="Snip Single Corner Rectangle 38"/>
              <p:cNvSpPr/>
              <p:nvPr/>
            </p:nvSpPr>
            <p:spPr>
              <a:xfrm>
                <a:off x="96832" y="5660799"/>
                <a:ext cx="1498987" cy="1080120"/>
              </a:xfrm>
              <a:prstGeom prst="snip1Rect">
                <a:avLst>
                  <a:gd name="adj" fmla="val 1004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465463" y="5693501"/>
                <a:ext cx="1130356" cy="276999"/>
              </a:xfrm>
              <a:prstGeom prst="rect">
                <a:avLst/>
              </a:prstGeom>
              <a:noFill/>
            </p:spPr>
            <p:txBody>
              <a:bodyPr wrap="square" rtlCol="0">
                <a:spAutoFit/>
              </a:bodyPr>
              <a:lstStyle/>
              <a:p>
                <a:r>
                  <a:rPr lang="en-US" sz="1000" dirty="0" smtClean="0"/>
                  <a:t>   </a:t>
                </a:r>
                <a:r>
                  <a:rPr lang="en-US" sz="1200" dirty="0" smtClean="0"/>
                  <a:t>{bla; bla; bla}</a:t>
                </a:r>
                <a:endParaRPr lang="en-US" sz="1200" dirty="0"/>
              </a:p>
            </p:txBody>
          </p:sp>
          <p:sp>
            <p:nvSpPr>
              <p:cNvPr id="44" name="TextBox 43"/>
              <p:cNvSpPr txBox="1"/>
              <p:nvPr/>
            </p:nvSpPr>
            <p:spPr>
              <a:xfrm>
                <a:off x="154437" y="6231654"/>
                <a:ext cx="1434762" cy="246221"/>
              </a:xfrm>
              <a:prstGeom prst="rect">
                <a:avLst/>
              </a:prstGeom>
              <a:noFill/>
            </p:spPr>
            <p:txBody>
              <a:bodyPr wrap="square" rtlCol="0">
                <a:spAutoFit/>
              </a:bodyPr>
              <a:lstStyle/>
              <a:p>
                <a:r>
                  <a:rPr lang="en-US" sz="1000" dirty="0" smtClean="0">
                    <a:solidFill>
                      <a:srgbClr val="0070C0"/>
                    </a:solidFill>
                    <a:latin typeface="Courier New" panose="02070309020205020404" pitchFamily="49" charset="0"/>
                    <a:cs typeface="Courier New" panose="02070309020205020404" pitchFamily="49" charset="0"/>
                  </a:rPr>
                  <a:t>…</a:t>
                </a:r>
                <a:endParaRPr lang="en-US" sz="1000" dirty="0"/>
              </a:p>
            </p:txBody>
          </p:sp>
          <p:grpSp>
            <p:nvGrpSpPr>
              <p:cNvPr id="59" name="Group 58"/>
              <p:cNvGrpSpPr/>
              <p:nvPr/>
            </p:nvGrpSpPr>
            <p:grpSpPr>
              <a:xfrm>
                <a:off x="233670" y="5715134"/>
                <a:ext cx="252000" cy="252000"/>
                <a:chOff x="395536" y="680361"/>
                <a:chExt cx="1440000" cy="1440000"/>
              </a:xfrm>
            </p:grpSpPr>
            <p:sp>
              <p:nvSpPr>
                <p:cNvPr id="60" name="Bevel 5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3" name="TextBox 62"/>
              <p:cNvSpPr txBox="1"/>
              <p:nvPr/>
            </p:nvSpPr>
            <p:spPr>
              <a:xfrm>
                <a:off x="458843" y="6004921"/>
                <a:ext cx="1130356" cy="276999"/>
              </a:xfrm>
              <a:prstGeom prst="rect">
                <a:avLst/>
              </a:prstGeom>
              <a:noFill/>
            </p:spPr>
            <p:txBody>
              <a:bodyPr wrap="square" rtlCol="0">
                <a:spAutoFit/>
              </a:bodyPr>
              <a:lstStyle/>
              <a:p>
                <a:r>
                  <a:rPr lang="en-US" sz="1000" dirty="0" smtClean="0"/>
                  <a:t>   </a:t>
                </a:r>
                <a:r>
                  <a:rPr lang="en-US" sz="1200" dirty="0" smtClean="0"/>
                  <a:t>{bla; bla; bla}</a:t>
                </a:r>
                <a:endParaRPr lang="en-US" sz="1200" dirty="0"/>
              </a:p>
            </p:txBody>
          </p:sp>
          <p:grpSp>
            <p:nvGrpSpPr>
              <p:cNvPr id="64" name="Group 63"/>
              <p:cNvGrpSpPr/>
              <p:nvPr/>
            </p:nvGrpSpPr>
            <p:grpSpPr>
              <a:xfrm>
                <a:off x="227050" y="6026554"/>
                <a:ext cx="252000" cy="252000"/>
                <a:chOff x="395536" y="680361"/>
                <a:chExt cx="1440000" cy="1440000"/>
              </a:xfrm>
            </p:grpSpPr>
            <p:sp>
              <p:nvSpPr>
                <p:cNvPr id="65" name="Bevel 64"/>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8" name="TextBox 67"/>
              <p:cNvSpPr txBox="1"/>
              <p:nvPr/>
            </p:nvSpPr>
            <p:spPr>
              <a:xfrm>
                <a:off x="458843" y="6418373"/>
                <a:ext cx="1130356" cy="276999"/>
              </a:xfrm>
              <a:prstGeom prst="rect">
                <a:avLst/>
              </a:prstGeom>
              <a:noFill/>
            </p:spPr>
            <p:txBody>
              <a:bodyPr wrap="square" rtlCol="0">
                <a:spAutoFit/>
              </a:bodyPr>
              <a:lstStyle/>
              <a:p>
                <a:r>
                  <a:rPr lang="en-US" sz="1000" dirty="0" smtClean="0"/>
                  <a:t>   </a:t>
                </a:r>
                <a:r>
                  <a:rPr lang="en-US" sz="1200" dirty="0" smtClean="0"/>
                  <a:t>{bla; bla; bla}</a:t>
                </a:r>
                <a:endParaRPr lang="en-US" sz="1200" dirty="0"/>
              </a:p>
            </p:txBody>
          </p:sp>
          <p:grpSp>
            <p:nvGrpSpPr>
              <p:cNvPr id="69" name="Group 68"/>
              <p:cNvGrpSpPr/>
              <p:nvPr/>
            </p:nvGrpSpPr>
            <p:grpSpPr>
              <a:xfrm>
                <a:off x="227050" y="6440006"/>
                <a:ext cx="252000" cy="252000"/>
                <a:chOff x="395536" y="680361"/>
                <a:chExt cx="1440000" cy="1440000"/>
              </a:xfrm>
            </p:grpSpPr>
            <p:sp>
              <p:nvSpPr>
                <p:cNvPr id="70" name="Bevel 6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74" name="Group 73"/>
            <p:cNvGrpSpPr/>
            <p:nvPr/>
          </p:nvGrpSpPr>
          <p:grpSpPr>
            <a:xfrm>
              <a:off x="2121461" y="5674251"/>
              <a:ext cx="1498987" cy="1080120"/>
              <a:chOff x="96832" y="5660799"/>
              <a:chExt cx="1498987" cy="1080120"/>
            </a:xfrm>
          </p:grpSpPr>
          <p:sp>
            <p:nvSpPr>
              <p:cNvPr id="75" name="Snip Single Corner Rectangle 74"/>
              <p:cNvSpPr/>
              <p:nvPr/>
            </p:nvSpPr>
            <p:spPr>
              <a:xfrm>
                <a:off x="96832" y="5660799"/>
                <a:ext cx="1498987" cy="1080120"/>
              </a:xfrm>
              <a:prstGeom prst="snip1Rect">
                <a:avLst>
                  <a:gd name="adj" fmla="val 1004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465463" y="5693501"/>
                <a:ext cx="1130356" cy="276999"/>
              </a:xfrm>
              <a:prstGeom prst="rect">
                <a:avLst/>
              </a:prstGeom>
              <a:noFill/>
            </p:spPr>
            <p:txBody>
              <a:bodyPr wrap="square" rtlCol="0">
                <a:spAutoFit/>
              </a:bodyPr>
              <a:lstStyle/>
              <a:p>
                <a:r>
                  <a:rPr lang="en-US" sz="1000" dirty="0" smtClean="0"/>
                  <a:t>   </a:t>
                </a:r>
                <a:r>
                  <a:rPr lang="en-US" sz="1200" dirty="0" smtClean="0"/>
                  <a:t>{bla; bla; bla}</a:t>
                </a:r>
                <a:endParaRPr lang="en-US" sz="1200" dirty="0"/>
              </a:p>
            </p:txBody>
          </p:sp>
          <p:sp>
            <p:nvSpPr>
              <p:cNvPr id="77" name="TextBox 76"/>
              <p:cNvSpPr txBox="1"/>
              <p:nvPr/>
            </p:nvSpPr>
            <p:spPr>
              <a:xfrm>
                <a:off x="154437" y="6231654"/>
                <a:ext cx="1434762" cy="246221"/>
              </a:xfrm>
              <a:prstGeom prst="rect">
                <a:avLst/>
              </a:prstGeom>
              <a:noFill/>
            </p:spPr>
            <p:txBody>
              <a:bodyPr wrap="square" rtlCol="0">
                <a:spAutoFit/>
              </a:bodyPr>
              <a:lstStyle/>
              <a:p>
                <a:r>
                  <a:rPr lang="en-US" sz="1000" dirty="0" smtClean="0">
                    <a:solidFill>
                      <a:srgbClr val="0070C0"/>
                    </a:solidFill>
                    <a:latin typeface="Courier New" panose="02070309020205020404" pitchFamily="49" charset="0"/>
                    <a:cs typeface="Courier New" panose="02070309020205020404" pitchFamily="49" charset="0"/>
                  </a:rPr>
                  <a:t>…</a:t>
                </a:r>
                <a:endParaRPr lang="en-US" sz="1000" dirty="0"/>
              </a:p>
            </p:txBody>
          </p:sp>
          <p:grpSp>
            <p:nvGrpSpPr>
              <p:cNvPr id="78" name="Group 77"/>
              <p:cNvGrpSpPr/>
              <p:nvPr/>
            </p:nvGrpSpPr>
            <p:grpSpPr>
              <a:xfrm>
                <a:off x="233670" y="5715134"/>
                <a:ext cx="252000" cy="252000"/>
                <a:chOff x="395536" y="680361"/>
                <a:chExt cx="1440000" cy="1440000"/>
              </a:xfrm>
            </p:grpSpPr>
            <p:sp>
              <p:nvSpPr>
                <p:cNvPr id="89" name="Bevel 88"/>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9" name="TextBox 78"/>
              <p:cNvSpPr txBox="1"/>
              <p:nvPr/>
            </p:nvSpPr>
            <p:spPr>
              <a:xfrm>
                <a:off x="458843" y="6004921"/>
                <a:ext cx="1130356" cy="276999"/>
              </a:xfrm>
              <a:prstGeom prst="rect">
                <a:avLst/>
              </a:prstGeom>
              <a:noFill/>
            </p:spPr>
            <p:txBody>
              <a:bodyPr wrap="square" rtlCol="0">
                <a:spAutoFit/>
              </a:bodyPr>
              <a:lstStyle/>
              <a:p>
                <a:r>
                  <a:rPr lang="en-US" sz="1000" dirty="0" smtClean="0"/>
                  <a:t>   </a:t>
                </a:r>
                <a:r>
                  <a:rPr lang="en-US" sz="1200" dirty="0" smtClean="0"/>
                  <a:t>{bla; bla; bla}</a:t>
                </a:r>
                <a:endParaRPr lang="en-US" sz="1200" dirty="0"/>
              </a:p>
            </p:txBody>
          </p:sp>
          <p:grpSp>
            <p:nvGrpSpPr>
              <p:cNvPr id="80" name="Group 79"/>
              <p:cNvGrpSpPr/>
              <p:nvPr/>
            </p:nvGrpSpPr>
            <p:grpSpPr>
              <a:xfrm>
                <a:off x="227050" y="6026554"/>
                <a:ext cx="252000" cy="252000"/>
                <a:chOff x="395536" y="680361"/>
                <a:chExt cx="1440000" cy="1440000"/>
              </a:xfrm>
            </p:grpSpPr>
            <p:sp>
              <p:nvSpPr>
                <p:cNvPr id="86" name="Bevel 8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1" name="TextBox 80"/>
              <p:cNvSpPr txBox="1"/>
              <p:nvPr/>
            </p:nvSpPr>
            <p:spPr>
              <a:xfrm>
                <a:off x="458843" y="6418373"/>
                <a:ext cx="1130356" cy="276999"/>
              </a:xfrm>
              <a:prstGeom prst="rect">
                <a:avLst/>
              </a:prstGeom>
              <a:noFill/>
            </p:spPr>
            <p:txBody>
              <a:bodyPr wrap="square" rtlCol="0">
                <a:spAutoFit/>
              </a:bodyPr>
              <a:lstStyle/>
              <a:p>
                <a:r>
                  <a:rPr lang="en-US" sz="1000" dirty="0" smtClean="0"/>
                  <a:t>   </a:t>
                </a:r>
                <a:r>
                  <a:rPr lang="en-US" sz="1200" dirty="0" smtClean="0"/>
                  <a:t>{bla; bla; bla}</a:t>
                </a:r>
                <a:endParaRPr lang="en-US" sz="1200" dirty="0"/>
              </a:p>
            </p:txBody>
          </p:sp>
          <p:grpSp>
            <p:nvGrpSpPr>
              <p:cNvPr id="82" name="Group 81"/>
              <p:cNvGrpSpPr/>
              <p:nvPr/>
            </p:nvGrpSpPr>
            <p:grpSpPr>
              <a:xfrm>
                <a:off x="227050" y="6440006"/>
                <a:ext cx="252000" cy="252000"/>
                <a:chOff x="395536" y="680361"/>
                <a:chExt cx="1440000" cy="1440000"/>
              </a:xfrm>
            </p:grpSpPr>
            <p:sp>
              <p:nvSpPr>
                <p:cNvPr id="83" name="Bevel 82"/>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92" name="Group 91"/>
            <p:cNvGrpSpPr/>
            <p:nvPr/>
          </p:nvGrpSpPr>
          <p:grpSpPr>
            <a:xfrm>
              <a:off x="4115665" y="5669545"/>
              <a:ext cx="1498987" cy="1080120"/>
              <a:chOff x="96832" y="5660799"/>
              <a:chExt cx="1498987" cy="1080120"/>
            </a:xfrm>
          </p:grpSpPr>
          <p:sp>
            <p:nvSpPr>
              <p:cNvPr id="93" name="Snip Single Corner Rectangle 92"/>
              <p:cNvSpPr/>
              <p:nvPr/>
            </p:nvSpPr>
            <p:spPr>
              <a:xfrm>
                <a:off x="96832" y="5660799"/>
                <a:ext cx="1498987" cy="1080120"/>
              </a:xfrm>
              <a:prstGeom prst="snip1Rect">
                <a:avLst>
                  <a:gd name="adj" fmla="val 1004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465463" y="5693501"/>
                <a:ext cx="1130356" cy="276999"/>
              </a:xfrm>
              <a:prstGeom prst="rect">
                <a:avLst/>
              </a:prstGeom>
              <a:noFill/>
            </p:spPr>
            <p:txBody>
              <a:bodyPr wrap="square" rtlCol="0">
                <a:spAutoFit/>
              </a:bodyPr>
              <a:lstStyle/>
              <a:p>
                <a:r>
                  <a:rPr lang="en-US" sz="1000" dirty="0" smtClean="0"/>
                  <a:t>   </a:t>
                </a:r>
                <a:r>
                  <a:rPr lang="en-US" sz="1200" dirty="0" smtClean="0"/>
                  <a:t>{bla; bla; bla}</a:t>
                </a:r>
                <a:endParaRPr lang="en-US" sz="1200" dirty="0"/>
              </a:p>
            </p:txBody>
          </p:sp>
          <p:sp>
            <p:nvSpPr>
              <p:cNvPr id="95" name="TextBox 94"/>
              <p:cNvSpPr txBox="1"/>
              <p:nvPr/>
            </p:nvSpPr>
            <p:spPr>
              <a:xfrm>
                <a:off x="154437" y="6231654"/>
                <a:ext cx="1434762" cy="246221"/>
              </a:xfrm>
              <a:prstGeom prst="rect">
                <a:avLst/>
              </a:prstGeom>
              <a:noFill/>
            </p:spPr>
            <p:txBody>
              <a:bodyPr wrap="square" rtlCol="0">
                <a:spAutoFit/>
              </a:bodyPr>
              <a:lstStyle/>
              <a:p>
                <a:r>
                  <a:rPr lang="en-US" sz="1000" dirty="0" smtClean="0">
                    <a:solidFill>
                      <a:srgbClr val="0070C0"/>
                    </a:solidFill>
                    <a:latin typeface="Courier New" panose="02070309020205020404" pitchFamily="49" charset="0"/>
                    <a:cs typeface="Courier New" panose="02070309020205020404" pitchFamily="49" charset="0"/>
                  </a:rPr>
                  <a:t>…</a:t>
                </a:r>
                <a:endParaRPr lang="en-US" sz="1000" dirty="0"/>
              </a:p>
            </p:txBody>
          </p:sp>
          <p:grpSp>
            <p:nvGrpSpPr>
              <p:cNvPr id="96" name="Group 95"/>
              <p:cNvGrpSpPr/>
              <p:nvPr/>
            </p:nvGrpSpPr>
            <p:grpSpPr>
              <a:xfrm>
                <a:off x="233670" y="5715134"/>
                <a:ext cx="252000" cy="252000"/>
                <a:chOff x="395536" y="680361"/>
                <a:chExt cx="1440000" cy="1440000"/>
              </a:xfrm>
            </p:grpSpPr>
            <p:sp>
              <p:nvSpPr>
                <p:cNvPr id="107" name="Bevel 106"/>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7" name="TextBox 96"/>
              <p:cNvSpPr txBox="1"/>
              <p:nvPr/>
            </p:nvSpPr>
            <p:spPr>
              <a:xfrm>
                <a:off x="458843" y="6004921"/>
                <a:ext cx="1130356" cy="276999"/>
              </a:xfrm>
              <a:prstGeom prst="rect">
                <a:avLst/>
              </a:prstGeom>
              <a:noFill/>
            </p:spPr>
            <p:txBody>
              <a:bodyPr wrap="square" rtlCol="0">
                <a:spAutoFit/>
              </a:bodyPr>
              <a:lstStyle/>
              <a:p>
                <a:r>
                  <a:rPr lang="en-US" sz="1000" dirty="0" smtClean="0"/>
                  <a:t>   </a:t>
                </a:r>
                <a:r>
                  <a:rPr lang="en-US" sz="1200" dirty="0" smtClean="0"/>
                  <a:t>{bla; bla; bla}</a:t>
                </a:r>
                <a:endParaRPr lang="en-US" sz="1200" dirty="0"/>
              </a:p>
            </p:txBody>
          </p:sp>
          <p:grpSp>
            <p:nvGrpSpPr>
              <p:cNvPr id="98" name="Group 97"/>
              <p:cNvGrpSpPr/>
              <p:nvPr/>
            </p:nvGrpSpPr>
            <p:grpSpPr>
              <a:xfrm>
                <a:off x="227050" y="6026554"/>
                <a:ext cx="252000" cy="252000"/>
                <a:chOff x="395536" y="680361"/>
                <a:chExt cx="1440000" cy="1440000"/>
              </a:xfrm>
            </p:grpSpPr>
            <p:sp>
              <p:nvSpPr>
                <p:cNvPr id="104" name="Bevel 10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9" name="TextBox 98"/>
              <p:cNvSpPr txBox="1"/>
              <p:nvPr/>
            </p:nvSpPr>
            <p:spPr>
              <a:xfrm>
                <a:off x="458843" y="6418373"/>
                <a:ext cx="1130356" cy="276999"/>
              </a:xfrm>
              <a:prstGeom prst="rect">
                <a:avLst/>
              </a:prstGeom>
              <a:noFill/>
            </p:spPr>
            <p:txBody>
              <a:bodyPr wrap="square" rtlCol="0">
                <a:spAutoFit/>
              </a:bodyPr>
              <a:lstStyle/>
              <a:p>
                <a:r>
                  <a:rPr lang="en-US" sz="1000" dirty="0" smtClean="0"/>
                  <a:t>   </a:t>
                </a:r>
                <a:r>
                  <a:rPr lang="en-US" sz="1200" dirty="0" smtClean="0"/>
                  <a:t>{bla; bla; bla}</a:t>
                </a:r>
                <a:endParaRPr lang="en-US" sz="1200" dirty="0"/>
              </a:p>
            </p:txBody>
          </p:sp>
          <p:grpSp>
            <p:nvGrpSpPr>
              <p:cNvPr id="100" name="Group 99"/>
              <p:cNvGrpSpPr/>
              <p:nvPr/>
            </p:nvGrpSpPr>
            <p:grpSpPr>
              <a:xfrm>
                <a:off x="227050" y="6440006"/>
                <a:ext cx="252000" cy="252000"/>
                <a:chOff x="395536" y="680361"/>
                <a:chExt cx="1440000" cy="1440000"/>
              </a:xfrm>
            </p:grpSpPr>
            <p:sp>
              <p:nvSpPr>
                <p:cNvPr id="101" name="Bevel 100"/>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113" name="Group 112"/>
            <p:cNvGrpSpPr/>
            <p:nvPr/>
          </p:nvGrpSpPr>
          <p:grpSpPr>
            <a:xfrm>
              <a:off x="1999320" y="2082952"/>
              <a:ext cx="1745144" cy="1008112"/>
              <a:chOff x="217768" y="2780928"/>
              <a:chExt cx="1641781" cy="1008112"/>
            </a:xfrm>
          </p:grpSpPr>
          <p:sp>
            <p:nvSpPr>
              <p:cNvPr id="114" name="Snip Single Corner Rectangle 113"/>
              <p:cNvSpPr/>
              <p:nvPr/>
            </p:nvSpPr>
            <p:spPr>
              <a:xfrm>
                <a:off x="217768" y="2780928"/>
                <a:ext cx="1641781" cy="1008112"/>
              </a:xfrm>
              <a:prstGeom prst="snip1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p:cNvSpPr txBox="1"/>
              <p:nvPr/>
            </p:nvSpPr>
            <p:spPr>
              <a:xfrm>
                <a:off x="251520" y="2852936"/>
                <a:ext cx="1584176" cy="246221"/>
              </a:xfrm>
              <a:prstGeom prst="rect">
                <a:avLst/>
              </a:prstGeom>
              <a:noFill/>
            </p:spPr>
            <p:txBody>
              <a:bodyPr wrap="square" rtlCol="0">
                <a:spAutoFit/>
              </a:bodyPr>
              <a:lstStyle/>
              <a:p>
                <a:r>
                  <a:rPr lang="en-US" sz="1000" dirty="0" smtClean="0">
                    <a:solidFill>
                      <a:srgbClr val="0070C0"/>
                    </a:solidFill>
                    <a:latin typeface="Courier New" panose="02070309020205020404" pitchFamily="49" charset="0"/>
                    <a:cs typeface="Courier New" panose="02070309020205020404" pitchFamily="49" charset="0"/>
                  </a:rPr>
                  <a:t>rdfs:label</a:t>
                </a:r>
                <a:r>
                  <a:rPr lang="en-US" sz="1000" dirty="0" smtClean="0"/>
                  <a:t>   “bla </a:t>
                </a:r>
                <a:r>
                  <a:rPr lang="en-US" sz="1000" dirty="0" err="1" smtClean="0"/>
                  <a:t>bla</a:t>
                </a:r>
                <a:r>
                  <a:rPr lang="en-US" sz="1000" dirty="0" smtClean="0"/>
                  <a:t> </a:t>
                </a:r>
                <a:r>
                  <a:rPr lang="en-US" sz="1000" dirty="0" err="1" smtClean="0"/>
                  <a:t>bla</a:t>
                </a:r>
                <a:r>
                  <a:rPr lang="en-US" sz="1000" dirty="0" smtClean="0"/>
                  <a:t>”</a:t>
                </a:r>
                <a:endParaRPr lang="en-US" sz="1000" dirty="0"/>
              </a:p>
            </p:txBody>
          </p:sp>
          <p:sp>
            <p:nvSpPr>
              <p:cNvPr id="116" name="TextBox 115"/>
              <p:cNvSpPr txBox="1"/>
              <p:nvPr/>
            </p:nvSpPr>
            <p:spPr>
              <a:xfrm>
                <a:off x="252851" y="3013287"/>
                <a:ext cx="1584176" cy="246221"/>
              </a:xfrm>
              <a:prstGeom prst="rect">
                <a:avLst/>
              </a:prstGeom>
              <a:noFill/>
            </p:spPr>
            <p:txBody>
              <a:bodyPr wrap="square" rtlCol="0">
                <a:spAutoFit/>
              </a:bodyPr>
              <a:lstStyle/>
              <a:p>
                <a:r>
                  <a:rPr lang="en-US" sz="1000" dirty="0" smtClean="0">
                    <a:solidFill>
                      <a:srgbClr val="0070C0"/>
                    </a:solidFill>
                    <a:latin typeface="Courier New" panose="02070309020205020404" pitchFamily="49" charset="0"/>
                    <a:cs typeface="Courier New" panose="02070309020205020404" pitchFamily="49" charset="0"/>
                  </a:rPr>
                  <a:t>rdfs:label</a:t>
                </a:r>
                <a:r>
                  <a:rPr lang="en-US" sz="1000" dirty="0" smtClean="0"/>
                  <a:t>   “bla </a:t>
                </a:r>
                <a:r>
                  <a:rPr lang="en-US" sz="1000" dirty="0" err="1" smtClean="0"/>
                  <a:t>bla</a:t>
                </a:r>
                <a:r>
                  <a:rPr lang="en-US" sz="1000" dirty="0" smtClean="0"/>
                  <a:t> </a:t>
                </a:r>
                <a:r>
                  <a:rPr lang="en-US" sz="1000" dirty="0" err="1" smtClean="0"/>
                  <a:t>bla</a:t>
                </a:r>
                <a:r>
                  <a:rPr lang="en-US" sz="1000" dirty="0" smtClean="0"/>
                  <a:t>”</a:t>
                </a:r>
                <a:endParaRPr lang="en-US" sz="1000" dirty="0"/>
              </a:p>
            </p:txBody>
          </p:sp>
          <p:sp>
            <p:nvSpPr>
              <p:cNvPr id="117" name="TextBox 116"/>
              <p:cNvSpPr txBox="1"/>
              <p:nvPr/>
            </p:nvSpPr>
            <p:spPr>
              <a:xfrm>
                <a:off x="252851" y="3188209"/>
                <a:ext cx="1584176" cy="246221"/>
              </a:xfrm>
              <a:prstGeom prst="rect">
                <a:avLst/>
              </a:prstGeom>
              <a:noFill/>
            </p:spPr>
            <p:txBody>
              <a:bodyPr wrap="square" rtlCol="0">
                <a:spAutoFit/>
              </a:bodyPr>
              <a:lstStyle/>
              <a:p>
                <a:r>
                  <a:rPr lang="en-US" sz="1000" dirty="0" smtClean="0">
                    <a:solidFill>
                      <a:srgbClr val="0070C0"/>
                    </a:solidFill>
                    <a:latin typeface="Courier New" panose="02070309020205020404" pitchFamily="49" charset="0"/>
                    <a:cs typeface="Courier New" panose="02070309020205020404" pitchFamily="49" charset="0"/>
                  </a:rPr>
                  <a:t>rdfs:label</a:t>
                </a:r>
                <a:r>
                  <a:rPr lang="en-US" sz="1000" dirty="0" smtClean="0"/>
                  <a:t>   “bla </a:t>
                </a:r>
                <a:r>
                  <a:rPr lang="en-US" sz="1000" dirty="0" err="1" smtClean="0"/>
                  <a:t>bla</a:t>
                </a:r>
                <a:r>
                  <a:rPr lang="en-US" sz="1000" dirty="0" smtClean="0"/>
                  <a:t> </a:t>
                </a:r>
                <a:r>
                  <a:rPr lang="en-US" sz="1000" dirty="0" err="1" smtClean="0"/>
                  <a:t>bla</a:t>
                </a:r>
                <a:r>
                  <a:rPr lang="en-US" sz="1000" dirty="0" smtClean="0"/>
                  <a:t>”</a:t>
                </a:r>
                <a:endParaRPr lang="en-US" sz="1000" dirty="0"/>
              </a:p>
            </p:txBody>
          </p:sp>
          <p:sp>
            <p:nvSpPr>
              <p:cNvPr id="118" name="TextBox 117"/>
              <p:cNvSpPr txBox="1"/>
              <p:nvPr/>
            </p:nvSpPr>
            <p:spPr>
              <a:xfrm>
                <a:off x="252851" y="3506249"/>
                <a:ext cx="1584176" cy="246221"/>
              </a:xfrm>
              <a:prstGeom prst="rect">
                <a:avLst/>
              </a:prstGeom>
              <a:noFill/>
            </p:spPr>
            <p:txBody>
              <a:bodyPr wrap="square" rtlCol="0">
                <a:spAutoFit/>
              </a:bodyPr>
              <a:lstStyle/>
              <a:p>
                <a:r>
                  <a:rPr lang="en-US" sz="1000" dirty="0" smtClean="0">
                    <a:solidFill>
                      <a:srgbClr val="0070C0"/>
                    </a:solidFill>
                    <a:latin typeface="Courier New" panose="02070309020205020404" pitchFamily="49" charset="0"/>
                    <a:cs typeface="Courier New" panose="02070309020205020404" pitchFamily="49" charset="0"/>
                  </a:rPr>
                  <a:t>rdfs:label</a:t>
                </a:r>
                <a:r>
                  <a:rPr lang="en-US" sz="1000" dirty="0" smtClean="0"/>
                  <a:t>   “bla </a:t>
                </a:r>
                <a:r>
                  <a:rPr lang="en-US" sz="1000" dirty="0" err="1" smtClean="0"/>
                  <a:t>bla</a:t>
                </a:r>
                <a:r>
                  <a:rPr lang="en-US" sz="1000" dirty="0" smtClean="0"/>
                  <a:t> </a:t>
                </a:r>
                <a:r>
                  <a:rPr lang="en-US" sz="1000" dirty="0" err="1" smtClean="0"/>
                  <a:t>bla</a:t>
                </a:r>
                <a:r>
                  <a:rPr lang="en-US" sz="1000" dirty="0" smtClean="0"/>
                  <a:t>”</a:t>
                </a:r>
                <a:endParaRPr lang="en-US" sz="1000" dirty="0"/>
              </a:p>
            </p:txBody>
          </p:sp>
          <p:sp>
            <p:nvSpPr>
              <p:cNvPr id="119" name="TextBox 118"/>
              <p:cNvSpPr txBox="1"/>
              <p:nvPr/>
            </p:nvSpPr>
            <p:spPr>
              <a:xfrm>
                <a:off x="275373" y="3351334"/>
                <a:ext cx="1584176" cy="246221"/>
              </a:xfrm>
              <a:prstGeom prst="rect">
                <a:avLst/>
              </a:prstGeom>
              <a:noFill/>
            </p:spPr>
            <p:txBody>
              <a:bodyPr wrap="square" rtlCol="0">
                <a:spAutoFit/>
              </a:bodyPr>
              <a:lstStyle/>
              <a:p>
                <a:r>
                  <a:rPr lang="en-US" sz="1000" dirty="0" smtClean="0">
                    <a:solidFill>
                      <a:srgbClr val="0070C0"/>
                    </a:solidFill>
                    <a:latin typeface="Courier New" panose="02070309020205020404" pitchFamily="49" charset="0"/>
                    <a:cs typeface="Courier New" panose="02070309020205020404" pitchFamily="49" charset="0"/>
                  </a:rPr>
                  <a:t>…</a:t>
                </a:r>
                <a:endParaRPr lang="en-US" sz="1000" dirty="0"/>
              </a:p>
            </p:txBody>
          </p:sp>
        </p:grpSp>
        <p:grpSp>
          <p:nvGrpSpPr>
            <p:cNvPr id="120" name="Group 119"/>
            <p:cNvGrpSpPr/>
            <p:nvPr/>
          </p:nvGrpSpPr>
          <p:grpSpPr>
            <a:xfrm>
              <a:off x="4018079" y="2080422"/>
              <a:ext cx="1745144" cy="1008112"/>
              <a:chOff x="217768" y="2780928"/>
              <a:chExt cx="1641781" cy="1008112"/>
            </a:xfrm>
          </p:grpSpPr>
          <p:sp>
            <p:nvSpPr>
              <p:cNvPr id="121" name="Snip Single Corner Rectangle 120"/>
              <p:cNvSpPr/>
              <p:nvPr/>
            </p:nvSpPr>
            <p:spPr>
              <a:xfrm>
                <a:off x="217768" y="2780928"/>
                <a:ext cx="1641781" cy="1008112"/>
              </a:xfrm>
              <a:prstGeom prst="snip1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a:off x="251520" y="2852936"/>
                <a:ext cx="1584176" cy="246221"/>
              </a:xfrm>
              <a:prstGeom prst="rect">
                <a:avLst/>
              </a:prstGeom>
              <a:noFill/>
            </p:spPr>
            <p:txBody>
              <a:bodyPr wrap="square" rtlCol="0">
                <a:spAutoFit/>
              </a:bodyPr>
              <a:lstStyle/>
              <a:p>
                <a:r>
                  <a:rPr lang="en-US" sz="1000" dirty="0" smtClean="0">
                    <a:solidFill>
                      <a:srgbClr val="0070C0"/>
                    </a:solidFill>
                    <a:latin typeface="Courier New" panose="02070309020205020404" pitchFamily="49" charset="0"/>
                    <a:cs typeface="Courier New" panose="02070309020205020404" pitchFamily="49" charset="0"/>
                  </a:rPr>
                  <a:t>rdfs:label</a:t>
                </a:r>
                <a:r>
                  <a:rPr lang="en-US" sz="1000" dirty="0" smtClean="0"/>
                  <a:t>   “bla </a:t>
                </a:r>
                <a:r>
                  <a:rPr lang="en-US" sz="1000" dirty="0" err="1" smtClean="0"/>
                  <a:t>bla</a:t>
                </a:r>
                <a:r>
                  <a:rPr lang="en-US" sz="1000" dirty="0" smtClean="0"/>
                  <a:t> </a:t>
                </a:r>
                <a:r>
                  <a:rPr lang="en-US" sz="1000" dirty="0" err="1" smtClean="0"/>
                  <a:t>bla</a:t>
                </a:r>
                <a:r>
                  <a:rPr lang="en-US" sz="1000" dirty="0" smtClean="0"/>
                  <a:t>”</a:t>
                </a:r>
                <a:endParaRPr lang="en-US" sz="1000" dirty="0"/>
              </a:p>
            </p:txBody>
          </p:sp>
          <p:sp>
            <p:nvSpPr>
              <p:cNvPr id="123" name="TextBox 122"/>
              <p:cNvSpPr txBox="1"/>
              <p:nvPr/>
            </p:nvSpPr>
            <p:spPr>
              <a:xfrm>
                <a:off x="252851" y="3013287"/>
                <a:ext cx="1584176" cy="246221"/>
              </a:xfrm>
              <a:prstGeom prst="rect">
                <a:avLst/>
              </a:prstGeom>
              <a:noFill/>
            </p:spPr>
            <p:txBody>
              <a:bodyPr wrap="square" rtlCol="0">
                <a:spAutoFit/>
              </a:bodyPr>
              <a:lstStyle/>
              <a:p>
                <a:r>
                  <a:rPr lang="en-US" sz="1000" dirty="0" smtClean="0">
                    <a:solidFill>
                      <a:srgbClr val="0070C0"/>
                    </a:solidFill>
                    <a:latin typeface="Courier New" panose="02070309020205020404" pitchFamily="49" charset="0"/>
                    <a:cs typeface="Courier New" panose="02070309020205020404" pitchFamily="49" charset="0"/>
                  </a:rPr>
                  <a:t>rdfs:label</a:t>
                </a:r>
                <a:r>
                  <a:rPr lang="en-US" sz="1000" dirty="0" smtClean="0"/>
                  <a:t>   “bla </a:t>
                </a:r>
                <a:r>
                  <a:rPr lang="en-US" sz="1000" dirty="0" err="1" smtClean="0"/>
                  <a:t>bla</a:t>
                </a:r>
                <a:r>
                  <a:rPr lang="en-US" sz="1000" dirty="0" smtClean="0"/>
                  <a:t> </a:t>
                </a:r>
                <a:r>
                  <a:rPr lang="en-US" sz="1000" dirty="0" err="1" smtClean="0"/>
                  <a:t>bla</a:t>
                </a:r>
                <a:r>
                  <a:rPr lang="en-US" sz="1000" dirty="0" smtClean="0"/>
                  <a:t>”</a:t>
                </a:r>
                <a:endParaRPr lang="en-US" sz="1000" dirty="0"/>
              </a:p>
            </p:txBody>
          </p:sp>
          <p:sp>
            <p:nvSpPr>
              <p:cNvPr id="124" name="TextBox 123"/>
              <p:cNvSpPr txBox="1"/>
              <p:nvPr/>
            </p:nvSpPr>
            <p:spPr>
              <a:xfrm>
                <a:off x="252851" y="3188209"/>
                <a:ext cx="1584176" cy="246221"/>
              </a:xfrm>
              <a:prstGeom prst="rect">
                <a:avLst/>
              </a:prstGeom>
              <a:noFill/>
            </p:spPr>
            <p:txBody>
              <a:bodyPr wrap="square" rtlCol="0">
                <a:spAutoFit/>
              </a:bodyPr>
              <a:lstStyle/>
              <a:p>
                <a:r>
                  <a:rPr lang="en-US" sz="1000" dirty="0" smtClean="0">
                    <a:solidFill>
                      <a:srgbClr val="0070C0"/>
                    </a:solidFill>
                    <a:latin typeface="Courier New" panose="02070309020205020404" pitchFamily="49" charset="0"/>
                    <a:cs typeface="Courier New" panose="02070309020205020404" pitchFamily="49" charset="0"/>
                  </a:rPr>
                  <a:t>rdfs:label</a:t>
                </a:r>
                <a:r>
                  <a:rPr lang="en-US" sz="1000" dirty="0" smtClean="0"/>
                  <a:t>   “bla </a:t>
                </a:r>
                <a:r>
                  <a:rPr lang="en-US" sz="1000" dirty="0" err="1" smtClean="0"/>
                  <a:t>bla</a:t>
                </a:r>
                <a:r>
                  <a:rPr lang="en-US" sz="1000" dirty="0" smtClean="0"/>
                  <a:t> </a:t>
                </a:r>
                <a:r>
                  <a:rPr lang="en-US" sz="1000" dirty="0" err="1" smtClean="0"/>
                  <a:t>bla</a:t>
                </a:r>
                <a:r>
                  <a:rPr lang="en-US" sz="1000" dirty="0" smtClean="0"/>
                  <a:t>”</a:t>
                </a:r>
                <a:endParaRPr lang="en-US" sz="1000" dirty="0"/>
              </a:p>
            </p:txBody>
          </p:sp>
          <p:sp>
            <p:nvSpPr>
              <p:cNvPr id="125" name="TextBox 124"/>
              <p:cNvSpPr txBox="1"/>
              <p:nvPr/>
            </p:nvSpPr>
            <p:spPr>
              <a:xfrm>
                <a:off x="252851" y="3506249"/>
                <a:ext cx="1584176" cy="246221"/>
              </a:xfrm>
              <a:prstGeom prst="rect">
                <a:avLst/>
              </a:prstGeom>
              <a:noFill/>
            </p:spPr>
            <p:txBody>
              <a:bodyPr wrap="square" rtlCol="0">
                <a:spAutoFit/>
              </a:bodyPr>
              <a:lstStyle/>
              <a:p>
                <a:r>
                  <a:rPr lang="en-US" sz="1000" dirty="0" smtClean="0">
                    <a:solidFill>
                      <a:srgbClr val="0070C0"/>
                    </a:solidFill>
                    <a:latin typeface="Courier New" panose="02070309020205020404" pitchFamily="49" charset="0"/>
                    <a:cs typeface="Courier New" panose="02070309020205020404" pitchFamily="49" charset="0"/>
                  </a:rPr>
                  <a:t>rdfs:label</a:t>
                </a:r>
                <a:r>
                  <a:rPr lang="en-US" sz="1000" dirty="0" smtClean="0"/>
                  <a:t>   “bla </a:t>
                </a:r>
                <a:r>
                  <a:rPr lang="en-US" sz="1000" dirty="0" err="1" smtClean="0"/>
                  <a:t>bla</a:t>
                </a:r>
                <a:r>
                  <a:rPr lang="en-US" sz="1000" dirty="0" smtClean="0"/>
                  <a:t> </a:t>
                </a:r>
                <a:r>
                  <a:rPr lang="en-US" sz="1000" dirty="0" err="1" smtClean="0"/>
                  <a:t>bla</a:t>
                </a:r>
                <a:r>
                  <a:rPr lang="en-US" sz="1000" dirty="0" smtClean="0"/>
                  <a:t>”</a:t>
                </a:r>
                <a:endParaRPr lang="en-US" sz="1000" dirty="0"/>
              </a:p>
            </p:txBody>
          </p:sp>
          <p:sp>
            <p:nvSpPr>
              <p:cNvPr id="126" name="TextBox 125"/>
              <p:cNvSpPr txBox="1"/>
              <p:nvPr/>
            </p:nvSpPr>
            <p:spPr>
              <a:xfrm>
                <a:off x="275373" y="3351334"/>
                <a:ext cx="1584176" cy="246221"/>
              </a:xfrm>
              <a:prstGeom prst="rect">
                <a:avLst/>
              </a:prstGeom>
              <a:noFill/>
            </p:spPr>
            <p:txBody>
              <a:bodyPr wrap="square" rtlCol="0">
                <a:spAutoFit/>
              </a:bodyPr>
              <a:lstStyle/>
              <a:p>
                <a:r>
                  <a:rPr lang="en-US" sz="1000" dirty="0" smtClean="0">
                    <a:solidFill>
                      <a:srgbClr val="0070C0"/>
                    </a:solidFill>
                    <a:latin typeface="Courier New" panose="02070309020205020404" pitchFamily="49" charset="0"/>
                    <a:cs typeface="Courier New" panose="02070309020205020404" pitchFamily="49" charset="0"/>
                  </a:rPr>
                  <a:t>…</a:t>
                </a:r>
                <a:endParaRPr lang="en-US" sz="1000" dirty="0"/>
              </a:p>
            </p:txBody>
          </p:sp>
        </p:grpSp>
        <p:sp>
          <p:nvSpPr>
            <p:cNvPr id="2" name="TextBox 1"/>
            <p:cNvSpPr txBox="1"/>
            <p:nvPr/>
          </p:nvSpPr>
          <p:spPr>
            <a:xfrm>
              <a:off x="972138" y="5293706"/>
              <a:ext cx="950547" cy="369332"/>
            </a:xfrm>
            <a:prstGeom prst="rect">
              <a:avLst/>
            </a:prstGeom>
            <a:noFill/>
          </p:spPr>
          <p:txBody>
            <a:bodyPr wrap="square" rtlCol="0">
              <a:spAutoFit/>
            </a:bodyPr>
            <a:lstStyle/>
            <a:p>
              <a:r>
                <a:rPr lang="en-US" dirty="0" smtClean="0"/>
                <a:t>133,628</a:t>
              </a:r>
              <a:endParaRPr lang="en-US" dirty="0"/>
            </a:p>
          </p:txBody>
        </p:sp>
        <p:sp>
          <p:nvSpPr>
            <p:cNvPr id="3" name="Rectangle 2"/>
            <p:cNvSpPr/>
            <p:nvPr/>
          </p:nvSpPr>
          <p:spPr>
            <a:xfrm>
              <a:off x="3040649" y="5313768"/>
              <a:ext cx="944489" cy="369332"/>
            </a:xfrm>
            <a:prstGeom prst="rect">
              <a:avLst/>
            </a:prstGeom>
          </p:spPr>
          <p:txBody>
            <a:bodyPr wrap="none">
              <a:spAutoFit/>
            </a:bodyPr>
            <a:lstStyle/>
            <a:p>
              <a:r>
                <a:rPr lang="en-US" dirty="0" smtClean="0"/>
                <a:t>175,698</a:t>
              </a:r>
              <a:endParaRPr lang="en-US" dirty="0"/>
            </a:p>
          </p:txBody>
        </p:sp>
        <p:sp>
          <p:nvSpPr>
            <p:cNvPr id="4" name="Rectangle 3"/>
            <p:cNvSpPr/>
            <p:nvPr/>
          </p:nvSpPr>
          <p:spPr>
            <a:xfrm>
              <a:off x="5012579" y="5313768"/>
              <a:ext cx="944489" cy="369332"/>
            </a:xfrm>
            <a:prstGeom prst="rect">
              <a:avLst/>
            </a:prstGeom>
          </p:spPr>
          <p:txBody>
            <a:bodyPr wrap="none">
              <a:spAutoFit/>
            </a:bodyPr>
            <a:lstStyle/>
            <a:p>
              <a:r>
                <a:rPr lang="en-US" dirty="0" smtClean="0"/>
                <a:t>122,505</a:t>
              </a:r>
              <a:endParaRPr lang="en-US" dirty="0"/>
            </a:p>
          </p:txBody>
        </p:sp>
      </p:grpSp>
    </p:spTree>
    <p:extLst>
      <p:ext uri="{BB962C8B-B14F-4D97-AF65-F5344CB8AC3E}">
        <p14:creationId xmlns:p14="http://schemas.microsoft.com/office/powerpoint/2010/main" val="3630797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52991" y="542525"/>
            <a:ext cx="3655608" cy="3970318"/>
          </a:xfrm>
          <a:prstGeom prst="rect">
            <a:avLst/>
          </a:prstGeom>
          <a:solidFill>
            <a:schemeClr val="bg1">
              <a:lumMod val="95000"/>
            </a:schemeClr>
          </a:solidFill>
          <a:ln w="19050">
            <a:solidFill>
              <a:schemeClr val="tx1"/>
            </a:solidFill>
          </a:ln>
        </p:spPr>
        <p:txBody>
          <a:bodyPr wrap="square" rtlCol="0">
            <a:spAutoFit/>
          </a:bodyPr>
          <a:lstStyle/>
          <a:p>
            <a:r>
              <a:rPr lang="en-US" dirty="0"/>
              <a:t>In this series of experiments, we use </a:t>
            </a:r>
            <a:r>
              <a:rPr lang="en-US" dirty="0" smtClean="0"/>
              <a:t>one </a:t>
            </a:r>
            <a:r>
              <a:rPr lang="en-US" dirty="0"/>
              <a:t>LSH tree and a single </a:t>
            </a:r>
            <a:r>
              <a:rPr lang="en-US" dirty="0" smtClean="0"/>
              <a:t>ontology </a:t>
            </a:r>
            <a:r>
              <a:rPr lang="en-US" dirty="0"/>
              <a:t>as knowledge </a:t>
            </a:r>
            <a:r>
              <a:rPr lang="en-US" dirty="0" smtClean="0"/>
              <a:t>tokens’ </a:t>
            </a:r>
            <a:r>
              <a:rPr lang="en-US" dirty="0"/>
              <a:t>source. </a:t>
            </a:r>
            <a:r>
              <a:rPr lang="en-US" dirty="0" smtClean="0"/>
              <a:t>The </a:t>
            </a:r>
            <a:r>
              <a:rPr lang="en-US" dirty="0"/>
              <a:t>tokenized representations are </a:t>
            </a:r>
            <a:r>
              <a:rPr lang="en-US" dirty="0" smtClean="0"/>
              <a:t>fed </a:t>
            </a:r>
            <a:r>
              <a:rPr lang="en-US" dirty="0"/>
              <a:t>into the LSH tree. We </a:t>
            </a:r>
            <a:r>
              <a:rPr lang="en-US" dirty="0" smtClean="0"/>
              <a:t>then analyze </a:t>
            </a:r>
            <a:r>
              <a:rPr lang="en-US" dirty="0"/>
              <a:t>the distribution of the </a:t>
            </a:r>
            <a:r>
              <a:rPr lang="en-US" dirty="0" smtClean="0"/>
              <a:t>concept representations </a:t>
            </a:r>
            <a:r>
              <a:rPr lang="en-US" dirty="0"/>
              <a:t>in the tree by looking </a:t>
            </a:r>
            <a:r>
              <a:rPr lang="en-US" dirty="0" smtClean="0"/>
              <a:t>at how </a:t>
            </a:r>
            <a:r>
              <a:rPr lang="en-US" dirty="0"/>
              <a:t>deep they are located in the tree and how many siblings the leaves in </a:t>
            </a:r>
            <a:r>
              <a:rPr lang="en-US" dirty="0" smtClean="0"/>
              <a:t>the tree </a:t>
            </a:r>
            <a:r>
              <a:rPr lang="en-US" dirty="0"/>
              <a:t>have. Further, </a:t>
            </a:r>
            <a:r>
              <a:rPr lang="en-US" dirty="0" smtClean="0"/>
              <a:t>we investigate </a:t>
            </a:r>
            <a:r>
              <a:rPr lang="en-US" dirty="0"/>
              <a:t>chains of nodes which are only there </a:t>
            </a:r>
            <a:r>
              <a:rPr lang="en-US" dirty="0" smtClean="0"/>
              <a:t>because of a low </a:t>
            </a:r>
            <a:r>
              <a:rPr lang="en-US" dirty="0"/>
              <a:t>number of concept representations at </a:t>
            </a:r>
            <a:r>
              <a:rPr lang="en-US" dirty="0" smtClean="0"/>
              <a:t>the bottom </a:t>
            </a:r>
            <a:r>
              <a:rPr lang="en-US" dirty="0"/>
              <a:t>of the </a:t>
            </a:r>
            <a:r>
              <a:rPr lang="en-US" dirty="0" smtClean="0"/>
              <a:t>tree.</a:t>
            </a:r>
          </a:p>
        </p:txBody>
      </p:sp>
      <p:sp>
        <p:nvSpPr>
          <p:cNvPr id="6" name="Title 1"/>
          <p:cNvSpPr>
            <a:spLocks noGrp="1"/>
          </p:cNvSpPr>
          <p:nvPr>
            <p:ph type="title"/>
          </p:nvPr>
        </p:nvSpPr>
        <p:spPr>
          <a:xfrm>
            <a:off x="323528" y="-103363"/>
            <a:ext cx="8640960" cy="692697"/>
          </a:xfrm>
        </p:spPr>
        <p:txBody>
          <a:bodyPr>
            <a:normAutofit/>
          </a:bodyPr>
          <a:lstStyle/>
          <a:p>
            <a:r>
              <a:rPr lang="en-US" sz="3600" b="1" dirty="0" smtClean="0">
                <a:solidFill>
                  <a:srgbClr val="0070C0"/>
                </a:solidFill>
              </a:rPr>
              <a:t>“Single Ontology – Single Tree” experiments</a:t>
            </a:r>
            <a:endParaRPr lang="en-US" sz="2700" b="1" dirty="0">
              <a:solidFill>
                <a:srgbClr val="0070C0"/>
              </a:solidFill>
            </a:endParaRPr>
          </a:p>
        </p:txBody>
      </p:sp>
      <p:sp>
        <p:nvSpPr>
          <p:cNvPr id="127" name="TextBox 126"/>
          <p:cNvSpPr txBox="1"/>
          <p:nvPr/>
        </p:nvSpPr>
        <p:spPr>
          <a:xfrm>
            <a:off x="84644" y="4549676"/>
            <a:ext cx="9023955" cy="2308324"/>
          </a:xfrm>
          <a:prstGeom prst="rect">
            <a:avLst/>
          </a:prstGeom>
          <a:solidFill>
            <a:schemeClr val="bg1">
              <a:lumMod val="95000"/>
            </a:schemeClr>
          </a:solidFill>
          <a:ln w="19050">
            <a:solidFill>
              <a:schemeClr val="tx1"/>
            </a:solidFill>
          </a:ln>
        </p:spPr>
        <p:txBody>
          <a:bodyPr wrap="square" rtlCol="0">
            <a:spAutoFit/>
          </a:bodyPr>
          <a:lstStyle/>
          <a:p>
            <a:r>
              <a:rPr lang="en-US" dirty="0" smtClean="0"/>
              <a:t>After </a:t>
            </a:r>
            <a:r>
              <a:rPr lang="en-US" dirty="0"/>
              <a:t>feeding each ontology into a single LSH Tree with k</a:t>
            </a:r>
            <a:r>
              <a:rPr lang="en-US" baseline="-25000" dirty="0"/>
              <a:t>m</a:t>
            </a:r>
            <a:r>
              <a:rPr lang="en-US" dirty="0"/>
              <a:t> = 80, we </a:t>
            </a:r>
            <a:r>
              <a:rPr lang="en-US" dirty="0" smtClean="0"/>
              <a:t>found clusters of leaves. </a:t>
            </a:r>
            <a:r>
              <a:rPr lang="en-US" dirty="0"/>
              <a:t>The </a:t>
            </a:r>
            <a:r>
              <a:rPr lang="en-US" dirty="0" smtClean="0"/>
              <a:t>figure </a:t>
            </a:r>
            <a:r>
              <a:rPr lang="en-US" dirty="0"/>
              <a:t>shows how often a group of n </a:t>
            </a:r>
            <a:r>
              <a:rPr lang="en-US" dirty="0" smtClean="0"/>
              <a:t>siblings occurs </a:t>
            </a:r>
            <a:r>
              <a:rPr lang="en-US" dirty="0"/>
              <a:t>as a function of the depth in the </a:t>
            </a:r>
            <a:r>
              <a:rPr lang="en-US" dirty="0" smtClean="0"/>
              <a:t>tree. What </a:t>
            </a:r>
            <a:r>
              <a:rPr lang="en-US" dirty="0"/>
              <a:t>we notice </a:t>
            </a:r>
            <a:r>
              <a:rPr lang="en-US" dirty="0" smtClean="0"/>
              <a:t>is that after </a:t>
            </a:r>
            <a:r>
              <a:rPr lang="en-US" dirty="0"/>
              <a:t>roughly 30 levels </a:t>
            </a:r>
            <a:r>
              <a:rPr lang="en-US" dirty="0" smtClean="0"/>
              <a:t>most </a:t>
            </a:r>
            <a:r>
              <a:rPr lang="en-US" dirty="0"/>
              <a:t>of the concepts are </a:t>
            </a:r>
            <a:r>
              <a:rPr lang="en-US" dirty="0" smtClean="0"/>
              <a:t>high up in </a:t>
            </a:r>
            <a:r>
              <a:rPr lang="en-US" dirty="0"/>
              <a:t>the tree. </a:t>
            </a:r>
            <a:r>
              <a:rPr lang="en-US" dirty="0" smtClean="0"/>
              <a:t>This </a:t>
            </a:r>
            <a:r>
              <a:rPr lang="en-US" dirty="0"/>
              <a:t>indicates that the tree is able to distinguish between </a:t>
            </a:r>
            <a:r>
              <a:rPr lang="en-US" dirty="0" smtClean="0"/>
              <a:t>the representations </a:t>
            </a:r>
            <a:r>
              <a:rPr lang="en-US" dirty="0"/>
              <a:t>fairly fast. In both the FMA and NCI ontologies, we notice </a:t>
            </a:r>
            <a:r>
              <a:rPr lang="en-US" dirty="0" smtClean="0"/>
              <a:t>a high </a:t>
            </a:r>
            <a:r>
              <a:rPr lang="en-US" dirty="0"/>
              <a:t>amount of </a:t>
            </a:r>
            <a:r>
              <a:rPr lang="en-US" dirty="0" smtClean="0"/>
              <a:t>concept representations </a:t>
            </a:r>
            <a:r>
              <a:rPr lang="en-US" dirty="0"/>
              <a:t>at the bottom of the </a:t>
            </a:r>
            <a:r>
              <a:rPr lang="en-US" dirty="0" smtClean="0"/>
              <a:t>tree </a:t>
            </a:r>
            <a:r>
              <a:rPr lang="en-US" dirty="0"/>
              <a:t>even if k</a:t>
            </a:r>
            <a:r>
              <a:rPr lang="en-US" baseline="-25000" dirty="0"/>
              <a:t>m</a:t>
            </a:r>
            <a:r>
              <a:rPr lang="en-US" dirty="0"/>
              <a:t> is chosen to be 1000, which indicates that hashing might </a:t>
            </a:r>
            <a:r>
              <a:rPr lang="en-US" dirty="0" smtClean="0"/>
              <a:t>be incapable </a:t>
            </a:r>
            <a:r>
              <a:rPr lang="en-US" dirty="0"/>
              <a:t>to distinguish between the representations, i.e., they are so close </a:t>
            </a:r>
            <a:r>
              <a:rPr lang="en-US" dirty="0" smtClean="0"/>
              <a:t>that their </a:t>
            </a:r>
            <a:r>
              <a:rPr lang="en-US" dirty="0"/>
              <a:t>hashes virtually always look the same.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11" y="558076"/>
            <a:ext cx="5337881" cy="3407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98" y="4013838"/>
            <a:ext cx="5251892" cy="373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74635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896" y="542525"/>
            <a:ext cx="9079611" cy="1477328"/>
          </a:xfrm>
          <a:prstGeom prst="rect">
            <a:avLst/>
          </a:prstGeom>
          <a:solidFill>
            <a:schemeClr val="bg1">
              <a:lumMod val="95000"/>
            </a:schemeClr>
          </a:solidFill>
          <a:ln w="19050">
            <a:solidFill>
              <a:schemeClr val="tx1"/>
            </a:solidFill>
          </a:ln>
        </p:spPr>
        <p:txBody>
          <a:bodyPr wrap="square" rtlCol="0">
            <a:spAutoFit/>
          </a:bodyPr>
          <a:lstStyle/>
          <a:p>
            <a:pPr lvl="1"/>
            <a:r>
              <a:rPr lang="en-US" dirty="0" smtClean="0"/>
              <a:t>The </a:t>
            </a:r>
            <a:r>
              <a:rPr lang="en-US" dirty="0"/>
              <a:t>objective </a:t>
            </a:r>
            <a:r>
              <a:rPr lang="en-US" dirty="0" smtClean="0"/>
              <a:t>was </a:t>
            </a:r>
            <a:r>
              <a:rPr lang="en-US" dirty="0"/>
              <a:t>to show </a:t>
            </a:r>
            <a:r>
              <a:rPr lang="en-US" dirty="0" smtClean="0"/>
              <a:t>how processing the mix of two big datasets using </a:t>
            </a:r>
            <a:r>
              <a:rPr lang="en-US" dirty="0"/>
              <a:t>LSH Forest compares to standard LSH. When </a:t>
            </a:r>
            <a:r>
              <a:rPr lang="en-US" dirty="0" smtClean="0"/>
              <a:t>mixing </a:t>
            </a:r>
            <a:r>
              <a:rPr lang="en-US" dirty="0"/>
              <a:t>the SNOMED and NCI ontologies using a single tree of </a:t>
            </a:r>
            <a:r>
              <a:rPr lang="en-US" dirty="0" smtClean="0"/>
              <a:t>height 480</a:t>
            </a:r>
            <a:r>
              <a:rPr lang="en-US" dirty="0"/>
              <a:t>, we obtain the </a:t>
            </a:r>
            <a:r>
              <a:rPr lang="en-US" dirty="0" smtClean="0"/>
              <a:t>precision* </a:t>
            </a:r>
            <a:r>
              <a:rPr lang="en-US" dirty="0"/>
              <a:t>of 0.838, </a:t>
            </a:r>
            <a:r>
              <a:rPr lang="en-US" dirty="0" smtClean="0"/>
              <a:t>recall** </a:t>
            </a:r>
            <a:r>
              <a:rPr lang="en-US" dirty="0"/>
              <a:t>of 0.547, and hence </a:t>
            </a:r>
            <a:r>
              <a:rPr lang="en-US" dirty="0" smtClean="0"/>
              <a:t>F-measure*** of 0.662</a:t>
            </a:r>
            <a:r>
              <a:rPr lang="en-US" dirty="0"/>
              <a:t>. These results are similar to the results of the standard LSH </a:t>
            </a:r>
            <a:r>
              <a:rPr lang="en-US" dirty="0" smtClean="0"/>
              <a:t>algorithm which </a:t>
            </a:r>
            <a:r>
              <a:rPr lang="en-US" dirty="0"/>
              <a:t>attained the </a:t>
            </a:r>
            <a:r>
              <a:rPr lang="en-US" dirty="0" smtClean="0"/>
              <a:t>precision </a:t>
            </a:r>
            <a:r>
              <a:rPr lang="en-US" dirty="0"/>
              <a:t>of 0.842, recall of 0.535, and F-measure of 0.654.</a:t>
            </a:r>
            <a:endParaRPr lang="en-US" dirty="0" smtClean="0"/>
          </a:p>
        </p:txBody>
      </p:sp>
      <p:sp>
        <p:nvSpPr>
          <p:cNvPr id="6" name="Title 1"/>
          <p:cNvSpPr>
            <a:spLocks noGrp="1"/>
          </p:cNvSpPr>
          <p:nvPr>
            <p:ph type="title"/>
          </p:nvPr>
        </p:nvSpPr>
        <p:spPr>
          <a:xfrm>
            <a:off x="44264" y="7951"/>
            <a:ext cx="9087650" cy="548231"/>
          </a:xfrm>
        </p:spPr>
        <p:txBody>
          <a:bodyPr>
            <a:normAutofit fontScale="90000"/>
          </a:bodyPr>
          <a:lstStyle/>
          <a:p>
            <a:r>
              <a:rPr lang="en-US" sz="2800" b="1" dirty="0" smtClean="0">
                <a:solidFill>
                  <a:srgbClr val="0070C0"/>
                </a:solidFill>
              </a:rPr>
              <a:t>“Processing the 2 Ontologies mix with the LSH Forest” experiments</a:t>
            </a:r>
            <a:endParaRPr lang="en-US" sz="2800" b="1" dirty="0">
              <a:solidFill>
                <a:srgbClr val="0070C0"/>
              </a:solidFill>
            </a:endParaRPr>
          </a:p>
        </p:txBody>
      </p:sp>
      <p:sp>
        <p:nvSpPr>
          <p:cNvPr id="2" name="TextBox 1"/>
          <p:cNvSpPr txBox="1"/>
          <p:nvPr/>
        </p:nvSpPr>
        <p:spPr>
          <a:xfrm>
            <a:off x="4835730" y="1958567"/>
            <a:ext cx="4280281" cy="1015663"/>
          </a:xfrm>
          <a:prstGeom prst="rect">
            <a:avLst/>
          </a:prstGeom>
          <a:solidFill>
            <a:schemeClr val="bg1">
              <a:lumMod val="85000"/>
            </a:schemeClr>
          </a:solidFill>
          <a:ln>
            <a:solidFill>
              <a:schemeClr val="tx1"/>
            </a:solidFill>
          </a:ln>
        </p:spPr>
        <p:txBody>
          <a:bodyPr wrap="square" rtlCol="0">
            <a:spAutoFit/>
          </a:bodyPr>
          <a:lstStyle/>
          <a:p>
            <a:r>
              <a:rPr lang="en-US" sz="1000" dirty="0" smtClean="0"/>
              <a:t>*Precision (or correctness measure) in ontology matching </a:t>
            </a:r>
            <a:r>
              <a:rPr lang="en-US" sz="1000" dirty="0"/>
              <a:t>measures the </a:t>
            </a:r>
            <a:r>
              <a:rPr lang="en-US" sz="1000" dirty="0" smtClean="0"/>
              <a:t>ratio of </a:t>
            </a:r>
            <a:r>
              <a:rPr lang="en-US" sz="1000" dirty="0"/>
              <a:t>correctly found correspondences </a:t>
            </a:r>
            <a:r>
              <a:rPr lang="en-US" sz="1000" dirty="0" smtClean="0"/>
              <a:t>over the total </a:t>
            </a:r>
            <a:r>
              <a:rPr lang="en-US" sz="1000" dirty="0"/>
              <a:t>number of returned </a:t>
            </a:r>
            <a:r>
              <a:rPr lang="en-US" sz="1000" dirty="0" smtClean="0"/>
              <a:t>correspondences.</a:t>
            </a:r>
          </a:p>
          <a:p>
            <a:r>
              <a:rPr lang="en-US" sz="1000" dirty="0" smtClean="0"/>
              <a:t>**Recall (or </a:t>
            </a:r>
            <a:r>
              <a:rPr lang="en-US" sz="1000" dirty="0"/>
              <a:t>completeness measure</a:t>
            </a:r>
            <a:r>
              <a:rPr lang="en-US" sz="1000" dirty="0" smtClean="0"/>
              <a:t>) measures </a:t>
            </a:r>
            <a:r>
              <a:rPr lang="en-US" sz="1000" dirty="0"/>
              <a:t>the ratio </a:t>
            </a:r>
            <a:r>
              <a:rPr lang="en-US" sz="1000" dirty="0" smtClean="0"/>
              <a:t>of correctly </a:t>
            </a:r>
            <a:r>
              <a:rPr lang="en-US" sz="1000" dirty="0"/>
              <a:t>found correspondences </a:t>
            </a:r>
            <a:r>
              <a:rPr lang="en-US" sz="1000" dirty="0" smtClean="0"/>
              <a:t>over </a:t>
            </a:r>
            <a:r>
              <a:rPr lang="en-US" sz="1000" dirty="0"/>
              <a:t>the </a:t>
            </a:r>
            <a:r>
              <a:rPr lang="en-US" sz="1000" dirty="0" smtClean="0"/>
              <a:t>total number </a:t>
            </a:r>
            <a:r>
              <a:rPr lang="en-US" sz="1000" dirty="0"/>
              <a:t>of expected </a:t>
            </a:r>
            <a:r>
              <a:rPr lang="en-US" sz="1000" dirty="0" smtClean="0"/>
              <a:t>correspondences.</a:t>
            </a:r>
          </a:p>
          <a:p>
            <a:r>
              <a:rPr lang="en-US" sz="1000" dirty="0" smtClean="0"/>
              <a:t>*** F-Measure is a harmonic mean of the precision and the recall. </a:t>
            </a:r>
            <a:endParaRPr lang="en-US" sz="1000" dirty="0"/>
          </a:p>
        </p:txBody>
      </p:sp>
      <p:grpSp>
        <p:nvGrpSpPr>
          <p:cNvPr id="7" name="Group 6"/>
          <p:cNvGrpSpPr/>
          <p:nvPr/>
        </p:nvGrpSpPr>
        <p:grpSpPr>
          <a:xfrm>
            <a:off x="35945" y="2212815"/>
            <a:ext cx="4360250" cy="2063930"/>
            <a:chOff x="-96977" y="1998138"/>
            <a:chExt cx="4501124" cy="2063930"/>
          </a:xfrm>
        </p:grpSpPr>
        <p:grpSp>
          <p:nvGrpSpPr>
            <p:cNvPr id="3" name="Group 2"/>
            <p:cNvGrpSpPr/>
            <p:nvPr/>
          </p:nvGrpSpPr>
          <p:grpSpPr>
            <a:xfrm>
              <a:off x="-96977" y="1998138"/>
              <a:ext cx="4501124" cy="2063930"/>
              <a:chOff x="77945" y="2109452"/>
              <a:chExt cx="4501124" cy="2063930"/>
            </a:xfrm>
          </p:grpSpPr>
          <p:pic>
            <p:nvPicPr>
              <p:cNvPr id="3074" name="Picture 2"/>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7945" y="2109452"/>
                <a:ext cx="4501124" cy="2063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43823" y="2596259"/>
                <a:ext cx="577402" cy="40011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LSH</a:t>
                </a:r>
                <a:endParaRPr lang="en-US" sz="2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0" name="Rectangle 9"/>
              <p:cNvSpPr/>
              <p:nvPr/>
            </p:nvSpPr>
            <p:spPr>
              <a:xfrm>
                <a:off x="3026514" y="3128377"/>
                <a:ext cx="1436163" cy="40011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LSH Forest</a:t>
                </a:r>
                <a:endParaRPr lang="en-US" sz="2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 name="Rectangle 10"/>
              <p:cNvSpPr/>
              <p:nvPr/>
            </p:nvSpPr>
            <p:spPr>
              <a:xfrm>
                <a:off x="1886399" y="3754816"/>
                <a:ext cx="422103" cy="30777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VS.</a:t>
                </a:r>
                <a:endParaRPr lang="en-US" sz="1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sp>
          <p:nvSpPr>
            <p:cNvPr id="4" name="Rectangle 3"/>
            <p:cNvSpPr/>
            <p:nvPr/>
          </p:nvSpPr>
          <p:spPr>
            <a:xfrm>
              <a:off x="809336" y="2042768"/>
              <a:ext cx="2402261"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Comparable effectiveness</a:t>
              </a:r>
            </a:p>
            <a:p>
              <a:pPr algn="ctr"/>
              <a:r>
                <a:rPr lang="en-US" sz="1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but better efficiency</a:t>
              </a:r>
              <a:endParaRPr lang="en-US" sz="1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sp>
        <p:nvSpPr>
          <p:cNvPr id="14" name="Rectangle 13"/>
          <p:cNvSpPr/>
          <p:nvPr/>
        </p:nvSpPr>
        <p:spPr>
          <a:xfrm rot="16200000">
            <a:off x="-501506" y="1104166"/>
            <a:ext cx="1483932" cy="338554"/>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effectiveness</a:t>
            </a:r>
          </a:p>
        </p:txBody>
      </p:sp>
      <p:sp>
        <p:nvSpPr>
          <p:cNvPr id="127" name="TextBox 126"/>
          <p:cNvSpPr txBox="1"/>
          <p:nvPr/>
        </p:nvSpPr>
        <p:spPr>
          <a:xfrm>
            <a:off x="4320072" y="3048162"/>
            <a:ext cx="4811841" cy="1600438"/>
          </a:xfrm>
          <a:prstGeom prst="rect">
            <a:avLst/>
          </a:prstGeom>
          <a:solidFill>
            <a:schemeClr val="bg1">
              <a:lumMod val="95000"/>
            </a:schemeClr>
          </a:solidFill>
          <a:ln w="19050">
            <a:solidFill>
              <a:schemeClr val="tx1"/>
            </a:solidFill>
          </a:ln>
        </p:spPr>
        <p:txBody>
          <a:bodyPr wrap="square" rtlCol="0">
            <a:spAutoFit/>
          </a:bodyPr>
          <a:lstStyle/>
          <a:p>
            <a:pPr lvl="1"/>
            <a:r>
              <a:rPr lang="en-US" sz="1400" dirty="0" smtClean="0"/>
              <a:t>(a)  The </a:t>
            </a:r>
            <a:r>
              <a:rPr lang="en-US" sz="1400" dirty="0"/>
              <a:t>LSH Forest </a:t>
            </a:r>
            <a:r>
              <a:rPr lang="en-US" sz="1400" dirty="0" smtClean="0"/>
              <a:t>algorithm uses </a:t>
            </a:r>
            <a:r>
              <a:rPr lang="en-US" sz="1400" dirty="0"/>
              <a:t>only 30% of the amount of </a:t>
            </a:r>
            <a:r>
              <a:rPr lang="en-US" sz="1400" dirty="0" smtClean="0"/>
              <a:t>hash function </a:t>
            </a:r>
            <a:r>
              <a:rPr lang="en-US" sz="1400" dirty="0"/>
              <a:t>evaluations compared to the standard LSH </a:t>
            </a:r>
            <a:r>
              <a:rPr lang="en-US" sz="1400" dirty="0" smtClean="0"/>
              <a:t>algorithm.</a:t>
            </a:r>
          </a:p>
          <a:p>
            <a:pPr lvl="1"/>
            <a:r>
              <a:rPr lang="en-US" sz="1400" dirty="0" smtClean="0"/>
              <a:t>(b) The Forest </a:t>
            </a:r>
            <a:r>
              <a:rPr lang="en-US" sz="1400" dirty="0"/>
              <a:t>saves </a:t>
            </a:r>
            <a:r>
              <a:rPr lang="en-US" sz="1400" dirty="0" smtClean="0"/>
              <a:t>90</a:t>
            </a:r>
            <a:r>
              <a:rPr lang="en-US" sz="1400" dirty="0"/>
              <a:t>% of the memory used for storing the result of the </a:t>
            </a:r>
            <a:r>
              <a:rPr lang="en-US" sz="1400" dirty="0" smtClean="0"/>
              <a:t>hash evaluations.</a:t>
            </a:r>
          </a:p>
          <a:p>
            <a:pPr lvl="1"/>
            <a:r>
              <a:rPr lang="en-US" sz="1400" dirty="0" smtClean="0"/>
              <a:t>(c) Using the </a:t>
            </a:r>
            <a:r>
              <a:rPr lang="en-US" sz="1400" dirty="0"/>
              <a:t>Forest, </a:t>
            </a:r>
            <a:r>
              <a:rPr lang="en-US" sz="1400" dirty="0" smtClean="0"/>
              <a:t>alignment </a:t>
            </a:r>
            <a:r>
              <a:rPr lang="en-US" sz="1400" dirty="0"/>
              <a:t>is done in 20.6 seconds, while the standard </a:t>
            </a:r>
            <a:r>
              <a:rPr lang="en-US" sz="1400" dirty="0" smtClean="0"/>
              <a:t>algorithm completes </a:t>
            </a:r>
            <a:r>
              <a:rPr lang="en-US" sz="1400" dirty="0"/>
              <a:t>in 21.5 seconds.</a:t>
            </a:r>
          </a:p>
        </p:txBody>
      </p:sp>
      <p:sp>
        <p:nvSpPr>
          <p:cNvPr id="15" name="Rectangle 14"/>
          <p:cNvSpPr/>
          <p:nvPr/>
        </p:nvSpPr>
        <p:spPr>
          <a:xfrm rot="16200000">
            <a:off x="3893448" y="3648326"/>
            <a:ext cx="1380507" cy="40011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efficiency</a:t>
            </a:r>
          </a:p>
        </p:txBody>
      </p:sp>
      <p:grpSp>
        <p:nvGrpSpPr>
          <p:cNvPr id="13" name="Group 12"/>
          <p:cNvGrpSpPr/>
          <p:nvPr/>
        </p:nvGrpSpPr>
        <p:grpSpPr>
          <a:xfrm>
            <a:off x="3043930" y="4814401"/>
            <a:ext cx="6055814" cy="1797927"/>
            <a:chOff x="3043930" y="4814401"/>
            <a:chExt cx="6055814" cy="1797927"/>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3930" y="4814401"/>
              <a:ext cx="6055814" cy="1797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474859" y="4961296"/>
              <a:ext cx="960054" cy="369332"/>
            </a:xfrm>
            <a:prstGeom prst="rect">
              <a:avLst/>
            </a:prstGeom>
            <a:noFill/>
          </p:spPr>
          <p:txBody>
            <a:bodyPr wrap="square" rtlCol="0">
              <a:spAutoFit/>
            </a:bodyPr>
            <a:lstStyle/>
            <a:p>
              <a:r>
                <a:rPr lang="en-US" dirty="0" smtClean="0"/>
                <a:t>k</a:t>
              </a:r>
              <a:r>
                <a:rPr lang="en-US" baseline="-25000" dirty="0" smtClean="0"/>
                <a:t>m</a:t>
              </a:r>
              <a:r>
                <a:rPr lang="en-US" dirty="0" smtClean="0"/>
                <a:t> = 30</a:t>
              </a:r>
              <a:endParaRPr lang="en-US" dirty="0"/>
            </a:p>
          </p:txBody>
        </p:sp>
      </p:grpSp>
      <p:sp>
        <p:nvSpPr>
          <p:cNvPr id="12" name="TextBox 11"/>
          <p:cNvSpPr txBox="1"/>
          <p:nvPr/>
        </p:nvSpPr>
        <p:spPr>
          <a:xfrm>
            <a:off x="44263" y="4445512"/>
            <a:ext cx="2967414" cy="2308324"/>
          </a:xfrm>
          <a:prstGeom prst="rect">
            <a:avLst/>
          </a:prstGeom>
          <a:solidFill>
            <a:schemeClr val="bg1">
              <a:lumMod val="85000"/>
            </a:schemeClr>
          </a:solidFill>
          <a:ln w="19050">
            <a:solidFill>
              <a:schemeClr val="tx1"/>
            </a:solidFill>
          </a:ln>
        </p:spPr>
        <p:txBody>
          <a:bodyPr wrap="square" rtlCol="0">
            <a:spAutoFit/>
          </a:bodyPr>
          <a:lstStyle/>
          <a:p>
            <a:r>
              <a:rPr lang="en-US" sz="1600" dirty="0" smtClean="0"/>
              <a:t>Constraining </a:t>
            </a:r>
            <a:r>
              <a:rPr lang="en-US" sz="1600" dirty="0"/>
              <a:t>the height </a:t>
            </a:r>
            <a:r>
              <a:rPr lang="en-US" sz="1600" dirty="0" smtClean="0"/>
              <a:t>of a </a:t>
            </a:r>
            <a:r>
              <a:rPr lang="en-US" sz="1600" dirty="0"/>
              <a:t>tree does not </a:t>
            </a:r>
            <a:r>
              <a:rPr lang="en-US" sz="1600" dirty="0" smtClean="0"/>
              <a:t>affect </a:t>
            </a:r>
            <a:r>
              <a:rPr lang="en-US" sz="1600" dirty="0"/>
              <a:t>the quality badly. </a:t>
            </a:r>
            <a:r>
              <a:rPr lang="en-US" sz="1600" dirty="0" smtClean="0"/>
              <a:t>However the </a:t>
            </a:r>
            <a:r>
              <a:rPr lang="en-US" sz="1600" dirty="0"/>
              <a:t>tree works much faster when its height is </a:t>
            </a:r>
            <a:r>
              <a:rPr lang="en-US" sz="1600" dirty="0" smtClean="0"/>
              <a:t>reduced. We noticed </a:t>
            </a:r>
            <a:r>
              <a:rPr lang="en-US" sz="1600" dirty="0"/>
              <a:t>that using the forest and better </a:t>
            </a:r>
            <a:r>
              <a:rPr lang="en-US" sz="1600" dirty="0" smtClean="0"/>
              <a:t>hashing, we can create </a:t>
            </a:r>
            <a:r>
              <a:rPr lang="en-US" sz="1600" dirty="0"/>
              <a:t>a system which </a:t>
            </a:r>
            <a:r>
              <a:rPr lang="en-US" sz="1600" dirty="0" smtClean="0"/>
              <a:t>is roughly </a:t>
            </a:r>
            <a:r>
              <a:rPr lang="en-US" sz="1600" dirty="0"/>
              <a:t>7 times faster </a:t>
            </a:r>
            <a:r>
              <a:rPr lang="en-US" sz="1600" dirty="0" smtClean="0"/>
              <a:t>and produces </a:t>
            </a:r>
            <a:r>
              <a:rPr lang="en-US" sz="1600" dirty="0"/>
              <a:t>results </a:t>
            </a:r>
            <a:r>
              <a:rPr lang="en-US" sz="1600" dirty="0" smtClean="0"/>
              <a:t>of similar </a:t>
            </a:r>
            <a:r>
              <a:rPr lang="en-US" sz="1600" dirty="0"/>
              <a:t>quality.</a:t>
            </a:r>
          </a:p>
        </p:txBody>
      </p:sp>
    </p:spTree>
    <p:extLst>
      <p:ext uri="{BB962C8B-B14F-4D97-AF65-F5344CB8AC3E}">
        <p14:creationId xmlns:p14="http://schemas.microsoft.com/office/powerpoint/2010/main" val="3253709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896" y="542525"/>
            <a:ext cx="9079611" cy="1477328"/>
          </a:xfrm>
          <a:prstGeom prst="rect">
            <a:avLst/>
          </a:prstGeom>
          <a:solidFill>
            <a:schemeClr val="bg1">
              <a:lumMod val="95000"/>
            </a:schemeClr>
          </a:solidFill>
          <a:ln w="19050">
            <a:solidFill>
              <a:schemeClr val="tx1"/>
            </a:solidFill>
          </a:ln>
        </p:spPr>
        <p:txBody>
          <a:bodyPr wrap="square" rtlCol="0">
            <a:spAutoFit/>
          </a:bodyPr>
          <a:lstStyle/>
          <a:p>
            <a:r>
              <a:rPr lang="en-US" dirty="0" smtClean="0"/>
              <a:t>To get bigger datasets for the experiments, </a:t>
            </a:r>
            <a:r>
              <a:rPr lang="en-US" dirty="0"/>
              <a:t>we </a:t>
            </a:r>
            <a:r>
              <a:rPr lang="en-US" dirty="0" smtClean="0"/>
              <a:t>feed three </a:t>
            </a:r>
            <a:r>
              <a:rPr lang="en-US" dirty="0"/>
              <a:t>ontologies into the system and present similar </a:t>
            </a:r>
            <a:r>
              <a:rPr lang="en-US" dirty="0" smtClean="0"/>
              <a:t>measurements</a:t>
            </a:r>
            <a:r>
              <a:rPr lang="en-US" dirty="0"/>
              <a:t> </a:t>
            </a:r>
            <a:r>
              <a:rPr lang="en-US" dirty="0" smtClean="0"/>
              <a:t>Now</a:t>
            </a:r>
            <a:r>
              <a:rPr lang="en-US" dirty="0"/>
              <a:t>, we notice the </a:t>
            </a:r>
            <a:r>
              <a:rPr lang="en-US" dirty="0" smtClean="0"/>
              <a:t>effect </a:t>
            </a:r>
            <a:r>
              <a:rPr lang="en-US" dirty="0"/>
              <a:t>on the precision and recall more profoundly. </a:t>
            </a:r>
            <a:r>
              <a:rPr lang="en-US" dirty="0" smtClean="0"/>
              <a:t>Also the </a:t>
            </a:r>
            <a:r>
              <a:rPr lang="en-US" dirty="0"/>
              <a:t>runtime increases faster when the input is larger. </a:t>
            </a:r>
            <a:r>
              <a:rPr lang="en-US" dirty="0" smtClean="0"/>
              <a:t>Using </a:t>
            </a:r>
            <a:r>
              <a:rPr lang="en-US" dirty="0"/>
              <a:t>the LSH Forest we </a:t>
            </a:r>
            <a:r>
              <a:rPr lang="en-US" dirty="0" smtClean="0"/>
              <a:t>can perform </a:t>
            </a:r>
            <a:r>
              <a:rPr lang="en-US" dirty="0"/>
              <a:t>the 3-way alignment in less than 10 seconds, with the fastest of </a:t>
            </a:r>
            <a:r>
              <a:rPr lang="en-US" dirty="0" smtClean="0"/>
              <a:t>3.2 seconds </a:t>
            </a:r>
            <a:r>
              <a:rPr lang="en-US" dirty="0"/>
              <a:t>when using a single tree, yielding roughly a ten-fold speed-up.</a:t>
            </a:r>
            <a:endParaRPr lang="en-US" dirty="0" smtClean="0"/>
          </a:p>
        </p:txBody>
      </p:sp>
      <p:grpSp>
        <p:nvGrpSpPr>
          <p:cNvPr id="7" name="Group 6"/>
          <p:cNvGrpSpPr/>
          <p:nvPr/>
        </p:nvGrpSpPr>
        <p:grpSpPr>
          <a:xfrm>
            <a:off x="67748" y="1974284"/>
            <a:ext cx="4680071" cy="2359015"/>
            <a:chOff x="-96977" y="1998138"/>
            <a:chExt cx="4501124" cy="2063930"/>
          </a:xfrm>
        </p:grpSpPr>
        <p:grpSp>
          <p:nvGrpSpPr>
            <p:cNvPr id="3" name="Group 2"/>
            <p:cNvGrpSpPr/>
            <p:nvPr/>
          </p:nvGrpSpPr>
          <p:grpSpPr>
            <a:xfrm>
              <a:off x="-96977" y="1998138"/>
              <a:ext cx="4501124" cy="2063930"/>
              <a:chOff x="77945" y="2109452"/>
              <a:chExt cx="4501124" cy="2063930"/>
            </a:xfrm>
          </p:grpSpPr>
          <p:pic>
            <p:nvPicPr>
              <p:cNvPr id="3074" name="Picture 2"/>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7945" y="2109452"/>
                <a:ext cx="4501124" cy="2063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43823" y="2596259"/>
                <a:ext cx="577402" cy="40011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LSH</a:t>
                </a:r>
                <a:endParaRPr lang="en-US" sz="2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0" name="Rectangle 9"/>
              <p:cNvSpPr/>
              <p:nvPr/>
            </p:nvSpPr>
            <p:spPr>
              <a:xfrm>
                <a:off x="3026514" y="3128377"/>
                <a:ext cx="1436163" cy="40011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LSH Forest</a:t>
                </a:r>
                <a:endParaRPr lang="en-US" sz="2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1" name="Rectangle 10"/>
              <p:cNvSpPr/>
              <p:nvPr/>
            </p:nvSpPr>
            <p:spPr>
              <a:xfrm>
                <a:off x="1886399" y="3754816"/>
                <a:ext cx="422103" cy="30777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VS.</a:t>
                </a:r>
                <a:endParaRPr lang="en-US" sz="1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sp>
          <p:nvSpPr>
            <p:cNvPr id="4" name="Rectangle 3"/>
            <p:cNvSpPr/>
            <p:nvPr/>
          </p:nvSpPr>
          <p:spPr>
            <a:xfrm>
              <a:off x="809336" y="2042768"/>
              <a:ext cx="2402261"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Comparable effectiveness</a:t>
              </a:r>
            </a:p>
            <a:p>
              <a:pPr algn="ctr"/>
              <a:r>
                <a:rPr lang="en-US" sz="1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but better efficiency</a:t>
              </a:r>
              <a:endParaRPr lang="en-US" sz="1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888" y="4379185"/>
            <a:ext cx="8429625"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p:nvGrpSpPr>
        <p:grpSpPr>
          <a:xfrm>
            <a:off x="5004048" y="2025296"/>
            <a:ext cx="3794464" cy="2353890"/>
            <a:chOff x="5004048" y="2025296"/>
            <a:chExt cx="3794464" cy="2353890"/>
          </a:xfrm>
        </p:grpSpPr>
        <p:pic>
          <p:nvPicPr>
            <p:cNvPr id="40"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4048" y="2025296"/>
              <a:ext cx="3794464" cy="235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5413852" y="2226230"/>
              <a:ext cx="3147537" cy="1763827"/>
              <a:chOff x="5413852" y="2226230"/>
              <a:chExt cx="3147537" cy="1763827"/>
            </a:xfrm>
          </p:grpSpPr>
          <p:grpSp>
            <p:nvGrpSpPr>
              <p:cNvPr id="16" name="Group 15"/>
              <p:cNvGrpSpPr/>
              <p:nvPr/>
            </p:nvGrpSpPr>
            <p:grpSpPr>
              <a:xfrm>
                <a:off x="5462194" y="2226230"/>
                <a:ext cx="3058033" cy="737283"/>
                <a:chOff x="5740479" y="2369348"/>
                <a:chExt cx="3058033" cy="737283"/>
              </a:xfrm>
            </p:grpSpPr>
            <p:pic>
              <p:nvPicPr>
                <p:cNvPr id="3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79" y="2369348"/>
                  <a:ext cx="581603" cy="734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5570" y="2786760"/>
                  <a:ext cx="1728192" cy="319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0263" y="2396163"/>
                  <a:ext cx="2278249" cy="707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099"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3852" y="3374749"/>
                <a:ext cx="3147537" cy="615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21" name="Title 1"/>
          <p:cNvSpPr txBox="1">
            <a:spLocks/>
          </p:cNvSpPr>
          <p:nvPr/>
        </p:nvSpPr>
        <p:spPr>
          <a:xfrm>
            <a:off x="44264" y="7951"/>
            <a:ext cx="9087650" cy="548231"/>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0070C0"/>
                </a:solidFill>
              </a:rPr>
              <a:t>“Processing the 3 Ontologies mix with the LSH Forest” experiments</a:t>
            </a:r>
            <a:endParaRPr lang="en-US" sz="2800" b="1" dirty="0">
              <a:solidFill>
                <a:srgbClr val="0070C0"/>
              </a:solidFill>
            </a:endParaRPr>
          </a:p>
        </p:txBody>
      </p:sp>
    </p:spTree>
    <p:extLst>
      <p:ext uri="{BB962C8B-B14F-4D97-AF65-F5344CB8AC3E}">
        <p14:creationId xmlns:p14="http://schemas.microsoft.com/office/powerpoint/2010/main" val="39246882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20888"/>
            <a:ext cx="6299750" cy="4277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3896" y="542525"/>
            <a:ext cx="9079611" cy="1754326"/>
          </a:xfrm>
          <a:prstGeom prst="rect">
            <a:avLst/>
          </a:prstGeom>
          <a:solidFill>
            <a:schemeClr val="bg1">
              <a:lumMod val="95000"/>
            </a:schemeClr>
          </a:solidFill>
          <a:ln w="19050">
            <a:solidFill>
              <a:schemeClr val="tx1"/>
            </a:solidFill>
          </a:ln>
        </p:spPr>
        <p:txBody>
          <a:bodyPr wrap="square" rtlCol="0">
            <a:spAutoFit/>
          </a:bodyPr>
          <a:lstStyle/>
          <a:p>
            <a:r>
              <a:rPr lang="en-US" dirty="0" smtClean="0"/>
              <a:t>In </a:t>
            </a:r>
            <a:r>
              <a:rPr lang="en-US" dirty="0"/>
              <a:t>the </a:t>
            </a:r>
            <a:r>
              <a:rPr lang="en-US" dirty="0" smtClean="0"/>
              <a:t>final </a:t>
            </a:r>
            <a:r>
              <a:rPr lang="en-US" dirty="0"/>
              <a:t>series of experiments we observe how the tree reacts to </a:t>
            </a:r>
            <a:r>
              <a:rPr lang="en-US" dirty="0" smtClean="0"/>
              <a:t>dynamic (incremental) insertion </a:t>
            </a:r>
            <a:r>
              <a:rPr lang="en-US" dirty="0"/>
              <a:t>of concepts. In the basic case, we select 10</a:t>
            </a:r>
            <a:r>
              <a:rPr lang="en-US" baseline="30000" dirty="0"/>
              <a:t>6</a:t>
            </a:r>
            <a:r>
              <a:rPr lang="en-US" dirty="0"/>
              <a:t> classes from the </a:t>
            </a:r>
            <a:r>
              <a:rPr lang="en-US" dirty="0" smtClean="0"/>
              <a:t>three ontologies </a:t>
            </a:r>
            <a:r>
              <a:rPr lang="en-US" dirty="0"/>
              <a:t>using a uniform distribution. The class representations are then one </a:t>
            </a:r>
            <a:r>
              <a:rPr lang="en-US" dirty="0" smtClean="0"/>
              <a:t>by one </a:t>
            </a:r>
            <a:r>
              <a:rPr lang="en-US" dirty="0"/>
              <a:t>inserted into the tree and after every 10</a:t>
            </a:r>
            <a:r>
              <a:rPr lang="en-US" baseline="30000" dirty="0"/>
              <a:t>4</a:t>
            </a:r>
            <a:r>
              <a:rPr lang="en-US" dirty="0"/>
              <a:t> insertions we observe the </a:t>
            </a:r>
            <a:r>
              <a:rPr lang="en-US" dirty="0" smtClean="0"/>
              <a:t>cumulative memory </a:t>
            </a:r>
            <a:r>
              <a:rPr lang="en-US" dirty="0"/>
              <a:t>consumption and processing need by measuring and number of </a:t>
            </a:r>
            <a:r>
              <a:rPr lang="en-US" dirty="0" smtClean="0"/>
              <a:t>edges and </a:t>
            </a:r>
            <a:r>
              <a:rPr lang="en-US" dirty="0"/>
              <a:t>number of hashing operations used. We also measure the time needed </a:t>
            </a:r>
            <a:r>
              <a:rPr lang="en-US" dirty="0" smtClean="0"/>
              <a:t>for insertion </a:t>
            </a:r>
            <a:r>
              <a:rPr lang="en-US" dirty="0"/>
              <a:t>of every 10</a:t>
            </a:r>
            <a:r>
              <a:rPr lang="en-US" baseline="30000" dirty="0"/>
              <a:t>5</a:t>
            </a:r>
            <a:r>
              <a:rPr lang="en-US" dirty="0"/>
              <a:t> concept representations</a:t>
            </a:r>
            <a:r>
              <a:rPr lang="en-US" dirty="0" smtClean="0"/>
              <a:t>.</a:t>
            </a:r>
          </a:p>
        </p:txBody>
      </p:sp>
      <p:sp>
        <p:nvSpPr>
          <p:cNvPr id="6" name="Title 1"/>
          <p:cNvSpPr>
            <a:spLocks noGrp="1"/>
          </p:cNvSpPr>
          <p:nvPr>
            <p:ph type="title"/>
          </p:nvPr>
        </p:nvSpPr>
        <p:spPr>
          <a:xfrm>
            <a:off x="77046" y="7951"/>
            <a:ext cx="9027597" cy="548231"/>
          </a:xfrm>
        </p:spPr>
        <p:txBody>
          <a:bodyPr>
            <a:normAutofit fontScale="90000"/>
          </a:bodyPr>
          <a:lstStyle/>
          <a:p>
            <a:r>
              <a:rPr lang="en-US" sz="2800" b="1" dirty="0" smtClean="0">
                <a:solidFill>
                  <a:srgbClr val="0070C0"/>
                </a:solidFill>
              </a:rPr>
              <a:t>“Adding Dynamics” </a:t>
            </a:r>
            <a:r>
              <a:rPr lang="en-US" sz="2800" b="1" dirty="0">
                <a:solidFill>
                  <a:srgbClr val="0070C0"/>
                </a:solidFill>
              </a:rPr>
              <a:t>to </a:t>
            </a:r>
            <a:r>
              <a:rPr lang="en-US" sz="2800" b="1" dirty="0" smtClean="0">
                <a:solidFill>
                  <a:srgbClr val="0070C0"/>
                </a:solidFill>
              </a:rPr>
              <a:t>the experiments (uniform distribution case)</a:t>
            </a:r>
            <a:endParaRPr lang="en-US" sz="2800" b="1" dirty="0">
              <a:solidFill>
                <a:srgbClr val="0070C0"/>
              </a:solidFill>
            </a:endParaRPr>
          </a:p>
        </p:txBody>
      </p:sp>
      <p:sp>
        <p:nvSpPr>
          <p:cNvPr id="20" name="TextBox 19"/>
          <p:cNvSpPr txBox="1"/>
          <p:nvPr/>
        </p:nvSpPr>
        <p:spPr>
          <a:xfrm>
            <a:off x="6291798" y="2352508"/>
            <a:ext cx="2812846" cy="4401205"/>
          </a:xfrm>
          <a:prstGeom prst="rect">
            <a:avLst/>
          </a:prstGeom>
          <a:solidFill>
            <a:schemeClr val="bg1">
              <a:lumMod val="95000"/>
            </a:schemeClr>
          </a:solidFill>
          <a:ln w="19050">
            <a:solidFill>
              <a:schemeClr val="tx1"/>
            </a:solidFill>
          </a:ln>
        </p:spPr>
        <p:txBody>
          <a:bodyPr wrap="square" rtlCol="0">
            <a:spAutoFit/>
          </a:bodyPr>
          <a:lstStyle/>
          <a:p>
            <a:r>
              <a:rPr lang="en-US" sz="1400" dirty="0" smtClean="0"/>
              <a:t>We </a:t>
            </a:r>
            <a:r>
              <a:rPr lang="en-US" sz="1400" dirty="0"/>
              <a:t>note that the number of edges needed grows </a:t>
            </a:r>
            <a:r>
              <a:rPr lang="en-US" sz="1400" dirty="0" smtClean="0"/>
              <a:t>sub-</a:t>
            </a:r>
            <a:r>
              <a:rPr lang="en-US" sz="1400" dirty="0"/>
              <a:t>linear. This is as expected since both the fact that certain concept </a:t>
            </a:r>
            <a:r>
              <a:rPr lang="en-US" sz="1400" dirty="0" smtClean="0"/>
              <a:t>representation will </a:t>
            </a:r>
            <a:r>
              <a:rPr lang="en-US" sz="1400" dirty="0"/>
              <a:t>be selected more as once and the reuse of edges decreases the number </a:t>
            </a:r>
            <a:r>
              <a:rPr lang="en-US" sz="1400" dirty="0" smtClean="0"/>
              <a:t>of new </a:t>
            </a:r>
            <a:r>
              <a:rPr lang="en-US" sz="1400" dirty="0"/>
              <a:t>edges needed. The number of hashes shows an initial ramp-up and </a:t>
            </a:r>
            <a:r>
              <a:rPr lang="en-US" sz="1400" dirty="0" smtClean="0"/>
              <a:t>then starts </a:t>
            </a:r>
            <a:r>
              <a:rPr lang="en-US" sz="1400" dirty="0"/>
              <a:t>growing linear. We also note that the time used for adding is </a:t>
            </a:r>
            <a:r>
              <a:rPr lang="en-US" sz="1400" dirty="0" smtClean="0"/>
              <a:t>growing, but </a:t>
            </a:r>
            <a:r>
              <a:rPr lang="en-US" sz="1400" dirty="0"/>
              <a:t>the growth slows down when more concepts are added. Moreover, if we </a:t>
            </a:r>
            <a:r>
              <a:rPr lang="en-US" sz="1400" dirty="0" smtClean="0"/>
              <a:t>try to fit </a:t>
            </a:r>
            <a:r>
              <a:rPr lang="en-US" sz="1400" dirty="0"/>
              <a:t>a linear </a:t>
            </a:r>
            <a:r>
              <a:rPr lang="en-US" sz="1400" dirty="0" smtClean="0"/>
              <a:t>curve trough </a:t>
            </a:r>
            <a:r>
              <a:rPr lang="en-US" sz="1400" dirty="0"/>
              <a:t>the cumulative </a:t>
            </a:r>
            <a:r>
              <a:rPr lang="en-US" sz="1400" dirty="0" smtClean="0"/>
              <a:t>runtime measurements</a:t>
            </a:r>
            <a:r>
              <a:rPr lang="en-US" sz="1400" dirty="0"/>
              <a:t>, we </a:t>
            </a:r>
            <a:r>
              <a:rPr lang="en-US" sz="1400" dirty="0" smtClean="0"/>
              <a:t>notice that </a:t>
            </a:r>
            <a:r>
              <a:rPr lang="en-US" sz="1400" dirty="0"/>
              <a:t>we can obtain a </a:t>
            </a:r>
            <a:r>
              <a:rPr lang="en-US" sz="1400" dirty="0" smtClean="0"/>
              <a:t>Pearson product-moment </a:t>
            </a:r>
            <a:r>
              <a:rPr lang="en-US" sz="1400" dirty="0"/>
              <a:t>correlation </a:t>
            </a:r>
            <a:r>
              <a:rPr lang="en-US" sz="1400" dirty="0" smtClean="0"/>
              <a:t>coefficient </a:t>
            </a:r>
            <a:r>
              <a:rPr lang="en-US" sz="1400" dirty="0"/>
              <a:t>of </a:t>
            </a:r>
            <a:r>
              <a:rPr lang="en-US" sz="1400" dirty="0" smtClean="0"/>
              <a:t>0.9976, indicating </a:t>
            </a:r>
            <a:r>
              <a:rPr lang="en-US" sz="1400" dirty="0"/>
              <a:t>that the increase is actually very close to linear</a:t>
            </a:r>
            <a:r>
              <a:rPr lang="en-US" sz="1400" dirty="0" smtClean="0"/>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60" y="4597479"/>
            <a:ext cx="1568639" cy="1512168"/>
          </a:xfrm>
          <a:prstGeom prst="rect">
            <a:avLst/>
          </a:prstGeom>
        </p:spPr>
      </p:pic>
    </p:spTree>
    <p:extLst>
      <p:ext uri="{BB962C8B-B14F-4D97-AF65-F5344CB8AC3E}">
        <p14:creationId xmlns:p14="http://schemas.microsoft.com/office/powerpoint/2010/main" val="5056265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897" y="661790"/>
            <a:ext cx="5896255" cy="646331"/>
          </a:xfrm>
          <a:prstGeom prst="rect">
            <a:avLst/>
          </a:prstGeom>
          <a:solidFill>
            <a:schemeClr val="bg1">
              <a:lumMod val="95000"/>
            </a:schemeClr>
          </a:solidFill>
          <a:ln w="19050">
            <a:solidFill>
              <a:schemeClr val="tx1"/>
            </a:solidFill>
          </a:ln>
        </p:spPr>
        <p:txBody>
          <a:bodyPr wrap="square" rtlCol="0">
            <a:spAutoFit/>
          </a:bodyPr>
          <a:lstStyle/>
          <a:p>
            <a:r>
              <a:rPr lang="en-US" dirty="0"/>
              <a:t>When choosing the representations using a </a:t>
            </a:r>
            <a:r>
              <a:rPr lang="en-US" dirty="0" err="1"/>
              <a:t>Zipf</a:t>
            </a:r>
            <a:r>
              <a:rPr lang="en-US" dirty="0"/>
              <a:t> distribution </a:t>
            </a:r>
            <a:r>
              <a:rPr lang="en-US" dirty="0" smtClean="0"/>
              <a:t>we obtain the </a:t>
            </a:r>
            <a:r>
              <a:rPr lang="en-US" dirty="0"/>
              <a:t>results as depicted in </a:t>
            </a:r>
            <a:r>
              <a:rPr lang="en-US" dirty="0" smtClean="0"/>
              <a:t>the figure. </a:t>
            </a:r>
          </a:p>
        </p:txBody>
      </p:sp>
      <p:sp>
        <p:nvSpPr>
          <p:cNvPr id="6" name="Title 1"/>
          <p:cNvSpPr>
            <a:spLocks noGrp="1"/>
          </p:cNvSpPr>
          <p:nvPr>
            <p:ph type="title"/>
          </p:nvPr>
        </p:nvSpPr>
        <p:spPr>
          <a:xfrm>
            <a:off x="77047" y="7951"/>
            <a:ext cx="8640960" cy="548231"/>
          </a:xfrm>
        </p:spPr>
        <p:txBody>
          <a:bodyPr>
            <a:normAutofit fontScale="90000"/>
          </a:bodyPr>
          <a:lstStyle/>
          <a:p>
            <a:r>
              <a:rPr lang="en-US" sz="2800" b="1" dirty="0" smtClean="0">
                <a:solidFill>
                  <a:srgbClr val="0070C0"/>
                </a:solidFill>
              </a:rPr>
              <a:t>“Adding Dynamics” </a:t>
            </a:r>
            <a:r>
              <a:rPr lang="en-US" sz="2800" b="1" dirty="0">
                <a:solidFill>
                  <a:srgbClr val="0070C0"/>
                </a:solidFill>
              </a:rPr>
              <a:t>to </a:t>
            </a:r>
            <a:r>
              <a:rPr lang="en-US" sz="2800" b="1" dirty="0" smtClean="0">
                <a:solidFill>
                  <a:srgbClr val="0070C0"/>
                </a:solidFill>
              </a:rPr>
              <a:t>the </a:t>
            </a:r>
            <a:r>
              <a:rPr lang="en-US" sz="2800" b="1" dirty="0">
                <a:solidFill>
                  <a:srgbClr val="0070C0"/>
                </a:solidFill>
              </a:rPr>
              <a:t>experiments </a:t>
            </a:r>
            <a:r>
              <a:rPr lang="en-US" sz="2800" b="1" dirty="0" smtClean="0">
                <a:solidFill>
                  <a:srgbClr val="0070C0"/>
                </a:solidFill>
              </a:rPr>
              <a:t>(</a:t>
            </a:r>
            <a:r>
              <a:rPr lang="en-US" sz="2800" b="1" dirty="0" err="1" smtClean="0">
                <a:solidFill>
                  <a:srgbClr val="0070C0"/>
                </a:solidFill>
              </a:rPr>
              <a:t>Zipf</a:t>
            </a:r>
            <a:r>
              <a:rPr lang="en-US" sz="2800" b="1" dirty="0" smtClean="0">
                <a:solidFill>
                  <a:srgbClr val="0070C0"/>
                </a:solidFill>
              </a:rPr>
              <a:t> </a:t>
            </a:r>
            <a:r>
              <a:rPr lang="en-US" sz="2800" b="1" dirty="0">
                <a:solidFill>
                  <a:srgbClr val="0070C0"/>
                </a:solidFill>
              </a:rPr>
              <a:t>distribution case)</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8" y="1391617"/>
            <a:ext cx="6360859" cy="3917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5508104" y="3699783"/>
            <a:ext cx="3597432" cy="3139321"/>
          </a:xfrm>
          <a:prstGeom prst="rect">
            <a:avLst/>
          </a:prstGeom>
          <a:solidFill>
            <a:schemeClr val="bg1">
              <a:lumMod val="95000"/>
            </a:schemeClr>
          </a:solidFill>
          <a:ln w="19050">
            <a:solidFill>
              <a:schemeClr val="tx1"/>
            </a:solidFill>
          </a:ln>
        </p:spPr>
        <p:txBody>
          <a:bodyPr wrap="square" rtlCol="0">
            <a:spAutoFit/>
          </a:bodyPr>
          <a:lstStyle/>
          <a:p>
            <a:r>
              <a:rPr lang="en-US" dirty="0"/>
              <a:t>When comparing the charts for insertion using the normal and </a:t>
            </a:r>
            <a:r>
              <a:rPr lang="en-US" dirty="0" err="1"/>
              <a:t>Zipf</a:t>
            </a:r>
            <a:r>
              <a:rPr lang="en-US" dirty="0"/>
              <a:t> distribution, we notice that the later puts much </a:t>
            </a:r>
            <a:r>
              <a:rPr lang="en-US" dirty="0" smtClean="0"/>
              <a:t>less of </a:t>
            </a:r>
            <a:r>
              <a:rPr lang="en-US" dirty="0"/>
              <a:t>a burden upon the system. This is a desirable </a:t>
            </a:r>
            <a:r>
              <a:rPr lang="en-US" dirty="0" smtClean="0"/>
              <a:t>effect </a:t>
            </a:r>
            <a:r>
              <a:rPr lang="en-US" dirty="0"/>
              <a:t>since it means that </a:t>
            </a:r>
            <a:r>
              <a:rPr lang="en-US" dirty="0" smtClean="0"/>
              <a:t>the system </a:t>
            </a:r>
            <a:r>
              <a:rPr lang="en-US" dirty="0"/>
              <a:t>is likely to work well with </a:t>
            </a:r>
            <a:r>
              <a:rPr lang="en-US" dirty="0" smtClean="0"/>
              <a:t>more organic </a:t>
            </a:r>
            <a:r>
              <a:rPr lang="en-US" dirty="0"/>
              <a:t>loads. Also here, we can </a:t>
            </a:r>
            <a:r>
              <a:rPr lang="en-US" dirty="0" smtClean="0"/>
              <a:t>draw </a:t>
            </a:r>
            <a:r>
              <a:rPr lang="en-US" dirty="0"/>
              <a:t>a </a:t>
            </a:r>
            <a:r>
              <a:rPr lang="en-US" dirty="0" smtClean="0"/>
              <a:t>linear curve </a:t>
            </a:r>
            <a:r>
              <a:rPr lang="en-US" dirty="0"/>
              <a:t>trough the cumulative runtime measurements with a </a:t>
            </a:r>
            <a:r>
              <a:rPr lang="en-US" dirty="0" smtClean="0"/>
              <a:t>high correlation coefficient </a:t>
            </a:r>
            <a:r>
              <a:rPr lang="en-US" dirty="0"/>
              <a:t>of </a:t>
            </a:r>
            <a:r>
              <a:rPr lang="en-US" dirty="0" smtClean="0"/>
              <a:t>0,9968</a:t>
            </a:r>
            <a:r>
              <a:rPr lang="en-US" dirty="0"/>
              <a:t>.</a:t>
            </a:r>
          </a:p>
        </p:txBody>
      </p:sp>
      <p:sp>
        <p:nvSpPr>
          <p:cNvPr id="2" name="TextBox 1"/>
          <p:cNvSpPr txBox="1"/>
          <p:nvPr/>
        </p:nvSpPr>
        <p:spPr>
          <a:xfrm>
            <a:off x="6380151" y="574329"/>
            <a:ext cx="2733336" cy="3046988"/>
          </a:xfrm>
          <a:prstGeom prst="rect">
            <a:avLst/>
          </a:prstGeom>
          <a:solidFill>
            <a:schemeClr val="bg1">
              <a:lumMod val="85000"/>
            </a:schemeClr>
          </a:solidFill>
          <a:ln>
            <a:solidFill>
              <a:schemeClr val="tx1"/>
            </a:solidFill>
          </a:ln>
        </p:spPr>
        <p:txBody>
          <a:bodyPr wrap="square" rtlCol="0">
            <a:spAutoFit/>
          </a:bodyPr>
          <a:lstStyle/>
          <a:p>
            <a:r>
              <a:rPr lang="en-US" sz="1200" dirty="0" smtClean="0"/>
              <a:t>    </a:t>
            </a:r>
            <a:r>
              <a:rPr lang="en-US" sz="1200" dirty="0" err="1" smtClean="0"/>
              <a:t>Zipf's</a:t>
            </a:r>
            <a:r>
              <a:rPr lang="en-US" sz="1200" dirty="0" smtClean="0"/>
              <a:t> </a:t>
            </a:r>
            <a:r>
              <a:rPr lang="en-US" sz="1200" dirty="0"/>
              <a:t>law states that given some corpus of natural language utterances, the frequency of any word is inversely proportional to its rank in the frequency table. Thus the </a:t>
            </a:r>
            <a:r>
              <a:rPr lang="en-US" sz="1200" dirty="0" smtClean="0"/>
              <a:t>most frequent </a:t>
            </a:r>
            <a:r>
              <a:rPr lang="en-US" sz="1200" dirty="0"/>
              <a:t>word will occur approximately twice as often as the second most frequent word, three times as often as the third most frequent word, etc</a:t>
            </a:r>
            <a:r>
              <a:rPr lang="en-US" sz="1200" dirty="0" smtClean="0"/>
              <a:t>.</a:t>
            </a:r>
          </a:p>
          <a:p>
            <a:r>
              <a:rPr lang="en-US" sz="1200" dirty="0" smtClean="0"/>
              <a:t>    In our case, according to </a:t>
            </a:r>
            <a:r>
              <a:rPr lang="en-US" sz="1200" dirty="0" err="1" smtClean="0"/>
              <a:t>Zipf</a:t>
            </a:r>
            <a:r>
              <a:rPr lang="en-US" sz="1200" dirty="0" smtClean="0"/>
              <a:t> </a:t>
            </a:r>
            <a:r>
              <a:rPr lang="en-US" sz="1200" dirty="0"/>
              <a:t>distribution, there will be concepts which are inserted much more often than others. Some will never be inserted at all. With the uniform </a:t>
            </a:r>
            <a:r>
              <a:rPr lang="en-US" sz="1200" dirty="0" smtClean="0"/>
              <a:t>distribution </a:t>
            </a:r>
            <a:r>
              <a:rPr lang="en-US" sz="1200" dirty="0"/>
              <a:t>all </a:t>
            </a:r>
            <a:r>
              <a:rPr lang="en-US" sz="1200" dirty="0" smtClean="0"/>
              <a:t>the concepts </a:t>
            </a:r>
            <a:r>
              <a:rPr lang="en-US" sz="1200" dirty="0"/>
              <a:t>are inserted with equal probability.</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47" y="3350983"/>
            <a:ext cx="1568639" cy="1512168"/>
          </a:xfrm>
          <a:prstGeom prst="rect">
            <a:avLst/>
          </a:prstGeom>
        </p:spPr>
      </p:pic>
      <p:grpSp>
        <p:nvGrpSpPr>
          <p:cNvPr id="7" name="Group 6"/>
          <p:cNvGrpSpPr/>
          <p:nvPr/>
        </p:nvGrpSpPr>
        <p:grpSpPr>
          <a:xfrm>
            <a:off x="187464" y="5341412"/>
            <a:ext cx="5146608" cy="1468879"/>
            <a:chOff x="187464" y="5341412"/>
            <a:chExt cx="5146608" cy="1468879"/>
          </a:xfrm>
        </p:grpSpPr>
        <p:sp>
          <p:nvSpPr>
            <p:cNvPr id="4" name="Rounded Rectangle 3"/>
            <p:cNvSpPr/>
            <p:nvPr/>
          </p:nvSpPr>
          <p:spPr>
            <a:xfrm>
              <a:off x="187464" y="5341412"/>
              <a:ext cx="5146608" cy="1468879"/>
            </a:xfrm>
            <a:prstGeom prst="roundRect">
              <a:avLst>
                <a:gd name="adj" fmla="val 5663"/>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7" name="Picture 3"/>
            <p:cNvPicPr>
              <a:picLocks noChangeAspect="1" noChangeArrowheads="1"/>
            </p:cNvPicPr>
            <p:nvPr/>
          </p:nvPicPr>
          <p:blipFill>
            <a:blip r:embed="rId4">
              <a:clrChange>
                <a:clrFrom>
                  <a:srgbClr val="D0F4EB"/>
                </a:clrFrom>
                <a:clrTo>
                  <a:srgbClr val="D0F4EB">
                    <a:alpha val="0"/>
                  </a:srgbClr>
                </a:clrTo>
              </a:clrChange>
              <a:extLst>
                <a:ext uri="{28A0092B-C50C-407E-A947-70E740481C1C}">
                  <a14:useLocalDpi xmlns:a14="http://schemas.microsoft.com/office/drawing/2010/main" val="0"/>
                </a:ext>
              </a:extLst>
            </a:blip>
            <a:srcRect/>
            <a:stretch>
              <a:fillRect/>
            </a:stretch>
          </p:blipFill>
          <p:spPr bwMode="auto">
            <a:xfrm>
              <a:off x="2794306" y="5671312"/>
              <a:ext cx="2539765" cy="969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56962" y="5376800"/>
              <a:ext cx="1018803" cy="141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055" y="5405469"/>
              <a:ext cx="1347825" cy="1380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0798705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7047" y="7951"/>
            <a:ext cx="8640960" cy="548231"/>
          </a:xfrm>
        </p:spPr>
        <p:txBody>
          <a:bodyPr>
            <a:normAutofit/>
          </a:bodyPr>
          <a:lstStyle/>
          <a:p>
            <a:r>
              <a:rPr lang="en-US" sz="2800" b="1" dirty="0" smtClean="0">
                <a:solidFill>
                  <a:srgbClr val="0070C0"/>
                </a:solidFill>
              </a:rPr>
              <a:t>Conclusions</a:t>
            </a:r>
            <a:endParaRPr lang="en-US" sz="2800" b="1" dirty="0">
              <a:solidFill>
                <a:srgbClr val="0070C0"/>
              </a:solidFill>
            </a:endParaRPr>
          </a:p>
        </p:txBody>
      </p:sp>
      <p:sp>
        <p:nvSpPr>
          <p:cNvPr id="2" name="TextBox 1"/>
          <p:cNvSpPr txBox="1"/>
          <p:nvPr/>
        </p:nvSpPr>
        <p:spPr>
          <a:xfrm>
            <a:off x="123406" y="591578"/>
            <a:ext cx="8784976" cy="4339650"/>
          </a:xfrm>
          <a:prstGeom prst="rect">
            <a:avLst/>
          </a:prstGeom>
          <a:noFill/>
        </p:spPr>
        <p:txBody>
          <a:bodyPr wrap="square" rtlCol="0">
            <a:spAutoFit/>
          </a:bodyPr>
          <a:lstStyle/>
          <a:p>
            <a:pPr marL="285750" indent="-285750">
              <a:buFont typeface="Arial" panose="020B0604020202020204" pitchFamily="34" charset="0"/>
              <a:buChar char="•"/>
            </a:pPr>
            <a:r>
              <a:rPr lang="en-US" dirty="0"/>
              <a:t>When trying to understand and follow what is happening </a:t>
            </a:r>
            <a:r>
              <a:rPr lang="en-US" dirty="0" smtClean="0"/>
              <a:t>around us</a:t>
            </a:r>
            <a:r>
              <a:rPr lang="en-US" dirty="0"/>
              <a:t>, we have </a:t>
            </a:r>
            <a:r>
              <a:rPr lang="en-US" dirty="0" smtClean="0"/>
              <a:t>to be </a:t>
            </a:r>
            <a:r>
              <a:rPr lang="en-US" dirty="0"/>
              <a:t>able to connect </a:t>
            </a:r>
            <a:r>
              <a:rPr lang="en-US" dirty="0" smtClean="0"/>
              <a:t>different </a:t>
            </a:r>
            <a:r>
              <a:rPr lang="en-US" dirty="0"/>
              <a:t>pieces of information together. </a:t>
            </a:r>
            <a:r>
              <a:rPr lang="en-US" dirty="0" smtClean="0"/>
              <a:t>The amount of </a:t>
            </a:r>
            <a:r>
              <a:rPr lang="en-US" dirty="0"/>
              <a:t>information which we perceive does not allow us to look at each </a:t>
            </a:r>
            <a:r>
              <a:rPr lang="en-US" dirty="0" smtClean="0"/>
              <a:t>detail (suffered effectiveness); instead we </a:t>
            </a:r>
            <a:r>
              <a:rPr lang="en-US" dirty="0"/>
              <a:t>need to focus on </a:t>
            </a:r>
            <a:r>
              <a:rPr lang="en-US" dirty="0" smtClean="0"/>
              <a:t>specific </a:t>
            </a:r>
            <a:r>
              <a:rPr lang="en-US" dirty="0"/>
              <a:t>parts and ignore the </a:t>
            </a:r>
            <a:r>
              <a:rPr lang="en-US" dirty="0" smtClean="0"/>
              <a:t>rest (aiming the efficiency). </a:t>
            </a:r>
            <a:r>
              <a:rPr lang="en-US" dirty="0"/>
              <a:t>When we want to </a:t>
            </a:r>
            <a:r>
              <a:rPr lang="en-US" dirty="0" smtClean="0"/>
              <a:t>built a </a:t>
            </a:r>
            <a:r>
              <a:rPr lang="en-US" dirty="0"/>
              <a:t>system capable of embodying evolution </a:t>
            </a:r>
            <a:r>
              <a:rPr lang="en-US" dirty="0" smtClean="0"/>
              <a:t>in knowledge</a:t>
            </a:r>
            <a:r>
              <a:rPr lang="en-US" dirty="0"/>
              <a:t>, similar challenges </a:t>
            </a:r>
            <a:r>
              <a:rPr lang="en-US" dirty="0" smtClean="0"/>
              <a:t>have to </a:t>
            </a:r>
            <a:r>
              <a:rPr lang="en-US" dirty="0"/>
              <a:t>be tackled. </a:t>
            </a:r>
            <a:r>
              <a:rPr lang="en-US" dirty="0" smtClean="0"/>
              <a:t>We </a:t>
            </a:r>
            <a:r>
              <a:rPr lang="en-US" dirty="0"/>
              <a:t>investigated </a:t>
            </a:r>
            <a:r>
              <a:rPr lang="en-US" dirty="0" smtClean="0"/>
              <a:t>how to bring related </a:t>
            </a:r>
            <a:r>
              <a:rPr lang="en-US" dirty="0"/>
              <a:t>pieces of knowledge </a:t>
            </a:r>
            <a:r>
              <a:rPr lang="en-US" dirty="0" smtClean="0"/>
              <a:t>together while balancing between the effectiveness and the efficiency.</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smtClean="0"/>
              <a:t>We </a:t>
            </a:r>
            <a:r>
              <a:rPr lang="en-US" dirty="0"/>
              <a:t>looked at the </a:t>
            </a:r>
            <a:r>
              <a:rPr lang="en-US" dirty="0" smtClean="0"/>
              <a:t>application of </a:t>
            </a:r>
            <a:r>
              <a:rPr lang="en-US" dirty="0"/>
              <a:t>LSH Forest to dynamically sow knowledge tokens in the </a:t>
            </a:r>
            <a:r>
              <a:rPr lang="en-US" dirty="0" smtClean="0"/>
              <a:t>environmental contexts</a:t>
            </a:r>
            <a:r>
              <a:rPr lang="en-US" dirty="0"/>
              <a:t>. The problem is formally regarded as a dynamic ontology </a:t>
            </a:r>
            <a:r>
              <a:rPr lang="en-US" dirty="0" smtClean="0"/>
              <a:t>matching problem.</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dirty="0"/>
              <a:t>We found out that LSH Forest is a suitable approach because it is able </a:t>
            </a:r>
            <a:r>
              <a:rPr lang="en-US" dirty="0" smtClean="0"/>
              <a:t>to balance well between efficiency </a:t>
            </a:r>
            <a:r>
              <a:rPr lang="en-US" dirty="0"/>
              <a:t>and </a:t>
            </a:r>
            <a:r>
              <a:rPr lang="en-US" dirty="0" smtClean="0"/>
              <a:t>effectiveness</a:t>
            </a:r>
            <a:r>
              <a:rPr lang="en-US" dirty="0"/>
              <a:t>. This can be observed from </a:t>
            </a:r>
            <a:r>
              <a:rPr lang="en-US" dirty="0" smtClean="0"/>
              <a:t>the fact </a:t>
            </a:r>
            <a:r>
              <a:rPr lang="en-US" dirty="0"/>
              <a:t>that </a:t>
            </a:r>
            <a:r>
              <a:rPr lang="en-US" dirty="0" smtClean="0"/>
              <a:t>the method </a:t>
            </a:r>
            <a:r>
              <a:rPr lang="en-US" dirty="0"/>
              <a:t>scales well, both from a space and runtime </a:t>
            </a:r>
            <a:r>
              <a:rPr lang="en-US" dirty="0" smtClean="0"/>
              <a:t>perspective; and </a:t>
            </a:r>
            <a:r>
              <a:rPr lang="en-US" dirty="0"/>
              <a:t>from the fact that the quality measures are </a:t>
            </a:r>
            <a:r>
              <a:rPr lang="en-US" dirty="0" smtClean="0"/>
              <a:t>sufficiently </a:t>
            </a:r>
            <a:r>
              <a:rPr lang="en-US" dirty="0"/>
              <a:t>high.</a:t>
            </a:r>
          </a:p>
        </p:txBody>
      </p:sp>
      <p:grpSp>
        <p:nvGrpSpPr>
          <p:cNvPr id="46" name="Group 45"/>
          <p:cNvGrpSpPr/>
          <p:nvPr/>
        </p:nvGrpSpPr>
        <p:grpSpPr>
          <a:xfrm>
            <a:off x="7951" y="4644922"/>
            <a:ext cx="9075042" cy="2193215"/>
            <a:chOff x="7951" y="4644922"/>
            <a:chExt cx="9075042" cy="2193215"/>
          </a:xfrm>
        </p:grpSpPr>
        <p:pic>
          <p:nvPicPr>
            <p:cNvPr id="2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483769" y="4672506"/>
              <a:ext cx="4067582" cy="2165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8338" y="5160426"/>
              <a:ext cx="1834574" cy="1629966"/>
            </a:xfrm>
            <a:prstGeom prst="rect">
              <a:avLst/>
            </a:prstGeom>
            <a:noFill/>
            <a:ln w="12700">
              <a:noFill/>
              <a:miter lim="800000"/>
              <a:headEnd/>
              <a:tailEnd/>
            </a:ln>
            <a:extLst>
              <a:ext uri="{909E8E84-426E-40DD-AFC4-6F175D3DCCD1}">
                <a14:hiddenFill xmlns:a14="http://schemas.microsoft.com/office/drawing/2010/main">
                  <a:solidFill>
                    <a:schemeClr val="accent1"/>
                  </a:solidFill>
                </a14:hiddenFill>
              </a:ext>
            </a:extLst>
          </p:spPr>
        </p:pic>
        <p:grpSp>
          <p:nvGrpSpPr>
            <p:cNvPr id="5" name="Group 4"/>
            <p:cNvGrpSpPr/>
            <p:nvPr/>
          </p:nvGrpSpPr>
          <p:grpSpPr>
            <a:xfrm>
              <a:off x="7754815" y="6040352"/>
              <a:ext cx="360000" cy="360000"/>
              <a:chOff x="395536" y="680361"/>
              <a:chExt cx="1440000" cy="1440000"/>
            </a:xfrm>
          </p:grpSpPr>
          <p:sp>
            <p:nvSpPr>
              <p:cNvPr id="7" name="Bevel 6"/>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6907929" y="5559192"/>
              <a:ext cx="360000" cy="360000"/>
              <a:chOff x="395536" y="680361"/>
              <a:chExt cx="1440000" cy="1440000"/>
            </a:xfrm>
          </p:grpSpPr>
          <p:sp>
            <p:nvSpPr>
              <p:cNvPr id="11" name="Bevel 10"/>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7191625" y="6057585"/>
              <a:ext cx="360000" cy="360000"/>
              <a:chOff x="395536" y="680361"/>
              <a:chExt cx="1440000" cy="1440000"/>
            </a:xfrm>
          </p:grpSpPr>
          <p:sp>
            <p:nvSpPr>
              <p:cNvPr id="16" name="Bevel 1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p:nvGrpSpPr>
          <p:grpSpPr>
            <a:xfrm>
              <a:off x="8722993" y="6468044"/>
              <a:ext cx="360000" cy="360000"/>
              <a:chOff x="395536" y="680361"/>
              <a:chExt cx="1440000" cy="1440000"/>
            </a:xfrm>
          </p:grpSpPr>
          <p:sp>
            <p:nvSpPr>
              <p:cNvPr id="20" name="Bevel 19"/>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Group 22"/>
            <p:cNvGrpSpPr/>
            <p:nvPr/>
          </p:nvGrpSpPr>
          <p:grpSpPr>
            <a:xfrm>
              <a:off x="8109166" y="6460093"/>
              <a:ext cx="360000" cy="360000"/>
              <a:chOff x="395536" y="680361"/>
              <a:chExt cx="1440000" cy="1440000"/>
            </a:xfrm>
          </p:grpSpPr>
          <p:sp>
            <p:nvSpPr>
              <p:cNvPr id="24" name="Bevel 23"/>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2" name="Group 31"/>
            <p:cNvGrpSpPr/>
            <p:nvPr/>
          </p:nvGrpSpPr>
          <p:grpSpPr>
            <a:xfrm>
              <a:off x="7951" y="4931228"/>
              <a:ext cx="2619834" cy="1884348"/>
              <a:chOff x="7951" y="5094402"/>
              <a:chExt cx="2353982" cy="1721174"/>
            </a:xfrm>
          </p:grpSpPr>
          <p:pic>
            <p:nvPicPr>
              <p:cNvPr id="3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61" y="5397909"/>
                <a:ext cx="1956365" cy="1336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83568" y="5094402"/>
                <a:ext cx="512905" cy="571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p:nvSpPr>
            <p:spPr>
              <a:xfrm>
                <a:off x="7951" y="6537246"/>
                <a:ext cx="904414" cy="276999"/>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Efficiency</a:t>
                </a:r>
                <a:endParaRPr lang="en-US" sz="1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4" name="Rectangle 33"/>
              <p:cNvSpPr/>
              <p:nvPr/>
            </p:nvSpPr>
            <p:spPr>
              <a:xfrm>
                <a:off x="1200781" y="6538577"/>
                <a:ext cx="1161152" cy="276999"/>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Effectiveness</a:t>
                </a:r>
                <a:endParaRPr lang="en-US" sz="1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grpSp>
          <p:nvGrpSpPr>
            <p:cNvPr id="38" name="Group 37"/>
            <p:cNvGrpSpPr/>
            <p:nvPr/>
          </p:nvGrpSpPr>
          <p:grpSpPr>
            <a:xfrm>
              <a:off x="398120" y="5064132"/>
              <a:ext cx="288000" cy="288000"/>
              <a:chOff x="395536" y="680361"/>
              <a:chExt cx="1440000" cy="1440000"/>
            </a:xfrm>
          </p:grpSpPr>
          <p:sp>
            <p:nvSpPr>
              <p:cNvPr id="39" name="Bevel 38"/>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2" name="Group 41"/>
            <p:cNvGrpSpPr/>
            <p:nvPr/>
          </p:nvGrpSpPr>
          <p:grpSpPr>
            <a:xfrm>
              <a:off x="1528493" y="5327846"/>
              <a:ext cx="288000" cy="288000"/>
              <a:chOff x="395536" y="680361"/>
              <a:chExt cx="1440000" cy="1440000"/>
            </a:xfrm>
          </p:grpSpPr>
          <p:sp>
            <p:nvSpPr>
              <p:cNvPr id="43" name="Bevel 42"/>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6" name="Picture 2"/>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9757" y="4644922"/>
              <a:ext cx="142875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940152" y="5355882"/>
              <a:ext cx="407447" cy="489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63460" y="4810885"/>
              <a:ext cx="682179" cy="724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464050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275" y="0"/>
            <a:ext cx="8229600" cy="631272"/>
          </a:xfrm>
        </p:spPr>
        <p:txBody>
          <a:bodyPr>
            <a:normAutofit/>
          </a:bodyPr>
          <a:lstStyle/>
          <a:p>
            <a:r>
              <a:rPr lang="en-US" sz="3200" b="1" dirty="0">
                <a:solidFill>
                  <a:srgbClr val="0070C0"/>
                </a:solidFill>
              </a:rPr>
              <a:t>Big Data and Darwin Evolution</a:t>
            </a:r>
          </a:p>
        </p:txBody>
      </p:sp>
      <p:sp>
        <p:nvSpPr>
          <p:cNvPr id="3" name="TextBox 2"/>
          <p:cNvSpPr txBox="1"/>
          <p:nvPr/>
        </p:nvSpPr>
        <p:spPr>
          <a:xfrm>
            <a:off x="395536" y="3755440"/>
            <a:ext cx="8539485" cy="3046988"/>
          </a:xfrm>
          <a:prstGeom prst="rect">
            <a:avLst/>
          </a:prstGeom>
          <a:solidFill>
            <a:schemeClr val="bg1">
              <a:lumMod val="85000"/>
            </a:schemeClr>
          </a:solidFill>
          <a:ln w="19050">
            <a:solidFill>
              <a:schemeClr val="accent1"/>
            </a:solidFill>
          </a:ln>
        </p:spPr>
        <p:txBody>
          <a:bodyPr wrap="square" rtlCol="0">
            <a:spAutoFit/>
          </a:bodyPr>
          <a:lstStyle/>
          <a:p>
            <a:r>
              <a:rPr lang="en-US" sz="1600" dirty="0"/>
              <a:t>Big Data is </a:t>
            </a:r>
            <a:r>
              <a:rPr lang="en-US" sz="1600" dirty="0" smtClean="0"/>
              <a:t>collected by </a:t>
            </a:r>
            <a:r>
              <a:rPr lang="en-US" sz="1600" dirty="0"/>
              <a:t>different communities </a:t>
            </a:r>
            <a:r>
              <a:rPr lang="en-US" sz="1600" dirty="0" smtClean="0"/>
              <a:t>and </a:t>
            </a:r>
            <a:r>
              <a:rPr lang="en-US" sz="1600" dirty="0"/>
              <a:t>its semantics is processed using naturally different ontologies. All these loosely coupled data and knowledge fractions in fact “live their own lives” based on very complex processes, i.e., evolve following the evolution of these cultures, their cognition mechanisms, standards, objectives, ontologies, etc. An infrastructure for managing and understanding such data straightforwardly needs to be regarded as an ecosystem of evolving processing entities. </a:t>
            </a:r>
            <a:r>
              <a:rPr lang="en-US" sz="1600" dirty="0" smtClean="0"/>
              <a:t>We </a:t>
            </a:r>
            <a:r>
              <a:rPr lang="en-US" sz="1600" dirty="0"/>
              <a:t>propose treating ontologies (a key for understanding Big Data) as genomes and bodies of those knowledge processing entities. For that basic principles by Darwin are applied to their evolution aiming to get optimal or quasi-optimal populations of knowledge species. Those populations represent the evolving understanding of the respective islands of Big Data in their dynamics. This approach to knowledge evolution will require interpretation and implementation of concepts like “birth”, “death”, “morphogenesis”, “mutation”, “reproduction”, etc., applied to knowledge organisms, their groups, and environments.</a:t>
            </a:r>
          </a:p>
        </p:txBody>
      </p:sp>
      <p:sp>
        <p:nvSpPr>
          <p:cNvPr id="4" name="TextBox 3"/>
          <p:cNvSpPr txBox="1"/>
          <p:nvPr/>
        </p:nvSpPr>
        <p:spPr>
          <a:xfrm>
            <a:off x="4644008" y="736545"/>
            <a:ext cx="4291013" cy="1754326"/>
          </a:xfrm>
          <a:prstGeom prst="rect">
            <a:avLst/>
          </a:prstGeom>
          <a:noFill/>
        </p:spPr>
        <p:txBody>
          <a:bodyPr wrap="square" rtlCol="0">
            <a:spAutoFit/>
          </a:bodyPr>
          <a:lstStyle/>
          <a:p>
            <a:r>
              <a:rPr lang="en-US" i="1" dirty="0" smtClean="0"/>
              <a:t>“The </a:t>
            </a:r>
            <a:r>
              <a:rPr lang="en-US" i="1" dirty="0"/>
              <a:t>mechanisms of knowledge evolution are very similar to the mechanisms of biological evolution. Hence, the methods and mechanisms for the evolution of knowledge could be spotted from the ones enabling the evolution of living beings</a:t>
            </a:r>
            <a:r>
              <a:rPr lang="en-US" i="1" dirty="0" smtClean="0"/>
              <a:t>.”</a:t>
            </a:r>
            <a:endParaRPr lang="en-US" dirty="0"/>
          </a:p>
        </p:txBody>
      </p:sp>
      <p:grpSp>
        <p:nvGrpSpPr>
          <p:cNvPr id="6" name="Group 5"/>
          <p:cNvGrpSpPr/>
          <p:nvPr/>
        </p:nvGrpSpPr>
        <p:grpSpPr>
          <a:xfrm>
            <a:off x="204042" y="620689"/>
            <a:ext cx="4151934" cy="3043048"/>
            <a:chOff x="204042" y="773553"/>
            <a:chExt cx="3967759" cy="2890183"/>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42" y="773553"/>
              <a:ext cx="3928005" cy="2223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43796" y="2955850"/>
              <a:ext cx="3928005" cy="707886"/>
            </a:xfrm>
            <a:prstGeom prst="rect">
              <a:avLst/>
            </a:prstGeom>
            <a:noFill/>
          </p:spPr>
          <p:txBody>
            <a:bodyPr wrap="square" rtlCol="0">
              <a:spAutoFit/>
            </a:bodyPr>
            <a:lstStyle/>
            <a:p>
              <a:pPr algn="just"/>
              <a:r>
                <a:rPr lang="en-US" sz="1000" dirty="0"/>
                <a:t>A Knowledge </a:t>
              </a:r>
              <a:r>
                <a:rPr lang="en-US" sz="1000" dirty="0" smtClean="0"/>
                <a:t>Organism (KO): </a:t>
              </a:r>
              <a:r>
                <a:rPr lang="en-US" sz="1000" dirty="0"/>
                <a:t>functionality and environment. Small triangles of </a:t>
              </a:r>
              <a:r>
                <a:rPr lang="en-US" sz="1000" dirty="0" smtClean="0"/>
                <a:t>different</a:t>
              </a:r>
              <a:r>
                <a:rPr lang="en-US" sz="1000" dirty="0"/>
                <a:t> </a:t>
              </a:r>
              <a:r>
                <a:rPr lang="en-US" sz="1000" dirty="0" smtClean="0"/>
                <a:t>transparency </a:t>
              </a:r>
              <a:r>
                <a:rPr lang="en-US" sz="1000" dirty="0"/>
                <a:t>represent knowledge tokens in the environment – consumed and produced by KOs. These knowledge tokens may also referred to as mutagens as they may trigger mutations</a:t>
              </a:r>
            </a:p>
          </p:txBody>
        </p:sp>
      </p:gr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1714" y="2565802"/>
            <a:ext cx="4176464" cy="93015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88245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wn Arrow 11"/>
          <p:cNvSpPr/>
          <p:nvPr/>
        </p:nvSpPr>
        <p:spPr>
          <a:xfrm>
            <a:off x="3778038" y="2876789"/>
            <a:ext cx="504056" cy="2281818"/>
          </a:xfrm>
          <a:prstGeom prst="downArrow">
            <a:avLst>
              <a:gd name="adj1" fmla="val 50000"/>
              <a:gd name="adj2" fmla="val 59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85786" y="1121232"/>
            <a:ext cx="8950710" cy="1718623"/>
            <a:chOff x="85786" y="2202568"/>
            <a:chExt cx="8950710" cy="1718623"/>
          </a:xfrm>
        </p:grpSpPr>
        <p:sp>
          <p:nvSpPr>
            <p:cNvPr id="4" name="TextBox 3"/>
            <p:cNvSpPr txBox="1"/>
            <p:nvPr/>
          </p:nvSpPr>
          <p:spPr>
            <a:xfrm>
              <a:off x="3189425" y="2228420"/>
              <a:ext cx="5847071" cy="1692771"/>
            </a:xfrm>
            <a:prstGeom prst="rect">
              <a:avLst/>
            </a:prstGeom>
            <a:solidFill>
              <a:schemeClr val="bg1">
                <a:lumMod val="85000"/>
              </a:schemeClr>
            </a:solidFill>
            <a:ln w="19050">
              <a:solidFill>
                <a:schemeClr val="tx1"/>
              </a:solidFill>
            </a:ln>
          </p:spPr>
          <p:txBody>
            <a:bodyPr wrap="square" rtlCol="0">
              <a:spAutoFit/>
            </a:bodyPr>
            <a:lstStyle/>
            <a:p>
              <a:r>
                <a:rPr lang="en-US" sz="2400" dirty="0"/>
                <a:t>The 1st KEYSTONE </a:t>
              </a:r>
              <a:r>
                <a:rPr lang="en-US" sz="2400" dirty="0" smtClean="0"/>
                <a:t>Open Conference          (IKC-2015) will </a:t>
              </a:r>
              <a:r>
                <a:rPr lang="en-US" sz="2400" dirty="0"/>
                <a:t>be held during 8-9 September 2015 </a:t>
              </a:r>
              <a:r>
                <a:rPr lang="en-US" sz="2400" dirty="0" smtClean="0"/>
                <a:t>at </a:t>
              </a:r>
              <a:r>
                <a:rPr lang="en-US" sz="2400" dirty="0"/>
                <a:t>the </a:t>
              </a:r>
              <a:r>
                <a:rPr lang="en-US" sz="2400" dirty="0" smtClean="0"/>
                <a:t>University of Coimbra. </a:t>
              </a:r>
            </a:p>
            <a:p>
              <a:r>
                <a:rPr lang="en-US" sz="1200" dirty="0" smtClean="0"/>
                <a:t> </a:t>
              </a:r>
              <a:endParaRPr lang="en-US" sz="1200" dirty="0"/>
            </a:p>
            <a:p>
              <a:r>
                <a:rPr lang="en-US" sz="2000" dirty="0" smtClean="0"/>
                <a:t>                    [Source: </a:t>
              </a:r>
              <a:r>
                <a:rPr lang="en-US" sz="2000" dirty="0">
                  <a:hlinkClick r:id="rId2"/>
                </a:rPr>
                <a:t>http://www.keystone-cost.eu/</a:t>
              </a:r>
              <a:r>
                <a:rPr lang="en-US" sz="2000" dirty="0" smtClean="0"/>
                <a:t>]</a:t>
              </a:r>
              <a:endParaRPr lang="en-US" sz="2000"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86" y="2244854"/>
              <a:ext cx="3091603" cy="165240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Rectangle 13"/>
            <p:cNvSpPr/>
            <p:nvPr/>
          </p:nvSpPr>
          <p:spPr>
            <a:xfrm>
              <a:off x="1617506" y="2202568"/>
              <a:ext cx="1593257"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r"/>
              <a:r>
                <a:rPr lang="en-US" b="1" cap="all" spc="0" dirty="0" smtClean="0">
                  <a:ln w="0"/>
                  <a:solidFill>
                    <a:srgbClr val="FF0000"/>
                  </a:solidFill>
                  <a:effectLst>
                    <a:reflection blurRad="12700" stA="50000" endPos="50000" dist="5000" dir="5400000" sy="-100000" rotWithShape="0"/>
                  </a:effectLst>
                </a:rPr>
                <a:t>Information</a:t>
              </a:r>
            </a:p>
            <a:p>
              <a:pPr algn="r"/>
              <a:r>
                <a:rPr lang="en-US" b="1" cap="all" spc="0" dirty="0" smtClean="0">
                  <a:ln w="0"/>
                  <a:solidFill>
                    <a:srgbClr val="FF0000"/>
                  </a:solidFill>
                  <a:effectLst>
                    <a:reflection blurRad="12700" stA="50000" endPos="50000" dist="5000" dir="5400000" sy="-100000" rotWithShape="0"/>
                  </a:effectLst>
                </a:rPr>
                <a:t>Token</a:t>
              </a:r>
              <a:endParaRPr lang="en-US" b="1" cap="all" spc="0" dirty="0">
                <a:ln w="0"/>
                <a:solidFill>
                  <a:srgbClr val="FF0000"/>
                </a:solidFill>
                <a:effectLst>
                  <a:reflection blurRad="12700" stA="50000" endPos="50000" dist="5000" dir="5400000" sy="-100000" rotWithShape="0"/>
                </a:effectLst>
              </a:endParaRPr>
            </a:p>
          </p:txBody>
        </p:sp>
      </p:grpSp>
      <p:grpSp>
        <p:nvGrpSpPr>
          <p:cNvPr id="8" name="Group 7"/>
          <p:cNvGrpSpPr/>
          <p:nvPr/>
        </p:nvGrpSpPr>
        <p:grpSpPr>
          <a:xfrm>
            <a:off x="85787" y="5150656"/>
            <a:ext cx="8950709" cy="1692323"/>
            <a:chOff x="85787" y="2741503"/>
            <a:chExt cx="8950709" cy="1692323"/>
          </a:xfrm>
        </p:grpSpPr>
        <p:sp>
          <p:nvSpPr>
            <p:cNvPr id="6" name="TextBox 5"/>
            <p:cNvSpPr txBox="1"/>
            <p:nvPr/>
          </p:nvSpPr>
          <p:spPr>
            <a:xfrm>
              <a:off x="3177390" y="2802610"/>
              <a:ext cx="5859106" cy="1631216"/>
            </a:xfrm>
            <a:prstGeom prst="rect">
              <a:avLst/>
            </a:prstGeom>
            <a:solidFill>
              <a:schemeClr val="bg1">
                <a:lumMod val="85000"/>
              </a:schemeClr>
            </a:solidFill>
            <a:ln w="19050">
              <a:solidFill>
                <a:schemeClr val="tx1"/>
              </a:solidFill>
            </a:ln>
          </p:spPr>
          <p:txBody>
            <a:bodyPr wrap="square">
              <a:spAutoFit/>
            </a:bodyPr>
            <a:lstStyle/>
            <a:p>
              <a:pPr>
                <a:defRPr/>
              </a:pPr>
              <a:r>
                <a:rPr lang="en-US" sz="1400" dirty="0"/>
                <a:t>@prefix </a:t>
              </a:r>
              <a:r>
                <a:rPr lang="en-US" sz="1400" dirty="0" smtClean="0"/>
                <a:t>    Keystone : </a:t>
              </a:r>
              <a:r>
                <a:rPr lang="en-US" altLang="en-US" sz="1400" dirty="0" smtClean="0"/>
                <a:t>&lt;</a:t>
              </a:r>
              <a:r>
                <a:rPr lang="en-US" sz="1400" dirty="0" smtClean="0">
                  <a:hlinkClick r:id="rId2"/>
                </a:rPr>
                <a:t>http</a:t>
              </a:r>
              <a:r>
                <a:rPr lang="en-US" sz="1400" dirty="0">
                  <a:hlinkClick r:id="rId2"/>
                </a:rPr>
                <a:t>://</a:t>
              </a:r>
              <a:r>
                <a:rPr lang="en-US" sz="1400" dirty="0" smtClean="0">
                  <a:hlinkClick r:id="rId2"/>
                </a:rPr>
                <a:t>www.keystone-cost.eu/Keystone.owl</a:t>
              </a:r>
              <a:r>
                <a:rPr lang="en-US" sz="1400" dirty="0">
                  <a:hlinkClick r:id="rId2"/>
                </a:rPr>
                <a:t>#</a:t>
              </a:r>
              <a:r>
                <a:rPr lang="en-US" altLang="en-US" sz="1400" dirty="0"/>
                <a:t>&gt; </a:t>
              </a:r>
              <a:r>
                <a:rPr lang="en-US" altLang="en-US" sz="1400" dirty="0" smtClean="0"/>
                <a:t>.</a:t>
              </a:r>
              <a:endParaRPr lang="en-US" sz="1400" dirty="0"/>
            </a:p>
            <a:p>
              <a:pPr>
                <a:defRPr/>
              </a:pPr>
              <a:r>
                <a:rPr lang="en-US" sz="1400" dirty="0" smtClean="0"/>
                <a:t>Keystone: 1stKEYSTONEOpenConference</a:t>
              </a:r>
            </a:p>
            <a:p>
              <a:pPr>
                <a:defRPr/>
              </a:pPr>
              <a:r>
                <a:rPr lang="en-US" sz="1400" dirty="0" smtClean="0"/>
                <a:t>           a                                                   Keystone </a:t>
              </a:r>
              <a:r>
                <a:rPr lang="en-US" sz="1400" dirty="0"/>
                <a:t>: </a:t>
              </a:r>
              <a:r>
                <a:rPr lang="en-US" sz="1400" dirty="0" smtClean="0"/>
                <a:t>Conference;</a:t>
              </a:r>
            </a:p>
            <a:p>
              <a:pPr>
                <a:defRPr/>
              </a:pPr>
              <a:r>
                <a:rPr lang="en-US" sz="1400" dirty="0" smtClean="0"/>
                <a:t>           Keystone : </a:t>
              </a:r>
              <a:r>
                <a:rPr lang="en-US" sz="1400" dirty="0" err="1" smtClean="0"/>
                <a:t>hasAbbreviation</a:t>
              </a:r>
              <a:r>
                <a:rPr lang="en-US" sz="1400" dirty="0" smtClean="0"/>
                <a:t>   “IKC-2015" ;</a:t>
              </a:r>
            </a:p>
            <a:p>
              <a:pPr>
                <a:defRPr/>
              </a:pPr>
              <a:r>
                <a:rPr lang="en-US" sz="1400" dirty="0"/>
                <a:t> </a:t>
              </a:r>
              <a:r>
                <a:rPr lang="en-US" sz="1400" dirty="0" smtClean="0"/>
                <a:t>          Keystone : </a:t>
              </a:r>
              <a:r>
                <a:rPr lang="en-US" sz="1400" dirty="0" err="1" smtClean="0"/>
                <a:t>hasStartingDate</a:t>
              </a:r>
              <a:r>
                <a:rPr lang="en-US" sz="1400" dirty="0" smtClean="0"/>
                <a:t>    “08/09/2015”;</a:t>
              </a:r>
            </a:p>
            <a:p>
              <a:pPr>
                <a:defRPr/>
              </a:pPr>
              <a:r>
                <a:rPr lang="en-US" sz="1400" dirty="0" smtClean="0"/>
                <a:t>           Keystone : </a:t>
              </a:r>
              <a:r>
                <a:rPr lang="en-US" sz="1400" dirty="0" err="1" smtClean="0"/>
                <a:t>hasEndingDate</a:t>
              </a:r>
              <a:r>
                <a:rPr lang="en-US" sz="1400" dirty="0" smtClean="0"/>
                <a:t>      “09/09/2015”;</a:t>
              </a:r>
              <a:endParaRPr lang="en-US" sz="1400" dirty="0"/>
            </a:p>
            <a:p>
              <a:pPr>
                <a:defRPr/>
              </a:pPr>
              <a:r>
                <a:rPr lang="en-US" sz="1400" dirty="0"/>
                <a:t> </a:t>
              </a:r>
              <a:r>
                <a:rPr lang="en-US" sz="1400" dirty="0" smtClean="0"/>
                <a:t>          Keystone : </a:t>
              </a:r>
              <a:r>
                <a:rPr lang="en-US" sz="1400" dirty="0" err="1" smtClean="0"/>
                <a:t>hasHost</a:t>
              </a:r>
              <a:r>
                <a:rPr lang="en-US" sz="1400" dirty="0" smtClean="0"/>
                <a:t>                   Keystone : </a:t>
              </a:r>
              <a:r>
                <a:rPr lang="en-US" sz="1400" dirty="0" err="1" smtClean="0"/>
                <a:t>UniversityOfCoimbra</a:t>
              </a:r>
              <a:r>
                <a:rPr lang="en-US" sz="1400" dirty="0"/>
                <a:t> </a:t>
              </a:r>
              <a:r>
                <a:rPr lang="en-US" sz="1400" dirty="0" smtClean="0"/>
                <a:t>.</a:t>
              </a:r>
              <a:endParaRPr lang="en-US" sz="1400"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87" y="2809829"/>
              <a:ext cx="3092363" cy="16151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1775044" y="2741503"/>
              <a:ext cx="1441805"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r"/>
              <a:r>
                <a:rPr lang="en-US" b="1" cap="all" spc="0" dirty="0" smtClean="0">
                  <a:ln w="0"/>
                  <a:solidFill>
                    <a:srgbClr val="FF0000"/>
                  </a:solidFill>
                  <a:effectLst>
                    <a:reflection blurRad="12700" stA="50000" endPos="50000" dist="5000" dir="5400000" sy="-100000" rotWithShape="0"/>
                  </a:effectLst>
                </a:rPr>
                <a:t>Knowledge</a:t>
              </a:r>
            </a:p>
            <a:p>
              <a:pPr algn="r"/>
              <a:r>
                <a:rPr lang="en-US" b="1" cap="all" spc="0" dirty="0" smtClean="0">
                  <a:ln w="0"/>
                  <a:solidFill>
                    <a:srgbClr val="FF0000"/>
                  </a:solidFill>
                  <a:effectLst>
                    <a:reflection blurRad="12700" stA="50000" endPos="50000" dist="5000" dir="5400000" sy="-100000" rotWithShape="0"/>
                  </a:effectLst>
                </a:rPr>
                <a:t>Token</a:t>
              </a:r>
              <a:endParaRPr lang="en-US" b="1" cap="all" spc="0" dirty="0">
                <a:ln w="0"/>
                <a:solidFill>
                  <a:srgbClr val="FF0000"/>
                </a:solidFill>
                <a:effectLst>
                  <a:reflection blurRad="12700" stA="50000" endPos="50000" dist="5000" dir="5400000" sy="-100000" rotWithShape="0"/>
                </a:effectLst>
              </a:endParaRPr>
            </a:p>
          </p:txBody>
        </p:sp>
      </p:grpSp>
      <p:pic>
        <p:nvPicPr>
          <p:cNvPr id="1030" name="Picture 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3636" y="3168408"/>
            <a:ext cx="1008112" cy="1545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4409300" y="3468755"/>
            <a:ext cx="1441805"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r"/>
            <a:r>
              <a:rPr lang="en-US" b="1" cap="all" spc="0" dirty="0" smtClean="0">
                <a:ln w="0"/>
                <a:solidFill>
                  <a:srgbClr val="FF0000"/>
                </a:solidFill>
                <a:effectLst>
                  <a:reflection blurRad="12700" stA="50000" endPos="50000" dist="5000" dir="5400000" sy="-100000" rotWithShape="0"/>
                </a:effectLst>
              </a:rPr>
              <a:t>Knowledge</a:t>
            </a:r>
          </a:p>
          <a:p>
            <a:pPr algn="r"/>
            <a:r>
              <a:rPr lang="en-US" b="1" cap="all" spc="0" dirty="0" smtClean="0">
                <a:ln w="0"/>
                <a:solidFill>
                  <a:srgbClr val="FF0000"/>
                </a:solidFill>
                <a:effectLst>
                  <a:reflection blurRad="12700" stA="50000" endPos="50000" dist="5000" dir="5400000" sy="-100000" rotWithShape="0"/>
                </a:effectLst>
              </a:rPr>
              <a:t>Extraction</a:t>
            </a:r>
            <a:endParaRPr lang="en-US" b="1" cap="all" spc="0" dirty="0">
              <a:ln w="0"/>
              <a:solidFill>
                <a:srgbClr val="FF0000"/>
              </a:solidFill>
              <a:effectLst>
                <a:reflection blurRad="12700" stA="50000" endPos="50000" dist="5000" dir="5400000" sy="-100000" rotWithShape="0"/>
              </a:effectLst>
            </a:endParaRPr>
          </a:p>
        </p:txBody>
      </p:sp>
      <p:sp>
        <p:nvSpPr>
          <p:cNvPr id="21" name="Title 1"/>
          <p:cNvSpPr>
            <a:spLocks noGrp="1"/>
          </p:cNvSpPr>
          <p:nvPr>
            <p:ph type="title"/>
          </p:nvPr>
        </p:nvSpPr>
        <p:spPr>
          <a:xfrm>
            <a:off x="38189" y="99995"/>
            <a:ext cx="7846179" cy="764704"/>
          </a:xfrm>
        </p:spPr>
        <p:txBody>
          <a:bodyPr>
            <a:noAutofit/>
          </a:bodyPr>
          <a:lstStyle/>
          <a:p>
            <a:r>
              <a:rPr lang="en-US" sz="3600" b="1" dirty="0" smtClean="0">
                <a:solidFill>
                  <a:srgbClr val="0070C0"/>
                </a:solidFill>
              </a:rPr>
              <a:t>Information Token vs. </a:t>
            </a:r>
            <a:r>
              <a:rPr lang="en-US" sz="3600" b="1" dirty="0">
                <a:solidFill>
                  <a:srgbClr val="0070C0"/>
                </a:solidFill>
              </a:rPr>
              <a:t>Knowledge </a:t>
            </a:r>
            <a:r>
              <a:rPr lang="en-US" sz="3600" b="1" dirty="0" smtClean="0">
                <a:solidFill>
                  <a:srgbClr val="0070C0"/>
                </a:solidFill>
              </a:rPr>
              <a:t>Token</a:t>
            </a:r>
            <a:endParaRPr lang="en-US" sz="3600" b="1" dirty="0">
              <a:solidFill>
                <a:srgbClr val="0070C0"/>
              </a:solidFill>
            </a:endParaRPr>
          </a:p>
        </p:txBody>
      </p:sp>
      <p:pic>
        <p:nvPicPr>
          <p:cNvPr id="1031" name="Picture 7"/>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5895" y="2921927"/>
            <a:ext cx="2613897" cy="1729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4290" y="3470055"/>
            <a:ext cx="2736304" cy="1667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 name="Group 24"/>
          <p:cNvGrpSpPr/>
          <p:nvPr/>
        </p:nvGrpSpPr>
        <p:grpSpPr>
          <a:xfrm>
            <a:off x="8044735" y="24802"/>
            <a:ext cx="1025842" cy="1027934"/>
            <a:chOff x="395536" y="680361"/>
            <a:chExt cx="1440000" cy="1440000"/>
          </a:xfrm>
        </p:grpSpPr>
        <p:sp>
          <p:nvSpPr>
            <p:cNvPr id="26" name="Bevel 25"/>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0" name="Group 29"/>
          <p:cNvGrpSpPr/>
          <p:nvPr/>
        </p:nvGrpSpPr>
        <p:grpSpPr>
          <a:xfrm>
            <a:off x="7778143" y="5634588"/>
            <a:ext cx="745228" cy="739912"/>
            <a:chOff x="395536" y="680361"/>
            <a:chExt cx="1440000" cy="1440000"/>
          </a:xfrm>
        </p:grpSpPr>
        <p:sp>
          <p:nvSpPr>
            <p:cNvPr id="31" name="Bevel 30"/>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9" name="Picture 8"/>
          <p:cNvPicPr>
            <a:picLocks noChangeAspect="1" noChangeArrowheads="1"/>
          </p:cNvPicPr>
          <p:nvPr/>
        </p:nvPicPr>
        <p:blipFill>
          <a:blip r:embed="rId12" cstate="print">
            <a:clrChange>
              <a:clrFrom>
                <a:srgbClr val="EEFFEE"/>
              </a:clrFrom>
              <a:clrTo>
                <a:srgbClr val="EEFFEE">
                  <a:alpha val="0"/>
                </a:srgbClr>
              </a:clrTo>
            </a:clrChange>
            <a:extLst>
              <a:ext uri="{28A0092B-C50C-407E-A947-70E740481C1C}">
                <a14:useLocalDpi xmlns:a14="http://schemas.microsoft.com/office/drawing/2010/main" val="0"/>
              </a:ext>
            </a:extLst>
          </a:blip>
          <a:srcRect/>
          <a:stretch>
            <a:fillRect/>
          </a:stretch>
        </p:blipFill>
        <p:spPr bwMode="auto">
          <a:xfrm>
            <a:off x="8615766" y="5450054"/>
            <a:ext cx="380975" cy="43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38235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307" y="147421"/>
            <a:ext cx="6711299" cy="1353713"/>
          </a:xfrm>
        </p:spPr>
        <p:txBody>
          <a:bodyPr>
            <a:noAutofit/>
          </a:bodyPr>
          <a:lstStyle/>
          <a:p>
            <a:r>
              <a:rPr lang="en-US" sz="3600" b="1" dirty="0">
                <a:solidFill>
                  <a:srgbClr val="0070C0"/>
                </a:solidFill>
              </a:rPr>
              <a:t>Knowledge Organism </a:t>
            </a:r>
            <a:r>
              <a:rPr lang="en-US" sz="3600" b="1" dirty="0" smtClean="0">
                <a:solidFill>
                  <a:srgbClr val="0070C0"/>
                </a:solidFill>
              </a:rPr>
              <a:t>Consumes</a:t>
            </a:r>
            <a:br>
              <a:rPr lang="en-US" sz="3600" b="1" dirty="0" smtClean="0">
                <a:solidFill>
                  <a:srgbClr val="0070C0"/>
                </a:solidFill>
              </a:rPr>
            </a:br>
            <a:r>
              <a:rPr lang="en-US" sz="3600" b="1" dirty="0" smtClean="0">
                <a:solidFill>
                  <a:srgbClr val="0070C0"/>
                </a:solidFill>
              </a:rPr>
              <a:t>Knowledge Tokens and Evolves (grows incrementally)</a:t>
            </a:r>
            <a:endParaRPr lang="en-US" sz="3600" b="1" dirty="0">
              <a:solidFill>
                <a:srgbClr val="0070C0"/>
              </a:solidFill>
            </a:endParaRPr>
          </a:p>
        </p:txBody>
      </p:sp>
      <p:pic>
        <p:nvPicPr>
          <p:cNvPr id="5122"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16925" y="44507"/>
            <a:ext cx="1095270" cy="1381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8" name="Group 107"/>
          <p:cNvGrpSpPr/>
          <p:nvPr/>
        </p:nvGrpSpPr>
        <p:grpSpPr>
          <a:xfrm>
            <a:off x="47706" y="1652204"/>
            <a:ext cx="9050486" cy="5112568"/>
            <a:chOff x="47706" y="1532939"/>
            <a:chExt cx="9050486" cy="5112568"/>
          </a:xfrm>
        </p:grpSpPr>
        <p:sp>
          <p:nvSpPr>
            <p:cNvPr id="3" name="Rectangle 2"/>
            <p:cNvSpPr/>
            <p:nvPr/>
          </p:nvSpPr>
          <p:spPr>
            <a:xfrm>
              <a:off x="47706" y="1532939"/>
              <a:ext cx="9050486" cy="511256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35167" y="1589943"/>
              <a:ext cx="8963025"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314679" y="4254239"/>
              <a:ext cx="360000" cy="360000"/>
              <a:chOff x="395536" y="680361"/>
              <a:chExt cx="1440000" cy="1440000"/>
            </a:xfrm>
          </p:grpSpPr>
          <p:sp>
            <p:nvSpPr>
              <p:cNvPr id="5" name="Bevel 4"/>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1619223" y="4304749"/>
              <a:ext cx="360000" cy="360000"/>
              <a:chOff x="395536" y="680361"/>
              <a:chExt cx="1440000" cy="1440000"/>
            </a:xfrm>
          </p:grpSpPr>
          <p:sp>
            <p:nvSpPr>
              <p:cNvPr id="13" name="Bevel 12"/>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1556837" y="5046327"/>
              <a:ext cx="360000" cy="360000"/>
              <a:chOff x="395536" y="680361"/>
              <a:chExt cx="1440000" cy="1440000"/>
            </a:xfrm>
          </p:grpSpPr>
          <p:sp>
            <p:nvSpPr>
              <p:cNvPr id="17" name="Bevel 16"/>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 name="Group 19"/>
            <p:cNvGrpSpPr/>
            <p:nvPr/>
          </p:nvGrpSpPr>
          <p:grpSpPr>
            <a:xfrm>
              <a:off x="1812841" y="5550383"/>
              <a:ext cx="360000" cy="360000"/>
              <a:chOff x="395536" y="680361"/>
              <a:chExt cx="1440000" cy="1440000"/>
            </a:xfrm>
          </p:grpSpPr>
          <p:sp>
            <p:nvSpPr>
              <p:cNvPr id="21" name="Bevel 20"/>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 name="Group 23"/>
            <p:cNvGrpSpPr/>
            <p:nvPr/>
          </p:nvGrpSpPr>
          <p:grpSpPr>
            <a:xfrm>
              <a:off x="3003277" y="4206106"/>
              <a:ext cx="360000" cy="360000"/>
              <a:chOff x="395536" y="680361"/>
              <a:chExt cx="1440000" cy="1440000"/>
            </a:xfrm>
          </p:grpSpPr>
          <p:sp>
            <p:nvSpPr>
              <p:cNvPr id="25" name="Bevel 24"/>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8" name="Group 27"/>
            <p:cNvGrpSpPr/>
            <p:nvPr/>
          </p:nvGrpSpPr>
          <p:grpSpPr>
            <a:xfrm>
              <a:off x="3036977" y="4992825"/>
              <a:ext cx="360000" cy="360000"/>
              <a:chOff x="395536" y="680361"/>
              <a:chExt cx="1440000" cy="1440000"/>
            </a:xfrm>
          </p:grpSpPr>
          <p:sp>
            <p:nvSpPr>
              <p:cNvPr id="29" name="Bevel 28"/>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2" name="Group 31"/>
            <p:cNvGrpSpPr/>
            <p:nvPr/>
          </p:nvGrpSpPr>
          <p:grpSpPr>
            <a:xfrm>
              <a:off x="2946987" y="5505093"/>
              <a:ext cx="360000" cy="360000"/>
              <a:chOff x="395536" y="680361"/>
              <a:chExt cx="1440000" cy="1440000"/>
            </a:xfrm>
          </p:grpSpPr>
          <p:sp>
            <p:nvSpPr>
              <p:cNvPr id="33" name="Bevel 32"/>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6" name="Group 35"/>
            <p:cNvGrpSpPr/>
            <p:nvPr/>
          </p:nvGrpSpPr>
          <p:grpSpPr>
            <a:xfrm>
              <a:off x="3555039" y="5279230"/>
              <a:ext cx="360000" cy="360000"/>
              <a:chOff x="395536" y="680361"/>
              <a:chExt cx="1440000" cy="1440000"/>
            </a:xfrm>
          </p:grpSpPr>
          <p:sp>
            <p:nvSpPr>
              <p:cNvPr id="37" name="Bevel 36"/>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0" name="Group 39"/>
            <p:cNvGrpSpPr/>
            <p:nvPr/>
          </p:nvGrpSpPr>
          <p:grpSpPr>
            <a:xfrm>
              <a:off x="4707167" y="5000603"/>
              <a:ext cx="360000" cy="360000"/>
              <a:chOff x="395536" y="680361"/>
              <a:chExt cx="1440000" cy="1440000"/>
            </a:xfrm>
          </p:grpSpPr>
          <p:sp>
            <p:nvSpPr>
              <p:cNvPr id="41" name="Bevel 40"/>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4" name="Group 43"/>
            <p:cNvGrpSpPr/>
            <p:nvPr/>
          </p:nvGrpSpPr>
          <p:grpSpPr>
            <a:xfrm>
              <a:off x="5154557" y="5019062"/>
              <a:ext cx="360000" cy="360000"/>
              <a:chOff x="395536" y="680361"/>
              <a:chExt cx="1440000" cy="1440000"/>
            </a:xfrm>
          </p:grpSpPr>
          <p:sp>
            <p:nvSpPr>
              <p:cNvPr id="45" name="Bevel 44"/>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8" name="Group 47"/>
            <p:cNvGrpSpPr/>
            <p:nvPr/>
          </p:nvGrpSpPr>
          <p:grpSpPr>
            <a:xfrm>
              <a:off x="4969155" y="5555183"/>
              <a:ext cx="360000" cy="360000"/>
              <a:chOff x="395536" y="680361"/>
              <a:chExt cx="1440000" cy="1440000"/>
            </a:xfrm>
          </p:grpSpPr>
          <p:sp>
            <p:nvSpPr>
              <p:cNvPr id="49" name="Bevel 48"/>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2" name="Group 51"/>
            <p:cNvGrpSpPr/>
            <p:nvPr/>
          </p:nvGrpSpPr>
          <p:grpSpPr>
            <a:xfrm>
              <a:off x="4356809" y="5582206"/>
              <a:ext cx="360000" cy="360000"/>
              <a:chOff x="395536" y="680361"/>
              <a:chExt cx="1440000" cy="1440000"/>
            </a:xfrm>
          </p:grpSpPr>
          <p:sp>
            <p:nvSpPr>
              <p:cNvPr id="53" name="Bevel 52"/>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6" name="Group 55"/>
            <p:cNvGrpSpPr/>
            <p:nvPr/>
          </p:nvGrpSpPr>
          <p:grpSpPr>
            <a:xfrm>
              <a:off x="6147327" y="4913624"/>
              <a:ext cx="360000" cy="360000"/>
              <a:chOff x="395536" y="680361"/>
              <a:chExt cx="1440000" cy="1440000"/>
            </a:xfrm>
          </p:grpSpPr>
          <p:sp>
            <p:nvSpPr>
              <p:cNvPr id="57" name="Bevel 56"/>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0" name="Group 59"/>
            <p:cNvGrpSpPr/>
            <p:nvPr/>
          </p:nvGrpSpPr>
          <p:grpSpPr>
            <a:xfrm>
              <a:off x="6057337" y="5425892"/>
              <a:ext cx="360000" cy="360000"/>
              <a:chOff x="395536" y="680361"/>
              <a:chExt cx="1440000" cy="1440000"/>
            </a:xfrm>
          </p:grpSpPr>
          <p:sp>
            <p:nvSpPr>
              <p:cNvPr id="61" name="Bevel 60"/>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4" name="Group 63"/>
            <p:cNvGrpSpPr/>
            <p:nvPr/>
          </p:nvGrpSpPr>
          <p:grpSpPr>
            <a:xfrm>
              <a:off x="6665389" y="5200029"/>
              <a:ext cx="360000" cy="360000"/>
              <a:chOff x="395536" y="680361"/>
              <a:chExt cx="1440000" cy="1440000"/>
            </a:xfrm>
          </p:grpSpPr>
          <p:sp>
            <p:nvSpPr>
              <p:cNvPr id="65" name="Bevel 64"/>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8" name="Group 67"/>
            <p:cNvGrpSpPr/>
            <p:nvPr/>
          </p:nvGrpSpPr>
          <p:grpSpPr>
            <a:xfrm>
              <a:off x="7610891" y="4914392"/>
              <a:ext cx="360000" cy="360000"/>
              <a:chOff x="395536" y="680361"/>
              <a:chExt cx="1440000" cy="1440000"/>
            </a:xfrm>
          </p:grpSpPr>
          <p:sp>
            <p:nvSpPr>
              <p:cNvPr id="69" name="Bevel 68"/>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2" name="Group 71"/>
            <p:cNvGrpSpPr/>
            <p:nvPr/>
          </p:nvGrpSpPr>
          <p:grpSpPr>
            <a:xfrm>
              <a:off x="7425489" y="5402807"/>
              <a:ext cx="360000" cy="360000"/>
              <a:chOff x="395536" y="680361"/>
              <a:chExt cx="1440000" cy="1440000"/>
            </a:xfrm>
          </p:grpSpPr>
          <p:sp>
            <p:nvSpPr>
              <p:cNvPr id="73" name="Bevel 72"/>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6" name="Group 75"/>
            <p:cNvGrpSpPr/>
            <p:nvPr/>
          </p:nvGrpSpPr>
          <p:grpSpPr>
            <a:xfrm>
              <a:off x="8033541" y="5176944"/>
              <a:ext cx="360000" cy="360000"/>
              <a:chOff x="395536" y="680361"/>
              <a:chExt cx="1440000" cy="1440000"/>
            </a:xfrm>
          </p:grpSpPr>
          <p:sp>
            <p:nvSpPr>
              <p:cNvPr id="77" name="Bevel 76"/>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0" name="Group 79"/>
            <p:cNvGrpSpPr/>
            <p:nvPr/>
          </p:nvGrpSpPr>
          <p:grpSpPr>
            <a:xfrm>
              <a:off x="7960992" y="5648947"/>
              <a:ext cx="360000" cy="360000"/>
              <a:chOff x="395536" y="680361"/>
              <a:chExt cx="1440000" cy="1440000"/>
            </a:xfrm>
          </p:grpSpPr>
          <p:sp>
            <p:nvSpPr>
              <p:cNvPr id="81" name="Bevel 80"/>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4" name="Group 83"/>
            <p:cNvGrpSpPr/>
            <p:nvPr/>
          </p:nvGrpSpPr>
          <p:grpSpPr>
            <a:xfrm>
              <a:off x="7871002" y="6161215"/>
              <a:ext cx="360000" cy="360000"/>
              <a:chOff x="395536" y="680361"/>
              <a:chExt cx="1440000" cy="1440000"/>
            </a:xfrm>
          </p:grpSpPr>
          <p:sp>
            <p:nvSpPr>
              <p:cNvPr id="85" name="Bevel 84"/>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8" name="Group 87"/>
            <p:cNvGrpSpPr/>
            <p:nvPr/>
          </p:nvGrpSpPr>
          <p:grpSpPr>
            <a:xfrm>
              <a:off x="7339827" y="5912132"/>
              <a:ext cx="360000" cy="360000"/>
              <a:chOff x="395536" y="680361"/>
              <a:chExt cx="1440000" cy="1440000"/>
            </a:xfrm>
          </p:grpSpPr>
          <p:sp>
            <p:nvSpPr>
              <p:cNvPr id="89" name="Bevel 88"/>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2" name="Group 91"/>
            <p:cNvGrpSpPr/>
            <p:nvPr/>
          </p:nvGrpSpPr>
          <p:grpSpPr>
            <a:xfrm>
              <a:off x="6600130" y="5777927"/>
              <a:ext cx="360000" cy="360000"/>
              <a:chOff x="395536" y="680361"/>
              <a:chExt cx="1440000" cy="1440000"/>
            </a:xfrm>
          </p:grpSpPr>
          <p:sp>
            <p:nvSpPr>
              <p:cNvPr id="93" name="Bevel 92"/>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6" name="Group 95"/>
            <p:cNvGrpSpPr/>
            <p:nvPr/>
          </p:nvGrpSpPr>
          <p:grpSpPr>
            <a:xfrm>
              <a:off x="6107049" y="5924215"/>
              <a:ext cx="360000" cy="360000"/>
              <a:chOff x="395536" y="680361"/>
              <a:chExt cx="1440000" cy="1440000"/>
            </a:xfrm>
          </p:grpSpPr>
          <p:sp>
            <p:nvSpPr>
              <p:cNvPr id="97" name="Bevel 96"/>
              <p:cNvSpPr/>
              <p:nvPr/>
            </p:nvSpPr>
            <p:spPr>
              <a:xfrm>
                <a:off x="395536" y="680361"/>
                <a:ext cx="1440000" cy="1440000"/>
              </a:xfrm>
              <a:prstGeom prst="bevel">
                <a:avLst>
                  <a:gd name="adj" fmla="val 12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882402"/>
                <a:ext cx="1008112" cy="104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9470" y="1027549"/>
                <a:ext cx="720080" cy="776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0" name="Rectangle 99"/>
            <p:cNvSpPr/>
            <p:nvPr/>
          </p:nvSpPr>
          <p:spPr>
            <a:xfrm>
              <a:off x="111314" y="1661502"/>
              <a:ext cx="1100163" cy="4931272"/>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1209883" y="1662833"/>
              <a:ext cx="1393599" cy="4931272"/>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2602639" y="1664164"/>
              <a:ext cx="1513011" cy="4931272"/>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136285" y="1664164"/>
              <a:ext cx="1563541" cy="4931272"/>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5699826" y="1664164"/>
              <a:ext cx="1563541" cy="4931272"/>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7271386" y="1661502"/>
              <a:ext cx="1740808" cy="4931272"/>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Picture 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176" y="3861973"/>
              <a:ext cx="456649"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2"/>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8763" y="3818074"/>
              <a:ext cx="564153" cy="711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 name="Picture 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0983" y="3755703"/>
              <a:ext cx="657823" cy="829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 name="Picture 2"/>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18055" y="3143456"/>
              <a:ext cx="749715" cy="945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2"/>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27347" y="1901881"/>
              <a:ext cx="875729" cy="1104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 name="Picture 2"/>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33026" y="2555945"/>
              <a:ext cx="1215438" cy="1533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1" name="Oval 100"/>
            <p:cNvSpPr/>
            <p:nvPr/>
          </p:nvSpPr>
          <p:spPr>
            <a:xfrm>
              <a:off x="7307831" y="1697649"/>
              <a:ext cx="288000"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6</a:t>
              </a:r>
              <a:endParaRPr lang="en-US" sz="1400" dirty="0"/>
            </a:p>
          </p:txBody>
        </p:sp>
        <p:sp>
          <p:nvSpPr>
            <p:cNvPr id="116" name="Oval 115"/>
            <p:cNvSpPr/>
            <p:nvPr/>
          </p:nvSpPr>
          <p:spPr>
            <a:xfrm>
              <a:off x="160351" y="1705600"/>
              <a:ext cx="288000"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1</a:t>
              </a:r>
              <a:endParaRPr lang="en-US" sz="1400" dirty="0"/>
            </a:p>
          </p:txBody>
        </p:sp>
        <p:sp>
          <p:nvSpPr>
            <p:cNvPr id="117" name="Oval 116"/>
            <p:cNvSpPr/>
            <p:nvPr/>
          </p:nvSpPr>
          <p:spPr>
            <a:xfrm>
              <a:off x="1260886" y="1705600"/>
              <a:ext cx="288000"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2</a:t>
              </a:r>
              <a:endParaRPr lang="en-US" sz="1400" dirty="0"/>
            </a:p>
          </p:txBody>
        </p:sp>
        <p:sp>
          <p:nvSpPr>
            <p:cNvPr id="118" name="Oval 117"/>
            <p:cNvSpPr/>
            <p:nvPr/>
          </p:nvSpPr>
          <p:spPr>
            <a:xfrm>
              <a:off x="2633475" y="1702597"/>
              <a:ext cx="288000"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3</a:t>
              </a:r>
              <a:endParaRPr lang="en-US" sz="1400" dirty="0"/>
            </a:p>
          </p:txBody>
        </p:sp>
        <p:sp>
          <p:nvSpPr>
            <p:cNvPr id="119" name="Oval 118"/>
            <p:cNvSpPr/>
            <p:nvPr/>
          </p:nvSpPr>
          <p:spPr>
            <a:xfrm>
              <a:off x="4168646" y="1705600"/>
              <a:ext cx="288000"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4</a:t>
              </a:r>
              <a:endParaRPr lang="en-US" sz="1400" dirty="0"/>
            </a:p>
          </p:txBody>
        </p:sp>
        <p:sp>
          <p:nvSpPr>
            <p:cNvPr id="120" name="Oval 119"/>
            <p:cNvSpPr/>
            <p:nvPr/>
          </p:nvSpPr>
          <p:spPr>
            <a:xfrm>
              <a:off x="5742507" y="1697649"/>
              <a:ext cx="288000"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5</a:t>
              </a:r>
              <a:endParaRPr lang="en-US" sz="1400" dirty="0"/>
            </a:p>
          </p:txBody>
        </p:sp>
      </p:grpSp>
    </p:spTree>
    <p:extLst>
      <p:ext uri="{BB962C8B-B14F-4D97-AF65-F5344CB8AC3E}">
        <p14:creationId xmlns:p14="http://schemas.microsoft.com/office/powerpoint/2010/main" val="19172907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itle 1"/>
          <p:cNvSpPr>
            <a:spLocks noGrp="1"/>
          </p:cNvSpPr>
          <p:nvPr>
            <p:ph type="title"/>
          </p:nvPr>
        </p:nvSpPr>
        <p:spPr>
          <a:xfrm>
            <a:off x="854750" y="0"/>
            <a:ext cx="6347048" cy="764704"/>
          </a:xfrm>
        </p:spPr>
        <p:txBody>
          <a:bodyPr>
            <a:normAutofit/>
          </a:bodyPr>
          <a:lstStyle/>
          <a:p>
            <a:r>
              <a:rPr lang="en-US" sz="3600" b="1" dirty="0" smtClean="0">
                <a:solidFill>
                  <a:srgbClr val="0070C0"/>
                </a:solidFill>
              </a:rPr>
              <a:t>Knowledge Organism</a:t>
            </a:r>
            <a:endParaRPr lang="en-US" sz="3600" b="1" dirty="0">
              <a:solidFill>
                <a:srgbClr val="0070C0"/>
              </a:solidFill>
            </a:endParaRPr>
          </a:p>
        </p:txBody>
      </p:sp>
    </p:spTree>
    <p:extLst>
      <p:ext uri="{BB962C8B-B14F-4D97-AF65-F5344CB8AC3E}">
        <p14:creationId xmlns:p14="http://schemas.microsoft.com/office/powerpoint/2010/main" val="8405298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rapezoid 4"/>
          <p:cNvSpPr/>
          <p:nvPr/>
        </p:nvSpPr>
        <p:spPr>
          <a:xfrm>
            <a:off x="2628445" y="4035104"/>
            <a:ext cx="4320000" cy="1080000"/>
          </a:xfrm>
          <a:prstGeom prst="trapezoid">
            <a:avLst>
              <a:gd name="adj" fmla="val 8216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0" name="Picture 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1015" y="4082810"/>
            <a:ext cx="1950268" cy="683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4356211" y="4702320"/>
            <a:ext cx="912173"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BODY</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Title 1"/>
          <p:cNvSpPr>
            <a:spLocks noGrp="1"/>
          </p:cNvSpPr>
          <p:nvPr>
            <p:ph type="title"/>
          </p:nvPr>
        </p:nvSpPr>
        <p:spPr>
          <a:xfrm>
            <a:off x="1077378" y="31804"/>
            <a:ext cx="6347048" cy="764704"/>
          </a:xfrm>
        </p:spPr>
        <p:txBody>
          <a:bodyPr>
            <a:normAutofit fontScale="90000"/>
          </a:bodyPr>
          <a:lstStyle/>
          <a:p>
            <a:r>
              <a:rPr lang="en-US" sz="3600" b="1" dirty="0" smtClean="0">
                <a:solidFill>
                  <a:srgbClr val="0070C0"/>
                </a:solidFill>
              </a:rPr>
              <a:t>Knowledge Organism (has “Body”)</a:t>
            </a:r>
            <a:endParaRPr lang="en-US" sz="3600" b="1" dirty="0">
              <a:solidFill>
                <a:srgbClr val="0070C0"/>
              </a:solidFill>
            </a:endParaRPr>
          </a:p>
        </p:txBody>
      </p:sp>
      <p:sp>
        <p:nvSpPr>
          <p:cNvPr id="18" name="Rectangle 17"/>
          <p:cNvSpPr/>
          <p:nvPr/>
        </p:nvSpPr>
        <p:spPr>
          <a:xfrm>
            <a:off x="6918683" y="3963545"/>
            <a:ext cx="1818511"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ABox</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20" name="TextBox 19"/>
          <p:cNvSpPr txBox="1"/>
          <p:nvPr/>
        </p:nvSpPr>
        <p:spPr>
          <a:xfrm>
            <a:off x="6667859" y="4798863"/>
            <a:ext cx="2304256" cy="800219"/>
          </a:xfrm>
          <a:prstGeom prst="rect">
            <a:avLst/>
          </a:prstGeom>
          <a:noFill/>
        </p:spPr>
        <p:txBody>
          <a:bodyPr wrap="square" rtlCol="0">
            <a:spAutoFit/>
          </a:bodyPr>
          <a:lstStyle/>
          <a:p>
            <a:pPr algn="ctr"/>
            <a:r>
              <a:rPr lang="en-US" dirty="0" err="1" smtClean="0"/>
              <a:t>Assertional</a:t>
            </a:r>
            <a:r>
              <a:rPr lang="en-US" dirty="0" smtClean="0"/>
              <a:t> Box</a:t>
            </a:r>
          </a:p>
          <a:p>
            <a:pPr algn="ctr"/>
            <a:r>
              <a:rPr lang="en-US" sz="1400" dirty="0" smtClean="0"/>
              <a:t>of the respective ontology</a:t>
            </a:r>
          </a:p>
          <a:p>
            <a:pPr algn="ctr"/>
            <a:r>
              <a:rPr lang="en-US" sz="1400" dirty="0" smtClean="0"/>
              <a:t>(facts about domain objects)</a:t>
            </a:r>
            <a:endParaRPr lang="en-US" sz="1400" dirty="0"/>
          </a:p>
        </p:txBody>
      </p:sp>
    </p:spTree>
    <p:extLst>
      <p:ext uri="{BB962C8B-B14F-4D97-AF65-F5344CB8AC3E}">
        <p14:creationId xmlns:p14="http://schemas.microsoft.com/office/powerpoint/2010/main" val="35164481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259" y="2190309"/>
            <a:ext cx="2304256" cy="2906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Isosceles Triangle 3"/>
          <p:cNvSpPr/>
          <p:nvPr/>
        </p:nvSpPr>
        <p:spPr>
          <a:xfrm>
            <a:off x="3532215" y="2559828"/>
            <a:ext cx="2520121" cy="1443472"/>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p:cNvSpPr/>
          <p:nvPr/>
        </p:nvSpPr>
        <p:spPr>
          <a:xfrm>
            <a:off x="2628445" y="4035104"/>
            <a:ext cx="4320000" cy="1080000"/>
          </a:xfrm>
          <a:prstGeom prst="trapezoid">
            <a:avLst>
              <a:gd name="adj" fmla="val 8216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65893" y="2950593"/>
            <a:ext cx="725235" cy="676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1015" y="4082810"/>
            <a:ext cx="1950268" cy="683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123711" y="3547510"/>
            <a:ext cx="136127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GENOME</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Rectangle 11"/>
          <p:cNvSpPr/>
          <p:nvPr/>
        </p:nvSpPr>
        <p:spPr>
          <a:xfrm>
            <a:off x="4356211" y="4702320"/>
            <a:ext cx="912173"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BODY</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tangle 6"/>
          <p:cNvSpPr/>
          <p:nvPr/>
        </p:nvSpPr>
        <p:spPr>
          <a:xfrm>
            <a:off x="6860223" y="2225886"/>
            <a:ext cx="1741566"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TBox</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4" name="Rectangle 13"/>
          <p:cNvSpPr/>
          <p:nvPr/>
        </p:nvSpPr>
        <p:spPr>
          <a:xfrm>
            <a:off x="6918683" y="3963545"/>
            <a:ext cx="1818511"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ABox</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8" name="TextBox 7"/>
          <p:cNvSpPr txBox="1"/>
          <p:nvPr/>
        </p:nvSpPr>
        <p:spPr>
          <a:xfrm>
            <a:off x="6444208" y="3042498"/>
            <a:ext cx="2699792" cy="800219"/>
          </a:xfrm>
          <a:prstGeom prst="rect">
            <a:avLst/>
          </a:prstGeom>
          <a:noFill/>
        </p:spPr>
        <p:txBody>
          <a:bodyPr wrap="square" rtlCol="0">
            <a:spAutoFit/>
          </a:bodyPr>
          <a:lstStyle/>
          <a:p>
            <a:pPr algn="ctr"/>
            <a:r>
              <a:rPr lang="en-US" dirty="0"/>
              <a:t>Terminological </a:t>
            </a:r>
            <a:r>
              <a:rPr lang="en-US" dirty="0" smtClean="0"/>
              <a:t>Box</a:t>
            </a:r>
          </a:p>
          <a:p>
            <a:pPr algn="ctr"/>
            <a:r>
              <a:rPr lang="en-US" sz="1400" dirty="0" smtClean="0"/>
              <a:t>of the respective ontology</a:t>
            </a:r>
          </a:p>
          <a:p>
            <a:pPr algn="ctr"/>
            <a:r>
              <a:rPr lang="en-US" sz="1400" dirty="0" smtClean="0"/>
              <a:t>(facts about domain concepts)</a:t>
            </a:r>
            <a:endParaRPr lang="en-US" sz="1400" dirty="0"/>
          </a:p>
        </p:txBody>
      </p:sp>
      <p:sp>
        <p:nvSpPr>
          <p:cNvPr id="16" name="TextBox 15"/>
          <p:cNvSpPr txBox="1"/>
          <p:nvPr/>
        </p:nvSpPr>
        <p:spPr>
          <a:xfrm>
            <a:off x="6667859" y="4798863"/>
            <a:ext cx="2304256" cy="800219"/>
          </a:xfrm>
          <a:prstGeom prst="rect">
            <a:avLst/>
          </a:prstGeom>
          <a:noFill/>
        </p:spPr>
        <p:txBody>
          <a:bodyPr wrap="square" rtlCol="0">
            <a:spAutoFit/>
          </a:bodyPr>
          <a:lstStyle/>
          <a:p>
            <a:pPr algn="ctr"/>
            <a:r>
              <a:rPr lang="en-US" dirty="0" err="1" smtClean="0"/>
              <a:t>Assertional</a:t>
            </a:r>
            <a:r>
              <a:rPr lang="en-US" dirty="0" smtClean="0"/>
              <a:t> Box</a:t>
            </a:r>
          </a:p>
          <a:p>
            <a:pPr algn="ctr"/>
            <a:r>
              <a:rPr lang="en-US" sz="1400" dirty="0" smtClean="0"/>
              <a:t>of the respective ontology</a:t>
            </a:r>
          </a:p>
          <a:p>
            <a:pPr algn="ctr"/>
            <a:r>
              <a:rPr lang="en-US" sz="1400" dirty="0" smtClean="0"/>
              <a:t>(facts about domain objects)</a:t>
            </a:r>
            <a:endParaRPr lang="en-US" sz="1400" dirty="0"/>
          </a:p>
        </p:txBody>
      </p:sp>
      <p:sp>
        <p:nvSpPr>
          <p:cNvPr id="17" name="Title 1"/>
          <p:cNvSpPr>
            <a:spLocks noGrp="1"/>
          </p:cNvSpPr>
          <p:nvPr>
            <p:ph type="title"/>
          </p:nvPr>
        </p:nvSpPr>
        <p:spPr>
          <a:xfrm>
            <a:off x="1077378" y="31804"/>
            <a:ext cx="6806990" cy="764704"/>
          </a:xfrm>
        </p:spPr>
        <p:txBody>
          <a:bodyPr>
            <a:normAutofit fontScale="90000"/>
          </a:bodyPr>
          <a:lstStyle/>
          <a:p>
            <a:r>
              <a:rPr lang="en-US" sz="3600" b="1" dirty="0" smtClean="0">
                <a:solidFill>
                  <a:srgbClr val="0070C0"/>
                </a:solidFill>
              </a:rPr>
              <a:t>Knowledge Organism (has “Genome”)</a:t>
            </a:r>
            <a:endParaRPr lang="en-US" sz="3600" b="1" dirty="0">
              <a:solidFill>
                <a:srgbClr val="0070C0"/>
              </a:solidFill>
            </a:endParaRPr>
          </a:p>
        </p:txBody>
      </p:sp>
    </p:spTree>
    <p:extLst>
      <p:ext uri="{BB962C8B-B14F-4D97-AF65-F5344CB8AC3E}">
        <p14:creationId xmlns:p14="http://schemas.microsoft.com/office/powerpoint/2010/main" val="20679457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3268</TotalTime>
  <Words>4626</Words>
  <Application>Microsoft Office PowerPoint</Application>
  <PresentationFormat>On-screen Show (4:3)</PresentationFormat>
  <Paragraphs>343</Paragraphs>
  <Slides>36</Slides>
  <Notes>2</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Balanced Large Scale Knowledge Matching Using LSH Forest</vt:lpstr>
      <vt:lpstr>PowerPoint Presentation</vt:lpstr>
      <vt:lpstr>Where we start: Evolving Big Data</vt:lpstr>
      <vt:lpstr>Big Data and Darwin Evolution</vt:lpstr>
      <vt:lpstr>Information Token vs. Knowledge Token</vt:lpstr>
      <vt:lpstr>Knowledge Organism Consumes Knowledge Tokens and Evolves (grows incrementally)</vt:lpstr>
      <vt:lpstr>Knowledge Organism</vt:lpstr>
      <vt:lpstr>Knowledge Organism (has “Body”)</vt:lpstr>
      <vt:lpstr>Knowledge Organism (has “Genome”)</vt:lpstr>
      <vt:lpstr>Knowledge Organism (Situated in the Environment)</vt:lpstr>
      <vt:lpstr>Knowledge Organism (consumes knowledge tokens …</vt:lpstr>
      <vt:lpstr>Knowledge Organism (produces knowledge tokens …</vt:lpstr>
      <vt:lpstr>Knowledge Organism (communicates with others …</vt:lpstr>
      <vt:lpstr>“Sowing” Knowledge Tokens</vt:lpstr>
      <vt:lpstr>Sowing Knowledge Tokens Problem</vt:lpstr>
      <vt:lpstr>Sowing Knowledge Tokens Challenge</vt:lpstr>
      <vt:lpstr>Efficiency vs. Effectiveness (we are looking for a balanced solution)</vt:lpstr>
      <vt:lpstr>Locality-Sensitive Hashing</vt:lpstr>
      <vt:lpstr>LSH Forest</vt:lpstr>
      <vt:lpstr>LSH Forest vs. LSH</vt:lpstr>
      <vt:lpstr>The challenge of very close points in LSH Forest</vt:lpstr>
      <vt:lpstr>We have checked the LSH with the Big Ontologies already before; now its time to check the Forest</vt:lpstr>
      <vt:lpstr>Ontology Alignment Evaluation Initiative</vt:lpstr>
      <vt:lpstr>Ontology Alignment Evaluation Initiative</vt:lpstr>
      <vt:lpstr>Experiments (basic settings)</vt:lpstr>
      <vt:lpstr>The FMA Ontology</vt:lpstr>
      <vt:lpstr>The FMA Ontology</vt:lpstr>
      <vt:lpstr>The NCI Ontology</vt:lpstr>
      <vt:lpstr>The SNOMED Ontology</vt:lpstr>
      <vt:lpstr>Ontology Preprocessing (aka knowledge tokens discovery)</vt:lpstr>
      <vt:lpstr>“Single Ontology – Single Tree” experiments</vt:lpstr>
      <vt:lpstr>“Processing the 2 Ontologies mix with the LSH Forest” experiments</vt:lpstr>
      <vt:lpstr>PowerPoint Presentation</vt:lpstr>
      <vt:lpstr>“Adding Dynamics” to the experiments (uniform distribution case)</vt:lpstr>
      <vt:lpstr>“Adding Dynamics” to the experiments (Zipf distribution case)</vt:lpstr>
      <vt:lpstr>Conclusions</vt:lpstr>
    </vt:vector>
  </TitlesOfParts>
  <Company>University of Jyväskylä</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Balanced Large Scale Knowledge Matching Using LSH Forest</dc:title>
  <dc:subject>IKC-2015 Conference Presentation</dc:subject>
  <dc:creator>Terziyan Vagan</dc:creator>
  <cp:keywords>Knowledge Evolution, Big Data, LSH, LSH Forest, Ontology matching, Ontology Alignment</cp:keywords>
  <dc:description>Evolving Knowledge Ecosystems were proposed recently to approach the Big Data challenge, following the hypothesis that knowledge evolves in a way similar to biological systems. Therefore, the inner working of the knowledge ecosystem can be spotted from natural evolution. An evolving knowledge ecosystem consists of Knowledge Organisms, which form a representation of the knowledge, and the environment in which they reside. The environment consists of contexts, which are composed of so-called knowledge tokens. These tokens are ontological fragments extracted from information tokens, in turn, which originate from
the streams of information owing into the ecosystem. In this article we investigate the use of LSH Forest (a self-tuning indexing schema based on locality-sensitive hashing) for solving the problem of placing new knowledge tokens in the right contexts of the environment. We first show that LSH Forest possesses required properties and could be used for large
distributed set-ups. We also show the results of initial experiments with large ontologies.</dc:description>
  <cp:lastModifiedBy>Terziyan Vagan</cp:lastModifiedBy>
  <cp:revision>254</cp:revision>
  <dcterms:created xsi:type="dcterms:W3CDTF">2014-02-03T09:49:59Z</dcterms:created>
  <dcterms:modified xsi:type="dcterms:W3CDTF">2015-08-21T14:35:04Z</dcterms:modified>
</cp:coreProperties>
</file>