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1017" r:id="rId3"/>
    <p:sldId id="984" r:id="rId4"/>
    <p:sldId id="591" r:id="rId5"/>
    <p:sldId id="985" r:id="rId6"/>
    <p:sldId id="329" r:id="rId7"/>
    <p:sldId id="326" r:id="rId8"/>
    <p:sldId id="327" r:id="rId9"/>
    <p:sldId id="335" r:id="rId10"/>
    <p:sldId id="336" r:id="rId11"/>
    <p:sldId id="337" r:id="rId12"/>
    <p:sldId id="338" r:id="rId13"/>
    <p:sldId id="339" r:id="rId14"/>
    <p:sldId id="340" r:id="rId15"/>
    <p:sldId id="987" r:id="rId16"/>
    <p:sldId id="988" r:id="rId17"/>
    <p:sldId id="992" r:id="rId18"/>
    <p:sldId id="848" r:id="rId19"/>
    <p:sldId id="993" r:id="rId20"/>
    <p:sldId id="995" r:id="rId21"/>
    <p:sldId id="996" r:id="rId22"/>
    <p:sldId id="997" r:id="rId23"/>
    <p:sldId id="998" r:id="rId24"/>
    <p:sldId id="999" r:id="rId25"/>
    <p:sldId id="1000" r:id="rId26"/>
    <p:sldId id="1007" r:id="rId27"/>
    <p:sldId id="1001" r:id="rId28"/>
    <p:sldId id="1002" r:id="rId29"/>
    <p:sldId id="1003" r:id="rId30"/>
    <p:sldId id="1004" r:id="rId31"/>
    <p:sldId id="1005" r:id="rId32"/>
    <p:sldId id="1008" r:id="rId33"/>
    <p:sldId id="860" r:id="rId34"/>
    <p:sldId id="1010" r:id="rId35"/>
    <p:sldId id="1011" r:id="rId36"/>
    <p:sldId id="1012" r:id="rId37"/>
    <p:sldId id="850" r:id="rId38"/>
    <p:sldId id="908" r:id="rId39"/>
    <p:sldId id="910" r:id="rId40"/>
    <p:sldId id="1009" r:id="rId41"/>
    <p:sldId id="1016" r:id="rId42"/>
    <p:sldId id="1015" r:id="rId43"/>
    <p:sldId id="841" r:id="rId44"/>
    <p:sldId id="842" r:id="rId45"/>
    <p:sldId id="844" r:id="rId46"/>
    <p:sldId id="845" r:id="rId47"/>
    <p:sldId id="846" r:id="rId48"/>
    <p:sldId id="847" r:id="rId49"/>
    <p:sldId id="849" r:id="rId50"/>
    <p:sldId id="889" r:id="rId51"/>
    <p:sldId id="890" r:id="rId52"/>
    <p:sldId id="891" r:id="rId53"/>
    <p:sldId id="893" r:id="rId54"/>
    <p:sldId id="912" r:id="rId55"/>
    <p:sldId id="894" r:id="rId56"/>
    <p:sldId id="903" r:id="rId57"/>
    <p:sldId id="852" r:id="rId58"/>
    <p:sldId id="853" r:id="rId59"/>
    <p:sldId id="854" r:id="rId60"/>
    <p:sldId id="902" r:id="rId61"/>
    <p:sldId id="913" r:id="rId62"/>
    <p:sldId id="914" r:id="rId63"/>
    <p:sldId id="855" r:id="rId64"/>
    <p:sldId id="901" r:id="rId65"/>
    <p:sldId id="856" r:id="rId66"/>
    <p:sldId id="859" r:id="rId67"/>
    <p:sldId id="861" r:id="rId68"/>
    <p:sldId id="862" r:id="rId69"/>
    <p:sldId id="904" r:id="rId70"/>
    <p:sldId id="905" r:id="rId71"/>
    <p:sldId id="866" r:id="rId72"/>
    <p:sldId id="867" r:id="rId73"/>
    <p:sldId id="868" r:id="rId74"/>
    <p:sldId id="869" r:id="rId75"/>
    <p:sldId id="981" r:id="rId76"/>
    <p:sldId id="982" r:id="rId77"/>
    <p:sldId id="895" r:id="rId78"/>
    <p:sldId id="896" r:id="rId79"/>
    <p:sldId id="897" r:id="rId80"/>
    <p:sldId id="898" r:id="rId81"/>
    <p:sldId id="907" r:id="rId82"/>
    <p:sldId id="899" r:id="rId83"/>
    <p:sldId id="864" r:id="rId84"/>
    <p:sldId id="870" r:id="rId85"/>
    <p:sldId id="871" r:id="rId86"/>
    <p:sldId id="865" r:id="rId87"/>
    <p:sldId id="887" r:id="rId88"/>
    <p:sldId id="884" r:id="rId89"/>
    <p:sldId id="886" r:id="rId90"/>
    <p:sldId id="863" r:id="rId91"/>
    <p:sldId id="977" r:id="rId92"/>
    <p:sldId id="978" r:id="rId93"/>
    <p:sldId id="979" r:id="rId94"/>
    <p:sldId id="416" r:id="rId95"/>
    <p:sldId id="909" r:id="rId96"/>
    <p:sldId id="375" r:id="rId97"/>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B9B9"/>
    <a:srgbClr val="8FE2FF"/>
    <a:srgbClr val="DA6D00"/>
    <a:srgbClr val="CC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666"/>
      </p:cViewPr>
      <p:guideLst>
        <p:guide orient="horz" pos="2160"/>
        <p:guide pos="2880"/>
      </p:guideLst>
    </p:cSldViewPr>
  </p:slideViewPr>
  <p:notesTextViewPr>
    <p:cViewPr>
      <p:scale>
        <a:sx n="1" d="1"/>
        <a:sy n="1" d="1"/>
      </p:scale>
      <p:origin x="0" y="0"/>
    </p:cViewPr>
  </p:notesTextViewPr>
  <p:notesViewPr>
    <p:cSldViewPr>
      <p:cViewPr varScale="1">
        <p:scale>
          <a:sx n="93" d="100"/>
          <a:sy n="93" d="100"/>
        </p:scale>
        <p:origin x="-3744" y="-12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3" cy="493634"/>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idx="1"/>
          </p:nvPr>
        </p:nvSpPr>
        <p:spPr>
          <a:xfrm>
            <a:off x="3818971" y="0"/>
            <a:ext cx="2921583" cy="493634"/>
          </a:xfrm>
          <a:prstGeom prst="rect">
            <a:avLst/>
          </a:prstGeom>
        </p:spPr>
        <p:txBody>
          <a:bodyPr vert="horz" lIns="91650" tIns="45825" rIns="91650" bIns="45825" rtlCol="0"/>
          <a:lstStyle>
            <a:lvl1pPr algn="r">
              <a:defRPr sz="1200"/>
            </a:lvl1pPr>
          </a:lstStyle>
          <a:p>
            <a:fld id="{68514951-1AB6-4B26-B3C2-2DB051A9BA08}" type="datetimeFigureOut">
              <a:rPr lang="en-US" smtClean="0"/>
              <a:t>9/19/2016</a:t>
            </a:fld>
            <a:endParaRPr lang="en-US" dirty="0"/>
          </a:p>
        </p:txBody>
      </p:sp>
      <p:sp>
        <p:nvSpPr>
          <p:cNvPr id="4" name="Slide Image Placeholder 3"/>
          <p:cNvSpPr>
            <a:spLocks noGrp="1" noRot="1" noChangeAspect="1"/>
          </p:cNvSpPr>
          <p:nvPr>
            <p:ph type="sldImg" idx="2"/>
          </p:nvPr>
        </p:nvSpPr>
        <p:spPr>
          <a:xfrm>
            <a:off x="903288" y="741363"/>
            <a:ext cx="4935537" cy="3702050"/>
          </a:xfrm>
          <a:prstGeom prst="rect">
            <a:avLst/>
          </a:prstGeom>
          <a:noFill/>
          <a:ln w="12700">
            <a:solidFill>
              <a:prstClr val="black"/>
            </a:solidFill>
          </a:ln>
        </p:spPr>
        <p:txBody>
          <a:bodyPr vert="horz" lIns="91650" tIns="45825" rIns="91650" bIns="45825" rtlCol="0" anchor="ctr"/>
          <a:lstStyle/>
          <a:p>
            <a:endParaRPr lang="en-US" dirty="0"/>
          </a:p>
        </p:txBody>
      </p:sp>
      <p:sp>
        <p:nvSpPr>
          <p:cNvPr id="5" name="Notes Placeholder 4"/>
          <p:cNvSpPr>
            <a:spLocks noGrp="1"/>
          </p:cNvSpPr>
          <p:nvPr>
            <p:ph type="body" sz="quarter" idx="3"/>
          </p:nvPr>
        </p:nvSpPr>
        <p:spPr>
          <a:xfrm>
            <a:off x="674212" y="4689516"/>
            <a:ext cx="5393690" cy="4442699"/>
          </a:xfrm>
          <a:prstGeom prst="rect">
            <a:avLst/>
          </a:prstGeom>
        </p:spPr>
        <p:txBody>
          <a:bodyPr vert="horz" lIns="91650" tIns="45825" rIns="91650" bIns="458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6"/>
            <a:ext cx="2921583" cy="493634"/>
          </a:xfrm>
          <a:prstGeom prst="rect">
            <a:avLst/>
          </a:prstGeom>
        </p:spPr>
        <p:txBody>
          <a:bodyPr vert="horz" lIns="91650" tIns="45825" rIns="91650" bIns="458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8971" y="9377316"/>
            <a:ext cx="2921583" cy="493634"/>
          </a:xfrm>
          <a:prstGeom prst="rect">
            <a:avLst/>
          </a:prstGeom>
        </p:spPr>
        <p:txBody>
          <a:bodyPr vert="horz" lIns="91650" tIns="45825" rIns="91650" bIns="45825" rtlCol="0" anchor="b"/>
          <a:lstStyle>
            <a:lvl1pPr algn="r">
              <a:defRPr sz="1200"/>
            </a:lvl1pPr>
          </a:lstStyle>
          <a:p>
            <a:fld id="{5E1C17EF-49BD-4EA5-B8D8-1977CC9AB36F}" type="slidenum">
              <a:rPr lang="en-US" smtClean="0"/>
              <a:t>‹#›</a:t>
            </a:fld>
            <a:endParaRPr lang="en-US" dirty="0"/>
          </a:p>
        </p:txBody>
      </p:sp>
    </p:spTree>
    <p:extLst>
      <p:ext uri="{BB962C8B-B14F-4D97-AF65-F5344CB8AC3E}">
        <p14:creationId xmlns:p14="http://schemas.microsoft.com/office/powerpoint/2010/main" val="278441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C17EF-49BD-4EA5-B8D8-1977CC9AB36F}" type="slidenum">
              <a:rPr lang="en-US" smtClean="0"/>
              <a:t>8</a:t>
            </a:fld>
            <a:endParaRPr lang="en-US"/>
          </a:p>
        </p:txBody>
      </p:sp>
    </p:spTree>
    <p:extLst>
      <p:ext uri="{BB962C8B-B14F-4D97-AF65-F5344CB8AC3E}">
        <p14:creationId xmlns:p14="http://schemas.microsoft.com/office/powerpoint/2010/main" val="112778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5D293-9A7D-4D41-BF53-FCC7AF51F9D0}" type="slidenum">
              <a:rPr lang="en-US" smtClean="0"/>
              <a:t>14</a:t>
            </a:fld>
            <a:endParaRPr lang="en-US"/>
          </a:p>
        </p:txBody>
      </p:sp>
    </p:spTree>
    <p:extLst>
      <p:ext uri="{BB962C8B-B14F-4D97-AF65-F5344CB8AC3E}">
        <p14:creationId xmlns:p14="http://schemas.microsoft.com/office/powerpoint/2010/main" val="17310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C17EF-49BD-4EA5-B8D8-1977CC9AB36F}" type="slidenum">
              <a:rPr lang="en-US" smtClean="0"/>
              <a:t>37</a:t>
            </a:fld>
            <a:endParaRPr lang="en-US" dirty="0"/>
          </a:p>
        </p:txBody>
      </p:sp>
    </p:spTree>
    <p:extLst>
      <p:ext uri="{BB962C8B-B14F-4D97-AF65-F5344CB8AC3E}">
        <p14:creationId xmlns:p14="http://schemas.microsoft.com/office/powerpoint/2010/main" val="262969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C17EF-49BD-4EA5-B8D8-1977CC9AB36F}" type="slidenum">
              <a:rPr lang="en-US" smtClean="0"/>
              <a:t>38</a:t>
            </a:fld>
            <a:endParaRPr lang="en-US" dirty="0"/>
          </a:p>
        </p:txBody>
      </p:sp>
    </p:spTree>
    <p:extLst>
      <p:ext uri="{BB962C8B-B14F-4D97-AF65-F5344CB8AC3E}">
        <p14:creationId xmlns:p14="http://schemas.microsoft.com/office/powerpoint/2010/main" val="262969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C17EF-49BD-4EA5-B8D8-1977CC9AB36F}" type="slidenum">
              <a:rPr lang="en-US" smtClean="0"/>
              <a:t>39</a:t>
            </a:fld>
            <a:endParaRPr lang="en-US" dirty="0"/>
          </a:p>
        </p:txBody>
      </p:sp>
    </p:spTree>
    <p:extLst>
      <p:ext uri="{BB962C8B-B14F-4D97-AF65-F5344CB8AC3E}">
        <p14:creationId xmlns:p14="http://schemas.microsoft.com/office/powerpoint/2010/main" val="262969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4209034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879234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77357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90838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69284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28418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97109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46271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66684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2524354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DB420-35D2-4650-899A-50E5B5C6804A}" type="datetimeFigureOut">
              <a:rPr lang="en-US" smtClean="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93462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DB420-35D2-4650-899A-50E5B5C6804A}" type="datetimeFigureOut">
              <a:rPr lang="en-US" smtClean="0"/>
              <a:t>9/19/2016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BC3CA-BFE6-4C40-87A4-CB53984EA9CF}" type="slidenum">
              <a:rPr lang="en-US" smtClean="0"/>
              <a:t>‹#›</a:t>
            </a:fld>
            <a:endParaRPr lang="en-US" dirty="0"/>
          </a:p>
        </p:txBody>
      </p:sp>
    </p:spTree>
    <p:extLst>
      <p:ext uri="{BB962C8B-B14F-4D97-AF65-F5344CB8AC3E}">
        <p14:creationId xmlns:p14="http://schemas.microsoft.com/office/powerpoint/2010/main" val="1839780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www.mit.jyu.fi/ai/IKC-2016.pptx"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6.png"/><Relationship Id="rId7" Type="http://schemas.openxmlformats.org/officeDocument/2006/relationships/image" Target="../media/image68.jpe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60.png"/><Relationship Id="rId10" Type="http://schemas.openxmlformats.org/officeDocument/2006/relationships/image" Target="../media/image53.jpeg"/><Relationship Id="rId4" Type="http://schemas.openxmlformats.org/officeDocument/2006/relationships/image" Target="../media/image57.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70.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0.pn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6.png"/><Relationship Id="rId7" Type="http://schemas.openxmlformats.org/officeDocument/2006/relationships/image" Target="../media/image68.jpe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60.png"/><Relationship Id="rId10" Type="http://schemas.openxmlformats.org/officeDocument/2006/relationships/image" Target="../media/image53.jpeg"/><Relationship Id="rId4" Type="http://schemas.openxmlformats.org/officeDocument/2006/relationships/image" Target="../media/image57.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56.pn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68.jpe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68.jpe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68.jpe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7.png"/><Relationship Id="rId7"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68.jpeg"/><Relationship Id="rId4" Type="http://schemas.openxmlformats.org/officeDocument/2006/relationships/image" Target="../media/image60.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7.png"/><Relationship Id="rId7"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68.jpe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michael.cochez@fit.fraunhofer.de" TargetMode="External"/><Relationship Id="rId7" Type="http://schemas.openxmlformats.org/officeDocument/2006/relationships/image" Target="../media/image9.png"/><Relationship Id="rId2" Type="http://schemas.openxmlformats.org/officeDocument/2006/relationships/hyperlink" Target="mailto:michael.cochez@jyu.fi"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mailto:golovianko@gmail.com" TargetMode="External"/><Relationship Id="rId4" Type="http://schemas.openxmlformats.org/officeDocument/2006/relationships/hyperlink" Target="mailto:mariia.golovianko@nure.ua"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9.png"/><Relationship Id="rId5" Type="http://schemas.openxmlformats.org/officeDocument/2006/relationships/image" Target="../media/image45.jpeg"/><Relationship Id="rId10" Type="http://schemas.openxmlformats.org/officeDocument/2006/relationships/image" Target="../media/image53.jpeg"/><Relationship Id="rId4" Type="http://schemas.openxmlformats.org/officeDocument/2006/relationships/image" Target="../media/image56.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4.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84.png"/><Relationship Id="rId4" Type="http://schemas.openxmlformats.org/officeDocument/2006/relationships/image" Target="../media/image87.png"/><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cs.jyu.fi/ai/IKC-2016.pptx" TargetMode="External"/><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mspace.f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521.png"/><Relationship Id="rId2" Type="http://schemas.openxmlformats.org/officeDocument/2006/relationships/image" Target="../media/image1511.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621.png"/><Relationship Id="rId4" Type="http://schemas.openxmlformats.org/officeDocument/2006/relationships/image" Target="../media/image1611.png"/></Relationships>
</file>

<file path=ppt/slides/_rels/slide66.xml.rels><?xml version="1.0" encoding="UTF-8" standalone="yes"?>
<Relationships xmlns="http://schemas.openxmlformats.org/package/2006/relationships"><Relationship Id="rId3" Type="http://schemas.openxmlformats.org/officeDocument/2006/relationships/image" Target="../media/image1561.png"/><Relationship Id="rId2" Type="http://schemas.openxmlformats.org/officeDocument/2006/relationships/image" Target="../media/image1551.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581.png"/><Relationship Id="rId2" Type="http://schemas.openxmlformats.org/officeDocument/2006/relationships/image" Target="../media/image1571.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59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63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4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en.wikipedia.org/wiki/Divergent_thinking" TargetMode="External"/><Relationship Id="rId2" Type="http://schemas.openxmlformats.org/officeDocument/2006/relationships/hyperlink" Target="http://www.businessdictionary.com/definition/divergent-thinking.html#ixzz3cTeeUIOh" TargetMode="Externa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353" y="3389035"/>
            <a:ext cx="8280920" cy="1470025"/>
          </a:xfrm>
        </p:spPr>
        <p:txBody>
          <a:bodyPr>
            <a:normAutofit fontScale="90000"/>
          </a:bodyPr>
          <a:lstStyle/>
          <a:p>
            <a:r>
              <a:rPr lang="en-US" b="1" dirty="0" smtClean="0">
                <a:solidFill>
                  <a:srgbClr val="FF0000"/>
                </a:solidFill>
                <a:effectLst>
                  <a:outerShdw blurRad="38100" dist="38100" dir="2700000" algn="tl">
                    <a:srgbClr val="000000">
                      <a:alpha val="43137"/>
                    </a:srgbClr>
                  </a:outerShdw>
                </a:effectLst>
              </a:rPr>
              <a:t>TB-Structure</a:t>
            </a:r>
            <a:r>
              <a:rPr lang="en-US" b="1" dirty="0">
                <a:solidFill>
                  <a:srgbClr val="FF0000"/>
                </a:solidFill>
                <a:effectLst>
                  <a:outerShdw blurRad="38100" dist="38100" dir="2700000" algn="tl">
                    <a:srgbClr val="000000">
                      <a:alpha val="43137"/>
                    </a:srgbClr>
                  </a:outerShdw>
                </a:effectLst>
              </a:rPr>
              <a:t>: Collective Intelligence for Exploratory </a:t>
            </a:r>
            <a:r>
              <a:rPr lang="en-US" b="1" dirty="0" smtClean="0">
                <a:solidFill>
                  <a:srgbClr val="FF0000"/>
                </a:solidFill>
                <a:effectLst>
                  <a:outerShdw blurRad="38100" dist="38100" dir="2700000" algn="tl">
                    <a:srgbClr val="000000">
                      <a:alpha val="43137"/>
                    </a:srgbClr>
                  </a:outerShdw>
                </a:effectLst>
              </a:rPr>
              <a:t>Keyword Search</a:t>
            </a:r>
            <a:endParaRPr lang="en-US" sz="2700"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088301" y="5033789"/>
            <a:ext cx="6967398" cy="695692"/>
          </a:xfrm>
        </p:spPr>
        <p:txBody>
          <a:bodyPr>
            <a:normAutofit/>
          </a:bodyPr>
          <a:lstStyle/>
          <a:p>
            <a:r>
              <a:rPr lang="en-US" sz="2400" b="1" dirty="0" smtClean="0">
                <a:solidFill>
                  <a:srgbClr val="C00000"/>
                </a:solidFill>
              </a:rPr>
              <a:t>Vagan Terziyan, Mariia Golovianko &amp; </a:t>
            </a:r>
            <a:r>
              <a:rPr lang="en-US" sz="2400" b="1" dirty="0">
                <a:solidFill>
                  <a:srgbClr val="C00000"/>
                </a:solidFill>
              </a:rPr>
              <a:t>Michael Cochez</a:t>
            </a:r>
          </a:p>
        </p:txBody>
      </p:sp>
      <p:sp>
        <p:nvSpPr>
          <p:cNvPr id="5" name="TextBox 4"/>
          <p:cNvSpPr txBox="1"/>
          <p:nvPr/>
        </p:nvSpPr>
        <p:spPr>
          <a:xfrm>
            <a:off x="55476" y="6439111"/>
            <a:ext cx="7128792" cy="369332"/>
          </a:xfrm>
          <a:prstGeom prst="rect">
            <a:avLst/>
          </a:prstGeom>
          <a:noFill/>
        </p:spPr>
        <p:txBody>
          <a:bodyPr wrap="square" rtlCol="0">
            <a:spAutoFit/>
          </a:bodyPr>
          <a:lstStyle/>
          <a:p>
            <a:r>
              <a:rPr lang="en-US" dirty="0" smtClean="0"/>
              <a:t>Check updates here: </a:t>
            </a:r>
            <a:r>
              <a:rPr lang="en-US" dirty="0" smtClean="0">
                <a:hlinkClick r:id="rId2"/>
              </a:rPr>
              <a:t>http://www.mit.jyu.fi/ai/IKC-2016.pptx</a:t>
            </a:r>
            <a:endParaRPr lang="en-US" dirty="0" smtClean="0"/>
          </a:p>
        </p:txBody>
      </p:sp>
      <p:grpSp>
        <p:nvGrpSpPr>
          <p:cNvPr id="4" name="Group 3"/>
          <p:cNvGrpSpPr/>
          <p:nvPr/>
        </p:nvGrpSpPr>
        <p:grpSpPr>
          <a:xfrm>
            <a:off x="40827" y="75950"/>
            <a:ext cx="9026973" cy="2922985"/>
            <a:chOff x="40827" y="-9775"/>
            <a:chExt cx="9026973" cy="2922985"/>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433" y="-9526"/>
              <a:ext cx="4021782" cy="2904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6944072" y="74340"/>
              <a:ext cx="2123728" cy="2808312"/>
              <a:chOff x="6555157" y="2901446"/>
              <a:chExt cx="2253200" cy="3421282"/>
            </a:xfrm>
          </p:grpSpPr>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27" y="-9775"/>
              <a:ext cx="2961855" cy="292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1888654" y="6021470"/>
            <a:ext cx="5391461" cy="369332"/>
          </a:xfrm>
          <a:prstGeom prst="rect">
            <a:avLst/>
          </a:prstGeom>
          <a:noFill/>
        </p:spPr>
        <p:txBody>
          <a:bodyPr wrap="square" rtlCol="0">
            <a:spAutoFit/>
          </a:bodyPr>
          <a:lstStyle/>
          <a:p>
            <a:r>
              <a:rPr lang="en-US" b="1" dirty="0" smtClean="0"/>
              <a:t>IKC-2016, Cluj-Napoca, Romania, 8-9 September 2016</a:t>
            </a:r>
            <a:endParaRPr lang="en-US" b="1" dirty="0"/>
          </a:p>
        </p:txBody>
      </p:sp>
      <p:pic>
        <p:nvPicPr>
          <p:cNvPr id="174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8480" y="5954795"/>
            <a:ext cx="1961072" cy="85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937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54" y="1586272"/>
            <a:ext cx="4044826" cy="3570920"/>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430" y="1430778"/>
            <a:ext cx="4144138" cy="3493567"/>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755576" y="6037601"/>
            <a:ext cx="377051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2</a:t>
            </a:r>
            <a:r>
              <a:rPr lang="en-US" dirty="0" smtClean="0"/>
              <a:t>: { simulation ; cultural-awareness} </a:t>
            </a:r>
            <a:endParaRPr lang="en-US" dirty="0"/>
          </a:p>
        </p:txBody>
      </p:sp>
      <p:sp>
        <p:nvSpPr>
          <p:cNvPr id="6" name="Rounded Rectangle 5"/>
          <p:cNvSpPr/>
          <p:nvPr/>
        </p:nvSpPr>
        <p:spPr>
          <a:xfrm>
            <a:off x="261359" y="505024"/>
            <a:ext cx="34480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1</a:t>
            </a:r>
            <a:r>
              <a:rPr lang="en-US" dirty="0" smtClean="0"/>
              <a:t>: {simulation ; military-context } </a:t>
            </a:r>
            <a:endParaRPr lang="en-US" dirty="0"/>
          </a:p>
        </p:txBody>
      </p:sp>
      <p:cxnSp>
        <p:nvCxnSpPr>
          <p:cNvPr id="7" name="Straight Arrow Connector 6"/>
          <p:cNvCxnSpPr/>
          <p:nvPr/>
        </p:nvCxnSpPr>
        <p:spPr>
          <a:xfrm flipH="1">
            <a:off x="1331640" y="937072"/>
            <a:ext cx="601840" cy="61972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513144" y="3299160"/>
            <a:ext cx="1152128" cy="972108"/>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56203" y="4005064"/>
            <a:ext cx="2835677" cy="612068"/>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248424" y="1707128"/>
            <a:ext cx="1296144"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3635896" y="1919223"/>
            <a:ext cx="2016224" cy="4102065"/>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139952" y="-3647"/>
            <a:ext cx="5007858" cy="617282"/>
          </a:xfrm>
        </p:spPr>
        <p:txBody>
          <a:bodyPr>
            <a:normAutofit/>
          </a:bodyPr>
          <a:lstStyle/>
          <a:p>
            <a:r>
              <a:rPr lang="en-US" sz="2800" b="1" dirty="0" smtClean="0">
                <a:solidFill>
                  <a:srgbClr val="0070C0"/>
                </a:solidFill>
              </a:rPr>
              <a:t>Exploratory Search Example (2)</a:t>
            </a:r>
            <a:endParaRPr lang="en-US" sz="2800" b="1" dirty="0">
              <a:solidFill>
                <a:srgbClr val="0070C0"/>
              </a:solidFill>
            </a:endParaRPr>
          </a:p>
        </p:txBody>
      </p:sp>
    </p:spTree>
    <p:extLst>
      <p:ext uri="{BB962C8B-B14F-4D97-AF65-F5344CB8AC3E}">
        <p14:creationId xmlns:p14="http://schemas.microsoft.com/office/powerpoint/2010/main" val="45413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4544" y="1678095"/>
            <a:ext cx="3936280" cy="3378465"/>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14" y="1572077"/>
            <a:ext cx="4438096" cy="4017163"/>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188785" y="505024"/>
            <a:ext cx="377051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2</a:t>
            </a:r>
            <a:r>
              <a:rPr lang="en-US" dirty="0" smtClean="0"/>
              <a:t>: { simulation ; cultural-awareness} </a:t>
            </a:r>
            <a:endParaRPr lang="en-US" dirty="0"/>
          </a:p>
        </p:txBody>
      </p:sp>
      <p:sp>
        <p:nvSpPr>
          <p:cNvPr id="6" name="Rounded Rectangle 5"/>
          <p:cNvSpPr/>
          <p:nvPr/>
        </p:nvSpPr>
        <p:spPr>
          <a:xfrm>
            <a:off x="209480" y="6165304"/>
            <a:ext cx="34480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3</a:t>
            </a:r>
            <a:r>
              <a:rPr lang="en-US" dirty="0" smtClean="0"/>
              <a:t>: {semantic-social-sensing } </a:t>
            </a:r>
            <a:endParaRPr lang="en-US" dirty="0"/>
          </a:p>
        </p:txBody>
      </p:sp>
      <p:cxnSp>
        <p:nvCxnSpPr>
          <p:cNvPr id="7" name="Straight Arrow Connector 6"/>
          <p:cNvCxnSpPr/>
          <p:nvPr/>
        </p:nvCxnSpPr>
        <p:spPr>
          <a:xfrm flipH="1">
            <a:off x="1331640" y="937072"/>
            <a:ext cx="601840" cy="61972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851920" y="3580658"/>
            <a:ext cx="1262624" cy="942668"/>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55156" y="4293096"/>
            <a:ext cx="3096764" cy="648072"/>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3707904" y="4740975"/>
            <a:ext cx="4960170" cy="1640353"/>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392131" y="4636680"/>
            <a:ext cx="830183" cy="259680"/>
            <a:chOff x="5829459" y="1012514"/>
            <a:chExt cx="715109" cy="259680"/>
          </a:xfrm>
        </p:grpSpPr>
        <p:sp>
          <p:nvSpPr>
            <p:cNvPr id="17" name="Rounded Rectangle 16"/>
            <p:cNvSpPr/>
            <p:nvPr/>
          </p:nvSpPr>
          <p:spPr>
            <a:xfrm>
              <a:off x="5896496" y="1034837"/>
              <a:ext cx="648072"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29459" y="1012514"/>
              <a:ext cx="162426" cy="25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8455921" y="4506840"/>
            <a:ext cx="576391" cy="259680"/>
            <a:chOff x="5896496" y="467328"/>
            <a:chExt cx="734253" cy="259680"/>
          </a:xfrm>
        </p:grpSpPr>
        <p:sp>
          <p:nvSpPr>
            <p:cNvPr id="14" name="Rounded Rectangle 13"/>
            <p:cNvSpPr/>
            <p:nvPr/>
          </p:nvSpPr>
          <p:spPr>
            <a:xfrm>
              <a:off x="5896496" y="487344"/>
              <a:ext cx="648072"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68323" y="467328"/>
              <a:ext cx="162426" cy="25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1"/>
          <p:cNvSpPr>
            <a:spLocks noGrp="1"/>
          </p:cNvSpPr>
          <p:nvPr>
            <p:ph type="title"/>
          </p:nvPr>
        </p:nvSpPr>
        <p:spPr>
          <a:xfrm>
            <a:off x="4139952" y="-3647"/>
            <a:ext cx="5007858" cy="617282"/>
          </a:xfrm>
        </p:spPr>
        <p:txBody>
          <a:bodyPr>
            <a:normAutofit/>
          </a:bodyPr>
          <a:lstStyle/>
          <a:p>
            <a:r>
              <a:rPr lang="en-US" sz="2800" b="1" dirty="0" smtClean="0">
                <a:solidFill>
                  <a:srgbClr val="0070C0"/>
                </a:solidFill>
              </a:rPr>
              <a:t>Exploratory Search Example (3)</a:t>
            </a:r>
            <a:endParaRPr lang="en-US" sz="2800" b="1" dirty="0">
              <a:solidFill>
                <a:srgbClr val="0070C0"/>
              </a:solidFill>
            </a:endParaRPr>
          </a:p>
        </p:txBody>
      </p:sp>
    </p:spTree>
    <p:extLst>
      <p:ext uri="{BB962C8B-B14F-4D97-AF65-F5344CB8AC3E}">
        <p14:creationId xmlns:p14="http://schemas.microsoft.com/office/powerpoint/2010/main" val="2907155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721" y="1052736"/>
            <a:ext cx="4172086" cy="4361967"/>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15" y="1573225"/>
            <a:ext cx="4295231" cy="3170290"/>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539552" y="5997445"/>
            <a:ext cx="590465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4</a:t>
            </a:r>
            <a:r>
              <a:rPr lang="en-US" dirty="0" smtClean="0"/>
              <a:t>: {semantic-social-sensing ; simulation ; intelligent-agents} </a:t>
            </a:r>
            <a:endParaRPr lang="en-US" dirty="0"/>
          </a:p>
        </p:txBody>
      </p:sp>
      <p:sp>
        <p:nvSpPr>
          <p:cNvPr id="6" name="Rounded Rectangle 5"/>
          <p:cNvSpPr/>
          <p:nvPr/>
        </p:nvSpPr>
        <p:spPr>
          <a:xfrm>
            <a:off x="209480" y="517621"/>
            <a:ext cx="34480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3</a:t>
            </a:r>
            <a:r>
              <a:rPr lang="en-US" dirty="0" smtClean="0"/>
              <a:t>: {semantic-social-sensing } </a:t>
            </a:r>
            <a:endParaRPr lang="en-US" dirty="0"/>
          </a:p>
        </p:txBody>
      </p:sp>
      <p:cxnSp>
        <p:nvCxnSpPr>
          <p:cNvPr id="7" name="Straight Arrow Connector 6"/>
          <p:cNvCxnSpPr/>
          <p:nvPr/>
        </p:nvCxnSpPr>
        <p:spPr>
          <a:xfrm flipH="1">
            <a:off x="1331640" y="937072"/>
            <a:ext cx="601840" cy="61972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767534" y="2451457"/>
            <a:ext cx="1262624" cy="309335"/>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70100" y="2472760"/>
            <a:ext cx="3096764" cy="576064"/>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4" idx="2"/>
          </p:cNvCxnSpPr>
          <p:nvPr/>
        </p:nvCxnSpPr>
        <p:spPr>
          <a:xfrm flipH="1">
            <a:off x="5220072" y="4238423"/>
            <a:ext cx="2191498" cy="1710857"/>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157200" y="4026328"/>
            <a:ext cx="508739"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157200" y="5843232"/>
            <a:ext cx="1519257"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Intelligent-agents</a:t>
            </a:r>
            <a:endParaRPr lang="en-US" sz="1400" dirty="0">
              <a:solidFill>
                <a:schemeClr val="tx1"/>
              </a:solidFill>
            </a:endParaRPr>
          </a:p>
        </p:txBody>
      </p:sp>
      <p:sp>
        <p:nvSpPr>
          <p:cNvPr id="11" name="Oval 10"/>
          <p:cNvSpPr/>
          <p:nvPr/>
        </p:nvSpPr>
        <p:spPr>
          <a:xfrm>
            <a:off x="7992381" y="6073449"/>
            <a:ext cx="1080120" cy="472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0</a:t>
            </a:r>
            <a:r>
              <a:rPr lang="en-US" dirty="0" smtClean="0"/>
              <a:t> (?)</a:t>
            </a:r>
            <a:endParaRPr lang="en-US" dirty="0"/>
          </a:p>
        </p:txBody>
      </p:sp>
      <p:sp>
        <p:nvSpPr>
          <p:cNvPr id="23" name="Oval 22"/>
          <p:cNvSpPr/>
          <p:nvPr/>
        </p:nvSpPr>
        <p:spPr>
          <a:xfrm>
            <a:off x="7668345" y="3789829"/>
            <a:ext cx="1008112" cy="472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0</a:t>
            </a:r>
            <a:r>
              <a:rPr lang="en-US" dirty="0" smtClean="0"/>
              <a:t> (!)</a:t>
            </a:r>
            <a:endParaRPr lang="en-US" dirty="0"/>
          </a:p>
        </p:txBody>
      </p:sp>
      <p:cxnSp>
        <p:nvCxnSpPr>
          <p:cNvPr id="24" name="Straight Arrow Connector 23"/>
          <p:cNvCxnSpPr>
            <a:stCxn id="21" idx="1"/>
            <a:endCxn id="3" idx="3"/>
          </p:cNvCxnSpPr>
          <p:nvPr/>
        </p:nvCxnSpPr>
        <p:spPr>
          <a:xfrm flipH="1">
            <a:off x="6444208" y="5949280"/>
            <a:ext cx="712992" cy="264189"/>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4139952" y="-3647"/>
            <a:ext cx="5007858" cy="617282"/>
          </a:xfrm>
        </p:spPr>
        <p:txBody>
          <a:bodyPr>
            <a:normAutofit/>
          </a:bodyPr>
          <a:lstStyle/>
          <a:p>
            <a:r>
              <a:rPr lang="en-US" sz="2800" b="1" dirty="0" smtClean="0">
                <a:solidFill>
                  <a:srgbClr val="0070C0"/>
                </a:solidFill>
              </a:rPr>
              <a:t>Exploratory Search Example (4)</a:t>
            </a:r>
            <a:endParaRPr lang="en-US" sz="2800" b="1" dirty="0">
              <a:solidFill>
                <a:srgbClr val="0070C0"/>
              </a:solidFill>
            </a:endParaRPr>
          </a:p>
        </p:txBody>
      </p:sp>
    </p:spTree>
    <p:extLst>
      <p:ext uri="{BB962C8B-B14F-4D97-AF65-F5344CB8AC3E}">
        <p14:creationId xmlns:p14="http://schemas.microsoft.com/office/powerpoint/2010/main" val="128492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5975" y="1599357"/>
            <a:ext cx="4946493" cy="3250554"/>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5" y="1837209"/>
            <a:ext cx="3722630" cy="2490708"/>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103615" y="877817"/>
            <a:ext cx="590465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4</a:t>
            </a:r>
            <a:r>
              <a:rPr lang="en-US" dirty="0" smtClean="0"/>
              <a:t>: {semantic-social-sensing ; simulation ; intelligent-agents} </a:t>
            </a:r>
            <a:endParaRPr lang="en-US" dirty="0"/>
          </a:p>
        </p:txBody>
      </p:sp>
      <p:sp>
        <p:nvSpPr>
          <p:cNvPr id="6" name="Rounded Rectangle 5"/>
          <p:cNvSpPr/>
          <p:nvPr/>
        </p:nvSpPr>
        <p:spPr>
          <a:xfrm>
            <a:off x="827583" y="5309905"/>
            <a:ext cx="2754537"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5</a:t>
            </a:r>
            <a:r>
              <a:rPr lang="en-US" dirty="0" smtClean="0"/>
              <a:t>: { Lucia-</a:t>
            </a:r>
            <a:r>
              <a:rPr lang="en-US" dirty="0" err="1" smtClean="0"/>
              <a:t>Pannese</a:t>
            </a:r>
            <a:r>
              <a:rPr lang="en-US" dirty="0" smtClean="0"/>
              <a:t> } </a:t>
            </a:r>
            <a:endParaRPr lang="en-US" dirty="0"/>
          </a:p>
        </p:txBody>
      </p:sp>
      <p:cxnSp>
        <p:nvCxnSpPr>
          <p:cNvPr id="7" name="Straight Arrow Connector 6"/>
          <p:cNvCxnSpPr/>
          <p:nvPr/>
        </p:nvCxnSpPr>
        <p:spPr>
          <a:xfrm flipH="1">
            <a:off x="1331640" y="1289497"/>
            <a:ext cx="601840" cy="61972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194933" y="2269257"/>
            <a:ext cx="931075" cy="512285"/>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66963" y="2585461"/>
            <a:ext cx="2636885" cy="392160"/>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3419872" y="1991462"/>
            <a:ext cx="1801885" cy="3302131"/>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032049" y="3925441"/>
            <a:ext cx="420271"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341790" y="3646141"/>
            <a:ext cx="612067" cy="472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20" name="Rounded Rectangle 19"/>
          <p:cNvSpPr/>
          <p:nvPr/>
        </p:nvSpPr>
        <p:spPr>
          <a:xfrm>
            <a:off x="6712699" y="4659080"/>
            <a:ext cx="564287"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35159" y="4380053"/>
            <a:ext cx="612067" cy="472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25" name="Rounded Rectangle 24"/>
          <p:cNvSpPr/>
          <p:nvPr/>
        </p:nvSpPr>
        <p:spPr>
          <a:xfrm>
            <a:off x="4136359" y="1477170"/>
            <a:ext cx="1299737" cy="504056"/>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4139952" y="-3647"/>
            <a:ext cx="5007858" cy="617282"/>
          </a:xfrm>
        </p:spPr>
        <p:txBody>
          <a:bodyPr>
            <a:normAutofit/>
          </a:bodyPr>
          <a:lstStyle/>
          <a:p>
            <a:r>
              <a:rPr lang="en-US" sz="2800" b="1" dirty="0" smtClean="0">
                <a:solidFill>
                  <a:srgbClr val="0070C0"/>
                </a:solidFill>
              </a:rPr>
              <a:t>Exploratory Search Example (5)</a:t>
            </a:r>
            <a:endParaRPr lang="en-US" sz="2800" b="1" dirty="0">
              <a:solidFill>
                <a:srgbClr val="0070C0"/>
              </a:solidFill>
            </a:endParaRPr>
          </a:p>
        </p:txBody>
      </p:sp>
    </p:spTree>
    <p:extLst>
      <p:ext uri="{BB962C8B-B14F-4D97-AF65-F5344CB8AC3E}">
        <p14:creationId xmlns:p14="http://schemas.microsoft.com/office/powerpoint/2010/main" val="208958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4326495" cy="4206929"/>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018" y="558512"/>
            <a:ext cx="4204915" cy="5143820"/>
          </a:xfrm>
          <a:prstGeom prst="rect">
            <a:avLst/>
          </a:prstGeom>
          <a:noFill/>
          <a:ln w="1905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665335" y="505024"/>
            <a:ext cx="2754537"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5</a:t>
            </a:r>
            <a:r>
              <a:rPr lang="en-US" dirty="0" smtClean="0"/>
              <a:t>: { Lucia-</a:t>
            </a:r>
            <a:r>
              <a:rPr lang="en-US" dirty="0" err="1" smtClean="0"/>
              <a:t>Pannese</a:t>
            </a:r>
            <a:r>
              <a:rPr lang="en-US" dirty="0" smtClean="0"/>
              <a:t> } </a:t>
            </a:r>
            <a:endParaRPr lang="en-US" dirty="0"/>
          </a:p>
        </p:txBody>
      </p:sp>
      <p:cxnSp>
        <p:nvCxnSpPr>
          <p:cNvPr id="7" name="Straight Arrow Connector 6"/>
          <p:cNvCxnSpPr/>
          <p:nvPr/>
        </p:nvCxnSpPr>
        <p:spPr>
          <a:xfrm flipH="1">
            <a:off x="1632560" y="937072"/>
            <a:ext cx="300920" cy="475704"/>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857880" y="3140968"/>
            <a:ext cx="930144" cy="414156"/>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802128" y="3339311"/>
            <a:ext cx="3055752" cy="431624"/>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410424" y="5893260"/>
            <a:ext cx="468052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Discovered: new collaboration opportunity “</a:t>
            </a:r>
            <a:r>
              <a:rPr lang="en-US" sz="1400" b="1" dirty="0" smtClean="0"/>
              <a:t>Lucia </a:t>
            </a:r>
            <a:r>
              <a:rPr lang="en-US" sz="1400" b="1" dirty="0" err="1" smtClean="0"/>
              <a:t>Pannese</a:t>
            </a:r>
            <a:r>
              <a:rPr lang="en-US" sz="1400" dirty="0" smtClean="0"/>
              <a:t>” !</a:t>
            </a:r>
            <a:endParaRPr lang="en-US" sz="1400" dirty="0"/>
          </a:p>
        </p:txBody>
      </p:sp>
      <p:sp>
        <p:nvSpPr>
          <p:cNvPr id="24" name="Rounded Rectangle 23"/>
          <p:cNvSpPr/>
          <p:nvPr/>
        </p:nvSpPr>
        <p:spPr>
          <a:xfrm>
            <a:off x="3563888" y="6383424"/>
            <a:ext cx="551630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Discovered: potentially interesting domain – “</a:t>
            </a:r>
            <a:r>
              <a:rPr lang="en-US" sz="1400" b="1" dirty="0" smtClean="0"/>
              <a:t>semantic social sensing</a:t>
            </a:r>
            <a:r>
              <a:rPr lang="en-US" sz="1400" dirty="0" smtClean="0"/>
              <a:t>” !</a:t>
            </a:r>
            <a:endParaRPr lang="en-US" sz="1400" dirty="0"/>
          </a:p>
        </p:txBody>
      </p:sp>
      <p:sp>
        <p:nvSpPr>
          <p:cNvPr id="26" name="Rounded Rectangle 25"/>
          <p:cNvSpPr/>
          <p:nvPr/>
        </p:nvSpPr>
        <p:spPr>
          <a:xfrm>
            <a:off x="35304" y="5890517"/>
            <a:ext cx="3984827"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Original query: Q</a:t>
            </a:r>
            <a:r>
              <a:rPr lang="en-US" sz="1400" baseline="-25000" dirty="0" smtClean="0"/>
              <a:t>0</a:t>
            </a:r>
            <a:r>
              <a:rPr lang="en-US" sz="1400" dirty="0" smtClean="0"/>
              <a:t>: { intelligent-agents ; simulation } </a:t>
            </a:r>
            <a:endParaRPr lang="en-US" sz="1400" dirty="0"/>
          </a:p>
        </p:txBody>
      </p:sp>
      <p:cxnSp>
        <p:nvCxnSpPr>
          <p:cNvPr id="27" name="Straight Arrow Connector 26"/>
          <p:cNvCxnSpPr>
            <a:endCxn id="21" idx="1"/>
          </p:cNvCxnSpPr>
          <p:nvPr/>
        </p:nvCxnSpPr>
        <p:spPr>
          <a:xfrm>
            <a:off x="4020131" y="6097595"/>
            <a:ext cx="390293" cy="11689"/>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5305" y="6393531"/>
            <a:ext cx="3185744" cy="43204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Query trail:</a:t>
            </a:r>
            <a:r>
              <a:rPr lang="en-US" sz="1200" dirty="0" smtClean="0"/>
              <a:t> {Q</a:t>
            </a:r>
            <a:r>
              <a:rPr lang="en-US" sz="1200" baseline="-25000" dirty="0" smtClean="0"/>
              <a:t>0 </a:t>
            </a:r>
            <a:r>
              <a:rPr lang="en-US" sz="1200" dirty="0">
                <a:sym typeface="Wingdings" panose="05000000000000000000" pitchFamily="2" charset="2"/>
              </a:rPr>
              <a:t></a:t>
            </a:r>
            <a:r>
              <a:rPr lang="en-US" sz="1200" dirty="0"/>
              <a:t> </a:t>
            </a:r>
            <a:r>
              <a:rPr lang="en-US" sz="1200" dirty="0" smtClean="0"/>
              <a:t>Q</a:t>
            </a:r>
            <a:r>
              <a:rPr lang="en-US" sz="1200" baseline="-25000" dirty="0" smtClean="0"/>
              <a:t>1 </a:t>
            </a:r>
            <a:r>
              <a:rPr lang="en-US" sz="1200" dirty="0">
                <a:sym typeface="Wingdings" panose="05000000000000000000" pitchFamily="2" charset="2"/>
              </a:rPr>
              <a:t></a:t>
            </a:r>
            <a:r>
              <a:rPr lang="en-US" sz="1200" dirty="0"/>
              <a:t> </a:t>
            </a:r>
            <a:r>
              <a:rPr lang="en-US" sz="1200" dirty="0" smtClean="0"/>
              <a:t>Q</a:t>
            </a:r>
            <a:r>
              <a:rPr lang="en-US" sz="1200" baseline="-25000" dirty="0" smtClean="0"/>
              <a:t>2 </a:t>
            </a:r>
            <a:r>
              <a:rPr lang="en-US" sz="1200" dirty="0" smtClean="0">
                <a:sym typeface="Wingdings" panose="05000000000000000000" pitchFamily="2" charset="2"/>
              </a:rPr>
              <a:t></a:t>
            </a:r>
            <a:r>
              <a:rPr lang="en-US" sz="1200" dirty="0" smtClean="0"/>
              <a:t> Q</a:t>
            </a:r>
            <a:r>
              <a:rPr lang="en-US" sz="1200" baseline="-25000" dirty="0" smtClean="0"/>
              <a:t>3 </a:t>
            </a:r>
            <a:r>
              <a:rPr lang="en-US" sz="1200" dirty="0">
                <a:sym typeface="Wingdings" panose="05000000000000000000" pitchFamily="2" charset="2"/>
              </a:rPr>
              <a:t></a:t>
            </a:r>
            <a:r>
              <a:rPr lang="en-US" sz="1200" dirty="0"/>
              <a:t> </a:t>
            </a:r>
            <a:r>
              <a:rPr lang="en-US" sz="1200" dirty="0" smtClean="0"/>
              <a:t>Q</a:t>
            </a:r>
            <a:r>
              <a:rPr lang="en-US" sz="1200" baseline="-25000" dirty="0" smtClean="0"/>
              <a:t>4 </a:t>
            </a:r>
            <a:r>
              <a:rPr lang="en-US" sz="1200" dirty="0">
                <a:sym typeface="Wingdings" panose="05000000000000000000" pitchFamily="2" charset="2"/>
              </a:rPr>
              <a:t></a:t>
            </a:r>
            <a:r>
              <a:rPr lang="en-US" sz="1200" dirty="0"/>
              <a:t> </a:t>
            </a:r>
            <a:r>
              <a:rPr lang="en-US" sz="1200" dirty="0" smtClean="0"/>
              <a:t>Q</a:t>
            </a:r>
            <a:r>
              <a:rPr lang="en-US" sz="1200" baseline="-25000" dirty="0" smtClean="0"/>
              <a:t>5</a:t>
            </a:r>
            <a:r>
              <a:rPr lang="en-US" sz="1200" dirty="0" smtClean="0"/>
              <a:t> }  </a:t>
            </a:r>
            <a:endParaRPr lang="en-US" sz="1200" dirty="0"/>
          </a:p>
        </p:txBody>
      </p:sp>
      <p:cxnSp>
        <p:nvCxnSpPr>
          <p:cNvPr id="28" name="Straight Arrow Connector 27"/>
          <p:cNvCxnSpPr/>
          <p:nvPr/>
        </p:nvCxnSpPr>
        <p:spPr>
          <a:xfrm>
            <a:off x="2789000" y="6236100"/>
            <a:ext cx="864096" cy="27414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4139952" y="-3647"/>
            <a:ext cx="5007858" cy="617282"/>
          </a:xfrm>
        </p:spPr>
        <p:txBody>
          <a:bodyPr>
            <a:normAutofit/>
          </a:bodyPr>
          <a:lstStyle/>
          <a:p>
            <a:r>
              <a:rPr lang="en-US" sz="2800" b="1" dirty="0" smtClean="0">
                <a:solidFill>
                  <a:srgbClr val="0070C0"/>
                </a:solidFill>
              </a:rPr>
              <a:t>Exploratory Search Example (6)</a:t>
            </a:r>
            <a:endParaRPr lang="en-US" sz="2800" b="1" dirty="0">
              <a:solidFill>
                <a:srgbClr val="0070C0"/>
              </a:solidFill>
            </a:endParaRPr>
          </a:p>
        </p:txBody>
      </p:sp>
    </p:spTree>
    <p:extLst>
      <p:ext uri="{BB962C8B-B14F-4D97-AF65-F5344CB8AC3E}">
        <p14:creationId xmlns:p14="http://schemas.microsoft.com/office/powerpoint/2010/main" val="416036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p:cNvSpPr/>
          <p:nvPr/>
        </p:nvSpPr>
        <p:spPr>
          <a:xfrm>
            <a:off x="3398912" y="915757"/>
            <a:ext cx="3168352" cy="1564482"/>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656" y="2900680"/>
            <a:ext cx="1072842" cy="157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366" y="3030028"/>
            <a:ext cx="1072842" cy="151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811056" y="5036901"/>
            <a:ext cx="1303059" cy="153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984032" y="4996987"/>
            <a:ext cx="1224137" cy="161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8964" y="941803"/>
            <a:ext cx="1067244" cy="151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2607" y="996881"/>
            <a:ext cx="1088133" cy="140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90218" y="141014"/>
            <a:ext cx="1500879" cy="6567249"/>
            <a:chOff x="90218" y="141014"/>
            <a:chExt cx="1500879" cy="6567249"/>
          </a:xfrm>
        </p:grpSpPr>
        <p:sp>
          <p:nvSpPr>
            <p:cNvPr id="14" name="Rounded Rectangle 13"/>
            <p:cNvSpPr/>
            <p:nvPr/>
          </p:nvSpPr>
          <p:spPr>
            <a:xfrm>
              <a:off x="90218" y="141014"/>
              <a:ext cx="1500879" cy="6567249"/>
            </a:xfrm>
            <a:prstGeom prst="roundRect">
              <a:avLst>
                <a:gd name="adj" fmla="val 33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3936" y="10547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16" name="Rectangle 15"/>
            <p:cNvSpPr/>
            <p:nvPr/>
          </p:nvSpPr>
          <p:spPr>
            <a:xfrm>
              <a:off x="224268" y="465476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n-1</a:t>
              </a:r>
              <a:endParaRPr lang="en-US" b="1" baseline="-25000" dirty="0">
                <a:solidFill>
                  <a:schemeClr val="tx1"/>
                </a:solidFill>
              </a:endParaRPr>
            </a:p>
          </p:txBody>
        </p:sp>
        <p:cxnSp>
          <p:nvCxnSpPr>
            <p:cNvPr id="17" name="Straight Arrow Connector 16"/>
            <p:cNvCxnSpPr/>
            <p:nvPr/>
          </p:nvCxnSpPr>
          <p:spPr>
            <a:xfrm>
              <a:off x="577114" y="429476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1638" y="3668065"/>
              <a:ext cx="513281"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cxnSp>
          <p:nvCxnSpPr>
            <p:cNvPr id="20" name="Straight Arrow Connector 19"/>
            <p:cNvCxnSpPr/>
            <p:nvPr/>
          </p:nvCxnSpPr>
          <p:spPr>
            <a:xfrm>
              <a:off x="610880" y="143881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0880" y="18019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22" name="Straight Arrow Connector 21"/>
            <p:cNvCxnSpPr/>
            <p:nvPr/>
          </p:nvCxnSpPr>
          <p:spPr>
            <a:xfrm>
              <a:off x="596454" y="21619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36454" y="253536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24" name="Straight Arrow Connector 23"/>
            <p:cNvCxnSpPr/>
            <p:nvPr/>
          </p:nvCxnSpPr>
          <p:spPr>
            <a:xfrm>
              <a:off x="582028" y="289536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36454" y="325536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26" name="Straight Arrow Connector 25"/>
            <p:cNvCxnSpPr/>
            <p:nvPr/>
          </p:nvCxnSpPr>
          <p:spPr>
            <a:xfrm>
              <a:off x="582028" y="361536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7602" y="50148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22028" y="5374848"/>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n</a:t>
              </a:r>
              <a:endParaRPr lang="en-US" b="1" baseline="-25000" dirty="0">
                <a:solidFill>
                  <a:schemeClr val="tx1"/>
                </a:solidFill>
              </a:endParaRPr>
            </a:p>
          </p:txBody>
        </p:sp>
        <p:pic>
          <p:nvPicPr>
            <p:cNvPr id="1034" name="Picture 10"/>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078" y="207690"/>
              <a:ext cx="807449" cy="80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220" y="5813728"/>
              <a:ext cx="864096" cy="85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rot="16200000">
              <a:off x="-1775834" y="3177868"/>
              <a:ext cx="612218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Q u e r y    t r a I l</a:t>
              </a: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Q</a:t>
              </a:r>
              <a:r>
                <a:rPr lang="en-US" sz="2400" b="1" cap="all" baseline="-25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sym typeface="Wingdings" panose="05000000000000000000" pitchFamily="2" charset="2"/>
                </a:rPr>
                <a:t>,</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a:t>
              </a:r>
              <a:r>
                <a:rPr lang="en-US" sz="2400" b="1" cap="all" baseline="-25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sym typeface="Wingdings" panose="05000000000000000000" pitchFamily="2" charset="2"/>
                </a:rPr>
                <a:t>,</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sym typeface="Wingdings" panose="05000000000000000000" pitchFamily="2" charset="2"/>
                </a:rPr>
                <a:t>,</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a:t>
              </a:r>
              <a:r>
                <a:rPr lang="en-US" sz="2400" b="1" baseline="-25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grpSp>
      <p:sp>
        <p:nvSpPr>
          <p:cNvPr id="31" name="Title 1"/>
          <p:cNvSpPr>
            <a:spLocks noGrp="1"/>
          </p:cNvSpPr>
          <p:nvPr>
            <p:ph type="title"/>
          </p:nvPr>
        </p:nvSpPr>
        <p:spPr>
          <a:xfrm>
            <a:off x="1763688" y="0"/>
            <a:ext cx="7285569" cy="617282"/>
          </a:xfrm>
        </p:spPr>
        <p:txBody>
          <a:bodyPr>
            <a:noAutofit/>
          </a:bodyPr>
          <a:lstStyle/>
          <a:p>
            <a:r>
              <a:rPr lang="en-US" sz="3200" b="1" dirty="0" smtClean="0">
                <a:solidFill>
                  <a:srgbClr val="0070C0"/>
                </a:solidFill>
              </a:rPr>
              <a:t>Query trails aka “collective intelligence”</a:t>
            </a:r>
            <a:endParaRPr lang="en-US" sz="3200" b="1" dirty="0">
              <a:solidFill>
                <a:srgbClr val="0070C0"/>
              </a:solidFill>
            </a:endParaRPr>
          </a:p>
        </p:txBody>
      </p:sp>
      <p:sp>
        <p:nvSpPr>
          <p:cNvPr id="32" name="TextBox 31"/>
          <p:cNvSpPr txBox="1"/>
          <p:nvPr/>
        </p:nvSpPr>
        <p:spPr>
          <a:xfrm>
            <a:off x="3627512" y="1498519"/>
            <a:ext cx="2736304"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6" name="TextBox 5"/>
          <p:cNvSpPr txBox="1"/>
          <p:nvPr/>
        </p:nvSpPr>
        <p:spPr>
          <a:xfrm>
            <a:off x="3801277" y="1004335"/>
            <a:ext cx="2217696" cy="369332"/>
          </a:xfrm>
          <a:prstGeom prst="rect">
            <a:avLst/>
          </a:prstGeom>
          <a:noFill/>
        </p:spPr>
        <p:txBody>
          <a:bodyPr wrap="square" rtlCol="0">
            <a:spAutoFit/>
          </a:bodyPr>
          <a:lstStyle/>
          <a:p>
            <a:r>
              <a:rPr lang="en-US" dirty="0" smtClean="0"/>
              <a:t>Collected query trails:</a:t>
            </a:r>
            <a:endParaRPr lang="en-US" dirty="0"/>
          </a:p>
        </p:txBody>
      </p:sp>
      <p:sp>
        <p:nvSpPr>
          <p:cNvPr id="35" name="TextBox 34"/>
          <p:cNvSpPr txBox="1"/>
          <p:nvPr/>
        </p:nvSpPr>
        <p:spPr>
          <a:xfrm>
            <a:off x="3629794" y="1854972"/>
            <a:ext cx="2736304" cy="461665"/>
          </a:xfrm>
          <a:prstGeom prst="rect">
            <a:avLst/>
          </a:prstGeom>
          <a:noFill/>
        </p:spPr>
        <p:txBody>
          <a:bodyPr wrap="square" rtlCol="0">
            <a:spAutoFit/>
          </a:bodyPr>
          <a:lstStyle/>
          <a:p>
            <a:r>
              <a:rPr lang="en-US" sz="2400" dirty="0" smtClean="0"/>
              <a:t>{Q</a:t>
            </a:r>
            <a:r>
              <a:rPr lang="en-US" sz="2400" baseline="-25000" dirty="0" smtClean="0"/>
              <a:t>11</a:t>
            </a:r>
            <a:r>
              <a:rPr lang="en-US" sz="2400" dirty="0" smtClean="0"/>
              <a:t>, Q</a:t>
            </a:r>
            <a:r>
              <a:rPr lang="en-US" sz="2400" baseline="-25000" dirty="0" smtClean="0"/>
              <a:t>3</a:t>
            </a:r>
            <a:r>
              <a:rPr lang="en-US" sz="2400" dirty="0" smtClean="0"/>
              <a:t>, Q</a:t>
            </a:r>
            <a:r>
              <a:rPr lang="en-US" sz="2400" baseline="-25000" dirty="0" smtClean="0"/>
              <a:t>9</a:t>
            </a:r>
            <a:r>
              <a:rPr lang="en-US" sz="2400" dirty="0" smtClean="0"/>
              <a:t>}</a:t>
            </a:r>
            <a:endParaRPr lang="en-US" sz="2400" dirty="0"/>
          </a:p>
        </p:txBody>
      </p:sp>
      <p:cxnSp>
        <p:nvCxnSpPr>
          <p:cNvPr id="36" name="Straight Arrow Connector 35"/>
          <p:cNvCxnSpPr/>
          <p:nvPr/>
        </p:nvCxnSpPr>
        <p:spPr>
          <a:xfrm>
            <a:off x="3038872" y="1853981"/>
            <a:ext cx="360040"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623992" y="1853981"/>
            <a:ext cx="360040"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Flowchart: Magnetic Disk 38"/>
          <p:cNvSpPr/>
          <p:nvPr/>
        </p:nvSpPr>
        <p:spPr>
          <a:xfrm>
            <a:off x="3413770" y="2968427"/>
            <a:ext cx="3168352" cy="1564482"/>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642370" y="3551189"/>
            <a:ext cx="2736304"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2</a:t>
            </a:r>
            <a:r>
              <a:rPr lang="en-US" sz="2400" dirty="0" smtClean="0"/>
              <a:t>, Q</a:t>
            </a:r>
            <a:r>
              <a:rPr lang="en-US" sz="2400" baseline="-25000" dirty="0" smtClean="0"/>
              <a:t>6</a:t>
            </a:r>
            <a:r>
              <a:rPr lang="en-US" sz="2400" dirty="0" smtClean="0"/>
              <a:t> </a:t>
            </a:r>
            <a:r>
              <a:rPr lang="en-US" sz="2400" dirty="0"/>
              <a:t>, </a:t>
            </a:r>
            <a:r>
              <a:rPr lang="en-US" sz="2400" dirty="0" smtClean="0"/>
              <a:t>Q</a:t>
            </a:r>
            <a:r>
              <a:rPr lang="en-US" sz="2400" baseline="-25000" dirty="0" smtClean="0"/>
              <a:t>7</a:t>
            </a:r>
            <a:r>
              <a:rPr lang="en-US" sz="2400" dirty="0"/>
              <a:t> , </a:t>
            </a:r>
            <a:r>
              <a:rPr lang="en-US" sz="2400" dirty="0" smtClean="0"/>
              <a:t>Q</a:t>
            </a:r>
            <a:r>
              <a:rPr lang="en-US" sz="2400" baseline="-25000" dirty="0" smtClean="0"/>
              <a:t>8</a:t>
            </a:r>
            <a:r>
              <a:rPr lang="en-US" sz="2400" dirty="0" smtClean="0"/>
              <a:t>}</a:t>
            </a:r>
            <a:endParaRPr lang="en-US" sz="2400" dirty="0"/>
          </a:p>
        </p:txBody>
      </p:sp>
      <p:sp>
        <p:nvSpPr>
          <p:cNvPr id="41" name="TextBox 40"/>
          <p:cNvSpPr txBox="1"/>
          <p:nvPr/>
        </p:nvSpPr>
        <p:spPr>
          <a:xfrm>
            <a:off x="3816135" y="3057005"/>
            <a:ext cx="2217696" cy="369332"/>
          </a:xfrm>
          <a:prstGeom prst="rect">
            <a:avLst/>
          </a:prstGeom>
          <a:noFill/>
        </p:spPr>
        <p:txBody>
          <a:bodyPr wrap="square" rtlCol="0">
            <a:spAutoFit/>
          </a:bodyPr>
          <a:lstStyle/>
          <a:p>
            <a:r>
              <a:rPr lang="en-US" dirty="0" smtClean="0"/>
              <a:t>Collected query trails:</a:t>
            </a:r>
            <a:endParaRPr lang="en-US" dirty="0"/>
          </a:p>
        </p:txBody>
      </p:sp>
      <p:sp>
        <p:nvSpPr>
          <p:cNvPr id="42" name="TextBox 41"/>
          <p:cNvSpPr txBox="1"/>
          <p:nvPr/>
        </p:nvSpPr>
        <p:spPr>
          <a:xfrm>
            <a:off x="3644652" y="3907642"/>
            <a:ext cx="2736304" cy="461665"/>
          </a:xfrm>
          <a:prstGeom prst="rect">
            <a:avLst/>
          </a:prstGeom>
          <a:noFill/>
        </p:spPr>
        <p:txBody>
          <a:bodyPr wrap="square" rtlCol="0">
            <a:spAutoFit/>
          </a:bodyPr>
          <a:lstStyle/>
          <a:p>
            <a:r>
              <a:rPr lang="en-US" sz="2400" dirty="0" smtClean="0"/>
              <a:t>{Q</a:t>
            </a:r>
            <a:r>
              <a:rPr lang="en-US" sz="2400" baseline="-25000" dirty="0" smtClean="0"/>
              <a:t>12</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cxnSp>
        <p:nvCxnSpPr>
          <p:cNvPr id="43" name="Straight Arrow Connector 42"/>
          <p:cNvCxnSpPr/>
          <p:nvPr/>
        </p:nvCxnSpPr>
        <p:spPr>
          <a:xfrm>
            <a:off x="3025155" y="3906651"/>
            <a:ext cx="360040"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638850" y="3906651"/>
            <a:ext cx="360040"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5" name="Flowchart: Magnetic Disk 44"/>
          <p:cNvSpPr/>
          <p:nvPr/>
        </p:nvSpPr>
        <p:spPr>
          <a:xfrm>
            <a:off x="3454127" y="5102258"/>
            <a:ext cx="3168352" cy="1564482"/>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682727" y="5685020"/>
            <a:ext cx="2736304"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9</a:t>
            </a:r>
            <a:r>
              <a:rPr lang="en-US" sz="2400" dirty="0" smtClean="0"/>
              <a:t>}</a:t>
            </a:r>
            <a:endParaRPr lang="en-US" sz="2400" dirty="0"/>
          </a:p>
        </p:txBody>
      </p:sp>
      <p:sp>
        <p:nvSpPr>
          <p:cNvPr id="47" name="TextBox 46"/>
          <p:cNvSpPr txBox="1"/>
          <p:nvPr/>
        </p:nvSpPr>
        <p:spPr>
          <a:xfrm>
            <a:off x="3856492" y="5190836"/>
            <a:ext cx="2217696" cy="369332"/>
          </a:xfrm>
          <a:prstGeom prst="rect">
            <a:avLst/>
          </a:prstGeom>
          <a:noFill/>
        </p:spPr>
        <p:txBody>
          <a:bodyPr wrap="square" rtlCol="0">
            <a:spAutoFit/>
          </a:bodyPr>
          <a:lstStyle/>
          <a:p>
            <a:r>
              <a:rPr lang="en-US" dirty="0" smtClean="0"/>
              <a:t>Collected query trails:</a:t>
            </a:r>
            <a:endParaRPr lang="en-US" dirty="0"/>
          </a:p>
        </p:txBody>
      </p:sp>
      <p:sp>
        <p:nvSpPr>
          <p:cNvPr id="48" name="TextBox 47"/>
          <p:cNvSpPr txBox="1"/>
          <p:nvPr/>
        </p:nvSpPr>
        <p:spPr>
          <a:xfrm>
            <a:off x="3685009" y="6041473"/>
            <a:ext cx="2736304" cy="461665"/>
          </a:xfrm>
          <a:prstGeom prst="rect">
            <a:avLst/>
          </a:prstGeom>
          <a:noFill/>
        </p:spPr>
        <p:txBody>
          <a:bodyPr wrap="square" rtlCol="0">
            <a:spAutoFit/>
          </a:bodyPr>
          <a:lstStyle/>
          <a:p>
            <a:r>
              <a:rPr lang="en-US" sz="2400" dirty="0" smtClean="0"/>
              <a:t>{Q</a:t>
            </a:r>
            <a:r>
              <a:rPr lang="en-US" sz="2400" baseline="-25000" dirty="0" smtClean="0"/>
              <a:t>10</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7</a:t>
            </a:r>
            <a:r>
              <a:rPr lang="en-US" sz="2400" dirty="0" smtClean="0"/>
              <a:t>, Q</a:t>
            </a:r>
            <a:r>
              <a:rPr lang="en-US" sz="2400" baseline="-25000" dirty="0" smtClean="0"/>
              <a:t>8</a:t>
            </a:r>
            <a:r>
              <a:rPr lang="en-US" sz="2400" dirty="0" smtClean="0"/>
              <a:t>}</a:t>
            </a:r>
            <a:endParaRPr lang="en-US" sz="2400" dirty="0"/>
          </a:p>
        </p:txBody>
      </p:sp>
      <p:cxnSp>
        <p:nvCxnSpPr>
          <p:cNvPr id="49" name="Straight Arrow Connector 48"/>
          <p:cNvCxnSpPr/>
          <p:nvPr/>
        </p:nvCxnSpPr>
        <p:spPr>
          <a:xfrm>
            <a:off x="3017887" y="6040482"/>
            <a:ext cx="360040"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679207" y="6040482"/>
            <a:ext cx="360040"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114115" y="759371"/>
            <a:ext cx="3689897" cy="6015567"/>
          </a:xfrm>
          <a:prstGeom prst="roundRect">
            <a:avLst>
              <a:gd name="adj" fmla="val 3248"/>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16200000">
            <a:off x="5739124" y="3418539"/>
            <a:ext cx="6300378"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RQ</a:t>
            </a: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Can we make any sense from such collection?</a:t>
            </a:r>
            <a:endPar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771222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83768" y="-55657"/>
            <a:ext cx="6660232" cy="1015663"/>
          </a:xfrm>
          <a:prstGeom prst="rect">
            <a:avLst/>
          </a:prstGeom>
          <a:noFill/>
        </p:spPr>
        <p:txBody>
          <a:bodyPr wrap="square" rtlCol="0">
            <a:spAutoFit/>
          </a:bodyPr>
          <a:lstStyle/>
          <a:p>
            <a:pPr algn="ctr"/>
            <a:r>
              <a:rPr lang="en-US" sz="3600" b="1" dirty="0" smtClean="0">
                <a:solidFill>
                  <a:srgbClr val="0070C0"/>
                </a:solidFill>
              </a:rPr>
              <a:t>Query (Prefix) Tree / Forest:</a:t>
            </a:r>
          </a:p>
          <a:p>
            <a:pPr algn="ctr"/>
            <a:r>
              <a:rPr lang="en-US" sz="2400" b="1" dirty="0" smtClean="0">
                <a:solidFill>
                  <a:srgbClr val="0070C0"/>
                </a:solidFill>
              </a:rPr>
              <a:t>“collective </a:t>
            </a:r>
            <a:r>
              <a:rPr lang="en-US" sz="2400" b="1" dirty="0">
                <a:solidFill>
                  <a:srgbClr val="0070C0"/>
                </a:solidFill>
              </a:rPr>
              <a:t>confusion</a:t>
            </a:r>
            <a:r>
              <a:rPr lang="en-US" sz="2400" b="1" dirty="0" smtClean="0">
                <a:solidFill>
                  <a:srgbClr val="0070C0"/>
                </a:solidFill>
              </a:rPr>
              <a:t>” – “individual satisfaction”</a:t>
            </a:r>
          </a:p>
        </p:txBody>
      </p:sp>
      <p:cxnSp>
        <p:nvCxnSpPr>
          <p:cNvPr id="11" name="Straight Arrow Connector 10"/>
          <p:cNvCxnSpPr/>
          <p:nvPr/>
        </p:nvCxnSpPr>
        <p:spPr>
          <a:xfrm>
            <a:off x="639579" y="5012082"/>
            <a:ext cx="0" cy="53889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90507" y="5550974"/>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1689519" y="1691413"/>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352575" y="13073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1228006" y="2645532"/>
            <a:ext cx="412601" cy="77211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329519" y="223763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23" name="Straight Arrow Connector 22"/>
          <p:cNvCxnSpPr/>
          <p:nvPr/>
        </p:nvCxnSpPr>
        <p:spPr>
          <a:xfrm>
            <a:off x="1760225" y="2643703"/>
            <a:ext cx="393422" cy="77394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37893" y="344536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26" name="Rectangle 25"/>
          <p:cNvSpPr/>
          <p:nvPr/>
        </p:nvSpPr>
        <p:spPr>
          <a:xfrm>
            <a:off x="1858347" y="343584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32" name="Rectangle 31"/>
          <p:cNvSpPr/>
          <p:nvPr/>
        </p:nvSpPr>
        <p:spPr>
          <a:xfrm>
            <a:off x="279579" y="5550974"/>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669692" y="3862517"/>
            <a:ext cx="412601" cy="77211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2" idx="0"/>
          </p:cNvCxnSpPr>
          <p:nvPr/>
        </p:nvCxnSpPr>
        <p:spPr>
          <a:xfrm>
            <a:off x="1214036" y="3858011"/>
            <a:ext cx="736471" cy="169296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79579" y="466235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43" name="Rectangle 42"/>
          <p:cNvSpPr/>
          <p:nvPr/>
        </p:nvSpPr>
        <p:spPr>
          <a:xfrm>
            <a:off x="2956198" y="463463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45" name="Straight Arrow Connector 44"/>
          <p:cNvCxnSpPr/>
          <p:nvPr/>
        </p:nvCxnSpPr>
        <p:spPr>
          <a:xfrm>
            <a:off x="2310507" y="3843467"/>
            <a:ext cx="948541" cy="77211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16198" y="5012082"/>
            <a:ext cx="0" cy="53889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956198" y="5550974"/>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grpSp>
        <p:nvGrpSpPr>
          <p:cNvPr id="55" name="Group 54"/>
          <p:cNvGrpSpPr/>
          <p:nvPr/>
        </p:nvGrpSpPr>
        <p:grpSpPr>
          <a:xfrm>
            <a:off x="927008" y="519223"/>
            <a:ext cx="1651339" cy="740012"/>
            <a:chOff x="5004048" y="5627174"/>
            <a:chExt cx="2360412" cy="992302"/>
          </a:xfrm>
        </p:grpSpPr>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627174"/>
              <a:ext cx="694213" cy="98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343" y="5627174"/>
              <a:ext cx="697854" cy="98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20003" y="5627174"/>
              <a:ext cx="844457" cy="99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987" y="5971617"/>
            <a:ext cx="536421" cy="786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673479" y="5924309"/>
            <a:ext cx="612069" cy="80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500" y="5995233"/>
            <a:ext cx="544067" cy="70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Rectangle 68"/>
          <p:cNvSpPr/>
          <p:nvPr/>
        </p:nvSpPr>
        <p:spPr>
          <a:xfrm>
            <a:off x="6874073" y="559827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sp>
        <p:nvSpPr>
          <p:cNvPr id="70" name="Rectangle 69"/>
          <p:cNvSpPr/>
          <p:nvPr/>
        </p:nvSpPr>
        <p:spPr>
          <a:xfrm>
            <a:off x="5563145" y="559827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sp>
        <p:nvSpPr>
          <p:cNvPr id="71" name="Rectangle 70"/>
          <p:cNvSpPr/>
          <p:nvPr/>
        </p:nvSpPr>
        <p:spPr>
          <a:xfrm>
            <a:off x="8239764" y="559827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pic>
        <p:nvPicPr>
          <p:cNvPr id="7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553" y="6018918"/>
            <a:ext cx="536421" cy="786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957045" y="5971610"/>
            <a:ext cx="612069" cy="80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4066" y="6042534"/>
            <a:ext cx="544067" cy="70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5" name="Straight Arrow Connector 74"/>
          <p:cNvCxnSpPr/>
          <p:nvPr/>
        </p:nvCxnSpPr>
        <p:spPr>
          <a:xfrm>
            <a:off x="5916099" y="5085474"/>
            <a:ext cx="0" cy="53889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5556099" y="473574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77" name="Straight Arrow Connector 76"/>
          <p:cNvCxnSpPr/>
          <p:nvPr/>
        </p:nvCxnSpPr>
        <p:spPr>
          <a:xfrm>
            <a:off x="5894158" y="4214006"/>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557214" y="3829904"/>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pic>
        <p:nvPicPr>
          <p:cNvPr id="7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0310" y="3015766"/>
            <a:ext cx="485670" cy="73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4" name="Straight Arrow Connector 83"/>
          <p:cNvCxnSpPr/>
          <p:nvPr/>
        </p:nvCxnSpPr>
        <p:spPr>
          <a:xfrm>
            <a:off x="7216822" y="5065617"/>
            <a:ext cx="0" cy="53889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856822" y="47158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86" name="Straight Arrow Connector 85"/>
          <p:cNvCxnSpPr/>
          <p:nvPr/>
        </p:nvCxnSpPr>
        <p:spPr>
          <a:xfrm>
            <a:off x="7194881" y="4194149"/>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6834881" y="379180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88" name="Straight Arrow Connector 87"/>
          <p:cNvCxnSpPr/>
          <p:nvPr/>
        </p:nvCxnSpPr>
        <p:spPr>
          <a:xfrm>
            <a:off x="7172940" y="3270066"/>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6820278" y="286111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90" name="Straight Arrow Connector 89"/>
          <p:cNvCxnSpPr/>
          <p:nvPr/>
        </p:nvCxnSpPr>
        <p:spPr>
          <a:xfrm>
            <a:off x="7158337" y="2339376"/>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6801228" y="193796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92" name="Straight Arrow Connector 91"/>
          <p:cNvCxnSpPr/>
          <p:nvPr/>
        </p:nvCxnSpPr>
        <p:spPr>
          <a:xfrm>
            <a:off x="8583362" y="5074266"/>
            <a:ext cx="0" cy="53889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8223362" y="472453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94" name="Straight Arrow Connector 93"/>
          <p:cNvCxnSpPr/>
          <p:nvPr/>
        </p:nvCxnSpPr>
        <p:spPr>
          <a:xfrm>
            <a:off x="8561421" y="4202798"/>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8201421" y="380045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96" name="Straight Arrow Connector 95"/>
          <p:cNvCxnSpPr/>
          <p:nvPr/>
        </p:nvCxnSpPr>
        <p:spPr>
          <a:xfrm>
            <a:off x="8539480" y="3278715"/>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8186818" y="286976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98" name="Straight Arrow Connector 97"/>
          <p:cNvCxnSpPr/>
          <p:nvPr/>
        </p:nvCxnSpPr>
        <p:spPr>
          <a:xfrm>
            <a:off x="8524877" y="2348025"/>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8167768" y="194661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pic>
        <p:nvPicPr>
          <p:cNvPr id="10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0768" y="1157843"/>
            <a:ext cx="488217" cy="73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4"/>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62947" y="1151479"/>
            <a:ext cx="590780" cy="74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Group 101"/>
          <p:cNvGrpSpPr/>
          <p:nvPr/>
        </p:nvGrpSpPr>
        <p:grpSpPr>
          <a:xfrm>
            <a:off x="3075488" y="1034385"/>
            <a:ext cx="2180172" cy="1523601"/>
            <a:chOff x="1277199" y="3856240"/>
            <a:chExt cx="2863999" cy="1936252"/>
          </a:xfrm>
        </p:grpSpPr>
        <p:pic>
          <p:nvPicPr>
            <p:cNvPr id="103" name="Picture 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7199" y="3856240"/>
              <a:ext cx="2863999" cy="144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8062" y="4690227"/>
              <a:ext cx="1555932" cy="110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5" name="Group 104"/>
          <p:cNvGrpSpPr/>
          <p:nvPr/>
        </p:nvGrpSpPr>
        <p:grpSpPr>
          <a:xfrm>
            <a:off x="3220454" y="2853261"/>
            <a:ext cx="2419858" cy="1769810"/>
            <a:chOff x="366614" y="3698118"/>
            <a:chExt cx="1234845" cy="1769810"/>
          </a:xfrm>
        </p:grpSpPr>
        <p:sp>
          <p:nvSpPr>
            <p:cNvPr id="106" name="TextBox 105"/>
            <p:cNvSpPr txBox="1"/>
            <p:nvPr/>
          </p:nvSpPr>
          <p:spPr>
            <a:xfrm>
              <a:off x="366614" y="3698118"/>
              <a:ext cx="1224000" cy="646331"/>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107" name="TextBox 106"/>
            <p:cNvSpPr txBox="1"/>
            <p:nvPr/>
          </p:nvSpPr>
          <p:spPr>
            <a:xfrm>
              <a:off x="368896" y="3902171"/>
              <a:ext cx="1224000"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108" name="TextBox 107"/>
            <p:cNvSpPr txBox="1"/>
            <p:nvPr/>
          </p:nvSpPr>
          <p:spPr>
            <a:xfrm>
              <a:off x="367283" y="4122013"/>
              <a:ext cx="1224000" cy="646331"/>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109" name="TextBox 108"/>
            <p:cNvSpPr txBox="1"/>
            <p:nvPr/>
          </p:nvSpPr>
          <p:spPr>
            <a:xfrm>
              <a:off x="374229" y="4354641"/>
              <a:ext cx="1224000" cy="646331"/>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110" name="TextBox 109"/>
            <p:cNvSpPr txBox="1"/>
            <p:nvPr/>
          </p:nvSpPr>
          <p:spPr>
            <a:xfrm>
              <a:off x="377459" y="4598494"/>
              <a:ext cx="1224000"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111" name="TextBox 110"/>
            <p:cNvSpPr txBox="1"/>
            <p:nvPr/>
          </p:nvSpPr>
          <p:spPr>
            <a:xfrm>
              <a:off x="373471" y="4821597"/>
              <a:ext cx="1224000" cy="646331"/>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grpSp>
      <p:sp>
        <p:nvSpPr>
          <p:cNvPr id="112" name="TextBox 111"/>
          <p:cNvSpPr txBox="1"/>
          <p:nvPr/>
        </p:nvSpPr>
        <p:spPr>
          <a:xfrm>
            <a:off x="2806947" y="2513856"/>
            <a:ext cx="2785740" cy="400110"/>
          </a:xfrm>
          <a:prstGeom prst="rect">
            <a:avLst/>
          </a:prstGeom>
          <a:noFill/>
        </p:spPr>
        <p:txBody>
          <a:bodyPr wrap="square" rtlCol="0">
            <a:spAutoFit/>
          </a:bodyPr>
          <a:lstStyle/>
          <a:p>
            <a:pPr algn="ctr"/>
            <a:r>
              <a:rPr lang="en-US" sz="2000" dirty="0" smtClean="0"/>
              <a:t>Collected query trails:</a:t>
            </a:r>
            <a:endParaRPr lang="en-US" sz="2000" dirty="0"/>
          </a:p>
        </p:txBody>
      </p:sp>
    </p:spTree>
    <p:extLst>
      <p:ext uri="{BB962C8B-B14F-4D97-AF65-F5344CB8AC3E}">
        <p14:creationId xmlns:p14="http://schemas.microsoft.com/office/powerpoint/2010/main" val="578438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41102" y="-55657"/>
            <a:ext cx="7402898" cy="1015663"/>
          </a:xfrm>
          <a:prstGeom prst="rect">
            <a:avLst/>
          </a:prstGeom>
          <a:noFill/>
        </p:spPr>
        <p:txBody>
          <a:bodyPr wrap="square" rtlCol="0">
            <a:spAutoFit/>
          </a:bodyPr>
          <a:lstStyle/>
          <a:p>
            <a:pPr algn="ctr"/>
            <a:r>
              <a:rPr lang="en-US" sz="3600" b="1" dirty="0" smtClean="0">
                <a:solidFill>
                  <a:srgbClr val="0070C0"/>
                </a:solidFill>
              </a:rPr>
              <a:t>Inverted Query (Suffix) Tree / Forest:</a:t>
            </a:r>
          </a:p>
          <a:p>
            <a:pPr algn="ctr"/>
            <a:r>
              <a:rPr lang="en-US" sz="2400" b="1" dirty="0">
                <a:solidFill>
                  <a:srgbClr val="0070C0"/>
                </a:solidFill>
              </a:rPr>
              <a:t>“collective satisfaction</a:t>
            </a:r>
            <a:r>
              <a:rPr lang="en-US" sz="2400" b="1" dirty="0" smtClean="0">
                <a:solidFill>
                  <a:srgbClr val="0070C0"/>
                </a:solidFill>
              </a:rPr>
              <a:t>” – “individual </a:t>
            </a:r>
            <a:r>
              <a:rPr lang="en-US" sz="2400" b="1" dirty="0">
                <a:solidFill>
                  <a:srgbClr val="0070C0"/>
                </a:solidFill>
              </a:rPr>
              <a:t>confusion</a:t>
            </a:r>
            <a:r>
              <a:rPr lang="en-US" sz="2400" b="1" dirty="0" smtClean="0">
                <a:solidFill>
                  <a:srgbClr val="0070C0"/>
                </a:solidFill>
              </a:rPr>
              <a:t>” </a:t>
            </a:r>
          </a:p>
        </p:txBody>
      </p:sp>
      <p:cxnSp>
        <p:nvCxnSpPr>
          <p:cNvPr id="11" name="Straight Arrow Connector 10"/>
          <p:cNvCxnSpPr/>
          <p:nvPr/>
        </p:nvCxnSpPr>
        <p:spPr>
          <a:xfrm flipH="1">
            <a:off x="556471" y="4684920"/>
            <a:ext cx="447672" cy="48535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037679" y="1860965"/>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7768" y="5198852"/>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1" name="Rectangle 20"/>
          <p:cNvSpPr/>
          <p:nvPr/>
        </p:nvSpPr>
        <p:spPr>
          <a:xfrm>
            <a:off x="677679" y="240718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25" name="Rectangle 24"/>
          <p:cNvSpPr/>
          <p:nvPr/>
        </p:nvSpPr>
        <p:spPr>
          <a:xfrm>
            <a:off x="658867" y="334895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681685" y="1445392"/>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7" name="Straight Arrow Connector 36"/>
          <p:cNvCxnSpPr/>
          <p:nvPr/>
        </p:nvCxnSpPr>
        <p:spPr>
          <a:xfrm>
            <a:off x="1076017" y="4694445"/>
            <a:ext cx="495658" cy="48431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44143" y="428165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pic>
        <p:nvPicPr>
          <p:cNvPr id="67" name="Picture 5"/>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662249" y="973347"/>
            <a:ext cx="601803"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007" y="575104"/>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Rectangle 69"/>
          <p:cNvSpPr/>
          <p:nvPr/>
        </p:nvSpPr>
        <p:spPr>
          <a:xfrm>
            <a:off x="4911849" y="2229231"/>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pic>
        <p:nvPicPr>
          <p:cNvPr id="7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8695" y="97334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5"/>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330947" y="1360799"/>
            <a:ext cx="601803"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9814" y="13901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5" name="Straight Arrow Connector 74"/>
          <p:cNvCxnSpPr/>
          <p:nvPr/>
        </p:nvCxnSpPr>
        <p:spPr>
          <a:xfrm flipH="1">
            <a:off x="4982944" y="3544833"/>
            <a:ext cx="147637" cy="48797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4894406" y="314673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77" name="Straight Arrow Connector 76"/>
          <p:cNvCxnSpPr/>
          <p:nvPr/>
        </p:nvCxnSpPr>
        <p:spPr>
          <a:xfrm>
            <a:off x="5232465" y="2624995"/>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570681" y="497401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pic>
        <p:nvPicPr>
          <p:cNvPr id="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618" y="5645090"/>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1445" y="6030487"/>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4"/>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020477" y="6023509"/>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5" name="Group 104"/>
          <p:cNvGrpSpPr/>
          <p:nvPr/>
        </p:nvGrpSpPr>
        <p:grpSpPr>
          <a:xfrm>
            <a:off x="1939528" y="3291411"/>
            <a:ext cx="2313314" cy="1769810"/>
            <a:chOff x="366614" y="3698118"/>
            <a:chExt cx="1234845" cy="1769810"/>
          </a:xfrm>
        </p:grpSpPr>
        <p:sp>
          <p:nvSpPr>
            <p:cNvPr id="106" name="TextBox 105"/>
            <p:cNvSpPr txBox="1"/>
            <p:nvPr/>
          </p:nvSpPr>
          <p:spPr>
            <a:xfrm>
              <a:off x="366614" y="3698118"/>
              <a:ext cx="1224000" cy="646331"/>
            </a:xfrm>
            <a:prstGeom prst="rect">
              <a:avLst/>
            </a:prstGeom>
            <a:noFill/>
          </p:spPr>
          <p:txBody>
            <a:bodyPr wrap="square" rtlCol="0">
              <a:spAutoFit/>
            </a:bodyPr>
            <a:lstStyle/>
            <a:p>
              <a:r>
                <a:rPr lang="en-US" dirty="0" smtClean="0"/>
                <a:t>{Q</a:t>
              </a:r>
              <a:r>
                <a:rPr lang="en-US" baseline="-25000" dirty="0" smtClean="0"/>
                <a:t>5</a:t>
              </a:r>
              <a:r>
                <a:rPr lang="en-US" dirty="0" smtClean="0"/>
                <a:t>, Q</a:t>
              </a:r>
              <a:r>
                <a:rPr lang="en-US" baseline="-25000" dirty="0" smtClean="0"/>
                <a:t>4</a:t>
              </a:r>
              <a:r>
                <a:rPr lang="en-US" dirty="0" smtClean="0"/>
                <a:t>, Q</a:t>
              </a:r>
              <a:r>
                <a:rPr lang="en-US" baseline="-25000" dirty="0" smtClean="0"/>
                <a:t>3</a:t>
              </a:r>
              <a:r>
                <a:rPr lang="en-US" dirty="0" smtClean="0"/>
                <a:t>, Q</a:t>
              </a:r>
              <a:r>
                <a:rPr lang="en-US" baseline="-25000" dirty="0" smtClean="0"/>
                <a:t>2</a:t>
              </a:r>
              <a:r>
                <a:rPr lang="en-US" dirty="0" smtClean="0"/>
                <a:t>, Q</a:t>
              </a:r>
              <a:r>
                <a:rPr lang="en-US" baseline="-25000" dirty="0" smtClean="0"/>
                <a:t>1</a:t>
              </a:r>
              <a:r>
                <a:rPr lang="en-US" dirty="0" smtClean="0"/>
                <a:t>}</a:t>
              </a:r>
              <a:endParaRPr lang="en-US" dirty="0"/>
            </a:p>
          </p:txBody>
        </p:sp>
        <p:sp>
          <p:nvSpPr>
            <p:cNvPr id="107" name="TextBox 106"/>
            <p:cNvSpPr txBox="1"/>
            <p:nvPr/>
          </p:nvSpPr>
          <p:spPr>
            <a:xfrm>
              <a:off x="368896" y="3902171"/>
              <a:ext cx="1224000" cy="369332"/>
            </a:xfrm>
            <a:prstGeom prst="rect">
              <a:avLst/>
            </a:prstGeom>
            <a:noFill/>
          </p:spPr>
          <p:txBody>
            <a:bodyPr wrap="square" rtlCol="0">
              <a:spAutoFit/>
            </a:bodyPr>
            <a:lstStyle/>
            <a:p>
              <a:r>
                <a:rPr lang="en-US" dirty="0" smtClean="0"/>
                <a:t>{Q</a:t>
              </a:r>
              <a:r>
                <a:rPr lang="en-US" baseline="-25000" dirty="0" smtClean="0"/>
                <a:t>9</a:t>
              </a:r>
              <a:r>
                <a:rPr lang="en-US" dirty="0" smtClean="0"/>
                <a:t>, Q</a:t>
              </a:r>
              <a:r>
                <a:rPr lang="en-US" baseline="-25000" dirty="0" smtClean="0"/>
                <a:t>3</a:t>
              </a:r>
              <a:r>
                <a:rPr lang="en-US" dirty="0" smtClean="0"/>
                <a:t>, Q</a:t>
              </a:r>
              <a:r>
                <a:rPr lang="en-US" baseline="-25000" dirty="0" smtClean="0"/>
                <a:t>11</a:t>
              </a:r>
              <a:r>
                <a:rPr lang="en-US" dirty="0" smtClean="0"/>
                <a:t>}</a:t>
              </a:r>
              <a:endParaRPr lang="en-US" dirty="0"/>
            </a:p>
          </p:txBody>
        </p:sp>
        <p:sp>
          <p:nvSpPr>
            <p:cNvPr id="108" name="TextBox 107"/>
            <p:cNvSpPr txBox="1"/>
            <p:nvPr/>
          </p:nvSpPr>
          <p:spPr>
            <a:xfrm>
              <a:off x="367506" y="4122013"/>
              <a:ext cx="1224000" cy="646331"/>
            </a:xfrm>
            <a:prstGeom prst="rect">
              <a:avLst/>
            </a:prstGeom>
            <a:noFill/>
          </p:spPr>
          <p:txBody>
            <a:bodyPr wrap="square" rtlCol="0">
              <a:spAutoFit/>
            </a:bodyPr>
            <a:lstStyle/>
            <a:p>
              <a:r>
                <a:rPr lang="en-US" dirty="0" smtClean="0"/>
                <a:t>{Q</a:t>
              </a:r>
              <a:r>
                <a:rPr lang="en-US" baseline="-25000" dirty="0" smtClean="0"/>
                <a:t>8</a:t>
              </a:r>
              <a:r>
                <a:rPr lang="en-US" dirty="0" smtClean="0"/>
                <a:t>, Q</a:t>
              </a:r>
              <a:r>
                <a:rPr lang="en-US" baseline="-25000" dirty="0" smtClean="0"/>
                <a:t>7</a:t>
              </a:r>
              <a:r>
                <a:rPr lang="en-US" dirty="0" smtClean="0"/>
                <a:t>, Q</a:t>
              </a:r>
              <a:r>
                <a:rPr lang="en-US" baseline="-25000" dirty="0" smtClean="0"/>
                <a:t>6</a:t>
              </a:r>
              <a:r>
                <a:rPr lang="en-US" dirty="0" smtClean="0"/>
                <a:t> </a:t>
              </a:r>
              <a:r>
                <a:rPr lang="en-US" dirty="0"/>
                <a:t>, </a:t>
              </a:r>
              <a:r>
                <a:rPr lang="en-US" dirty="0" smtClean="0"/>
                <a:t>Q</a:t>
              </a:r>
              <a:r>
                <a:rPr lang="en-US" baseline="-25000" dirty="0" smtClean="0"/>
                <a:t>2</a:t>
              </a:r>
              <a:r>
                <a:rPr lang="en-US" dirty="0" smtClean="0"/>
                <a:t> </a:t>
              </a:r>
              <a:r>
                <a:rPr lang="en-US" dirty="0"/>
                <a:t>, </a:t>
              </a:r>
              <a:r>
                <a:rPr lang="en-US" dirty="0" smtClean="0"/>
                <a:t>Q</a:t>
              </a:r>
              <a:r>
                <a:rPr lang="en-US" baseline="-25000" dirty="0" smtClean="0"/>
                <a:t>1</a:t>
              </a:r>
              <a:r>
                <a:rPr lang="en-US" dirty="0" smtClean="0"/>
                <a:t>}</a:t>
              </a:r>
              <a:endParaRPr lang="en-US" dirty="0"/>
            </a:p>
          </p:txBody>
        </p:sp>
        <p:sp>
          <p:nvSpPr>
            <p:cNvPr id="109" name="TextBox 108"/>
            <p:cNvSpPr txBox="1"/>
            <p:nvPr/>
          </p:nvSpPr>
          <p:spPr>
            <a:xfrm>
              <a:off x="374229" y="4354641"/>
              <a:ext cx="1224000" cy="646331"/>
            </a:xfrm>
            <a:prstGeom prst="rect">
              <a:avLst/>
            </a:prstGeom>
            <a:noFill/>
          </p:spPr>
          <p:txBody>
            <a:bodyPr wrap="square" rtlCol="0">
              <a:spAutoFit/>
            </a:bodyPr>
            <a:lstStyle/>
            <a:p>
              <a:r>
                <a:rPr lang="en-US" dirty="0" smtClean="0"/>
                <a:t>{Q</a:t>
              </a:r>
              <a:r>
                <a:rPr lang="en-US" baseline="-25000" dirty="0" smtClean="0"/>
                <a:t>5</a:t>
              </a:r>
              <a:r>
                <a:rPr lang="en-US" dirty="0" smtClean="0"/>
                <a:t>, Q</a:t>
              </a:r>
              <a:r>
                <a:rPr lang="en-US" baseline="-25000" dirty="0" smtClean="0"/>
                <a:t>4</a:t>
              </a:r>
              <a:r>
                <a:rPr lang="en-US" dirty="0" smtClean="0"/>
                <a:t>, Q</a:t>
              </a:r>
              <a:r>
                <a:rPr lang="en-US" baseline="-25000" dirty="0" smtClean="0"/>
                <a:t>3</a:t>
              </a:r>
              <a:r>
                <a:rPr lang="en-US" dirty="0" smtClean="0"/>
                <a:t>, Q</a:t>
              </a:r>
              <a:r>
                <a:rPr lang="en-US" baseline="-25000" dirty="0" smtClean="0"/>
                <a:t>2</a:t>
              </a:r>
              <a:r>
                <a:rPr lang="en-US" dirty="0" smtClean="0"/>
                <a:t>, Q</a:t>
              </a:r>
              <a:r>
                <a:rPr lang="en-US" baseline="-25000" dirty="0" smtClean="0"/>
                <a:t>12</a:t>
              </a:r>
              <a:r>
                <a:rPr lang="en-US" dirty="0" smtClean="0"/>
                <a:t>}</a:t>
              </a:r>
              <a:endParaRPr lang="en-US" dirty="0"/>
            </a:p>
          </p:txBody>
        </p:sp>
        <p:sp>
          <p:nvSpPr>
            <p:cNvPr id="110" name="TextBox 109"/>
            <p:cNvSpPr txBox="1"/>
            <p:nvPr/>
          </p:nvSpPr>
          <p:spPr>
            <a:xfrm>
              <a:off x="377459" y="4598494"/>
              <a:ext cx="1224000" cy="369332"/>
            </a:xfrm>
            <a:prstGeom prst="rect">
              <a:avLst/>
            </a:prstGeom>
            <a:noFill/>
          </p:spPr>
          <p:txBody>
            <a:bodyPr wrap="square" rtlCol="0">
              <a:spAutoFit/>
            </a:bodyPr>
            <a:lstStyle/>
            <a:p>
              <a:r>
                <a:rPr lang="en-US" dirty="0" smtClean="0"/>
                <a:t>{Q</a:t>
              </a:r>
              <a:r>
                <a:rPr lang="en-US" baseline="-25000" dirty="0" smtClean="0"/>
                <a:t>9</a:t>
              </a:r>
              <a:r>
                <a:rPr lang="en-US" dirty="0" smtClean="0"/>
                <a:t>, Q</a:t>
              </a:r>
              <a:r>
                <a:rPr lang="en-US" baseline="-25000" dirty="0" smtClean="0"/>
                <a:t>3</a:t>
              </a:r>
              <a:r>
                <a:rPr lang="en-US" dirty="0" smtClean="0"/>
                <a:t>, Q</a:t>
              </a:r>
              <a:r>
                <a:rPr lang="en-US" baseline="-25000" dirty="0" smtClean="0"/>
                <a:t>2</a:t>
              </a:r>
              <a:r>
                <a:rPr lang="en-US" dirty="0" smtClean="0"/>
                <a:t>, Q</a:t>
              </a:r>
              <a:r>
                <a:rPr lang="en-US" baseline="-25000" dirty="0" smtClean="0"/>
                <a:t>1</a:t>
              </a:r>
              <a:r>
                <a:rPr lang="en-US" dirty="0" smtClean="0"/>
                <a:t>}</a:t>
              </a:r>
              <a:endParaRPr lang="en-US" dirty="0"/>
            </a:p>
          </p:txBody>
        </p:sp>
        <p:sp>
          <p:nvSpPr>
            <p:cNvPr id="111" name="TextBox 110"/>
            <p:cNvSpPr txBox="1"/>
            <p:nvPr/>
          </p:nvSpPr>
          <p:spPr>
            <a:xfrm>
              <a:off x="373471" y="4821597"/>
              <a:ext cx="1224000" cy="646331"/>
            </a:xfrm>
            <a:prstGeom prst="rect">
              <a:avLst/>
            </a:prstGeom>
            <a:noFill/>
          </p:spPr>
          <p:txBody>
            <a:bodyPr wrap="square" rtlCol="0">
              <a:spAutoFit/>
            </a:bodyPr>
            <a:lstStyle/>
            <a:p>
              <a:r>
                <a:rPr lang="en-US" dirty="0" smtClean="0"/>
                <a:t>{Q</a:t>
              </a:r>
              <a:r>
                <a:rPr lang="en-US" baseline="-25000" dirty="0" smtClean="0"/>
                <a:t>8</a:t>
              </a:r>
              <a:r>
                <a:rPr lang="en-US" dirty="0" smtClean="0"/>
                <a:t>, Q</a:t>
              </a:r>
              <a:r>
                <a:rPr lang="en-US" baseline="-25000" dirty="0" smtClean="0"/>
                <a:t>7</a:t>
              </a:r>
              <a:r>
                <a:rPr lang="en-US" dirty="0" smtClean="0"/>
                <a:t>, Q</a:t>
              </a:r>
              <a:r>
                <a:rPr lang="en-US" baseline="-25000" dirty="0" smtClean="0"/>
                <a:t>6</a:t>
              </a:r>
              <a:r>
                <a:rPr lang="en-US" dirty="0" smtClean="0"/>
                <a:t>, Q</a:t>
              </a:r>
              <a:r>
                <a:rPr lang="en-US" baseline="-25000" dirty="0" smtClean="0"/>
                <a:t>2</a:t>
              </a:r>
              <a:r>
                <a:rPr lang="en-US" dirty="0" smtClean="0"/>
                <a:t>, Q</a:t>
              </a:r>
              <a:r>
                <a:rPr lang="en-US" baseline="-25000" dirty="0" smtClean="0"/>
                <a:t>10</a:t>
              </a:r>
              <a:r>
                <a:rPr lang="en-US" dirty="0" smtClean="0"/>
                <a:t>}</a:t>
              </a:r>
              <a:endParaRPr lang="en-US" dirty="0"/>
            </a:p>
          </p:txBody>
        </p:sp>
      </p:grpSp>
      <p:sp>
        <p:nvSpPr>
          <p:cNvPr id="112" name="TextBox 111"/>
          <p:cNvSpPr txBox="1"/>
          <p:nvPr/>
        </p:nvSpPr>
        <p:spPr>
          <a:xfrm>
            <a:off x="1596389" y="2894856"/>
            <a:ext cx="2981969" cy="461665"/>
          </a:xfrm>
          <a:prstGeom prst="rect">
            <a:avLst/>
          </a:prstGeom>
          <a:noFill/>
        </p:spPr>
        <p:txBody>
          <a:bodyPr wrap="square" rtlCol="0">
            <a:spAutoFit/>
          </a:bodyPr>
          <a:lstStyle/>
          <a:p>
            <a:pPr algn="ctr"/>
            <a:r>
              <a:rPr lang="en-US" sz="2400" b="1" u="sng" dirty="0" smtClean="0">
                <a:solidFill>
                  <a:srgbClr val="FF0000"/>
                </a:solidFill>
              </a:rPr>
              <a:t>Inverted</a:t>
            </a:r>
            <a:r>
              <a:rPr lang="en-US" sz="2000" dirty="0" smtClean="0"/>
              <a:t> (!) query trails:</a:t>
            </a:r>
            <a:endParaRPr lang="en-US" sz="2000" dirty="0"/>
          </a:p>
        </p:txBody>
      </p:sp>
      <p:grpSp>
        <p:nvGrpSpPr>
          <p:cNvPr id="80" name="Group 79"/>
          <p:cNvGrpSpPr/>
          <p:nvPr/>
        </p:nvGrpSpPr>
        <p:grpSpPr>
          <a:xfrm>
            <a:off x="1796298" y="1440647"/>
            <a:ext cx="2401349" cy="1461978"/>
            <a:chOff x="6084168" y="2243257"/>
            <a:chExt cx="2863999" cy="1712543"/>
          </a:xfrm>
        </p:grpSpPr>
        <p:pic>
          <p:nvPicPr>
            <p:cNvPr id="81"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141334">
              <a:off x="6084168" y="2511535"/>
              <a:ext cx="2863999" cy="144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9114" y="2243257"/>
              <a:ext cx="1555932" cy="110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83" name="Straight Arrow Connector 82"/>
          <p:cNvCxnSpPr/>
          <p:nvPr/>
        </p:nvCxnSpPr>
        <p:spPr>
          <a:xfrm>
            <a:off x="1027608" y="2815625"/>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1013668" y="3747111"/>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1211675" y="5197814"/>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pic>
        <p:nvPicPr>
          <p:cNvPr id="1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6903" y="5640506"/>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6182" y="561579"/>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7" name="Straight Arrow Connector 116"/>
          <p:cNvCxnSpPr>
            <a:endCxn id="78" idx="0"/>
          </p:cNvCxnSpPr>
          <p:nvPr/>
        </p:nvCxnSpPr>
        <p:spPr>
          <a:xfrm>
            <a:off x="5330947" y="3551191"/>
            <a:ext cx="599734" cy="142282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4599131" y="403535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119" name="Rectangle 118"/>
          <p:cNvSpPr/>
          <p:nvPr/>
        </p:nvSpPr>
        <p:spPr>
          <a:xfrm>
            <a:off x="4579535" y="497401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120" name="Straight Arrow Connector 119"/>
          <p:cNvCxnSpPr/>
          <p:nvPr/>
        </p:nvCxnSpPr>
        <p:spPr>
          <a:xfrm>
            <a:off x="4951556" y="4447079"/>
            <a:ext cx="0" cy="52693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2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75559" y="5408386"/>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4"/>
          <p:cNvPicPr>
            <a:picLocks noChangeAspect="1" noChangeArrowheads="1"/>
          </p:cNvPicPr>
          <p:nvPr/>
        </p:nvPicPr>
        <p:blipFill>
          <a:blip r:embed="rId1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78359" y="5405887"/>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3" name="Straight Arrow Connector 122"/>
          <p:cNvCxnSpPr/>
          <p:nvPr/>
        </p:nvCxnSpPr>
        <p:spPr>
          <a:xfrm flipH="1">
            <a:off x="7198081" y="5064945"/>
            <a:ext cx="447672" cy="48535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7679289" y="2240990"/>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6839378" y="557887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126" name="Rectangle 125"/>
          <p:cNvSpPr/>
          <p:nvPr/>
        </p:nvSpPr>
        <p:spPr>
          <a:xfrm>
            <a:off x="7319289" y="278720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sp>
        <p:nvSpPr>
          <p:cNvPr id="127" name="Rectangle 126"/>
          <p:cNvSpPr/>
          <p:nvPr/>
        </p:nvSpPr>
        <p:spPr>
          <a:xfrm>
            <a:off x="7300477" y="372898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128" name="Rectangle 127"/>
          <p:cNvSpPr/>
          <p:nvPr/>
        </p:nvSpPr>
        <p:spPr>
          <a:xfrm>
            <a:off x="7323295" y="1825417"/>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cxnSp>
        <p:nvCxnSpPr>
          <p:cNvPr id="129" name="Straight Arrow Connector 128"/>
          <p:cNvCxnSpPr/>
          <p:nvPr/>
        </p:nvCxnSpPr>
        <p:spPr>
          <a:xfrm>
            <a:off x="7717627" y="5074470"/>
            <a:ext cx="495658" cy="48431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7285753" y="466168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31" name="Straight Arrow Connector 130"/>
          <p:cNvCxnSpPr/>
          <p:nvPr/>
        </p:nvCxnSpPr>
        <p:spPr>
          <a:xfrm>
            <a:off x="7669218" y="3195650"/>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7655278" y="4127136"/>
            <a:ext cx="0" cy="51434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7853285" y="5577839"/>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spTree>
    <p:extLst>
      <p:ext uri="{BB962C8B-B14F-4D97-AF65-F5344CB8AC3E}">
        <p14:creationId xmlns:p14="http://schemas.microsoft.com/office/powerpoint/2010/main" val="1316461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82" y="217468"/>
            <a:ext cx="6064886" cy="2769989"/>
          </a:xfrm>
          <a:prstGeom prst="rect">
            <a:avLst/>
          </a:prstGeom>
          <a:noFill/>
        </p:spPr>
        <p:txBody>
          <a:bodyPr wrap="square" rtlCol="0">
            <a:spAutoFit/>
          </a:bodyPr>
          <a:lstStyle/>
          <a:p>
            <a:pPr algn="ctr"/>
            <a:r>
              <a:rPr lang="en-US" sz="4000" b="1" dirty="0" smtClean="0">
                <a:solidFill>
                  <a:srgbClr val="0070C0"/>
                </a:solidFill>
              </a:rPr>
              <a:t>Merged Query Forest with Inversed Query Forest =</a:t>
            </a:r>
          </a:p>
          <a:p>
            <a:pPr algn="ctr"/>
            <a:r>
              <a:rPr lang="en-US" sz="4000" b="1" dirty="0" smtClean="0">
                <a:solidFill>
                  <a:srgbClr val="0070C0"/>
                </a:solidFill>
              </a:rPr>
              <a:t>= There-and-Back-Structure </a:t>
            </a:r>
            <a:r>
              <a:rPr lang="en-US" sz="4800" b="1" dirty="0" smtClean="0">
                <a:solidFill>
                  <a:srgbClr val="0070C0"/>
                </a:solidFill>
              </a:rPr>
              <a:t>(</a:t>
            </a:r>
            <a:r>
              <a:rPr lang="en-US" sz="4800" b="1" dirty="0" smtClean="0">
                <a:solidFill>
                  <a:srgbClr val="FF0000"/>
                </a:solidFill>
              </a:rPr>
              <a:t>TB-Query-Structure</a:t>
            </a:r>
            <a:r>
              <a:rPr lang="en-US" sz="4800" b="1" dirty="0" smtClean="0">
                <a:solidFill>
                  <a:srgbClr val="0070C0"/>
                </a:solidFill>
              </a:rPr>
              <a:t>)</a:t>
            </a:r>
          </a:p>
        </p:txBody>
      </p:sp>
      <p:sp>
        <p:nvSpPr>
          <p:cNvPr id="2" name="TextBox 1"/>
          <p:cNvSpPr txBox="1"/>
          <p:nvPr/>
        </p:nvSpPr>
        <p:spPr>
          <a:xfrm>
            <a:off x="395536" y="3745607"/>
            <a:ext cx="8280920" cy="954107"/>
          </a:xfrm>
          <a:prstGeom prst="rect">
            <a:avLst/>
          </a:prstGeom>
          <a:solidFill>
            <a:schemeClr val="bg1">
              <a:lumMod val="85000"/>
            </a:schemeClr>
          </a:solidFill>
          <a:ln w="25400">
            <a:solidFill>
              <a:schemeClr val="accent1"/>
            </a:solidFill>
          </a:ln>
        </p:spPr>
        <p:txBody>
          <a:bodyPr wrap="square" rtlCol="0">
            <a:spAutoFit/>
          </a:bodyPr>
          <a:lstStyle/>
          <a:p>
            <a:r>
              <a:rPr lang="en-GB" sz="2800" dirty="0" err="1" smtClean="0"/>
              <a:t>Lovitskii</a:t>
            </a:r>
            <a:r>
              <a:rPr lang="en-GB" sz="2800" dirty="0" smtClean="0"/>
              <a:t>, </a:t>
            </a:r>
            <a:r>
              <a:rPr lang="en-GB" sz="2800" dirty="0"/>
              <a:t>V</a:t>
            </a:r>
            <a:r>
              <a:rPr lang="en-GB" sz="2800" dirty="0" smtClean="0"/>
              <a:t>. A</a:t>
            </a:r>
            <a:r>
              <a:rPr lang="en-GB" sz="2800" dirty="0"/>
              <a:t>., </a:t>
            </a:r>
            <a:r>
              <a:rPr lang="en-GB" sz="2800" dirty="0" smtClean="0"/>
              <a:t>Terziyan, </a:t>
            </a:r>
            <a:r>
              <a:rPr lang="en-GB" sz="2800" dirty="0"/>
              <a:t>V</a:t>
            </a:r>
            <a:r>
              <a:rPr lang="en-GB" sz="2800" dirty="0" smtClean="0"/>
              <a:t>. (</a:t>
            </a:r>
            <a:r>
              <a:rPr lang="en-GB" sz="2800" b="1" dirty="0" smtClean="0">
                <a:solidFill>
                  <a:srgbClr val="FF0000"/>
                </a:solidFill>
              </a:rPr>
              <a:t>1981</a:t>
            </a:r>
            <a:r>
              <a:rPr lang="en-GB" sz="2800" dirty="0" smtClean="0"/>
              <a:t>). </a:t>
            </a:r>
            <a:r>
              <a:rPr lang="en-GB" sz="2800" b="1" dirty="0" smtClean="0">
                <a:solidFill>
                  <a:srgbClr val="CC6600"/>
                </a:solidFill>
              </a:rPr>
              <a:t>Words’ Coding </a:t>
            </a:r>
            <a:r>
              <a:rPr lang="en-GB" sz="2800" b="1" dirty="0">
                <a:solidFill>
                  <a:srgbClr val="CC6600"/>
                </a:solidFill>
              </a:rPr>
              <a:t>in </a:t>
            </a:r>
            <a:r>
              <a:rPr lang="en-GB" sz="2800" b="1" dirty="0" smtClean="0">
                <a:solidFill>
                  <a:srgbClr val="CC6600"/>
                </a:solidFill>
              </a:rPr>
              <a:t>TB-Structure</a:t>
            </a:r>
            <a:r>
              <a:rPr lang="en-GB" sz="2800" dirty="0" smtClean="0"/>
              <a:t>. </a:t>
            </a:r>
            <a:r>
              <a:rPr lang="en-GB" sz="2800" i="1" dirty="0" smtClean="0">
                <a:solidFill>
                  <a:srgbClr val="0070C0"/>
                </a:solidFill>
              </a:rPr>
              <a:t>Problemy </a:t>
            </a:r>
            <a:r>
              <a:rPr lang="en-GB" sz="2800" i="1" dirty="0" err="1" smtClean="0">
                <a:solidFill>
                  <a:srgbClr val="0070C0"/>
                </a:solidFill>
              </a:rPr>
              <a:t>Bioniki</a:t>
            </a:r>
            <a:r>
              <a:rPr lang="en-GB" sz="2800" dirty="0" smtClean="0">
                <a:solidFill>
                  <a:srgbClr val="0070C0"/>
                </a:solidFill>
              </a:rPr>
              <a:t>, 26</a:t>
            </a:r>
            <a:r>
              <a:rPr lang="en-GB" sz="2800" dirty="0">
                <a:solidFill>
                  <a:srgbClr val="0070C0"/>
                </a:solidFill>
              </a:rPr>
              <a:t>, </a:t>
            </a:r>
            <a:r>
              <a:rPr lang="en-GB" sz="2800" dirty="0" smtClean="0">
                <a:solidFill>
                  <a:srgbClr val="0070C0"/>
                </a:solidFill>
              </a:rPr>
              <a:t>60-68</a:t>
            </a:r>
            <a:r>
              <a:rPr lang="en-GB" sz="2800" dirty="0" smtClean="0"/>
              <a:t>. </a:t>
            </a:r>
            <a:r>
              <a:rPr lang="en-GB" sz="1600" dirty="0" smtClean="0"/>
              <a:t>(</a:t>
            </a:r>
            <a:r>
              <a:rPr lang="en-GB" sz="1600" i="1" dirty="0" smtClean="0"/>
              <a:t>In </a:t>
            </a:r>
            <a:r>
              <a:rPr lang="en-GB" sz="1600" i="1" dirty="0"/>
              <a:t>Russian</a:t>
            </a:r>
            <a:r>
              <a:rPr lang="en-GB" sz="1600" dirty="0" smtClean="0"/>
              <a:t>)</a:t>
            </a:r>
            <a:endParaRPr 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8789" y="4638277"/>
            <a:ext cx="1806046" cy="177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7" y="0"/>
            <a:ext cx="2987824" cy="268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254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912147"/>
            <a:ext cx="7642051" cy="589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7486" y="1493"/>
            <a:ext cx="6264696" cy="954107"/>
          </a:xfrm>
          <a:prstGeom prst="rect">
            <a:avLst/>
          </a:prstGeom>
          <a:noFill/>
        </p:spPr>
        <p:txBody>
          <a:bodyPr wrap="square" rtlCol="0">
            <a:spAutoFit/>
          </a:bodyPr>
          <a:lstStyle/>
          <a:p>
            <a:pPr algn="ctr"/>
            <a:r>
              <a:rPr lang="en-US" sz="2800" b="1" dirty="0" smtClean="0">
                <a:solidFill>
                  <a:srgbClr val="0070C0"/>
                </a:solidFill>
              </a:rPr>
              <a:t>TB-Query has been originally invented for “intelligent” storage of words </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3706" y="-18755"/>
            <a:ext cx="1380294" cy="135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929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4" y="-9178"/>
            <a:ext cx="8810947" cy="6835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6846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 y="-85966"/>
            <a:ext cx="8976433" cy="954107"/>
          </a:xfrm>
          <a:prstGeom prst="rect">
            <a:avLst/>
          </a:prstGeom>
          <a:noFill/>
        </p:spPr>
        <p:txBody>
          <a:bodyPr wrap="square" rtlCol="0">
            <a:spAutoFit/>
          </a:bodyPr>
          <a:lstStyle/>
          <a:p>
            <a:pPr algn="ctr"/>
            <a:r>
              <a:rPr lang="en-US" sz="3200" b="1" dirty="0" smtClean="0">
                <a:solidFill>
                  <a:srgbClr val="0070C0"/>
                </a:solidFill>
              </a:rPr>
              <a:t>TB-Structure (merged Prefix &amp; Suffix forests):</a:t>
            </a:r>
          </a:p>
          <a:p>
            <a:pPr algn="ctr"/>
            <a:r>
              <a:rPr lang="en-US" sz="2400" b="1" dirty="0" smtClean="0">
                <a:solidFill>
                  <a:srgbClr val="0070C0"/>
                </a:solidFill>
              </a:rPr>
              <a:t>“collective or individual </a:t>
            </a:r>
            <a:r>
              <a:rPr lang="en-US" sz="2400" b="1" dirty="0">
                <a:solidFill>
                  <a:srgbClr val="0070C0"/>
                </a:solidFill>
              </a:rPr>
              <a:t>confusion</a:t>
            </a:r>
            <a:r>
              <a:rPr lang="en-US" sz="2400" b="1" dirty="0" smtClean="0">
                <a:solidFill>
                  <a:srgbClr val="0070C0"/>
                </a:solidFill>
              </a:rPr>
              <a:t>” – “COLLABORATIVE satisfaction”</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23" name="Straight Arrow Connector 22"/>
          <p:cNvCxnSpPr>
            <a:stCxn id="21" idx="2"/>
            <a:endCxn id="26" idx="0"/>
          </p:cNvCxnSpPr>
          <p:nvPr/>
        </p:nvCxnSpPr>
        <p:spPr>
          <a:xfrm>
            <a:off x="4051719" y="3121506"/>
            <a:ext cx="719328" cy="41911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26" name="Rectangle 25"/>
          <p:cNvSpPr/>
          <p:nvPr/>
        </p:nvSpPr>
        <p:spPr>
          <a:xfrm>
            <a:off x="4411047"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43" name="Rectangle 42"/>
          <p:cNvSpPr/>
          <p:nvPr/>
        </p:nvSpPr>
        <p:spPr>
          <a:xfrm>
            <a:off x="5023123" y="452033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45" name="Straight Arrow Connector 44"/>
          <p:cNvCxnSpPr>
            <a:endCxn id="43" idx="0"/>
          </p:cNvCxnSpPr>
          <p:nvPr/>
        </p:nvCxnSpPr>
        <p:spPr>
          <a:xfrm>
            <a:off x="4938217" y="3930005"/>
            <a:ext cx="444906" cy="59032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480670" y="4880331"/>
            <a:ext cx="592367" cy="48966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861323"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grpSp>
        <p:nvGrpSpPr>
          <p:cNvPr id="55" name="Group 54"/>
          <p:cNvGrpSpPr/>
          <p:nvPr/>
        </p:nvGrpSpPr>
        <p:grpSpPr>
          <a:xfrm>
            <a:off x="3089181" y="947852"/>
            <a:ext cx="1683316" cy="820573"/>
            <a:chOff x="5004048" y="5537770"/>
            <a:chExt cx="2406121" cy="1100328"/>
          </a:xfrm>
        </p:grpSpPr>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576085"/>
              <a:ext cx="749430" cy="10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341" y="5563313"/>
              <a:ext cx="753359" cy="106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06386" y="5537770"/>
              <a:ext cx="903783" cy="106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Group 49"/>
          <p:cNvGrpSpPr/>
          <p:nvPr/>
        </p:nvGrpSpPr>
        <p:grpSpPr>
          <a:xfrm>
            <a:off x="81169" y="5758037"/>
            <a:ext cx="1843692" cy="864000"/>
            <a:chOff x="252619" y="5853287"/>
            <a:chExt cx="1843692" cy="864000"/>
          </a:xfrm>
        </p:grpSpPr>
        <p:pic>
          <p:nvPicPr>
            <p:cNvPr id="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7" name="Straight Arrow Connector 76"/>
          <p:cNvCxnSpPr>
            <a:stCxn id="78" idx="2"/>
            <a:endCxn id="25" idx="0"/>
          </p:cNvCxnSpPr>
          <p:nvPr/>
        </p:nvCxnSpPr>
        <p:spPr>
          <a:xfrm>
            <a:off x="625237" y="2153086"/>
            <a:ext cx="2525281" cy="13875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265237" y="179308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cxnSp>
        <p:nvCxnSpPr>
          <p:cNvPr id="90" name="Straight Arrow Connector 89"/>
          <p:cNvCxnSpPr>
            <a:stCxn id="91" idx="2"/>
          </p:cNvCxnSpPr>
          <p:nvPr/>
        </p:nvCxnSpPr>
        <p:spPr>
          <a:xfrm flipH="1">
            <a:off x="4163397" y="2162611"/>
            <a:ext cx="1549640" cy="56702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5353037"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pic>
        <p:nvPicPr>
          <p:cNvPr id="101" name="Picture 4"/>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17647" y="990256"/>
            <a:ext cx="590780" cy="74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29" y="955081"/>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0" name="Group 59"/>
          <p:cNvGrpSpPr/>
          <p:nvPr/>
        </p:nvGrpSpPr>
        <p:grpSpPr>
          <a:xfrm>
            <a:off x="6805764" y="868664"/>
            <a:ext cx="2355028" cy="2318765"/>
            <a:chOff x="6653364" y="916289"/>
            <a:chExt cx="2355028" cy="2318765"/>
          </a:xfrm>
        </p:grpSpPr>
        <p:sp>
          <p:nvSpPr>
            <p:cNvPr id="149" name="Rectangle 148"/>
            <p:cNvSpPr/>
            <p:nvPr/>
          </p:nvSpPr>
          <p:spPr>
            <a:xfrm>
              <a:off x="6653364" y="916290"/>
              <a:ext cx="2161775" cy="2108622"/>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p:cNvGrpSpPr/>
            <p:nvPr/>
          </p:nvGrpSpPr>
          <p:grpSpPr>
            <a:xfrm>
              <a:off x="6653364" y="1465244"/>
              <a:ext cx="2355028" cy="1769810"/>
              <a:chOff x="366614" y="3698118"/>
              <a:chExt cx="1234845" cy="1769810"/>
            </a:xfrm>
          </p:grpSpPr>
          <p:sp>
            <p:nvSpPr>
              <p:cNvPr id="119" name="TextBox 118"/>
              <p:cNvSpPr txBox="1"/>
              <p:nvPr/>
            </p:nvSpPr>
            <p:spPr>
              <a:xfrm>
                <a:off x="366614" y="3698118"/>
                <a:ext cx="1224000" cy="646331"/>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120" name="TextBox 119"/>
              <p:cNvSpPr txBox="1"/>
              <p:nvPr/>
            </p:nvSpPr>
            <p:spPr>
              <a:xfrm>
                <a:off x="368896" y="3902171"/>
                <a:ext cx="1224000"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121" name="TextBox 120"/>
              <p:cNvSpPr txBox="1"/>
              <p:nvPr/>
            </p:nvSpPr>
            <p:spPr>
              <a:xfrm>
                <a:off x="367283" y="4122013"/>
                <a:ext cx="1224000" cy="646331"/>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122" name="TextBox 121"/>
              <p:cNvSpPr txBox="1"/>
              <p:nvPr/>
            </p:nvSpPr>
            <p:spPr>
              <a:xfrm>
                <a:off x="374229" y="4354641"/>
                <a:ext cx="1224000" cy="646331"/>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123" name="TextBox 122"/>
              <p:cNvSpPr txBox="1"/>
              <p:nvPr/>
            </p:nvSpPr>
            <p:spPr>
              <a:xfrm>
                <a:off x="377459" y="4598494"/>
                <a:ext cx="1224000"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124" name="TextBox 123"/>
              <p:cNvSpPr txBox="1"/>
              <p:nvPr/>
            </p:nvSpPr>
            <p:spPr>
              <a:xfrm>
                <a:off x="373471" y="4821597"/>
                <a:ext cx="1224000" cy="646331"/>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grpSp>
        <p:sp>
          <p:nvSpPr>
            <p:cNvPr id="125" name="TextBox 124"/>
            <p:cNvSpPr txBox="1"/>
            <p:nvPr/>
          </p:nvSpPr>
          <p:spPr>
            <a:xfrm>
              <a:off x="6684141" y="916289"/>
              <a:ext cx="2019749" cy="646331"/>
            </a:xfrm>
            <a:prstGeom prst="rect">
              <a:avLst/>
            </a:prstGeom>
            <a:noFill/>
          </p:spPr>
          <p:txBody>
            <a:bodyPr wrap="square" rtlCol="0">
              <a:spAutoFit/>
            </a:bodyPr>
            <a:lstStyle/>
            <a:p>
              <a:r>
                <a:rPr lang="en-US" dirty="0" smtClean="0"/>
                <a:t>Original (Collected) query trails:</a:t>
              </a:r>
              <a:endParaRPr lang="en-US" dirty="0"/>
            </a:p>
          </p:txBody>
        </p:sp>
      </p:grpSp>
      <p:grpSp>
        <p:nvGrpSpPr>
          <p:cNvPr id="126" name="Group 125"/>
          <p:cNvGrpSpPr/>
          <p:nvPr/>
        </p:nvGrpSpPr>
        <p:grpSpPr>
          <a:xfrm>
            <a:off x="2759005" y="5728786"/>
            <a:ext cx="1843692" cy="864000"/>
            <a:chOff x="252619" y="5853287"/>
            <a:chExt cx="1843692" cy="864000"/>
          </a:xfrm>
        </p:grpSpPr>
        <p:pic>
          <p:nvPicPr>
            <p:cNvPr id="1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0" name="Group 129"/>
          <p:cNvGrpSpPr/>
          <p:nvPr/>
        </p:nvGrpSpPr>
        <p:grpSpPr>
          <a:xfrm>
            <a:off x="5379305" y="5742257"/>
            <a:ext cx="1843692" cy="864000"/>
            <a:chOff x="252619" y="5853287"/>
            <a:chExt cx="1843692" cy="864000"/>
          </a:xfrm>
        </p:grpSpPr>
        <p:pic>
          <p:nvPicPr>
            <p:cNvPr id="13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9" name="Group 58"/>
          <p:cNvGrpSpPr/>
          <p:nvPr/>
        </p:nvGrpSpPr>
        <p:grpSpPr>
          <a:xfrm>
            <a:off x="3332170" y="5779764"/>
            <a:ext cx="818144" cy="977723"/>
            <a:chOff x="7014107" y="4114349"/>
            <a:chExt cx="818144" cy="977723"/>
          </a:xfrm>
        </p:grpSpPr>
        <p:sp>
          <p:nvSpPr>
            <p:cNvPr id="54" name="Rounded Rectangle 53"/>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5" name="Group 134"/>
          <p:cNvGrpSpPr/>
          <p:nvPr/>
        </p:nvGrpSpPr>
        <p:grpSpPr>
          <a:xfrm>
            <a:off x="1273633" y="5800411"/>
            <a:ext cx="818144" cy="977723"/>
            <a:chOff x="7014107" y="4114349"/>
            <a:chExt cx="818144" cy="977723"/>
          </a:xfrm>
        </p:grpSpPr>
        <p:sp>
          <p:nvSpPr>
            <p:cNvPr id="136" name="Rounded Rectangle 135"/>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Group 137"/>
          <p:cNvGrpSpPr/>
          <p:nvPr/>
        </p:nvGrpSpPr>
        <p:grpSpPr>
          <a:xfrm>
            <a:off x="5360255" y="5790642"/>
            <a:ext cx="818144" cy="977723"/>
            <a:chOff x="7014107" y="4114349"/>
            <a:chExt cx="818144" cy="977723"/>
          </a:xfrm>
        </p:grpSpPr>
        <p:sp>
          <p:nvSpPr>
            <p:cNvPr id="139" name="Rounded Rectangle 138"/>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1" name="Group 60"/>
          <p:cNvGrpSpPr/>
          <p:nvPr/>
        </p:nvGrpSpPr>
        <p:grpSpPr>
          <a:xfrm>
            <a:off x="6802102" y="3577075"/>
            <a:ext cx="2419858" cy="1862910"/>
            <a:chOff x="6802102" y="3405625"/>
            <a:chExt cx="2419858" cy="1862910"/>
          </a:xfrm>
        </p:grpSpPr>
        <p:sp>
          <p:nvSpPr>
            <p:cNvPr id="150" name="Rectangle 149"/>
            <p:cNvSpPr/>
            <p:nvPr/>
          </p:nvSpPr>
          <p:spPr>
            <a:xfrm>
              <a:off x="6823353" y="3405625"/>
              <a:ext cx="2144185" cy="186291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p:cNvGrpSpPr/>
            <p:nvPr/>
          </p:nvGrpSpPr>
          <p:grpSpPr>
            <a:xfrm>
              <a:off x="6802102" y="3970252"/>
              <a:ext cx="2419858" cy="1298283"/>
              <a:chOff x="366614" y="3669543"/>
              <a:chExt cx="1234845" cy="1298283"/>
            </a:xfrm>
          </p:grpSpPr>
          <p:sp>
            <p:nvSpPr>
              <p:cNvPr id="142" name="TextBox 141"/>
              <p:cNvSpPr txBox="1"/>
              <p:nvPr/>
            </p:nvSpPr>
            <p:spPr>
              <a:xfrm>
                <a:off x="366614" y="3669543"/>
                <a:ext cx="1224000"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143" name="TextBox 142"/>
              <p:cNvSpPr txBox="1"/>
              <p:nvPr/>
            </p:nvSpPr>
            <p:spPr>
              <a:xfrm>
                <a:off x="368896" y="3902171"/>
                <a:ext cx="1224000" cy="369332"/>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a:t>
                </a:r>
                <a:r>
                  <a:rPr lang="en-US" dirty="0"/>
                  <a:t>Q</a:t>
                </a:r>
                <a:r>
                  <a:rPr lang="en-US" baseline="-25000" dirty="0"/>
                  <a:t>3</a:t>
                </a:r>
                <a:r>
                  <a:rPr lang="en-US" dirty="0"/>
                  <a:t>, </a:t>
                </a:r>
                <a:r>
                  <a:rPr lang="en-US" dirty="0" smtClean="0"/>
                  <a:t>Q</a:t>
                </a:r>
                <a:r>
                  <a:rPr lang="en-US" baseline="-25000" dirty="0" smtClean="0"/>
                  <a:t>9</a:t>
                </a:r>
                <a:r>
                  <a:rPr lang="en-US" dirty="0" smtClean="0"/>
                  <a:t>}</a:t>
                </a:r>
                <a:endParaRPr lang="en-US" dirty="0"/>
              </a:p>
            </p:txBody>
          </p:sp>
          <p:sp>
            <p:nvSpPr>
              <p:cNvPr id="144" name="TextBox 143"/>
              <p:cNvSpPr txBox="1"/>
              <p:nvPr/>
            </p:nvSpPr>
            <p:spPr>
              <a:xfrm>
                <a:off x="367283" y="4122013"/>
                <a:ext cx="1224000" cy="369332"/>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145" name="TextBox 144"/>
              <p:cNvSpPr txBox="1"/>
              <p:nvPr/>
            </p:nvSpPr>
            <p:spPr>
              <a:xfrm>
                <a:off x="374229" y="4354641"/>
                <a:ext cx="1224000"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146" name="TextBox 145"/>
              <p:cNvSpPr txBox="1"/>
              <p:nvPr/>
            </p:nvSpPr>
            <p:spPr>
              <a:xfrm>
                <a:off x="377459" y="4598494"/>
                <a:ext cx="1224000"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grpSp>
        <p:sp>
          <p:nvSpPr>
            <p:cNvPr id="148" name="TextBox 147"/>
            <p:cNvSpPr txBox="1"/>
            <p:nvPr/>
          </p:nvSpPr>
          <p:spPr>
            <a:xfrm>
              <a:off x="6924223" y="3405625"/>
              <a:ext cx="2043315" cy="677108"/>
            </a:xfrm>
            <a:prstGeom prst="rect">
              <a:avLst/>
            </a:prstGeom>
            <a:noFill/>
          </p:spPr>
          <p:txBody>
            <a:bodyPr wrap="square" rtlCol="0">
              <a:spAutoFit/>
            </a:bodyPr>
            <a:lstStyle/>
            <a:p>
              <a:r>
                <a:rPr lang="en-US" dirty="0" smtClean="0"/>
                <a:t>New (</a:t>
              </a:r>
              <a:r>
                <a:rPr lang="en-US" sz="2000" b="1" dirty="0" smtClean="0">
                  <a:solidFill>
                    <a:srgbClr val="FF0000"/>
                  </a:solidFill>
                </a:rPr>
                <a:t>inferred</a:t>
              </a:r>
              <a:r>
                <a:rPr lang="en-US" dirty="0" smtClean="0"/>
                <a:t>)</a:t>
              </a:r>
            </a:p>
            <a:p>
              <a:r>
                <a:rPr lang="en-US" dirty="0" smtClean="0"/>
                <a:t>query trails:</a:t>
              </a:r>
              <a:endParaRPr lang="en-US" dirty="0"/>
            </a:p>
          </p:txBody>
        </p:sp>
      </p:grpSp>
      <p:sp>
        <p:nvSpPr>
          <p:cNvPr id="62" name="Down Arrow 61"/>
          <p:cNvSpPr/>
          <p:nvPr/>
        </p:nvSpPr>
        <p:spPr>
          <a:xfrm>
            <a:off x="7644656" y="3066174"/>
            <a:ext cx="348963" cy="449807"/>
          </a:xfrm>
          <a:prstGeom prst="downArrow">
            <a:avLst>
              <a:gd name="adj1" fmla="val 50000"/>
              <a:gd name="adj2" fmla="val 71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062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428144" y="1578712"/>
            <a:ext cx="2355028" cy="2318765"/>
            <a:chOff x="6653364" y="916289"/>
            <a:chExt cx="2355028" cy="2318765"/>
          </a:xfrm>
        </p:grpSpPr>
        <p:sp>
          <p:nvSpPr>
            <p:cNvPr id="4" name="Rectangle 3"/>
            <p:cNvSpPr/>
            <p:nvPr/>
          </p:nvSpPr>
          <p:spPr>
            <a:xfrm>
              <a:off x="6653364" y="916290"/>
              <a:ext cx="2161775" cy="2108622"/>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653364" y="1465244"/>
              <a:ext cx="2355028" cy="1769810"/>
              <a:chOff x="366614" y="3698118"/>
              <a:chExt cx="1234845" cy="1769810"/>
            </a:xfrm>
          </p:grpSpPr>
          <p:sp>
            <p:nvSpPr>
              <p:cNvPr id="7" name="TextBox 6"/>
              <p:cNvSpPr txBox="1"/>
              <p:nvPr/>
            </p:nvSpPr>
            <p:spPr>
              <a:xfrm>
                <a:off x="366614" y="3698118"/>
                <a:ext cx="1224000" cy="646331"/>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8" name="TextBox 7"/>
              <p:cNvSpPr txBox="1"/>
              <p:nvPr/>
            </p:nvSpPr>
            <p:spPr>
              <a:xfrm>
                <a:off x="368896" y="3902171"/>
                <a:ext cx="1224000"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9" name="TextBox 8"/>
              <p:cNvSpPr txBox="1"/>
              <p:nvPr/>
            </p:nvSpPr>
            <p:spPr>
              <a:xfrm>
                <a:off x="367283" y="4122013"/>
                <a:ext cx="1224000" cy="646331"/>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10" name="TextBox 9"/>
              <p:cNvSpPr txBox="1"/>
              <p:nvPr/>
            </p:nvSpPr>
            <p:spPr>
              <a:xfrm>
                <a:off x="374229" y="4354641"/>
                <a:ext cx="1224000" cy="646331"/>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11" name="TextBox 10"/>
              <p:cNvSpPr txBox="1"/>
              <p:nvPr/>
            </p:nvSpPr>
            <p:spPr>
              <a:xfrm>
                <a:off x="377459" y="4598494"/>
                <a:ext cx="1224000"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12" name="TextBox 11"/>
              <p:cNvSpPr txBox="1"/>
              <p:nvPr/>
            </p:nvSpPr>
            <p:spPr>
              <a:xfrm>
                <a:off x="373471" y="4821597"/>
                <a:ext cx="1224000" cy="646331"/>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grpSp>
        <p:sp>
          <p:nvSpPr>
            <p:cNvPr id="6" name="TextBox 5"/>
            <p:cNvSpPr txBox="1"/>
            <p:nvPr/>
          </p:nvSpPr>
          <p:spPr>
            <a:xfrm>
              <a:off x="6684141" y="916289"/>
              <a:ext cx="2019749" cy="646331"/>
            </a:xfrm>
            <a:prstGeom prst="rect">
              <a:avLst/>
            </a:prstGeom>
            <a:noFill/>
          </p:spPr>
          <p:txBody>
            <a:bodyPr wrap="square" rtlCol="0">
              <a:spAutoFit/>
            </a:bodyPr>
            <a:lstStyle/>
            <a:p>
              <a:r>
                <a:rPr lang="en-US" dirty="0" smtClean="0"/>
                <a:t>Original (Collected) query trails:</a:t>
              </a:r>
              <a:endParaRPr lang="en-US" dirty="0"/>
            </a:p>
          </p:txBody>
        </p:sp>
      </p:grpSp>
      <p:sp>
        <p:nvSpPr>
          <p:cNvPr id="13" name="TextBox 12"/>
          <p:cNvSpPr txBox="1"/>
          <p:nvPr/>
        </p:nvSpPr>
        <p:spPr>
          <a:xfrm>
            <a:off x="858361" y="-85966"/>
            <a:ext cx="7746087" cy="1446550"/>
          </a:xfrm>
          <a:prstGeom prst="rect">
            <a:avLst/>
          </a:prstGeom>
          <a:noFill/>
        </p:spPr>
        <p:txBody>
          <a:bodyPr wrap="square" rtlCol="0">
            <a:spAutoFit/>
          </a:bodyPr>
          <a:lstStyle/>
          <a:p>
            <a:pPr algn="ctr"/>
            <a:r>
              <a:rPr lang="en-US" sz="3200" b="1" dirty="0" smtClean="0">
                <a:solidFill>
                  <a:srgbClr val="0070C0"/>
                </a:solidFill>
              </a:rPr>
              <a:t>Batch preprocessing of trails before feeding TB-structure (because order matters):</a:t>
            </a:r>
          </a:p>
          <a:p>
            <a:pPr algn="ctr"/>
            <a:r>
              <a:rPr lang="en-US" sz="2400" b="1" dirty="0" smtClean="0">
                <a:solidFill>
                  <a:srgbClr val="0070C0"/>
                </a:solidFill>
              </a:rPr>
              <a:t>using “prefix-suffix similarity” function </a:t>
            </a:r>
          </a:p>
        </p:txBody>
      </p:sp>
      <p:sp>
        <p:nvSpPr>
          <p:cNvPr id="14" name="TextBox 13"/>
          <p:cNvSpPr txBox="1"/>
          <p:nvPr/>
        </p:nvSpPr>
        <p:spPr>
          <a:xfrm>
            <a:off x="26354" y="3667272"/>
            <a:ext cx="6081810" cy="646331"/>
          </a:xfrm>
          <a:prstGeom prst="rect">
            <a:avLst/>
          </a:prstGeom>
          <a:noFill/>
        </p:spPr>
        <p:txBody>
          <a:bodyPr wrap="square" rtlCol="0">
            <a:spAutoFit/>
          </a:bodyPr>
          <a:lstStyle/>
          <a:p>
            <a:r>
              <a:rPr lang="en-US" sz="3600" dirty="0" smtClean="0"/>
              <a:t>T</a:t>
            </a:r>
            <a:r>
              <a:rPr lang="en-US" sz="3600" baseline="-25000" dirty="0" smtClean="0"/>
              <a:t>x</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smtClean="0"/>
              <a:t>, Q</a:t>
            </a:r>
            <a:r>
              <a:rPr lang="en-US" sz="3600" baseline="-25000" dirty="0" smtClean="0"/>
              <a:t>4</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p:sp>
        <p:nvSpPr>
          <p:cNvPr id="15" name="TextBox 14"/>
          <p:cNvSpPr txBox="1"/>
          <p:nvPr/>
        </p:nvSpPr>
        <p:spPr>
          <a:xfrm>
            <a:off x="22160" y="4953888"/>
            <a:ext cx="6374036" cy="646331"/>
          </a:xfrm>
          <a:prstGeom prst="rect">
            <a:avLst/>
          </a:prstGeom>
          <a:noFill/>
        </p:spPr>
        <p:txBody>
          <a:bodyPr wrap="square" rtlCol="0">
            <a:spAutoFit/>
          </a:bodyPr>
          <a:lstStyle/>
          <a:p>
            <a:r>
              <a:rPr lang="en-US" sz="3600" dirty="0" smtClean="0"/>
              <a:t>T</a:t>
            </a:r>
            <a:r>
              <a:rPr lang="en-US" sz="3600" baseline="-25000" dirty="0" smtClean="0"/>
              <a:t>y</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a:t>, </a:t>
            </a:r>
            <a:r>
              <a:rPr lang="en-US" sz="3600" dirty="0" smtClean="0"/>
              <a:t>Q</a:t>
            </a:r>
            <a:r>
              <a:rPr lang="en-US" sz="3600" baseline="-25000" dirty="0" smtClean="0"/>
              <a:t>7</a:t>
            </a:r>
            <a:r>
              <a:rPr lang="en-US" sz="3600" dirty="0" smtClean="0"/>
              <a:t>, Q</a:t>
            </a:r>
            <a:r>
              <a:rPr lang="en-US" sz="3600" baseline="-25000" dirty="0" smtClean="0"/>
              <a:t>8</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mc:AlternateContent xmlns:mc="http://schemas.openxmlformats.org/markup-compatibility/2006" xmlns:a14="http://schemas.microsoft.com/office/drawing/2010/main">
        <mc:Choice Requires="a14">
          <p:sp>
            <p:nvSpPr>
              <p:cNvPr id="16" name="TextBox 15"/>
              <p:cNvSpPr txBox="1"/>
              <p:nvPr/>
            </p:nvSpPr>
            <p:spPr>
              <a:xfrm>
                <a:off x="95360" y="1398097"/>
                <a:ext cx="5029903" cy="995209"/>
              </a:xfrm>
              <a:prstGeom prst="rect">
                <a:avLst/>
              </a:prstGeom>
              <a:solidFill>
                <a:srgbClr val="FFFF00"/>
              </a:solidFill>
              <a:ln w="50800">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𝑆𝐼𝑀</m:t>
                          </m:r>
                          <m:r>
                            <a:rPr lang="en-US" sz="2400" b="0" i="1" smtClean="0">
                              <a:latin typeface="Cambria Math"/>
                            </a:rPr>
                            <m:t>𝑃𝑆</m:t>
                          </m:r>
                        </m:e>
                        <m:sub>
                          <m:sSub>
                            <m:sSubPr>
                              <m:ctrlPr>
                                <a:rPr lang="en-US" sz="2400" i="1" smtClean="0">
                                  <a:latin typeface="Cambria Math"/>
                                </a:rPr>
                              </m:ctrlPr>
                            </m:sSubPr>
                            <m:e>
                              <m:r>
                                <a:rPr lang="en-US" sz="2400" b="0" i="1" smtClean="0">
                                  <a:latin typeface="Cambria Math"/>
                                </a:rPr>
                                <m:t>𝑇</m:t>
                              </m:r>
                            </m:e>
                            <m:sub>
                              <m:r>
                                <a:rPr lang="en-US" sz="2400" b="0" i="1" smtClean="0">
                                  <a:latin typeface="Cambria Math"/>
                                </a:rPr>
                                <m:t>𝑥</m:t>
                              </m:r>
                            </m:sub>
                          </m:sSub>
                          <m:r>
                            <a:rPr lang="en-US" sz="2400" b="0" i="1" smtClean="0">
                              <a:latin typeface="Cambria Math"/>
                            </a:rPr>
                            <m:t>,</m:t>
                          </m:r>
                          <m:sSub>
                            <m:sSubPr>
                              <m:ctrlPr>
                                <a:rPr lang="en-US" sz="2400" b="0" i="1" smtClean="0">
                                  <a:latin typeface="Cambria Math"/>
                                </a:rPr>
                              </m:ctrlPr>
                            </m:sSubPr>
                            <m:e>
                              <m:r>
                                <a:rPr lang="en-US" sz="2400" b="0" i="1" smtClean="0">
                                  <a:latin typeface="Cambria Math"/>
                                </a:rPr>
                                <m:t>𝑇</m:t>
                              </m:r>
                            </m:e>
                            <m:sub>
                              <m:r>
                                <a:rPr lang="en-US" sz="2400" b="0" i="1" smtClean="0">
                                  <a:latin typeface="Cambria Math"/>
                                </a:rPr>
                                <m:t>𝑦</m:t>
                              </m:r>
                            </m:sub>
                          </m:sSub>
                        </m:sub>
                      </m:sSub>
                      <m:r>
                        <a:rPr lang="en-US" sz="2400" b="0" i="0" smtClean="0">
                          <a:latin typeface="Cambria Math"/>
                        </a:rPr>
                        <m:t>=</m:t>
                      </m:r>
                      <m:f>
                        <m:fPr>
                          <m:ctrlPr>
                            <a:rPr lang="en-US" sz="2400" b="0" i="1" smtClean="0">
                              <a:latin typeface="Cambria Math"/>
                            </a:rPr>
                          </m:ctrlPr>
                        </m:fPr>
                        <m:num>
                          <m:d>
                            <m:dPr>
                              <m:begChr m:val="|"/>
                              <m:endChr m:val="|"/>
                              <m:ctrlPr>
                                <a:rPr lang="en-US" sz="2400" b="0" i="1" smtClean="0">
                                  <a:latin typeface="Cambria Math"/>
                                </a:rPr>
                              </m:ctrlPr>
                            </m:dPr>
                            <m:e>
                              <m:sSub>
                                <m:sSubPr>
                                  <m:ctrlPr>
                                    <a:rPr lang="en-US" sz="2400" i="1">
                                      <a:latin typeface="Cambria Math"/>
                                    </a:rPr>
                                  </m:ctrlPr>
                                </m:sSubPr>
                                <m:e>
                                  <m:r>
                                    <a:rPr lang="en-US" sz="2400" i="1">
                                      <a:latin typeface="Cambria Math"/>
                                    </a:rPr>
                                    <m:t>𝑇</m:t>
                                  </m:r>
                                </m:e>
                                <m:sub>
                                  <m:r>
                                    <a:rPr lang="en-US" sz="2400" i="1">
                                      <a:latin typeface="Cambria Math"/>
                                    </a:rPr>
                                    <m:t>𝑥</m:t>
                                  </m:r>
                                </m:sub>
                              </m:sSub>
                              <m:sSup>
                                <m:sSupPr>
                                  <m:ctrlPr>
                                    <a:rPr lang="en-US" sz="2400" i="1">
                                      <a:latin typeface="Cambria Math"/>
                                    </a:rPr>
                                  </m:ctrlPr>
                                </m:sSupPr>
                                <m:e>
                                  <m:r>
                                    <a:rPr lang="en-US" sz="2400" i="1">
                                      <a:latin typeface="Cambria Math"/>
                                      <a:ea typeface="Cambria Math"/>
                                    </a:rPr>
                                    <m:t>∩</m:t>
                                  </m:r>
                                </m:e>
                                <m:sup>
                                  <m:r>
                                    <a:rPr lang="en-US" sz="2400" b="0" i="1" smtClean="0">
                                      <a:latin typeface="Cambria Math"/>
                                    </a:rPr>
                                    <m:t>𝑃</m:t>
                                  </m:r>
                                </m:sup>
                              </m:sSup>
                              <m:sSub>
                                <m:sSubPr>
                                  <m:ctrlPr>
                                    <a:rPr lang="en-US" sz="2400" i="1">
                                      <a:latin typeface="Cambria Math"/>
                                    </a:rPr>
                                  </m:ctrlPr>
                                </m:sSubPr>
                                <m:e>
                                  <m:r>
                                    <a:rPr lang="en-US" sz="2400" i="1">
                                      <a:latin typeface="Cambria Math"/>
                                    </a:rPr>
                                    <m:t>𝑇</m:t>
                                  </m:r>
                                </m:e>
                                <m:sub>
                                  <m:r>
                                    <a:rPr lang="en-US" sz="2400" i="1">
                                      <a:latin typeface="Cambria Math"/>
                                    </a:rPr>
                                    <m:t>𝑦</m:t>
                                  </m:r>
                                </m:sub>
                              </m:sSub>
                            </m:e>
                          </m:d>
                          <m:r>
                            <a:rPr lang="en-US" sz="2400" b="0" i="1" smtClean="0">
                              <a:latin typeface="Cambria Math"/>
                            </a:rPr>
                            <m:t>+</m:t>
                          </m:r>
                          <m:d>
                            <m:dPr>
                              <m:begChr m:val="|"/>
                              <m:endChr m:val="|"/>
                              <m:ctrlPr>
                                <a:rPr lang="en-US" sz="2400" b="0" i="1" smtClean="0">
                                  <a:latin typeface="Cambria Math"/>
                                </a:rPr>
                              </m:ctrlPr>
                            </m:dPr>
                            <m:e>
                              <m:sSub>
                                <m:sSubPr>
                                  <m:ctrlPr>
                                    <a:rPr lang="en-US" sz="2400" i="1">
                                      <a:latin typeface="Cambria Math"/>
                                    </a:rPr>
                                  </m:ctrlPr>
                                </m:sSubPr>
                                <m:e>
                                  <m:r>
                                    <a:rPr lang="en-US" sz="2400" i="1">
                                      <a:latin typeface="Cambria Math"/>
                                    </a:rPr>
                                    <m:t>𝑇</m:t>
                                  </m:r>
                                </m:e>
                                <m:sub>
                                  <m:r>
                                    <a:rPr lang="en-US" sz="2400" i="1">
                                      <a:latin typeface="Cambria Math"/>
                                    </a:rPr>
                                    <m:t>𝑥</m:t>
                                  </m:r>
                                </m:sub>
                              </m:sSub>
                              <m:sSup>
                                <m:sSupPr>
                                  <m:ctrlPr>
                                    <a:rPr lang="en-US" sz="2400" i="1">
                                      <a:latin typeface="Cambria Math"/>
                                    </a:rPr>
                                  </m:ctrlPr>
                                </m:sSupPr>
                                <m:e>
                                  <m:r>
                                    <a:rPr lang="en-US" sz="2400" i="1">
                                      <a:latin typeface="Cambria Math"/>
                                      <a:ea typeface="Cambria Math"/>
                                    </a:rPr>
                                    <m:t>∩</m:t>
                                  </m:r>
                                </m:e>
                                <m:sup>
                                  <m:r>
                                    <a:rPr lang="en-US" sz="2400" b="0" i="1" smtClean="0">
                                      <a:latin typeface="Cambria Math"/>
                                    </a:rPr>
                                    <m:t>𝑆</m:t>
                                  </m:r>
                                </m:sup>
                              </m:sSup>
                              <m:sSub>
                                <m:sSubPr>
                                  <m:ctrlPr>
                                    <a:rPr lang="en-US" sz="2400" i="1">
                                      <a:latin typeface="Cambria Math"/>
                                    </a:rPr>
                                  </m:ctrlPr>
                                </m:sSubPr>
                                <m:e>
                                  <m:r>
                                    <a:rPr lang="en-US" sz="2400" i="1">
                                      <a:latin typeface="Cambria Math"/>
                                    </a:rPr>
                                    <m:t>𝑇</m:t>
                                  </m:r>
                                </m:e>
                                <m:sub>
                                  <m:r>
                                    <a:rPr lang="en-US" sz="2400" i="1">
                                      <a:latin typeface="Cambria Math"/>
                                    </a:rPr>
                                    <m:t>𝑦</m:t>
                                  </m:r>
                                </m:sub>
                              </m:sSub>
                            </m:e>
                          </m:d>
                        </m:num>
                        <m:den>
                          <m:d>
                            <m:dPr>
                              <m:begChr m:val="|"/>
                              <m:endChr m:val="|"/>
                              <m:ctrlPr>
                                <a:rPr lang="en-US" sz="2400" i="1" smtClean="0">
                                  <a:latin typeface="Cambria Math"/>
                                </a:rPr>
                              </m:ctrlPr>
                            </m:dPr>
                            <m:e>
                              <m:sSub>
                                <m:sSubPr>
                                  <m:ctrlPr>
                                    <a:rPr lang="en-US" sz="2400" i="1">
                                      <a:latin typeface="Cambria Math"/>
                                    </a:rPr>
                                  </m:ctrlPr>
                                </m:sSubPr>
                                <m:e>
                                  <m:r>
                                    <a:rPr lang="en-US" sz="2400" i="1">
                                      <a:latin typeface="Cambria Math"/>
                                    </a:rPr>
                                    <m:t>𝑇</m:t>
                                  </m:r>
                                </m:e>
                                <m:sub>
                                  <m:r>
                                    <a:rPr lang="en-US" sz="2400" i="1">
                                      <a:latin typeface="Cambria Math"/>
                                    </a:rPr>
                                    <m:t>𝑥</m:t>
                                  </m:r>
                                </m:sub>
                              </m:sSub>
                            </m:e>
                          </m:d>
                          <m:r>
                            <a:rPr lang="en-US" sz="2400" b="0" i="1" smtClean="0">
                              <a:latin typeface="Cambria Math"/>
                              <a:ea typeface="Cambria Math"/>
                            </a:rPr>
                            <m:t>+</m:t>
                          </m:r>
                          <m:d>
                            <m:dPr>
                              <m:begChr m:val="|"/>
                              <m:endChr m:val="|"/>
                              <m:ctrlPr>
                                <a:rPr lang="en-US" sz="2400" b="0" i="1" smtClean="0">
                                  <a:latin typeface="Cambria Math"/>
                                  <a:ea typeface="Cambria Math"/>
                                </a:rPr>
                              </m:ctrlPr>
                            </m:dPr>
                            <m:e>
                              <m:sSub>
                                <m:sSubPr>
                                  <m:ctrlPr>
                                    <a:rPr lang="en-US" sz="2400" i="1">
                                      <a:latin typeface="Cambria Math"/>
                                    </a:rPr>
                                  </m:ctrlPr>
                                </m:sSubPr>
                                <m:e>
                                  <m:r>
                                    <a:rPr lang="en-US" sz="2400" i="1">
                                      <a:latin typeface="Cambria Math"/>
                                    </a:rPr>
                                    <m:t>𝑇</m:t>
                                  </m:r>
                                </m:e>
                                <m:sub>
                                  <m:r>
                                    <a:rPr lang="en-US" sz="2400" i="1">
                                      <a:latin typeface="Cambria Math"/>
                                    </a:rPr>
                                    <m:t>𝑦</m:t>
                                  </m:r>
                                </m:sub>
                              </m:sSub>
                            </m:e>
                          </m:d>
                        </m:den>
                      </m:f>
                    </m:oMath>
                  </m:oMathPara>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95360" y="1398097"/>
                <a:ext cx="5029903" cy="995209"/>
              </a:xfrm>
              <a:prstGeom prst="rect">
                <a:avLst/>
              </a:prstGeom>
              <a:blipFill rotWithShape="1">
                <a:blip r:embed="rId2"/>
                <a:stretch>
                  <a:fillRect/>
                </a:stretch>
              </a:blipFill>
              <a:ln w="508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7226" y="6019532"/>
                <a:ext cx="3729803" cy="793679"/>
              </a:xfrm>
              <a:prstGeom prst="rect">
                <a:avLst/>
              </a:prstGeom>
              <a:noFill/>
              <a:ln w="508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𝑆𝐼𝑀</m:t>
                          </m:r>
                          <m:r>
                            <a:rPr lang="en-US" sz="2400" b="0" i="1" smtClean="0">
                              <a:latin typeface="Cambria Math"/>
                            </a:rPr>
                            <m:t>𝑃𝑆</m:t>
                          </m:r>
                        </m:e>
                        <m:sub>
                          <m:sSub>
                            <m:sSubPr>
                              <m:ctrlPr>
                                <a:rPr lang="en-US" sz="2400" i="1" smtClean="0">
                                  <a:latin typeface="Cambria Math"/>
                                </a:rPr>
                              </m:ctrlPr>
                            </m:sSubPr>
                            <m:e>
                              <m:r>
                                <a:rPr lang="en-US" sz="2400" b="0" i="1" smtClean="0">
                                  <a:latin typeface="Cambria Math"/>
                                </a:rPr>
                                <m:t>𝑇</m:t>
                              </m:r>
                            </m:e>
                            <m:sub>
                              <m:r>
                                <a:rPr lang="en-US" sz="2400" b="0" i="1" smtClean="0">
                                  <a:latin typeface="Cambria Math"/>
                                </a:rPr>
                                <m:t>𝑥</m:t>
                              </m:r>
                            </m:sub>
                          </m:sSub>
                          <m:r>
                            <a:rPr lang="en-US" sz="2400" b="0" i="1" smtClean="0">
                              <a:latin typeface="Cambria Math"/>
                            </a:rPr>
                            <m:t>,</m:t>
                          </m:r>
                          <m:sSub>
                            <m:sSubPr>
                              <m:ctrlPr>
                                <a:rPr lang="en-US" sz="2400" b="0" i="1" smtClean="0">
                                  <a:latin typeface="Cambria Math"/>
                                </a:rPr>
                              </m:ctrlPr>
                            </m:sSubPr>
                            <m:e>
                              <m:r>
                                <a:rPr lang="en-US" sz="2400" b="0" i="1" smtClean="0">
                                  <a:latin typeface="Cambria Math"/>
                                </a:rPr>
                                <m:t>𝑇</m:t>
                              </m:r>
                            </m:e>
                            <m:sub>
                              <m:r>
                                <a:rPr lang="en-US" sz="2400" b="0" i="1" smtClean="0">
                                  <a:latin typeface="Cambria Math"/>
                                </a:rPr>
                                <m:t>𝑦</m:t>
                              </m:r>
                            </m:sub>
                          </m:sSub>
                        </m:sub>
                      </m:sSub>
                      <m:r>
                        <a:rPr lang="en-US" sz="2400" b="0" i="0" smtClean="0">
                          <a:latin typeface="Cambria Math"/>
                        </a:rPr>
                        <m:t>=</m:t>
                      </m:r>
                      <m:f>
                        <m:fPr>
                          <m:ctrlPr>
                            <a:rPr lang="en-US" sz="2400" b="0" i="1" smtClean="0">
                              <a:latin typeface="Cambria Math"/>
                            </a:rPr>
                          </m:ctrlPr>
                        </m:fPr>
                        <m:num>
                          <m:r>
                            <a:rPr lang="en-US" sz="2400" b="0" i="1" smtClean="0">
                              <a:latin typeface="Cambria Math"/>
                            </a:rPr>
                            <m:t>5</m:t>
                          </m:r>
                        </m:num>
                        <m:den>
                          <m:r>
                            <a:rPr lang="en-US" sz="2400" b="0" i="1" smtClean="0">
                              <a:latin typeface="Cambria Math"/>
                            </a:rPr>
                            <m:t>13</m:t>
                          </m:r>
                        </m:den>
                      </m:f>
                      <m:r>
                        <a:rPr lang="en-US" sz="2400" b="0" i="1" smtClean="0">
                          <a:latin typeface="Cambria Math"/>
                          <a:ea typeface="Cambria Math"/>
                        </a:rPr>
                        <m:t>≈0.3846</m:t>
                      </m:r>
                    </m:oMath>
                  </m:oMathPara>
                </a14:m>
                <a:endParaRPr lang="en-US"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7226" y="6019532"/>
                <a:ext cx="3729803" cy="793679"/>
              </a:xfrm>
              <a:prstGeom prst="rect">
                <a:avLst/>
              </a:prstGeom>
              <a:blipFill rotWithShape="1">
                <a:blip r:embed="rId3"/>
                <a:stretch>
                  <a:fillRect/>
                </a:stretch>
              </a:blipFill>
              <a:ln w="50800">
                <a:noFill/>
              </a:ln>
            </p:spPr>
            <p:txBody>
              <a:bodyPr/>
              <a:lstStyle/>
              <a:p>
                <a:r>
                  <a:rPr lang="en-US">
                    <a:noFill/>
                  </a:rPr>
                  <a:t> </a:t>
                </a:r>
              </a:p>
            </p:txBody>
          </p:sp>
        </mc:Fallback>
      </mc:AlternateContent>
      <p:sp>
        <p:nvSpPr>
          <p:cNvPr id="18" name="Rounded Rectangle 17"/>
          <p:cNvSpPr/>
          <p:nvPr/>
        </p:nvSpPr>
        <p:spPr>
          <a:xfrm>
            <a:off x="889680" y="3695847"/>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89680" y="5022468"/>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889680" y="4503060"/>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08197" y="5886564"/>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587884" y="3695847"/>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235956" y="5022468"/>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a:off x="4595996" y="5886564"/>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907623" y="4503060"/>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p:cNvSpPr/>
              <p:nvPr/>
            </p:nvSpPr>
            <p:spPr>
              <a:xfrm>
                <a:off x="105996" y="2492896"/>
                <a:ext cx="4137864" cy="411010"/>
              </a:xfrm>
              <a:prstGeom prst="rect">
                <a:avLst/>
              </a:prstGeom>
              <a:solidFill>
                <a:srgbClr val="FFFF00"/>
              </a:solidFill>
              <a:ln w="19050">
                <a:solidFill>
                  <a:schemeClr val="accent1"/>
                </a:solidFill>
              </a:ln>
            </p:spPr>
            <p:txBody>
              <a:bodyPr wrap="none">
                <a:spAutoFit/>
              </a:bodyPr>
              <a:lstStyle/>
              <a:p>
                <a14:m>
                  <m:oMath xmlns:m="http://schemas.openxmlformats.org/officeDocument/2006/math">
                    <m:d>
                      <m:dPr>
                        <m:begChr m:val="|"/>
                        <m:endChr m:val="|"/>
                        <m:ctrlPr>
                          <a:rPr lang="en-US" i="1" smtClean="0">
                            <a:latin typeface="Cambria Math"/>
                          </a:rPr>
                        </m:ctrlPr>
                      </m:dPr>
                      <m:e>
                        <m:sSub>
                          <m:sSubPr>
                            <m:ctrlPr>
                              <a:rPr lang="en-US" i="1">
                                <a:latin typeface="Cambria Math"/>
                              </a:rPr>
                            </m:ctrlPr>
                          </m:sSubPr>
                          <m:e>
                            <m:r>
                              <a:rPr lang="en-US" i="1">
                                <a:latin typeface="Cambria Math"/>
                              </a:rPr>
                              <m:t>𝑇</m:t>
                            </m:r>
                          </m:e>
                          <m:sub>
                            <m:r>
                              <a:rPr lang="en-US" i="1">
                                <a:latin typeface="Cambria Math"/>
                              </a:rPr>
                              <m:t>𝑥</m:t>
                            </m:r>
                          </m:sub>
                        </m:sSub>
                        <m:sSup>
                          <m:sSupPr>
                            <m:ctrlPr>
                              <a:rPr lang="en-US" i="1">
                                <a:latin typeface="Cambria Math"/>
                              </a:rPr>
                            </m:ctrlPr>
                          </m:sSupPr>
                          <m:e>
                            <m:r>
                              <a:rPr lang="en-US" i="1">
                                <a:latin typeface="Cambria Math"/>
                                <a:ea typeface="Cambria Math"/>
                              </a:rPr>
                              <m:t>∩</m:t>
                            </m:r>
                          </m:e>
                          <m:sup>
                            <m:r>
                              <a:rPr lang="en-US" b="0" i="1" smtClean="0">
                                <a:latin typeface="Cambria Math"/>
                              </a:rPr>
                              <m:t>𝑃</m:t>
                            </m:r>
                          </m:sup>
                        </m:sSup>
                        <m:sSub>
                          <m:sSubPr>
                            <m:ctrlPr>
                              <a:rPr lang="en-US" i="1">
                                <a:latin typeface="Cambria Math"/>
                              </a:rPr>
                            </m:ctrlPr>
                          </m:sSubPr>
                          <m:e>
                            <m:r>
                              <a:rPr lang="en-US" i="1">
                                <a:latin typeface="Cambria Math"/>
                              </a:rPr>
                              <m:t>𝑇</m:t>
                            </m:r>
                          </m:e>
                          <m:sub>
                            <m:r>
                              <a:rPr lang="en-US" i="1">
                                <a:latin typeface="Cambria Math"/>
                              </a:rPr>
                              <m:t>𝑦</m:t>
                            </m:r>
                          </m:sub>
                        </m:sSub>
                      </m:e>
                    </m:d>
                  </m:oMath>
                </a14:m>
                <a:r>
                  <a:rPr lang="en-US" dirty="0" smtClean="0"/>
                  <a:t> - longest common prefix length</a:t>
                </a:r>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105996" y="2492896"/>
                <a:ext cx="4137864" cy="411010"/>
              </a:xfrm>
              <a:prstGeom prst="rect">
                <a:avLst/>
              </a:prstGeom>
              <a:blipFill rotWithShape="1">
                <a:blip r:embed="rId4"/>
                <a:stretch>
                  <a:fillRect r="-147" b="-15714"/>
                </a:stretch>
              </a:blipFill>
              <a:ln w="190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23196" y="2996952"/>
                <a:ext cx="4094069" cy="411010"/>
              </a:xfrm>
              <a:prstGeom prst="rect">
                <a:avLst/>
              </a:prstGeom>
              <a:solidFill>
                <a:srgbClr val="FFFF00"/>
              </a:solidFill>
              <a:ln w="19050">
                <a:solidFill>
                  <a:schemeClr val="accent1"/>
                </a:solidFill>
              </a:ln>
            </p:spPr>
            <p:txBody>
              <a:bodyPr wrap="none">
                <a:spAutoFit/>
              </a:bodyPr>
              <a:lstStyle/>
              <a:p>
                <a14:m>
                  <m:oMath xmlns:m="http://schemas.openxmlformats.org/officeDocument/2006/math">
                    <m:d>
                      <m:dPr>
                        <m:begChr m:val="|"/>
                        <m:endChr m:val="|"/>
                        <m:ctrlPr>
                          <a:rPr lang="en-US" i="1" smtClean="0">
                            <a:latin typeface="Cambria Math"/>
                          </a:rPr>
                        </m:ctrlPr>
                      </m:dPr>
                      <m:e>
                        <m:sSub>
                          <m:sSubPr>
                            <m:ctrlPr>
                              <a:rPr lang="en-US" i="1">
                                <a:latin typeface="Cambria Math"/>
                              </a:rPr>
                            </m:ctrlPr>
                          </m:sSubPr>
                          <m:e>
                            <m:r>
                              <a:rPr lang="en-US" i="1">
                                <a:latin typeface="Cambria Math"/>
                              </a:rPr>
                              <m:t>𝑇</m:t>
                            </m:r>
                          </m:e>
                          <m:sub>
                            <m:r>
                              <a:rPr lang="en-US" i="1">
                                <a:latin typeface="Cambria Math"/>
                              </a:rPr>
                              <m:t>𝑥</m:t>
                            </m:r>
                          </m:sub>
                        </m:sSub>
                        <m:sSup>
                          <m:sSupPr>
                            <m:ctrlPr>
                              <a:rPr lang="en-US" i="1">
                                <a:latin typeface="Cambria Math"/>
                              </a:rPr>
                            </m:ctrlPr>
                          </m:sSupPr>
                          <m:e>
                            <m:r>
                              <a:rPr lang="en-US" i="1">
                                <a:latin typeface="Cambria Math"/>
                                <a:ea typeface="Cambria Math"/>
                              </a:rPr>
                              <m:t>∩</m:t>
                            </m:r>
                          </m:e>
                          <m:sup>
                            <m:r>
                              <a:rPr lang="en-US" b="0" i="1" smtClean="0">
                                <a:latin typeface="Cambria Math"/>
                              </a:rPr>
                              <m:t>𝑆</m:t>
                            </m:r>
                          </m:sup>
                        </m:sSup>
                        <m:sSub>
                          <m:sSubPr>
                            <m:ctrlPr>
                              <a:rPr lang="en-US" i="1">
                                <a:latin typeface="Cambria Math"/>
                              </a:rPr>
                            </m:ctrlPr>
                          </m:sSubPr>
                          <m:e>
                            <m:r>
                              <a:rPr lang="en-US" i="1">
                                <a:latin typeface="Cambria Math"/>
                              </a:rPr>
                              <m:t>𝑇</m:t>
                            </m:r>
                          </m:e>
                          <m:sub>
                            <m:r>
                              <a:rPr lang="en-US" i="1">
                                <a:latin typeface="Cambria Math"/>
                              </a:rPr>
                              <m:t>𝑦</m:t>
                            </m:r>
                          </m:sub>
                        </m:sSub>
                      </m:e>
                    </m:d>
                  </m:oMath>
                </a14:m>
                <a:r>
                  <a:rPr lang="en-US" dirty="0" smtClean="0"/>
                  <a:t> - longest common suffix length</a:t>
                </a:r>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123196" y="2996952"/>
                <a:ext cx="4094069" cy="411010"/>
              </a:xfrm>
              <a:prstGeom prst="rect">
                <a:avLst/>
              </a:prstGeom>
              <a:blipFill rotWithShape="1">
                <a:blip r:embed="rId5"/>
                <a:stretch>
                  <a:fillRect r="-296" b="-15714"/>
                </a:stretch>
              </a:blipFill>
              <a:ln w="19050">
                <a:solidFill>
                  <a:schemeClr val="accent1"/>
                </a:solidFill>
              </a:ln>
            </p:spPr>
            <p:txBody>
              <a:bodyPr/>
              <a:lstStyle/>
              <a:p>
                <a:r>
                  <a:rPr lang="en-US">
                    <a:noFill/>
                  </a:rPr>
                  <a:t> </a:t>
                </a:r>
              </a:p>
            </p:txBody>
          </p:sp>
        </mc:Fallback>
      </mc:AlternateContent>
      <p:grpSp>
        <p:nvGrpSpPr>
          <p:cNvPr id="46" name="Group 45"/>
          <p:cNvGrpSpPr/>
          <p:nvPr/>
        </p:nvGrpSpPr>
        <p:grpSpPr>
          <a:xfrm>
            <a:off x="6444558" y="4368838"/>
            <a:ext cx="2447922" cy="2372529"/>
            <a:chOff x="6444558" y="4368838"/>
            <a:chExt cx="2447922" cy="2372529"/>
          </a:xfrm>
        </p:grpSpPr>
        <p:sp>
          <p:nvSpPr>
            <p:cNvPr id="30" name="Rectangle 29"/>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34" name="TextBox 33"/>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35" name="TextBox 34"/>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36" name="TextBox 35"/>
            <p:cNvSpPr txBox="1"/>
            <p:nvPr/>
          </p:nvSpPr>
          <p:spPr>
            <a:xfrm>
              <a:off x="6444558" y="5045586"/>
              <a:ext cx="2047052" cy="360000"/>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37" name="TextBox 36"/>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38" name="TextBox 37"/>
            <p:cNvSpPr txBox="1"/>
            <p:nvPr/>
          </p:nvSpPr>
          <p:spPr>
            <a:xfrm>
              <a:off x="6451359" y="6372035"/>
              <a:ext cx="2031269"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sp>
          <p:nvSpPr>
            <p:cNvPr id="32" name="TextBox 31"/>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39" name="Down Arrow 38"/>
          <p:cNvSpPr/>
          <p:nvPr/>
        </p:nvSpPr>
        <p:spPr>
          <a:xfrm>
            <a:off x="7285671" y="3794108"/>
            <a:ext cx="348963" cy="449807"/>
          </a:xfrm>
          <a:prstGeom prst="downArrow">
            <a:avLst>
              <a:gd name="adj1" fmla="val 50000"/>
              <a:gd name="adj2" fmla="val 71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654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a:solidFill>
                  <a:srgbClr val="0070C0"/>
                </a:solidFill>
              </a:rPr>
              <a:t>Step-by-Step </a:t>
            </a:r>
            <a:r>
              <a:rPr lang="en-US" sz="2400" b="1" dirty="0" smtClean="0">
                <a:solidFill>
                  <a:srgbClr val="0070C0"/>
                </a:solidFill>
              </a:rPr>
              <a:t>structure feeding</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23" name="Straight Arrow Connector 22"/>
          <p:cNvCxnSpPr>
            <a:stCxn id="21" idx="2"/>
            <a:endCxn id="26" idx="0"/>
          </p:cNvCxnSpPr>
          <p:nvPr/>
        </p:nvCxnSpPr>
        <p:spPr>
          <a:xfrm>
            <a:off x="4051719" y="3121506"/>
            <a:ext cx="719328" cy="41911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26" name="Rectangle 25"/>
          <p:cNvSpPr/>
          <p:nvPr/>
        </p:nvSpPr>
        <p:spPr>
          <a:xfrm>
            <a:off x="4411047"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43" name="Rectangle 42"/>
          <p:cNvSpPr/>
          <p:nvPr/>
        </p:nvSpPr>
        <p:spPr>
          <a:xfrm>
            <a:off x="5023123" y="452033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45" name="Straight Arrow Connector 44"/>
          <p:cNvCxnSpPr>
            <a:endCxn id="43" idx="0"/>
          </p:cNvCxnSpPr>
          <p:nvPr/>
        </p:nvCxnSpPr>
        <p:spPr>
          <a:xfrm>
            <a:off x="4938217" y="3930005"/>
            <a:ext cx="444906" cy="59032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480670" y="4880331"/>
            <a:ext cx="592367" cy="48966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861323"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grpSp>
        <p:nvGrpSpPr>
          <p:cNvPr id="55" name="Group 54"/>
          <p:cNvGrpSpPr/>
          <p:nvPr/>
        </p:nvGrpSpPr>
        <p:grpSpPr>
          <a:xfrm>
            <a:off x="3089181" y="947852"/>
            <a:ext cx="1683316" cy="820573"/>
            <a:chOff x="5004048" y="5537770"/>
            <a:chExt cx="2406121" cy="1100328"/>
          </a:xfrm>
        </p:grpSpPr>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576085"/>
              <a:ext cx="749430" cy="10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341" y="5563313"/>
              <a:ext cx="753359" cy="106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06386" y="5537770"/>
              <a:ext cx="903783" cy="106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Group 49"/>
          <p:cNvGrpSpPr/>
          <p:nvPr/>
        </p:nvGrpSpPr>
        <p:grpSpPr>
          <a:xfrm>
            <a:off x="81169" y="5758037"/>
            <a:ext cx="1843692" cy="864000"/>
            <a:chOff x="252619" y="5853287"/>
            <a:chExt cx="1843692" cy="864000"/>
          </a:xfrm>
        </p:grpSpPr>
        <p:pic>
          <p:nvPicPr>
            <p:cNvPr id="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7" name="Straight Arrow Connector 76"/>
          <p:cNvCxnSpPr>
            <a:stCxn id="78" idx="2"/>
            <a:endCxn id="25" idx="0"/>
          </p:cNvCxnSpPr>
          <p:nvPr/>
        </p:nvCxnSpPr>
        <p:spPr>
          <a:xfrm>
            <a:off x="625237" y="2153086"/>
            <a:ext cx="2525281" cy="13875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265237" y="179308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cxnSp>
        <p:nvCxnSpPr>
          <p:cNvPr id="90" name="Straight Arrow Connector 89"/>
          <p:cNvCxnSpPr>
            <a:stCxn id="91" idx="2"/>
          </p:cNvCxnSpPr>
          <p:nvPr/>
        </p:nvCxnSpPr>
        <p:spPr>
          <a:xfrm flipH="1">
            <a:off x="4163397" y="2162611"/>
            <a:ext cx="1549640" cy="56702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5353037"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pic>
        <p:nvPicPr>
          <p:cNvPr id="101" name="Picture 4"/>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17647" y="990256"/>
            <a:ext cx="590780" cy="74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29" y="955081"/>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6" name="Group 125"/>
          <p:cNvGrpSpPr/>
          <p:nvPr/>
        </p:nvGrpSpPr>
        <p:grpSpPr>
          <a:xfrm>
            <a:off x="2759005" y="5728786"/>
            <a:ext cx="1843692" cy="864000"/>
            <a:chOff x="252619" y="5853287"/>
            <a:chExt cx="1843692" cy="864000"/>
          </a:xfrm>
        </p:grpSpPr>
        <p:pic>
          <p:nvPicPr>
            <p:cNvPr id="1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0" name="Group 129"/>
          <p:cNvGrpSpPr/>
          <p:nvPr/>
        </p:nvGrpSpPr>
        <p:grpSpPr>
          <a:xfrm>
            <a:off x="5379305" y="5742257"/>
            <a:ext cx="1843692" cy="864000"/>
            <a:chOff x="252619" y="5853287"/>
            <a:chExt cx="1843692" cy="864000"/>
          </a:xfrm>
        </p:grpSpPr>
        <p:pic>
          <p:nvPicPr>
            <p:cNvPr id="13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 name="Picture 5"/>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9" name="Group 58"/>
          <p:cNvGrpSpPr/>
          <p:nvPr/>
        </p:nvGrpSpPr>
        <p:grpSpPr>
          <a:xfrm>
            <a:off x="3332170" y="5779764"/>
            <a:ext cx="818144" cy="977723"/>
            <a:chOff x="7014107" y="4114349"/>
            <a:chExt cx="818144" cy="977723"/>
          </a:xfrm>
        </p:grpSpPr>
        <p:sp>
          <p:nvSpPr>
            <p:cNvPr id="54" name="Rounded Rectangle 53"/>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5" name="Group 134"/>
          <p:cNvGrpSpPr/>
          <p:nvPr/>
        </p:nvGrpSpPr>
        <p:grpSpPr>
          <a:xfrm>
            <a:off x="1273633" y="5800411"/>
            <a:ext cx="818144" cy="977723"/>
            <a:chOff x="7014107" y="4114349"/>
            <a:chExt cx="818144" cy="977723"/>
          </a:xfrm>
        </p:grpSpPr>
        <p:sp>
          <p:nvSpPr>
            <p:cNvPr id="136" name="Rounded Rectangle 135"/>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Group 137"/>
          <p:cNvGrpSpPr/>
          <p:nvPr/>
        </p:nvGrpSpPr>
        <p:grpSpPr>
          <a:xfrm>
            <a:off x="5360255" y="5790642"/>
            <a:ext cx="818144" cy="977723"/>
            <a:chOff x="7014107" y="4114349"/>
            <a:chExt cx="818144" cy="977723"/>
          </a:xfrm>
        </p:grpSpPr>
        <p:sp>
          <p:nvSpPr>
            <p:cNvPr id="139" name="Rounded Rectangle 138"/>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4" name="Group 73"/>
          <p:cNvGrpSpPr/>
          <p:nvPr/>
        </p:nvGrpSpPr>
        <p:grpSpPr>
          <a:xfrm>
            <a:off x="6444558" y="2383459"/>
            <a:ext cx="2447922" cy="2372529"/>
            <a:chOff x="6444558" y="4368838"/>
            <a:chExt cx="2447922" cy="2372529"/>
          </a:xfrm>
        </p:grpSpPr>
        <p:sp>
          <p:nvSpPr>
            <p:cNvPr id="75" name="Rectangle 74"/>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79" name="TextBox 78"/>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80" name="TextBox 79"/>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81" name="TextBox 80"/>
            <p:cNvSpPr txBox="1"/>
            <p:nvPr/>
          </p:nvSpPr>
          <p:spPr>
            <a:xfrm>
              <a:off x="6444558" y="5045586"/>
              <a:ext cx="2047052" cy="360000"/>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83" name="TextBox 82"/>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84" name="TextBox 83"/>
            <p:cNvSpPr txBox="1"/>
            <p:nvPr/>
          </p:nvSpPr>
          <p:spPr>
            <a:xfrm>
              <a:off x="6451359" y="6372035"/>
              <a:ext cx="2031269"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sp>
          <p:nvSpPr>
            <p:cNvPr id="85" name="TextBox 84"/>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Tree>
    <p:extLst>
      <p:ext uri="{BB962C8B-B14F-4D97-AF65-F5344CB8AC3E}">
        <p14:creationId xmlns:p14="http://schemas.microsoft.com/office/powerpoint/2010/main" val="814700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169"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Step 1</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082" y="938269"/>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28" y="581425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4" name="Group 73"/>
          <p:cNvGrpSpPr/>
          <p:nvPr/>
        </p:nvGrpSpPr>
        <p:grpSpPr>
          <a:xfrm>
            <a:off x="6444558" y="2383459"/>
            <a:ext cx="2447922" cy="2372529"/>
            <a:chOff x="6444558" y="4368838"/>
            <a:chExt cx="2447922" cy="2372529"/>
          </a:xfrm>
        </p:grpSpPr>
        <p:sp>
          <p:nvSpPr>
            <p:cNvPr id="75" name="Rectangle 74"/>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6449111" y="4704433"/>
              <a:ext cx="2334345" cy="369332"/>
            </a:xfrm>
            <a:prstGeom prst="rect">
              <a:avLst/>
            </a:prstGeom>
            <a:noFill/>
          </p:spPr>
          <p:txBody>
            <a:bodyPr wrap="square" rtlCol="0">
              <a:spAutoFit/>
            </a:bodyPr>
            <a:lstStyle/>
            <a:p>
              <a:r>
                <a:rPr lang="en-US" b="1" dirty="0" smtClean="0"/>
                <a:t>{Q</a:t>
              </a:r>
              <a:r>
                <a:rPr lang="en-US" b="1" baseline="-25000" dirty="0" smtClean="0"/>
                <a:t>1</a:t>
              </a:r>
              <a:r>
                <a:rPr lang="en-US" b="1" dirty="0" smtClean="0"/>
                <a:t>,</a:t>
              </a:r>
              <a:r>
                <a:rPr lang="en-US" b="1" dirty="0"/>
                <a:t> </a:t>
              </a:r>
              <a:r>
                <a:rPr lang="en-US" b="1" dirty="0" smtClean="0"/>
                <a:t>Q</a:t>
              </a:r>
              <a:r>
                <a:rPr lang="en-US" b="1" baseline="-25000" dirty="0" smtClean="0"/>
                <a:t>2</a:t>
              </a:r>
              <a:r>
                <a:rPr lang="en-US" b="1" dirty="0" smtClean="0"/>
                <a:t>, Q</a:t>
              </a:r>
              <a:r>
                <a:rPr lang="en-US" b="1" baseline="-25000" dirty="0" smtClean="0"/>
                <a:t>3</a:t>
              </a:r>
              <a:r>
                <a:rPr lang="en-US" b="1" dirty="0" smtClean="0"/>
                <a:t>, Q</a:t>
              </a:r>
              <a:r>
                <a:rPr lang="en-US" b="1" baseline="-25000" dirty="0" smtClean="0"/>
                <a:t>4</a:t>
              </a:r>
              <a:r>
                <a:rPr lang="en-US" b="1" dirty="0" smtClean="0"/>
                <a:t>, Q</a:t>
              </a:r>
              <a:r>
                <a:rPr lang="en-US" b="1" baseline="-25000" dirty="0" smtClean="0"/>
                <a:t>5</a:t>
              </a:r>
              <a:r>
                <a:rPr lang="en-US" b="1" dirty="0" smtClean="0"/>
                <a:t>}</a:t>
              </a:r>
              <a:endParaRPr lang="en-US" b="1" dirty="0"/>
            </a:p>
          </p:txBody>
        </p:sp>
        <p:sp>
          <p:nvSpPr>
            <p:cNvPr id="79" name="TextBox 78"/>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80" name="TextBox 79"/>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81" name="TextBox 80"/>
            <p:cNvSpPr txBox="1"/>
            <p:nvPr/>
          </p:nvSpPr>
          <p:spPr>
            <a:xfrm>
              <a:off x="6444558" y="5045586"/>
              <a:ext cx="2047052" cy="360000"/>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83" name="TextBox 82"/>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84" name="TextBox 83"/>
            <p:cNvSpPr txBox="1"/>
            <p:nvPr/>
          </p:nvSpPr>
          <p:spPr>
            <a:xfrm>
              <a:off x="6451359" y="6372035"/>
              <a:ext cx="2031269"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sp>
          <p:nvSpPr>
            <p:cNvPr id="85" name="TextBox 84"/>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2" name="Rounded Rectangle 1"/>
          <p:cNvSpPr/>
          <p:nvPr/>
        </p:nvSpPr>
        <p:spPr>
          <a:xfrm>
            <a:off x="6479888" y="2750986"/>
            <a:ext cx="190853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2"/>
          <p:cNvPicPr>
            <a:picLocks noChangeAspect="1" noChangeArrowheads="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275098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1685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Step 2</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5853" y="946771"/>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882" y="58192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909" y="581425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4" name="Group 73"/>
          <p:cNvGrpSpPr/>
          <p:nvPr/>
        </p:nvGrpSpPr>
        <p:grpSpPr>
          <a:xfrm>
            <a:off x="6444558" y="2383459"/>
            <a:ext cx="2447922" cy="2372529"/>
            <a:chOff x="6444558" y="4368838"/>
            <a:chExt cx="2447922" cy="2372529"/>
          </a:xfrm>
        </p:grpSpPr>
        <p:sp>
          <p:nvSpPr>
            <p:cNvPr id="75" name="Rectangle 74"/>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79" name="TextBox 78"/>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80" name="TextBox 79"/>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81" name="TextBox 80"/>
            <p:cNvSpPr txBox="1"/>
            <p:nvPr/>
          </p:nvSpPr>
          <p:spPr>
            <a:xfrm>
              <a:off x="6444558" y="5045586"/>
              <a:ext cx="2047052" cy="369332"/>
            </a:xfrm>
            <a:prstGeom prst="rect">
              <a:avLst/>
            </a:prstGeom>
            <a:noFill/>
          </p:spPr>
          <p:txBody>
            <a:bodyPr wrap="square" rtlCol="0">
              <a:spAutoFit/>
            </a:bodyPr>
            <a:lstStyle/>
            <a:p>
              <a:r>
                <a:rPr lang="en-US" b="1" dirty="0" smtClean="0"/>
                <a:t>{Q</a:t>
              </a:r>
              <a:r>
                <a:rPr lang="en-US" b="1" baseline="-25000" dirty="0" smtClean="0"/>
                <a:t>12</a:t>
              </a:r>
              <a:r>
                <a:rPr lang="en-US" b="1" dirty="0" smtClean="0"/>
                <a:t>, Q</a:t>
              </a:r>
              <a:r>
                <a:rPr lang="en-US" b="1" baseline="-25000" dirty="0" smtClean="0"/>
                <a:t>2</a:t>
              </a:r>
              <a:r>
                <a:rPr lang="en-US" b="1" dirty="0" smtClean="0"/>
                <a:t>, Q</a:t>
              </a:r>
              <a:r>
                <a:rPr lang="en-US" b="1" baseline="-25000" dirty="0" smtClean="0"/>
                <a:t>3</a:t>
              </a:r>
              <a:r>
                <a:rPr lang="en-US" b="1" dirty="0" smtClean="0"/>
                <a:t>, Q</a:t>
              </a:r>
              <a:r>
                <a:rPr lang="en-US" b="1" baseline="-25000" dirty="0" smtClean="0"/>
                <a:t>4</a:t>
              </a:r>
              <a:r>
                <a:rPr lang="en-US" b="1" dirty="0" smtClean="0"/>
                <a:t>, Q</a:t>
              </a:r>
              <a:r>
                <a:rPr lang="en-US" b="1" baseline="-25000" dirty="0" smtClean="0"/>
                <a:t>5</a:t>
              </a:r>
              <a:r>
                <a:rPr lang="en-US" b="1" dirty="0" smtClean="0"/>
                <a:t>}</a:t>
              </a:r>
              <a:endParaRPr lang="en-US" b="1" dirty="0"/>
            </a:p>
          </p:txBody>
        </p:sp>
        <p:sp>
          <p:nvSpPr>
            <p:cNvPr id="83" name="TextBox 82"/>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84" name="TextBox 83"/>
            <p:cNvSpPr txBox="1"/>
            <p:nvPr/>
          </p:nvSpPr>
          <p:spPr>
            <a:xfrm>
              <a:off x="6451359" y="6372035"/>
              <a:ext cx="2031269"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sp>
          <p:nvSpPr>
            <p:cNvPr id="85" name="TextBox 84"/>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69" name="Rounded Rectangle 68"/>
          <p:cNvSpPr/>
          <p:nvPr/>
        </p:nvSpPr>
        <p:spPr>
          <a:xfrm>
            <a:off x="6479888" y="2750986"/>
            <a:ext cx="190853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6487508" y="3078646"/>
            <a:ext cx="46075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2"/>
          <p:cNvPicPr>
            <a:picLocks noChangeAspect="1" noChangeArrowheads="1"/>
          </p:cNvPicPr>
          <p:nvPr/>
        </p:nvPicPr>
        <p:blipFill>
          <a:blip r:embed="rId6"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27738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
          <p:cNvPicPr>
            <a:picLocks noChangeAspect="1" noChangeArrowheads="1"/>
          </p:cNvPicPr>
          <p:nvPr/>
        </p:nvPicPr>
        <p:blipFill>
          <a:blip r:embed="rId6"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31015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756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Step 3</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170" y="964262"/>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988682" y="938268"/>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02" y="58192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29" y="581425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5"/>
          <p:cNvPicPr>
            <a:picLocks noChangeAspect="1" noChangeArrowheads="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332170" y="5767240"/>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6444558" y="2383459"/>
            <a:ext cx="2447922" cy="2372529"/>
            <a:chOff x="6444558" y="4368838"/>
            <a:chExt cx="2447922" cy="2372529"/>
          </a:xfrm>
        </p:grpSpPr>
        <p:sp>
          <p:nvSpPr>
            <p:cNvPr id="64" name="Rectangle 63"/>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69" name="TextBox 68"/>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0" name="TextBox 69"/>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71" name="TextBox 70"/>
            <p:cNvSpPr txBox="1"/>
            <p:nvPr/>
          </p:nvSpPr>
          <p:spPr>
            <a:xfrm>
              <a:off x="6444558" y="5045586"/>
              <a:ext cx="2047052" cy="369332"/>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72" name="TextBox 71"/>
            <p:cNvSpPr txBox="1"/>
            <p:nvPr/>
          </p:nvSpPr>
          <p:spPr>
            <a:xfrm>
              <a:off x="6453952" y="5408592"/>
              <a:ext cx="1656698" cy="369332"/>
            </a:xfrm>
            <a:prstGeom prst="rect">
              <a:avLst/>
            </a:prstGeom>
            <a:noFill/>
          </p:spPr>
          <p:txBody>
            <a:bodyPr wrap="square" rtlCol="0">
              <a:spAutoFit/>
            </a:bodyPr>
            <a:lstStyle/>
            <a:p>
              <a:r>
                <a:rPr lang="en-US" b="1" dirty="0" smtClean="0"/>
                <a:t>{Q</a:t>
              </a:r>
              <a:r>
                <a:rPr lang="en-US" b="1" baseline="-25000" dirty="0" smtClean="0"/>
                <a:t>1</a:t>
              </a:r>
              <a:r>
                <a:rPr lang="en-US" b="1" dirty="0" smtClean="0"/>
                <a:t>,</a:t>
              </a:r>
              <a:r>
                <a:rPr lang="en-US" b="1" dirty="0"/>
                <a:t> </a:t>
              </a:r>
              <a:r>
                <a:rPr lang="en-US" b="1" dirty="0" smtClean="0"/>
                <a:t>Q</a:t>
              </a:r>
              <a:r>
                <a:rPr lang="en-US" b="1" baseline="-25000" dirty="0" smtClean="0"/>
                <a:t>2</a:t>
              </a:r>
              <a:r>
                <a:rPr lang="en-US" b="1" dirty="0" smtClean="0"/>
                <a:t>, Q</a:t>
              </a:r>
              <a:r>
                <a:rPr lang="en-US" b="1" baseline="-25000" dirty="0" smtClean="0"/>
                <a:t>3</a:t>
              </a:r>
              <a:r>
                <a:rPr lang="en-US" b="1" dirty="0" smtClean="0"/>
                <a:t>, Q</a:t>
              </a:r>
              <a:r>
                <a:rPr lang="en-US" b="1" baseline="-25000" dirty="0" smtClean="0"/>
                <a:t>9</a:t>
              </a:r>
              <a:r>
                <a:rPr lang="en-US" b="1" dirty="0" smtClean="0"/>
                <a:t>}</a:t>
              </a:r>
              <a:endParaRPr lang="en-US" b="1" dirty="0"/>
            </a:p>
          </p:txBody>
        </p:sp>
        <p:sp>
          <p:nvSpPr>
            <p:cNvPr id="73" name="TextBox 72"/>
            <p:cNvSpPr txBox="1"/>
            <p:nvPr/>
          </p:nvSpPr>
          <p:spPr>
            <a:xfrm>
              <a:off x="6451359" y="6372035"/>
              <a:ext cx="2031269"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sp>
          <p:nvSpPr>
            <p:cNvPr id="86" name="TextBox 85"/>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87" name="Rounded Rectangle 86"/>
          <p:cNvSpPr/>
          <p:nvPr/>
        </p:nvSpPr>
        <p:spPr>
          <a:xfrm>
            <a:off x="6479888" y="2750986"/>
            <a:ext cx="190853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6487508" y="3078646"/>
            <a:ext cx="46075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2"/>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27738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31015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2"/>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9780" y="34063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Rounded Rectangle 93"/>
          <p:cNvSpPr/>
          <p:nvPr/>
        </p:nvSpPr>
        <p:spPr>
          <a:xfrm>
            <a:off x="7584788" y="3444406"/>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6339626" y="4753775"/>
            <a:ext cx="2412592" cy="646331"/>
          </a:xfrm>
          <a:prstGeom prst="rect">
            <a:avLst/>
          </a:prstGeom>
          <a:noFill/>
        </p:spPr>
        <p:txBody>
          <a:bodyPr wrap="square" rtlCol="0">
            <a:spAutoFit/>
          </a:bodyPr>
          <a:lstStyle/>
          <a:p>
            <a:r>
              <a:rPr lang="en-US" b="1" dirty="0" smtClean="0">
                <a:solidFill>
                  <a:srgbClr val="FF0000"/>
                </a:solidFill>
              </a:rPr>
              <a:t>NOTICE NEW (INFERRED) TRAIL:</a:t>
            </a:r>
            <a:endParaRPr lang="en-US" dirty="0"/>
          </a:p>
        </p:txBody>
      </p:sp>
      <p:sp>
        <p:nvSpPr>
          <p:cNvPr id="96" name="TextBox 95"/>
          <p:cNvSpPr txBox="1"/>
          <p:nvPr/>
        </p:nvSpPr>
        <p:spPr>
          <a:xfrm>
            <a:off x="6333499" y="5308666"/>
            <a:ext cx="2358517" cy="461665"/>
          </a:xfrm>
          <a:prstGeom prst="rect">
            <a:avLst/>
          </a:prstGeom>
          <a:noFill/>
        </p:spPr>
        <p:txBody>
          <a:bodyPr wrap="square" rtlCol="0">
            <a:spAutoFit/>
          </a:bodyPr>
          <a:lstStyle/>
          <a:p>
            <a:r>
              <a:rPr lang="en-US" sz="2400" b="1" dirty="0" smtClean="0">
                <a:solidFill>
                  <a:srgbClr val="FF0000"/>
                </a:solidFill>
              </a:rPr>
              <a:t>{Q</a:t>
            </a:r>
            <a:r>
              <a:rPr lang="en-US" sz="2400" b="1" baseline="-25000" dirty="0" smtClean="0">
                <a:solidFill>
                  <a:srgbClr val="FF0000"/>
                </a:solidFill>
              </a:rPr>
              <a:t>12</a:t>
            </a:r>
            <a:r>
              <a:rPr lang="en-US" sz="2400" b="1" dirty="0" smtClean="0">
                <a:solidFill>
                  <a:srgbClr val="FF0000"/>
                </a:solidFill>
              </a:rPr>
              <a:t>, Q</a:t>
            </a:r>
            <a:r>
              <a:rPr lang="en-US" sz="2400" b="1" baseline="-25000" dirty="0" smtClean="0">
                <a:solidFill>
                  <a:srgbClr val="FF0000"/>
                </a:solidFill>
              </a:rPr>
              <a:t>2</a:t>
            </a:r>
            <a:r>
              <a:rPr lang="en-US" sz="2400" b="1" dirty="0" smtClean="0">
                <a:solidFill>
                  <a:srgbClr val="FF0000"/>
                </a:solidFill>
              </a:rPr>
              <a:t>, Q</a:t>
            </a:r>
            <a:r>
              <a:rPr lang="en-US" sz="2400" b="1" baseline="-25000" dirty="0" smtClean="0">
                <a:solidFill>
                  <a:srgbClr val="FF0000"/>
                </a:solidFill>
              </a:rPr>
              <a:t>3</a:t>
            </a:r>
            <a:r>
              <a:rPr lang="en-US" sz="2400" b="1" dirty="0" smtClean="0">
                <a:solidFill>
                  <a:srgbClr val="FF0000"/>
                </a:solidFill>
              </a:rPr>
              <a:t>, Q</a:t>
            </a:r>
            <a:r>
              <a:rPr lang="en-US" sz="2400" b="1" baseline="-25000" dirty="0" smtClean="0">
                <a:solidFill>
                  <a:srgbClr val="FF0000"/>
                </a:solidFill>
              </a:rPr>
              <a:t>9</a:t>
            </a:r>
            <a:r>
              <a:rPr lang="en-US" sz="2400" b="1" dirty="0" smtClean="0">
                <a:solidFill>
                  <a:srgbClr val="FF0000"/>
                </a:solidFill>
              </a:rPr>
              <a:t>}</a:t>
            </a:r>
            <a:endParaRPr lang="en-US" sz="2400" b="1" dirty="0">
              <a:solidFill>
                <a:srgbClr val="FF0000"/>
              </a:solidFill>
            </a:endParaRPr>
          </a:p>
        </p:txBody>
      </p:sp>
      <p:sp>
        <p:nvSpPr>
          <p:cNvPr id="2" name="TextBox 1"/>
          <p:cNvSpPr txBox="1"/>
          <p:nvPr/>
        </p:nvSpPr>
        <p:spPr>
          <a:xfrm>
            <a:off x="4312445" y="5871552"/>
            <a:ext cx="4778216" cy="923330"/>
          </a:xfrm>
          <a:prstGeom prst="rect">
            <a:avLst/>
          </a:prstGeom>
          <a:solidFill>
            <a:srgbClr val="FFFF00"/>
          </a:solidFill>
          <a:ln w="19050">
            <a:solidFill>
              <a:schemeClr val="accent1">
                <a:shade val="50000"/>
              </a:schemeClr>
            </a:solidFill>
          </a:ln>
        </p:spPr>
        <p:txBody>
          <a:bodyPr wrap="square" rtlCol="0">
            <a:spAutoFit/>
          </a:bodyPr>
          <a:lstStyle/>
          <a:p>
            <a:r>
              <a:rPr lang="en-US" dirty="0" smtClean="0"/>
              <a:t>… which means that for the entry </a:t>
            </a:r>
            <a:r>
              <a:rPr lang="en-US" b="1" dirty="0" smtClean="0">
                <a:solidFill>
                  <a:srgbClr val="FF0000"/>
                </a:solidFill>
              </a:rPr>
              <a:t>Q</a:t>
            </a:r>
            <a:r>
              <a:rPr lang="en-US" b="1" baseline="-25000" dirty="0" smtClean="0">
                <a:solidFill>
                  <a:srgbClr val="FF0000"/>
                </a:solidFill>
              </a:rPr>
              <a:t>12</a:t>
            </a:r>
            <a:r>
              <a:rPr lang="en-US" b="1" dirty="0" smtClean="0">
                <a:solidFill>
                  <a:srgbClr val="FF0000"/>
                </a:solidFill>
              </a:rPr>
              <a:t> </a:t>
            </a:r>
            <a:r>
              <a:rPr lang="en-US" dirty="0" smtClean="0"/>
              <a:t>we may offer also search outcomes of the implicit query </a:t>
            </a:r>
            <a:r>
              <a:rPr lang="en-US" b="1" dirty="0" smtClean="0">
                <a:solidFill>
                  <a:srgbClr val="FF0000"/>
                </a:solidFill>
              </a:rPr>
              <a:t>Q</a:t>
            </a:r>
            <a:r>
              <a:rPr lang="en-US" b="1" baseline="-25000" dirty="0" smtClean="0">
                <a:solidFill>
                  <a:srgbClr val="FF0000"/>
                </a:solidFill>
              </a:rPr>
              <a:t>9 </a:t>
            </a:r>
            <a:r>
              <a:rPr lang="en-US" dirty="0" smtClean="0"/>
              <a:t>(as well as, of course, of the explicit one </a:t>
            </a:r>
            <a:r>
              <a:rPr lang="en-US" b="1" dirty="0" smtClean="0">
                <a:solidFill>
                  <a:srgbClr val="FF0000"/>
                </a:solidFill>
              </a:rPr>
              <a:t>Q</a:t>
            </a:r>
            <a:r>
              <a:rPr lang="en-US" b="1" baseline="-25000" dirty="0" smtClean="0">
                <a:solidFill>
                  <a:srgbClr val="FF0000"/>
                </a:solidFill>
              </a:rPr>
              <a:t>5 </a:t>
            </a:r>
            <a:r>
              <a:rPr lang="en-US" dirty="0" smtClean="0"/>
              <a:t>)</a:t>
            </a:r>
            <a:endParaRPr lang="en-US" dirty="0"/>
          </a:p>
        </p:txBody>
      </p:sp>
    </p:spTree>
    <p:extLst>
      <p:ext uri="{BB962C8B-B14F-4D97-AF65-F5344CB8AC3E}">
        <p14:creationId xmlns:p14="http://schemas.microsoft.com/office/powerpoint/2010/main" val="775873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Step 3* (“Collaborative Filtering” effect?)</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170" y="964262"/>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988682" y="938268"/>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02" y="58192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29" y="581425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5"/>
          <p:cNvPicPr>
            <a:picLocks noChangeAspect="1" noChangeArrowheads="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332170" y="5767240"/>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TextBox 94"/>
          <p:cNvSpPr txBox="1"/>
          <p:nvPr/>
        </p:nvSpPr>
        <p:spPr>
          <a:xfrm>
            <a:off x="4812284" y="4939334"/>
            <a:ext cx="3879732" cy="369332"/>
          </a:xfrm>
          <a:prstGeom prst="rect">
            <a:avLst/>
          </a:prstGeom>
          <a:noFill/>
        </p:spPr>
        <p:txBody>
          <a:bodyPr wrap="square" rtlCol="0">
            <a:spAutoFit/>
          </a:bodyPr>
          <a:lstStyle/>
          <a:p>
            <a:r>
              <a:rPr lang="en-US" b="1" dirty="0" smtClean="0">
                <a:solidFill>
                  <a:srgbClr val="FF0000"/>
                </a:solidFill>
              </a:rPr>
              <a:t>NOTICE NEW (INFERRED) TRAIL:</a:t>
            </a:r>
            <a:endParaRPr lang="en-US" dirty="0"/>
          </a:p>
        </p:txBody>
      </p:sp>
      <p:sp>
        <p:nvSpPr>
          <p:cNvPr id="96" name="TextBox 95"/>
          <p:cNvSpPr txBox="1"/>
          <p:nvPr/>
        </p:nvSpPr>
        <p:spPr>
          <a:xfrm>
            <a:off x="4932040" y="5308666"/>
            <a:ext cx="2358517" cy="461665"/>
          </a:xfrm>
          <a:prstGeom prst="rect">
            <a:avLst/>
          </a:prstGeom>
          <a:noFill/>
        </p:spPr>
        <p:txBody>
          <a:bodyPr wrap="square" rtlCol="0">
            <a:spAutoFit/>
          </a:bodyPr>
          <a:lstStyle/>
          <a:p>
            <a:r>
              <a:rPr lang="en-US" sz="2400" b="1" dirty="0" smtClean="0">
                <a:solidFill>
                  <a:srgbClr val="FF0000"/>
                </a:solidFill>
              </a:rPr>
              <a:t>{Q</a:t>
            </a:r>
            <a:r>
              <a:rPr lang="en-US" sz="2400" b="1" baseline="-25000" dirty="0" smtClean="0">
                <a:solidFill>
                  <a:srgbClr val="FF0000"/>
                </a:solidFill>
              </a:rPr>
              <a:t>12</a:t>
            </a:r>
            <a:r>
              <a:rPr lang="en-US" sz="2400" b="1" dirty="0" smtClean="0">
                <a:solidFill>
                  <a:srgbClr val="FF0000"/>
                </a:solidFill>
              </a:rPr>
              <a:t>, Q</a:t>
            </a:r>
            <a:r>
              <a:rPr lang="en-US" sz="2400" b="1" baseline="-25000" dirty="0" smtClean="0">
                <a:solidFill>
                  <a:srgbClr val="FF0000"/>
                </a:solidFill>
              </a:rPr>
              <a:t>2</a:t>
            </a:r>
            <a:r>
              <a:rPr lang="en-US" sz="2400" b="1" dirty="0" smtClean="0">
                <a:solidFill>
                  <a:srgbClr val="FF0000"/>
                </a:solidFill>
              </a:rPr>
              <a:t>, Q</a:t>
            </a:r>
            <a:r>
              <a:rPr lang="en-US" sz="2400" b="1" baseline="-25000" dirty="0" smtClean="0">
                <a:solidFill>
                  <a:srgbClr val="FF0000"/>
                </a:solidFill>
              </a:rPr>
              <a:t>3</a:t>
            </a:r>
            <a:r>
              <a:rPr lang="en-US" sz="2400" b="1" dirty="0" smtClean="0">
                <a:solidFill>
                  <a:srgbClr val="FF0000"/>
                </a:solidFill>
              </a:rPr>
              <a:t>, Q</a:t>
            </a:r>
            <a:r>
              <a:rPr lang="en-US" sz="2400" b="1" baseline="-25000" dirty="0" smtClean="0">
                <a:solidFill>
                  <a:srgbClr val="FF0000"/>
                </a:solidFill>
              </a:rPr>
              <a:t>9</a:t>
            </a:r>
            <a:r>
              <a:rPr lang="en-US" sz="2400" b="1" dirty="0" smtClean="0">
                <a:solidFill>
                  <a:srgbClr val="FF0000"/>
                </a:solidFill>
              </a:rPr>
              <a:t>}</a:t>
            </a:r>
            <a:endParaRPr lang="en-US" sz="2400" b="1" dirty="0">
              <a:solidFill>
                <a:srgbClr val="FF0000"/>
              </a:solidFill>
            </a:endParaRPr>
          </a:p>
        </p:txBody>
      </p:sp>
      <p:sp>
        <p:nvSpPr>
          <p:cNvPr id="2" name="TextBox 1"/>
          <p:cNvSpPr txBox="1"/>
          <p:nvPr/>
        </p:nvSpPr>
        <p:spPr>
          <a:xfrm>
            <a:off x="4312445" y="5871552"/>
            <a:ext cx="4778216" cy="923330"/>
          </a:xfrm>
          <a:prstGeom prst="rect">
            <a:avLst/>
          </a:prstGeom>
          <a:solidFill>
            <a:srgbClr val="FFFF00"/>
          </a:solidFill>
          <a:ln w="19050">
            <a:solidFill>
              <a:schemeClr val="accent1">
                <a:shade val="50000"/>
              </a:schemeClr>
            </a:solidFill>
          </a:ln>
        </p:spPr>
        <p:txBody>
          <a:bodyPr wrap="square" rtlCol="0">
            <a:spAutoFit/>
          </a:bodyPr>
          <a:lstStyle/>
          <a:p>
            <a:r>
              <a:rPr lang="en-US" dirty="0" smtClean="0"/>
              <a:t>… which means that for the entry </a:t>
            </a:r>
            <a:r>
              <a:rPr lang="en-US" b="1" dirty="0" smtClean="0">
                <a:solidFill>
                  <a:srgbClr val="FF0000"/>
                </a:solidFill>
              </a:rPr>
              <a:t>Q</a:t>
            </a:r>
            <a:r>
              <a:rPr lang="en-US" b="1" baseline="-25000" dirty="0" smtClean="0">
                <a:solidFill>
                  <a:srgbClr val="FF0000"/>
                </a:solidFill>
              </a:rPr>
              <a:t>12</a:t>
            </a:r>
            <a:r>
              <a:rPr lang="en-US" b="1" dirty="0" smtClean="0">
                <a:solidFill>
                  <a:srgbClr val="FF0000"/>
                </a:solidFill>
              </a:rPr>
              <a:t> </a:t>
            </a:r>
            <a:r>
              <a:rPr lang="en-US" dirty="0" smtClean="0"/>
              <a:t>we may offer also search outcomes of the implicit query </a:t>
            </a:r>
            <a:r>
              <a:rPr lang="en-US" b="1" dirty="0" smtClean="0">
                <a:solidFill>
                  <a:srgbClr val="FF0000"/>
                </a:solidFill>
              </a:rPr>
              <a:t>Q</a:t>
            </a:r>
            <a:r>
              <a:rPr lang="en-US" b="1" baseline="-25000" dirty="0" smtClean="0">
                <a:solidFill>
                  <a:srgbClr val="FF0000"/>
                </a:solidFill>
              </a:rPr>
              <a:t>9 </a:t>
            </a:r>
            <a:r>
              <a:rPr lang="en-US" dirty="0" smtClean="0"/>
              <a:t>(as well as, of course, of the explicit one </a:t>
            </a:r>
            <a:r>
              <a:rPr lang="en-US" b="1" dirty="0" smtClean="0">
                <a:solidFill>
                  <a:srgbClr val="FF0000"/>
                </a:solidFill>
              </a:rPr>
              <a:t>Q</a:t>
            </a:r>
            <a:r>
              <a:rPr lang="en-US" b="1" baseline="-25000" dirty="0" smtClean="0">
                <a:solidFill>
                  <a:srgbClr val="FF0000"/>
                </a:solidFill>
              </a:rPr>
              <a:t>5 </a:t>
            </a:r>
            <a:r>
              <a:rPr lang="en-US" dirty="0" smtClean="0"/>
              <a:t>)</a:t>
            </a:r>
            <a:endParaRPr lang="en-US" dirty="0"/>
          </a:p>
        </p:txBody>
      </p:sp>
      <p:sp>
        <p:nvSpPr>
          <p:cNvPr id="40" name="TextBox 39"/>
          <p:cNvSpPr txBox="1"/>
          <p:nvPr/>
        </p:nvSpPr>
        <p:spPr>
          <a:xfrm>
            <a:off x="5139186" y="1944637"/>
            <a:ext cx="3659954" cy="2862322"/>
          </a:xfrm>
          <a:prstGeom prst="rect">
            <a:avLst/>
          </a:prstGeom>
          <a:solidFill>
            <a:srgbClr val="FFFF00"/>
          </a:solidFill>
          <a:ln w="19050">
            <a:solidFill>
              <a:schemeClr val="accent1">
                <a:shade val="95000"/>
                <a:satMod val="105000"/>
              </a:schemeClr>
            </a:solidFill>
          </a:ln>
        </p:spPr>
        <p:txBody>
          <a:bodyPr wrap="square" rtlCol="0">
            <a:spAutoFit/>
          </a:bodyPr>
          <a:lstStyle/>
          <a:p>
            <a:r>
              <a:rPr lang="en-US" dirty="0"/>
              <a:t>The underlying assumption of the collaborative filtering approach is that if a person </a:t>
            </a:r>
            <a:r>
              <a:rPr lang="en-US" i="1" dirty="0"/>
              <a:t>A</a:t>
            </a:r>
            <a:r>
              <a:rPr lang="en-US" dirty="0"/>
              <a:t> has the same “satisfaction” as a person </a:t>
            </a:r>
            <a:r>
              <a:rPr lang="en-US" i="1" dirty="0"/>
              <a:t>B</a:t>
            </a:r>
            <a:r>
              <a:rPr lang="en-US" dirty="0"/>
              <a:t> on an issue </a:t>
            </a:r>
            <a:r>
              <a:rPr lang="en-US" i="1" dirty="0"/>
              <a:t>X </a:t>
            </a:r>
            <a:r>
              <a:rPr lang="en-US" dirty="0"/>
              <a:t>(i.e., on the content returned by a search engine), then </a:t>
            </a:r>
            <a:r>
              <a:rPr lang="en-US" i="1" dirty="0"/>
              <a:t>A</a:t>
            </a:r>
            <a:r>
              <a:rPr lang="en-US" dirty="0"/>
              <a:t> is more likely to be satisfied on a different issue </a:t>
            </a:r>
            <a:r>
              <a:rPr lang="en-US" i="1" dirty="0"/>
              <a:t>Y, </a:t>
            </a:r>
            <a:r>
              <a:rPr lang="en-US" dirty="0"/>
              <a:t>which has already satisfied </a:t>
            </a:r>
            <a:r>
              <a:rPr lang="en-US" i="1" dirty="0"/>
              <a:t>B</a:t>
            </a:r>
            <a:r>
              <a:rPr lang="en-US" dirty="0"/>
              <a:t>, than to have the same satisfaction on </a:t>
            </a:r>
            <a:r>
              <a:rPr lang="en-US" i="1" dirty="0"/>
              <a:t>Y</a:t>
            </a:r>
            <a:r>
              <a:rPr lang="en-US" dirty="0"/>
              <a:t> as a person chosen randomly</a:t>
            </a:r>
            <a:r>
              <a:rPr lang="en-US" dirty="0" smtClean="0"/>
              <a:t>.</a:t>
            </a:r>
            <a:endParaRPr lang="en-US" dirty="0"/>
          </a:p>
        </p:txBody>
      </p:sp>
      <p:sp>
        <p:nvSpPr>
          <p:cNvPr id="41" name="TextBox 40"/>
          <p:cNvSpPr txBox="1"/>
          <p:nvPr/>
        </p:nvSpPr>
        <p:spPr>
          <a:xfrm>
            <a:off x="4872486" y="928680"/>
            <a:ext cx="4207008" cy="830997"/>
          </a:xfrm>
          <a:prstGeom prst="rect">
            <a:avLst/>
          </a:prstGeom>
          <a:noFill/>
        </p:spPr>
        <p:txBody>
          <a:bodyPr wrap="square" rtlCol="0">
            <a:spAutoFit/>
          </a:bodyPr>
          <a:lstStyle/>
          <a:p>
            <a:r>
              <a:rPr lang="en-US" sz="2400" b="1" dirty="0" smtClean="0">
                <a:solidFill>
                  <a:srgbClr val="FF0000"/>
                </a:solidFill>
              </a:rPr>
              <a:t>NOTICE EFFECT aka “Collaborative Filtering” !!!</a:t>
            </a:r>
            <a:endParaRPr lang="en-US" sz="2400" dirty="0"/>
          </a:p>
        </p:txBody>
      </p:sp>
    </p:spTree>
    <p:extLst>
      <p:ext uri="{BB962C8B-B14F-4D97-AF65-F5344CB8AC3E}">
        <p14:creationId xmlns:p14="http://schemas.microsoft.com/office/powerpoint/2010/main" val="3074402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Step 4</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170" y="964262"/>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988682" y="938268"/>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02" y="58192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29" y="581425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5"/>
          <p:cNvPicPr>
            <a:picLocks noChangeAspect="1" noChangeArrowheads="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687226" y="577825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6444558" y="2383459"/>
            <a:ext cx="2447922" cy="2372529"/>
            <a:chOff x="6444558" y="4368838"/>
            <a:chExt cx="2447922" cy="2372529"/>
          </a:xfrm>
        </p:grpSpPr>
        <p:sp>
          <p:nvSpPr>
            <p:cNvPr id="64" name="Rectangle 63"/>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69" name="TextBox 68"/>
            <p:cNvSpPr txBox="1"/>
            <p:nvPr/>
          </p:nvSpPr>
          <p:spPr>
            <a:xfrm>
              <a:off x="6453952" y="5755064"/>
              <a:ext cx="1368152" cy="369332"/>
            </a:xfrm>
            <a:prstGeom prst="rect">
              <a:avLst/>
            </a:prstGeom>
            <a:noFill/>
          </p:spPr>
          <p:txBody>
            <a:bodyPr wrap="square" rtlCol="0">
              <a:spAutoFit/>
            </a:bodyPr>
            <a:lstStyle/>
            <a:p>
              <a:r>
                <a:rPr lang="en-US" b="1" dirty="0" smtClean="0"/>
                <a:t>{Q</a:t>
              </a:r>
              <a:r>
                <a:rPr lang="en-US" b="1" baseline="-25000" dirty="0" smtClean="0"/>
                <a:t>11</a:t>
              </a:r>
              <a:r>
                <a:rPr lang="en-US" b="1" dirty="0" smtClean="0"/>
                <a:t>, Q</a:t>
              </a:r>
              <a:r>
                <a:rPr lang="en-US" b="1" baseline="-25000" dirty="0" smtClean="0"/>
                <a:t>3</a:t>
              </a:r>
              <a:r>
                <a:rPr lang="en-US" b="1" dirty="0" smtClean="0"/>
                <a:t>, Q</a:t>
              </a:r>
              <a:r>
                <a:rPr lang="en-US" b="1" baseline="-25000" dirty="0" smtClean="0"/>
                <a:t>9</a:t>
              </a:r>
              <a:r>
                <a:rPr lang="en-US" b="1" dirty="0" smtClean="0"/>
                <a:t>}</a:t>
              </a:r>
              <a:endParaRPr lang="en-US" b="1" dirty="0"/>
            </a:p>
          </p:txBody>
        </p:sp>
        <p:sp>
          <p:nvSpPr>
            <p:cNvPr id="70" name="TextBox 69"/>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71" name="TextBox 70"/>
            <p:cNvSpPr txBox="1"/>
            <p:nvPr/>
          </p:nvSpPr>
          <p:spPr>
            <a:xfrm>
              <a:off x="6444558" y="5045586"/>
              <a:ext cx="2047052" cy="369332"/>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72" name="TextBox 71"/>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3" name="TextBox 72"/>
            <p:cNvSpPr txBox="1"/>
            <p:nvPr/>
          </p:nvSpPr>
          <p:spPr>
            <a:xfrm>
              <a:off x="6451359" y="6372035"/>
              <a:ext cx="2031269"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sp>
          <p:nvSpPr>
            <p:cNvPr id="86" name="TextBox 85"/>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87" name="Rounded Rectangle 86"/>
          <p:cNvSpPr/>
          <p:nvPr/>
        </p:nvSpPr>
        <p:spPr>
          <a:xfrm>
            <a:off x="6479888" y="2750986"/>
            <a:ext cx="190853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6487508" y="3078646"/>
            <a:ext cx="46075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2"/>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27738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31015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2"/>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9780" y="34063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Rounded Rectangle 93"/>
          <p:cNvSpPr/>
          <p:nvPr/>
        </p:nvSpPr>
        <p:spPr>
          <a:xfrm>
            <a:off x="7584788" y="3444406"/>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6431066" y="4852835"/>
            <a:ext cx="2412592" cy="646331"/>
          </a:xfrm>
          <a:prstGeom prst="rect">
            <a:avLst/>
          </a:prstGeom>
          <a:noFill/>
        </p:spPr>
        <p:txBody>
          <a:bodyPr wrap="square" rtlCol="0">
            <a:spAutoFit/>
          </a:bodyPr>
          <a:lstStyle/>
          <a:p>
            <a:r>
              <a:rPr lang="en-US" b="1" dirty="0" smtClean="0">
                <a:solidFill>
                  <a:srgbClr val="FF0000"/>
                </a:solidFill>
              </a:rPr>
              <a:t>NOTICE NEW (INFERRED) TRAIL:</a:t>
            </a:r>
            <a:endParaRPr lang="en-US" dirty="0"/>
          </a:p>
        </p:txBody>
      </p:sp>
      <p:sp>
        <p:nvSpPr>
          <p:cNvPr id="96" name="TextBox 95"/>
          <p:cNvSpPr txBox="1"/>
          <p:nvPr/>
        </p:nvSpPr>
        <p:spPr>
          <a:xfrm>
            <a:off x="6424939" y="5483926"/>
            <a:ext cx="2358517" cy="461665"/>
          </a:xfrm>
          <a:prstGeom prst="rect">
            <a:avLst/>
          </a:prstGeom>
          <a:noFill/>
        </p:spPr>
        <p:txBody>
          <a:bodyPr wrap="square" rtlCol="0">
            <a:spAutoFit/>
          </a:bodyPr>
          <a:lstStyle/>
          <a:p>
            <a:r>
              <a:rPr lang="en-US" sz="2400" b="1" dirty="0" smtClean="0">
                <a:solidFill>
                  <a:srgbClr val="FF0000"/>
                </a:solidFill>
              </a:rPr>
              <a:t>{Q</a:t>
            </a:r>
            <a:r>
              <a:rPr lang="en-US" sz="2400" b="1" baseline="-25000" dirty="0" smtClean="0">
                <a:solidFill>
                  <a:srgbClr val="FF0000"/>
                </a:solidFill>
              </a:rPr>
              <a:t>11</a:t>
            </a:r>
            <a:r>
              <a:rPr lang="en-US" sz="2400" b="1" dirty="0" smtClean="0">
                <a:solidFill>
                  <a:srgbClr val="FF0000"/>
                </a:solidFill>
              </a:rPr>
              <a:t>, Q</a:t>
            </a:r>
            <a:r>
              <a:rPr lang="en-US" sz="2400" b="1" baseline="-25000" dirty="0" smtClean="0">
                <a:solidFill>
                  <a:srgbClr val="FF0000"/>
                </a:solidFill>
              </a:rPr>
              <a:t>3</a:t>
            </a:r>
            <a:r>
              <a:rPr lang="en-US" sz="2400" b="1" dirty="0" smtClean="0">
                <a:solidFill>
                  <a:srgbClr val="FF0000"/>
                </a:solidFill>
              </a:rPr>
              <a:t>, Q</a:t>
            </a:r>
            <a:r>
              <a:rPr lang="en-US" sz="2400" b="1" baseline="-25000" dirty="0" smtClean="0">
                <a:solidFill>
                  <a:srgbClr val="FF0000"/>
                </a:solidFill>
              </a:rPr>
              <a:t>4</a:t>
            </a:r>
            <a:r>
              <a:rPr lang="en-US" sz="2400" b="1" dirty="0" smtClean="0">
                <a:solidFill>
                  <a:srgbClr val="FF0000"/>
                </a:solidFill>
              </a:rPr>
              <a:t>, Q</a:t>
            </a:r>
            <a:r>
              <a:rPr lang="en-US" sz="2400" b="1" baseline="-25000" dirty="0" smtClean="0">
                <a:solidFill>
                  <a:srgbClr val="FF0000"/>
                </a:solidFill>
              </a:rPr>
              <a:t>5</a:t>
            </a:r>
            <a:r>
              <a:rPr lang="en-US" sz="2400" b="1" dirty="0" smtClean="0">
                <a:solidFill>
                  <a:srgbClr val="FF0000"/>
                </a:solidFill>
              </a:rPr>
              <a:t>}</a:t>
            </a:r>
            <a:endParaRPr lang="en-US" sz="2400" b="1" dirty="0">
              <a:solidFill>
                <a:srgbClr val="FF0000"/>
              </a:solidFill>
            </a:endParaRPr>
          </a:p>
        </p:txBody>
      </p:sp>
      <p:sp>
        <p:nvSpPr>
          <p:cNvPr id="40" name="Rounded Rectangle 39"/>
          <p:cNvSpPr/>
          <p:nvPr/>
        </p:nvSpPr>
        <p:spPr>
          <a:xfrm>
            <a:off x="6606196" y="3803945"/>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27400" y="37263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265237" y="179308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pic>
        <p:nvPicPr>
          <p:cNvPr id="4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29" y="955081"/>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Straight Arrow Connector 43"/>
          <p:cNvCxnSpPr/>
          <p:nvPr/>
        </p:nvCxnSpPr>
        <p:spPr>
          <a:xfrm>
            <a:off x="625237" y="2153086"/>
            <a:ext cx="2525281" cy="13875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45"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8877" y="5854480"/>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942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Step 5</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290" y="964262"/>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275135" y="945431"/>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02" y="58192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29" y="581425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6444558" y="2383459"/>
            <a:ext cx="2447922" cy="2372529"/>
            <a:chOff x="6444558" y="4368838"/>
            <a:chExt cx="2447922" cy="2372529"/>
          </a:xfrm>
        </p:grpSpPr>
        <p:sp>
          <p:nvSpPr>
            <p:cNvPr id="64" name="Rectangle 63"/>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69" name="TextBox 68"/>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0" name="TextBox 69"/>
            <p:cNvSpPr txBox="1"/>
            <p:nvPr/>
          </p:nvSpPr>
          <p:spPr>
            <a:xfrm>
              <a:off x="6446332" y="6071585"/>
              <a:ext cx="2117807" cy="369332"/>
            </a:xfrm>
            <a:prstGeom prst="rect">
              <a:avLst/>
            </a:prstGeom>
            <a:noFill/>
          </p:spPr>
          <p:txBody>
            <a:bodyPr wrap="square" rtlCol="0">
              <a:spAutoFit/>
            </a:bodyPr>
            <a:lstStyle/>
            <a:p>
              <a:r>
                <a:rPr lang="en-US" b="1" dirty="0" smtClean="0"/>
                <a:t>{Q</a:t>
              </a:r>
              <a:r>
                <a:rPr lang="en-US" b="1" baseline="-25000" dirty="0" smtClean="0"/>
                <a:t>1</a:t>
              </a:r>
              <a:r>
                <a:rPr lang="en-US" b="1" dirty="0" smtClean="0"/>
                <a:t>,</a:t>
              </a:r>
              <a:r>
                <a:rPr lang="en-US" b="1" dirty="0"/>
                <a:t> </a:t>
              </a:r>
              <a:r>
                <a:rPr lang="en-US" b="1" dirty="0" smtClean="0"/>
                <a:t>Q</a:t>
              </a:r>
              <a:r>
                <a:rPr lang="en-US" b="1" baseline="-25000" dirty="0" smtClean="0"/>
                <a:t>2</a:t>
              </a:r>
              <a:r>
                <a:rPr lang="en-US" b="1" dirty="0" smtClean="0"/>
                <a:t>, Q</a:t>
              </a:r>
              <a:r>
                <a:rPr lang="en-US" b="1" baseline="-25000" dirty="0" smtClean="0"/>
                <a:t>6</a:t>
              </a:r>
              <a:r>
                <a:rPr lang="en-US" b="1" dirty="0" smtClean="0"/>
                <a:t> </a:t>
              </a:r>
              <a:r>
                <a:rPr lang="en-US" b="1" dirty="0"/>
                <a:t>, </a:t>
              </a:r>
              <a:r>
                <a:rPr lang="en-US" b="1" dirty="0" smtClean="0"/>
                <a:t>Q</a:t>
              </a:r>
              <a:r>
                <a:rPr lang="en-US" b="1" baseline="-25000" dirty="0" smtClean="0"/>
                <a:t>7</a:t>
              </a:r>
              <a:r>
                <a:rPr lang="en-US" b="1" dirty="0"/>
                <a:t> , </a:t>
              </a:r>
              <a:r>
                <a:rPr lang="en-US" b="1" dirty="0" smtClean="0"/>
                <a:t>Q</a:t>
              </a:r>
              <a:r>
                <a:rPr lang="en-US" b="1" baseline="-25000" dirty="0" smtClean="0"/>
                <a:t>8</a:t>
              </a:r>
              <a:r>
                <a:rPr lang="en-US" b="1" dirty="0" smtClean="0"/>
                <a:t>}</a:t>
              </a:r>
              <a:endParaRPr lang="en-US" b="1" dirty="0"/>
            </a:p>
          </p:txBody>
        </p:sp>
        <p:sp>
          <p:nvSpPr>
            <p:cNvPr id="71" name="TextBox 70"/>
            <p:cNvSpPr txBox="1"/>
            <p:nvPr/>
          </p:nvSpPr>
          <p:spPr>
            <a:xfrm>
              <a:off x="6444558" y="5045586"/>
              <a:ext cx="2047052" cy="369332"/>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72" name="TextBox 71"/>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3" name="TextBox 72"/>
            <p:cNvSpPr txBox="1"/>
            <p:nvPr/>
          </p:nvSpPr>
          <p:spPr>
            <a:xfrm>
              <a:off x="6451359" y="6372035"/>
              <a:ext cx="2031269" cy="369332"/>
            </a:xfrm>
            <a:prstGeom prst="rect">
              <a:avLst/>
            </a:prstGeom>
            <a:noFill/>
          </p:spPr>
          <p:txBody>
            <a:bodyPr wrap="square" rtlCol="0">
              <a:spAutoFit/>
            </a:bodyPr>
            <a:lstStyle/>
            <a:p>
              <a:r>
                <a:rPr lang="en-US" dirty="0" smtClean="0"/>
                <a:t>{Q</a:t>
              </a:r>
              <a:r>
                <a:rPr lang="en-US" baseline="-25000" dirty="0" smtClean="0"/>
                <a:t>10</a:t>
              </a:r>
              <a:r>
                <a:rPr lang="en-US" dirty="0" smtClean="0"/>
                <a:t>, Q</a:t>
              </a:r>
              <a:r>
                <a:rPr lang="en-US" baseline="-25000" dirty="0" smtClean="0"/>
                <a:t>2</a:t>
              </a:r>
              <a:r>
                <a:rPr lang="en-US" dirty="0" smtClean="0"/>
                <a:t>, Q</a:t>
              </a:r>
              <a:r>
                <a:rPr lang="en-US" baseline="-25000" dirty="0" smtClean="0"/>
                <a:t>6</a:t>
              </a:r>
              <a:r>
                <a:rPr lang="en-US" dirty="0" smtClean="0"/>
                <a:t>, Q</a:t>
              </a:r>
              <a:r>
                <a:rPr lang="en-US" baseline="-25000" dirty="0" smtClean="0"/>
                <a:t>7</a:t>
              </a:r>
              <a:r>
                <a:rPr lang="en-US" dirty="0" smtClean="0"/>
                <a:t>, Q</a:t>
              </a:r>
              <a:r>
                <a:rPr lang="en-US" baseline="-25000" dirty="0" smtClean="0"/>
                <a:t>8</a:t>
              </a:r>
              <a:r>
                <a:rPr lang="en-US" dirty="0" smtClean="0"/>
                <a:t>}</a:t>
              </a:r>
              <a:endParaRPr lang="en-US" dirty="0"/>
            </a:p>
          </p:txBody>
        </p:sp>
        <p:sp>
          <p:nvSpPr>
            <p:cNvPr id="86" name="TextBox 85"/>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87" name="Rounded Rectangle 86"/>
          <p:cNvSpPr/>
          <p:nvPr/>
        </p:nvSpPr>
        <p:spPr>
          <a:xfrm>
            <a:off x="6479888" y="2750986"/>
            <a:ext cx="190853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6487508" y="3078646"/>
            <a:ext cx="46075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27738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31015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9780" y="34063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Rounded Rectangle 93"/>
          <p:cNvSpPr/>
          <p:nvPr/>
        </p:nvSpPr>
        <p:spPr>
          <a:xfrm>
            <a:off x="7584788" y="3444406"/>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6431066" y="4852835"/>
            <a:ext cx="2412592" cy="646331"/>
          </a:xfrm>
          <a:prstGeom prst="rect">
            <a:avLst/>
          </a:prstGeom>
          <a:noFill/>
        </p:spPr>
        <p:txBody>
          <a:bodyPr wrap="square" rtlCol="0">
            <a:spAutoFit/>
          </a:bodyPr>
          <a:lstStyle/>
          <a:p>
            <a:pPr algn="r"/>
            <a:r>
              <a:rPr lang="en-US" b="1" dirty="0" smtClean="0">
                <a:solidFill>
                  <a:srgbClr val="FF0000"/>
                </a:solidFill>
              </a:rPr>
              <a:t>NOTICE NEW (INFERRED) TRAIL:</a:t>
            </a:r>
            <a:endParaRPr lang="en-US" dirty="0"/>
          </a:p>
        </p:txBody>
      </p:sp>
      <p:sp>
        <p:nvSpPr>
          <p:cNvPr id="96" name="TextBox 95"/>
          <p:cNvSpPr txBox="1"/>
          <p:nvPr/>
        </p:nvSpPr>
        <p:spPr>
          <a:xfrm>
            <a:off x="6847426" y="5430585"/>
            <a:ext cx="2289938" cy="400110"/>
          </a:xfrm>
          <a:prstGeom prst="rect">
            <a:avLst/>
          </a:prstGeom>
          <a:noFill/>
        </p:spPr>
        <p:txBody>
          <a:bodyPr wrap="square" rtlCol="0">
            <a:spAutoFit/>
          </a:bodyPr>
          <a:lstStyle/>
          <a:p>
            <a:r>
              <a:rPr lang="en-US" sz="2000" b="1" dirty="0" smtClean="0">
                <a:solidFill>
                  <a:srgbClr val="FF0000"/>
                </a:solidFill>
              </a:rPr>
              <a:t>{Q</a:t>
            </a:r>
            <a:r>
              <a:rPr lang="en-US" sz="2000" b="1" baseline="-25000" dirty="0" smtClean="0">
                <a:solidFill>
                  <a:srgbClr val="FF0000"/>
                </a:solidFill>
              </a:rPr>
              <a:t>12</a:t>
            </a:r>
            <a:r>
              <a:rPr lang="en-US" sz="2000" b="1" dirty="0" smtClean="0">
                <a:solidFill>
                  <a:srgbClr val="FF0000"/>
                </a:solidFill>
              </a:rPr>
              <a:t>, Q</a:t>
            </a:r>
            <a:r>
              <a:rPr lang="en-US" sz="2000" b="1" baseline="-25000" dirty="0" smtClean="0">
                <a:solidFill>
                  <a:srgbClr val="FF0000"/>
                </a:solidFill>
              </a:rPr>
              <a:t>2</a:t>
            </a:r>
            <a:r>
              <a:rPr lang="en-US" sz="2000" b="1" dirty="0" smtClean="0">
                <a:solidFill>
                  <a:srgbClr val="FF0000"/>
                </a:solidFill>
              </a:rPr>
              <a:t>, Q</a:t>
            </a:r>
            <a:r>
              <a:rPr lang="en-US" sz="2000" b="1" baseline="-25000" dirty="0" smtClean="0">
                <a:solidFill>
                  <a:srgbClr val="FF0000"/>
                </a:solidFill>
              </a:rPr>
              <a:t>6</a:t>
            </a:r>
            <a:r>
              <a:rPr lang="en-US" sz="2000" b="1" dirty="0">
                <a:solidFill>
                  <a:srgbClr val="FF0000"/>
                </a:solidFill>
              </a:rPr>
              <a:t>, </a:t>
            </a:r>
            <a:r>
              <a:rPr lang="en-US" sz="2000" b="1" dirty="0" smtClean="0">
                <a:solidFill>
                  <a:srgbClr val="FF0000"/>
                </a:solidFill>
              </a:rPr>
              <a:t>Q</a:t>
            </a:r>
            <a:r>
              <a:rPr lang="en-US" sz="2000" b="1" baseline="-25000" dirty="0" smtClean="0">
                <a:solidFill>
                  <a:srgbClr val="FF0000"/>
                </a:solidFill>
              </a:rPr>
              <a:t>7</a:t>
            </a:r>
            <a:r>
              <a:rPr lang="en-US" sz="2000" b="1" dirty="0" smtClean="0">
                <a:solidFill>
                  <a:srgbClr val="FF0000"/>
                </a:solidFill>
              </a:rPr>
              <a:t>, Q</a:t>
            </a:r>
            <a:r>
              <a:rPr lang="en-US" sz="2000" b="1" baseline="-25000" dirty="0" smtClean="0">
                <a:solidFill>
                  <a:srgbClr val="FF0000"/>
                </a:solidFill>
              </a:rPr>
              <a:t>8</a:t>
            </a:r>
            <a:r>
              <a:rPr lang="en-US" sz="2000" b="1" dirty="0" smtClean="0">
                <a:solidFill>
                  <a:srgbClr val="FF0000"/>
                </a:solidFill>
              </a:rPr>
              <a:t>}</a:t>
            </a:r>
            <a:endParaRPr lang="en-US" sz="2000" b="1" dirty="0">
              <a:solidFill>
                <a:srgbClr val="FF0000"/>
              </a:solidFill>
            </a:endParaRPr>
          </a:p>
        </p:txBody>
      </p:sp>
      <p:sp>
        <p:nvSpPr>
          <p:cNvPr id="40" name="Rounded Rectangle 39"/>
          <p:cNvSpPr/>
          <p:nvPr/>
        </p:nvSpPr>
        <p:spPr>
          <a:xfrm>
            <a:off x="6606196" y="3803945"/>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27400" y="37263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265237" y="179308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pic>
        <p:nvPicPr>
          <p:cNvPr id="4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29" y="955081"/>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Straight Arrow Connector 43"/>
          <p:cNvCxnSpPr/>
          <p:nvPr/>
        </p:nvCxnSpPr>
        <p:spPr>
          <a:xfrm>
            <a:off x="625237" y="2153086"/>
            <a:ext cx="2525281" cy="13875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45"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27400" y="406162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ounded Rectangle 45"/>
          <p:cNvSpPr/>
          <p:nvPr/>
        </p:nvSpPr>
        <p:spPr>
          <a:xfrm>
            <a:off x="7276822" y="4098729"/>
            <a:ext cx="1111602"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endCxn id="48" idx="0"/>
          </p:cNvCxnSpPr>
          <p:nvPr/>
        </p:nvCxnSpPr>
        <p:spPr>
          <a:xfrm>
            <a:off x="4051719" y="3121506"/>
            <a:ext cx="719328" cy="41911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411047"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49" name="Rectangle 48"/>
          <p:cNvSpPr/>
          <p:nvPr/>
        </p:nvSpPr>
        <p:spPr>
          <a:xfrm>
            <a:off x="5023123" y="452033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50" name="Straight Arrow Connector 49"/>
          <p:cNvCxnSpPr>
            <a:endCxn id="49" idx="0"/>
          </p:cNvCxnSpPr>
          <p:nvPr/>
        </p:nvCxnSpPr>
        <p:spPr>
          <a:xfrm>
            <a:off x="4938217" y="3930005"/>
            <a:ext cx="444906" cy="59032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480670" y="4880331"/>
            <a:ext cx="592367" cy="48966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861323"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pic>
        <p:nvPicPr>
          <p:cNvPr id="5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2458" y="57958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2092" y="949996"/>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5"/>
          <p:cNvPicPr>
            <a:picLocks noChangeAspect="1" noChangeArrowheads="1"/>
          </p:cNvPicPr>
          <p:nvPr/>
        </p:nvPicPr>
        <p:blipFill>
          <a:blip r:embed="rId9"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687226" y="577825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8877" y="5854480"/>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583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Step 6</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290" y="964262"/>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275135" y="945431"/>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02" y="58192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29" y="581425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6444558" y="2383459"/>
            <a:ext cx="2447922" cy="2372529"/>
            <a:chOff x="6444558" y="4368838"/>
            <a:chExt cx="2447922" cy="2372529"/>
          </a:xfrm>
        </p:grpSpPr>
        <p:sp>
          <p:nvSpPr>
            <p:cNvPr id="64" name="Rectangle 63"/>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69" name="TextBox 68"/>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0" name="TextBox 69"/>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71" name="TextBox 70"/>
            <p:cNvSpPr txBox="1"/>
            <p:nvPr/>
          </p:nvSpPr>
          <p:spPr>
            <a:xfrm>
              <a:off x="6444558" y="5045586"/>
              <a:ext cx="2047052" cy="369332"/>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72" name="TextBox 71"/>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3" name="TextBox 72"/>
            <p:cNvSpPr txBox="1"/>
            <p:nvPr/>
          </p:nvSpPr>
          <p:spPr>
            <a:xfrm>
              <a:off x="6451359" y="6372035"/>
              <a:ext cx="2225097" cy="369332"/>
            </a:xfrm>
            <a:prstGeom prst="rect">
              <a:avLst/>
            </a:prstGeom>
            <a:noFill/>
          </p:spPr>
          <p:txBody>
            <a:bodyPr wrap="square" rtlCol="0">
              <a:spAutoFit/>
            </a:bodyPr>
            <a:lstStyle/>
            <a:p>
              <a:r>
                <a:rPr lang="en-US" b="1" dirty="0" smtClean="0"/>
                <a:t>{Q</a:t>
              </a:r>
              <a:r>
                <a:rPr lang="en-US" b="1" baseline="-25000" dirty="0" smtClean="0"/>
                <a:t>10</a:t>
              </a:r>
              <a:r>
                <a:rPr lang="en-US" b="1" dirty="0" smtClean="0"/>
                <a:t>, Q</a:t>
              </a:r>
              <a:r>
                <a:rPr lang="en-US" b="1" baseline="-25000" dirty="0" smtClean="0"/>
                <a:t>2</a:t>
              </a:r>
              <a:r>
                <a:rPr lang="en-US" b="1" dirty="0" smtClean="0"/>
                <a:t>, Q</a:t>
              </a:r>
              <a:r>
                <a:rPr lang="en-US" b="1" baseline="-25000" dirty="0" smtClean="0"/>
                <a:t>6</a:t>
              </a:r>
              <a:r>
                <a:rPr lang="en-US" b="1" dirty="0" smtClean="0"/>
                <a:t>, Q</a:t>
              </a:r>
              <a:r>
                <a:rPr lang="en-US" b="1" baseline="-25000" dirty="0" smtClean="0"/>
                <a:t>7</a:t>
              </a:r>
              <a:r>
                <a:rPr lang="en-US" b="1" dirty="0" smtClean="0"/>
                <a:t>, Q</a:t>
              </a:r>
              <a:r>
                <a:rPr lang="en-US" b="1" baseline="-25000" dirty="0" smtClean="0"/>
                <a:t>8</a:t>
              </a:r>
              <a:r>
                <a:rPr lang="en-US" b="1" dirty="0" smtClean="0"/>
                <a:t>}</a:t>
              </a:r>
              <a:endParaRPr lang="en-US" b="1" dirty="0"/>
            </a:p>
          </p:txBody>
        </p:sp>
        <p:sp>
          <p:nvSpPr>
            <p:cNvPr id="86" name="TextBox 85"/>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87" name="Rounded Rectangle 86"/>
          <p:cNvSpPr/>
          <p:nvPr/>
        </p:nvSpPr>
        <p:spPr>
          <a:xfrm>
            <a:off x="6479888" y="2750986"/>
            <a:ext cx="190853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6487508" y="3078646"/>
            <a:ext cx="46075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27738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2160" y="31015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19780" y="340630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Rounded Rectangle 93"/>
          <p:cNvSpPr/>
          <p:nvPr/>
        </p:nvSpPr>
        <p:spPr>
          <a:xfrm>
            <a:off x="7584788" y="3444406"/>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6431066" y="4852835"/>
            <a:ext cx="2412592" cy="646331"/>
          </a:xfrm>
          <a:prstGeom prst="rect">
            <a:avLst/>
          </a:prstGeom>
          <a:noFill/>
        </p:spPr>
        <p:txBody>
          <a:bodyPr wrap="square" rtlCol="0">
            <a:spAutoFit/>
          </a:bodyPr>
          <a:lstStyle/>
          <a:p>
            <a:pPr algn="r"/>
            <a:r>
              <a:rPr lang="en-US" b="1" dirty="0" smtClean="0">
                <a:solidFill>
                  <a:srgbClr val="FF0000"/>
                </a:solidFill>
              </a:rPr>
              <a:t>NOTICE 2 NEW (INFERRED) TRAILS:</a:t>
            </a:r>
            <a:endParaRPr lang="en-US" dirty="0"/>
          </a:p>
        </p:txBody>
      </p:sp>
      <p:sp>
        <p:nvSpPr>
          <p:cNvPr id="96" name="TextBox 95"/>
          <p:cNvSpPr txBox="1"/>
          <p:nvPr/>
        </p:nvSpPr>
        <p:spPr>
          <a:xfrm>
            <a:off x="6847426" y="5430585"/>
            <a:ext cx="2289938" cy="400110"/>
          </a:xfrm>
          <a:prstGeom prst="rect">
            <a:avLst/>
          </a:prstGeom>
          <a:noFill/>
        </p:spPr>
        <p:txBody>
          <a:bodyPr wrap="square" rtlCol="0">
            <a:spAutoFit/>
          </a:bodyPr>
          <a:lstStyle/>
          <a:p>
            <a:r>
              <a:rPr lang="en-US" sz="2000" b="1" dirty="0" smtClean="0">
                <a:solidFill>
                  <a:srgbClr val="FF0000"/>
                </a:solidFill>
              </a:rPr>
              <a:t>{Q</a:t>
            </a:r>
            <a:r>
              <a:rPr lang="en-US" sz="2000" b="1" baseline="-25000" dirty="0" smtClean="0">
                <a:solidFill>
                  <a:srgbClr val="FF0000"/>
                </a:solidFill>
              </a:rPr>
              <a:t>10</a:t>
            </a:r>
            <a:r>
              <a:rPr lang="en-US" sz="2000" b="1" dirty="0" smtClean="0">
                <a:solidFill>
                  <a:srgbClr val="FF0000"/>
                </a:solidFill>
              </a:rPr>
              <a:t>, Q</a:t>
            </a:r>
            <a:r>
              <a:rPr lang="en-US" sz="2000" b="1" baseline="-25000" dirty="0" smtClean="0">
                <a:solidFill>
                  <a:srgbClr val="FF0000"/>
                </a:solidFill>
              </a:rPr>
              <a:t>2</a:t>
            </a:r>
            <a:r>
              <a:rPr lang="en-US" sz="2000" b="1" dirty="0" smtClean="0">
                <a:solidFill>
                  <a:srgbClr val="FF0000"/>
                </a:solidFill>
              </a:rPr>
              <a:t>, Q</a:t>
            </a:r>
            <a:r>
              <a:rPr lang="en-US" sz="2000" b="1" baseline="-25000" dirty="0" smtClean="0">
                <a:solidFill>
                  <a:srgbClr val="FF0000"/>
                </a:solidFill>
              </a:rPr>
              <a:t>3</a:t>
            </a:r>
            <a:r>
              <a:rPr lang="en-US" sz="2000" b="1" dirty="0" smtClean="0">
                <a:solidFill>
                  <a:srgbClr val="FF0000"/>
                </a:solidFill>
              </a:rPr>
              <a:t>, Q</a:t>
            </a:r>
            <a:r>
              <a:rPr lang="en-US" sz="2000" b="1" baseline="-25000" dirty="0" smtClean="0">
                <a:solidFill>
                  <a:srgbClr val="FF0000"/>
                </a:solidFill>
              </a:rPr>
              <a:t>4</a:t>
            </a:r>
            <a:r>
              <a:rPr lang="en-US" sz="2000" b="1" dirty="0" smtClean="0">
                <a:solidFill>
                  <a:srgbClr val="FF0000"/>
                </a:solidFill>
              </a:rPr>
              <a:t>, Q</a:t>
            </a:r>
            <a:r>
              <a:rPr lang="en-US" sz="2000" b="1" baseline="-25000" dirty="0" smtClean="0">
                <a:solidFill>
                  <a:srgbClr val="FF0000"/>
                </a:solidFill>
              </a:rPr>
              <a:t>5</a:t>
            </a:r>
            <a:r>
              <a:rPr lang="en-US" sz="2000" b="1" dirty="0" smtClean="0">
                <a:solidFill>
                  <a:srgbClr val="FF0000"/>
                </a:solidFill>
              </a:rPr>
              <a:t>}</a:t>
            </a:r>
            <a:endParaRPr lang="en-US" sz="2000" b="1" dirty="0">
              <a:solidFill>
                <a:srgbClr val="FF0000"/>
              </a:solidFill>
            </a:endParaRPr>
          </a:p>
        </p:txBody>
      </p:sp>
      <p:sp>
        <p:nvSpPr>
          <p:cNvPr id="40" name="Rounded Rectangle 39"/>
          <p:cNvSpPr/>
          <p:nvPr/>
        </p:nvSpPr>
        <p:spPr>
          <a:xfrm>
            <a:off x="6606196" y="3803945"/>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27400" y="372634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265237" y="179308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pic>
        <p:nvPicPr>
          <p:cNvPr id="4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29" y="955081"/>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Straight Arrow Connector 43"/>
          <p:cNvCxnSpPr/>
          <p:nvPr/>
        </p:nvCxnSpPr>
        <p:spPr>
          <a:xfrm>
            <a:off x="625237" y="2153086"/>
            <a:ext cx="2525281" cy="13875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45"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27400" y="406162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ounded Rectangle 45"/>
          <p:cNvSpPr/>
          <p:nvPr/>
        </p:nvSpPr>
        <p:spPr>
          <a:xfrm>
            <a:off x="7276822" y="4098729"/>
            <a:ext cx="1111602"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endCxn id="48" idx="0"/>
          </p:cNvCxnSpPr>
          <p:nvPr/>
        </p:nvCxnSpPr>
        <p:spPr>
          <a:xfrm>
            <a:off x="4051719" y="3121506"/>
            <a:ext cx="719328" cy="41911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411047"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49" name="Rectangle 48"/>
          <p:cNvSpPr/>
          <p:nvPr/>
        </p:nvSpPr>
        <p:spPr>
          <a:xfrm>
            <a:off x="5023123" y="452033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50" name="Straight Arrow Connector 49"/>
          <p:cNvCxnSpPr>
            <a:endCxn id="49" idx="0"/>
          </p:cNvCxnSpPr>
          <p:nvPr/>
        </p:nvCxnSpPr>
        <p:spPr>
          <a:xfrm>
            <a:off x="4938217" y="3930005"/>
            <a:ext cx="444906" cy="59032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480670" y="4880331"/>
            <a:ext cx="592367" cy="48966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861323"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pic>
        <p:nvPicPr>
          <p:cNvPr id="5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8618" y="579581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2092" y="949996"/>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042640" y="4381666"/>
            <a:ext cx="360681"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56"/>
          <p:cNvSpPr/>
          <p:nvPr/>
        </p:nvSpPr>
        <p:spPr>
          <a:xfrm>
            <a:off x="6606196" y="4413545"/>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a:stCxn id="61" idx="2"/>
          </p:cNvCxnSpPr>
          <p:nvPr/>
        </p:nvCxnSpPr>
        <p:spPr>
          <a:xfrm flipH="1">
            <a:off x="4163397" y="2162611"/>
            <a:ext cx="1549640" cy="56702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353037"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pic>
        <p:nvPicPr>
          <p:cNvPr id="62" name="Picture 4"/>
          <p:cNvPicPr>
            <a:picLocks noChangeAspect="1" noChangeArrowheads="1"/>
          </p:cNvPicPr>
          <p:nvPr/>
        </p:nvPicPr>
        <p:blipFill>
          <a:blip r:embed="rId9"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17647" y="990256"/>
            <a:ext cx="590780" cy="74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6847426" y="5743005"/>
            <a:ext cx="2289938" cy="400110"/>
          </a:xfrm>
          <a:prstGeom prst="rect">
            <a:avLst/>
          </a:prstGeom>
          <a:noFill/>
        </p:spPr>
        <p:txBody>
          <a:bodyPr wrap="square" rtlCol="0">
            <a:spAutoFit/>
          </a:bodyPr>
          <a:lstStyle/>
          <a:p>
            <a:r>
              <a:rPr lang="en-US" sz="2000" b="1" dirty="0" smtClean="0">
                <a:solidFill>
                  <a:srgbClr val="FF0000"/>
                </a:solidFill>
              </a:rPr>
              <a:t>{Q</a:t>
            </a:r>
            <a:r>
              <a:rPr lang="en-US" sz="2000" b="1" baseline="-25000" dirty="0" smtClean="0">
                <a:solidFill>
                  <a:srgbClr val="FF0000"/>
                </a:solidFill>
              </a:rPr>
              <a:t>10</a:t>
            </a:r>
            <a:r>
              <a:rPr lang="en-US" sz="2000" b="1" dirty="0" smtClean="0">
                <a:solidFill>
                  <a:srgbClr val="FF0000"/>
                </a:solidFill>
              </a:rPr>
              <a:t>, Q</a:t>
            </a:r>
            <a:r>
              <a:rPr lang="en-US" sz="2000" b="1" baseline="-25000" dirty="0" smtClean="0">
                <a:solidFill>
                  <a:srgbClr val="FF0000"/>
                </a:solidFill>
              </a:rPr>
              <a:t>2</a:t>
            </a:r>
            <a:r>
              <a:rPr lang="en-US" sz="2000" b="1" dirty="0" smtClean="0">
                <a:solidFill>
                  <a:srgbClr val="FF0000"/>
                </a:solidFill>
              </a:rPr>
              <a:t>, Q</a:t>
            </a:r>
            <a:r>
              <a:rPr lang="en-US" sz="2000" b="1" baseline="-25000" dirty="0" smtClean="0">
                <a:solidFill>
                  <a:srgbClr val="FF0000"/>
                </a:solidFill>
              </a:rPr>
              <a:t>3</a:t>
            </a:r>
            <a:r>
              <a:rPr lang="en-US" sz="2000" b="1" dirty="0" smtClean="0">
                <a:solidFill>
                  <a:srgbClr val="FF0000"/>
                </a:solidFill>
              </a:rPr>
              <a:t>, Q</a:t>
            </a:r>
            <a:r>
              <a:rPr lang="en-US" sz="2000" b="1" baseline="-25000" dirty="0" smtClean="0">
                <a:solidFill>
                  <a:srgbClr val="FF0000"/>
                </a:solidFill>
              </a:rPr>
              <a:t>9</a:t>
            </a:r>
            <a:r>
              <a:rPr lang="en-US" sz="2000" b="1" dirty="0" smtClean="0">
                <a:solidFill>
                  <a:srgbClr val="FF0000"/>
                </a:solidFill>
              </a:rPr>
              <a:t>}</a:t>
            </a:r>
            <a:endParaRPr lang="en-US" sz="2000" b="1" dirty="0">
              <a:solidFill>
                <a:srgbClr val="FF0000"/>
              </a:solidFill>
            </a:endParaRPr>
          </a:p>
        </p:txBody>
      </p:sp>
      <p:pic>
        <p:nvPicPr>
          <p:cNvPr id="74" name="Picture 5"/>
          <p:cNvPicPr>
            <a:picLocks noChangeAspect="1" noChangeArrowheads="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253067" y="5743005"/>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5"/>
          <p:cNvPicPr>
            <a:picLocks noChangeAspect="1" noChangeArrowheads="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687226" y="577825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8877" y="5854480"/>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124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1800" y="4914900"/>
            <a:ext cx="6192688" cy="1815882"/>
          </a:xfrm>
          <a:prstGeom prst="rect">
            <a:avLst/>
          </a:prstGeom>
          <a:solidFill>
            <a:schemeClr val="bg1">
              <a:lumMod val="95000"/>
            </a:schemeClr>
          </a:solidFill>
          <a:ln>
            <a:solidFill>
              <a:schemeClr val="tx1"/>
            </a:solidFill>
          </a:ln>
        </p:spPr>
        <p:txBody>
          <a:bodyPr wrap="square">
            <a:spAutoFit/>
          </a:bodyPr>
          <a:lstStyle/>
          <a:p>
            <a:r>
              <a:rPr lang="en-US" sz="1600" b="1" dirty="0" smtClean="0"/>
              <a:t>Michael Cochez</a:t>
            </a:r>
            <a:r>
              <a:rPr lang="en-US" sz="1600" dirty="0" smtClean="0"/>
              <a:t>, PhD, University of Jyv</a:t>
            </a:r>
            <a:r>
              <a:rPr lang="fi-FI" sz="1600" dirty="0" smtClean="0"/>
              <a:t>äskylä </a:t>
            </a:r>
            <a:r>
              <a:rPr lang="en-US" sz="1600" dirty="0" smtClean="0"/>
              <a:t>(</a:t>
            </a:r>
            <a:r>
              <a:rPr lang="en-US" sz="1600" b="1" dirty="0" smtClean="0"/>
              <a:t>FINLAND</a:t>
            </a:r>
            <a:r>
              <a:rPr lang="en-US" sz="1600" dirty="0" smtClean="0"/>
              <a:t>)</a:t>
            </a:r>
            <a:r>
              <a:rPr lang="fi-FI" sz="1600" dirty="0" smtClean="0"/>
              <a:t>,  </a:t>
            </a:r>
            <a:r>
              <a:rPr lang="en-US" sz="1600" dirty="0" smtClean="0"/>
              <a:t>Currently: postdoctoral </a:t>
            </a:r>
            <a:r>
              <a:rPr lang="en-US" sz="1600" dirty="0"/>
              <a:t>researcher at the Fraunhofer Institute for Applied Information Technology FIT </a:t>
            </a:r>
            <a:r>
              <a:rPr lang="en-US" sz="1600" dirty="0" smtClean="0"/>
              <a:t>  /  RWTH </a:t>
            </a:r>
            <a:r>
              <a:rPr lang="en-US" sz="1600" dirty="0"/>
              <a:t>University in Aachen </a:t>
            </a:r>
            <a:r>
              <a:rPr lang="en-US" sz="1600" dirty="0" smtClean="0"/>
              <a:t>(</a:t>
            </a:r>
            <a:r>
              <a:rPr lang="en-US" sz="1600" b="1" dirty="0" smtClean="0"/>
              <a:t>GERMANY</a:t>
            </a:r>
            <a:r>
              <a:rPr lang="en-US" sz="1600" dirty="0" smtClean="0"/>
              <a:t>)</a:t>
            </a:r>
          </a:p>
          <a:p>
            <a:endParaRPr lang="en-US" sz="1600" dirty="0"/>
          </a:p>
          <a:p>
            <a:r>
              <a:rPr lang="en-US" sz="1600" dirty="0"/>
              <a:t>e-mail:</a:t>
            </a:r>
          </a:p>
          <a:p>
            <a:r>
              <a:rPr lang="en-US" sz="1600" dirty="0">
                <a:hlinkClick r:id="rId2"/>
              </a:rPr>
              <a:t>michael.cochez@jyu.fi</a:t>
            </a:r>
            <a:r>
              <a:rPr lang="en-US" sz="1600" dirty="0"/>
              <a:t> ;</a:t>
            </a:r>
          </a:p>
          <a:p>
            <a:r>
              <a:rPr lang="en-US" sz="1600" dirty="0">
                <a:hlinkClick r:id="rId3"/>
              </a:rPr>
              <a:t>michael.cochez@fit.fraunhofer.de</a:t>
            </a:r>
            <a:r>
              <a:rPr lang="en-US" sz="1600" dirty="0"/>
              <a:t> </a:t>
            </a:r>
            <a:r>
              <a:rPr lang="en-US" sz="1600" dirty="0" smtClean="0"/>
              <a:t>.</a:t>
            </a:r>
            <a:endParaRPr lang="en-US" sz="1600" dirty="0"/>
          </a:p>
        </p:txBody>
      </p:sp>
      <p:sp>
        <p:nvSpPr>
          <p:cNvPr id="5" name="Rectangle 4"/>
          <p:cNvSpPr/>
          <p:nvPr/>
        </p:nvSpPr>
        <p:spPr>
          <a:xfrm>
            <a:off x="2771800" y="2410247"/>
            <a:ext cx="6192688" cy="2308324"/>
          </a:xfrm>
          <a:prstGeom prst="rect">
            <a:avLst/>
          </a:prstGeom>
          <a:solidFill>
            <a:schemeClr val="bg1">
              <a:lumMod val="95000"/>
            </a:schemeClr>
          </a:solidFill>
          <a:ln>
            <a:solidFill>
              <a:schemeClr val="tx1"/>
            </a:solidFill>
          </a:ln>
        </p:spPr>
        <p:txBody>
          <a:bodyPr wrap="square">
            <a:spAutoFit/>
          </a:bodyPr>
          <a:lstStyle/>
          <a:p>
            <a:r>
              <a:rPr lang="en-US" sz="1600" b="1" dirty="0" smtClean="0"/>
              <a:t>Mariia Golovianko</a:t>
            </a:r>
            <a:r>
              <a:rPr lang="en-US" sz="1600" dirty="0" smtClean="0"/>
              <a:t>, PhD, Department of Artificial Intelligence, Kharkiv National University of Radioelectronics </a:t>
            </a:r>
            <a:r>
              <a:rPr lang="fi-FI" sz="1600" dirty="0" smtClean="0"/>
              <a:t> </a:t>
            </a:r>
            <a:r>
              <a:rPr lang="en-US" sz="1600" dirty="0" smtClean="0"/>
              <a:t>(</a:t>
            </a:r>
            <a:r>
              <a:rPr lang="en-US" sz="1600" b="1" dirty="0" smtClean="0"/>
              <a:t>UKRAINE</a:t>
            </a:r>
            <a:r>
              <a:rPr lang="en-US" sz="1600" dirty="0" smtClean="0"/>
              <a:t>)</a:t>
            </a:r>
            <a:r>
              <a:rPr lang="fi-FI" sz="1600" dirty="0" smtClean="0"/>
              <a:t>,  </a:t>
            </a:r>
          </a:p>
          <a:p>
            <a:endParaRPr lang="fi-FI" sz="1600" u="sng" dirty="0"/>
          </a:p>
          <a:p>
            <a:r>
              <a:rPr lang="en-US" sz="1600" u="sng" dirty="0" smtClean="0"/>
              <a:t>ACKNOWLEDGEMENT</a:t>
            </a:r>
            <a:r>
              <a:rPr lang="en-US" sz="1600" dirty="0" smtClean="0"/>
              <a:t>: this research has been supported by the </a:t>
            </a:r>
            <a:r>
              <a:rPr lang="en-US" sz="1600" u="sng" dirty="0" smtClean="0"/>
              <a:t>STSM </a:t>
            </a:r>
            <a:r>
              <a:rPr lang="en-US" sz="1600" u="sng" dirty="0"/>
              <a:t>grant </a:t>
            </a:r>
            <a:r>
              <a:rPr lang="en-US" sz="1600" dirty="0"/>
              <a:t>from KEYSTONE </a:t>
            </a:r>
            <a:r>
              <a:rPr lang="en-US" sz="1600" dirty="0" smtClean="0"/>
              <a:t>(COST ACTION IC1302)</a:t>
            </a:r>
          </a:p>
          <a:p>
            <a:endParaRPr lang="en-US" sz="1600" dirty="0"/>
          </a:p>
          <a:p>
            <a:r>
              <a:rPr lang="en-US" sz="1600" dirty="0" smtClean="0"/>
              <a:t>e-mail:</a:t>
            </a:r>
          </a:p>
          <a:p>
            <a:r>
              <a:rPr lang="en-US" sz="1600" dirty="0" smtClean="0">
                <a:hlinkClick r:id="rId4"/>
              </a:rPr>
              <a:t>mariia.golovianko@nure.ua</a:t>
            </a:r>
            <a:r>
              <a:rPr lang="en-US" sz="1600" dirty="0" smtClean="0"/>
              <a:t>  ;</a:t>
            </a:r>
            <a:endParaRPr lang="en-US" sz="1600" dirty="0"/>
          </a:p>
          <a:p>
            <a:r>
              <a:rPr lang="en-US" sz="1600" dirty="0" smtClean="0">
                <a:hlinkClick r:id="rId5"/>
              </a:rPr>
              <a:t>golovianko@gmail.com</a:t>
            </a:r>
            <a:r>
              <a:rPr lang="en-US" sz="1600" dirty="0" smtClean="0"/>
              <a:t>  .‎ </a:t>
            </a:r>
            <a:endParaRPr lang="en-US" sz="1600" dirty="0"/>
          </a:p>
        </p:txBody>
      </p:sp>
      <p:sp>
        <p:nvSpPr>
          <p:cNvPr id="6" name="Rectangle 5"/>
          <p:cNvSpPr/>
          <p:nvPr/>
        </p:nvSpPr>
        <p:spPr>
          <a:xfrm>
            <a:off x="2771800" y="842814"/>
            <a:ext cx="6192688" cy="1323439"/>
          </a:xfrm>
          <a:prstGeom prst="rect">
            <a:avLst/>
          </a:prstGeom>
          <a:solidFill>
            <a:schemeClr val="bg1">
              <a:lumMod val="95000"/>
            </a:schemeClr>
          </a:solidFill>
          <a:ln>
            <a:solidFill>
              <a:schemeClr val="tx1"/>
            </a:solidFill>
          </a:ln>
        </p:spPr>
        <p:txBody>
          <a:bodyPr wrap="square">
            <a:spAutoFit/>
          </a:bodyPr>
          <a:lstStyle/>
          <a:p>
            <a:r>
              <a:rPr lang="en-US" sz="1600" b="1" dirty="0" smtClean="0"/>
              <a:t>Vagan Terziyan</a:t>
            </a:r>
            <a:r>
              <a:rPr lang="en-US" sz="1600" dirty="0" smtClean="0"/>
              <a:t>, Professor (Distributed Systems), Faculty of Information Technology, University of Jyv</a:t>
            </a:r>
            <a:r>
              <a:rPr lang="fi-FI" sz="1600" dirty="0" smtClean="0"/>
              <a:t>äskylä </a:t>
            </a:r>
            <a:r>
              <a:rPr lang="en-US" sz="1600" dirty="0" smtClean="0"/>
              <a:t>(</a:t>
            </a:r>
            <a:r>
              <a:rPr lang="en-US" sz="1600" b="1" dirty="0" smtClean="0"/>
              <a:t>FINLAND</a:t>
            </a:r>
            <a:r>
              <a:rPr lang="en-US" sz="1600" dirty="0" smtClean="0"/>
              <a:t>)</a:t>
            </a:r>
            <a:r>
              <a:rPr lang="fi-FI" sz="1600" dirty="0" smtClean="0"/>
              <a:t>, </a:t>
            </a:r>
          </a:p>
          <a:p>
            <a:endParaRPr lang="en-US" sz="1600" dirty="0"/>
          </a:p>
          <a:p>
            <a:r>
              <a:rPr lang="en-US" sz="1600" dirty="0"/>
              <a:t>e-mail:</a:t>
            </a:r>
          </a:p>
          <a:p>
            <a:r>
              <a:rPr lang="en-US" sz="1600" dirty="0" smtClean="0">
                <a:hlinkClick r:id="rId2"/>
              </a:rPr>
              <a:t>vagan.terziyan@jyu.fi</a:t>
            </a:r>
            <a:r>
              <a:rPr lang="en-US" sz="1600" dirty="0" smtClean="0"/>
              <a:t> .</a:t>
            </a:r>
            <a:endParaRPr lang="en-US" sz="1600" dirty="0"/>
          </a:p>
        </p:txBody>
      </p:sp>
      <p:sp>
        <p:nvSpPr>
          <p:cNvPr id="7" name="Title 1"/>
          <p:cNvSpPr>
            <a:spLocks noGrp="1"/>
          </p:cNvSpPr>
          <p:nvPr/>
        </p:nvSpPr>
        <p:spPr bwMode="auto">
          <a:xfrm>
            <a:off x="1171575" y="49213"/>
            <a:ext cx="68405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har char="•"/>
              <a:defRPr sz="3200">
                <a:solidFill>
                  <a:srgbClr val="003366"/>
                </a:solidFill>
                <a:latin typeface="Arial" charset="0"/>
              </a:defRPr>
            </a:lvl1pPr>
            <a:lvl2pPr marL="742950" indent="-285750" algn="l"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algn="l" eaLnBrk="0" hangingPunct="0">
              <a:spcBef>
                <a:spcPct val="20000"/>
              </a:spcBef>
              <a:buChar char="•"/>
              <a:defRPr sz="2400">
                <a:solidFill>
                  <a:srgbClr val="003366"/>
                </a:solidFill>
                <a:latin typeface="Arial" charset="0"/>
              </a:defRPr>
            </a:lvl3pPr>
            <a:lvl4pPr marL="1600200" indent="-228600" algn="l" eaLnBrk="0" hangingPunct="0">
              <a:spcBef>
                <a:spcPct val="20000"/>
              </a:spcBef>
              <a:buChar char="–"/>
              <a:defRPr sz="2000">
                <a:solidFill>
                  <a:srgbClr val="003366"/>
                </a:solidFill>
                <a:latin typeface="Arial" charset="0"/>
              </a:defRPr>
            </a:lvl4pPr>
            <a:lvl5pPr marL="2057400" indent="-228600" algn="l"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a:spcBef>
                <a:spcPct val="0"/>
              </a:spcBef>
              <a:buFontTx/>
              <a:buNone/>
            </a:pPr>
            <a:r>
              <a:rPr lang="en-US" altLang="en-US" sz="2800" b="1" dirty="0">
                <a:solidFill>
                  <a:schemeClr val="tx2"/>
                </a:solidFill>
                <a:latin typeface="Times New Roman" pitchFamily="18" charset="0"/>
              </a:rPr>
              <a:t>The </a:t>
            </a:r>
            <a:r>
              <a:rPr lang="en-US" altLang="en-US" sz="2800" b="1" dirty="0" smtClean="0">
                <a:solidFill>
                  <a:schemeClr val="tx2"/>
                </a:solidFill>
                <a:latin typeface="Times New Roman" pitchFamily="18" charset="0"/>
              </a:rPr>
              <a:t>Authors</a:t>
            </a:r>
            <a:endParaRPr lang="en-US" altLang="en-US" sz="2800" b="1" dirty="0">
              <a:solidFill>
                <a:schemeClr val="tx2"/>
              </a:solidFill>
              <a:latin typeface="Times New Roman" pitchFamily="18" charset="0"/>
            </a:endParaRPr>
          </a:p>
        </p:txBody>
      </p:sp>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495101"/>
            <a:ext cx="1368152" cy="19722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4909195"/>
            <a:ext cx="1368152" cy="186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2770262"/>
            <a:ext cx="1400156" cy="18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5827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061" y="-4111"/>
            <a:ext cx="8976433" cy="954107"/>
          </a:xfrm>
          <a:prstGeom prst="rect">
            <a:avLst/>
          </a:prstGeom>
          <a:noFill/>
        </p:spPr>
        <p:txBody>
          <a:bodyPr wrap="square" rtlCol="0">
            <a:spAutoFit/>
          </a:bodyPr>
          <a:lstStyle/>
          <a:p>
            <a:pPr algn="ctr"/>
            <a:r>
              <a:rPr lang="en-US" sz="3200" b="1" dirty="0" smtClean="0">
                <a:solidFill>
                  <a:srgbClr val="0070C0"/>
                </a:solidFill>
              </a:rPr>
              <a:t>How we got this TB-Structure: </a:t>
            </a:r>
          </a:p>
          <a:p>
            <a:pPr algn="ctr"/>
            <a:r>
              <a:rPr lang="en-US" sz="2400" b="1" dirty="0" smtClean="0">
                <a:solidFill>
                  <a:srgbClr val="0070C0"/>
                </a:solidFill>
              </a:rPr>
              <a:t>(finally, notice collaborative satisfaction nodes due to inferred trails)</a:t>
            </a:r>
          </a:p>
        </p:txBody>
      </p:sp>
      <p:cxnSp>
        <p:nvCxnSpPr>
          <p:cNvPr id="11" name="Straight Arrow Connector 10"/>
          <p:cNvCxnSpPr/>
          <p:nvPr/>
        </p:nvCxnSpPr>
        <p:spPr>
          <a:xfrm flipH="1">
            <a:off x="1066081" y="4845310"/>
            <a:ext cx="889591" cy="5246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95482"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 name="Straight Arrow Connector 12"/>
          <p:cNvCxnSpPr/>
          <p:nvPr/>
        </p:nvCxnSpPr>
        <p:spPr>
          <a:xfrm>
            <a:off x="3931900" y="2219761"/>
            <a:ext cx="47432" cy="5384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375"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0" name="Straight Arrow Connector 19"/>
          <p:cNvCxnSpPr/>
          <p:nvPr/>
        </p:nvCxnSpPr>
        <p:spPr>
          <a:xfrm flipH="1">
            <a:off x="3180632" y="3147766"/>
            <a:ext cx="741743" cy="39453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91719" y="27615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5" name="Rectangle 24"/>
          <p:cNvSpPr/>
          <p:nvPr/>
        </p:nvSpPr>
        <p:spPr>
          <a:xfrm>
            <a:off x="2790518"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2" name="Rectangle 31"/>
          <p:cNvSpPr/>
          <p:nvPr/>
        </p:nvSpPr>
        <p:spPr>
          <a:xfrm>
            <a:off x="536754"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6" name="Straight Arrow Connector 35"/>
          <p:cNvCxnSpPr/>
          <p:nvPr/>
        </p:nvCxnSpPr>
        <p:spPr>
          <a:xfrm flipH="1">
            <a:off x="2230254" y="3930005"/>
            <a:ext cx="795317" cy="53232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a:endCxn id="12" idx="0"/>
          </p:cNvCxnSpPr>
          <p:nvPr/>
        </p:nvCxnSpPr>
        <p:spPr>
          <a:xfrm>
            <a:off x="3150518" y="3900617"/>
            <a:ext cx="504964" cy="146938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3104" y="44813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pic>
        <p:nvPicPr>
          <p:cNvPr id="5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290" y="964262"/>
            <a:ext cx="524299" cy="7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275135" y="945431"/>
            <a:ext cx="632284"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a:xfrm>
            <a:off x="1575218" y="181067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2" name="Straight Arrow Connector 81"/>
          <p:cNvCxnSpPr/>
          <p:nvPr/>
        </p:nvCxnSpPr>
        <p:spPr>
          <a:xfrm>
            <a:off x="2230254" y="2219761"/>
            <a:ext cx="1616730" cy="500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3008" y="957595"/>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6635058" y="1072819"/>
            <a:ext cx="2447922" cy="2372529"/>
            <a:chOff x="6444558" y="4368838"/>
            <a:chExt cx="2447922" cy="2372529"/>
          </a:xfrm>
        </p:grpSpPr>
        <p:sp>
          <p:nvSpPr>
            <p:cNvPr id="64" name="Rectangle 63"/>
            <p:cNvSpPr/>
            <p:nvPr/>
          </p:nvSpPr>
          <p:spPr>
            <a:xfrm>
              <a:off x="6449111" y="4368838"/>
              <a:ext cx="2443369" cy="237252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6449111" y="4704433"/>
              <a:ext cx="2334345" cy="360000"/>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69" name="TextBox 68"/>
            <p:cNvSpPr txBox="1"/>
            <p:nvPr/>
          </p:nvSpPr>
          <p:spPr>
            <a:xfrm>
              <a:off x="6453952" y="5755064"/>
              <a:ext cx="1368152" cy="369332"/>
            </a:xfrm>
            <a:prstGeom prst="rect">
              <a:avLst/>
            </a:prstGeom>
            <a:noFill/>
          </p:spPr>
          <p:txBody>
            <a:bodyPr wrap="square" rtlCol="0">
              <a:spAutoFit/>
            </a:bodyPr>
            <a:lstStyle/>
            <a:p>
              <a:r>
                <a:rPr lang="en-US" dirty="0" smtClean="0"/>
                <a:t>{Q</a:t>
              </a:r>
              <a:r>
                <a:rPr lang="en-US" baseline="-25000" dirty="0" smtClean="0"/>
                <a:t>11</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0" name="TextBox 69"/>
            <p:cNvSpPr txBox="1"/>
            <p:nvPr/>
          </p:nvSpPr>
          <p:spPr>
            <a:xfrm>
              <a:off x="6446332" y="6071585"/>
              <a:ext cx="2117807"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6</a:t>
              </a:r>
              <a:r>
                <a:rPr lang="en-US" dirty="0" smtClean="0"/>
                <a:t> </a:t>
              </a:r>
              <a:r>
                <a:rPr lang="en-US" dirty="0"/>
                <a:t>, </a:t>
              </a:r>
              <a:r>
                <a:rPr lang="en-US" dirty="0" smtClean="0"/>
                <a:t>Q</a:t>
              </a:r>
              <a:r>
                <a:rPr lang="en-US" baseline="-25000" dirty="0" smtClean="0"/>
                <a:t>7</a:t>
              </a:r>
              <a:r>
                <a:rPr lang="en-US" dirty="0"/>
                <a:t> , </a:t>
              </a:r>
              <a:r>
                <a:rPr lang="en-US" dirty="0" smtClean="0"/>
                <a:t>Q</a:t>
              </a:r>
              <a:r>
                <a:rPr lang="en-US" baseline="-25000" dirty="0" smtClean="0"/>
                <a:t>8</a:t>
              </a:r>
              <a:r>
                <a:rPr lang="en-US" dirty="0" smtClean="0"/>
                <a:t>}</a:t>
              </a:r>
              <a:endParaRPr lang="en-US" dirty="0"/>
            </a:p>
          </p:txBody>
        </p:sp>
        <p:sp>
          <p:nvSpPr>
            <p:cNvPr id="71" name="TextBox 70"/>
            <p:cNvSpPr txBox="1"/>
            <p:nvPr/>
          </p:nvSpPr>
          <p:spPr>
            <a:xfrm>
              <a:off x="6444558" y="5045586"/>
              <a:ext cx="2047052" cy="369332"/>
            </a:xfrm>
            <a:prstGeom prst="rect">
              <a:avLst/>
            </a:prstGeom>
            <a:noFill/>
          </p:spPr>
          <p:txBody>
            <a:bodyPr wrap="square" rtlCol="0">
              <a:spAutoFit/>
            </a:bodyPr>
            <a:lstStyle/>
            <a:p>
              <a:r>
                <a:rPr lang="en-US" dirty="0" smtClean="0"/>
                <a:t>{Q</a:t>
              </a:r>
              <a:r>
                <a:rPr lang="en-US" baseline="-25000" dirty="0" smtClean="0"/>
                <a:t>12</a:t>
              </a:r>
              <a:r>
                <a:rPr lang="en-US" dirty="0" smtClean="0"/>
                <a:t>, Q</a:t>
              </a:r>
              <a:r>
                <a:rPr lang="en-US" baseline="-25000" dirty="0" smtClean="0"/>
                <a:t>2</a:t>
              </a:r>
              <a:r>
                <a:rPr lang="en-US" dirty="0" smtClean="0"/>
                <a:t>, Q</a:t>
              </a:r>
              <a:r>
                <a:rPr lang="en-US" baseline="-25000" dirty="0" smtClean="0"/>
                <a:t>3</a:t>
              </a:r>
              <a:r>
                <a:rPr lang="en-US" dirty="0" smtClean="0"/>
                <a:t>, Q</a:t>
              </a:r>
              <a:r>
                <a:rPr lang="en-US" baseline="-25000" dirty="0" smtClean="0"/>
                <a:t>4</a:t>
              </a:r>
              <a:r>
                <a:rPr lang="en-US" dirty="0" smtClean="0"/>
                <a:t>, Q</a:t>
              </a:r>
              <a:r>
                <a:rPr lang="en-US" baseline="-25000" dirty="0" smtClean="0"/>
                <a:t>5</a:t>
              </a:r>
              <a:r>
                <a:rPr lang="en-US" dirty="0" smtClean="0"/>
                <a:t>}</a:t>
              </a:r>
              <a:endParaRPr lang="en-US" dirty="0"/>
            </a:p>
          </p:txBody>
        </p:sp>
        <p:sp>
          <p:nvSpPr>
            <p:cNvPr id="72" name="TextBox 71"/>
            <p:cNvSpPr txBox="1"/>
            <p:nvPr/>
          </p:nvSpPr>
          <p:spPr>
            <a:xfrm>
              <a:off x="6453952" y="5408592"/>
              <a:ext cx="1656698" cy="369332"/>
            </a:xfrm>
            <a:prstGeom prst="rect">
              <a:avLst/>
            </a:prstGeom>
            <a:noFill/>
          </p:spPr>
          <p:txBody>
            <a:bodyPr wrap="square" rtlCol="0">
              <a:spAutoFit/>
            </a:bodyPr>
            <a:lstStyle/>
            <a:p>
              <a:r>
                <a:rPr lang="en-US" dirty="0" smtClean="0"/>
                <a:t>{Q</a:t>
              </a:r>
              <a:r>
                <a:rPr lang="en-US" baseline="-25000" dirty="0" smtClean="0"/>
                <a:t>1</a:t>
              </a:r>
              <a:r>
                <a:rPr lang="en-US" dirty="0" smtClean="0"/>
                <a:t>,</a:t>
              </a:r>
              <a:r>
                <a:rPr lang="en-US" dirty="0"/>
                <a:t> </a:t>
              </a:r>
              <a:r>
                <a:rPr lang="en-US" dirty="0" smtClean="0"/>
                <a:t>Q</a:t>
              </a:r>
              <a:r>
                <a:rPr lang="en-US" baseline="-25000" dirty="0" smtClean="0"/>
                <a:t>2</a:t>
              </a:r>
              <a:r>
                <a:rPr lang="en-US" dirty="0" smtClean="0"/>
                <a:t>, Q</a:t>
              </a:r>
              <a:r>
                <a:rPr lang="en-US" baseline="-25000" dirty="0" smtClean="0"/>
                <a:t>3</a:t>
              </a:r>
              <a:r>
                <a:rPr lang="en-US" dirty="0" smtClean="0"/>
                <a:t>, Q</a:t>
              </a:r>
              <a:r>
                <a:rPr lang="en-US" baseline="-25000" dirty="0" smtClean="0"/>
                <a:t>9</a:t>
              </a:r>
              <a:r>
                <a:rPr lang="en-US" dirty="0" smtClean="0"/>
                <a:t>}</a:t>
              </a:r>
              <a:endParaRPr lang="en-US" dirty="0"/>
            </a:p>
          </p:txBody>
        </p:sp>
        <p:sp>
          <p:nvSpPr>
            <p:cNvPr id="73" name="TextBox 72"/>
            <p:cNvSpPr txBox="1"/>
            <p:nvPr/>
          </p:nvSpPr>
          <p:spPr>
            <a:xfrm>
              <a:off x="6451359" y="6372035"/>
              <a:ext cx="2225097" cy="369332"/>
            </a:xfrm>
            <a:prstGeom prst="rect">
              <a:avLst/>
            </a:prstGeom>
            <a:noFill/>
          </p:spPr>
          <p:txBody>
            <a:bodyPr wrap="square" rtlCol="0">
              <a:spAutoFit/>
            </a:bodyPr>
            <a:lstStyle/>
            <a:p>
              <a:r>
                <a:rPr lang="en-US" b="1" dirty="0" smtClean="0"/>
                <a:t>{Q</a:t>
              </a:r>
              <a:r>
                <a:rPr lang="en-US" b="1" baseline="-25000" dirty="0" smtClean="0"/>
                <a:t>10</a:t>
              </a:r>
              <a:r>
                <a:rPr lang="en-US" b="1" dirty="0" smtClean="0"/>
                <a:t>, Q</a:t>
              </a:r>
              <a:r>
                <a:rPr lang="en-US" b="1" baseline="-25000" dirty="0" smtClean="0"/>
                <a:t>2</a:t>
              </a:r>
              <a:r>
                <a:rPr lang="en-US" b="1" dirty="0" smtClean="0"/>
                <a:t>, Q</a:t>
              </a:r>
              <a:r>
                <a:rPr lang="en-US" b="1" baseline="-25000" dirty="0" smtClean="0"/>
                <a:t>6</a:t>
              </a:r>
              <a:r>
                <a:rPr lang="en-US" b="1" dirty="0" smtClean="0"/>
                <a:t>, Q</a:t>
              </a:r>
              <a:r>
                <a:rPr lang="en-US" b="1" baseline="-25000" dirty="0" smtClean="0"/>
                <a:t>7</a:t>
              </a:r>
              <a:r>
                <a:rPr lang="en-US" b="1" dirty="0" smtClean="0"/>
                <a:t>, Q</a:t>
              </a:r>
              <a:r>
                <a:rPr lang="en-US" b="1" baseline="-25000" dirty="0" smtClean="0"/>
                <a:t>8</a:t>
              </a:r>
              <a:r>
                <a:rPr lang="en-US" b="1" dirty="0" smtClean="0"/>
                <a:t>}</a:t>
              </a:r>
              <a:endParaRPr lang="en-US" b="1" dirty="0"/>
            </a:p>
          </p:txBody>
        </p:sp>
        <p:sp>
          <p:nvSpPr>
            <p:cNvPr id="86" name="TextBox 85"/>
            <p:cNvSpPr txBox="1"/>
            <p:nvPr/>
          </p:nvSpPr>
          <p:spPr>
            <a:xfrm>
              <a:off x="6479888" y="4368838"/>
              <a:ext cx="2412592" cy="369332"/>
            </a:xfrm>
            <a:prstGeom prst="rect">
              <a:avLst/>
            </a:prstGeom>
            <a:noFill/>
          </p:spPr>
          <p:txBody>
            <a:bodyPr wrap="square" rtlCol="0">
              <a:spAutoFit/>
            </a:bodyPr>
            <a:lstStyle/>
            <a:p>
              <a:r>
                <a:rPr lang="en-US" b="1" dirty="0" smtClean="0">
                  <a:solidFill>
                    <a:srgbClr val="FF0000"/>
                  </a:solidFill>
                </a:rPr>
                <a:t>Ordered </a:t>
              </a:r>
              <a:r>
                <a:rPr lang="en-US" dirty="0" smtClean="0"/>
                <a:t>query trails:</a:t>
              </a:r>
              <a:endParaRPr lang="en-US" dirty="0"/>
            </a:p>
          </p:txBody>
        </p:sp>
      </p:grpSp>
      <p:sp>
        <p:nvSpPr>
          <p:cNvPr id="87" name="Rounded Rectangle 86"/>
          <p:cNvSpPr/>
          <p:nvPr/>
        </p:nvSpPr>
        <p:spPr>
          <a:xfrm>
            <a:off x="6670388" y="1440346"/>
            <a:ext cx="190853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6678008" y="1768006"/>
            <a:ext cx="460756"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7775288" y="2133766"/>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6993390" y="3932975"/>
            <a:ext cx="2150410" cy="369332"/>
          </a:xfrm>
          <a:prstGeom prst="rect">
            <a:avLst/>
          </a:prstGeom>
          <a:noFill/>
        </p:spPr>
        <p:txBody>
          <a:bodyPr wrap="square" rtlCol="0">
            <a:spAutoFit/>
          </a:bodyPr>
          <a:lstStyle/>
          <a:p>
            <a:pPr algn="r"/>
            <a:r>
              <a:rPr lang="en-US" b="1" dirty="0" smtClean="0">
                <a:solidFill>
                  <a:srgbClr val="FF0000"/>
                </a:solidFill>
              </a:rPr>
              <a:t>5 INFERRED TRAILS:</a:t>
            </a:r>
            <a:endParaRPr lang="en-US" dirty="0"/>
          </a:p>
        </p:txBody>
      </p:sp>
      <p:sp>
        <p:nvSpPr>
          <p:cNvPr id="96" name="TextBox 95"/>
          <p:cNvSpPr txBox="1"/>
          <p:nvPr/>
        </p:nvSpPr>
        <p:spPr>
          <a:xfrm>
            <a:off x="6900766" y="5163885"/>
            <a:ext cx="2289938" cy="400110"/>
          </a:xfrm>
          <a:prstGeom prst="rect">
            <a:avLst/>
          </a:prstGeom>
          <a:noFill/>
        </p:spPr>
        <p:txBody>
          <a:bodyPr wrap="square" rtlCol="0">
            <a:spAutoFit/>
          </a:bodyPr>
          <a:lstStyle/>
          <a:p>
            <a:pPr algn="r"/>
            <a:r>
              <a:rPr lang="en-US" sz="2000" b="1" dirty="0" smtClean="0">
                <a:solidFill>
                  <a:srgbClr val="FF0000"/>
                </a:solidFill>
              </a:rPr>
              <a:t>{Q</a:t>
            </a:r>
            <a:r>
              <a:rPr lang="en-US" sz="2000" b="1" baseline="-25000" dirty="0" smtClean="0">
                <a:solidFill>
                  <a:srgbClr val="FF0000"/>
                </a:solidFill>
              </a:rPr>
              <a:t>10</a:t>
            </a:r>
            <a:r>
              <a:rPr lang="en-US" sz="2000" b="1" dirty="0" smtClean="0">
                <a:solidFill>
                  <a:srgbClr val="FF0000"/>
                </a:solidFill>
              </a:rPr>
              <a:t>, Q</a:t>
            </a:r>
            <a:r>
              <a:rPr lang="en-US" sz="2000" b="1" baseline="-25000" dirty="0" smtClean="0">
                <a:solidFill>
                  <a:srgbClr val="FF0000"/>
                </a:solidFill>
              </a:rPr>
              <a:t>2</a:t>
            </a:r>
            <a:r>
              <a:rPr lang="en-US" sz="2000" b="1" dirty="0" smtClean="0">
                <a:solidFill>
                  <a:srgbClr val="FF0000"/>
                </a:solidFill>
              </a:rPr>
              <a:t>, Q</a:t>
            </a:r>
            <a:r>
              <a:rPr lang="en-US" sz="2000" b="1" baseline="-25000" dirty="0" smtClean="0">
                <a:solidFill>
                  <a:srgbClr val="FF0000"/>
                </a:solidFill>
              </a:rPr>
              <a:t>3</a:t>
            </a:r>
            <a:r>
              <a:rPr lang="en-US" sz="2000" b="1" dirty="0" smtClean="0">
                <a:solidFill>
                  <a:srgbClr val="FF0000"/>
                </a:solidFill>
              </a:rPr>
              <a:t>, Q</a:t>
            </a:r>
            <a:r>
              <a:rPr lang="en-US" sz="2000" b="1" baseline="-25000" dirty="0" smtClean="0">
                <a:solidFill>
                  <a:srgbClr val="FF0000"/>
                </a:solidFill>
              </a:rPr>
              <a:t>4</a:t>
            </a:r>
            <a:r>
              <a:rPr lang="en-US" sz="2000" b="1" dirty="0" smtClean="0">
                <a:solidFill>
                  <a:srgbClr val="FF0000"/>
                </a:solidFill>
              </a:rPr>
              <a:t>, Q</a:t>
            </a:r>
            <a:r>
              <a:rPr lang="en-US" sz="2000" b="1" baseline="-25000" dirty="0" smtClean="0">
                <a:solidFill>
                  <a:srgbClr val="FF0000"/>
                </a:solidFill>
              </a:rPr>
              <a:t>5</a:t>
            </a:r>
            <a:r>
              <a:rPr lang="en-US" sz="2000" b="1" dirty="0" smtClean="0">
                <a:solidFill>
                  <a:srgbClr val="FF0000"/>
                </a:solidFill>
              </a:rPr>
              <a:t>}</a:t>
            </a:r>
            <a:endParaRPr lang="en-US" sz="2000" b="1" dirty="0">
              <a:solidFill>
                <a:srgbClr val="FF0000"/>
              </a:solidFill>
            </a:endParaRPr>
          </a:p>
        </p:txBody>
      </p:sp>
      <p:sp>
        <p:nvSpPr>
          <p:cNvPr id="40" name="Rounded Rectangle 39"/>
          <p:cNvSpPr/>
          <p:nvPr/>
        </p:nvSpPr>
        <p:spPr>
          <a:xfrm>
            <a:off x="6796696" y="2493305"/>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65237" y="179308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pic>
        <p:nvPicPr>
          <p:cNvPr id="4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29" y="955081"/>
            <a:ext cx="524299"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Straight Arrow Connector 43"/>
          <p:cNvCxnSpPr/>
          <p:nvPr/>
        </p:nvCxnSpPr>
        <p:spPr>
          <a:xfrm>
            <a:off x="625237" y="2153086"/>
            <a:ext cx="2525281" cy="13875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467322" y="2788089"/>
            <a:ext cx="1111602"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endCxn id="48" idx="0"/>
          </p:cNvCxnSpPr>
          <p:nvPr/>
        </p:nvCxnSpPr>
        <p:spPr>
          <a:xfrm>
            <a:off x="4051719" y="3121506"/>
            <a:ext cx="719328" cy="41911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411047" y="35406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49" name="Rectangle 48"/>
          <p:cNvSpPr/>
          <p:nvPr/>
        </p:nvSpPr>
        <p:spPr>
          <a:xfrm>
            <a:off x="5023123" y="452033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50" name="Straight Arrow Connector 49"/>
          <p:cNvCxnSpPr>
            <a:endCxn id="49" idx="0"/>
          </p:cNvCxnSpPr>
          <p:nvPr/>
        </p:nvCxnSpPr>
        <p:spPr>
          <a:xfrm>
            <a:off x="4938217" y="3930005"/>
            <a:ext cx="444906" cy="59032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480670" y="4880331"/>
            <a:ext cx="592367" cy="48966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861323" y="536999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pic>
        <p:nvPicPr>
          <p:cNvPr id="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2092" y="949996"/>
            <a:ext cx="52704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56"/>
          <p:cNvSpPr/>
          <p:nvPr/>
        </p:nvSpPr>
        <p:spPr>
          <a:xfrm>
            <a:off x="6796696" y="3102905"/>
            <a:ext cx="360540" cy="344286"/>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a:stCxn id="61" idx="2"/>
          </p:cNvCxnSpPr>
          <p:nvPr/>
        </p:nvCxnSpPr>
        <p:spPr>
          <a:xfrm flipH="1">
            <a:off x="4163397" y="2162611"/>
            <a:ext cx="1549640" cy="56702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353037" y="180261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pic>
        <p:nvPicPr>
          <p:cNvPr id="62" name="Picture 4"/>
          <p:cNvPicPr>
            <a:picLocks noChangeAspect="1" noChangeArrowheads="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17647" y="990256"/>
            <a:ext cx="590780" cy="74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6908386" y="5476305"/>
            <a:ext cx="2289938" cy="400110"/>
          </a:xfrm>
          <a:prstGeom prst="rect">
            <a:avLst/>
          </a:prstGeom>
          <a:noFill/>
        </p:spPr>
        <p:txBody>
          <a:bodyPr wrap="square" rtlCol="0">
            <a:spAutoFit/>
          </a:bodyPr>
          <a:lstStyle/>
          <a:p>
            <a:pPr algn="r"/>
            <a:r>
              <a:rPr lang="en-US" sz="2000" b="1" dirty="0" smtClean="0">
                <a:solidFill>
                  <a:srgbClr val="FF0000"/>
                </a:solidFill>
              </a:rPr>
              <a:t>{Q</a:t>
            </a:r>
            <a:r>
              <a:rPr lang="en-US" sz="2000" b="1" baseline="-25000" dirty="0" smtClean="0">
                <a:solidFill>
                  <a:srgbClr val="FF0000"/>
                </a:solidFill>
              </a:rPr>
              <a:t>10</a:t>
            </a:r>
            <a:r>
              <a:rPr lang="en-US" sz="2000" b="1" dirty="0" smtClean="0">
                <a:solidFill>
                  <a:srgbClr val="FF0000"/>
                </a:solidFill>
              </a:rPr>
              <a:t>, Q</a:t>
            </a:r>
            <a:r>
              <a:rPr lang="en-US" sz="2000" b="1" baseline="-25000" dirty="0" smtClean="0">
                <a:solidFill>
                  <a:srgbClr val="FF0000"/>
                </a:solidFill>
              </a:rPr>
              <a:t>2</a:t>
            </a:r>
            <a:r>
              <a:rPr lang="en-US" sz="2000" b="1" dirty="0" smtClean="0">
                <a:solidFill>
                  <a:srgbClr val="FF0000"/>
                </a:solidFill>
              </a:rPr>
              <a:t>, Q</a:t>
            </a:r>
            <a:r>
              <a:rPr lang="en-US" sz="2000" b="1" baseline="-25000" dirty="0" smtClean="0">
                <a:solidFill>
                  <a:srgbClr val="FF0000"/>
                </a:solidFill>
              </a:rPr>
              <a:t>3</a:t>
            </a:r>
            <a:r>
              <a:rPr lang="en-US" sz="2000" b="1" dirty="0" smtClean="0">
                <a:solidFill>
                  <a:srgbClr val="FF0000"/>
                </a:solidFill>
              </a:rPr>
              <a:t>, Q</a:t>
            </a:r>
            <a:r>
              <a:rPr lang="en-US" sz="2000" b="1" baseline="-25000" dirty="0" smtClean="0">
                <a:solidFill>
                  <a:srgbClr val="FF0000"/>
                </a:solidFill>
              </a:rPr>
              <a:t>9</a:t>
            </a:r>
            <a:r>
              <a:rPr lang="en-US" sz="2000" b="1" dirty="0" smtClean="0">
                <a:solidFill>
                  <a:srgbClr val="FF0000"/>
                </a:solidFill>
              </a:rPr>
              <a:t>}</a:t>
            </a:r>
            <a:endParaRPr lang="en-US" sz="2000" b="1" dirty="0">
              <a:solidFill>
                <a:srgbClr val="FF0000"/>
              </a:solidFill>
            </a:endParaRPr>
          </a:p>
        </p:txBody>
      </p:sp>
      <p:sp>
        <p:nvSpPr>
          <p:cNvPr id="77" name="TextBox 76"/>
          <p:cNvSpPr txBox="1"/>
          <p:nvPr/>
        </p:nvSpPr>
        <p:spPr>
          <a:xfrm>
            <a:off x="6893146" y="4836225"/>
            <a:ext cx="2289938" cy="400110"/>
          </a:xfrm>
          <a:prstGeom prst="rect">
            <a:avLst/>
          </a:prstGeom>
          <a:noFill/>
        </p:spPr>
        <p:txBody>
          <a:bodyPr wrap="square" rtlCol="0">
            <a:spAutoFit/>
          </a:bodyPr>
          <a:lstStyle/>
          <a:p>
            <a:pPr algn="r"/>
            <a:r>
              <a:rPr lang="en-US" sz="2000" b="1" dirty="0" smtClean="0">
                <a:solidFill>
                  <a:srgbClr val="FF0000"/>
                </a:solidFill>
              </a:rPr>
              <a:t>{Q</a:t>
            </a:r>
            <a:r>
              <a:rPr lang="en-US" sz="2000" b="1" baseline="-25000" dirty="0" smtClean="0">
                <a:solidFill>
                  <a:srgbClr val="FF0000"/>
                </a:solidFill>
              </a:rPr>
              <a:t>12</a:t>
            </a:r>
            <a:r>
              <a:rPr lang="en-US" sz="2000" b="1" dirty="0" smtClean="0">
                <a:solidFill>
                  <a:srgbClr val="FF0000"/>
                </a:solidFill>
              </a:rPr>
              <a:t>, Q</a:t>
            </a:r>
            <a:r>
              <a:rPr lang="en-US" sz="2000" b="1" baseline="-25000" dirty="0" smtClean="0">
                <a:solidFill>
                  <a:srgbClr val="FF0000"/>
                </a:solidFill>
              </a:rPr>
              <a:t>2</a:t>
            </a:r>
            <a:r>
              <a:rPr lang="en-US" sz="2000" b="1" dirty="0" smtClean="0">
                <a:solidFill>
                  <a:srgbClr val="FF0000"/>
                </a:solidFill>
              </a:rPr>
              <a:t>, Q</a:t>
            </a:r>
            <a:r>
              <a:rPr lang="en-US" sz="2000" b="1" baseline="-25000" dirty="0" smtClean="0">
                <a:solidFill>
                  <a:srgbClr val="FF0000"/>
                </a:solidFill>
              </a:rPr>
              <a:t>6</a:t>
            </a:r>
            <a:r>
              <a:rPr lang="en-US" sz="2000" b="1" dirty="0">
                <a:solidFill>
                  <a:srgbClr val="FF0000"/>
                </a:solidFill>
              </a:rPr>
              <a:t>, </a:t>
            </a:r>
            <a:r>
              <a:rPr lang="en-US" sz="2000" b="1" dirty="0" smtClean="0">
                <a:solidFill>
                  <a:srgbClr val="FF0000"/>
                </a:solidFill>
              </a:rPr>
              <a:t>Q</a:t>
            </a:r>
            <a:r>
              <a:rPr lang="en-US" sz="2000" b="1" baseline="-25000" dirty="0" smtClean="0">
                <a:solidFill>
                  <a:srgbClr val="FF0000"/>
                </a:solidFill>
              </a:rPr>
              <a:t>7</a:t>
            </a:r>
            <a:r>
              <a:rPr lang="en-US" sz="2000" b="1" dirty="0" smtClean="0">
                <a:solidFill>
                  <a:srgbClr val="FF0000"/>
                </a:solidFill>
              </a:rPr>
              <a:t>, Q</a:t>
            </a:r>
            <a:r>
              <a:rPr lang="en-US" sz="2000" b="1" baseline="-25000" dirty="0" smtClean="0">
                <a:solidFill>
                  <a:srgbClr val="FF0000"/>
                </a:solidFill>
              </a:rPr>
              <a:t>8</a:t>
            </a:r>
            <a:r>
              <a:rPr lang="en-US" sz="2000" b="1" dirty="0" smtClean="0">
                <a:solidFill>
                  <a:srgbClr val="FF0000"/>
                </a:solidFill>
              </a:rPr>
              <a:t>}</a:t>
            </a:r>
            <a:endParaRPr lang="en-US" sz="2000" b="1" dirty="0">
              <a:solidFill>
                <a:srgbClr val="FF0000"/>
              </a:solidFill>
            </a:endParaRPr>
          </a:p>
        </p:txBody>
      </p:sp>
      <p:sp>
        <p:nvSpPr>
          <p:cNvPr id="78" name="TextBox 77"/>
          <p:cNvSpPr txBox="1"/>
          <p:nvPr/>
        </p:nvSpPr>
        <p:spPr>
          <a:xfrm>
            <a:off x="6828799" y="4500946"/>
            <a:ext cx="2358517" cy="400110"/>
          </a:xfrm>
          <a:prstGeom prst="rect">
            <a:avLst/>
          </a:prstGeom>
          <a:noFill/>
        </p:spPr>
        <p:txBody>
          <a:bodyPr wrap="square" rtlCol="0">
            <a:spAutoFit/>
          </a:bodyPr>
          <a:lstStyle/>
          <a:p>
            <a:pPr algn="r"/>
            <a:r>
              <a:rPr lang="en-US" sz="2000" b="1" dirty="0" smtClean="0">
                <a:solidFill>
                  <a:srgbClr val="FF0000"/>
                </a:solidFill>
              </a:rPr>
              <a:t>{Q</a:t>
            </a:r>
            <a:r>
              <a:rPr lang="en-US" sz="2000" b="1" baseline="-25000" dirty="0" smtClean="0">
                <a:solidFill>
                  <a:srgbClr val="FF0000"/>
                </a:solidFill>
              </a:rPr>
              <a:t>11</a:t>
            </a:r>
            <a:r>
              <a:rPr lang="en-US" sz="2000" b="1" dirty="0" smtClean="0">
                <a:solidFill>
                  <a:srgbClr val="FF0000"/>
                </a:solidFill>
              </a:rPr>
              <a:t>, Q</a:t>
            </a:r>
            <a:r>
              <a:rPr lang="en-US" sz="2000" b="1" baseline="-25000" dirty="0" smtClean="0">
                <a:solidFill>
                  <a:srgbClr val="FF0000"/>
                </a:solidFill>
              </a:rPr>
              <a:t>3</a:t>
            </a:r>
            <a:r>
              <a:rPr lang="en-US" sz="2000" b="1" dirty="0" smtClean="0">
                <a:solidFill>
                  <a:srgbClr val="FF0000"/>
                </a:solidFill>
              </a:rPr>
              <a:t>, Q</a:t>
            </a:r>
            <a:r>
              <a:rPr lang="en-US" sz="2000" b="1" baseline="-25000" dirty="0" smtClean="0">
                <a:solidFill>
                  <a:srgbClr val="FF0000"/>
                </a:solidFill>
              </a:rPr>
              <a:t>4</a:t>
            </a:r>
            <a:r>
              <a:rPr lang="en-US" sz="2000" b="1" dirty="0" smtClean="0">
                <a:solidFill>
                  <a:srgbClr val="FF0000"/>
                </a:solidFill>
              </a:rPr>
              <a:t>, Q</a:t>
            </a:r>
            <a:r>
              <a:rPr lang="en-US" sz="2000" b="1" baseline="-25000" dirty="0" smtClean="0">
                <a:solidFill>
                  <a:srgbClr val="FF0000"/>
                </a:solidFill>
              </a:rPr>
              <a:t>5</a:t>
            </a:r>
            <a:r>
              <a:rPr lang="en-US" sz="2000" b="1" dirty="0" smtClean="0">
                <a:solidFill>
                  <a:srgbClr val="FF0000"/>
                </a:solidFill>
              </a:rPr>
              <a:t>}</a:t>
            </a:r>
            <a:endParaRPr lang="en-US" sz="2000" b="1" dirty="0">
              <a:solidFill>
                <a:srgbClr val="FF0000"/>
              </a:solidFill>
            </a:endParaRPr>
          </a:p>
        </p:txBody>
      </p:sp>
      <p:sp>
        <p:nvSpPr>
          <p:cNvPr id="79" name="TextBox 78"/>
          <p:cNvSpPr txBox="1"/>
          <p:nvPr/>
        </p:nvSpPr>
        <p:spPr>
          <a:xfrm>
            <a:off x="6821004" y="4202573"/>
            <a:ext cx="2358517" cy="400110"/>
          </a:xfrm>
          <a:prstGeom prst="rect">
            <a:avLst/>
          </a:prstGeom>
          <a:noFill/>
        </p:spPr>
        <p:txBody>
          <a:bodyPr wrap="square" rtlCol="0">
            <a:spAutoFit/>
          </a:bodyPr>
          <a:lstStyle/>
          <a:p>
            <a:pPr algn="r"/>
            <a:r>
              <a:rPr lang="en-US" sz="2000" b="1" dirty="0" smtClean="0">
                <a:solidFill>
                  <a:srgbClr val="FF0000"/>
                </a:solidFill>
              </a:rPr>
              <a:t>{Q</a:t>
            </a:r>
            <a:r>
              <a:rPr lang="en-US" sz="2000" b="1" baseline="-25000" dirty="0" smtClean="0">
                <a:solidFill>
                  <a:srgbClr val="FF0000"/>
                </a:solidFill>
              </a:rPr>
              <a:t>12</a:t>
            </a:r>
            <a:r>
              <a:rPr lang="en-US" sz="2000" b="1" dirty="0" smtClean="0">
                <a:solidFill>
                  <a:srgbClr val="FF0000"/>
                </a:solidFill>
              </a:rPr>
              <a:t>, Q</a:t>
            </a:r>
            <a:r>
              <a:rPr lang="en-US" sz="2000" b="1" baseline="-25000" dirty="0" smtClean="0">
                <a:solidFill>
                  <a:srgbClr val="FF0000"/>
                </a:solidFill>
              </a:rPr>
              <a:t>2</a:t>
            </a:r>
            <a:r>
              <a:rPr lang="en-US" sz="2000" b="1" dirty="0" smtClean="0">
                <a:solidFill>
                  <a:srgbClr val="FF0000"/>
                </a:solidFill>
              </a:rPr>
              <a:t>, Q</a:t>
            </a:r>
            <a:r>
              <a:rPr lang="en-US" sz="2000" b="1" baseline="-25000" dirty="0" smtClean="0">
                <a:solidFill>
                  <a:srgbClr val="FF0000"/>
                </a:solidFill>
              </a:rPr>
              <a:t>3</a:t>
            </a:r>
            <a:r>
              <a:rPr lang="en-US" sz="2000" b="1" dirty="0" smtClean="0">
                <a:solidFill>
                  <a:srgbClr val="FF0000"/>
                </a:solidFill>
              </a:rPr>
              <a:t>, Q</a:t>
            </a:r>
            <a:r>
              <a:rPr lang="en-US" sz="2000" b="1" baseline="-25000" dirty="0" smtClean="0">
                <a:solidFill>
                  <a:srgbClr val="FF0000"/>
                </a:solidFill>
              </a:rPr>
              <a:t>9</a:t>
            </a:r>
            <a:r>
              <a:rPr lang="en-US" sz="2000" b="1" dirty="0" smtClean="0">
                <a:solidFill>
                  <a:srgbClr val="FF0000"/>
                </a:solidFill>
              </a:rPr>
              <a:t>}</a:t>
            </a:r>
            <a:endParaRPr lang="en-US" sz="2000" b="1" dirty="0">
              <a:solidFill>
                <a:srgbClr val="FF0000"/>
              </a:solidFill>
            </a:endParaRPr>
          </a:p>
        </p:txBody>
      </p:sp>
      <p:sp>
        <p:nvSpPr>
          <p:cNvPr id="80" name="Down Arrow 79"/>
          <p:cNvSpPr/>
          <p:nvPr/>
        </p:nvSpPr>
        <p:spPr>
          <a:xfrm>
            <a:off x="7558373" y="3511941"/>
            <a:ext cx="348963" cy="449807"/>
          </a:xfrm>
          <a:prstGeom prst="downArrow">
            <a:avLst>
              <a:gd name="adj1" fmla="val 50000"/>
              <a:gd name="adj2" fmla="val 71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81169" y="5758037"/>
            <a:ext cx="1843692" cy="864000"/>
            <a:chOff x="252619" y="5853287"/>
            <a:chExt cx="1843692" cy="864000"/>
          </a:xfrm>
        </p:grpSpPr>
        <p:pic>
          <p:nvPicPr>
            <p:cNvPr id="8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5"/>
            <p:cNvPicPr>
              <a:picLocks noChangeAspect="1" noChangeArrowheads="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0" name="Group 89"/>
          <p:cNvGrpSpPr/>
          <p:nvPr/>
        </p:nvGrpSpPr>
        <p:grpSpPr>
          <a:xfrm>
            <a:off x="2759005" y="5728786"/>
            <a:ext cx="1843692" cy="864000"/>
            <a:chOff x="252619" y="5853287"/>
            <a:chExt cx="1843692" cy="864000"/>
          </a:xfrm>
        </p:grpSpPr>
        <p:pic>
          <p:nvPicPr>
            <p:cNvPr id="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5"/>
            <p:cNvPicPr>
              <a:picLocks noChangeAspect="1" noChangeArrowheads="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0" name="Group 99"/>
          <p:cNvGrpSpPr/>
          <p:nvPr/>
        </p:nvGrpSpPr>
        <p:grpSpPr>
          <a:xfrm>
            <a:off x="5379305" y="5742257"/>
            <a:ext cx="1843692" cy="864000"/>
            <a:chOff x="252619" y="5853287"/>
            <a:chExt cx="1843692" cy="864000"/>
          </a:xfrm>
        </p:grpSpPr>
        <p:pic>
          <p:nvPicPr>
            <p:cNvPr id="10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592" y="5914467"/>
              <a:ext cx="540208"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5"/>
            <p:cNvPicPr>
              <a:picLocks noChangeAspect="1" noChangeArrowheads="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39799" y="5853287"/>
              <a:ext cx="656512"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619" y="5909507"/>
              <a:ext cx="614592"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4" name="Group 103"/>
          <p:cNvGrpSpPr/>
          <p:nvPr/>
        </p:nvGrpSpPr>
        <p:grpSpPr>
          <a:xfrm>
            <a:off x="3332170" y="5779764"/>
            <a:ext cx="818144" cy="977723"/>
            <a:chOff x="7014107" y="4114349"/>
            <a:chExt cx="818144" cy="977723"/>
          </a:xfrm>
        </p:grpSpPr>
        <p:sp>
          <p:nvSpPr>
            <p:cNvPr id="105" name="Rounded Rectangle 104"/>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7" name="Group 106"/>
          <p:cNvGrpSpPr/>
          <p:nvPr/>
        </p:nvGrpSpPr>
        <p:grpSpPr>
          <a:xfrm>
            <a:off x="1273633" y="5800411"/>
            <a:ext cx="818144" cy="977723"/>
            <a:chOff x="7014107" y="4114349"/>
            <a:chExt cx="818144" cy="977723"/>
          </a:xfrm>
        </p:grpSpPr>
        <p:sp>
          <p:nvSpPr>
            <p:cNvPr id="108" name="Rounded Rectangle 107"/>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0" name="Group 109"/>
          <p:cNvGrpSpPr/>
          <p:nvPr/>
        </p:nvGrpSpPr>
        <p:grpSpPr>
          <a:xfrm>
            <a:off x="5360255" y="5790642"/>
            <a:ext cx="818144" cy="977723"/>
            <a:chOff x="7014107" y="4114349"/>
            <a:chExt cx="818144" cy="977723"/>
          </a:xfrm>
        </p:grpSpPr>
        <p:sp>
          <p:nvSpPr>
            <p:cNvPr id="111" name="Rounded Rectangle 110"/>
            <p:cNvSpPr/>
            <p:nvPr/>
          </p:nvSpPr>
          <p:spPr>
            <a:xfrm>
              <a:off x="7014107" y="4114349"/>
              <a:ext cx="656512" cy="82621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2"/>
            <p:cNvPicPr>
              <a:picLocks noChangeAspect="1" noChangeArrowheads="1"/>
            </p:cNvPicPr>
            <p:nvPr/>
          </p:nvPicPr>
          <p:blipFill>
            <a:blip r:embed="rId11"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537907" y="4798284"/>
              <a:ext cx="294344" cy="2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0761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061" y="155909"/>
            <a:ext cx="8976433" cy="1077218"/>
          </a:xfrm>
          <a:prstGeom prst="rect">
            <a:avLst/>
          </a:prstGeom>
          <a:noFill/>
        </p:spPr>
        <p:txBody>
          <a:bodyPr wrap="square" rtlCol="0">
            <a:spAutoFit/>
          </a:bodyPr>
          <a:lstStyle/>
          <a:p>
            <a:pPr algn="ctr"/>
            <a:r>
              <a:rPr lang="en-US" sz="3200" b="1" dirty="0" smtClean="0">
                <a:solidFill>
                  <a:srgbClr val="0070C0"/>
                </a:solidFill>
              </a:rPr>
              <a:t>Trails merged simultaneously from prefix and suffix:</a:t>
            </a:r>
          </a:p>
          <a:p>
            <a:pPr algn="ctr"/>
            <a:r>
              <a:rPr lang="en-US" sz="3200" b="1" dirty="0" smtClean="0">
                <a:solidFill>
                  <a:srgbClr val="0070C0"/>
                </a:solidFill>
              </a:rPr>
              <a:t>of course possible, no problem!</a:t>
            </a:r>
          </a:p>
        </p:txBody>
      </p:sp>
      <p:sp>
        <p:nvSpPr>
          <p:cNvPr id="4" name="TextBox 3"/>
          <p:cNvSpPr txBox="1"/>
          <p:nvPr/>
        </p:nvSpPr>
        <p:spPr>
          <a:xfrm>
            <a:off x="114360" y="1772816"/>
            <a:ext cx="4532310" cy="646331"/>
          </a:xfrm>
          <a:prstGeom prst="rect">
            <a:avLst/>
          </a:prstGeom>
          <a:noFill/>
        </p:spPr>
        <p:txBody>
          <a:bodyPr wrap="square" rtlCol="0">
            <a:spAutoFit/>
          </a:bodyPr>
          <a:lstStyle/>
          <a:p>
            <a:r>
              <a:rPr lang="en-US" sz="3600" dirty="0" smtClean="0"/>
              <a:t>{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smtClean="0"/>
              <a:t>, Q</a:t>
            </a:r>
            <a:r>
              <a:rPr lang="en-US" sz="3600" baseline="-25000" dirty="0" smtClean="0"/>
              <a:t>4</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p:sp>
        <p:nvSpPr>
          <p:cNvPr id="5" name="TextBox 4"/>
          <p:cNvSpPr txBox="1"/>
          <p:nvPr/>
        </p:nvSpPr>
        <p:spPr>
          <a:xfrm>
            <a:off x="110168" y="2621672"/>
            <a:ext cx="5255973" cy="646331"/>
          </a:xfrm>
          <a:prstGeom prst="rect">
            <a:avLst/>
          </a:prstGeom>
          <a:noFill/>
        </p:spPr>
        <p:txBody>
          <a:bodyPr wrap="square" rtlCol="0">
            <a:spAutoFit/>
          </a:bodyPr>
          <a:lstStyle/>
          <a:p>
            <a:r>
              <a:rPr lang="en-US" sz="3600" dirty="0" smtClean="0"/>
              <a:t>{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a:t>, </a:t>
            </a:r>
            <a:r>
              <a:rPr lang="en-US" sz="3600" dirty="0" smtClean="0"/>
              <a:t>Q</a:t>
            </a:r>
            <a:r>
              <a:rPr lang="en-US" sz="3600" baseline="-25000" dirty="0" smtClean="0"/>
              <a:t>7</a:t>
            </a:r>
            <a:r>
              <a:rPr lang="en-US" sz="3600" dirty="0" smtClean="0"/>
              <a:t>, Q</a:t>
            </a:r>
            <a:r>
              <a:rPr lang="en-US" sz="3600" baseline="-25000" dirty="0" smtClean="0"/>
              <a:t>8</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p:sp>
        <p:nvSpPr>
          <p:cNvPr id="6" name="Rounded Rectangle 5"/>
          <p:cNvSpPr/>
          <p:nvPr/>
        </p:nvSpPr>
        <p:spPr>
          <a:xfrm>
            <a:off x="395536" y="2675456"/>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5536" y="1821964"/>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101360" y="1804916"/>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757052" y="2633164"/>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6200000">
            <a:off x="5834133" y="2148314"/>
            <a:ext cx="455016" cy="639961"/>
          </a:xfrm>
          <a:prstGeom prst="downArrow">
            <a:avLst>
              <a:gd name="adj1" fmla="val 50000"/>
              <a:gd name="adj2" fmla="val 71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6101660" y="4359654"/>
            <a:ext cx="1062628" cy="993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271622" y="1701606"/>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911622" y="130350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18" name="Straight Arrow Connector 17"/>
          <p:cNvCxnSpPr>
            <a:stCxn id="29" idx="2"/>
          </p:cNvCxnSpPr>
          <p:nvPr/>
        </p:nvCxnSpPr>
        <p:spPr>
          <a:xfrm flipH="1">
            <a:off x="7371166" y="4875628"/>
            <a:ext cx="1101742" cy="47746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4286" y="214810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20" name="Rectangle 19"/>
          <p:cNvSpPr/>
          <p:nvPr/>
        </p:nvSpPr>
        <p:spPr>
          <a:xfrm>
            <a:off x="8100392" y="368723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sp>
        <p:nvSpPr>
          <p:cNvPr id="21" name="Rectangle 20"/>
          <p:cNvSpPr/>
          <p:nvPr/>
        </p:nvSpPr>
        <p:spPr>
          <a:xfrm>
            <a:off x="6943474" y="622550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2" name="Straight Arrow Connector 21"/>
          <p:cNvCxnSpPr>
            <a:endCxn id="30" idx="0"/>
          </p:cNvCxnSpPr>
          <p:nvPr/>
        </p:nvCxnSpPr>
        <p:spPr>
          <a:xfrm flipH="1">
            <a:off x="6101660" y="3369161"/>
            <a:ext cx="1137884" cy="63049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271622" y="2562666"/>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934286" y="300916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28" name="Straight Arrow Connector 27"/>
          <p:cNvCxnSpPr/>
          <p:nvPr/>
        </p:nvCxnSpPr>
        <p:spPr>
          <a:xfrm flipH="1">
            <a:off x="8450244" y="4069133"/>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112908" y="451562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sp>
        <p:nvSpPr>
          <p:cNvPr id="30" name="Rectangle 29"/>
          <p:cNvSpPr/>
          <p:nvPr/>
        </p:nvSpPr>
        <p:spPr>
          <a:xfrm>
            <a:off x="5741660" y="399965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33" name="Rectangle 32"/>
          <p:cNvSpPr/>
          <p:nvPr/>
        </p:nvSpPr>
        <p:spPr>
          <a:xfrm>
            <a:off x="6947476" y="537557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4" name="Straight Arrow Connector 33"/>
          <p:cNvCxnSpPr/>
          <p:nvPr/>
        </p:nvCxnSpPr>
        <p:spPr>
          <a:xfrm flipH="1">
            <a:off x="7284812" y="5767284"/>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371168" y="3369161"/>
            <a:ext cx="945248" cy="31807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83790" y="4950749"/>
            <a:ext cx="5897832"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Unordered loops</a:t>
            </a:r>
          </a:p>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(alternative paths from origin to destination)</a:t>
            </a:r>
          </a:p>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are possible in TB-Structure</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98568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 y="-24520"/>
            <a:ext cx="8976433" cy="1077218"/>
          </a:xfrm>
          <a:prstGeom prst="rect">
            <a:avLst/>
          </a:prstGeom>
          <a:noFill/>
        </p:spPr>
        <p:txBody>
          <a:bodyPr wrap="square" rtlCol="0">
            <a:spAutoFit/>
          </a:bodyPr>
          <a:lstStyle/>
          <a:p>
            <a:pPr algn="ctr"/>
            <a:r>
              <a:rPr lang="en-US" sz="3200" b="1" dirty="0" smtClean="0">
                <a:solidFill>
                  <a:srgbClr val="0070C0"/>
                </a:solidFill>
              </a:rPr>
              <a:t>Nested prefixes or/and suffixes:</a:t>
            </a:r>
          </a:p>
          <a:p>
            <a:pPr algn="ctr"/>
            <a:r>
              <a:rPr lang="en-US" sz="3200" b="1" dirty="0" smtClean="0">
                <a:solidFill>
                  <a:srgbClr val="0070C0"/>
                </a:solidFill>
              </a:rPr>
              <a:t>of course possible, no problem!</a:t>
            </a:r>
          </a:p>
        </p:txBody>
      </p:sp>
      <p:sp>
        <p:nvSpPr>
          <p:cNvPr id="4" name="TextBox 3"/>
          <p:cNvSpPr txBox="1"/>
          <p:nvPr/>
        </p:nvSpPr>
        <p:spPr>
          <a:xfrm>
            <a:off x="3048964" y="2151458"/>
            <a:ext cx="3290964" cy="461665"/>
          </a:xfrm>
          <a:prstGeom prst="rect">
            <a:avLst/>
          </a:prstGeom>
          <a:noFill/>
        </p:spPr>
        <p:txBody>
          <a:bodyPr wrap="square" rtlCol="0">
            <a:spAutoFit/>
          </a:bodyPr>
          <a:lstStyle/>
          <a:p>
            <a:r>
              <a:rPr lang="en-US" sz="2400" dirty="0" smtClean="0"/>
              <a:t>{ 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 Q</a:t>
            </a:r>
            <a:r>
              <a:rPr lang="en-US" sz="2400" baseline="-25000" dirty="0" smtClean="0"/>
              <a:t>6  </a:t>
            </a:r>
            <a:r>
              <a:rPr lang="en-US" sz="2400" dirty="0" smtClean="0"/>
              <a:t>}</a:t>
            </a:r>
            <a:endParaRPr lang="en-US" sz="2400" dirty="0"/>
          </a:p>
        </p:txBody>
      </p:sp>
      <p:sp>
        <p:nvSpPr>
          <p:cNvPr id="5" name="TextBox 4"/>
          <p:cNvSpPr txBox="1"/>
          <p:nvPr/>
        </p:nvSpPr>
        <p:spPr>
          <a:xfrm>
            <a:off x="3065782" y="2873846"/>
            <a:ext cx="2664295" cy="461665"/>
          </a:xfrm>
          <a:prstGeom prst="rect">
            <a:avLst/>
          </a:prstGeom>
          <a:noFill/>
        </p:spPr>
        <p:txBody>
          <a:bodyPr wrap="square" rtlCol="0">
            <a:spAutoFit/>
          </a:bodyPr>
          <a:lstStyle/>
          <a:p>
            <a:r>
              <a:rPr lang="en-US" sz="2400" dirty="0" smtClean="0"/>
              <a:t>{ Q</a:t>
            </a:r>
            <a:r>
              <a:rPr lang="en-US" sz="2400" baseline="-25000" dirty="0" smtClean="0"/>
              <a:t>2</a:t>
            </a:r>
            <a:r>
              <a:rPr lang="en-US" sz="2400" dirty="0" smtClean="0"/>
              <a:t>, Q</a:t>
            </a:r>
            <a:r>
              <a:rPr lang="en-US" sz="2400" baseline="-25000" dirty="0" smtClean="0"/>
              <a:t>3</a:t>
            </a:r>
            <a:r>
              <a:rPr lang="en-US" sz="2400" dirty="0"/>
              <a:t>, </a:t>
            </a:r>
            <a:r>
              <a:rPr lang="en-US" sz="2400" dirty="0" smtClean="0"/>
              <a:t>Q</a:t>
            </a:r>
            <a:r>
              <a:rPr lang="en-US" sz="2400" baseline="-25000" dirty="0" smtClean="0"/>
              <a:t>4</a:t>
            </a:r>
            <a:r>
              <a:rPr lang="en-US" sz="2400" dirty="0" smtClean="0"/>
              <a:t>, Q</a:t>
            </a:r>
            <a:r>
              <a:rPr lang="en-US" sz="2400" baseline="-25000" dirty="0" smtClean="0"/>
              <a:t>5</a:t>
            </a:r>
            <a:r>
              <a:rPr lang="en-US" sz="2400" dirty="0" smtClean="0"/>
              <a:t>, Q</a:t>
            </a:r>
            <a:r>
              <a:rPr lang="en-US" sz="2400" baseline="-25000" dirty="0" smtClean="0"/>
              <a:t>6  </a:t>
            </a:r>
            <a:r>
              <a:rPr lang="en-US" sz="2400" dirty="0" smtClean="0"/>
              <a:t>}</a:t>
            </a:r>
            <a:endParaRPr lang="en-US" sz="2400" dirty="0"/>
          </a:p>
        </p:txBody>
      </p:sp>
      <p:sp>
        <p:nvSpPr>
          <p:cNvPr id="6" name="Rounded Rectangle 5"/>
          <p:cNvSpPr/>
          <p:nvPr/>
        </p:nvSpPr>
        <p:spPr>
          <a:xfrm>
            <a:off x="3307378" y="3700551"/>
            <a:ext cx="2241673" cy="394057"/>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62755" y="2064042"/>
            <a:ext cx="223224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762569" y="2167751"/>
            <a:ext cx="2232248" cy="455434"/>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6200000">
            <a:off x="6557171" y="2766212"/>
            <a:ext cx="455016" cy="639961"/>
          </a:xfrm>
          <a:prstGeom prst="downArrow">
            <a:avLst>
              <a:gd name="adj1" fmla="val 50000"/>
              <a:gd name="adj2" fmla="val 71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7852647" y="1530156"/>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492647" y="113205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1" name="Rectangle 20"/>
          <p:cNvSpPr/>
          <p:nvPr/>
        </p:nvSpPr>
        <p:spPr>
          <a:xfrm>
            <a:off x="7543549" y="622550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6" name="Straight Arrow Connector 25"/>
          <p:cNvCxnSpPr/>
          <p:nvPr/>
        </p:nvCxnSpPr>
        <p:spPr>
          <a:xfrm flipH="1">
            <a:off x="7852647" y="2391216"/>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515311" y="283771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34" name="Straight Arrow Connector 33"/>
          <p:cNvCxnSpPr/>
          <p:nvPr/>
        </p:nvCxnSpPr>
        <p:spPr>
          <a:xfrm flipH="1">
            <a:off x="7884887" y="5767284"/>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871697" y="3238941"/>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534361" y="368543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35" name="Rectangle 34"/>
          <p:cNvSpPr/>
          <p:nvPr/>
        </p:nvSpPr>
        <p:spPr>
          <a:xfrm>
            <a:off x="7543886" y="454011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6" name="Straight Arrow Connector 35"/>
          <p:cNvCxnSpPr/>
          <p:nvPr/>
        </p:nvCxnSpPr>
        <p:spPr>
          <a:xfrm flipH="1">
            <a:off x="7898408" y="4087416"/>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898409" y="4927259"/>
            <a:ext cx="1" cy="432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3281805" y="2913444"/>
            <a:ext cx="2232248" cy="455434"/>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492647" y="1967034"/>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42" name="TextBox 41"/>
          <p:cNvSpPr txBox="1"/>
          <p:nvPr/>
        </p:nvSpPr>
        <p:spPr>
          <a:xfrm>
            <a:off x="3068014" y="3645386"/>
            <a:ext cx="3290964" cy="461665"/>
          </a:xfrm>
          <a:prstGeom prst="rect">
            <a:avLst/>
          </a:prstGeom>
          <a:noFill/>
        </p:spPr>
        <p:txBody>
          <a:bodyPr wrap="square" rtlCol="0">
            <a:spAutoFit/>
          </a:bodyPr>
          <a:lstStyle/>
          <a:p>
            <a:r>
              <a:rPr lang="en-US" sz="2400" dirty="0" smtClean="0"/>
              <a:t>{  Q</a:t>
            </a:r>
            <a:r>
              <a:rPr lang="en-US" sz="2400" baseline="-25000" dirty="0" smtClean="0"/>
              <a:t>1</a:t>
            </a:r>
            <a:r>
              <a:rPr lang="en-US" sz="2400" dirty="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  </a:t>
            </a:r>
            <a:r>
              <a:rPr lang="en-US" sz="2400" dirty="0" smtClean="0"/>
              <a:t>}</a:t>
            </a:r>
            <a:endParaRPr lang="en-US" sz="2400" dirty="0"/>
          </a:p>
        </p:txBody>
      </p:sp>
      <p:sp>
        <p:nvSpPr>
          <p:cNvPr id="44" name="Rectangle 43"/>
          <p:cNvSpPr/>
          <p:nvPr/>
        </p:nvSpPr>
        <p:spPr>
          <a:xfrm>
            <a:off x="7534361" y="5363959"/>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sp>
        <p:nvSpPr>
          <p:cNvPr id="45" name="TextBox 44"/>
          <p:cNvSpPr txBox="1"/>
          <p:nvPr/>
        </p:nvSpPr>
        <p:spPr>
          <a:xfrm>
            <a:off x="179512" y="2571199"/>
            <a:ext cx="2125296" cy="338554"/>
          </a:xfrm>
          <a:prstGeom prst="rect">
            <a:avLst/>
          </a:prstGeom>
          <a:noFill/>
        </p:spPr>
        <p:txBody>
          <a:bodyPr wrap="square" rtlCol="0">
            <a:spAutoFit/>
          </a:bodyPr>
          <a:lstStyle/>
          <a:p>
            <a:r>
              <a:rPr lang="en-US" sz="1600" dirty="0" smtClean="0"/>
              <a:t>{Q</a:t>
            </a:r>
            <a:r>
              <a:rPr lang="en-US" sz="1600" baseline="-25000" dirty="0" smtClean="0"/>
              <a:t>1</a:t>
            </a:r>
            <a:r>
              <a:rPr lang="en-US" sz="1600" dirty="0" smtClean="0"/>
              <a:t>,  Q</a:t>
            </a:r>
            <a:r>
              <a:rPr lang="en-US" sz="1600" baseline="-25000" dirty="0" smtClean="0"/>
              <a:t>2</a:t>
            </a:r>
            <a:r>
              <a:rPr lang="en-US" sz="1600" dirty="0" smtClean="0"/>
              <a:t>, Q</a:t>
            </a:r>
            <a:r>
              <a:rPr lang="en-US" sz="1600" baseline="-25000" dirty="0" smtClean="0"/>
              <a:t>3</a:t>
            </a:r>
            <a:r>
              <a:rPr lang="en-US" sz="1600" dirty="0" smtClean="0"/>
              <a:t>, Q</a:t>
            </a:r>
            <a:r>
              <a:rPr lang="en-US" sz="1600" baseline="-25000" dirty="0" smtClean="0"/>
              <a:t>4</a:t>
            </a:r>
            <a:r>
              <a:rPr lang="en-US" sz="1600" dirty="0" smtClean="0"/>
              <a:t>, Q</a:t>
            </a:r>
            <a:r>
              <a:rPr lang="en-US" sz="1600" baseline="-25000" dirty="0" smtClean="0"/>
              <a:t>5</a:t>
            </a:r>
            <a:r>
              <a:rPr lang="en-US" sz="1600" dirty="0" smtClean="0"/>
              <a:t>, Q</a:t>
            </a:r>
            <a:r>
              <a:rPr lang="en-US" sz="1600" baseline="-25000" dirty="0" smtClean="0"/>
              <a:t>6</a:t>
            </a:r>
            <a:r>
              <a:rPr lang="en-US" sz="1600" dirty="0" smtClean="0"/>
              <a:t>}</a:t>
            </a:r>
            <a:endParaRPr lang="en-US" sz="1600" dirty="0"/>
          </a:p>
        </p:txBody>
      </p:sp>
      <p:sp>
        <p:nvSpPr>
          <p:cNvPr id="46" name="TextBox 45"/>
          <p:cNvSpPr txBox="1"/>
          <p:nvPr/>
        </p:nvSpPr>
        <p:spPr>
          <a:xfrm>
            <a:off x="161603" y="2915835"/>
            <a:ext cx="1754887" cy="338554"/>
          </a:xfrm>
          <a:prstGeom prst="rect">
            <a:avLst/>
          </a:prstGeom>
          <a:noFill/>
        </p:spPr>
        <p:txBody>
          <a:bodyPr wrap="square" rtlCol="0">
            <a:spAutoFit/>
          </a:bodyPr>
          <a:lstStyle/>
          <a:p>
            <a:r>
              <a:rPr lang="en-US" sz="1600" dirty="0" smtClean="0"/>
              <a:t>{Q</a:t>
            </a:r>
            <a:r>
              <a:rPr lang="en-US" sz="1600" baseline="-25000" dirty="0" smtClean="0"/>
              <a:t>2</a:t>
            </a:r>
            <a:r>
              <a:rPr lang="en-US" sz="1600" dirty="0" smtClean="0"/>
              <a:t>, Q</a:t>
            </a:r>
            <a:r>
              <a:rPr lang="en-US" sz="1600" baseline="-25000" dirty="0" smtClean="0"/>
              <a:t>3</a:t>
            </a:r>
            <a:r>
              <a:rPr lang="en-US" sz="1600" dirty="0"/>
              <a:t>, </a:t>
            </a:r>
            <a:r>
              <a:rPr lang="en-US" sz="1600" dirty="0" smtClean="0"/>
              <a:t>Q</a:t>
            </a:r>
            <a:r>
              <a:rPr lang="en-US" sz="1600" baseline="-25000" dirty="0" smtClean="0"/>
              <a:t>4</a:t>
            </a:r>
            <a:r>
              <a:rPr lang="en-US" sz="1600" dirty="0" smtClean="0"/>
              <a:t>, Q</a:t>
            </a:r>
            <a:r>
              <a:rPr lang="en-US" sz="1600" baseline="-25000" dirty="0" smtClean="0"/>
              <a:t>5</a:t>
            </a:r>
            <a:r>
              <a:rPr lang="en-US" sz="1600" dirty="0" smtClean="0"/>
              <a:t>, Q</a:t>
            </a:r>
            <a:r>
              <a:rPr lang="en-US" sz="1600" baseline="-25000" dirty="0" smtClean="0"/>
              <a:t>6</a:t>
            </a:r>
            <a:r>
              <a:rPr lang="en-US" sz="1600" dirty="0" smtClean="0"/>
              <a:t>}</a:t>
            </a:r>
            <a:endParaRPr lang="en-US" sz="1600" dirty="0"/>
          </a:p>
        </p:txBody>
      </p:sp>
      <p:sp>
        <p:nvSpPr>
          <p:cNvPr id="51" name="TextBox 50"/>
          <p:cNvSpPr txBox="1"/>
          <p:nvPr/>
        </p:nvSpPr>
        <p:spPr>
          <a:xfrm>
            <a:off x="166910" y="3273439"/>
            <a:ext cx="1896672" cy="338554"/>
          </a:xfrm>
          <a:prstGeom prst="rect">
            <a:avLst/>
          </a:prstGeom>
          <a:noFill/>
        </p:spPr>
        <p:txBody>
          <a:bodyPr wrap="square" rtlCol="0">
            <a:spAutoFit/>
          </a:bodyPr>
          <a:lstStyle/>
          <a:p>
            <a:r>
              <a:rPr lang="en-US" sz="1600" dirty="0" smtClean="0"/>
              <a:t>{ Q</a:t>
            </a:r>
            <a:r>
              <a:rPr lang="en-US" sz="1600" baseline="-25000" dirty="0" smtClean="0"/>
              <a:t>1</a:t>
            </a:r>
            <a:r>
              <a:rPr lang="en-US" sz="1600" dirty="0"/>
              <a:t>, Q</a:t>
            </a:r>
            <a:r>
              <a:rPr lang="en-US" sz="1600" baseline="-25000" dirty="0" smtClean="0"/>
              <a:t>2</a:t>
            </a:r>
            <a:r>
              <a:rPr lang="en-US" sz="1600" dirty="0" smtClean="0"/>
              <a:t>, Q</a:t>
            </a:r>
            <a:r>
              <a:rPr lang="en-US" sz="1600" baseline="-25000" dirty="0" smtClean="0"/>
              <a:t>3</a:t>
            </a:r>
            <a:r>
              <a:rPr lang="en-US" sz="1600" dirty="0" smtClean="0"/>
              <a:t>, Q</a:t>
            </a:r>
            <a:r>
              <a:rPr lang="en-US" sz="1600" baseline="-25000" dirty="0" smtClean="0"/>
              <a:t>4</a:t>
            </a:r>
            <a:r>
              <a:rPr lang="en-US" sz="1600" dirty="0" smtClean="0"/>
              <a:t>, Q</a:t>
            </a:r>
            <a:r>
              <a:rPr lang="en-US" sz="1600" baseline="-25000" dirty="0" smtClean="0"/>
              <a:t>5 </a:t>
            </a:r>
            <a:r>
              <a:rPr lang="en-US" sz="1600" dirty="0" smtClean="0"/>
              <a:t>}</a:t>
            </a:r>
            <a:endParaRPr lang="en-US" sz="1600" dirty="0"/>
          </a:p>
        </p:txBody>
      </p:sp>
      <p:sp>
        <p:nvSpPr>
          <p:cNvPr id="52" name="Down Arrow 51"/>
          <p:cNvSpPr/>
          <p:nvPr/>
        </p:nvSpPr>
        <p:spPr>
          <a:xfrm rot="16200000">
            <a:off x="2354883" y="2813837"/>
            <a:ext cx="455016" cy="639961"/>
          </a:xfrm>
          <a:prstGeom prst="downArrow">
            <a:avLst>
              <a:gd name="adj1" fmla="val 50000"/>
              <a:gd name="adj2" fmla="val 71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206038" y="4950749"/>
            <a:ext cx="4453335"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Maximal compactness</a:t>
            </a:r>
          </a:p>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high inference potential)</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99357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6203"/>
          </a:xfrm>
        </p:spPr>
        <p:txBody>
          <a:bodyPr>
            <a:normAutofit/>
          </a:bodyPr>
          <a:lstStyle/>
          <a:p>
            <a:r>
              <a:rPr lang="en-US" sz="4000" b="1" dirty="0">
                <a:solidFill>
                  <a:srgbClr val="0070C0"/>
                </a:solidFill>
                <a:latin typeface="+mn-lt"/>
                <a:ea typeface="+mn-ea"/>
                <a:cs typeface="+mn-cs"/>
              </a:rPr>
              <a:t>Trails: Trees vs. Tries</a:t>
            </a:r>
          </a:p>
        </p:txBody>
      </p:sp>
      <p:grpSp>
        <p:nvGrpSpPr>
          <p:cNvPr id="67" name="Group 66"/>
          <p:cNvGrpSpPr/>
          <p:nvPr/>
        </p:nvGrpSpPr>
        <p:grpSpPr>
          <a:xfrm>
            <a:off x="1131028" y="958353"/>
            <a:ext cx="6696744" cy="5783015"/>
            <a:chOff x="1131028" y="958353"/>
            <a:chExt cx="6696744" cy="5783015"/>
          </a:xfrm>
        </p:grpSpPr>
        <p:sp>
          <p:nvSpPr>
            <p:cNvPr id="65" name="Rounded Rectangle 64"/>
            <p:cNvSpPr/>
            <p:nvPr/>
          </p:nvSpPr>
          <p:spPr>
            <a:xfrm>
              <a:off x="1131028" y="958353"/>
              <a:ext cx="6696744" cy="5783015"/>
            </a:xfrm>
            <a:prstGeom prst="roundRect">
              <a:avLst>
                <a:gd name="adj" fmla="val 528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09830" y="474665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sp>
          <p:nvSpPr>
            <p:cNvPr id="4" name="Rectangle 3"/>
            <p:cNvSpPr/>
            <p:nvPr/>
          </p:nvSpPr>
          <p:spPr>
            <a:xfrm>
              <a:off x="2722016" y="400716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5" name="Straight Arrow Connector 4"/>
            <p:cNvCxnSpPr/>
            <p:nvPr/>
          </p:nvCxnSpPr>
          <p:spPr>
            <a:xfrm>
              <a:off x="3067590" y="436716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3" idx="2"/>
            </p:cNvCxnSpPr>
            <p:nvPr/>
          </p:nvCxnSpPr>
          <p:spPr>
            <a:xfrm flipH="1">
              <a:off x="2695162" y="5106651"/>
              <a:ext cx="374668"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49587" y="6176091"/>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sp>
          <p:nvSpPr>
            <p:cNvPr id="8" name="Rectangle 7"/>
            <p:cNvSpPr/>
            <p:nvPr/>
          </p:nvSpPr>
          <p:spPr>
            <a:xfrm>
              <a:off x="1822910" y="329724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9" name="Straight Arrow Connector 8"/>
            <p:cNvCxnSpPr/>
            <p:nvPr/>
          </p:nvCxnSpPr>
          <p:spPr>
            <a:xfrm>
              <a:off x="2168484" y="365724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22910" y="401724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1" name="Straight Arrow Connector 10"/>
            <p:cNvCxnSpPr>
              <a:stCxn id="16" idx="2"/>
            </p:cNvCxnSpPr>
            <p:nvPr/>
          </p:nvCxnSpPr>
          <p:spPr>
            <a:xfrm>
              <a:off x="1854356" y="5137275"/>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08780" y="6176091"/>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13" name="Straight Arrow Connector 12"/>
            <p:cNvCxnSpPr>
              <a:endCxn id="8" idx="0"/>
            </p:cNvCxnSpPr>
            <p:nvPr/>
          </p:nvCxnSpPr>
          <p:spPr>
            <a:xfrm>
              <a:off x="1995576" y="2186823"/>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58632" y="1802721"/>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15" name="Straight Arrow Connector 14"/>
            <p:cNvCxnSpPr/>
            <p:nvPr/>
          </p:nvCxnSpPr>
          <p:spPr>
            <a:xfrm>
              <a:off x="2289480" y="3678777"/>
              <a:ext cx="593016" cy="3283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494356" y="477727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17" name="Straight Arrow Connector 16"/>
            <p:cNvCxnSpPr>
              <a:endCxn id="16" idx="0"/>
            </p:cNvCxnSpPr>
            <p:nvPr/>
          </p:nvCxnSpPr>
          <p:spPr>
            <a:xfrm flipH="1">
              <a:off x="1854356" y="4397789"/>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256030" y="2277062"/>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202825" y="6238266"/>
              <a:ext cx="360000" cy="360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76030" y="1933346"/>
              <a:ext cx="360000" cy="360000"/>
            </a:xfrm>
            <a:prstGeom prst="ellipse">
              <a:avLst/>
            </a:prstGeom>
            <a:solidFill>
              <a:srgbClr val="FFB9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801053" y="2227600"/>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a:t>
              </a:r>
              <a:endParaRPr lang="en-US" sz="2400" b="1" dirty="0">
                <a:solidFill>
                  <a:srgbClr val="0070C0"/>
                </a:solidFill>
              </a:endParaRPr>
            </a:p>
          </p:txBody>
        </p:sp>
        <p:sp>
          <p:nvSpPr>
            <p:cNvPr id="22" name="Oval 21"/>
            <p:cNvSpPr/>
            <p:nvPr/>
          </p:nvSpPr>
          <p:spPr>
            <a:xfrm>
              <a:off x="6107825" y="3846448"/>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6270125" y="3239483"/>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092346" y="2885904"/>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618337" y="1968971"/>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2</a:t>
              </a:r>
              <a:endParaRPr lang="en-US" sz="2400" b="1" dirty="0">
                <a:solidFill>
                  <a:srgbClr val="0070C0"/>
                </a:solidFill>
              </a:endParaRPr>
            </a:p>
          </p:txBody>
        </p:sp>
        <p:sp>
          <p:nvSpPr>
            <p:cNvPr id="28" name="TextBox 27"/>
            <p:cNvSpPr txBox="1"/>
            <p:nvPr/>
          </p:nvSpPr>
          <p:spPr>
            <a:xfrm>
              <a:off x="5792525" y="3245904"/>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7</a:t>
              </a:r>
              <a:endParaRPr lang="en-US" sz="2400" b="1" dirty="0">
                <a:solidFill>
                  <a:srgbClr val="0070C0"/>
                </a:solidFill>
              </a:endParaRPr>
            </a:p>
          </p:txBody>
        </p:sp>
        <p:cxnSp>
          <p:nvCxnSpPr>
            <p:cNvPr id="29" name="Straight Arrow Connector 28"/>
            <p:cNvCxnSpPr>
              <a:stCxn id="22" idx="3"/>
            </p:cNvCxnSpPr>
            <p:nvPr/>
          </p:nvCxnSpPr>
          <p:spPr>
            <a:xfrm flipH="1">
              <a:off x="5630392" y="4153727"/>
              <a:ext cx="530154" cy="37637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28151" y="3881544"/>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9</a:t>
              </a:r>
              <a:endParaRPr lang="en-US" sz="2400" b="1" dirty="0">
                <a:solidFill>
                  <a:srgbClr val="0070C0"/>
                </a:solidFill>
              </a:endParaRPr>
            </a:p>
          </p:txBody>
        </p:sp>
        <p:cxnSp>
          <p:nvCxnSpPr>
            <p:cNvPr id="33" name="Straight Arrow Connector 32"/>
            <p:cNvCxnSpPr/>
            <p:nvPr/>
          </p:nvCxnSpPr>
          <p:spPr>
            <a:xfrm>
              <a:off x="6440471" y="4126758"/>
              <a:ext cx="613589" cy="37637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545912" y="3918496"/>
              <a:ext cx="728030"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10</a:t>
              </a:r>
              <a:endParaRPr lang="en-US" sz="2400" b="1" dirty="0">
                <a:solidFill>
                  <a:srgbClr val="0070C0"/>
                </a:solidFill>
              </a:endParaRPr>
            </a:p>
          </p:txBody>
        </p:sp>
        <p:sp>
          <p:nvSpPr>
            <p:cNvPr id="36" name="Oval 35"/>
            <p:cNvSpPr/>
            <p:nvPr/>
          </p:nvSpPr>
          <p:spPr>
            <a:xfrm>
              <a:off x="5336276" y="4464761"/>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47946" y="4441025"/>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3096442" y="219061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736442" y="25537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40" name="Straight Arrow Connector 39"/>
            <p:cNvCxnSpPr/>
            <p:nvPr/>
          </p:nvCxnSpPr>
          <p:spPr>
            <a:xfrm flipH="1">
              <a:off x="2254958" y="2929226"/>
              <a:ext cx="8214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759498" y="180650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42" name="Oval 41"/>
            <p:cNvSpPr/>
            <p:nvPr/>
          </p:nvSpPr>
          <p:spPr>
            <a:xfrm>
              <a:off x="7160935" y="2442360"/>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42" idx="2"/>
            </p:cNvCxnSpPr>
            <p:nvPr/>
          </p:nvCxnSpPr>
          <p:spPr>
            <a:xfrm>
              <a:off x="6434357" y="2184790"/>
              <a:ext cx="726578" cy="43757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434358" y="2657985"/>
              <a:ext cx="764077" cy="36818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420325" y="2450899"/>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5</a:t>
              </a:r>
              <a:endParaRPr lang="en-US" sz="2400" b="1" dirty="0">
                <a:solidFill>
                  <a:srgbClr val="0070C0"/>
                </a:solidFill>
              </a:endParaRPr>
            </a:p>
          </p:txBody>
        </p:sp>
        <p:cxnSp>
          <p:nvCxnSpPr>
            <p:cNvPr id="50" name="Straight Arrow Connector 49"/>
            <p:cNvCxnSpPr/>
            <p:nvPr/>
          </p:nvCxnSpPr>
          <p:spPr>
            <a:xfrm>
              <a:off x="5508046" y="4827619"/>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934062" y="4798415"/>
              <a:ext cx="641590"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12</a:t>
              </a:r>
              <a:endParaRPr lang="en-US" sz="2400" b="1" dirty="0">
                <a:solidFill>
                  <a:srgbClr val="0070C0"/>
                </a:solidFill>
              </a:endParaRPr>
            </a:p>
          </p:txBody>
        </p:sp>
        <p:cxnSp>
          <p:nvCxnSpPr>
            <p:cNvPr id="52" name="Straight Arrow Connector 51"/>
            <p:cNvCxnSpPr/>
            <p:nvPr/>
          </p:nvCxnSpPr>
          <p:spPr>
            <a:xfrm>
              <a:off x="7227946" y="4813769"/>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653962" y="4784565"/>
              <a:ext cx="641590"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13</a:t>
              </a:r>
              <a:endParaRPr lang="en-US" sz="2400" b="1" dirty="0">
                <a:solidFill>
                  <a:srgbClr val="0070C0"/>
                </a:solidFill>
              </a:endParaRPr>
            </a:p>
          </p:txBody>
        </p:sp>
        <p:sp>
          <p:nvSpPr>
            <p:cNvPr id="54" name="Oval 53"/>
            <p:cNvSpPr/>
            <p:nvPr/>
          </p:nvSpPr>
          <p:spPr>
            <a:xfrm>
              <a:off x="5334301" y="5448411"/>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45971" y="5424675"/>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a:off x="5638369" y="5785840"/>
              <a:ext cx="613589" cy="52087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731935" y="5589453"/>
              <a:ext cx="728030"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18</a:t>
              </a:r>
              <a:endParaRPr lang="en-US" sz="2400" b="1" dirty="0">
                <a:solidFill>
                  <a:srgbClr val="0070C0"/>
                </a:solidFill>
              </a:endParaRPr>
            </a:p>
          </p:txBody>
        </p:sp>
        <p:cxnSp>
          <p:nvCxnSpPr>
            <p:cNvPr id="58" name="Straight Arrow Connector 57"/>
            <p:cNvCxnSpPr/>
            <p:nvPr/>
          </p:nvCxnSpPr>
          <p:spPr>
            <a:xfrm flipH="1">
              <a:off x="6467825" y="5720594"/>
              <a:ext cx="616917" cy="55421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322508" y="5531536"/>
              <a:ext cx="651293"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19</a:t>
              </a:r>
              <a:endParaRPr lang="en-US" sz="2400" b="1" dirty="0">
                <a:solidFill>
                  <a:srgbClr val="0070C0"/>
                </a:solidFill>
              </a:endParaRPr>
            </a:p>
          </p:txBody>
        </p:sp>
        <p:sp>
          <p:nvSpPr>
            <p:cNvPr id="63" name="Rectangle 62"/>
            <p:cNvSpPr/>
            <p:nvPr/>
          </p:nvSpPr>
          <p:spPr>
            <a:xfrm>
              <a:off x="1489550" y="958353"/>
              <a:ext cx="2114745"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Trees-based</a:t>
              </a:r>
            </a:p>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TB-structure</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4" name="Rectangle 63"/>
            <p:cNvSpPr/>
            <p:nvPr/>
          </p:nvSpPr>
          <p:spPr>
            <a:xfrm>
              <a:off x="5298539" y="1031203"/>
              <a:ext cx="2114745"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Tries-based</a:t>
              </a:r>
            </a:p>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TB-structure</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6" name="Left-Right Arrow 65"/>
            <p:cNvSpPr/>
            <p:nvPr/>
          </p:nvSpPr>
          <p:spPr>
            <a:xfrm>
              <a:off x="3843582" y="3346358"/>
              <a:ext cx="1387525" cy="679013"/>
            </a:xfrm>
            <a:prstGeom prst="leftRightArrow">
              <a:avLst>
                <a:gd name="adj1" fmla="val 53498"/>
                <a:gd name="adj2" fmla="val 622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7423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2960" y="692696"/>
            <a:ext cx="8280920" cy="3631763"/>
          </a:xfrm>
          <a:prstGeom prst="rect">
            <a:avLst/>
          </a:prstGeom>
          <a:noFill/>
        </p:spPr>
        <p:txBody>
          <a:bodyPr wrap="square" rtlCol="0">
            <a:spAutoFit/>
          </a:bodyPr>
          <a:lstStyle/>
          <a:p>
            <a:r>
              <a:rPr lang="en-US" sz="2000" dirty="0"/>
              <a:t>To test the properties of </a:t>
            </a:r>
            <a:r>
              <a:rPr lang="en-US" sz="2000" dirty="0" smtClean="0"/>
              <a:t>a TB-structures the </a:t>
            </a:r>
            <a:r>
              <a:rPr lang="en-US" sz="2000" dirty="0"/>
              <a:t>first round of experiments </a:t>
            </a:r>
            <a:r>
              <a:rPr lang="en-US" sz="2000" dirty="0" smtClean="0"/>
              <a:t>has been run </a:t>
            </a:r>
            <a:r>
              <a:rPr lang="en-US" sz="2000" dirty="0"/>
              <a:t>on an </a:t>
            </a:r>
            <a:r>
              <a:rPr lang="en-US" sz="2000" b="1" i="1" dirty="0"/>
              <a:t>automatically generated </a:t>
            </a:r>
            <a:r>
              <a:rPr lang="en-US" sz="2000" b="1" i="1" dirty="0" smtClean="0"/>
              <a:t>artificial data</a:t>
            </a:r>
            <a:r>
              <a:rPr lang="en-US" sz="2000" dirty="0" smtClean="0"/>
              <a:t> </a:t>
            </a:r>
            <a:r>
              <a:rPr lang="en-US" sz="2000" dirty="0"/>
              <a:t>set</a:t>
            </a:r>
            <a:r>
              <a:rPr lang="en-US" sz="2000" dirty="0" smtClean="0"/>
              <a:t>.</a:t>
            </a:r>
          </a:p>
          <a:p>
            <a:endParaRPr lang="en-US" sz="2000" dirty="0" smtClean="0"/>
          </a:p>
          <a:p>
            <a:r>
              <a:rPr lang="en-US" sz="2000" dirty="0" smtClean="0"/>
              <a:t>The </a:t>
            </a:r>
            <a:r>
              <a:rPr lang="en-US" sz="2000" i="1" dirty="0"/>
              <a:t>automatic generation of trails </a:t>
            </a:r>
            <a:r>
              <a:rPr lang="en-US" sz="2000" dirty="0"/>
              <a:t>was performed in two different </a:t>
            </a:r>
            <a:r>
              <a:rPr lang="en-US" sz="2000" dirty="0" smtClean="0"/>
              <a:t>ways:</a:t>
            </a:r>
          </a:p>
          <a:p>
            <a:endParaRPr lang="en-US" sz="1000" dirty="0" smtClean="0"/>
          </a:p>
          <a:p>
            <a:pPr marL="342900" indent="-342900">
              <a:buAutoNum type="arabicPeriod"/>
            </a:pPr>
            <a:r>
              <a:rPr lang="en-US" sz="2000" dirty="0" smtClean="0"/>
              <a:t>With </a:t>
            </a:r>
            <a:r>
              <a:rPr lang="en-US" sz="2000" dirty="0"/>
              <a:t>a </a:t>
            </a:r>
            <a:r>
              <a:rPr lang="en-US" sz="2000" b="1" i="1" dirty="0"/>
              <a:t>uniform generator</a:t>
            </a:r>
            <a:r>
              <a:rPr lang="en-US" sz="2000" dirty="0"/>
              <a:t>, which generated trails by </a:t>
            </a:r>
            <a:r>
              <a:rPr lang="en-US" sz="2000" dirty="0" smtClean="0"/>
              <a:t>choosing query </a:t>
            </a:r>
            <a:r>
              <a:rPr lang="en-US" sz="2000" dirty="0"/>
              <a:t>symbols </a:t>
            </a:r>
            <a:r>
              <a:rPr lang="en-US" sz="2000" dirty="0" smtClean="0">
                <a:latin typeface="Times New Roman" panose="02020603050405020304" pitchFamily="18" charset="0"/>
                <a:cs typeface="Times New Roman" panose="02020603050405020304" pitchFamily="18" charset="0"/>
              </a:rPr>
              <a:t>Q</a:t>
            </a:r>
            <a:r>
              <a:rPr lang="en-US" sz="2000" baseline="-25000" dirty="0" smtClean="0">
                <a:latin typeface="Times New Roman" panose="02020603050405020304" pitchFamily="18" charset="0"/>
                <a:cs typeface="Times New Roman" panose="02020603050405020304" pitchFamily="18" charset="0"/>
              </a:rPr>
              <a:t>i</a:t>
            </a:r>
            <a:r>
              <a:rPr lang="en-US" sz="2000" dirty="0" smtClean="0"/>
              <a:t> from the so called “alphabet” {</a:t>
            </a:r>
            <a:r>
              <a:rPr lang="en-US" sz="2000" b="1" dirty="0" smtClean="0"/>
              <a:t>Q</a:t>
            </a:r>
            <a:r>
              <a:rPr lang="en-US" sz="2000" dirty="0" smtClean="0"/>
              <a:t>} uniformly </a:t>
            </a:r>
            <a:r>
              <a:rPr lang="en-US" sz="2000" dirty="0"/>
              <a:t>at random and constructing trails of the length chosen randomly between </a:t>
            </a:r>
            <a:r>
              <a:rPr lang="en-US" sz="2000" i="1" dirty="0" smtClean="0">
                <a:latin typeface="Times New Roman" panose="02020603050405020304" pitchFamily="18" charset="0"/>
                <a:cs typeface="Times New Roman" panose="02020603050405020304" pitchFamily="18" charset="0"/>
              </a:rPr>
              <a:t>l</a:t>
            </a:r>
            <a:r>
              <a:rPr lang="en-US" sz="2000" baseline="-25000" dirty="0" smtClean="0"/>
              <a:t>min</a:t>
            </a:r>
            <a:r>
              <a:rPr lang="en-US" sz="2000" dirty="0" smtClean="0"/>
              <a:t>  and  </a:t>
            </a:r>
            <a:r>
              <a:rPr lang="en-US" sz="2000" i="1" dirty="0" smtClean="0">
                <a:latin typeface="Times New Roman" panose="02020603050405020304" pitchFamily="18" charset="0"/>
                <a:cs typeface="Times New Roman" panose="02020603050405020304" pitchFamily="18" charset="0"/>
              </a:rPr>
              <a:t>l</a:t>
            </a:r>
            <a:r>
              <a:rPr lang="en-US" sz="2000" baseline="-25000" dirty="0" smtClean="0"/>
              <a:t>max</a:t>
            </a:r>
            <a:r>
              <a:rPr lang="en-US" sz="2000" dirty="0" smtClean="0"/>
              <a:t> ;</a:t>
            </a:r>
          </a:p>
          <a:p>
            <a:pPr marL="342900" indent="-342900">
              <a:buAutoNum type="arabicPeriod"/>
            </a:pPr>
            <a:r>
              <a:rPr lang="en-US" sz="2000" dirty="0" smtClean="0"/>
              <a:t>With </a:t>
            </a:r>
            <a:r>
              <a:rPr lang="en-US" sz="2000" dirty="0"/>
              <a:t>a </a:t>
            </a:r>
            <a:r>
              <a:rPr lang="en-US" sz="2000" b="1" i="1" dirty="0"/>
              <a:t>random traversal generator </a:t>
            </a:r>
            <a:r>
              <a:rPr lang="en-US" sz="2000" dirty="0"/>
              <a:t>which created a graph of the </a:t>
            </a:r>
            <a:r>
              <a:rPr lang="en-US" sz="2000" dirty="0" smtClean="0"/>
              <a:t>query symbols </a:t>
            </a:r>
            <a:r>
              <a:rPr lang="en-US" sz="2000" dirty="0"/>
              <a:t>by placing </a:t>
            </a:r>
            <a:r>
              <a:rPr lang="en-US" sz="2000" dirty="0" smtClean="0"/>
              <a:t>each symbol </a:t>
            </a:r>
            <a:r>
              <a:rPr lang="en-US" sz="2000" dirty="0"/>
              <a:t>in a node and adding a directed edge from each node to a fixed number of randomly chosen other nodes. A trail was generated by the graph traversal from a randomly chosen starting node. </a:t>
            </a:r>
          </a:p>
        </p:txBody>
      </p:sp>
      <p:sp>
        <p:nvSpPr>
          <p:cNvPr id="4" name="TextBox 3"/>
          <p:cNvSpPr txBox="1"/>
          <p:nvPr/>
        </p:nvSpPr>
        <p:spPr>
          <a:xfrm>
            <a:off x="76590" y="-24520"/>
            <a:ext cx="8959905" cy="584775"/>
          </a:xfrm>
          <a:prstGeom prst="rect">
            <a:avLst/>
          </a:prstGeom>
          <a:noFill/>
        </p:spPr>
        <p:txBody>
          <a:bodyPr wrap="square" rtlCol="0">
            <a:spAutoFit/>
          </a:bodyPr>
          <a:lstStyle/>
          <a:p>
            <a:pPr algn="ctr"/>
            <a:r>
              <a:rPr lang="en-US" sz="3200" b="1" dirty="0" smtClean="0">
                <a:solidFill>
                  <a:srgbClr val="0070C0"/>
                </a:solidFill>
              </a:rPr>
              <a:t>Experiments with TB-Structure (Data Generation)</a:t>
            </a:r>
          </a:p>
        </p:txBody>
      </p:sp>
      <p:grpSp>
        <p:nvGrpSpPr>
          <p:cNvPr id="6" name="Group 5"/>
          <p:cNvGrpSpPr/>
          <p:nvPr/>
        </p:nvGrpSpPr>
        <p:grpSpPr>
          <a:xfrm>
            <a:off x="314326" y="4509120"/>
            <a:ext cx="8676454" cy="2310780"/>
            <a:chOff x="1" y="4786124"/>
            <a:chExt cx="8676454" cy="2071876"/>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637" y="4795648"/>
              <a:ext cx="3333955" cy="203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74" y="4815073"/>
              <a:ext cx="2459781" cy="201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6124"/>
              <a:ext cx="2870214" cy="207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06835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 y="-24520"/>
            <a:ext cx="8959905" cy="584775"/>
          </a:xfrm>
          <a:prstGeom prst="rect">
            <a:avLst/>
          </a:prstGeom>
          <a:noFill/>
        </p:spPr>
        <p:txBody>
          <a:bodyPr wrap="square" rtlCol="0">
            <a:spAutoFit/>
          </a:bodyPr>
          <a:lstStyle/>
          <a:p>
            <a:pPr algn="ctr"/>
            <a:r>
              <a:rPr lang="en-US" sz="3200" b="1" dirty="0" smtClean="0">
                <a:solidFill>
                  <a:srgbClr val="0070C0"/>
                </a:solidFill>
              </a:rPr>
              <a:t>Experiments with TB-Structure (Data Settings)</a:t>
            </a:r>
          </a:p>
        </p:txBody>
      </p:sp>
      <p:sp>
        <p:nvSpPr>
          <p:cNvPr id="4" name="Rectangle 3"/>
          <p:cNvSpPr/>
          <p:nvPr/>
        </p:nvSpPr>
        <p:spPr>
          <a:xfrm>
            <a:off x="294953" y="629444"/>
            <a:ext cx="8568952" cy="3016210"/>
          </a:xfrm>
          <a:prstGeom prst="rect">
            <a:avLst/>
          </a:prstGeom>
        </p:spPr>
        <p:txBody>
          <a:bodyPr wrap="square">
            <a:spAutoFit/>
          </a:bodyPr>
          <a:lstStyle/>
          <a:p>
            <a:r>
              <a:rPr lang="en-US" sz="2000" dirty="0"/>
              <a:t>We automatically generated 5391 </a:t>
            </a:r>
            <a:r>
              <a:rPr lang="en-US" sz="2000" dirty="0" smtClean="0"/>
              <a:t>restricted* </a:t>
            </a:r>
            <a:r>
              <a:rPr lang="en-US" sz="2000" dirty="0"/>
              <a:t>TB-structures and 5391 </a:t>
            </a:r>
            <a:r>
              <a:rPr lang="en-US" sz="2000" dirty="0" smtClean="0"/>
              <a:t>fail-over** structures </a:t>
            </a:r>
            <a:r>
              <a:rPr lang="en-US" sz="2000" dirty="0"/>
              <a:t>with different </a:t>
            </a:r>
            <a:r>
              <a:rPr lang="en-US" sz="2000" dirty="0" smtClean="0"/>
              <a:t>settings.</a:t>
            </a:r>
          </a:p>
          <a:p>
            <a:endParaRPr lang="en-US" sz="1000" dirty="0"/>
          </a:p>
          <a:p>
            <a:r>
              <a:rPr lang="en-US" sz="2000" dirty="0" smtClean="0"/>
              <a:t>We </a:t>
            </a:r>
            <a:r>
              <a:rPr lang="en-US" sz="2000" dirty="0"/>
              <a:t>varied </a:t>
            </a:r>
            <a:r>
              <a:rPr lang="en-US" sz="2000" dirty="0" smtClean="0"/>
              <a:t>the minimal </a:t>
            </a:r>
            <a:r>
              <a:rPr lang="en-US" sz="2000" dirty="0"/>
              <a:t>trail </a:t>
            </a:r>
            <a:r>
              <a:rPr lang="en-US" sz="2000" dirty="0" smtClean="0"/>
              <a:t>length </a:t>
            </a:r>
            <a:r>
              <a:rPr lang="en-US" sz="2000" i="1" dirty="0">
                <a:latin typeface="Times New Roman" panose="02020603050405020304" pitchFamily="18" charset="0"/>
                <a:cs typeface="Times New Roman" panose="02020603050405020304" pitchFamily="18" charset="0"/>
              </a:rPr>
              <a:t>l</a:t>
            </a:r>
            <a:r>
              <a:rPr lang="en-US" sz="2000" baseline="-25000" dirty="0"/>
              <a:t>min</a:t>
            </a:r>
            <a:r>
              <a:rPr lang="en-US" sz="2000" dirty="0" smtClean="0"/>
              <a:t> </a:t>
            </a:r>
            <a:r>
              <a:rPr lang="en-US" sz="2000" dirty="0"/>
              <a:t>from 5 to 55 nodes, the maximal length </a:t>
            </a:r>
            <a:r>
              <a:rPr lang="en-US" sz="2000" i="1" dirty="0" smtClean="0">
                <a:latin typeface="Times New Roman" panose="02020603050405020304" pitchFamily="18" charset="0"/>
                <a:cs typeface="Times New Roman" panose="02020603050405020304" pitchFamily="18" charset="0"/>
              </a:rPr>
              <a:t>l</a:t>
            </a:r>
            <a:r>
              <a:rPr lang="en-US" sz="2000" baseline="-25000" dirty="0" smtClean="0"/>
              <a:t>max</a:t>
            </a:r>
            <a:r>
              <a:rPr lang="en-US" sz="2000" dirty="0" smtClean="0"/>
              <a:t> varies </a:t>
            </a:r>
            <a:r>
              <a:rPr lang="en-US" sz="2000" dirty="0"/>
              <a:t>from 5 to 60 nodes, the step of the length for each new set of generated structures was 5 </a:t>
            </a:r>
            <a:r>
              <a:rPr lang="en-US" sz="2000" dirty="0" smtClean="0"/>
              <a:t>nodes;</a:t>
            </a:r>
          </a:p>
          <a:p>
            <a:endParaRPr lang="en-US" sz="1000" dirty="0"/>
          </a:p>
          <a:p>
            <a:r>
              <a:rPr lang="en-US" sz="2000" dirty="0" smtClean="0"/>
              <a:t>A </a:t>
            </a:r>
            <a:r>
              <a:rPr lang="en-US" sz="2000" dirty="0"/>
              <a:t>number of symbols in the </a:t>
            </a:r>
            <a:r>
              <a:rPr lang="en-US" sz="2000" dirty="0" smtClean="0"/>
              <a:t>query alphabet </a:t>
            </a:r>
            <a:r>
              <a:rPr lang="en-US" sz="2000" dirty="0"/>
              <a:t>varies from 20 minimum to 1280 </a:t>
            </a:r>
            <a:r>
              <a:rPr lang="en-US" sz="2000" dirty="0" smtClean="0"/>
              <a:t>maximum;</a:t>
            </a:r>
          </a:p>
          <a:p>
            <a:endParaRPr lang="en-US" sz="1000" dirty="0"/>
          </a:p>
          <a:p>
            <a:r>
              <a:rPr lang="en-US" sz="2000" dirty="0" smtClean="0"/>
              <a:t>A </a:t>
            </a:r>
            <a:r>
              <a:rPr lang="en-US" sz="2000" dirty="0"/>
              <a:t>number of initial trails varies from 100 to 51200. </a:t>
            </a:r>
          </a:p>
        </p:txBody>
      </p:sp>
      <p:sp>
        <p:nvSpPr>
          <p:cNvPr id="5" name="TextBox 4"/>
          <p:cNvSpPr txBox="1"/>
          <p:nvPr/>
        </p:nvSpPr>
        <p:spPr>
          <a:xfrm>
            <a:off x="1037102" y="3800098"/>
            <a:ext cx="8100392" cy="461665"/>
          </a:xfrm>
          <a:prstGeom prst="rect">
            <a:avLst/>
          </a:prstGeom>
          <a:noFill/>
        </p:spPr>
        <p:txBody>
          <a:bodyPr wrap="square" rtlCol="0">
            <a:spAutoFit/>
          </a:bodyPr>
          <a:lstStyle/>
          <a:p>
            <a:r>
              <a:rPr lang="en-US" sz="1200" dirty="0" smtClean="0"/>
              <a:t>*   Trails in restricted structures does not contain the same symbol (query) several times in various places (natural assumption);</a:t>
            </a:r>
          </a:p>
          <a:p>
            <a:r>
              <a:rPr lang="en-US" sz="1200" dirty="0" smtClean="0"/>
              <a:t>** Trails in fail-over structures does not have any limitations (may lead to so called “toxic” cases).  </a:t>
            </a:r>
            <a:endParaRPr lang="en-US" sz="1200" dirty="0"/>
          </a:p>
        </p:txBody>
      </p:sp>
      <p:grpSp>
        <p:nvGrpSpPr>
          <p:cNvPr id="7" name="Group 6"/>
          <p:cNvGrpSpPr/>
          <p:nvPr/>
        </p:nvGrpSpPr>
        <p:grpSpPr>
          <a:xfrm>
            <a:off x="11485" y="4546007"/>
            <a:ext cx="9124453" cy="2189755"/>
            <a:chOff x="11485" y="4679357"/>
            <a:chExt cx="9124453" cy="2189755"/>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5" y="4715634"/>
              <a:ext cx="3912443" cy="214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131" y="4715633"/>
              <a:ext cx="2880320" cy="21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4679357"/>
              <a:ext cx="2907754" cy="217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67016" y="6468194"/>
              <a:ext cx="936104" cy="215444"/>
            </a:xfrm>
            <a:prstGeom prst="rect">
              <a:avLst/>
            </a:prstGeom>
            <a:noFill/>
          </p:spPr>
          <p:txBody>
            <a:bodyPr wrap="square" rtlCol="0">
              <a:spAutoFit/>
            </a:bodyPr>
            <a:lstStyle/>
            <a:p>
              <a:r>
                <a:rPr lang="en-US" sz="800" dirty="0" smtClean="0">
                  <a:solidFill>
                    <a:schemeClr val="bg1">
                      <a:lumMod val="50000"/>
                    </a:schemeClr>
                  </a:solidFill>
                </a:rPr>
                <a:t>Math genealogy</a:t>
              </a:r>
              <a:endParaRPr lang="en-US" sz="800" dirty="0">
                <a:solidFill>
                  <a:schemeClr val="bg1">
                    <a:lumMod val="50000"/>
                  </a:schemeClr>
                </a:solidFill>
              </a:endParaRPr>
            </a:p>
          </p:txBody>
        </p:sp>
      </p:grpSp>
    </p:spTree>
    <p:extLst>
      <p:ext uri="{BB962C8B-B14F-4D97-AF65-F5344CB8AC3E}">
        <p14:creationId xmlns:p14="http://schemas.microsoft.com/office/powerpoint/2010/main" val="1072930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 y="-24520"/>
            <a:ext cx="8959905" cy="1323439"/>
          </a:xfrm>
          <a:prstGeom prst="rect">
            <a:avLst/>
          </a:prstGeom>
          <a:noFill/>
        </p:spPr>
        <p:txBody>
          <a:bodyPr wrap="square" rtlCol="0">
            <a:spAutoFit/>
          </a:bodyPr>
          <a:lstStyle/>
          <a:p>
            <a:pPr algn="ctr"/>
            <a:r>
              <a:rPr lang="en-US" sz="3200" b="1" dirty="0" smtClean="0">
                <a:solidFill>
                  <a:srgbClr val="0070C0"/>
                </a:solidFill>
              </a:rPr>
              <a:t>Experiments with TB-Structure</a:t>
            </a:r>
          </a:p>
          <a:p>
            <a:pPr algn="ctr"/>
            <a:r>
              <a:rPr lang="en-US" sz="2400" b="1" dirty="0" smtClean="0">
                <a:solidFill>
                  <a:srgbClr val="0070C0"/>
                </a:solidFill>
              </a:rPr>
              <a:t>(verifying new-trails’ “</a:t>
            </a:r>
            <a:r>
              <a:rPr lang="en-US" sz="2400" b="1" dirty="0">
                <a:solidFill>
                  <a:srgbClr val="0070C0"/>
                </a:solidFill>
              </a:rPr>
              <a:t>generative power” (inference capacity),</a:t>
            </a:r>
            <a:endParaRPr lang="en-US" sz="2400" b="1" dirty="0" smtClean="0">
              <a:solidFill>
                <a:srgbClr val="0070C0"/>
              </a:solidFill>
            </a:endParaRPr>
          </a:p>
          <a:p>
            <a:pPr algn="ctr"/>
            <a:r>
              <a:rPr lang="en-US" sz="2400" b="1" dirty="0" smtClean="0">
                <a:solidFill>
                  <a:srgbClr val="0070C0"/>
                </a:solidFill>
              </a:rPr>
              <a:t>which also means storage “compactness”)</a:t>
            </a:r>
          </a:p>
        </p:txBody>
      </p:sp>
      <p:sp>
        <p:nvSpPr>
          <p:cNvPr id="4" name="TextBox 3"/>
          <p:cNvSpPr txBox="1"/>
          <p:nvPr/>
        </p:nvSpPr>
        <p:spPr>
          <a:xfrm>
            <a:off x="28576" y="1316757"/>
            <a:ext cx="9007920" cy="3785652"/>
          </a:xfrm>
          <a:prstGeom prst="rect">
            <a:avLst/>
          </a:prstGeom>
          <a:noFill/>
        </p:spPr>
        <p:txBody>
          <a:bodyPr wrap="square" rtlCol="0">
            <a:spAutoFit/>
          </a:bodyPr>
          <a:lstStyle/>
          <a:p>
            <a:r>
              <a:rPr lang="en-US" sz="2000" dirty="0"/>
              <a:t>An important property of the TB structure verified by experiments is its generative power – ability to infer new trails, implicit in the initial collection of trails. </a:t>
            </a:r>
            <a:r>
              <a:rPr lang="en-US" sz="2000" dirty="0" smtClean="0"/>
              <a:t>Such property </a:t>
            </a:r>
            <a:r>
              <a:rPr lang="en-US" sz="2000" dirty="0"/>
              <a:t>shows both the inference power and the compactness </a:t>
            </a:r>
            <a:r>
              <a:rPr lang="en-US" sz="2000" dirty="0" smtClean="0"/>
              <a:t>of </a:t>
            </a:r>
            <a:r>
              <a:rPr lang="en-US" sz="2000" dirty="0"/>
              <a:t>the </a:t>
            </a:r>
            <a:r>
              <a:rPr lang="en-US" sz="2000" dirty="0" smtClean="0"/>
              <a:t>structure.</a:t>
            </a:r>
          </a:p>
          <a:p>
            <a:endParaRPr lang="en-US" sz="1000" dirty="0"/>
          </a:p>
          <a:p>
            <a:r>
              <a:rPr lang="en-US" sz="2000" dirty="0" smtClean="0"/>
              <a:t>The experiments shown </a:t>
            </a:r>
            <a:r>
              <a:rPr lang="en-US" sz="2000" dirty="0"/>
              <a:t>a non-linear, exponential-like dependency between the number of </a:t>
            </a:r>
            <a:r>
              <a:rPr lang="en-US" sz="2000" dirty="0" smtClean="0"/>
              <a:t>initial </a:t>
            </a:r>
            <a:r>
              <a:rPr lang="en-US" sz="2000" dirty="0"/>
              <a:t>trails and newly generated </a:t>
            </a:r>
            <a:r>
              <a:rPr lang="en-US" sz="2000" dirty="0" smtClean="0"/>
              <a:t>ones.</a:t>
            </a:r>
          </a:p>
          <a:p>
            <a:endParaRPr lang="en-US" sz="1000" dirty="0"/>
          </a:p>
          <a:p>
            <a:r>
              <a:rPr lang="en-US" sz="2000" dirty="0" smtClean="0"/>
              <a:t>The </a:t>
            </a:r>
            <a:r>
              <a:rPr lang="en-US" sz="2000" dirty="0"/>
              <a:t>maximum number of generated trails was achieved in case of the bigger difference between the minimal possible length of trails and their maximal possible length </a:t>
            </a:r>
            <a:r>
              <a:rPr lang="en-US" sz="2000" dirty="0" smtClean="0"/>
              <a:t>(</a:t>
            </a:r>
            <a:r>
              <a:rPr lang="en-US" sz="2000" i="1" dirty="0">
                <a:latin typeface="Times New Roman" panose="02020603050405020304" pitchFamily="18" charset="0"/>
                <a:cs typeface="Times New Roman" panose="02020603050405020304" pitchFamily="18" charset="0"/>
              </a:rPr>
              <a:t>l</a:t>
            </a:r>
            <a:r>
              <a:rPr lang="en-US" sz="2000" baseline="-25000" dirty="0"/>
              <a:t>min</a:t>
            </a:r>
            <a:r>
              <a:rPr lang="en-US" sz="2000" dirty="0"/>
              <a:t> = 5 ; </a:t>
            </a:r>
            <a:r>
              <a:rPr lang="en-US" sz="2000" i="1" dirty="0">
                <a:latin typeface="Times New Roman" panose="02020603050405020304" pitchFamily="18" charset="0"/>
                <a:cs typeface="Times New Roman" panose="02020603050405020304" pitchFamily="18" charset="0"/>
              </a:rPr>
              <a:t>l</a:t>
            </a:r>
            <a:r>
              <a:rPr lang="en-US" sz="2000" baseline="-25000" dirty="0"/>
              <a:t>max</a:t>
            </a:r>
            <a:r>
              <a:rPr lang="en-US" sz="2000" dirty="0"/>
              <a:t> = 60</a:t>
            </a:r>
            <a:r>
              <a:rPr lang="en-US" sz="2000" dirty="0" smtClean="0"/>
              <a:t>) </a:t>
            </a:r>
            <a:r>
              <a:rPr lang="en-US" sz="2000" dirty="0"/>
              <a:t>and the smallest possible alphabet </a:t>
            </a:r>
            <a:r>
              <a:rPr lang="en-US" sz="2000" dirty="0" smtClean="0"/>
              <a:t>(= 20). </a:t>
            </a:r>
            <a:r>
              <a:rPr lang="en-US" sz="2000" dirty="0"/>
              <a:t>The biggest explosion of new trails was observed in a fail-over structure. In many cases the number of generated trails was so large that we were unable to count it at in reasonable </a:t>
            </a:r>
            <a:r>
              <a:rPr lang="en-US" sz="2000" dirty="0" smtClean="0"/>
              <a:t>time*.</a:t>
            </a:r>
          </a:p>
        </p:txBody>
      </p:sp>
      <p:sp>
        <p:nvSpPr>
          <p:cNvPr id="5" name="TextBox 4"/>
          <p:cNvSpPr txBox="1"/>
          <p:nvPr/>
        </p:nvSpPr>
        <p:spPr>
          <a:xfrm>
            <a:off x="2674639" y="4818861"/>
            <a:ext cx="5904656" cy="553998"/>
          </a:xfrm>
          <a:prstGeom prst="rect">
            <a:avLst/>
          </a:prstGeom>
          <a:solidFill>
            <a:schemeClr val="bg1">
              <a:lumMod val="95000"/>
            </a:schemeClr>
          </a:solidFill>
          <a:ln>
            <a:solidFill>
              <a:schemeClr val="tx1"/>
            </a:solidFill>
          </a:ln>
        </p:spPr>
        <p:txBody>
          <a:bodyPr wrap="square" rtlCol="0">
            <a:spAutoFit/>
          </a:bodyPr>
          <a:lstStyle/>
          <a:p>
            <a:r>
              <a:rPr lang="en-US" sz="1000" dirty="0" smtClean="0"/>
              <a:t>* The </a:t>
            </a:r>
            <a:r>
              <a:rPr lang="en-US" sz="1000" dirty="0"/>
              <a:t>combinatorial explosion is not critical in our case because usually real search tasks imply shorter query trails than what we used in experiments, and a large alpha-bet. TB-structures constructed with these settings are more compact and suffer less from explosion of newly generated trails.</a:t>
            </a:r>
          </a:p>
        </p:txBody>
      </p:sp>
      <p:pic>
        <p:nvPicPr>
          <p:cNvPr id="307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0989" y="5204448"/>
            <a:ext cx="1611610" cy="164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 y="5204448"/>
            <a:ext cx="1394156" cy="162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3203849" y="5445528"/>
            <a:ext cx="5848224" cy="1396011"/>
            <a:chOff x="3203849" y="5445528"/>
            <a:chExt cx="5848224" cy="1396011"/>
          </a:xfrm>
        </p:grpSpPr>
        <p:grpSp>
          <p:nvGrpSpPr>
            <p:cNvPr id="6" name="Group 5"/>
            <p:cNvGrpSpPr/>
            <p:nvPr/>
          </p:nvGrpSpPr>
          <p:grpSpPr>
            <a:xfrm>
              <a:off x="5724128" y="5498182"/>
              <a:ext cx="3327945" cy="1252743"/>
              <a:chOff x="5292153" y="5611560"/>
              <a:chExt cx="3610832" cy="1217865"/>
            </a:xfrm>
          </p:grpSpPr>
          <p:pic>
            <p:nvPicPr>
              <p:cNvPr id="307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5611560"/>
                <a:ext cx="1954721" cy="1180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153" y="5772909"/>
                <a:ext cx="1945832" cy="105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9" y="5445528"/>
              <a:ext cx="2520280" cy="1396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539030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p:cNvSpPr txBox="1"/>
          <p:nvPr/>
        </p:nvSpPr>
        <p:spPr>
          <a:xfrm>
            <a:off x="11420" y="12744"/>
            <a:ext cx="9132580" cy="769441"/>
          </a:xfrm>
          <a:prstGeom prst="rect">
            <a:avLst/>
          </a:prstGeom>
          <a:noFill/>
        </p:spPr>
        <p:txBody>
          <a:bodyPr wrap="square" rtlCol="0">
            <a:spAutoFit/>
          </a:bodyPr>
          <a:lstStyle/>
          <a:p>
            <a:pPr algn="ctr"/>
            <a:r>
              <a:rPr lang="en-US" sz="4400" b="1" dirty="0" smtClean="0">
                <a:solidFill>
                  <a:srgbClr val="0070C0"/>
                </a:solidFill>
              </a:rPr>
              <a:t>Next Stage: </a:t>
            </a:r>
            <a:r>
              <a:rPr lang="en-US" sz="4000" b="1" dirty="0" smtClean="0">
                <a:solidFill>
                  <a:srgbClr val="0070C0"/>
                </a:solidFill>
              </a:rPr>
              <a:t>SWARM-TB-Query-Structure</a:t>
            </a:r>
          </a:p>
        </p:txBody>
      </p:sp>
      <p:pic>
        <p:nvPicPr>
          <p:cNvPr id="1638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3696" y="1018405"/>
            <a:ext cx="3151256" cy="233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63627" y="1196752"/>
            <a:ext cx="5453237" cy="5264996"/>
            <a:chOff x="363627" y="1196752"/>
            <a:chExt cx="5453237" cy="5264996"/>
          </a:xfrm>
        </p:grpSpPr>
        <p:sp>
          <p:nvSpPr>
            <p:cNvPr id="75" name="Rounded Rectangle 74"/>
            <p:cNvSpPr/>
            <p:nvPr/>
          </p:nvSpPr>
          <p:spPr>
            <a:xfrm>
              <a:off x="524312" y="1196752"/>
              <a:ext cx="5292552" cy="5264996"/>
            </a:xfrm>
            <a:prstGeom prst="roundRect">
              <a:avLst>
                <a:gd name="adj" fmla="val 310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flipH="1">
              <a:off x="3470232" y="1781488"/>
              <a:ext cx="698016" cy="4129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842955" y="440227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cxnSp>
          <p:nvCxnSpPr>
            <p:cNvPr id="17" name="Straight Arrow Connector 16"/>
            <p:cNvCxnSpPr/>
            <p:nvPr/>
          </p:nvCxnSpPr>
          <p:spPr>
            <a:xfrm>
              <a:off x="2229567" y="184623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869567" y="220941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9" name="Straight Arrow Connector 18"/>
            <p:cNvCxnSpPr/>
            <p:nvPr/>
          </p:nvCxnSpPr>
          <p:spPr>
            <a:xfrm>
              <a:off x="2215141" y="256941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855141" y="2942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cxnSp>
          <p:nvCxnSpPr>
            <p:cNvPr id="21" name="Straight Arrow Connector 20"/>
            <p:cNvCxnSpPr/>
            <p:nvPr/>
          </p:nvCxnSpPr>
          <p:spPr>
            <a:xfrm>
              <a:off x="2200715" y="33027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55141" y="3662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23" name="Straight Arrow Connector 22"/>
            <p:cNvCxnSpPr/>
            <p:nvPr/>
          </p:nvCxnSpPr>
          <p:spPr>
            <a:xfrm>
              <a:off x="2200715" y="40227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2"/>
            </p:cNvCxnSpPr>
            <p:nvPr/>
          </p:nvCxnSpPr>
          <p:spPr>
            <a:xfrm flipH="1">
              <a:off x="1828287" y="4762276"/>
              <a:ext cx="374668"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82712"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cxnSp>
          <p:nvCxnSpPr>
            <p:cNvPr id="26" name="Straight Arrow Connector 25"/>
            <p:cNvCxnSpPr/>
            <p:nvPr/>
          </p:nvCxnSpPr>
          <p:spPr>
            <a:xfrm>
              <a:off x="2222352" y="4022790"/>
              <a:ext cx="893923"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261633" y="511163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16</a:t>
              </a:r>
              <a:endParaRPr lang="en-US" b="1" baseline="-25000" dirty="0">
                <a:solidFill>
                  <a:schemeClr val="tx1"/>
                </a:solidFill>
              </a:endParaRPr>
            </a:p>
          </p:txBody>
        </p:sp>
        <p:cxnSp>
          <p:nvCxnSpPr>
            <p:cNvPr id="28" name="Straight Arrow Connector 27"/>
            <p:cNvCxnSpPr/>
            <p:nvPr/>
          </p:nvCxnSpPr>
          <p:spPr>
            <a:xfrm>
              <a:off x="3604967" y="547171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235540"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21</a:t>
              </a:r>
              <a:endParaRPr lang="en-US" b="1" baseline="-25000" dirty="0">
                <a:solidFill>
                  <a:schemeClr val="tx1"/>
                </a:solidFill>
              </a:endParaRPr>
            </a:p>
          </p:txBody>
        </p:sp>
        <p:sp>
          <p:nvSpPr>
            <p:cNvPr id="30" name="Rectangle 29"/>
            <p:cNvSpPr/>
            <p:nvPr/>
          </p:nvSpPr>
          <p:spPr>
            <a:xfrm>
              <a:off x="2795952" y="439440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14</a:t>
              </a:r>
              <a:endParaRPr lang="en-US" b="1" baseline="-25000" dirty="0">
                <a:solidFill>
                  <a:schemeClr val="tx1"/>
                </a:solidFill>
              </a:endParaRPr>
            </a:p>
          </p:txBody>
        </p:sp>
        <p:cxnSp>
          <p:nvCxnSpPr>
            <p:cNvPr id="31" name="Straight Arrow Connector 30"/>
            <p:cNvCxnSpPr>
              <a:endCxn id="27" idx="0"/>
            </p:cNvCxnSpPr>
            <p:nvPr/>
          </p:nvCxnSpPr>
          <p:spPr>
            <a:xfrm>
              <a:off x="3385138" y="4754405"/>
              <a:ext cx="236495" cy="3572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388083" y="2584851"/>
              <a:ext cx="8214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956035" y="295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34" name="Straight Arrow Connector 33"/>
            <p:cNvCxnSpPr/>
            <p:nvPr/>
          </p:nvCxnSpPr>
          <p:spPr>
            <a:xfrm>
              <a:off x="1301609" y="331287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56035" y="367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36" name="Straight Arrow Connector 35"/>
            <p:cNvCxnSpPr>
              <a:stCxn id="98" idx="2"/>
            </p:cNvCxnSpPr>
            <p:nvPr/>
          </p:nvCxnSpPr>
          <p:spPr>
            <a:xfrm>
              <a:off x="987481" y="4792900"/>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41905"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38" name="Straight Arrow Connector 37"/>
            <p:cNvCxnSpPr/>
            <p:nvPr/>
          </p:nvCxnSpPr>
          <p:spPr>
            <a:xfrm flipH="1">
              <a:off x="2710402" y="4751667"/>
              <a:ext cx="374426" cy="105841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364828"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20</a:t>
              </a:r>
              <a:endParaRPr lang="en-US" b="1" baseline="-25000" dirty="0">
                <a:solidFill>
                  <a:schemeClr val="tx1"/>
                </a:solidFill>
              </a:endParaRPr>
            </a:p>
          </p:txBody>
        </p:sp>
        <p:cxnSp>
          <p:nvCxnSpPr>
            <p:cNvPr id="40" name="Straight Arrow Connector 39"/>
            <p:cNvCxnSpPr/>
            <p:nvPr/>
          </p:nvCxnSpPr>
          <p:spPr>
            <a:xfrm>
              <a:off x="2347290" y="3325274"/>
              <a:ext cx="6618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850541" y="368527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cxnSp>
          <p:nvCxnSpPr>
            <p:cNvPr id="42" name="Straight Arrow Connector 41"/>
            <p:cNvCxnSpPr>
              <a:endCxn id="43" idx="0"/>
            </p:cNvCxnSpPr>
            <p:nvPr/>
          </p:nvCxnSpPr>
          <p:spPr>
            <a:xfrm>
              <a:off x="3439727" y="4045274"/>
              <a:ext cx="596495" cy="32940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676222" y="437467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15</a:t>
              </a:r>
              <a:endParaRPr lang="en-US" b="1" baseline="-25000" dirty="0">
                <a:solidFill>
                  <a:schemeClr val="tx1"/>
                </a:solidFill>
              </a:endParaRPr>
            </a:p>
          </p:txBody>
        </p:sp>
        <p:sp>
          <p:nvSpPr>
            <p:cNvPr id="44" name="Rectangle 43"/>
            <p:cNvSpPr/>
            <p:nvPr/>
          </p:nvSpPr>
          <p:spPr>
            <a:xfrm>
              <a:off x="4116715" y="511171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17</a:t>
              </a:r>
              <a:endParaRPr lang="en-US" b="1" baseline="-25000" dirty="0">
                <a:solidFill>
                  <a:schemeClr val="tx1"/>
                </a:solidFill>
              </a:endParaRPr>
            </a:p>
          </p:txBody>
        </p:sp>
        <p:cxnSp>
          <p:nvCxnSpPr>
            <p:cNvPr id="45" name="Straight Arrow Connector 44"/>
            <p:cNvCxnSpPr/>
            <p:nvPr/>
          </p:nvCxnSpPr>
          <p:spPr>
            <a:xfrm>
              <a:off x="4460049" y="547179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098573" y="583179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22</a:t>
              </a:r>
              <a:endParaRPr lang="en-US" b="1" baseline="-25000" dirty="0">
                <a:solidFill>
                  <a:schemeClr val="tx1"/>
                </a:solidFill>
              </a:endParaRPr>
            </a:p>
          </p:txBody>
        </p:sp>
        <p:cxnSp>
          <p:nvCxnSpPr>
            <p:cNvPr id="47" name="Straight Arrow Connector 46"/>
            <p:cNvCxnSpPr>
              <a:endCxn id="44" idx="0"/>
            </p:cNvCxnSpPr>
            <p:nvPr/>
          </p:nvCxnSpPr>
          <p:spPr>
            <a:xfrm>
              <a:off x="4240220" y="4754485"/>
              <a:ext cx="236495" cy="3572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001889" y="582598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23</a:t>
              </a:r>
              <a:endParaRPr lang="en-US" b="1" baseline="-25000" dirty="0">
                <a:solidFill>
                  <a:schemeClr val="tx1"/>
                </a:solidFill>
              </a:endParaRPr>
            </a:p>
          </p:txBody>
        </p:sp>
        <p:sp>
          <p:nvSpPr>
            <p:cNvPr id="51" name="Rectangle 50"/>
            <p:cNvSpPr/>
            <p:nvPr/>
          </p:nvSpPr>
          <p:spPr>
            <a:xfrm>
              <a:off x="1892623" y="146213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67" name="Straight Arrow Connector 66"/>
            <p:cNvCxnSpPr/>
            <p:nvPr/>
          </p:nvCxnSpPr>
          <p:spPr>
            <a:xfrm flipH="1">
              <a:off x="3346065" y="1811968"/>
              <a:ext cx="1012402" cy="187330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009121" y="145575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69" name="Straight Arrow Connector 68"/>
            <p:cNvCxnSpPr>
              <a:endCxn id="33" idx="0"/>
            </p:cNvCxnSpPr>
            <p:nvPr/>
          </p:nvCxnSpPr>
          <p:spPr>
            <a:xfrm>
              <a:off x="1128701" y="1842448"/>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791757" y="145834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71" name="Straight Arrow Connector 70"/>
            <p:cNvCxnSpPr/>
            <p:nvPr/>
          </p:nvCxnSpPr>
          <p:spPr>
            <a:xfrm flipH="1">
              <a:off x="3849256" y="4729990"/>
              <a:ext cx="106284" cy="38172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4134268" y="1836070"/>
              <a:ext cx="336944" cy="253860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4134268" y="145196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76" name="Straight Arrow Connector 75"/>
            <p:cNvCxnSpPr/>
            <p:nvPr/>
          </p:nvCxnSpPr>
          <p:spPr>
            <a:xfrm>
              <a:off x="1422605" y="3334402"/>
              <a:ext cx="593016" cy="3283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3210541" y="407290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422605" y="4022790"/>
              <a:ext cx="295236" cy="1825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268238" y="1811968"/>
              <a:ext cx="747383" cy="3974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3346065" y="183762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2923765" y="220941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89" name="Straight Arrow Connector 88"/>
            <p:cNvCxnSpPr/>
            <p:nvPr/>
          </p:nvCxnSpPr>
          <p:spPr>
            <a:xfrm>
              <a:off x="2420559" y="1827513"/>
              <a:ext cx="747383" cy="3974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8" idx="2"/>
              <a:endCxn id="41" idx="0"/>
            </p:cNvCxnSpPr>
            <p:nvPr/>
          </p:nvCxnSpPr>
          <p:spPr>
            <a:xfrm flipH="1">
              <a:off x="3210541" y="2569412"/>
              <a:ext cx="73224" cy="111586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49" idx="0"/>
            </p:cNvCxnSpPr>
            <p:nvPr/>
          </p:nvCxnSpPr>
          <p:spPr>
            <a:xfrm>
              <a:off x="4700325" y="5452853"/>
              <a:ext cx="661564" cy="37313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627481" y="443290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99" name="Straight Arrow Connector 98"/>
            <p:cNvCxnSpPr>
              <a:endCxn id="98" idx="0"/>
            </p:cNvCxnSpPr>
            <p:nvPr/>
          </p:nvCxnSpPr>
          <p:spPr>
            <a:xfrm flipH="1">
              <a:off x="987481" y="4053414"/>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2335219" y="4781427"/>
              <a:ext cx="254348" cy="102865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3737974" y="5471796"/>
              <a:ext cx="564767" cy="3382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31055">
              <a:off x="363627" y="2458236"/>
              <a:ext cx="4526450" cy="280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4" name="Straight Arrow Connector 63"/>
            <p:cNvCxnSpPr/>
            <p:nvPr/>
          </p:nvCxnSpPr>
          <p:spPr>
            <a:xfrm flipH="1">
              <a:off x="2501533" y="2569412"/>
              <a:ext cx="654419" cy="46569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1331275" y="4784047"/>
              <a:ext cx="770064" cy="104914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6555157" y="3358646"/>
            <a:ext cx="2253200" cy="3421282"/>
            <a:chOff x="6555157" y="3358646"/>
            <a:chExt cx="2253200" cy="3421282"/>
          </a:xfrm>
        </p:grpSpPr>
        <p:grpSp>
          <p:nvGrpSpPr>
            <p:cNvPr id="110" name="Group 109"/>
            <p:cNvGrpSpPr/>
            <p:nvPr/>
          </p:nvGrpSpPr>
          <p:grpSpPr>
            <a:xfrm>
              <a:off x="6555157" y="3358646"/>
              <a:ext cx="2253200" cy="3421282"/>
              <a:chOff x="6555157" y="2901446"/>
              <a:chExt cx="2253200" cy="3421282"/>
            </a:xfrm>
          </p:grpSpPr>
          <p:pic>
            <p:nvPicPr>
              <p:cNvPr id="65"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389"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8496" y="5187367"/>
              <a:ext cx="1189691" cy="68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676187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p:cNvSpPr txBox="1"/>
          <p:nvPr/>
        </p:nvSpPr>
        <p:spPr>
          <a:xfrm>
            <a:off x="11420" y="12744"/>
            <a:ext cx="7065414" cy="769441"/>
          </a:xfrm>
          <a:prstGeom prst="rect">
            <a:avLst/>
          </a:prstGeom>
          <a:noFill/>
        </p:spPr>
        <p:txBody>
          <a:bodyPr wrap="square" rtlCol="0">
            <a:spAutoFit/>
          </a:bodyPr>
          <a:lstStyle/>
          <a:p>
            <a:pPr algn="ctr"/>
            <a:r>
              <a:rPr lang="en-US" sz="4400" b="1" dirty="0" smtClean="0">
                <a:solidFill>
                  <a:srgbClr val="0070C0"/>
                </a:solidFill>
              </a:rPr>
              <a:t>SWARM-TB-Query-Structure</a:t>
            </a:r>
          </a:p>
        </p:txBody>
      </p:sp>
      <p:pic>
        <p:nvPicPr>
          <p:cNvPr id="1638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3696" y="1018405"/>
            <a:ext cx="3151256" cy="233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555157" y="3358646"/>
            <a:ext cx="2253200" cy="3421282"/>
            <a:chOff x="6555157" y="3358646"/>
            <a:chExt cx="2253200" cy="3421282"/>
          </a:xfrm>
        </p:grpSpPr>
        <p:grpSp>
          <p:nvGrpSpPr>
            <p:cNvPr id="110" name="Group 109"/>
            <p:cNvGrpSpPr/>
            <p:nvPr/>
          </p:nvGrpSpPr>
          <p:grpSpPr>
            <a:xfrm>
              <a:off x="6555157" y="3358646"/>
              <a:ext cx="2253200" cy="3421282"/>
              <a:chOff x="6555157" y="2901446"/>
              <a:chExt cx="2253200" cy="3421282"/>
            </a:xfrm>
          </p:grpSpPr>
          <p:pic>
            <p:nvPicPr>
              <p:cNvPr id="6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389"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8496" y="5187367"/>
              <a:ext cx="1189691" cy="68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58920" y="2290526"/>
            <a:ext cx="6048672" cy="4339650"/>
            <a:chOff x="58920" y="2290526"/>
            <a:chExt cx="6048672" cy="4339650"/>
          </a:xfrm>
        </p:grpSpPr>
        <p:sp>
          <p:nvSpPr>
            <p:cNvPr id="2" name="Rectangle 1"/>
            <p:cNvSpPr/>
            <p:nvPr/>
          </p:nvSpPr>
          <p:spPr>
            <a:xfrm>
              <a:off x="58920" y="2290526"/>
              <a:ext cx="6048672" cy="4339650"/>
            </a:xfrm>
            <a:prstGeom prst="rect">
              <a:avLst/>
            </a:prstGeom>
            <a:solidFill>
              <a:schemeClr val="bg1">
                <a:lumMod val="95000"/>
              </a:schemeClr>
            </a:solidFill>
            <a:ln w="38100">
              <a:solidFill>
                <a:schemeClr val="accent1"/>
              </a:solidFill>
            </a:ln>
          </p:spPr>
          <p:txBody>
            <a:bodyPr wrap="square">
              <a:spAutoFit/>
            </a:bodyPr>
            <a:lstStyle/>
            <a:p>
              <a:r>
                <a:rPr lang="en-US" sz="2400" b="1" dirty="0" smtClean="0"/>
                <a:t>Ant Colony Optimization </a:t>
              </a:r>
              <a:r>
                <a:rPr lang="en-US" sz="2400" b="1" dirty="0"/>
                <a:t>scheme</a:t>
              </a:r>
              <a:r>
                <a:rPr lang="en-US" sz="2400" dirty="0" smtClean="0"/>
                <a:t>:</a:t>
              </a:r>
            </a:p>
            <a:p>
              <a:endParaRPr lang="en-US" dirty="0"/>
            </a:p>
            <a:p>
              <a:r>
                <a:rPr lang="en-US" dirty="0" smtClean="0"/>
                <a:t>   Initialize </a:t>
              </a:r>
              <a:r>
                <a:rPr lang="en-US" dirty="0"/>
                <a:t>pheromone values</a:t>
              </a:r>
            </a:p>
            <a:p>
              <a:r>
                <a:rPr lang="en-US" b="1" dirty="0" smtClean="0"/>
                <a:t>   repeat</a:t>
              </a:r>
              <a:endParaRPr lang="en-US" b="1" dirty="0"/>
            </a:p>
            <a:p>
              <a:r>
                <a:rPr lang="en-US" b="1" dirty="0" smtClean="0"/>
                <a:t>       for </a:t>
              </a:r>
              <a:r>
                <a:rPr lang="en-US" dirty="0"/>
                <a:t>ant </a:t>
              </a:r>
              <a:r>
                <a:rPr lang="en-US" i="1" dirty="0"/>
                <a:t>k ∈ {</a:t>
              </a:r>
              <a:r>
                <a:rPr lang="en-US" dirty="0"/>
                <a:t>1</a:t>
              </a:r>
              <a:r>
                <a:rPr lang="en-US" i="1" dirty="0"/>
                <a:t>, . . .,m}</a:t>
              </a:r>
            </a:p>
            <a:p>
              <a:r>
                <a:rPr lang="en-US" dirty="0" smtClean="0"/>
                <a:t>         construct </a:t>
              </a:r>
              <a:r>
                <a:rPr lang="en-US" dirty="0"/>
                <a:t>a solution</a:t>
              </a:r>
            </a:p>
            <a:p>
              <a:r>
                <a:rPr lang="en-US" b="1" dirty="0" smtClean="0"/>
                <a:t>       </a:t>
              </a:r>
              <a:r>
                <a:rPr lang="en-US" b="1" dirty="0" err="1" smtClean="0"/>
                <a:t>endfor</a:t>
              </a:r>
              <a:endParaRPr lang="en-US" b="1" dirty="0"/>
            </a:p>
            <a:p>
              <a:r>
                <a:rPr lang="en-US" b="1" dirty="0" smtClean="0"/>
                <a:t>       </a:t>
              </a:r>
              <a:r>
                <a:rPr lang="en-US" b="1" dirty="0" err="1" smtClean="0"/>
                <a:t>forall</a:t>
              </a:r>
              <a:r>
                <a:rPr lang="en-US" b="1" dirty="0" smtClean="0"/>
                <a:t> </a:t>
              </a:r>
              <a:r>
                <a:rPr lang="en-US" dirty="0"/>
                <a:t>pheromone values </a:t>
              </a:r>
              <a:r>
                <a:rPr lang="en-US" b="1" dirty="0"/>
                <a:t>do</a:t>
              </a:r>
            </a:p>
            <a:p>
              <a:r>
                <a:rPr lang="en-US" dirty="0" smtClean="0"/>
                <a:t>         decrease </a:t>
              </a:r>
              <a:r>
                <a:rPr lang="en-US" dirty="0"/>
                <a:t>the value by a certain percentage </a:t>
              </a:r>
              <a:r>
                <a:rPr lang="en-US" i="1" dirty="0"/>
                <a:t>{</a:t>
              </a:r>
              <a:r>
                <a:rPr lang="en-US" b="1" u="sng" dirty="0">
                  <a:solidFill>
                    <a:srgbClr val="FF0000"/>
                  </a:solidFill>
                </a:rPr>
                <a:t>evaporation</a:t>
              </a:r>
              <a:r>
                <a:rPr lang="en-US" i="1" dirty="0"/>
                <a:t>}</a:t>
              </a:r>
            </a:p>
            <a:p>
              <a:r>
                <a:rPr lang="en-US" b="1" dirty="0" smtClean="0"/>
                <a:t>       </a:t>
              </a:r>
              <a:r>
                <a:rPr lang="en-US" b="1" dirty="0" err="1" smtClean="0"/>
                <a:t>endfor</a:t>
              </a:r>
              <a:endParaRPr lang="en-US" b="1" dirty="0"/>
            </a:p>
            <a:p>
              <a:r>
                <a:rPr lang="en-US" b="1" dirty="0" smtClean="0"/>
                <a:t>       </a:t>
              </a:r>
              <a:r>
                <a:rPr lang="en-US" b="1" dirty="0" err="1" smtClean="0"/>
                <a:t>forall</a:t>
              </a:r>
              <a:r>
                <a:rPr lang="en-US" b="1" dirty="0" smtClean="0"/>
                <a:t> </a:t>
              </a:r>
              <a:r>
                <a:rPr lang="en-US" dirty="0"/>
                <a:t>pheromone values corresponding to good solutions</a:t>
              </a:r>
            </a:p>
            <a:p>
              <a:r>
                <a:rPr lang="en-US" b="1" dirty="0" smtClean="0"/>
                <a:t>       do</a:t>
              </a:r>
              <a:endParaRPr lang="en-US" b="1" dirty="0"/>
            </a:p>
            <a:p>
              <a:r>
                <a:rPr lang="en-US" dirty="0" smtClean="0"/>
                <a:t>          increase </a:t>
              </a:r>
              <a:r>
                <a:rPr lang="en-US" dirty="0"/>
                <a:t>the value </a:t>
              </a:r>
              <a:r>
                <a:rPr lang="en-US" i="1" dirty="0"/>
                <a:t>{</a:t>
              </a:r>
              <a:r>
                <a:rPr lang="en-US" b="1" u="sng" dirty="0">
                  <a:solidFill>
                    <a:srgbClr val="FF0000"/>
                  </a:solidFill>
                </a:rPr>
                <a:t>intensification</a:t>
              </a:r>
              <a:r>
                <a:rPr lang="en-US" i="1" dirty="0"/>
                <a:t>}</a:t>
              </a:r>
            </a:p>
            <a:p>
              <a:r>
                <a:rPr lang="en-US" b="1" dirty="0" smtClean="0"/>
                <a:t>       </a:t>
              </a:r>
              <a:r>
                <a:rPr lang="en-US" b="1" dirty="0" err="1" smtClean="0"/>
                <a:t>endfor</a:t>
              </a:r>
              <a:endParaRPr lang="en-US" b="1" dirty="0"/>
            </a:p>
            <a:p>
              <a:r>
                <a:rPr lang="en-US" b="1" dirty="0" smtClean="0"/>
                <a:t>   until </a:t>
              </a:r>
              <a:r>
                <a:rPr lang="en-US" dirty="0"/>
                <a:t>stopping criterion is met</a:t>
              </a:r>
            </a:p>
          </p:txBody>
        </p:sp>
        <p:pic>
          <p:nvPicPr>
            <p:cNvPr id="77"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4127" y="2862221"/>
              <a:ext cx="21318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8" name="Rectangle 77"/>
          <p:cNvSpPr/>
          <p:nvPr/>
        </p:nvSpPr>
        <p:spPr>
          <a:xfrm>
            <a:off x="482484" y="1234478"/>
            <a:ext cx="4514569"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How we may use pheromone?</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2863010" y="2660832"/>
            <a:ext cx="2448272" cy="307777"/>
          </a:xfrm>
          <a:prstGeom prst="rect">
            <a:avLst/>
          </a:prstGeom>
          <a:noFill/>
        </p:spPr>
        <p:txBody>
          <a:bodyPr wrap="square" rtlCol="0">
            <a:spAutoFit/>
          </a:bodyPr>
          <a:lstStyle/>
          <a:p>
            <a:r>
              <a:rPr lang="en-US" sz="1400" dirty="0" smtClean="0"/>
              <a:t>[ D. </a:t>
            </a:r>
            <a:r>
              <a:rPr lang="en-US" sz="1400" dirty="0" err="1"/>
              <a:t>Merkle</a:t>
            </a:r>
            <a:r>
              <a:rPr lang="en-US" sz="1400" dirty="0"/>
              <a:t> </a:t>
            </a:r>
            <a:r>
              <a:rPr lang="en-US" sz="1400" dirty="0" smtClean="0"/>
              <a:t>&amp; M. </a:t>
            </a:r>
            <a:r>
              <a:rPr lang="en-US" sz="1400" dirty="0" err="1" smtClean="0"/>
              <a:t>Middendorf</a:t>
            </a:r>
            <a:r>
              <a:rPr lang="en-US" sz="1400" dirty="0" smtClean="0"/>
              <a:t> ]</a:t>
            </a:r>
            <a:endParaRPr lang="en-US" sz="1400" dirty="0"/>
          </a:p>
        </p:txBody>
      </p:sp>
    </p:spTree>
    <p:extLst>
      <p:ext uri="{BB962C8B-B14F-4D97-AF65-F5344CB8AC3E}">
        <p14:creationId xmlns:p14="http://schemas.microsoft.com/office/powerpoint/2010/main" val="704797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p:cNvSpPr txBox="1"/>
          <p:nvPr/>
        </p:nvSpPr>
        <p:spPr>
          <a:xfrm>
            <a:off x="11420" y="12744"/>
            <a:ext cx="7065414" cy="769441"/>
          </a:xfrm>
          <a:prstGeom prst="rect">
            <a:avLst/>
          </a:prstGeom>
          <a:noFill/>
        </p:spPr>
        <p:txBody>
          <a:bodyPr wrap="square" rtlCol="0">
            <a:spAutoFit/>
          </a:bodyPr>
          <a:lstStyle/>
          <a:p>
            <a:pPr algn="ctr"/>
            <a:r>
              <a:rPr lang="en-US" sz="4400" b="1" dirty="0" smtClean="0">
                <a:solidFill>
                  <a:srgbClr val="0070C0"/>
                </a:solidFill>
              </a:rPr>
              <a:t>SWARM-TB-Query-Structure</a:t>
            </a:r>
          </a:p>
        </p:txBody>
      </p:sp>
      <p:sp>
        <p:nvSpPr>
          <p:cNvPr id="2" name="Rectangle 1"/>
          <p:cNvSpPr/>
          <p:nvPr/>
        </p:nvSpPr>
        <p:spPr>
          <a:xfrm>
            <a:off x="179512" y="908720"/>
            <a:ext cx="6048672" cy="5724644"/>
          </a:xfrm>
          <a:prstGeom prst="rect">
            <a:avLst/>
          </a:prstGeom>
          <a:solidFill>
            <a:schemeClr val="bg1">
              <a:lumMod val="95000"/>
            </a:schemeClr>
          </a:solidFill>
          <a:ln w="38100">
            <a:solidFill>
              <a:schemeClr val="accent1"/>
            </a:solidFill>
          </a:ln>
        </p:spPr>
        <p:txBody>
          <a:bodyPr wrap="square">
            <a:spAutoFit/>
          </a:bodyPr>
          <a:lstStyle/>
          <a:p>
            <a:r>
              <a:rPr lang="en-US" sz="2400" b="1" dirty="0" smtClean="0"/>
              <a:t>Traveling Salesperson Problem ACO </a:t>
            </a:r>
            <a:r>
              <a:rPr lang="en-US" sz="2400" b="1" dirty="0"/>
              <a:t>scheme</a:t>
            </a:r>
            <a:r>
              <a:rPr lang="en-US" sz="2400" dirty="0" smtClean="0"/>
              <a:t>:</a:t>
            </a:r>
          </a:p>
          <a:p>
            <a:endParaRPr lang="en-US" dirty="0"/>
          </a:p>
          <a:p>
            <a:r>
              <a:rPr lang="en-US" dirty="0" smtClean="0"/>
              <a:t>Initialize </a:t>
            </a:r>
            <a:r>
              <a:rPr lang="en-US" dirty="0"/>
              <a:t>pheromone values</a:t>
            </a:r>
          </a:p>
          <a:p>
            <a:r>
              <a:rPr lang="en-US" b="1" dirty="0"/>
              <a:t>repeat</a:t>
            </a:r>
          </a:p>
          <a:p>
            <a:r>
              <a:rPr lang="en-US" b="1" dirty="0" smtClean="0"/>
              <a:t>    for </a:t>
            </a:r>
            <a:r>
              <a:rPr lang="en-US" dirty="0"/>
              <a:t>ant </a:t>
            </a:r>
            <a:r>
              <a:rPr lang="en-US" i="1" dirty="0"/>
              <a:t>k ∈ {</a:t>
            </a:r>
            <a:r>
              <a:rPr lang="en-US" dirty="0"/>
              <a:t>1</a:t>
            </a:r>
            <a:r>
              <a:rPr lang="en-US" i="1" dirty="0"/>
              <a:t>, . . .,m}{</a:t>
            </a:r>
            <a:r>
              <a:rPr lang="en-US" dirty="0"/>
              <a:t>solution construction</a:t>
            </a:r>
            <a:r>
              <a:rPr lang="en-US" i="1" dirty="0"/>
              <a:t>}</a:t>
            </a:r>
          </a:p>
          <a:p>
            <a:r>
              <a:rPr lang="en-US" i="1" dirty="0" smtClean="0"/>
              <a:t>       S </a:t>
            </a:r>
            <a:r>
              <a:rPr lang="en-US" dirty="0"/>
              <a:t>:= </a:t>
            </a:r>
            <a:r>
              <a:rPr lang="en-US" i="1" dirty="0"/>
              <a:t>{</a:t>
            </a:r>
            <a:r>
              <a:rPr lang="en-US" dirty="0"/>
              <a:t>1</a:t>
            </a:r>
            <a:r>
              <a:rPr lang="en-US" i="1" dirty="0"/>
              <a:t>, . . . , n} {</a:t>
            </a:r>
            <a:r>
              <a:rPr lang="en-US" dirty="0"/>
              <a:t>set of selectable </a:t>
            </a:r>
            <a:r>
              <a:rPr lang="en-US" dirty="0" smtClean="0"/>
              <a:t>edges</a:t>
            </a:r>
            <a:r>
              <a:rPr lang="en-US" i="1" dirty="0" smtClean="0"/>
              <a:t>}</a:t>
            </a:r>
            <a:endParaRPr lang="en-US" i="1" dirty="0"/>
          </a:p>
          <a:p>
            <a:r>
              <a:rPr lang="en-US" dirty="0" smtClean="0"/>
              <a:t>       choose edge </a:t>
            </a:r>
            <a:r>
              <a:rPr lang="en-US" i="1" dirty="0" err="1"/>
              <a:t>i</a:t>
            </a:r>
            <a:r>
              <a:rPr lang="en-US" i="1" dirty="0"/>
              <a:t> </a:t>
            </a:r>
            <a:r>
              <a:rPr lang="en-US" dirty="0"/>
              <a:t>with probability </a:t>
            </a:r>
            <a:r>
              <a:rPr lang="en-US" i="1" dirty="0"/>
              <a:t>p</a:t>
            </a:r>
            <a:r>
              <a:rPr lang="en-US" baseline="-25000" dirty="0"/>
              <a:t>0</a:t>
            </a:r>
            <a:r>
              <a:rPr lang="en-US" i="1" baseline="-25000" dirty="0"/>
              <a:t>i</a:t>
            </a:r>
          </a:p>
          <a:p>
            <a:r>
              <a:rPr lang="en-US" b="1" dirty="0" smtClean="0"/>
              <a:t>       repeat</a:t>
            </a:r>
            <a:endParaRPr lang="en-US" b="1" dirty="0"/>
          </a:p>
          <a:p>
            <a:r>
              <a:rPr lang="en-US" dirty="0" smtClean="0"/>
              <a:t>         choose edge </a:t>
            </a:r>
            <a:r>
              <a:rPr lang="en-US" i="1" dirty="0"/>
              <a:t>j ∈ S </a:t>
            </a:r>
            <a:r>
              <a:rPr lang="en-US" dirty="0"/>
              <a:t>with probability </a:t>
            </a:r>
            <a:r>
              <a:rPr lang="en-US" i="1" dirty="0"/>
              <a:t>p</a:t>
            </a:r>
            <a:r>
              <a:rPr lang="en-US" i="1" baseline="-25000" dirty="0"/>
              <a:t>ij</a:t>
            </a:r>
          </a:p>
          <a:p>
            <a:r>
              <a:rPr lang="en-US" i="1" dirty="0" smtClean="0"/>
              <a:t>         S </a:t>
            </a:r>
            <a:r>
              <a:rPr lang="en-US" dirty="0"/>
              <a:t>:= </a:t>
            </a:r>
            <a:r>
              <a:rPr lang="en-US" i="1" dirty="0"/>
              <a:t>S − {j}</a:t>
            </a:r>
          </a:p>
          <a:p>
            <a:r>
              <a:rPr lang="en-US" i="1" dirty="0" smtClean="0"/>
              <a:t>         </a:t>
            </a:r>
            <a:r>
              <a:rPr lang="en-US" i="1" dirty="0" err="1" smtClean="0"/>
              <a:t>i</a:t>
            </a:r>
            <a:r>
              <a:rPr lang="en-US" i="1" dirty="0" smtClean="0"/>
              <a:t> </a:t>
            </a:r>
            <a:r>
              <a:rPr lang="en-US" dirty="0"/>
              <a:t>:= </a:t>
            </a:r>
            <a:r>
              <a:rPr lang="en-US" i="1" dirty="0"/>
              <a:t>j</a:t>
            </a:r>
          </a:p>
          <a:p>
            <a:r>
              <a:rPr lang="en-US" b="1" dirty="0" smtClean="0"/>
              <a:t>       until </a:t>
            </a:r>
            <a:r>
              <a:rPr lang="en-US" i="1" dirty="0"/>
              <a:t>S </a:t>
            </a:r>
            <a:r>
              <a:rPr lang="en-US" dirty="0"/>
              <a:t>= </a:t>
            </a:r>
            <a:r>
              <a:rPr lang="en-US" i="1" dirty="0"/>
              <a:t>∅</a:t>
            </a:r>
          </a:p>
          <a:p>
            <a:r>
              <a:rPr lang="en-US" b="1" dirty="0" smtClean="0"/>
              <a:t>   </a:t>
            </a:r>
            <a:r>
              <a:rPr lang="en-US" b="1" dirty="0" err="1" smtClean="0"/>
              <a:t>Endfor</a:t>
            </a:r>
            <a:endParaRPr lang="en-US" b="1" dirty="0" smtClean="0"/>
          </a:p>
          <a:p>
            <a:r>
              <a:rPr lang="en-US" b="1" dirty="0" smtClean="0"/>
              <a:t>   </a:t>
            </a:r>
            <a:r>
              <a:rPr lang="en-US" b="1" dirty="0" err="1" smtClean="0"/>
              <a:t>forall</a:t>
            </a:r>
            <a:r>
              <a:rPr lang="en-US" b="1" dirty="0" smtClean="0"/>
              <a:t> </a:t>
            </a:r>
            <a:r>
              <a:rPr lang="en-US" i="1" dirty="0" err="1"/>
              <a:t>i</a:t>
            </a:r>
            <a:r>
              <a:rPr lang="en-US" i="1" dirty="0"/>
              <a:t>, j </a:t>
            </a:r>
            <a:r>
              <a:rPr lang="en-US" b="1" dirty="0"/>
              <a:t>do</a:t>
            </a:r>
          </a:p>
          <a:p>
            <a:r>
              <a:rPr lang="en-US" i="1" dirty="0" smtClean="0"/>
              <a:t>      </a:t>
            </a:r>
            <a:r>
              <a:rPr lang="el-GR" i="1" dirty="0" smtClean="0"/>
              <a:t>τ</a:t>
            </a:r>
            <a:r>
              <a:rPr lang="en-US" i="1" baseline="-25000" dirty="0"/>
              <a:t>ij</a:t>
            </a:r>
            <a:r>
              <a:rPr lang="en-US" i="1" dirty="0"/>
              <a:t> </a:t>
            </a:r>
            <a:r>
              <a:rPr lang="en-US" dirty="0"/>
              <a:t>:= (1 </a:t>
            </a:r>
            <a:r>
              <a:rPr lang="en-US" i="1" dirty="0"/>
              <a:t>− </a:t>
            </a:r>
            <a:r>
              <a:rPr lang="el-GR" i="1" dirty="0"/>
              <a:t>ρ</a:t>
            </a:r>
            <a:r>
              <a:rPr lang="el-GR" dirty="0"/>
              <a:t>) </a:t>
            </a:r>
            <a:r>
              <a:rPr lang="el-GR" i="1" dirty="0"/>
              <a:t>· τ</a:t>
            </a:r>
            <a:r>
              <a:rPr lang="en-US" i="1" baseline="-25000" dirty="0"/>
              <a:t>ij</a:t>
            </a:r>
            <a:r>
              <a:rPr lang="en-US" i="1" dirty="0"/>
              <a:t> {</a:t>
            </a:r>
            <a:r>
              <a:rPr lang="en-US" dirty="0"/>
              <a:t>evaporation</a:t>
            </a:r>
            <a:r>
              <a:rPr lang="en-US" i="1" dirty="0"/>
              <a:t>}</a:t>
            </a:r>
          </a:p>
          <a:p>
            <a:r>
              <a:rPr lang="en-US" b="1" dirty="0" smtClean="0"/>
              <a:t>   </a:t>
            </a:r>
            <a:r>
              <a:rPr lang="en-US" b="1" dirty="0" err="1" smtClean="0"/>
              <a:t>endfor</a:t>
            </a:r>
            <a:endParaRPr lang="en-US" b="1" dirty="0"/>
          </a:p>
          <a:p>
            <a:r>
              <a:rPr lang="en-US" b="1" dirty="0" smtClean="0"/>
              <a:t>   </a:t>
            </a:r>
            <a:r>
              <a:rPr lang="en-US" b="1" dirty="0" err="1" smtClean="0"/>
              <a:t>forall</a:t>
            </a:r>
            <a:r>
              <a:rPr lang="en-US" b="1" dirty="0" smtClean="0"/>
              <a:t> </a:t>
            </a:r>
            <a:r>
              <a:rPr lang="en-US" i="1" dirty="0" err="1"/>
              <a:t>i</a:t>
            </a:r>
            <a:r>
              <a:rPr lang="en-US" i="1" dirty="0"/>
              <a:t>, j </a:t>
            </a:r>
            <a:r>
              <a:rPr lang="en-US" dirty="0"/>
              <a:t>in iteration best solution </a:t>
            </a:r>
            <a:r>
              <a:rPr lang="en-US" b="1" dirty="0"/>
              <a:t>do</a:t>
            </a:r>
          </a:p>
          <a:p>
            <a:r>
              <a:rPr lang="en-US" i="1" dirty="0" smtClean="0"/>
              <a:t>     </a:t>
            </a:r>
            <a:r>
              <a:rPr lang="el-GR" i="1" dirty="0" smtClean="0"/>
              <a:t>τ</a:t>
            </a:r>
            <a:r>
              <a:rPr lang="en-US" i="1" baseline="-25000" dirty="0"/>
              <a:t>i,j</a:t>
            </a:r>
            <a:r>
              <a:rPr lang="en-US" i="1" dirty="0"/>
              <a:t> </a:t>
            </a:r>
            <a:r>
              <a:rPr lang="en-US" dirty="0"/>
              <a:t>:= </a:t>
            </a:r>
            <a:r>
              <a:rPr lang="el-GR" i="1" dirty="0"/>
              <a:t>τ</a:t>
            </a:r>
            <a:r>
              <a:rPr lang="en-US" i="1" baseline="-25000" dirty="0"/>
              <a:t>ij</a:t>
            </a:r>
            <a:r>
              <a:rPr lang="en-US" i="1" dirty="0"/>
              <a:t> </a:t>
            </a:r>
            <a:r>
              <a:rPr lang="en-US" dirty="0"/>
              <a:t>+</a:t>
            </a:r>
            <a:r>
              <a:rPr lang="el-GR" dirty="0"/>
              <a:t>Δ </a:t>
            </a:r>
            <a:r>
              <a:rPr lang="el-GR" i="1" dirty="0"/>
              <a:t>{</a:t>
            </a:r>
            <a:r>
              <a:rPr lang="en-US" dirty="0"/>
              <a:t>intensification</a:t>
            </a:r>
            <a:r>
              <a:rPr lang="en-US" i="1" dirty="0"/>
              <a:t>}</a:t>
            </a:r>
          </a:p>
          <a:p>
            <a:r>
              <a:rPr lang="en-US" b="1" dirty="0" smtClean="0"/>
              <a:t>   </a:t>
            </a:r>
            <a:r>
              <a:rPr lang="en-US" b="1" dirty="0" err="1" smtClean="0"/>
              <a:t>endfor</a:t>
            </a:r>
            <a:endParaRPr lang="en-US" b="1" dirty="0"/>
          </a:p>
          <a:p>
            <a:r>
              <a:rPr lang="en-US" b="1" dirty="0"/>
              <a:t>until </a:t>
            </a:r>
            <a:r>
              <a:rPr lang="en-US" dirty="0"/>
              <a:t>stopping criterion is met</a:t>
            </a:r>
          </a:p>
        </p:txBody>
      </p:sp>
      <p:pic>
        <p:nvPicPr>
          <p:cNvPr id="77"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8917" y="1586803"/>
            <a:ext cx="1065914" cy="61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983602" y="1279026"/>
            <a:ext cx="2448272" cy="307777"/>
          </a:xfrm>
          <a:prstGeom prst="rect">
            <a:avLst/>
          </a:prstGeom>
          <a:noFill/>
        </p:spPr>
        <p:txBody>
          <a:bodyPr wrap="square" rtlCol="0">
            <a:spAutoFit/>
          </a:bodyPr>
          <a:lstStyle/>
          <a:p>
            <a:r>
              <a:rPr lang="en-US" sz="1400" dirty="0" smtClean="0"/>
              <a:t>[ D. </a:t>
            </a:r>
            <a:r>
              <a:rPr lang="en-US" sz="1400" dirty="0" err="1"/>
              <a:t>Merkle</a:t>
            </a:r>
            <a:r>
              <a:rPr lang="en-US" sz="1400" dirty="0"/>
              <a:t> </a:t>
            </a:r>
            <a:r>
              <a:rPr lang="en-US" sz="1400" dirty="0" smtClean="0"/>
              <a:t>&amp; M. </a:t>
            </a:r>
            <a:r>
              <a:rPr lang="en-US" sz="1400" dirty="0" err="1" smtClean="0"/>
              <a:t>Middendorf</a:t>
            </a:r>
            <a:r>
              <a:rPr lang="en-US" sz="1400" dirty="0" smtClean="0"/>
              <a:t> ]</a:t>
            </a:r>
            <a:endParaRPr lang="en-US" sz="1400" dirty="0"/>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9345" y="3645024"/>
            <a:ext cx="3028908" cy="72008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9" name="Group 18"/>
          <p:cNvGrpSpPr/>
          <p:nvPr/>
        </p:nvGrpSpPr>
        <p:grpSpPr>
          <a:xfrm>
            <a:off x="6498414" y="614097"/>
            <a:ext cx="2253200" cy="3421282"/>
            <a:chOff x="6555157" y="3358646"/>
            <a:chExt cx="2253200" cy="3421282"/>
          </a:xfrm>
        </p:grpSpPr>
        <p:grpSp>
          <p:nvGrpSpPr>
            <p:cNvPr id="20" name="Group 19"/>
            <p:cNvGrpSpPr/>
            <p:nvPr/>
          </p:nvGrpSpPr>
          <p:grpSpPr>
            <a:xfrm>
              <a:off x="6555157" y="3358646"/>
              <a:ext cx="2253200" cy="3421282"/>
              <a:chOff x="6555157" y="2901446"/>
              <a:chExt cx="2253200" cy="3421282"/>
            </a:xfrm>
          </p:grpSpPr>
          <p:pic>
            <p:nvPicPr>
              <p:cNvPr id="2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8496" y="5187367"/>
              <a:ext cx="1189691" cy="68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4387549" y="4477548"/>
            <a:ext cx="4592832" cy="2280491"/>
            <a:chOff x="4387549" y="4477548"/>
            <a:chExt cx="4592832" cy="2280491"/>
          </a:xfrm>
        </p:grpSpPr>
        <p:pic>
          <p:nvPicPr>
            <p:cNvPr id="1843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7549" y="4477548"/>
              <a:ext cx="4592832" cy="228049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43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3728" y="4947896"/>
              <a:ext cx="2016000" cy="14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1998" y="5301207"/>
              <a:ext cx="4480482" cy="46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8862" y="6170779"/>
              <a:ext cx="4312413" cy="46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4475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1934" y="1927498"/>
            <a:ext cx="8229600" cy="968971"/>
          </a:xfrm>
        </p:spPr>
        <p:txBody>
          <a:bodyPr>
            <a:normAutofit fontScale="92500" lnSpcReduction="20000"/>
          </a:bodyPr>
          <a:lstStyle/>
          <a:p>
            <a:r>
              <a:rPr lang="en-US" altLang="en-US" sz="2400" dirty="0" smtClean="0"/>
              <a:t>We are </a:t>
            </a:r>
            <a:r>
              <a:rPr lang="en-US" sz="2400" dirty="0" smtClean="0"/>
              <a:t>grateful </a:t>
            </a:r>
            <a:r>
              <a:rPr lang="en-US" sz="2400" dirty="0"/>
              <a:t>to the anonymous photographers and artists, whose photos and pictures (or their fragments) posted on the Internet, </a:t>
            </a:r>
            <a:r>
              <a:rPr lang="en-US" sz="2400" dirty="0" smtClean="0"/>
              <a:t>we </a:t>
            </a:r>
            <a:r>
              <a:rPr lang="en-US" sz="2400" dirty="0"/>
              <a:t>used in the presentation.</a:t>
            </a:r>
            <a:endParaRPr lang="en-US" altLang="en-US" sz="2400" dirty="0"/>
          </a:p>
          <a:p>
            <a:pPr marL="0" indent="0">
              <a:buNone/>
            </a:pP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88640"/>
            <a:ext cx="54387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 y="2848347"/>
            <a:ext cx="7334250" cy="11144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9" y="4286330"/>
            <a:ext cx="4968552" cy="251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30924" y="4699620"/>
            <a:ext cx="3921841"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Beware on hidden slides!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551911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764704"/>
            <a:ext cx="8568952"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Exploratory </a:t>
            </a:r>
            <a:r>
              <a:rPr lang="en-US" sz="2000" dirty="0"/>
              <a:t>search optimization </a:t>
            </a:r>
            <a:r>
              <a:rPr lang="en-US" sz="2000" dirty="0" smtClean="0"/>
              <a:t>benefits </a:t>
            </a:r>
            <a:r>
              <a:rPr lang="en-US" sz="2000" dirty="0"/>
              <a:t>from </a:t>
            </a:r>
            <a:r>
              <a:rPr lang="en-US" sz="2000" dirty="0" smtClean="0"/>
              <a:t>capturing and processing collective </a:t>
            </a:r>
            <a:r>
              <a:rPr lang="en-US" sz="2000" dirty="0"/>
              <a:t>search </a:t>
            </a:r>
            <a:r>
              <a:rPr lang="en-US" sz="2000" dirty="0" smtClean="0"/>
              <a:t>experience;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Collective </a:t>
            </a:r>
            <a:r>
              <a:rPr lang="en-US" sz="2000" dirty="0"/>
              <a:t>behavior </a:t>
            </a:r>
            <a:r>
              <a:rPr lang="en-US" sz="2000" dirty="0" smtClean="0"/>
              <a:t>contains </a:t>
            </a:r>
            <a:r>
              <a:rPr lang="en-US" sz="2000" dirty="0"/>
              <a:t>hidden patterns that can </a:t>
            </a:r>
            <a:r>
              <a:rPr lang="en-US" sz="2000" dirty="0" smtClean="0"/>
              <a:t>be uncovered and used;</a:t>
            </a:r>
          </a:p>
          <a:p>
            <a:r>
              <a:rPr lang="en-US" sz="2000" dirty="0" smtClean="0"/>
              <a:t> </a:t>
            </a:r>
          </a:p>
          <a:p>
            <a:pPr marL="285750" indent="-285750">
              <a:buFont typeface="Arial" panose="020B0604020202020204" pitchFamily="34" charset="0"/>
              <a:buChar char="•"/>
            </a:pPr>
            <a:r>
              <a:rPr lang="en-US" sz="2000" dirty="0" smtClean="0"/>
              <a:t>TB-Structure contributes to the </a:t>
            </a:r>
            <a:r>
              <a:rPr lang="en-US" sz="2000" dirty="0"/>
              <a:t>effective </a:t>
            </a:r>
            <a:r>
              <a:rPr lang="en-US" sz="2000" dirty="0" smtClean="0"/>
              <a:t>storage </a:t>
            </a:r>
            <a:r>
              <a:rPr lang="en-US" sz="2000" dirty="0"/>
              <a:t>and operation over big data sequences, e.g., query </a:t>
            </a:r>
            <a:r>
              <a:rPr lang="en-US" sz="2000" dirty="0" smtClean="0"/>
              <a:t>trails of collective </a:t>
            </a:r>
            <a:r>
              <a:rPr lang="en-US" sz="2000" dirty="0"/>
              <a:t>search </a:t>
            </a:r>
            <a:r>
              <a:rPr lang="en-US" sz="2000" dirty="0" smtClean="0"/>
              <a:t>experience;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TB-structure is </a:t>
            </a:r>
            <a:r>
              <a:rPr lang="en-US" sz="2000" dirty="0"/>
              <a:t>a smart data model used for compact storage of explicit query trails and inference of implicit trails useful for new </a:t>
            </a:r>
            <a:r>
              <a:rPr lang="en-US" sz="2000" dirty="0" smtClean="0"/>
              <a:t>users’ </a:t>
            </a:r>
            <a:r>
              <a:rPr lang="en-US" sz="2000" dirty="0"/>
              <a:t>intents </a:t>
            </a:r>
            <a:r>
              <a:rPr lang="en-US" sz="2000" dirty="0" smtClean="0"/>
              <a:t>prediction;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TB-structure</a:t>
            </a:r>
            <a:r>
              <a:rPr lang="en-US" sz="2000" dirty="0" smtClean="0"/>
              <a:t> can </a:t>
            </a:r>
            <a:r>
              <a:rPr lang="en-US" sz="2000" dirty="0"/>
              <a:t>be </a:t>
            </a:r>
            <a:r>
              <a:rPr lang="en-US" sz="2000" dirty="0" smtClean="0"/>
              <a:t>applied </a:t>
            </a:r>
            <a:r>
              <a:rPr lang="en-US" sz="2000" dirty="0"/>
              <a:t>for various tasks implying sequential </a:t>
            </a:r>
            <a:r>
              <a:rPr lang="en-US" sz="2000" dirty="0" smtClean="0"/>
              <a:t>processes, configurations and plans </a:t>
            </a:r>
            <a:r>
              <a:rPr lang="en-US" sz="2000" dirty="0"/>
              <a:t>in biology, medicine, industry, </a:t>
            </a:r>
            <a:r>
              <a:rPr lang="en-US" sz="2000" dirty="0" smtClean="0"/>
              <a:t>logistics, etc.;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Experiments show that generative power of the proposed data structures is very high, in some cases we experience explosion of new implicit knowledge </a:t>
            </a:r>
            <a:r>
              <a:rPr lang="en-US" sz="2000" dirty="0" smtClean="0"/>
              <a:t>emergence;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The structure will benefit from applying a </a:t>
            </a:r>
            <a:r>
              <a:rPr lang="en-US" sz="2000" dirty="0"/>
              <a:t>swarm intelligence </a:t>
            </a:r>
            <a:r>
              <a:rPr lang="en-US" sz="2000" dirty="0" smtClean="0"/>
              <a:t>on top of it. </a:t>
            </a:r>
            <a:endParaRPr lang="en-US" sz="2000" dirty="0"/>
          </a:p>
        </p:txBody>
      </p:sp>
      <p:sp>
        <p:nvSpPr>
          <p:cNvPr id="4" name="Title 1"/>
          <p:cNvSpPr>
            <a:spLocks noGrp="1"/>
          </p:cNvSpPr>
          <p:nvPr>
            <p:ph type="title"/>
          </p:nvPr>
        </p:nvSpPr>
        <p:spPr>
          <a:xfrm>
            <a:off x="457200" y="0"/>
            <a:ext cx="8229600" cy="746203"/>
          </a:xfrm>
        </p:spPr>
        <p:txBody>
          <a:bodyPr>
            <a:normAutofit/>
          </a:bodyPr>
          <a:lstStyle/>
          <a:p>
            <a:r>
              <a:rPr lang="en-US" sz="4000" b="1" dirty="0" smtClean="0">
                <a:solidFill>
                  <a:srgbClr val="0070C0"/>
                </a:solidFill>
                <a:latin typeface="+mn-lt"/>
                <a:ea typeface="+mn-ea"/>
                <a:cs typeface="+mn-cs"/>
              </a:rPr>
              <a:t>Summary and Conclusions</a:t>
            </a:r>
            <a:endParaRPr lang="en-US" sz="4000" b="1" dirty="0">
              <a:solidFill>
                <a:srgbClr val="0070C0"/>
              </a:solidFill>
              <a:latin typeface="+mn-lt"/>
              <a:ea typeface="+mn-ea"/>
              <a:cs typeface="+mn-cs"/>
            </a:endParaRPr>
          </a:p>
        </p:txBody>
      </p:sp>
    </p:spTree>
    <p:extLst>
      <p:ext uri="{BB962C8B-B14F-4D97-AF65-F5344CB8AC3E}">
        <p14:creationId xmlns:p14="http://schemas.microsoft.com/office/powerpoint/2010/main" val="2176020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883" y="1322779"/>
            <a:ext cx="3749447" cy="310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857" y="4645893"/>
            <a:ext cx="6267870" cy="218521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If no time for explicit questions,</a:t>
            </a:r>
          </a:p>
          <a:p>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then explore:</a:t>
            </a:r>
          </a:p>
          <a:p>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3"/>
              </a:rPr>
              <a:t>http://www.cs.jyu.fi/ai/IKC-2016.pptx</a:t>
            </a: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implicit answers …</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7" y="260648"/>
            <a:ext cx="500398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21060" y="2239913"/>
            <a:ext cx="3401232" cy="2202905"/>
            <a:chOff x="611560" y="2420888"/>
            <a:chExt cx="3401232" cy="2202905"/>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420888"/>
              <a:ext cx="2232199" cy="220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2662858"/>
              <a:ext cx="1961072" cy="85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5726" y="4869160"/>
            <a:ext cx="276131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9472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054600"/>
            <a:ext cx="7772400" cy="1362075"/>
          </a:xfrm>
        </p:spPr>
        <p:txBody>
          <a:bodyPr/>
          <a:lstStyle/>
          <a:p>
            <a:r>
              <a:rPr lang="en-US" dirty="0" smtClean="0"/>
              <a:t>Hidden slides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50007"/>
            <a:ext cx="8316416" cy="420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36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3944832" y="0"/>
            <a:ext cx="5199168" cy="769441"/>
          </a:xfrm>
          <a:prstGeom prst="rect">
            <a:avLst/>
          </a:prstGeom>
          <a:noFill/>
        </p:spPr>
        <p:txBody>
          <a:bodyPr wrap="square" rtlCol="0">
            <a:spAutoFit/>
          </a:bodyPr>
          <a:lstStyle/>
          <a:p>
            <a:pPr algn="ctr"/>
            <a:r>
              <a:rPr lang="en-US" sz="4400" b="1" dirty="0" smtClean="0">
                <a:solidFill>
                  <a:srgbClr val="0070C0"/>
                </a:solidFill>
              </a:rPr>
              <a:t>Search Trail</a:t>
            </a:r>
            <a:endParaRPr lang="en-US" sz="4400" b="1" dirty="0">
              <a:solidFill>
                <a:srgbClr val="0070C0"/>
              </a:solidFill>
            </a:endParaRPr>
          </a:p>
        </p:txBody>
      </p:sp>
      <p:grpSp>
        <p:nvGrpSpPr>
          <p:cNvPr id="11" name="Group 10"/>
          <p:cNvGrpSpPr/>
          <p:nvPr/>
        </p:nvGrpSpPr>
        <p:grpSpPr>
          <a:xfrm>
            <a:off x="3817615" y="1157971"/>
            <a:ext cx="5250005" cy="4406967"/>
            <a:chOff x="3913027" y="1110265"/>
            <a:chExt cx="5250005" cy="4406967"/>
          </a:xfrm>
        </p:grpSpPr>
        <p:sp>
          <p:nvSpPr>
            <p:cNvPr id="7" name="Rounded Rectangle 6"/>
            <p:cNvSpPr/>
            <p:nvPr/>
          </p:nvSpPr>
          <p:spPr>
            <a:xfrm>
              <a:off x="3913027" y="1110265"/>
              <a:ext cx="5250005" cy="4406967"/>
            </a:xfrm>
            <a:prstGeom prst="roundRect">
              <a:avLst>
                <a:gd name="adj" fmla="val 583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112023" y="1793724"/>
              <a:ext cx="720000" cy="360000"/>
            </a:xfrm>
            <a:prstGeom prst="roundRect">
              <a:avLst>
                <a:gd name="adj" fmla="val 36283"/>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0</a:t>
              </a:r>
              <a:endParaRPr lang="en-US" b="1" baseline="-25000" dirty="0">
                <a:solidFill>
                  <a:schemeClr val="tx1"/>
                </a:solidFill>
                <a:effectLst>
                  <a:outerShdw blurRad="38100" dist="38100" dir="2700000" algn="tl">
                    <a:srgbClr val="000000">
                      <a:alpha val="43137"/>
                    </a:srgbClr>
                  </a:outerShdw>
                </a:effectLst>
              </a:endParaRPr>
            </a:p>
          </p:txBody>
        </p:sp>
        <p:sp>
          <p:nvSpPr>
            <p:cNvPr id="41" name="Rounded Rectangular Callout 40"/>
            <p:cNvSpPr/>
            <p:nvPr/>
          </p:nvSpPr>
          <p:spPr>
            <a:xfrm>
              <a:off x="5223049" y="1708891"/>
              <a:ext cx="2756502" cy="570801"/>
            </a:xfrm>
            <a:prstGeom prst="wedgeRoundRectCallout">
              <a:avLst>
                <a:gd name="adj1" fmla="val -62032"/>
                <a:gd name="adj2" fmla="val -20095"/>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initial state-of-mind (original believed search objective)</a:t>
              </a:r>
              <a:endParaRPr lang="en-US" sz="1400" dirty="0">
                <a:solidFill>
                  <a:schemeClr val="tx1"/>
                </a:solidFill>
              </a:endParaRPr>
            </a:p>
          </p:txBody>
        </p:sp>
        <p:sp>
          <p:nvSpPr>
            <p:cNvPr id="42" name="Rectangle 41"/>
            <p:cNvSpPr/>
            <p:nvPr/>
          </p:nvSpPr>
          <p:spPr>
            <a:xfrm>
              <a:off x="4129479" y="259022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i</a:t>
              </a:r>
              <a:endParaRPr lang="en-US" b="1" baseline="-25000" dirty="0">
                <a:solidFill>
                  <a:schemeClr val="tx1"/>
                </a:solidFill>
              </a:endParaRPr>
            </a:p>
          </p:txBody>
        </p:sp>
        <p:sp>
          <p:nvSpPr>
            <p:cNvPr id="43" name="Rounded Rectangular Callout 42"/>
            <p:cNvSpPr/>
            <p:nvPr/>
          </p:nvSpPr>
          <p:spPr>
            <a:xfrm>
              <a:off x="5294608" y="2487653"/>
              <a:ext cx="3044534" cy="570801"/>
            </a:xfrm>
            <a:prstGeom prst="wedgeRoundRectCallout">
              <a:avLst>
                <a:gd name="adj1" fmla="val -62032"/>
                <a:gd name="adj2" fmla="val -20095"/>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keyword search query (depends on current state-of-mind)</a:t>
              </a:r>
              <a:endParaRPr lang="en-US" sz="1400" dirty="0">
                <a:solidFill>
                  <a:schemeClr val="tx1"/>
                </a:solidFill>
              </a:endParaRPr>
            </a:p>
          </p:txBody>
        </p:sp>
        <p:sp>
          <p:nvSpPr>
            <p:cNvPr id="45" name="Rounded Rectangular Callout 44"/>
            <p:cNvSpPr/>
            <p:nvPr/>
          </p:nvSpPr>
          <p:spPr>
            <a:xfrm>
              <a:off x="5277675" y="3233678"/>
              <a:ext cx="3829701" cy="570801"/>
            </a:xfrm>
            <a:prstGeom prst="wedgeRoundRectCallout">
              <a:avLst>
                <a:gd name="adj1" fmla="val -60579"/>
                <a:gd name="adj2" fmla="val -20095"/>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return/response  from the search engine (includes also its clickable neighborhood)</a:t>
              </a:r>
              <a:endParaRPr lang="en-US" sz="1400" dirty="0">
                <a:solidFill>
                  <a:schemeClr val="tx1"/>
                </a:solidFill>
              </a:endParaRPr>
            </a:p>
          </p:txBody>
        </p:sp>
        <p:sp>
          <p:nvSpPr>
            <p:cNvPr id="46" name="Flowchart: Multidocument 45"/>
            <p:cNvSpPr/>
            <p:nvPr/>
          </p:nvSpPr>
          <p:spPr>
            <a:xfrm>
              <a:off x="4009736" y="3289823"/>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i</a:t>
              </a:r>
              <a:endParaRPr lang="en-US" b="1" baseline="-25000" dirty="0">
                <a:solidFill>
                  <a:schemeClr val="tx1"/>
                </a:solidFill>
                <a:effectLst>
                  <a:outerShdw blurRad="38100" dist="38100" dir="2700000" algn="tl">
                    <a:srgbClr val="000000">
                      <a:alpha val="43137"/>
                    </a:srgbClr>
                  </a:outerShdw>
                </a:effectLst>
              </a:endParaRPr>
            </a:p>
          </p:txBody>
        </p:sp>
        <p:sp>
          <p:nvSpPr>
            <p:cNvPr id="47" name="Rounded Rectangle 46"/>
            <p:cNvSpPr/>
            <p:nvPr/>
          </p:nvSpPr>
          <p:spPr>
            <a:xfrm>
              <a:off x="4060879" y="4121695"/>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i</a:t>
              </a:r>
              <a:endParaRPr lang="en-US" b="1" baseline="-25000" dirty="0">
                <a:solidFill>
                  <a:schemeClr val="tx1"/>
                </a:solidFill>
                <a:effectLst>
                  <a:outerShdw blurRad="38100" dist="38100" dir="2700000" algn="tl">
                    <a:srgbClr val="000000">
                      <a:alpha val="43137"/>
                    </a:srgbClr>
                  </a:outerShdw>
                </a:effectLst>
              </a:endParaRPr>
            </a:p>
          </p:txBody>
        </p:sp>
        <p:sp>
          <p:nvSpPr>
            <p:cNvPr id="48" name="Rounded Rectangular Callout 47"/>
            <p:cNvSpPr/>
            <p:nvPr/>
          </p:nvSpPr>
          <p:spPr>
            <a:xfrm>
              <a:off x="5171905" y="4036862"/>
              <a:ext cx="2756502" cy="570801"/>
            </a:xfrm>
            <a:prstGeom prst="wedgeRoundRectCallout">
              <a:avLst>
                <a:gd name="adj1" fmla="val -62032"/>
                <a:gd name="adj2" fmla="val -20095"/>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refined state-of-mind (refined search objective)</a:t>
              </a:r>
              <a:endParaRPr lang="en-US" sz="1400" dirty="0">
                <a:solidFill>
                  <a:schemeClr val="tx1"/>
                </a:solidFill>
              </a:endParaRPr>
            </a:p>
          </p:txBody>
        </p:sp>
        <p:sp>
          <p:nvSpPr>
            <p:cNvPr id="50" name="Rounded Rectangular Callout 49"/>
            <p:cNvSpPr/>
            <p:nvPr/>
          </p:nvSpPr>
          <p:spPr>
            <a:xfrm>
              <a:off x="5219611" y="4811518"/>
              <a:ext cx="2756502" cy="570801"/>
            </a:xfrm>
            <a:prstGeom prst="wedgeRoundRectCallout">
              <a:avLst>
                <a:gd name="adj1" fmla="val -62032"/>
                <a:gd name="adj2" fmla="val -20095"/>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satisfaction state-of-mind (search mission accomplished)</a:t>
              </a:r>
              <a:endParaRPr lang="en-US" sz="1400" dirty="0">
                <a:solidFill>
                  <a:schemeClr val="tx1"/>
                </a:solidFill>
              </a:endParaRPr>
            </a:p>
          </p:txBody>
        </p:sp>
        <p:sp>
          <p:nvSpPr>
            <p:cNvPr id="51" name="Rounded Rectangle 50"/>
            <p:cNvSpPr/>
            <p:nvPr/>
          </p:nvSpPr>
          <p:spPr>
            <a:xfrm>
              <a:off x="4112023" y="4889895"/>
              <a:ext cx="720000" cy="360000"/>
            </a:xfrm>
            <a:prstGeom prst="roundRect">
              <a:avLst>
                <a:gd name="adj" fmla="val 3628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n</a:t>
              </a:r>
              <a:endParaRPr lang="en-US" b="1" baseline="-250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a:off x="4983441" y="1110266"/>
              <a:ext cx="2672270"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terminology</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17" name="Group 16"/>
          <p:cNvGrpSpPr/>
          <p:nvPr/>
        </p:nvGrpSpPr>
        <p:grpSpPr>
          <a:xfrm>
            <a:off x="39755" y="-2054"/>
            <a:ext cx="3532085" cy="6860054"/>
            <a:chOff x="39755" y="-2054"/>
            <a:chExt cx="3532085" cy="6860054"/>
          </a:xfrm>
        </p:grpSpPr>
        <p:sp>
          <p:nvSpPr>
            <p:cNvPr id="52" name="Rounded Rectangle 51"/>
            <p:cNvSpPr/>
            <p:nvPr/>
          </p:nvSpPr>
          <p:spPr>
            <a:xfrm>
              <a:off x="39755" y="-2054"/>
              <a:ext cx="3532085" cy="6860054"/>
            </a:xfrm>
            <a:prstGeom prst="roundRect">
              <a:avLst>
                <a:gd name="adj" fmla="val 33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420465" y="2216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5" name="Rounded Rectangle 4"/>
            <p:cNvSpPr/>
            <p:nvPr/>
          </p:nvSpPr>
          <p:spPr>
            <a:xfrm>
              <a:off x="124753" y="31851"/>
              <a:ext cx="720000" cy="360000"/>
            </a:xfrm>
            <a:prstGeom prst="roundRect">
              <a:avLst>
                <a:gd name="adj" fmla="val 36283"/>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0</a:t>
              </a:r>
              <a:endParaRPr lang="en-US" b="1" baseline="-250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a:off x="1404563" y="560989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n</a:t>
              </a:r>
              <a:endParaRPr lang="en-US" b="1" baseline="-25000" dirty="0">
                <a:solidFill>
                  <a:schemeClr val="tx1"/>
                </a:solidFill>
              </a:endParaRPr>
            </a:p>
          </p:txBody>
        </p:sp>
        <p:sp>
          <p:nvSpPr>
            <p:cNvPr id="10" name="Rounded Rectangle 9"/>
            <p:cNvSpPr/>
            <p:nvPr/>
          </p:nvSpPr>
          <p:spPr>
            <a:xfrm>
              <a:off x="2767320" y="6356187"/>
              <a:ext cx="720000" cy="360000"/>
            </a:xfrm>
            <a:prstGeom prst="roundRect">
              <a:avLst>
                <a:gd name="adj" fmla="val 3628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n</a:t>
              </a:r>
              <a:endParaRPr lang="en-US" b="1" baseline="-25000" dirty="0">
                <a:solidFill>
                  <a:schemeClr val="tx1"/>
                </a:solidFill>
                <a:effectLst>
                  <a:outerShdw blurRad="38100" dist="38100" dir="2700000" algn="tl">
                    <a:srgbClr val="000000">
                      <a:alpha val="43137"/>
                    </a:srgbClr>
                  </a:outerShdw>
                </a:effectLst>
              </a:endParaRPr>
            </a:p>
          </p:txBody>
        </p:sp>
        <p:cxnSp>
          <p:nvCxnSpPr>
            <p:cNvPr id="12" name="Straight Arrow Connector 11"/>
            <p:cNvCxnSpPr/>
            <p:nvPr/>
          </p:nvCxnSpPr>
          <p:spPr>
            <a:xfrm>
              <a:off x="1766039" y="38216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420465" y="1576860"/>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1</a:t>
              </a:r>
              <a:endParaRPr lang="en-US" b="1" baseline="-25000" dirty="0">
                <a:solidFill>
                  <a:schemeClr val="tx1"/>
                </a:solidFill>
                <a:effectLst>
                  <a:outerShdw blurRad="38100" dist="38100" dir="2700000" algn="tl">
                    <a:srgbClr val="000000">
                      <a:alpha val="43137"/>
                    </a:srgbClr>
                  </a:outerShdw>
                </a:effectLst>
              </a:endParaRPr>
            </a:p>
          </p:txBody>
        </p:sp>
        <p:cxnSp>
          <p:nvCxnSpPr>
            <p:cNvPr id="15" name="Straight Arrow Connector 14"/>
            <p:cNvCxnSpPr/>
            <p:nvPr/>
          </p:nvCxnSpPr>
          <p:spPr>
            <a:xfrm>
              <a:off x="1766039" y="121403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64563" y="4665311"/>
              <a:ext cx="0" cy="18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757409" y="524989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191608" y="6525344"/>
              <a:ext cx="575712"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780465" y="19663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404563" y="4889895"/>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n-1</a:t>
              </a:r>
              <a:endParaRPr lang="en-US" b="1" baseline="-25000" dirty="0">
                <a:solidFill>
                  <a:schemeClr val="tx1"/>
                </a:solidFill>
                <a:effectLst>
                  <a:outerShdw blurRad="38100" dist="38100" dir="2700000" algn="tl">
                    <a:srgbClr val="000000">
                      <a:alpha val="43137"/>
                    </a:srgbClr>
                  </a:outerShdw>
                </a:effectLst>
              </a:endParaRPr>
            </a:p>
          </p:txBody>
        </p:sp>
        <p:cxnSp>
          <p:nvCxnSpPr>
            <p:cNvPr id="27" name="Straight Arrow Connector 26"/>
            <p:cNvCxnSpPr/>
            <p:nvPr/>
          </p:nvCxnSpPr>
          <p:spPr>
            <a:xfrm>
              <a:off x="844753" y="202162"/>
              <a:ext cx="575712"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511252" y="4084838"/>
              <a:ext cx="513281"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Flowchart: Multidocument 1"/>
            <p:cNvSpPr/>
            <p:nvPr/>
          </p:nvSpPr>
          <p:spPr>
            <a:xfrm>
              <a:off x="1369321" y="742162"/>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1</a:t>
              </a:r>
              <a:endParaRPr lang="en-US" b="1" baseline="-25000" dirty="0">
                <a:solidFill>
                  <a:schemeClr val="tx1"/>
                </a:solidFill>
                <a:effectLst>
                  <a:outerShdw blurRad="38100" dist="38100" dir="2700000" algn="tl">
                    <a:srgbClr val="000000">
                      <a:alpha val="43137"/>
                    </a:srgbClr>
                  </a:outerShdw>
                </a:effectLst>
              </a:endParaRPr>
            </a:p>
          </p:txBody>
        </p:sp>
        <p:sp>
          <p:nvSpPr>
            <p:cNvPr id="23" name="Rectangle 22"/>
            <p:cNvSpPr/>
            <p:nvPr/>
          </p:nvSpPr>
          <p:spPr>
            <a:xfrm>
              <a:off x="1420465" y="232956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24" name="Straight Arrow Connector 23"/>
            <p:cNvCxnSpPr/>
            <p:nvPr/>
          </p:nvCxnSpPr>
          <p:spPr>
            <a:xfrm>
              <a:off x="1766039" y="268956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420465" y="3884263"/>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2</a:t>
              </a:r>
              <a:endParaRPr lang="en-US" b="1" baseline="-25000" dirty="0">
                <a:solidFill>
                  <a:schemeClr val="tx1"/>
                </a:solidFill>
                <a:effectLst>
                  <a:outerShdw blurRad="38100" dist="38100" dir="2700000" algn="tl">
                    <a:srgbClr val="000000">
                      <a:alpha val="43137"/>
                    </a:srgbClr>
                  </a:outerShdw>
                </a:effectLst>
              </a:endParaRPr>
            </a:p>
          </p:txBody>
        </p:sp>
        <p:cxnSp>
          <p:nvCxnSpPr>
            <p:cNvPr id="34" name="Straight Arrow Connector 33"/>
            <p:cNvCxnSpPr/>
            <p:nvPr/>
          </p:nvCxnSpPr>
          <p:spPr>
            <a:xfrm>
              <a:off x="1766039" y="352143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6" name="Flowchart: Multidocument 35"/>
            <p:cNvSpPr/>
            <p:nvPr/>
          </p:nvSpPr>
          <p:spPr>
            <a:xfrm>
              <a:off x="1369321" y="3049565"/>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2</a:t>
              </a:r>
              <a:endParaRPr lang="en-US" b="1" baseline="-25000" dirty="0">
                <a:solidFill>
                  <a:schemeClr val="tx1"/>
                </a:solidFill>
                <a:effectLst>
                  <a:outerShdw blurRad="38100" dist="38100" dir="2700000" algn="tl">
                    <a:srgbClr val="000000">
                      <a:alpha val="43137"/>
                    </a:srgbClr>
                  </a:outerShdw>
                </a:effectLst>
              </a:endParaRPr>
            </a:p>
          </p:txBody>
        </p:sp>
        <p:cxnSp>
          <p:nvCxnSpPr>
            <p:cNvPr id="37" name="Straight Arrow Connector 36"/>
            <p:cNvCxnSpPr/>
            <p:nvPr/>
          </p:nvCxnSpPr>
          <p:spPr>
            <a:xfrm>
              <a:off x="1766039" y="4276067"/>
              <a:ext cx="0" cy="18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751613" y="598202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Flowchart: Multidocument 38"/>
            <p:cNvSpPr/>
            <p:nvPr/>
          </p:nvSpPr>
          <p:spPr>
            <a:xfrm>
              <a:off x="1354895" y="6342022"/>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n</a:t>
              </a:r>
              <a:endParaRPr lang="en-US" b="1" baseline="-25000" dirty="0">
                <a:solidFill>
                  <a:schemeClr val="tx1"/>
                </a:solidFill>
                <a:effectLst>
                  <a:outerShdw blurRad="38100" dist="38100" dir="2700000" algn="tl">
                    <a:srgbClr val="000000">
                      <a:alpha val="43137"/>
                    </a:srgbClr>
                  </a:outerShdw>
                </a:effectLst>
              </a:endParaRPr>
            </a:p>
          </p:txBody>
        </p:sp>
        <p:sp>
          <p:nvSpPr>
            <p:cNvPr id="53" name="Rectangle 52"/>
            <p:cNvSpPr/>
            <p:nvPr/>
          </p:nvSpPr>
          <p:spPr>
            <a:xfrm rot="16200000">
              <a:off x="949064" y="3029311"/>
              <a:ext cx="4237057"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S e a r c h    t r a I l</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Tree>
    <p:extLst>
      <p:ext uri="{BB962C8B-B14F-4D97-AF65-F5344CB8AC3E}">
        <p14:creationId xmlns:p14="http://schemas.microsoft.com/office/powerpoint/2010/main" val="1149992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463967" y="0"/>
            <a:ext cx="3680032" cy="769441"/>
          </a:xfrm>
          <a:prstGeom prst="rect">
            <a:avLst/>
          </a:prstGeom>
          <a:noFill/>
        </p:spPr>
        <p:txBody>
          <a:bodyPr wrap="square" rtlCol="0">
            <a:spAutoFit/>
          </a:bodyPr>
          <a:lstStyle/>
          <a:p>
            <a:pPr algn="ctr"/>
            <a:r>
              <a:rPr lang="en-US" sz="4400" b="1" dirty="0" smtClean="0">
                <a:solidFill>
                  <a:srgbClr val="0070C0"/>
                </a:solidFill>
              </a:rPr>
              <a:t>Mind Trail</a:t>
            </a:r>
            <a:endParaRPr lang="en-US" sz="4400" b="1" dirty="0">
              <a:solidFill>
                <a:srgbClr val="0070C0"/>
              </a:solidFill>
            </a:endParaRPr>
          </a:p>
        </p:txBody>
      </p:sp>
      <p:grpSp>
        <p:nvGrpSpPr>
          <p:cNvPr id="13" name="Group 12"/>
          <p:cNvGrpSpPr/>
          <p:nvPr/>
        </p:nvGrpSpPr>
        <p:grpSpPr>
          <a:xfrm>
            <a:off x="1868486" y="148436"/>
            <a:ext cx="1579916" cy="5112568"/>
            <a:chOff x="1868486" y="148436"/>
            <a:chExt cx="1579916" cy="5112568"/>
          </a:xfrm>
        </p:grpSpPr>
        <p:sp>
          <p:nvSpPr>
            <p:cNvPr id="52" name="Rounded Rectangle 51"/>
            <p:cNvSpPr/>
            <p:nvPr/>
          </p:nvSpPr>
          <p:spPr>
            <a:xfrm>
              <a:off x="1868486" y="148436"/>
              <a:ext cx="1579916" cy="5112568"/>
            </a:xfrm>
            <a:prstGeom prst="roundRect">
              <a:avLst>
                <a:gd name="adj" fmla="val 33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52204" y="36480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9" name="Rectangle 8"/>
            <p:cNvSpPr/>
            <p:nvPr/>
          </p:nvSpPr>
          <p:spPr>
            <a:xfrm>
              <a:off x="2002536" y="396486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n-1</a:t>
              </a:r>
              <a:endParaRPr lang="en-US" b="1" baseline="-25000" dirty="0">
                <a:solidFill>
                  <a:schemeClr val="tx1"/>
                </a:solidFill>
              </a:endParaRPr>
            </a:p>
          </p:txBody>
        </p:sp>
        <p:cxnSp>
          <p:nvCxnSpPr>
            <p:cNvPr id="20" name="Straight Arrow Connector 19"/>
            <p:cNvCxnSpPr/>
            <p:nvPr/>
          </p:nvCxnSpPr>
          <p:spPr>
            <a:xfrm>
              <a:off x="2355382" y="360486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99906" y="2978157"/>
              <a:ext cx="513281"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3" name="Rectangle 52"/>
            <p:cNvSpPr/>
            <p:nvPr/>
          </p:nvSpPr>
          <p:spPr>
            <a:xfrm rot="16200000">
              <a:off x="1134168" y="2312589"/>
              <a:ext cx="3986989"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Q u e r y    t r a I l</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cxnSp>
          <p:nvCxnSpPr>
            <p:cNvPr id="44" name="Straight Arrow Connector 43"/>
            <p:cNvCxnSpPr/>
            <p:nvPr/>
          </p:nvCxnSpPr>
          <p:spPr>
            <a:xfrm>
              <a:off x="2389148" y="74890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029148" y="111208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54" name="Straight Arrow Connector 53"/>
            <p:cNvCxnSpPr/>
            <p:nvPr/>
          </p:nvCxnSpPr>
          <p:spPr>
            <a:xfrm>
              <a:off x="2374722" y="147208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014722" y="184546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56" name="Straight Arrow Connector 55"/>
            <p:cNvCxnSpPr/>
            <p:nvPr/>
          </p:nvCxnSpPr>
          <p:spPr>
            <a:xfrm>
              <a:off x="2360296" y="220546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014722" y="256546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58" name="Straight Arrow Connector 57"/>
            <p:cNvCxnSpPr/>
            <p:nvPr/>
          </p:nvCxnSpPr>
          <p:spPr>
            <a:xfrm>
              <a:off x="2360296" y="292546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345870" y="432494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000296" y="468494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n</a:t>
              </a:r>
              <a:endParaRPr lang="en-US" b="1" baseline="-25000" dirty="0">
                <a:solidFill>
                  <a:schemeClr val="tx1"/>
                </a:solidFill>
              </a:endParaRPr>
            </a:p>
          </p:txBody>
        </p:sp>
      </p:grpSp>
      <p:grpSp>
        <p:nvGrpSpPr>
          <p:cNvPr id="18" name="Group 17"/>
          <p:cNvGrpSpPr/>
          <p:nvPr/>
        </p:nvGrpSpPr>
        <p:grpSpPr>
          <a:xfrm>
            <a:off x="3688728" y="143894"/>
            <a:ext cx="1579916" cy="5661370"/>
            <a:chOff x="3688728" y="143894"/>
            <a:chExt cx="1579916" cy="5661370"/>
          </a:xfrm>
        </p:grpSpPr>
        <p:sp>
          <p:nvSpPr>
            <p:cNvPr id="61" name="Rounded Rectangle 60"/>
            <p:cNvSpPr/>
            <p:nvPr/>
          </p:nvSpPr>
          <p:spPr>
            <a:xfrm>
              <a:off x="3688728" y="143894"/>
              <a:ext cx="1579916" cy="5661370"/>
            </a:xfrm>
            <a:prstGeom prst="roundRect">
              <a:avLst>
                <a:gd name="adj" fmla="val 33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a:off x="4175624" y="396606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920148" y="3339361"/>
              <a:ext cx="513281"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6" name="Rectangle 65"/>
            <p:cNvSpPr/>
            <p:nvPr/>
          </p:nvSpPr>
          <p:spPr>
            <a:xfrm rot="16200000">
              <a:off x="2519196" y="2673793"/>
              <a:ext cx="4857420"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r e s p o n s e    t r a I l</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cxnSp>
          <p:nvCxnSpPr>
            <p:cNvPr id="67" name="Straight Arrow Connector 66"/>
            <p:cNvCxnSpPr/>
            <p:nvPr/>
          </p:nvCxnSpPr>
          <p:spPr>
            <a:xfrm>
              <a:off x="4209390" y="72051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94964" y="154705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80538" y="242354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180538" y="328666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166112" y="484516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6" name="Flowchart: Multidocument 75"/>
            <p:cNvSpPr/>
            <p:nvPr/>
          </p:nvSpPr>
          <p:spPr>
            <a:xfrm>
              <a:off x="3793734" y="223562"/>
              <a:ext cx="822287" cy="471872"/>
            </a:xfrm>
            <a:prstGeom prst="flowChartMultidocumen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1</a:t>
              </a:r>
              <a:endParaRPr lang="en-US" b="1" baseline="-25000" dirty="0">
                <a:solidFill>
                  <a:schemeClr val="tx1"/>
                </a:solidFill>
                <a:effectLst>
                  <a:outerShdw blurRad="38100" dist="38100" dir="2700000" algn="tl">
                    <a:srgbClr val="000000">
                      <a:alpha val="43137"/>
                    </a:srgbClr>
                  </a:outerShdw>
                </a:effectLst>
              </a:endParaRPr>
            </a:p>
          </p:txBody>
        </p:sp>
        <p:sp>
          <p:nvSpPr>
            <p:cNvPr id="77" name="Flowchart: Multidocument 76"/>
            <p:cNvSpPr/>
            <p:nvPr/>
          </p:nvSpPr>
          <p:spPr>
            <a:xfrm>
              <a:off x="3788333" y="1937720"/>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3</a:t>
              </a:r>
              <a:endParaRPr lang="en-US" b="1" baseline="-25000" dirty="0">
                <a:solidFill>
                  <a:schemeClr val="tx1"/>
                </a:solidFill>
                <a:effectLst>
                  <a:outerShdw blurRad="38100" dist="38100" dir="2700000" algn="tl">
                    <a:srgbClr val="000000">
                      <a:alpha val="43137"/>
                    </a:srgbClr>
                  </a:outerShdw>
                </a:effectLst>
              </a:endParaRPr>
            </a:p>
          </p:txBody>
        </p:sp>
        <p:sp>
          <p:nvSpPr>
            <p:cNvPr id="78" name="Flowchart: Multidocument 77"/>
            <p:cNvSpPr/>
            <p:nvPr/>
          </p:nvSpPr>
          <p:spPr>
            <a:xfrm>
              <a:off x="3783820" y="1088369"/>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2</a:t>
              </a:r>
              <a:endParaRPr lang="en-US" b="1" baseline="-25000" dirty="0">
                <a:solidFill>
                  <a:schemeClr val="tx1"/>
                </a:solidFill>
                <a:effectLst>
                  <a:outerShdw blurRad="38100" dist="38100" dir="2700000" algn="tl">
                    <a:srgbClr val="000000">
                      <a:alpha val="43137"/>
                    </a:srgbClr>
                  </a:outerShdw>
                </a:effectLst>
              </a:endParaRPr>
            </a:p>
          </p:txBody>
        </p:sp>
        <p:sp>
          <p:nvSpPr>
            <p:cNvPr id="79" name="Flowchart: Multidocument 78"/>
            <p:cNvSpPr/>
            <p:nvPr/>
          </p:nvSpPr>
          <p:spPr>
            <a:xfrm>
              <a:off x="3770870" y="2795930"/>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4</a:t>
              </a:r>
              <a:endParaRPr lang="en-US" b="1" baseline="-25000" dirty="0">
                <a:solidFill>
                  <a:schemeClr val="tx1"/>
                </a:solidFill>
                <a:effectLst>
                  <a:outerShdw blurRad="38100" dist="38100" dir="2700000" algn="tl">
                    <a:srgbClr val="000000">
                      <a:alpha val="43137"/>
                    </a:srgbClr>
                  </a:outerShdw>
                </a:effectLst>
              </a:endParaRPr>
            </a:p>
          </p:txBody>
        </p:sp>
        <p:sp>
          <p:nvSpPr>
            <p:cNvPr id="80" name="Flowchart: Multidocument 79"/>
            <p:cNvSpPr/>
            <p:nvPr/>
          </p:nvSpPr>
          <p:spPr>
            <a:xfrm>
              <a:off x="3760544" y="4361952"/>
              <a:ext cx="822287" cy="471872"/>
            </a:xfrm>
            <a:prstGeom prst="flowChartMultidocument">
              <a:avLst/>
            </a:prstGeom>
            <a:solidFill>
              <a:srgbClr val="DA6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n-1</a:t>
              </a:r>
              <a:endParaRPr lang="en-US" b="1" baseline="-25000" dirty="0">
                <a:solidFill>
                  <a:schemeClr val="tx1"/>
                </a:solidFill>
                <a:effectLst>
                  <a:outerShdw blurRad="38100" dist="38100" dir="2700000" algn="tl">
                    <a:srgbClr val="000000">
                      <a:alpha val="43137"/>
                    </a:srgbClr>
                  </a:outerShdw>
                </a:effectLst>
              </a:endParaRPr>
            </a:p>
          </p:txBody>
        </p:sp>
        <p:sp>
          <p:nvSpPr>
            <p:cNvPr id="81" name="Flowchart: Multidocument 80"/>
            <p:cNvSpPr/>
            <p:nvPr/>
          </p:nvSpPr>
          <p:spPr>
            <a:xfrm>
              <a:off x="3764480" y="5205164"/>
              <a:ext cx="822287" cy="471872"/>
            </a:xfrm>
            <a:prstGeom prst="flowChartMultidocumen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R</a:t>
              </a:r>
              <a:r>
                <a:rPr lang="en-US" b="1" baseline="-25000" dirty="0" smtClean="0">
                  <a:solidFill>
                    <a:schemeClr val="tx1"/>
                  </a:solidFill>
                  <a:effectLst>
                    <a:outerShdw blurRad="38100" dist="38100" dir="2700000" algn="tl">
                      <a:srgbClr val="000000">
                        <a:alpha val="43137"/>
                      </a:srgbClr>
                    </a:outerShdw>
                  </a:effectLst>
                </a:rPr>
                <a:t>n</a:t>
              </a:r>
              <a:endParaRPr lang="en-US" b="1" baseline="-25000" dirty="0">
                <a:solidFill>
                  <a:schemeClr val="tx1"/>
                </a:solidFill>
                <a:effectLst>
                  <a:outerShdw blurRad="38100" dist="38100" dir="2700000" algn="tl">
                    <a:srgbClr val="000000">
                      <a:alpha val="43137"/>
                    </a:srgbClr>
                  </a:outerShdw>
                </a:effectLst>
              </a:endParaRPr>
            </a:p>
          </p:txBody>
        </p:sp>
      </p:grpSp>
      <p:sp>
        <p:nvSpPr>
          <p:cNvPr id="82" name="TextBox 81"/>
          <p:cNvSpPr txBox="1"/>
          <p:nvPr/>
        </p:nvSpPr>
        <p:spPr>
          <a:xfrm>
            <a:off x="5580112" y="685152"/>
            <a:ext cx="3563888" cy="769441"/>
          </a:xfrm>
          <a:prstGeom prst="rect">
            <a:avLst/>
          </a:prstGeom>
          <a:noFill/>
        </p:spPr>
        <p:txBody>
          <a:bodyPr wrap="square" rtlCol="0">
            <a:spAutoFit/>
          </a:bodyPr>
          <a:lstStyle/>
          <a:p>
            <a:pPr algn="ctr"/>
            <a:r>
              <a:rPr lang="en-US" sz="4400" b="1" dirty="0" smtClean="0">
                <a:solidFill>
                  <a:srgbClr val="0070C0"/>
                </a:solidFill>
              </a:rPr>
              <a:t>Query Trail</a:t>
            </a:r>
            <a:endParaRPr lang="en-US" sz="4400" b="1" dirty="0">
              <a:solidFill>
                <a:srgbClr val="0070C0"/>
              </a:solidFill>
            </a:endParaRPr>
          </a:p>
        </p:txBody>
      </p:sp>
      <p:sp>
        <p:nvSpPr>
          <p:cNvPr id="83" name="TextBox 82"/>
          <p:cNvSpPr txBox="1"/>
          <p:nvPr/>
        </p:nvSpPr>
        <p:spPr>
          <a:xfrm>
            <a:off x="5297971" y="1407895"/>
            <a:ext cx="3680032" cy="769441"/>
          </a:xfrm>
          <a:prstGeom prst="rect">
            <a:avLst/>
          </a:prstGeom>
          <a:noFill/>
        </p:spPr>
        <p:txBody>
          <a:bodyPr wrap="square" rtlCol="0">
            <a:spAutoFit/>
          </a:bodyPr>
          <a:lstStyle/>
          <a:p>
            <a:pPr algn="ctr"/>
            <a:r>
              <a:rPr lang="en-US" sz="4400" b="1" dirty="0" smtClean="0">
                <a:solidFill>
                  <a:srgbClr val="0070C0"/>
                </a:solidFill>
              </a:rPr>
              <a:t>Response Trail</a:t>
            </a:r>
            <a:endParaRPr lang="en-US" sz="4400" b="1" dirty="0">
              <a:solidFill>
                <a:srgbClr val="0070C0"/>
              </a:solidFill>
            </a:endParaRPr>
          </a:p>
        </p:txBody>
      </p:sp>
      <p:grpSp>
        <p:nvGrpSpPr>
          <p:cNvPr id="6" name="Group 5"/>
          <p:cNvGrpSpPr/>
          <p:nvPr/>
        </p:nvGrpSpPr>
        <p:grpSpPr>
          <a:xfrm>
            <a:off x="32805" y="143894"/>
            <a:ext cx="1579916" cy="5112568"/>
            <a:chOff x="32805" y="143894"/>
            <a:chExt cx="1579916" cy="5112568"/>
          </a:xfrm>
        </p:grpSpPr>
        <p:sp>
          <p:nvSpPr>
            <p:cNvPr id="84" name="Rounded Rectangle 83"/>
            <p:cNvSpPr/>
            <p:nvPr/>
          </p:nvSpPr>
          <p:spPr>
            <a:xfrm>
              <a:off x="32805" y="143894"/>
              <a:ext cx="1579916" cy="5112568"/>
            </a:xfrm>
            <a:prstGeom prst="roundRect">
              <a:avLst>
                <a:gd name="adj" fmla="val 33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p:cNvCxnSpPr/>
            <p:nvPr/>
          </p:nvCxnSpPr>
          <p:spPr>
            <a:xfrm>
              <a:off x="519701" y="360031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264225" y="2973615"/>
              <a:ext cx="513281"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9" name="Rectangle 88"/>
            <p:cNvSpPr/>
            <p:nvPr/>
          </p:nvSpPr>
          <p:spPr>
            <a:xfrm rot="16200000">
              <a:off x="-556441" y="2308047"/>
              <a:ext cx="3696846"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M I N D    t r a I l</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cxnSp>
          <p:nvCxnSpPr>
            <p:cNvPr id="90" name="Straight Arrow Connector 89"/>
            <p:cNvCxnSpPr/>
            <p:nvPr/>
          </p:nvCxnSpPr>
          <p:spPr>
            <a:xfrm>
              <a:off x="553467" y="74436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546992" y="146754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540517" y="220091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524615" y="292091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510189" y="432039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196312" y="357842"/>
              <a:ext cx="720000" cy="360000"/>
            </a:xfrm>
            <a:prstGeom prst="roundRect">
              <a:avLst>
                <a:gd name="adj" fmla="val 36283"/>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0</a:t>
              </a:r>
              <a:endParaRPr lang="en-US" b="1" baseline="-25000" dirty="0">
                <a:solidFill>
                  <a:schemeClr val="tx1"/>
                </a:solidFill>
                <a:effectLst>
                  <a:outerShdw blurRad="38100" dist="38100" dir="2700000" algn="tl">
                    <a:srgbClr val="000000">
                      <a:alpha val="43137"/>
                    </a:srgbClr>
                  </a:outerShdw>
                </a:effectLst>
              </a:endParaRPr>
            </a:p>
          </p:txBody>
        </p:sp>
        <p:sp>
          <p:nvSpPr>
            <p:cNvPr id="100" name="Rounded Rectangle 99"/>
            <p:cNvSpPr/>
            <p:nvPr/>
          </p:nvSpPr>
          <p:spPr>
            <a:xfrm>
              <a:off x="196312" y="1098105"/>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1</a:t>
              </a:r>
              <a:endParaRPr lang="en-US" b="1" baseline="-25000" dirty="0">
                <a:solidFill>
                  <a:schemeClr val="tx1"/>
                </a:solidFill>
                <a:effectLst>
                  <a:outerShdw blurRad="38100" dist="38100" dir="2700000" algn="tl">
                    <a:srgbClr val="000000">
                      <a:alpha val="43137"/>
                    </a:srgbClr>
                  </a:outerShdw>
                </a:effectLst>
              </a:endParaRPr>
            </a:p>
          </p:txBody>
        </p:sp>
        <p:sp>
          <p:nvSpPr>
            <p:cNvPr id="101" name="Rounded Rectangle 100"/>
            <p:cNvSpPr/>
            <p:nvPr/>
          </p:nvSpPr>
          <p:spPr>
            <a:xfrm>
              <a:off x="186414" y="1811258"/>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2</a:t>
              </a:r>
              <a:endParaRPr lang="en-US" b="1" baseline="-25000" dirty="0">
                <a:solidFill>
                  <a:schemeClr val="tx1"/>
                </a:solidFill>
                <a:effectLst>
                  <a:outerShdw blurRad="38100" dist="38100" dir="2700000" algn="tl">
                    <a:srgbClr val="000000">
                      <a:alpha val="43137"/>
                    </a:srgbClr>
                  </a:outerShdw>
                </a:effectLst>
              </a:endParaRPr>
            </a:p>
          </p:txBody>
        </p:sp>
        <p:sp>
          <p:nvSpPr>
            <p:cNvPr id="103" name="Rounded Rectangle 102"/>
            <p:cNvSpPr/>
            <p:nvPr/>
          </p:nvSpPr>
          <p:spPr>
            <a:xfrm>
              <a:off x="180517" y="2565460"/>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3</a:t>
              </a:r>
              <a:endParaRPr lang="en-US" b="1" baseline="-25000" dirty="0">
                <a:solidFill>
                  <a:schemeClr val="tx1"/>
                </a:solidFill>
                <a:effectLst>
                  <a:outerShdw blurRad="38100" dist="38100" dir="2700000" algn="tl">
                    <a:srgbClr val="000000">
                      <a:alpha val="43137"/>
                    </a:srgbClr>
                  </a:outerShdw>
                </a:effectLst>
              </a:endParaRPr>
            </a:p>
          </p:txBody>
        </p:sp>
        <p:sp>
          <p:nvSpPr>
            <p:cNvPr id="104" name="Rounded Rectangle 103"/>
            <p:cNvSpPr/>
            <p:nvPr/>
          </p:nvSpPr>
          <p:spPr>
            <a:xfrm>
              <a:off x="156664" y="3957920"/>
              <a:ext cx="720000" cy="360000"/>
            </a:xfrm>
            <a:prstGeom prst="roundRect">
              <a:avLst>
                <a:gd name="adj" fmla="val 362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n-1</a:t>
              </a:r>
              <a:endParaRPr lang="en-US" b="1" baseline="-25000" dirty="0">
                <a:solidFill>
                  <a:schemeClr val="tx1"/>
                </a:solidFill>
                <a:effectLst>
                  <a:outerShdw blurRad="38100" dist="38100" dir="2700000" algn="tl">
                    <a:srgbClr val="000000">
                      <a:alpha val="43137"/>
                    </a:srgbClr>
                  </a:outerShdw>
                </a:effectLst>
              </a:endParaRPr>
            </a:p>
          </p:txBody>
        </p:sp>
        <p:sp>
          <p:nvSpPr>
            <p:cNvPr id="105" name="Rounded Rectangle 104"/>
            <p:cNvSpPr/>
            <p:nvPr/>
          </p:nvSpPr>
          <p:spPr>
            <a:xfrm>
              <a:off x="148631" y="4684940"/>
              <a:ext cx="720000" cy="360000"/>
            </a:xfrm>
            <a:prstGeom prst="roundRect">
              <a:avLst>
                <a:gd name="adj" fmla="val 3628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S</a:t>
              </a:r>
              <a:r>
                <a:rPr lang="en-US" b="1" baseline="-25000" dirty="0" smtClean="0">
                  <a:solidFill>
                    <a:schemeClr val="tx1"/>
                  </a:solidFill>
                  <a:effectLst>
                    <a:outerShdw blurRad="38100" dist="38100" dir="2700000" algn="tl">
                      <a:srgbClr val="000000">
                        <a:alpha val="43137"/>
                      </a:srgbClr>
                    </a:outerShdw>
                  </a:effectLst>
                </a:rPr>
                <a:t>n</a:t>
              </a:r>
              <a:endParaRPr lang="en-US" b="1" baseline="-25000" dirty="0">
                <a:solidFill>
                  <a:schemeClr val="tx1"/>
                </a:solidFill>
                <a:effectLst>
                  <a:outerShdw blurRad="38100" dist="38100" dir="2700000" algn="tl">
                    <a:srgbClr val="000000">
                      <a:alpha val="43137"/>
                    </a:srgbClr>
                  </a:outerShdw>
                </a:effectLst>
              </a:endParaRPr>
            </a:p>
          </p:txBody>
        </p:sp>
      </p:grpSp>
      <p:grpSp>
        <p:nvGrpSpPr>
          <p:cNvPr id="30" name="Group 29"/>
          <p:cNvGrpSpPr/>
          <p:nvPr/>
        </p:nvGrpSpPr>
        <p:grpSpPr>
          <a:xfrm>
            <a:off x="5340203" y="2729684"/>
            <a:ext cx="3737149" cy="3648203"/>
            <a:chOff x="5340203" y="2729684"/>
            <a:chExt cx="3737149" cy="3648203"/>
          </a:xfrm>
        </p:grpSpPr>
        <p:grpSp>
          <p:nvGrpSpPr>
            <p:cNvPr id="22" name="Group 21"/>
            <p:cNvGrpSpPr/>
            <p:nvPr/>
          </p:nvGrpSpPr>
          <p:grpSpPr>
            <a:xfrm>
              <a:off x="5340203" y="2729684"/>
              <a:ext cx="3737149" cy="3648203"/>
              <a:chOff x="5379958" y="3023871"/>
              <a:chExt cx="3737149" cy="3648203"/>
            </a:xfrm>
          </p:grpSpPr>
          <p:pic>
            <p:nvPicPr>
              <p:cNvPr id="1638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949" y="4921284"/>
                <a:ext cx="1374647" cy="118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281" y="4868685"/>
                <a:ext cx="965485" cy="142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2487" y="4361952"/>
                <a:ext cx="1568794" cy="122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4186" y="3023871"/>
                <a:ext cx="1256777" cy="104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599453" y="3991656"/>
                <a:ext cx="105830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mind</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6" name="Rectangle 105"/>
              <p:cNvSpPr/>
              <p:nvPr/>
            </p:nvSpPr>
            <p:spPr>
              <a:xfrm>
                <a:off x="5379958" y="6148854"/>
                <a:ext cx="122155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Query</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7" name="Rectangle 106"/>
              <p:cNvSpPr/>
              <p:nvPr/>
            </p:nvSpPr>
            <p:spPr>
              <a:xfrm>
                <a:off x="7497175" y="6072608"/>
                <a:ext cx="1619932"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Content</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
          <p:nvSpPr>
            <p:cNvPr id="29" name="Rectangle 28"/>
            <p:cNvSpPr/>
            <p:nvPr/>
          </p:nvSpPr>
          <p:spPr>
            <a:xfrm>
              <a:off x="6658912" y="5144866"/>
              <a:ext cx="86273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Search</a:t>
              </a:r>
            </a:p>
            <a:p>
              <a:pPr algn="ctr"/>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Engine</a:t>
              </a:r>
              <a:endParaRPr lang="en-US"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extLst>
      <p:ext uri="{BB962C8B-B14F-4D97-AF65-F5344CB8AC3E}">
        <p14:creationId xmlns:p14="http://schemas.microsoft.com/office/powerpoint/2010/main" val="2192464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4645014" y="-55657"/>
            <a:ext cx="3680032" cy="1138773"/>
          </a:xfrm>
          <a:prstGeom prst="rect">
            <a:avLst/>
          </a:prstGeom>
          <a:noFill/>
        </p:spPr>
        <p:txBody>
          <a:bodyPr wrap="square" rtlCol="0">
            <a:spAutoFit/>
          </a:bodyPr>
          <a:lstStyle/>
          <a:p>
            <a:pPr algn="ctr"/>
            <a:r>
              <a:rPr lang="en-US" sz="4400" b="1" dirty="0" smtClean="0">
                <a:solidFill>
                  <a:srgbClr val="0070C0"/>
                </a:solidFill>
              </a:rPr>
              <a:t>Query Tree</a:t>
            </a:r>
          </a:p>
          <a:p>
            <a:pPr algn="ctr"/>
            <a:r>
              <a:rPr lang="en-US" sz="2400" b="1" dirty="0" smtClean="0">
                <a:solidFill>
                  <a:srgbClr val="0070C0"/>
                </a:solidFill>
              </a:rPr>
              <a:t>example</a:t>
            </a:r>
            <a:endParaRPr lang="en-US" sz="2400" b="1" dirty="0">
              <a:solidFill>
                <a:srgbClr val="0070C0"/>
              </a:solidFill>
            </a:endParaRPr>
          </a:p>
        </p:txBody>
      </p:sp>
      <p:grpSp>
        <p:nvGrpSpPr>
          <p:cNvPr id="16393" name="Group 16392"/>
          <p:cNvGrpSpPr/>
          <p:nvPr/>
        </p:nvGrpSpPr>
        <p:grpSpPr>
          <a:xfrm>
            <a:off x="166610" y="1026939"/>
            <a:ext cx="7645750" cy="5581532"/>
            <a:chOff x="166610" y="565781"/>
            <a:chExt cx="7645750" cy="5581532"/>
          </a:xfrm>
        </p:grpSpPr>
        <p:grpSp>
          <p:nvGrpSpPr>
            <p:cNvPr id="16391" name="Group 16390"/>
            <p:cNvGrpSpPr/>
            <p:nvPr/>
          </p:nvGrpSpPr>
          <p:grpSpPr>
            <a:xfrm>
              <a:off x="166610" y="620688"/>
              <a:ext cx="7645750" cy="5526625"/>
              <a:chOff x="166610" y="620688"/>
              <a:chExt cx="7645750" cy="5526625"/>
            </a:xfrm>
          </p:grpSpPr>
          <p:sp>
            <p:nvSpPr>
              <p:cNvPr id="119" name="Rounded Rectangle 118"/>
              <p:cNvSpPr/>
              <p:nvPr/>
            </p:nvSpPr>
            <p:spPr>
              <a:xfrm>
                <a:off x="166610" y="620688"/>
                <a:ext cx="7645750" cy="5526625"/>
              </a:xfrm>
              <a:prstGeom prst="roundRect">
                <a:avLst>
                  <a:gd name="adj" fmla="val 310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29595" y="422305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cxnSp>
            <p:nvCxnSpPr>
              <p:cNvPr id="44" name="Straight Arrow Connector 43"/>
              <p:cNvCxnSpPr/>
              <p:nvPr/>
            </p:nvCxnSpPr>
            <p:spPr>
              <a:xfrm>
                <a:off x="2016207" y="166701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656207" y="203019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54" name="Straight Arrow Connector 53"/>
              <p:cNvCxnSpPr/>
              <p:nvPr/>
            </p:nvCxnSpPr>
            <p:spPr>
              <a:xfrm>
                <a:off x="2001781" y="239019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641781" y="27635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56" name="Straight Arrow Connector 55"/>
              <p:cNvCxnSpPr/>
              <p:nvPr/>
            </p:nvCxnSpPr>
            <p:spPr>
              <a:xfrm>
                <a:off x="1987355" y="31235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641781" y="34835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58" name="Straight Arrow Connector 57"/>
              <p:cNvCxnSpPr/>
              <p:nvPr/>
            </p:nvCxnSpPr>
            <p:spPr>
              <a:xfrm>
                <a:off x="1987355" y="38435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9" idx="2"/>
              </p:cNvCxnSpPr>
              <p:nvPr/>
            </p:nvCxnSpPr>
            <p:spPr>
              <a:xfrm flipH="1">
                <a:off x="1614927" y="4583058"/>
                <a:ext cx="374668"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269352" y="5652498"/>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63" name="Straight Arrow Connector 62"/>
              <p:cNvCxnSpPr/>
              <p:nvPr/>
            </p:nvCxnSpPr>
            <p:spPr>
              <a:xfrm>
                <a:off x="2008992" y="3843572"/>
                <a:ext cx="893923"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048273" y="493241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70" name="Straight Arrow Connector 69"/>
              <p:cNvCxnSpPr/>
              <p:nvPr/>
            </p:nvCxnSpPr>
            <p:spPr>
              <a:xfrm>
                <a:off x="3391607" y="529249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3022180" y="5652498"/>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sp>
            <p:nvSpPr>
              <p:cNvPr id="75" name="Rectangle 74"/>
              <p:cNvSpPr/>
              <p:nvPr/>
            </p:nvSpPr>
            <p:spPr>
              <a:xfrm>
                <a:off x="2582592" y="42151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85" name="Straight Arrow Connector 84"/>
              <p:cNvCxnSpPr>
                <a:endCxn id="68" idx="0"/>
              </p:cNvCxnSpPr>
              <p:nvPr/>
            </p:nvCxnSpPr>
            <p:spPr>
              <a:xfrm>
                <a:off x="3171778" y="4575187"/>
                <a:ext cx="236495" cy="3572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1174723" y="2405633"/>
                <a:ext cx="8214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742675" y="277365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93" name="Straight Arrow Connector 92"/>
              <p:cNvCxnSpPr/>
              <p:nvPr/>
            </p:nvCxnSpPr>
            <p:spPr>
              <a:xfrm>
                <a:off x="1088249" y="313365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742675" y="349365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102" name="Straight Arrow Connector 101"/>
              <p:cNvCxnSpPr>
                <a:stCxn id="95" idx="2"/>
              </p:cNvCxnSpPr>
              <p:nvPr/>
            </p:nvCxnSpPr>
            <p:spPr>
              <a:xfrm flipH="1">
                <a:off x="774119" y="3853653"/>
                <a:ext cx="328556" cy="179884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428545" y="5652498"/>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09" name="Straight Arrow Connector 108"/>
              <p:cNvCxnSpPr/>
              <p:nvPr/>
            </p:nvCxnSpPr>
            <p:spPr>
              <a:xfrm flipH="1">
                <a:off x="2497042" y="4572449"/>
                <a:ext cx="374426" cy="105841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2151468" y="5652498"/>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cxnSp>
            <p:nvCxnSpPr>
              <p:cNvPr id="111" name="Straight Arrow Connector 110"/>
              <p:cNvCxnSpPr/>
              <p:nvPr/>
            </p:nvCxnSpPr>
            <p:spPr>
              <a:xfrm>
                <a:off x="2133930" y="3146056"/>
                <a:ext cx="893923"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2637181" y="350605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14</a:t>
                </a:r>
                <a:endParaRPr lang="en-US" b="1" baseline="-25000" dirty="0">
                  <a:solidFill>
                    <a:schemeClr val="tx1"/>
                  </a:solidFill>
                </a:endParaRPr>
              </a:p>
            </p:txBody>
          </p:sp>
          <p:cxnSp>
            <p:nvCxnSpPr>
              <p:cNvPr id="113" name="Straight Arrow Connector 112"/>
              <p:cNvCxnSpPr>
                <a:endCxn id="114" idx="0"/>
              </p:cNvCxnSpPr>
              <p:nvPr/>
            </p:nvCxnSpPr>
            <p:spPr>
              <a:xfrm>
                <a:off x="3226367" y="3866056"/>
                <a:ext cx="596495" cy="32940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462862" y="419545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15</a:t>
                </a:r>
                <a:endParaRPr lang="en-US" b="1" baseline="-25000" dirty="0">
                  <a:solidFill>
                    <a:schemeClr val="tx1"/>
                  </a:solidFill>
                </a:endParaRPr>
              </a:p>
            </p:txBody>
          </p:sp>
          <p:sp>
            <p:nvSpPr>
              <p:cNvPr id="115" name="Rectangle 114"/>
              <p:cNvSpPr/>
              <p:nvPr/>
            </p:nvSpPr>
            <p:spPr>
              <a:xfrm>
                <a:off x="3903355" y="493249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16</a:t>
                </a:r>
                <a:endParaRPr lang="en-US" b="1" baseline="-25000" dirty="0">
                  <a:solidFill>
                    <a:schemeClr val="tx1"/>
                  </a:solidFill>
                </a:endParaRPr>
              </a:p>
            </p:txBody>
          </p:sp>
          <p:cxnSp>
            <p:nvCxnSpPr>
              <p:cNvPr id="116" name="Straight Arrow Connector 115"/>
              <p:cNvCxnSpPr/>
              <p:nvPr/>
            </p:nvCxnSpPr>
            <p:spPr>
              <a:xfrm>
                <a:off x="4246689" y="529257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3885213" y="5652578"/>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17</a:t>
                </a:r>
                <a:endParaRPr lang="en-US" b="1" baseline="-25000" dirty="0">
                  <a:solidFill>
                    <a:schemeClr val="tx1"/>
                  </a:solidFill>
                </a:endParaRPr>
              </a:p>
            </p:txBody>
          </p:sp>
          <p:cxnSp>
            <p:nvCxnSpPr>
              <p:cNvPr id="118" name="Straight Arrow Connector 117"/>
              <p:cNvCxnSpPr>
                <a:endCxn id="115" idx="0"/>
              </p:cNvCxnSpPr>
              <p:nvPr/>
            </p:nvCxnSpPr>
            <p:spPr>
              <a:xfrm>
                <a:off x="4026860" y="4575267"/>
                <a:ext cx="236495" cy="3572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endCxn id="121" idx="0"/>
              </p:cNvCxnSpPr>
              <p:nvPr/>
            </p:nvCxnSpPr>
            <p:spPr>
              <a:xfrm>
                <a:off x="4145107" y="2570194"/>
                <a:ext cx="1003422" cy="307657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4788529" y="5646768"/>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sp>
            <p:nvSpPr>
              <p:cNvPr id="24" name="Oval 23"/>
              <p:cNvSpPr/>
              <p:nvPr/>
            </p:nvSpPr>
            <p:spPr>
              <a:xfrm>
                <a:off x="1250902" y="1282915"/>
                <a:ext cx="540000" cy="5394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79263" y="128291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26" name="Straight Connector 25"/>
              <p:cNvCxnSpPr/>
              <p:nvPr/>
            </p:nvCxnSpPr>
            <p:spPr>
              <a:xfrm rot="3000000">
                <a:off x="1565479" y="1283108"/>
                <a:ext cx="180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531067" y="1350538"/>
                <a:ext cx="180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385" name="Straight Connector 16384"/>
              <p:cNvCxnSpPr/>
              <p:nvPr/>
            </p:nvCxnSpPr>
            <p:spPr>
              <a:xfrm>
                <a:off x="2127615" y="1674968"/>
                <a:ext cx="2015694" cy="88873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392" name="Rectangle 16391"/>
            <p:cNvSpPr/>
            <p:nvPr/>
          </p:nvSpPr>
          <p:spPr>
            <a:xfrm>
              <a:off x="1187414" y="565781"/>
              <a:ext cx="2065181" cy="584775"/>
            </a:xfrm>
            <a:prstGeom prst="rect">
              <a:avLst/>
            </a:prstGeom>
          </p:spPr>
          <p:txBody>
            <a:bodyPr wrap="none">
              <a:spAutoFit/>
            </a:bodyPr>
            <a:lstStyle/>
            <a:p>
              <a:r>
                <a:rPr lang="en-US" sz="3200" b="1" dirty="0">
                  <a:solidFill>
                    <a:srgbClr val="0070C0"/>
                  </a:solidFill>
                </a:rPr>
                <a:t>Query Tree</a:t>
              </a:r>
              <a:endParaRPr lang="en-US" sz="3200" dirty="0"/>
            </a:p>
          </p:txBody>
        </p:sp>
      </p:grpSp>
      <p:sp>
        <p:nvSpPr>
          <p:cNvPr id="16395" name="Rectangle 16394"/>
          <p:cNvSpPr/>
          <p:nvPr/>
        </p:nvSpPr>
        <p:spPr>
          <a:xfrm>
            <a:off x="4932266" y="1221931"/>
            <a:ext cx="2723877" cy="271484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4" name="TextBox 16393"/>
          <p:cNvSpPr txBox="1"/>
          <p:nvPr/>
        </p:nvSpPr>
        <p:spPr>
          <a:xfrm>
            <a:off x="5010704" y="1935203"/>
            <a:ext cx="2016224" cy="369332"/>
          </a:xfrm>
          <a:prstGeom prst="rect">
            <a:avLst/>
          </a:prstGeom>
          <a:noFill/>
        </p:spPr>
        <p:txBody>
          <a:bodyPr wrap="square" rtlCol="0">
            <a:spAutoFit/>
          </a:bodyPr>
          <a:lstStyle/>
          <a:p>
            <a:r>
              <a:rPr lang="en-US" dirty="0" smtClean="0"/>
              <a:t>{Q</a:t>
            </a:r>
            <a:r>
              <a:rPr lang="en-US" baseline="-25000" dirty="0" smtClean="0"/>
              <a:t>1</a:t>
            </a:r>
            <a:r>
              <a:rPr lang="en-US" dirty="0" smtClean="0"/>
              <a:t>,Q</a:t>
            </a:r>
            <a:r>
              <a:rPr lang="en-US" baseline="-25000" dirty="0" smtClean="0"/>
              <a:t>2</a:t>
            </a:r>
            <a:r>
              <a:rPr lang="en-US" dirty="0" smtClean="0"/>
              <a:t>,Q</a:t>
            </a:r>
            <a:r>
              <a:rPr lang="en-US" baseline="-25000" dirty="0" smtClean="0"/>
              <a:t>3</a:t>
            </a:r>
            <a:r>
              <a:rPr lang="en-US" dirty="0" smtClean="0"/>
              <a:t>,Q</a:t>
            </a:r>
            <a:r>
              <a:rPr lang="en-US" baseline="-25000" dirty="0" smtClean="0"/>
              <a:t>4</a:t>
            </a:r>
            <a:r>
              <a:rPr lang="en-US" dirty="0" smtClean="0"/>
              <a:t>,Q</a:t>
            </a:r>
            <a:r>
              <a:rPr lang="en-US" baseline="-25000" dirty="0" smtClean="0"/>
              <a:t>5</a:t>
            </a:r>
            <a:r>
              <a:rPr lang="en-US" dirty="0" smtClean="0"/>
              <a:t>}</a:t>
            </a:r>
            <a:endParaRPr lang="en-US" dirty="0"/>
          </a:p>
        </p:txBody>
      </p:sp>
      <p:sp>
        <p:nvSpPr>
          <p:cNvPr id="124" name="TextBox 123"/>
          <p:cNvSpPr txBox="1"/>
          <p:nvPr/>
        </p:nvSpPr>
        <p:spPr>
          <a:xfrm>
            <a:off x="5001131" y="1610006"/>
            <a:ext cx="2016224" cy="369332"/>
          </a:xfrm>
          <a:prstGeom prst="rect">
            <a:avLst/>
          </a:prstGeom>
          <a:noFill/>
        </p:spPr>
        <p:txBody>
          <a:bodyPr wrap="square" rtlCol="0">
            <a:spAutoFit/>
          </a:bodyPr>
          <a:lstStyle/>
          <a:p>
            <a:r>
              <a:rPr lang="en-US" dirty="0" smtClean="0"/>
              <a:t>{Q</a:t>
            </a:r>
            <a:r>
              <a:rPr lang="en-US" baseline="-25000" dirty="0" smtClean="0"/>
              <a:t>1</a:t>
            </a:r>
            <a:r>
              <a:rPr lang="en-US" dirty="0" smtClean="0"/>
              <a:t>}</a:t>
            </a:r>
            <a:endParaRPr lang="en-US" dirty="0"/>
          </a:p>
        </p:txBody>
      </p:sp>
      <p:sp>
        <p:nvSpPr>
          <p:cNvPr id="125" name="TextBox 124"/>
          <p:cNvSpPr txBox="1"/>
          <p:nvPr/>
        </p:nvSpPr>
        <p:spPr>
          <a:xfrm>
            <a:off x="5024984" y="2263765"/>
            <a:ext cx="2016224" cy="369332"/>
          </a:xfrm>
          <a:prstGeom prst="rect">
            <a:avLst/>
          </a:prstGeom>
          <a:noFill/>
        </p:spPr>
        <p:txBody>
          <a:bodyPr wrap="square" rtlCol="0">
            <a:spAutoFit/>
          </a:bodyPr>
          <a:lstStyle/>
          <a:p>
            <a:r>
              <a:rPr lang="en-US" dirty="0" smtClean="0"/>
              <a:t>{Q</a:t>
            </a:r>
            <a:r>
              <a:rPr lang="en-US" baseline="-25000" dirty="0" smtClean="0"/>
              <a:t>1</a:t>
            </a:r>
            <a:r>
              <a:rPr lang="en-US" dirty="0" smtClean="0"/>
              <a:t>,Q</a:t>
            </a:r>
            <a:r>
              <a:rPr lang="en-US" baseline="-25000" dirty="0" smtClean="0"/>
              <a:t>2</a:t>
            </a:r>
            <a:r>
              <a:rPr lang="en-US" dirty="0" smtClean="0"/>
              <a:t>,Q</a:t>
            </a:r>
            <a:r>
              <a:rPr lang="en-US" baseline="-25000" dirty="0" smtClean="0"/>
              <a:t>6</a:t>
            </a:r>
            <a:r>
              <a:rPr lang="en-US" dirty="0" smtClean="0"/>
              <a:t>,Q</a:t>
            </a:r>
            <a:r>
              <a:rPr lang="en-US" baseline="-25000" dirty="0" smtClean="0"/>
              <a:t>7</a:t>
            </a:r>
            <a:r>
              <a:rPr lang="en-US" dirty="0" smtClean="0"/>
              <a:t>,Q</a:t>
            </a:r>
            <a:r>
              <a:rPr lang="en-US" baseline="-25000" dirty="0" smtClean="0"/>
              <a:t>8</a:t>
            </a:r>
            <a:r>
              <a:rPr lang="en-US" dirty="0" smtClean="0"/>
              <a:t>,Q</a:t>
            </a:r>
            <a:r>
              <a:rPr lang="en-US" baseline="-25000" dirty="0" smtClean="0"/>
              <a:t>9</a:t>
            </a:r>
            <a:r>
              <a:rPr lang="en-US" dirty="0" smtClean="0"/>
              <a:t>}</a:t>
            </a:r>
            <a:endParaRPr lang="en-US" dirty="0"/>
          </a:p>
        </p:txBody>
      </p:sp>
      <p:sp>
        <p:nvSpPr>
          <p:cNvPr id="127" name="TextBox 126"/>
          <p:cNvSpPr txBox="1"/>
          <p:nvPr/>
        </p:nvSpPr>
        <p:spPr>
          <a:xfrm>
            <a:off x="5032115" y="2580320"/>
            <a:ext cx="2228185" cy="369332"/>
          </a:xfrm>
          <a:prstGeom prst="rect">
            <a:avLst/>
          </a:prstGeom>
          <a:noFill/>
        </p:spPr>
        <p:txBody>
          <a:bodyPr wrap="square" rtlCol="0">
            <a:spAutoFit/>
          </a:bodyPr>
          <a:lstStyle/>
          <a:p>
            <a:r>
              <a:rPr lang="en-US" dirty="0" smtClean="0"/>
              <a:t>{Q</a:t>
            </a:r>
            <a:r>
              <a:rPr lang="en-US" baseline="-25000" dirty="0" smtClean="0"/>
              <a:t>1</a:t>
            </a:r>
            <a:r>
              <a:rPr lang="en-US" dirty="0" smtClean="0"/>
              <a:t>,Q</a:t>
            </a:r>
            <a:r>
              <a:rPr lang="en-US" baseline="-25000" dirty="0" smtClean="0"/>
              <a:t>2</a:t>
            </a:r>
            <a:r>
              <a:rPr lang="en-US" dirty="0" smtClean="0"/>
              <a:t>,Q</a:t>
            </a:r>
            <a:r>
              <a:rPr lang="en-US" baseline="-25000" dirty="0" smtClean="0"/>
              <a:t>6</a:t>
            </a:r>
            <a:r>
              <a:rPr lang="en-US" dirty="0" smtClean="0"/>
              <a:t>,Q</a:t>
            </a:r>
            <a:r>
              <a:rPr lang="en-US" baseline="-25000" dirty="0" smtClean="0"/>
              <a:t>7</a:t>
            </a:r>
            <a:r>
              <a:rPr lang="en-US" dirty="0" smtClean="0"/>
              <a:t>,Q</a:t>
            </a:r>
            <a:r>
              <a:rPr lang="en-US" baseline="-25000" dirty="0" smtClean="0"/>
              <a:t>10</a:t>
            </a:r>
            <a:r>
              <a:rPr lang="en-US" dirty="0" smtClean="0"/>
              <a:t>,Q</a:t>
            </a:r>
            <a:r>
              <a:rPr lang="en-US" baseline="-25000" dirty="0" smtClean="0"/>
              <a:t>11</a:t>
            </a:r>
            <a:r>
              <a:rPr lang="en-US" dirty="0" smtClean="0"/>
              <a:t>}</a:t>
            </a:r>
            <a:endParaRPr lang="en-US" dirty="0"/>
          </a:p>
        </p:txBody>
      </p:sp>
      <p:sp>
        <p:nvSpPr>
          <p:cNvPr id="128" name="TextBox 127"/>
          <p:cNvSpPr txBox="1"/>
          <p:nvPr/>
        </p:nvSpPr>
        <p:spPr>
          <a:xfrm>
            <a:off x="5036739" y="2901946"/>
            <a:ext cx="2627129" cy="369332"/>
          </a:xfrm>
          <a:prstGeom prst="rect">
            <a:avLst/>
          </a:prstGeom>
          <a:noFill/>
        </p:spPr>
        <p:txBody>
          <a:bodyPr wrap="square" rtlCol="0">
            <a:spAutoFit/>
          </a:bodyPr>
          <a:lstStyle/>
          <a:p>
            <a:r>
              <a:rPr lang="en-US" dirty="0" smtClean="0"/>
              <a:t>{Q</a:t>
            </a:r>
            <a:r>
              <a:rPr lang="en-US" baseline="-25000" dirty="0" smtClean="0"/>
              <a:t>1</a:t>
            </a:r>
            <a:r>
              <a:rPr lang="en-US" dirty="0" smtClean="0"/>
              <a:t>,Q</a:t>
            </a:r>
            <a:r>
              <a:rPr lang="en-US" baseline="-25000" dirty="0" smtClean="0"/>
              <a:t>2</a:t>
            </a:r>
            <a:r>
              <a:rPr lang="en-US" dirty="0" smtClean="0"/>
              <a:t>,Q</a:t>
            </a:r>
            <a:r>
              <a:rPr lang="en-US" baseline="-25000" dirty="0" smtClean="0"/>
              <a:t>6</a:t>
            </a:r>
            <a:r>
              <a:rPr lang="en-US" dirty="0" smtClean="0"/>
              <a:t>,Q</a:t>
            </a:r>
            <a:r>
              <a:rPr lang="en-US" baseline="-25000" dirty="0" smtClean="0"/>
              <a:t>7</a:t>
            </a:r>
            <a:r>
              <a:rPr lang="en-US" dirty="0" smtClean="0"/>
              <a:t>,Q</a:t>
            </a:r>
            <a:r>
              <a:rPr lang="en-US" baseline="-25000" dirty="0" smtClean="0"/>
              <a:t>10</a:t>
            </a:r>
            <a:r>
              <a:rPr lang="en-US" dirty="0" smtClean="0"/>
              <a:t>,Q</a:t>
            </a:r>
            <a:r>
              <a:rPr lang="en-US" baseline="-25000" dirty="0" smtClean="0"/>
              <a:t>12</a:t>
            </a:r>
            <a:r>
              <a:rPr lang="en-US" dirty="0" smtClean="0"/>
              <a:t>,Q</a:t>
            </a:r>
            <a:r>
              <a:rPr lang="en-US" baseline="-25000" dirty="0" smtClean="0"/>
              <a:t>13</a:t>
            </a:r>
            <a:r>
              <a:rPr lang="en-US" dirty="0" smtClean="0"/>
              <a:t>}</a:t>
            </a:r>
            <a:endParaRPr lang="en-US" dirty="0"/>
          </a:p>
        </p:txBody>
      </p:sp>
      <p:sp>
        <p:nvSpPr>
          <p:cNvPr id="129" name="TextBox 128"/>
          <p:cNvSpPr txBox="1"/>
          <p:nvPr/>
        </p:nvSpPr>
        <p:spPr>
          <a:xfrm>
            <a:off x="5044916" y="3231591"/>
            <a:ext cx="2627129" cy="369332"/>
          </a:xfrm>
          <a:prstGeom prst="rect">
            <a:avLst/>
          </a:prstGeom>
          <a:noFill/>
        </p:spPr>
        <p:txBody>
          <a:bodyPr wrap="square" rtlCol="0">
            <a:spAutoFit/>
          </a:bodyPr>
          <a:lstStyle/>
          <a:p>
            <a:r>
              <a:rPr lang="en-US" dirty="0" smtClean="0"/>
              <a:t>{Q</a:t>
            </a:r>
            <a:r>
              <a:rPr lang="en-US" baseline="-25000" dirty="0" smtClean="0"/>
              <a:t>1</a:t>
            </a:r>
            <a:r>
              <a:rPr lang="en-US" dirty="0" smtClean="0"/>
              <a:t>,Q</a:t>
            </a:r>
            <a:r>
              <a:rPr lang="en-US" baseline="-25000" dirty="0" smtClean="0"/>
              <a:t>2</a:t>
            </a:r>
            <a:r>
              <a:rPr lang="en-US" dirty="0" smtClean="0"/>
              <a:t>,Q</a:t>
            </a:r>
            <a:r>
              <a:rPr lang="en-US" baseline="-25000" dirty="0" smtClean="0"/>
              <a:t>6</a:t>
            </a:r>
            <a:r>
              <a:rPr lang="en-US" dirty="0" smtClean="0"/>
              <a:t>,Q</a:t>
            </a:r>
            <a:r>
              <a:rPr lang="en-US" baseline="-25000" dirty="0" smtClean="0"/>
              <a:t>14</a:t>
            </a:r>
            <a:r>
              <a:rPr lang="en-US" dirty="0" smtClean="0"/>
              <a:t>,Q</a:t>
            </a:r>
            <a:r>
              <a:rPr lang="en-US" baseline="-25000" dirty="0" smtClean="0"/>
              <a:t>15</a:t>
            </a:r>
            <a:r>
              <a:rPr lang="en-US" dirty="0" smtClean="0"/>
              <a:t>,Q</a:t>
            </a:r>
            <a:r>
              <a:rPr lang="en-US" baseline="-25000" dirty="0" smtClean="0"/>
              <a:t>16</a:t>
            </a:r>
            <a:r>
              <a:rPr lang="en-US" dirty="0" smtClean="0"/>
              <a:t>,Q</a:t>
            </a:r>
            <a:r>
              <a:rPr lang="en-US" baseline="-25000" dirty="0" smtClean="0"/>
              <a:t>17</a:t>
            </a:r>
            <a:r>
              <a:rPr lang="en-US" dirty="0" smtClean="0"/>
              <a:t>}</a:t>
            </a:r>
            <a:endParaRPr lang="en-US" dirty="0"/>
          </a:p>
        </p:txBody>
      </p:sp>
      <p:sp>
        <p:nvSpPr>
          <p:cNvPr id="130" name="TextBox 129"/>
          <p:cNvSpPr txBox="1"/>
          <p:nvPr/>
        </p:nvSpPr>
        <p:spPr>
          <a:xfrm>
            <a:off x="5047898" y="3547105"/>
            <a:ext cx="2016224" cy="369332"/>
          </a:xfrm>
          <a:prstGeom prst="rect">
            <a:avLst/>
          </a:prstGeom>
          <a:noFill/>
        </p:spPr>
        <p:txBody>
          <a:bodyPr wrap="square" rtlCol="0">
            <a:spAutoFit/>
          </a:bodyPr>
          <a:lstStyle/>
          <a:p>
            <a:r>
              <a:rPr lang="en-US" dirty="0" smtClean="0"/>
              <a:t>{Q</a:t>
            </a:r>
            <a:r>
              <a:rPr lang="en-US" baseline="-25000" dirty="0" smtClean="0"/>
              <a:t>1</a:t>
            </a:r>
            <a:r>
              <a:rPr lang="en-US" dirty="0" smtClean="0"/>
              <a:t>,Q</a:t>
            </a:r>
            <a:r>
              <a:rPr lang="en-US" baseline="-25000" dirty="0" smtClean="0"/>
              <a:t>18</a:t>
            </a:r>
            <a:r>
              <a:rPr lang="en-US" dirty="0" smtClean="0"/>
              <a:t>}</a:t>
            </a:r>
            <a:endParaRPr lang="en-US" dirty="0"/>
          </a:p>
        </p:txBody>
      </p:sp>
      <p:sp>
        <p:nvSpPr>
          <p:cNvPr id="131" name="Rectangle 130"/>
          <p:cNvSpPr/>
          <p:nvPr/>
        </p:nvSpPr>
        <p:spPr>
          <a:xfrm>
            <a:off x="5023151" y="1204342"/>
            <a:ext cx="2356414" cy="461665"/>
          </a:xfrm>
          <a:prstGeom prst="rect">
            <a:avLst/>
          </a:prstGeom>
        </p:spPr>
        <p:txBody>
          <a:bodyPr wrap="none">
            <a:spAutoFit/>
          </a:bodyPr>
          <a:lstStyle/>
          <a:p>
            <a:r>
              <a:rPr lang="en-US" sz="2400" b="1" dirty="0" smtClean="0">
                <a:solidFill>
                  <a:srgbClr val="0070C0"/>
                </a:solidFill>
              </a:rPr>
              <a:t>Trails of the tree:</a:t>
            </a:r>
            <a:endParaRPr lang="en-US" sz="2400" dirty="0"/>
          </a:p>
        </p:txBody>
      </p:sp>
      <p:grpSp>
        <p:nvGrpSpPr>
          <p:cNvPr id="16398" name="Group 16397"/>
          <p:cNvGrpSpPr/>
          <p:nvPr/>
        </p:nvGrpSpPr>
        <p:grpSpPr>
          <a:xfrm>
            <a:off x="5451549" y="4018836"/>
            <a:ext cx="2237872" cy="2366175"/>
            <a:chOff x="5507206" y="4138101"/>
            <a:chExt cx="2237872" cy="2366175"/>
          </a:xfrm>
        </p:grpSpPr>
        <p:pic>
          <p:nvPicPr>
            <p:cNvPr id="1741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7206" y="413810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2157" y="5566633"/>
              <a:ext cx="1323555" cy="93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2238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4645014" y="-55657"/>
            <a:ext cx="3680032" cy="1138773"/>
          </a:xfrm>
          <a:prstGeom prst="rect">
            <a:avLst/>
          </a:prstGeom>
          <a:noFill/>
        </p:spPr>
        <p:txBody>
          <a:bodyPr wrap="square" rtlCol="0">
            <a:spAutoFit/>
          </a:bodyPr>
          <a:lstStyle/>
          <a:p>
            <a:pPr algn="ctr"/>
            <a:r>
              <a:rPr lang="en-US" sz="4400" b="1" dirty="0" smtClean="0">
                <a:solidFill>
                  <a:srgbClr val="0070C0"/>
                </a:solidFill>
              </a:rPr>
              <a:t>Query Forest</a:t>
            </a:r>
          </a:p>
          <a:p>
            <a:pPr algn="ctr"/>
            <a:r>
              <a:rPr lang="en-US" sz="2400" b="1" dirty="0" smtClean="0">
                <a:solidFill>
                  <a:srgbClr val="0070C0"/>
                </a:solidFill>
              </a:rPr>
              <a:t>example</a:t>
            </a:r>
            <a:endParaRPr lang="en-US" sz="2400" b="1" dirty="0">
              <a:solidFill>
                <a:srgbClr val="0070C0"/>
              </a:solidFill>
            </a:endParaRPr>
          </a:p>
        </p:txBody>
      </p:sp>
      <p:sp>
        <p:nvSpPr>
          <p:cNvPr id="119" name="Rounded Rectangle 118"/>
          <p:cNvSpPr/>
          <p:nvPr/>
        </p:nvSpPr>
        <p:spPr>
          <a:xfrm>
            <a:off x="1619672" y="1470079"/>
            <a:ext cx="5485510" cy="4795426"/>
          </a:xfrm>
          <a:prstGeom prst="roundRect">
            <a:avLst>
              <a:gd name="adj" fmla="val 310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2" name="Rectangle 16391"/>
          <p:cNvSpPr/>
          <p:nvPr/>
        </p:nvSpPr>
        <p:spPr>
          <a:xfrm>
            <a:off x="3194874" y="1446975"/>
            <a:ext cx="2382768" cy="584775"/>
          </a:xfrm>
          <a:prstGeom prst="rect">
            <a:avLst/>
          </a:prstGeom>
        </p:spPr>
        <p:txBody>
          <a:bodyPr wrap="none">
            <a:spAutoFit/>
          </a:bodyPr>
          <a:lstStyle/>
          <a:p>
            <a:r>
              <a:rPr lang="en-US" sz="3200" b="1" dirty="0">
                <a:solidFill>
                  <a:srgbClr val="0070C0"/>
                </a:solidFill>
              </a:rPr>
              <a:t>Query </a:t>
            </a:r>
            <a:r>
              <a:rPr lang="en-US" sz="3200" b="1" dirty="0" smtClean="0">
                <a:solidFill>
                  <a:srgbClr val="0070C0"/>
                </a:solidFill>
              </a:rPr>
              <a:t>Forest</a:t>
            </a:r>
            <a:endParaRPr lang="en-US" sz="3200" dirty="0"/>
          </a:p>
        </p:txBody>
      </p:sp>
      <p:grpSp>
        <p:nvGrpSpPr>
          <p:cNvPr id="5" name="Group 4"/>
          <p:cNvGrpSpPr/>
          <p:nvPr/>
        </p:nvGrpSpPr>
        <p:grpSpPr>
          <a:xfrm>
            <a:off x="1920606" y="2150165"/>
            <a:ext cx="5022272" cy="1876833"/>
            <a:chOff x="467544" y="1761933"/>
            <a:chExt cx="5022272" cy="1876833"/>
          </a:xfrm>
        </p:grpSpPr>
        <p:pic>
          <p:nvPicPr>
            <p:cNvPr id="1843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772816"/>
              <a:ext cx="1945815" cy="186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5938" y="1772816"/>
              <a:ext cx="1933878" cy="185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2750" y="1761933"/>
              <a:ext cx="980403" cy="187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2730261" y="4244472"/>
            <a:ext cx="2863999" cy="1936252"/>
            <a:chOff x="1277199" y="3856240"/>
            <a:chExt cx="2863999" cy="1936252"/>
          </a:xfrm>
        </p:grpSpPr>
        <p:pic>
          <p:nvPicPr>
            <p:cNvPr id="18438"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7199" y="3856240"/>
              <a:ext cx="2863999" cy="144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8062" y="4690227"/>
              <a:ext cx="1555932" cy="110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67139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 name="Group 20"/>
          <p:cNvGrpSpPr/>
          <p:nvPr/>
        </p:nvGrpSpPr>
        <p:grpSpPr>
          <a:xfrm>
            <a:off x="895500" y="1145752"/>
            <a:ext cx="6183441" cy="5649477"/>
            <a:chOff x="44743" y="1145752"/>
            <a:chExt cx="6183441" cy="5649477"/>
          </a:xfrm>
        </p:grpSpPr>
        <p:sp>
          <p:nvSpPr>
            <p:cNvPr id="123" name="Rounded Rectangle 122"/>
            <p:cNvSpPr/>
            <p:nvPr/>
          </p:nvSpPr>
          <p:spPr>
            <a:xfrm>
              <a:off x="44743" y="1145752"/>
              <a:ext cx="6183441" cy="5649477"/>
            </a:xfrm>
            <a:prstGeom prst="roundRect">
              <a:avLst>
                <a:gd name="adj" fmla="val 310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a:off x="1978468" y="2267696"/>
              <a:ext cx="0" cy="360000"/>
            </a:xfrm>
            <a:prstGeom prst="straightConnector1">
              <a:avLst/>
            </a:prstGeom>
            <a:ln w="38100">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1618468" y="263440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66" name="Rectangle 65"/>
            <p:cNvSpPr/>
            <p:nvPr/>
          </p:nvSpPr>
          <p:spPr>
            <a:xfrm>
              <a:off x="1604042" y="33677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69" name="Rectangle 68"/>
            <p:cNvSpPr/>
            <p:nvPr/>
          </p:nvSpPr>
          <p:spPr>
            <a:xfrm>
              <a:off x="1604042" y="40877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73" name="Straight Arrow Connector 72"/>
            <p:cNvCxnSpPr>
              <a:stCxn id="87" idx="0"/>
              <a:endCxn id="69" idx="2"/>
            </p:cNvCxnSpPr>
            <p:nvPr/>
          </p:nvCxnSpPr>
          <p:spPr>
            <a:xfrm flipV="1">
              <a:off x="970543" y="4447787"/>
              <a:ext cx="993499" cy="18106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2394959" y="5167787"/>
              <a:ext cx="475493" cy="10906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1674959" y="553671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sp>
          <p:nvSpPr>
            <p:cNvPr id="80" name="Rectangle 79"/>
            <p:cNvSpPr/>
            <p:nvPr/>
          </p:nvSpPr>
          <p:spPr>
            <a:xfrm>
              <a:off x="1893814" y="48077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sp>
          <p:nvSpPr>
            <p:cNvPr id="84" name="Oval 83"/>
            <p:cNvSpPr/>
            <p:nvPr/>
          </p:nvSpPr>
          <p:spPr>
            <a:xfrm>
              <a:off x="166971" y="6160703"/>
              <a:ext cx="540000" cy="5394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610543" y="625838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88" name="Straight Connector 87"/>
            <p:cNvCxnSpPr/>
            <p:nvPr/>
          </p:nvCxnSpPr>
          <p:spPr>
            <a:xfrm rot="3000000">
              <a:off x="481548" y="6160896"/>
              <a:ext cx="180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47136" y="6228326"/>
              <a:ext cx="180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1618468" y="190769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90" name="Straight Arrow Connector 89"/>
            <p:cNvCxnSpPr/>
            <p:nvPr/>
          </p:nvCxnSpPr>
          <p:spPr>
            <a:xfrm>
              <a:off x="1958502" y="2986458"/>
              <a:ext cx="0" cy="360000"/>
            </a:xfrm>
            <a:prstGeom prst="straightConnector1">
              <a:avLst/>
            </a:prstGeom>
            <a:ln w="38100">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949616" y="3727787"/>
              <a:ext cx="0" cy="360000"/>
            </a:xfrm>
            <a:prstGeom prst="straightConnector1">
              <a:avLst/>
            </a:prstGeom>
            <a:ln w="38100">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9" idx="2"/>
            </p:cNvCxnSpPr>
            <p:nvPr/>
          </p:nvCxnSpPr>
          <p:spPr>
            <a:xfrm>
              <a:off x="1964042" y="4447787"/>
              <a:ext cx="135094" cy="360000"/>
            </a:xfrm>
            <a:prstGeom prst="straightConnector1">
              <a:avLst/>
            </a:prstGeom>
            <a:ln w="38100">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2019172" y="5167787"/>
              <a:ext cx="79964" cy="355841"/>
            </a:xfrm>
            <a:prstGeom prst="straightConnector1">
              <a:avLst/>
            </a:prstGeom>
            <a:ln w="38100">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976575" y="5894016"/>
              <a:ext cx="0" cy="360000"/>
            </a:xfrm>
            <a:prstGeom prst="straightConnector1">
              <a:avLst/>
            </a:prstGeom>
            <a:ln w="38100">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1611848" y="625838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100" name="Rectangle 99"/>
            <p:cNvSpPr/>
            <p:nvPr/>
          </p:nvSpPr>
          <p:spPr>
            <a:xfrm>
              <a:off x="2617092" y="625838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01" name="Straight Arrow Connector 100"/>
            <p:cNvCxnSpPr/>
            <p:nvPr/>
          </p:nvCxnSpPr>
          <p:spPr>
            <a:xfrm>
              <a:off x="2150451" y="3727787"/>
              <a:ext cx="1848575" cy="2518278"/>
            </a:xfrm>
            <a:prstGeom prst="straightConnector1">
              <a:avLst/>
            </a:prstGeom>
            <a:ln w="38100">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3634299" y="625043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sp>
          <p:nvSpPr>
            <p:cNvPr id="126" name="Rectangle 125"/>
            <p:cNvSpPr/>
            <p:nvPr/>
          </p:nvSpPr>
          <p:spPr>
            <a:xfrm>
              <a:off x="513697" y="1145752"/>
              <a:ext cx="3396251" cy="584775"/>
            </a:xfrm>
            <a:prstGeom prst="rect">
              <a:avLst/>
            </a:prstGeom>
          </p:spPr>
          <p:txBody>
            <a:bodyPr wrap="none">
              <a:spAutoFit/>
            </a:bodyPr>
            <a:lstStyle/>
            <a:p>
              <a:r>
                <a:rPr lang="en-US" sz="3200" b="1" dirty="0" smtClean="0">
                  <a:solidFill>
                    <a:srgbClr val="0070C0"/>
                  </a:solidFill>
                </a:rPr>
                <a:t>Inverse Query </a:t>
              </a:r>
              <a:r>
                <a:rPr lang="en-US" sz="3200" b="1" dirty="0">
                  <a:solidFill>
                    <a:srgbClr val="0070C0"/>
                  </a:solidFill>
                </a:rPr>
                <a:t>Tree</a:t>
              </a:r>
              <a:endParaRPr lang="en-US" sz="3200" dirty="0"/>
            </a:p>
          </p:txBody>
        </p:sp>
        <p:grpSp>
          <p:nvGrpSpPr>
            <p:cNvPr id="20" name="Group 19"/>
            <p:cNvGrpSpPr/>
            <p:nvPr/>
          </p:nvGrpSpPr>
          <p:grpSpPr>
            <a:xfrm>
              <a:off x="3361265" y="1732694"/>
              <a:ext cx="2723877" cy="2001552"/>
              <a:chOff x="3138637" y="1700890"/>
              <a:chExt cx="2723877" cy="2001552"/>
            </a:xfrm>
          </p:grpSpPr>
          <p:sp>
            <p:nvSpPr>
              <p:cNvPr id="132" name="Rectangle 131"/>
              <p:cNvSpPr/>
              <p:nvPr/>
            </p:nvSpPr>
            <p:spPr>
              <a:xfrm>
                <a:off x="3138637" y="1791640"/>
                <a:ext cx="2723877" cy="1910802"/>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3178893" y="2431751"/>
                <a:ext cx="2016224" cy="369332"/>
              </a:xfrm>
              <a:prstGeom prst="rect">
                <a:avLst/>
              </a:prstGeom>
              <a:noFill/>
            </p:spPr>
            <p:txBody>
              <a:bodyPr wrap="square" rtlCol="0">
                <a:spAutoFit/>
              </a:bodyPr>
              <a:lstStyle/>
              <a:p>
                <a:r>
                  <a:rPr lang="en-US" dirty="0" smtClean="0"/>
                  <a:t>{Q</a:t>
                </a:r>
                <a:r>
                  <a:rPr lang="en-US" baseline="-25000" dirty="0" smtClean="0"/>
                  <a:t>1</a:t>
                </a:r>
                <a:r>
                  <a:rPr lang="en-US" dirty="0" smtClean="0"/>
                  <a:t>,Q</a:t>
                </a:r>
                <a:r>
                  <a:rPr lang="en-US" baseline="-25000" dirty="0" smtClean="0"/>
                  <a:t>2</a:t>
                </a:r>
                <a:r>
                  <a:rPr lang="en-US" dirty="0" smtClean="0"/>
                  <a:t>,Q</a:t>
                </a:r>
                <a:r>
                  <a:rPr lang="en-US" baseline="-25000" dirty="0" smtClean="0"/>
                  <a:t>3</a:t>
                </a:r>
                <a:r>
                  <a:rPr lang="en-US" dirty="0" smtClean="0"/>
                  <a:t>,Q</a:t>
                </a:r>
                <a:r>
                  <a:rPr lang="en-US" baseline="-25000" dirty="0" smtClean="0"/>
                  <a:t>4</a:t>
                </a:r>
                <a:r>
                  <a:rPr lang="en-US" dirty="0" smtClean="0"/>
                  <a:t>,Q</a:t>
                </a:r>
                <a:r>
                  <a:rPr lang="en-US" baseline="-25000" dirty="0" smtClean="0"/>
                  <a:t>5</a:t>
                </a:r>
                <a:r>
                  <a:rPr lang="en-US" dirty="0" smtClean="0"/>
                  <a:t>}</a:t>
                </a:r>
                <a:endParaRPr lang="en-US" dirty="0"/>
              </a:p>
            </p:txBody>
          </p:sp>
          <p:sp>
            <p:nvSpPr>
              <p:cNvPr id="134" name="TextBox 133"/>
              <p:cNvSpPr txBox="1"/>
              <p:nvPr/>
            </p:nvSpPr>
            <p:spPr>
              <a:xfrm>
                <a:off x="3169320" y="2106554"/>
                <a:ext cx="2016224" cy="369332"/>
              </a:xfrm>
              <a:prstGeom prst="rect">
                <a:avLst/>
              </a:prstGeom>
              <a:noFill/>
            </p:spPr>
            <p:txBody>
              <a:bodyPr wrap="square" rtlCol="0">
                <a:spAutoFit/>
              </a:bodyPr>
              <a:lstStyle/>
              <a:p>
                <a:r>
                  <a:rPr lang="en-US" dirty="0" smtClean="0"/>
                  <a:t>{Q</a:t>
                </a:r>
                <a:r>
                  <a:rPr lang="en-US" baseline="-25000" dirty="0" smtClean="0"/>
                  <a:t>1</a:t>
                </a:r>
                <a:r>
                  <a:rPr lang="en-US" dirty="0" smtClean="0"/>
                  <a:t>}</a:t>
                </a:r>
                <a:endParaRPr lang="en-US" dirty="0"/>
              </a:p>
            </p:txBody>
          </p:sp>
          <p:sp>
            <p:nvSpPr>
              <p:cNvPr id="135" name="TextBox 134"/>
              <p:cNvSpPr txBox="1"/>
              <p:nvPr/>
            </p:nvSpPr>
            <p:spPr>
              <a:xfrm>
                <a:off x="3193173" y="2760313"/>
                <a:ext cx="2638884" cy="369332"/>
              </a:xfrm>
              <a:prstGeom prst="rect">
                <a:avLst/>
              </a:prstGeom>
              <a:noFill/>
            </p:spPr>
            <p:txBody>
              <a:bodyPr wrap="square" rtlCol="0">
                <a:spAutoFit/>
              </a:bodyPr>
              <a:lstStyle/>
              <a:p>
                <a:r>
                  <a:rPr lang="en-US" dirty="0" smtClean="0"/>
                  <a:t>{Q</a:t>
                </a:r>
                <a:r>
                  <a:rPr lang="en-US" baseline="-25000" dirty="0" smtClean="0"/>
                  <a:t>6</a:t>
                </a:r>
                <a:r>
                  <a:rPr lang="en-US" dirty="0" smtClean="0"/>
                  <a:t>,Q</a:t>
                </a:r>
                <a:r>
                  <a:rPr lang="en-US" baseline="-25000" dirty="0" smtClean="0"/>
                  <a:t>7</a:t>
                </a:r>
                <a:r>
                  <a:rPr lang="en-US" dirty="0" smtClean="0"/>
                  <a:t>,Q</a:t>
                </a:r>
                <a:r>
                  <a:rPr lang="en-US" baseline="-25000" dirty="0" smtClean="0"/>
                  <a:t>8</a:t>
                </a:r>
                <a:r>
                  <a:rPr lang="en-US" dirty="0" smtClean="0"/>
                  <a:t>,Q</a:t>
                </a:r>
                <a:r>
                  <a:rPr lang="en-US" baseline="-25000" dirty="0" smtClean="0"/>
                  <a:t>2</a:t>
                </a:r>
                <a:r>
                  <a:rPr lang="en-US" dirty="0" smtClean="0"/>
                  <a:t>,Q</a:t>
                </a:r>
                <a:r>
                  <a:rPr lang="en-US" baseline="-25000" dirty="0" smtClean="0"/>
                  <a:t>3</a:t>
                </a:r>
                <a:r>
                  <a:rPr lang="en-US" dirty="0" smtClean="0"/>
                  <a:t>,Q</a:t>
                </a:r>
                <a:r>
                  <a:rPr lang="en-US" baseline="-25000" dirty="0" smtClean="0"/>
                  <a:t>4</a:t>
                </a:r>
                <a:r>
                  <a:rPr lang="en-US" dirty="0" smtClean="0"/>
                  <a:t>,Q</a:t>
                </a:r>
                <a:r>
                  <a:rPr lang="en-US" baseline="-25000" dirty="0" smtClean="0"/>
                  <a:t>5</a:t>
                </a:r>
                <a:r>
                  <a:rPr lang="en-US" dirty="0" smtClean="0"/>
                  <a:t>}</a:t>
                </a:r>
                <a:endParaRPr lang="en-US" dirty="0"/>
              </a:p>
            </p:txBody>
          </p:sp>
          <p:sp>
            <p:nvSpPr>
              <p:cNvPr id="140" name="Rectangle 139"/>
              <p:cNvSpPr/>
              <p:nvPr/>
            </p:nvSpPr>
            <p:spPr>
              <a:xfrm>
                <a:off x="3191340" y="1700890"/>
                <a:ext cx="2356414" cy="461665"/>
              </a:xfrm>
              <a:prstGeom prst="rect">
                <a:avLst/>
              </a:prstGeom>
            </p:spPr>
            <p:txBody>
              <a:bodyPr wrap="none">
                <a:spAutoFit/>
              </a:bodyPr>
              <a:lstStyle/>
              <a:p>
                <a:r>
                  <a:rPr lang="en-US" sz="2400" b="1" dirty="0" smtClean="0">
                    <a:solidFill>
                      <a:srgbClr val="0070C0"/>
                    </a:solidFill>
                  </a:rPr>
                  <a:t>Trails of the tree:</a:t>
                </a:r>
                <a:endParaRPr lang="en-US" sz="2400" dirty="0"/>
              </a:p>
            </p:txBody>
          </p:sp>
          <p:sp>
            <p:nvSpPr>
              <p:cNvPr id="141" name="TextBox 140"/>
              <p:cNvSpPr txBox="1"/>
              <p:nvPr/>
            </p:nvSpPr>
            <p:spPr>
              <a:xfrm>
                <a:off x="3194504" y="3039929"/>
                <a:ext cx="2638884" cy="369332"/>
              </a:xfrm>
              <a:prstGeom prst="rect">
                <a:avLst/>
              </a:prstGeom>
              <a:noFill/>
            </p:spPr>
            <p:txBody>
              <a:bodyPr wrap="square" rtlCol="0">
                <a:spAutoFit/>
              </a:bodyPr>
              <a:lstStyle/>
              <a:p>
                <a:r>
                  <a:rPr lang="en-US" dirty="0" smtClean="0"/>
                  <a:t>{Q</a:t>
                </a:r>
                <a:r>
                  <a:rPr lang="en-US" baseline="-25000" dirty="0" smtClean="0"/>
                  <a:t>9</a:t>
                </a:r>
                <a:r>
                  <a:rPr lang="en-US" dirty="0" smtClean="0"/>
                  <a:t>,Q</a:t>
                </a:r>
                <a:r>
                  <a:rPr lang="en-US" baseline="-25000" dirty="0" smtClean="0"/>
                  <a:t>8</a:t>
                </a:r>
                <a:r>
                  <a:rPr lang="en-US" dirty="0" smtClean="0"/>
                  <a:t>,Q</a:t>
                </a:r>
                <a:r>
                  <a:rPr lang="en-US" baseline="-25000" dirty="0" smtClean="0"/>
                  <a:t>2</a:t>
                </a:r>
                <a:r>
                  <a:rPr lang="en-US" dirty="0" smtClean="0"/>
                  <a:t>,Q</a:t>
                </a:r>
                <a:r>
                  <a:rPr lang="en-US" baseline="-25000" dirty="0" smtClean="0"/>
                  <a:t>3</a:t>
                </a:r>
                <a:r>
                  <a:rPr lang="en-US" dirty="0" smtClean="0"/>
                  <a:t>,Q</a:t>
                </a:r>
                <a:r>
                  <a:rPr lang="en-US" baseline="-25000" dirty="0" smtClean="0"/>
                  <a:t>4</a:t>
                </a:r>
                <a:r>
                  <a:rPr lang="en-US" dirty="0" smtClean="0"/>
                  <a:t>,Q</a:t>
                </a:r>
                <a:r>
                  <a:rPr lang="en-US" baseline="-25000" dirty="0" smtClean="0"/>
                  <a:t>5</a:t>
                </a:r>
                <a:r>
                  <a:rPr lang="en-US" dirty="0" smtClean="0"/>
                  <a:t>}</a:t>
                </a:r>
                <a:endParaRPr lang="en-US" dirty="0"/>
              </a:p>
            </p:txBody>
          </p:sp>
          <p:sp>
            <p:nvSpPr>
              <p:cNvPr id="142" name="TextBox 141"/>
              <p:cNvSpPr txBox="1"/>
              <p:nvPr/>
            </p:nvSpPr>
            <p:spPr>
              <a:xfrm>
                <a:off x="3207728" y="3317704"/>
                <a:ext cx="2638884" cy="369332"/>
              </a:xfrm>
              <a:prstGeom prst="rect">
                <a:avLst/>
              </a:prstGeom>
              <a:noFill/>
            </p:spPr>
            <p:txBody>
              <a:bodyPr wrap="square" rtlCol="0">
                <a:spAutoFit/>
              </a:bodyPr>
              <a:lstStyle/>
              <a:p>
                <a:r>
                  <a:rPr lang="en-US" dirty="0" smtClean="0"/>
                  <a:t>{Q</a:t>
                </a:r>
                <a:r>
                  <a:rPr lang="en-US" baseline="-25000" dirty="0" smtClean="0"/>
                  <a:t>10</a:t>
                </a:r>
                <a:r>
                  <a:rPr lang="en-US" dirty="0" smtClean="0"/>
                  <a:t>,Q</a:t>
                </a:r>
                <a:r>
                  <a:rPr lang="en-US" baseline="-25000" dirty="0" smtClean="0"/>
                  <a:t>3</a:t>
                </a:r>
                <a:r>
                  <a:rPr lang="en-US" dirty="0" smtClean="0"/>
                  <a:t>,Q</a:t>
                </a:r>
                <a:r>
                  <a:rPr lang="en-US" baseline="-25000" dirty="0" smtClean="0"/>
                  <a:t>4</a:t>
                </a:r>
                <a:r>
                  <a:rPr lang="en-US" dirty="0" smtClean="0"/>
                  <a:t>,Q</a:t>
                </a:r>
                <a:r>
                  <a:rPr lang="en-US" baseline="-25000" dirty="0" smtClean="0"/>
                  <a:t>5</a:t>
                </a:r>
                <a:r>
                  <a:rPr lang="en-US" dirty="0" smtClean="0"/>
                  <a:t>}</a:t>
                </a:r>
                <a:endParaRPr lang="en-US" dirty="0"/>
              </a:p>
            </p:txBody>
          </p:sp>
        </p:grpSp>
        <p:pic>
          <p:nvPicPr>
            <p:cNvPr id="14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3891084" y="410665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3345" y="4078298"/>
              <a:ext cx="1323555" cy="93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5" name="TextBox 144"/>
          <p:cNvSpPr txBox="1"/>
          <p:nvPr/>
        </p:nvSpPr>
        <p:spPr>
          <a:xfrm>
            <a:off x="4067944" y="-55657"/>
            <a:ext cx="5068104" cy="1138773"/>
          </a:xfrm>
          <a:prstGeom prst="rect">
            <a:avLst/>
          </a:prstGeom>
          <a:noFill/>
        </p:spPr>
        <p:txBody>
          <a:bodyPr wrap="square" rtlCol="0">
            <a:spAutoFit/>
          </a:bodyPr>
          <a:lstStyle/>
          <a:p>
            <a:pPr algn="ctr"/>
            <a:r>
              <a:rPr lang="en-US" sz="4400" b="1" dirty="0" smtClean="0">
                <a:solidFill>
                  <a:srgbClr val="0070C0"/>
                </a:solidFill>
              </a:rPr>
              <a:t>Inversed Query Tree</a:t>
            </a:r>
          </a:p>
          <a:p>
            <a:pPr algn="ctr"/>
            <a:r>
              <a:rPr lang="en-US" sz="2400" b="1" dirty="0" smtClean="0">
                <a:solidFill>
                  <a:srgbClr val="0070C0"/>
                </a:solidFill>
              </a:rPr>
              <a:t>example</a:t>
            </a:r>
            <a:endParaRPr lang="en-US" sz="2400" b="1" dirty="0">
              <a:solidFill>
                <a:srgbClr val="0070C0"/>
              </a:solidFill>
            </a:endParaRPr>
          </a:p>
        </p:txBody>
      </p:sp>
    </p:spTree>
    <p:extLst>
      <p:ext uri="{BB962C8B-B14F-4D97-AF65-F5344CB8AC3E}">
        <p14:creationId xmlns:p14="http://schemas.microsoft.com/office/powerpoint/2010/main" val="812726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403648" y="-55657"/>
            <a:ext cx="6921398" cy="1138773"/>
          </a:xfrm>
          <a:prstGeom prst="rect">
            <a:avLst/>
          </a:prstGeom>
          <a:noFill/>
        </p:spPr>
        <p:txBody>
          <a:bodyPr wrap="square" rtlCol="0">
            <a:spAutoFit/>
          </a:bodyPr>
          <a:lstStyle/>
          <a:p>
            <a:pPr algn="ctr"/>
            <a:r>
              <a:rPr lang="en-US" sz="4400" b="1" dirty="0" smtClean="0">
                <a:solidFill>
                  <a:srgbClr val="0070C0"/>
                </a:solidFill>
              </a:rPr>
              <a:t>Inverse Query Forest</a:t>
            </a:r>
          </a:p>
          <a:p>
            <a:pPr algn="ctr"/>
            <a:r>
              <a:rPr lang="en-US" sz="2400" b="1" dirty="0" smtClean="0">
                <a:solidFill>
                  <a:srgbClr val="0070C0"/>
                </a:solidFill>
              </a:rPr>
              <a:t>example</a:t>
            </a:r>
            <a:endParaRPr lang="en-US" sz="2400" b="1" dirty="0">
              <a:solidFill>
                <a:srgbClr val="0070C0"/>
              </a:solidFill>
            </a:endParaRPr>
          </a:p>
        </p:txBody>
      </p:sp>
      <p:sp>
        <p:nvSpPr>
          <p:cNvPr id="5" name="Rounded Rectangle 4"/>
          <p:cNvSpPr/>
          <p:nvPr/>
        </p:nvSpPr>
        <p:spPr>
          <a:xfrm>
            <a:off x="796490" y="1487677"/>
            <a:ext cx="6183441" cy="5105127"/>
          </a:xfrm>
          <a:prstGeom prst="roundRect">
            <a:avLst>
              <a:gd name="adj" fmla="val 310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696954" y="1573252"/>
            <a:ext cx="3926268" cy="584775"/>
          </a:xfrm>
          <a:prstGeom prst="rect">
            <a:avLst/>
          </a:prstGeom>
        </p:spPr>
        <p:txBody>
          <a:bodyPr wrap="none">
            <a:spAutoFit/>
          </a:bodyPr>
          <a:lstStyle/>
          <a:p>
            <a:r>
              <a:rPr lang="en-US" sz="3200" b="1" dirty="0" smtClean="0">
                <a:solidFill>
                  <a:srgbClr val="0070C0"/>
                </a:solidFill>
              </a:rPr>
              <a:t>Inversed Query Forest</a:t>
            </a:r>
            <a:endParaRPr lang="en-US" sz="3200" dirty="0"/>
          </a:p>
        </p:txBody>
      </p:sp>
      <p:grpSp>
        <p:nvGrpSpPr>
          <p:cNvPr id="2" name="Group 1"/>
          <p:cNvGrpSpPr/>
          <p:nvPr/>
        </p:nvGrpSpPr>
        <p:grpSpPr>
          <a:xfrm>
            <a:off x="2332848" y="4648588"/>
            <a:ext cx="2863999" cy="1712543"/>
            <a:chOff x="6084168" y="2243257"/>
            <a:chExt cx="2863999" cy="1712543"/>
          </a:xfrm>
        </p:grpSpPr>
        <p:pic>
          <p:nvPicPr>
            <p:cNvPr id="40" name="Picture 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141334">
              <a:off x="6084168" y="2511535"/>
              <a:ext cx="2863999" cy="144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9114" y="2243257"/>
              <a:ext cx="1555932" cy="110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41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780" y="2209777"/>
            <a:ext cx="1859103" cy="213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100746" y="2210375"/>
            <a:ext cx="1670868" cy="215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32376" y="2217144"/>
            <a:ext cx="1816843" cy="213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564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0" name="Group 109"/>
          <p:cNvGrpSpPr/>
          <p:nvPr/>
        </p:nvGrpSpPr>
        <p:grpSpPr>
          <a:xfrm>
            <a:off x="6555157" y="2901446"/>
            <a:ext cx="2253200" cy="3421282"/>
            <a:chOff x="6555157" y="2901446"/>
            <a:chExt cx="2253200" cy="3421282"/>
          </a:xfrm>
        </p:grpSpPr>
        <p:pic>
          <p:nvPicPr>
            <p:cNvPr id="6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1" name="TextBox 110"/>
          <p:cNvSpPr txBox="1"/>
          <p:nvPr/>
        </p:nvSpPr>
        <p:spPr>
          <a:xfrm>
            <a:off x="1259632" y="-55657"/>
            <a:ext cx="7065414" cy="1138773"/>
          </a:xfrm>
          <a:prstGeom prst="rect">
            <a:avLst/>
          </a:prstGeom>
          <a:noFill/>
        </p:spPr>
        <p:txBody>
          <a:bodyPr wrap="square" rtlCol="0">
            <a:spAutoFit/>
          </a:bodyPr>
          <a:lstStyle/>
          <a:p>
            <a:pPr algn="ctr"/>
            <a:r>
              <a:rPr lang="en-US" sz="4400" b="1" dirty="0" smtClean="0">
                <a:solidFill>
                  <a:srgbClr val="0070C0"/>
                </a:solidFill>
              </a:rPr>
              <a:t>TB-Query-Structure</a:t>
            </a:r>
          </a:p>
          <a:p>
            <a:pPr algn="ctr"/>
            <a:r>
              <a:rPr lang="en-US" sz="2400" b="1" dirty="0" smtClean="0">
                <a:solidFill>
                  <a:srgbClr val="0070C0"/>
                </a:solidFill>
              </a:rPr>
              <a:t>example</a:t>
            </a:r>
            <a:endParaRPr lang="en-US" sz="2400" b="1" dirty="0">
              <a:solidFill>
                <a:srgbClr val="0070C0"/>
              </a:solidFill>
            </a:endParaRPr>
          </a:p>
        </p:txBody>
      </p:sp>
      <p:grpSp>
        <p:nvGrpSpPr>
          <p:cNvPr id="176" name="Group 175"/>
          <p:cNvGrpSpPr/>
          <p:nvPr/>
        </p:nvGrpSpPr>
        <p:grpSpPr>
          <a:xfrm>
            <a:off x="524312" y="1196752"/>
            <a:ext cx="5292552" cy="5264996"/>
            <a:chOff x="524312" y="1196752"/>
            <a:chExt cx="5292552" cy="5264996"/>
          </a:xfrm>
        </p:grpSpPr>
        <p:sp>
          <p:nvSpPr>
            <p:cNvPr id="117" name="Rounded Rectangle 116"/>
            <p:cNvSpPr/>
            <p:nvPr/>
          </p:nvSpPr>
          <p:spPr>
            <a:xfrm>
              <a:off x="524312" y="1196752"/>
              <a:ext cx="5292552" cy="5264996"/>
            </a:xfrm>
            <a:prstGeom prst="roundRect">
              <a:avLst>
                <a:gd name="adj" fmla="val 310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Arrow Connector 117"/>
            <p:cNvCxnSpPr/>
            <p:nvPr/>
          </p:nvCxnSpPr>
          <p:spPr>
            <a:xfrm flipH="1">
              <a:off x="3470232" y="1781488"/>
              <a:ext cx="698016" cy="41298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1842955" y="440227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cxnSp>
          <p:nvCxnSpPr>
            <p:cNvPr id="120" name="Straight Arrow Connector 119"/>
            <p:cNvCxnSpPr/>
            <p:nvPr/>
          </p:nvCxnSpPr>
          <p:spPr>
            <a:xfrm>
              <a:off x="2229567" y="184623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1869567" y="220941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22" name="Straight Arrow Connector 121"/>
            <p:cNvCxnSpPr/>
            <p:nvPr/>
          </p:nvCxnSpPr>
          <p:spPr>
            <a:xfrm>
              <a:off x="2215141" y="256941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1855141" y="2942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cxnSp>
          <p:nvCxnSpPr>
            <p:cNvPr id="124" name="Straight Arrow Connector 123"/>
            <p:cNvCxnSpPr/>
            <p:nvPr/>
          </p:nvCxnSpPr>
          <p:spPr>
            <a:xfrm>
              <a:off x="2200715" y="33027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1855141" y="3662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126" name="Straight Arrow Connector 125"/>
            <p:cNvCxnSpPr/>
            <p:nvPr/>
          </p:nvCxnSpPr>
          <p:spPr>
            <a:xfrm>
              <a:off x="2200715" y="40227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19" idx="2"/>
            </p:cNvCxnSpPr>
            <p:nvPr/>
          </p:nvCxnSpPr>
          <p:spPr>
            <a:xfrm flipH="1">
              <a:off x="1828287" y="4762276"/>
              <a:ext cx="374668"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1482712"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cxnSp>
          <p:nvCxnSpPr>
            <p:cNvPr id="129" name="Straight Arrow Connector 128"/>
            <p:cNvCxnSpPr/>
            <p:nvPr/>
          </p:nvCxnSpPr>
          <p:spPr>
            <a:xfrm>
              <a:off x="2222352" y="4022790"/>
              <a:ext cx="893923"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3261633" y="511163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16</a:t>
              </a:r>
              <a:endParaRPr lang="en-US" b="1" baseline="-25000" dirty="0">
                <a:solidFill>
                  <a:schemeClr val="tx1"/>
                </a:solidFill>
              </a:endParaRPr>
            </a:p>
          </p:txBody>
        </p:sp>
        <p:cxnSp>
          <p:nvCxnSpPr>
            <p:cNvPr id="131" name="Straight Arrow Connector 130"/>
            <p:cNvCxnSpPr/>
            <p:nvPr/>
          </p:nvCxnSpPr>
          <p:spPr>
            <a:xfrm>
              <a:off x="3604967" y="547171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3235540"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21</a:t>
              </a:r>
              <a:endParaRPr lang="en-US" b="1" baseline="-25000" dirty="0">
                <a:solidFill>
                  <a:schemeClr val="tx1"/>
                </a:solidFill>
              </a:endParaRPr>
            </a:p>
          </p:txBody>
        </p:sp>
        <p:sp>
          <p:nvSpPr>
            <p:cNvPr id="133" name="Rectangle 132"/>
            <p:cNvSpPr/>
            <p:nvPr/>
          </p:nvSpPr>
          <p:spPr>
            <a:xfrm>
              <a:off x="2795952" y="439440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14</a:t>
              </a:r>
              <a:endParaRPr lang="en-US" b="1" baseline="-25000" dirty="0">
                <a:solidFill>
                  <a:schemeClr val="tx1"/>
                </a:solidFill>
              </a:endParaRPr>
            </a:p>
          </p:txBody>
        </p:sp>
        <p:cxnSp>
          <p:nvCxnSpPr>
            <p:cNvPr id="134" name="Straight Arrow Connector 133"/>
            <p:cNvCxnSpPr>
              <a:endCxn id="130" idx="0"/>
            </p:cNvCxnSpPr>
            <p:nvPr/>
          </p:nvCxnSpPr>
          <p:spPr>
            <a:xfrm>
              <a:off x="3385138" y="4754405"/>
              <a:ext cx="236495" cy="3572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1388083" y="2584851"/>
              <a:ext cx="8214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956035" y="295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137" name="Straight Arrow Connector 136"/>
            <p:cNvCxnSpPr/>
            <p:nvPr/>
          </p:nvCxnSpPr>
          <p:spPr>
            <a:xfrm>
              <a:off x="1301609" y="331287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956035" y="367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9" name="Straight Arrow Connector 138"/>
            <p:cNvCxnSpPr>
              <a:stCxn id="169" idx="2"/>
            </p:cNvCxnSpPr>
            <p:nvPr/>
          </p:nvCxnSpPr>
          <p:spPr>
            <a:xfrm>
              <a:off x="987481" y="4792900"/>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641905"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141" name="Straight Arrow Connector 140"/>
            <p:cNvCxnSpPr/>
            <p:nvPr/>
          </p:nvCxnSpPr>
          <p:spPr>
            <a:xfrm flipH="1">
              <a:off x="2710402" y="4751667"/>
              <a:ext cx="374426" cy="105841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2" name="Rectangle 141"/>
            <p:cNvSpPr/>
            <p:nvPr/>
          </p:nvSpPr>
          <p:spPr>
            <a:xfrm>
              <a:off x="2364828"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20</a:t>
              </a:r>
              <a:endParaRPr lang="en-US" b="1" baseline="-25000" dirty="0">
                <a:solidFill>
                  <a:schemeClr val="tx1"/>
                </a:solidFill>
              </a:endParaRPr>
            </a:p>
          </p:txBody>
        </p:sp>
        <p:cxnSp>
          <p:nvCxnSpPr>
            <p:cNvPr id="143" name="Straight Arrow Connector 142"/>
            <p:cNvCxnSpPr/>
            <p:nvPr/>
          </p:nvCxnSpPr>
          <p:spPr>
            <a:xfrm>
              <a:off x="2347290" y="3325274"/>
              <a:ext cx="6618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4" name="Rectangle 143"/>
            <p:cNvSpPr/>
            <p:nvPr/>
          </p:nvSpPr>
          <p:spPr>
            <a:xfrm>
              <a:off x="2850541" y="368527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11</a:t>
              </a:r>
              <a:endParaRPr lang="en-US" b="1" baseline="-25000" dirty="0">
                <a:solidFill>
                  <a:schemeClr val="tx1"/>
                </a:solidFill>
              </a:endParaRPr>
            </a:p>
          </p:txBody>
        </p:sp>
        <p:cxnSp>
          <p:nvCxnSpPr>
            <p:cNvPr id="145" name="Straight Arrow Connector 144"/>
            <p:cNvCxnSpPr>
              <a:endCxn id="146" idx="0"/>
            </p:cNvCxnSpPr>
            <p:nvPr/>
          </p:nvCxnSpPr>
          <p:spPr>
            <a:xfrm>
              <a:off x="3439727" y="4045274"/>
              <a:ext cx="596495" cy="32940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3676222" y="437467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15</a:t>
              </a:r>
              <a:endParaRPr lang="en-US" b="1" baseline="-25000" dirty="0">
                <a:solidFill>
                  <a:schemeClr val="tx1"/>
                </a:solidFill>
              </a:endParaRPr>
            </a:p>
          </p:txBody>
        </p:sp>
        <p:sp>
          <p:nvSpPr>
            <p:cNvPr id="147" name="Rectangle 146"/>
            <p:cNvSpPr/>
            <p:nvPr/>
          </p:nvSpPr>
          <p:spPr>
            <a:xfrm>
              <a:off x="4116715" y="511171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17</a:t>
              </a:r>
              <a:endParaRPr lang="en-US" b="1" baseline="-25000" dirty="0">
                <a:solidFill>
                  <a:schemeClr val="tx1"/>
                </a:solidFill>
              </a:endParaRPr>
            </a:p>
          </p:txBody>
        </p:sp>
        <p:cxnSp>
          <p:nvCxnSpPr>
            <p:cNvPr id="148" name="Straight Arrow Connector 147"/>
            <p:cNvCxnSpPr/>
            <p:nvPr/>
          </p:nvCxnSpPr>
          <p:spPr>
            <a:xfrm>
              <a:off x="4460049" y="547179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4098573" y="583179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22</a:t>
              </a:r>
              <a:endParaRPr lang="en-US" b="1" baseline="-25000" dirty="0">
                <a:solidFill>
                  <a:schemeClr val="tx1"/>
                </a:solidFill>
              </a:endParaRPr>
            </a:p>
          </p:txBody>
        </p:sp>
        <p:cxnSp>
          <p:nvCxnSpPr>
            <p:cNvPr id="150" name="Straight Arrow Connector 149"/>
            <p:cNvCxnSpPr>
              <a:endCxn id="147" idx="0"/>
            </p:cNvCxnSpPr>
            <p:nvPr/>
          </p:nvCxnSpPr>
          <p:spPr>
            <a:xfrm>
              <a:off x="4240220" y="4754485"/>
              <a:ext cx="236495" cy="35723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5001889" y="582598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23</a:t>
              </a:r>
              <a:endParaRPr lang="en-US" b="1" baseline="-25000" dirty="0">
                <a:solidFill>
                  <a:schemeClr val="tx1"/>
                </a:solidFill>
              </a:endParaRPr>
            </a:p>
          </p:txBody>
        </p:sp>
        <p:sp>
          <p:nvSpPr>
            <p:cNvPr id="152" name="Rectangle 151"/>
            <p:cNvSpPr/>
            <p:nvPr/>
          </p:nvSpPr>
          <p:spPr>
            <a:xfrm>
              <a:off x="1892623" y="146213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53" name="Straight Arrow Connector 152"/>
            <p:cNvCxnSpPr/>
            <p:nvPr/>
          </p:nvCxnSpPr>
          <p:spPr>
            <a:xfrm flipH="1">
              <a:off x="3346065" y="1811968"/>
              <a:ext cx="1012402" cy="187330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3009121" y="1455755"/>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155" name="Straight Arrow Connector 154"/>
            <p:cNvCxnSpPr>
              <a:endCxn id="136" idx="0"/>
            </p:cNvCxnSpPr>
            <p:nvPr/>
          </p:nvCxnSpPr>
          <p:spPr>
            <a:xfrm>
              <a:off x="1128701" y="1842448"/>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791757" y="145834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157" name="Straight Arrow Connector 156"/>
            <p:cNvCxnSpPr/>
            <p:nvPr/>
          </p:nvCxnSpPr>
          <p:spPr>
            <a:xfrm flipH="1">
              <a:off x="3849256" y="4729990"/>
              <a:ext cx="106284" cy="38172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H="1">
              <a:off x="4134268" y="1836070"/>
              <a:ext cx="336944" cy="253860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4134268" y="145196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160" name="Straight Arrow Connector 159"/>
            <p:cNvCxnSpPr/>
            <p:nvPr/>
          </p:nvCxnSpPr>
          <p:spPr>
            <a:xfrm>
              <a:off x="1422605" y="3334402"/>
              <a:ext cx="593016" cy="3283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3210541" y="407290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1422605" y="4022790"/>
              <a:ext cx="295236" cy="1825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1268238" y="1811968"/>
              <a:ext cx="747383" cy="3974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3346065" y="183762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5" name="Rectangle 164"/>
            <p:cNvSpPr/>
            <p:nvPr/>
          </p:nvSpPr>
          <p:spPr>
            <a:xfrm>
              <a:off x="2923765" y="220941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166" name="Straight Arrow Connector 165"/>
            <p:cNvCxnSpPr/>
            <p:nvPr/>
          </p:nvCxnSpPr>
          <p:spPr>
            <a:xfrm>
              <a:off x="2420559" y="1827513"/>
              <a:ext cx="747383" cy="3974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65" idx="2"/>
              <a:endCxn id="144" idx="0"/>
            </p:cNvCxnSpPr>
            <p:nvPr/>
          </p:nvCxnSpPr>
          <p:spPr>
            <a:xfrm flipH="1">
              <a:off x="3210541" y="2569412"/>
              <a:ext cx="73224" cy="111586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endCxn id="151" idx="0"/>
            </p:cNvCxnSpPr>
            <p:nvPr/>
          </p:nvCxnSpPr>
          <p:spPr>
            <a:xfrm>
              <a:off x="4700325" y="5452853"/>
              <a:ext cx="661564" cy="37313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627481" y="443290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170" name="Straight Arrow Connector 169"/>
            <p:cNvCxnSpPr>
              <a:endCxn id="169" idx="0"/>
            </p:cNvCxnSpPr>
            <p:nvPr/>
          </p:nvCxnSpPr>
          <p:spPr>
            <a:xfrm flipH="1">
              <a:off x="987481" y="4053414"/>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2335219" y="4781427"/>
              <a:ext cx="254348" cy="102865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flipH="1">
              <a:off x="3737974" y="5471796"/>
              <a:ext cx="564767" cy="3382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a:off x="2501533" y="2569412"/>
              <a:ext cx="654419" cy="46569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H="1">
              <a:off x="1331275" y="4784047"/>
              <a:ext cx="770064" cy="104914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376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514" y="1590328"/>
            <a:ext cx="8640960" cy="4955203"/>
          </a:xfrm>
          <a:prstGeom prst="rect">
            <a:avLst/>
          </a:prstGeom>
          <a:noFill/>
        </p:spPr>
        <p:txBody>
          <a:bodyPr wrap="square" rtlCol="0">
            <a:spAutoFit/>
          </a:bodyPr>
          <a:lstStyle/>
          <a:p>
            <a:r>
              <a:rPr lang="en-US" sz="2400" b="1" dirty="0"/>
              <a:t>Exploratory search</a:t>
            </a:r>
            <a:r>
              <a:rPr lang="en-US" sz="2400" dirty="0"/>
              <a:t> covers a broader class of information exploration </a:t>
            </a:r>
            <a:r>
              <a:rPr lang="en-US" sz="2400" dirty="0" smtClean="0"/>
              <a:t>activities </a:t>
            </a:r>
            <a:r>
              <a:rPr lang="en-US" sz="2400" dirty="0"/>
              <a:t>than typical information </a:t>
            </a:r>
            <a:r>
              <a:rPr lang="en-US" sz="2400" dirty="0" smtClean="0"/>
              <a:t>retrieval and these activities are usually carried </a:t>
            </a:r>
            <a:r>
              <a:rPr lang="en-US" sz="2400" dirty="0"/>
              <a:t>out by searchers who </a:t>
            </a:r>
            <a:r>
              <a:rPr lang="en-US" sz="2400" dirty="0" smtClean="0"/>
              <a:t>are</a:t>
            </a:r>
            <a:r>
              <a:rPr lang="en-US" sz="2400" dirty="0"/>
              <a:t>, according to </a:t>
            </a:r>
            <a:r>
              <a:rPr lang="en-US" sz="2400" dirty="0" smtClean="0"/>
              <a:t>White </a:t>
            </a:r>
            <a:r>
              <a:rPr lang="en-US" sz="2400" dirty="0"/>
              <a:t>and </a:t>
            </a:r>
            <a:r>
              <a:rPr lang="en-US" sz="2400" dirty="0" smtClean="0"/>
              <a:t>Roth (2009):</a:t>
            </a:r>
            <a:endParaRPr lang="en-US" sz="2400" dirty="0"/>
          </a:p>
          <a:p>
            <a:endParaRPr lang="en-US" sz="1000" dirty="0" smtClean="0"/>
          </a:p>
          <a:p>
            <a:pPr marL="285750" indent="-285750">
              <a:buFont typeface="Arial" panose="020B0604020202020204" pitchFamily="34" charset="0"/>
              <a:buChar char="•"/>
            </a:pPr>
            <a:r>
              <a:rPr lang="en-US" dirty="0" smtClean="0"/>
              <a:t>unfamiliar </a:t>
            </a:r>
            <a:r>
              <a:rPr lang="en-US" dirty="0"/>
              <a:t>with the domain of their </a:t>
            </a:r>
            <a:r>
              <a:rPr lang="en-US" dirty="0" smtClean="0"/>
              <a:t>search objective, i.e., unsure </a:t>
            </a:r>
            <a:r>
              <a:rPr lang="en-US" dirty="0"/>
              <a:t>how to </a:t>
            </a:r>
            <a:r>
              <a:rPr lang="en-US" dirty="0" smtClean="0"/>
              <a:t>formulate their objective;</a:t>
            </a:r>
            <a:endParaRPr lang="en-US" dirty="0"/>
          </a:p>
          <a:p>
            <a:pPr marL="285750" indent="-285750">
              <a:buFont typeface="Arial" panose="020B0604020202020204" pitchFamily="34" charset="0"/>
              <a:buChar char="•"/>
            </a:pPr>
            <a:r>
              <a:rPr lang="en-US" dirty="0"/>
              <a:t>or unsure about the ways (technology or process) to </a:t>
            </a:r>
            <a:r>
              <a:rPr lang="en-US" dirty="0" smtClean="0"/>
              <a:t>approach their objective;</a:t>
            </a:r>
            <a:endParaRPr lang="en-US" dirty="0"/>
          </a:p>
          <a:p>
            <a:pPr marL="285750" indent="-285750">
              <a:buFont typeface="Arial" panose="020B0604020202020204" pitchFamily="34" charset="0"/>
              <a:buChar char="•"/>
            </a:pPr>
            <a:r>
              <a:rPr lang="en-US" dirty="0"/>
              <a:t>or unsure about their </a:t>
            </a:r>
            <a:r>
              <a:rPr lang="en-US" dirty="0" smtClean="0"/>
              <a:t>search objectives </a:t>
            </a:r>
            <a:r>
              <a:rPr lang="en-US" dirty="0"/>
              <a:t>in the first place</a:t>
            </a:r>
            <a:r>
              <a:rPr lang="en-US" dirty="0" smtClean="0"/>
              <a:t>.</a:t>
            </a:r>
          </a:p>
          <a:p>
            <a:endParaRPr lang="en-US" dirty="0"/>
          </a:p>
          <a:p>
            <a:r>
              <a:rPr lang="en-US" sz="2400" dirty="0" smtClean="0"/>
              <a:t>Typically</a:t>
            </a:r>
            <a:r>
              <a:rPr lang="en-US" sz="2400" dirty="0"/>
              <a:t>, therefore, such </a:t>
            </a:r>
            <a:r>
              <a:rPr lang="en-US" sz="2400" dirty="0" smtClean="0"/>
              <a:t>searchers </a:t>
            </a:r>
            <a:r>
              <a:rPr lang="en-US" sz="2400" dirty="0"/>
              <a:t>generally combine querying and browsing strategies to foster learning and investigation</a:t>
            </a:r>
            <a:r>
              <a:rPr lang="en-US" sz="2400" dirty="0" smtClean="0"/>
              <a:t>.</a:t>
            </a:r>
          </a:p>
          <a:p>
            <a:endParaRPr lang="en-US" dirty="0"/>
          </a:p>
          <a:p>
            <a:r>
              <a:rPr lang="en-US" dirty="0" smtClean="0"/>
              <a:t>An </a:t>
            </a:r>
            <a:r>
              <a:rPr lang="en-US" dirty="0"/>
              <a:t>example scenario, often used to motivate the research by </a:t>
            </a:r>
            <a:r>
              <a:rPr lang="en-US" dirty="0" smtClean="0"/>
              <a:t>mSpace</a:t>
            </a:r>
            <a:r>
              <a:rPr lang="en-US" dirty="0"/>
              <a:t> (</a:t>
            </a:r>
            <a:r>
              <a:rPr lang="en-US" dirty="0">
                <a:hlinkClick r:id="rId2"/>
              </a:rPr>
              <a:t>http://mspace.fm</a:t>
            </a:r>
            <a:r>
              <a:rPr lang="en-US" dirty="0" smtClean="0">
                <a:hlinkClick r:id="rId2"/>
              </a:rPr>
              <a:t>/</a:t>
            </a:r>
            <a:r>
              <a:rPr lang="en-US" dirty="0" smtClean="0"/>
              <a:t>), states</a:t>
            </a:r>
            <a:r>
              <a:rPr lang="en-US" dirty="0"/>
              <a:t>: </a:t>
            </a:r>
            <a:r>
              <a:rPr lang="en-US" dirty="0" smtClean="0"/>
              <a:t>“if </a:t>
            </a:r>
            <a:r>
              <a:rPr lang="en-US" dirty="0"/>
              <a:t>a user does not know much about classical music, how should they even begin to find a piece that they might </a:t>
            </a:r>
            <a:r>
              <a:rPr lang="en-US" dirty="0" smtClean="0"/>
              <a:t>like”.</a:t>
            </a:r>
          </a:p>
        </p:txBody>
      </p:sp>
      <p:sp>
        <p:nvSpPr>
          <p:cNvPr id="3" name="Title 1"/>
          <p:cNvSpPr txBox="1">
            <a:spLocks/>
          </p:cNvSpPr>
          <p:nvPr/>
        </p:nvSpPr>
        <p:spPr>
          <a:xfrm>
            <a:off x="4501944" y="254690"/>
            <a:ext cx="2715302" cy="762000"/>
          </a:xfrm>
          <a:prstGeom prst="rect">
            <a:avLst/>
          </a:prstGeom>
        </p:spPr>
        <p:txBody>
          <a:bodyPr/>
          <a:lstStyle>
            <a:defPPr>
              <a:defRPr lang="en-US"/>
            </a:defPPr>
            <a:lvl1pPr algn="ctr" rtl="0" fontAlgn="base">
              <a:spcBef>
                <a:spcPct val="0"/>
              </a:spcBef>
              <a:spcAft>
                <a:spcPct val="0"/>
              </a:spcAft>
              <a:defRPr sz="1600" kern="1200">
                <a:solidFill>
                  <a:schemeClr val="tx1"/>
                </a:solidFill>
                <a:latin typeface="Times New Roman" pitchFamily="18" charset="0"/>
                <a:ea typeface="+mn-ea"/>
                <a:cs typeface="+mn-cs"/>
              </a:defRPr>
            </a:lvl1pPr>
            <a:lvl2pPr marL="457200" algn="ctr" rtl="0" fontAlgn="base">
              <a:spcBef>
                <a:spcPct val="0"/>
              </a:spcBef>
              <a:spcAft>
                <a:spcPct val="0"/>
              </a:spcAft>
              <a:defRPr sz="1600" kern="1200">
                <a:solidFill>
                  <a:schemeClr val="tx1"/>
                </a:solidFill>
                <a:latin typeface="Times New Roman" pitchFamily="18" charset="0"/>
                <a:ea typeface="+mn-ea"/>
                <a:cs typeface="+mn-cs"/>
              </a:defRPr>
            </a:lvl2pPr>
            <a:lvl3pPr marL="914400" algn="ctr" rtl="0" fontAlgn="base">
              <a:spcBef>
                <a:spcPct val="0"/>
              </a:spcBef>
              <a:spcAft>
                <a:spcPct val="0"/>
              </a:spcAft>
              <a:defRPr sz="1600" kern="1200">
                <a:solidFill>
                  <a:schemeClr val="tx1"/>
                </a:solidFill>
                <a:latin typeface="Times New Roman" pitchFamily="18" charset="0"/>
                <a:ea typeface="+mn-ea"/>
                <a:cs typeface="+mn-cs"/>
              </a:defRPr>
            </a:lvl3pPr>
            <a:lvl4pPr marL="1371600" algn="ctr" rtl="0" fontAlgn="base">
              <a:spcBef>
                <a:spcPct val="0"/>
              </a:spcBef>
              <a:spcAft>
                <a:spcPct val="0"/>
              </a:spcAft>
              <a:defRPr sz="1600" kern="1200">
                <a:solidFill>
                  <a:schemeClr val="tx1"/>
                </a:solidFill>
                <a:latin typeface="Times New Roman" pitchFamily="18" charset="0"/>
                <a:ea typeface="+mn-ea"/>
                <a:cs typeface="+mn-cs"/>
              </a:defRPr>
            </a:lvl4pPr>
            <a:lvl5pPr marL="1828800" algn="ctr" rtl="0"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a:lstStyle>
          <a:p>
            <a:pPr>
              <a:defRPr/>
            </a:pPr>
            <a:r>
              <a:rPr lang="en-US" altLang="en-US" sz="2800" b="1" dirty="0" smtClean="0">
                <a:solidFill>
                  <a:schemeClr val="tx2"/>
                </a:solidFill>
              </a:rPr>
              <a:t>Exploratory</a:t>
            </a:r>
          </a:p>
          <a:p>
            <a:pPr>
              <a:defRPr/>
            </a:pPr>
            <a:r>
              <a:rPr lang="en-US" altLang="en-US" sz="2800" b="1" dirty="0" smtClean="0">
                <a:solidFill>
                  <a:schemeClr val="tx2"/>
                </a:solidFill>
              </a:rPr>
              <a:t>Search</a:t>
            </a:r>
            <a:endParaRPr lang="en-US" altLang="en-US" sz="2800" b="1" dirty="0">
              <a:solidFill>
                <a:schemeClr val="tx2"/>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8399"/>
            <a:ext cx="2149573" cy="155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496" y="91217"/>
            <a:ext cx="4824536" cy="1200329"/>
          </a:xfrm>
          <a:prstGeom prst="rect">
            <a:avLst/>
          </a:prstGeom>
          <a:solidFill>
            <a:schemeClr val="bg1">
              <a:lumMod val="95000"/>
            </a:schemeClr>
          </a:solidFill>
          <a:ln w="19050">
            <a:solidFill>
              <a:schemeClr val="accent1"/>
            </a:solidFill>
          </a:ln>
        </p:spPr>
        <p:txBody>
          <a:bodyPr wrap="square">
            <a:spAutoFit/>
          </a:bodyPr>
          <a:lstStyle/>
          <a:p>
            <a:r>
              <a:rPr lang="en-US" i="1" dirty="0" smtClean="0"/>
              <a:t>“Exploratory </a:t>
            </a:r>
            <a:r>
              <a:rPr lang="en-US" i="1" dirty="0"/>
              <a:t>searcher has a set of search criteria in mind, but does not know how many results will match those criteria — or if there even are any matching results to be </a:t>
            </a:r>
            <a:r>
              <a:rPr lang="en-US" i="1" dirty="0" smtClean="0"/>
              <a:t>found” (Tunkelang, 2013)</a:t>
            </a:r>
            <a:endParaRPr lang="en-US" dirty="0"/>
          </a:p>
        </p:txBody>
      </p:sp>
    </p:spTree>
    <p:extLst>
      <p:ext uri="{BB962C8B-B14F-4D97-AF65-F5344CB8AC3E}">
        <p14:creationId xmlns:p14="http://schemas.microsoft.com/office/powerpoint/2010/main" val="19179589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259632" y="-55657"/>
            <a:ext cx="7065414" cy="1261884"/>
          </a:xfrm>
          <a:prstGeom prst="rect">
            <a:avLst/>
          </a:prstGeom>
          <a:noFill/>
        </p:spPr>
        <p:txBody>
          <a:bodyPr wrap="square" rtlCol="0">
            <a:spAutoFit/>
          </a:bodyPr>
          <a:lstStyle/>
          <a:p>
            <a:pPr algn="ctr"/>
            <a:r>
              <a:rPr lang="en-US" sz="4400" b="1" dirty="0" smtClean="0">
                <a:solidFill>
                  <a:srgbClr val="0070C0"/>
                </a:solidFill>
              </a:rPr>
              <a:t>There-and-Back-Structure </a:t>
            </a:r>
            <a:r>
              <a:rPr lang="en-US" sz="3200" b="1" dirty="0" smtClean="0">
                <a:solidFill>
                  <a:srgbClr val="0070C0"/>
                </a:solidFill>
              </a:rPr>
              <a:t>(example from old paper)</a:t>
            </a:r>
          </a:p>
        </p:txBody>
      </p:sp>
      <p:sp>
        <p:nvSpPr>
          <p:cNvPr id="6" name="Rectangle 5"/>
          <p:cNvSpPr/>
          <p:nvPr/>
        </p:nvSpPr>
        <p:spPr>
          <a:xfrm>
            <a:off x="5885620" y="3944335"/>
            <a:ext cx="2723877" cy="195648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54485" y="4451160"/>
            <a:ext cx="2655012" cy="369332"/>
          </a:xfrm>
          <a:prstGeom prst="rect">
            <a:avLst/>
          </a:prstGeom>
          <a:noFill/>
        </p:spPr>
        <p:txBody>
          <a:bodyPr wrap="square" rtlCol="0">
            <a:spAutoFit/>
          </a:bodyPr>
          <a:lstStyle/>
          <a:p>
            <a:r>
              <a:rPr lang="ru-RU" dirty="0" smtClean="0"/>
              <a:t>Ь-Т-А-Т-И-Ч</a:t>
            </a:r>
            <a:endParaRPr lang="en-US" dirty="0"/>
          </a:p>
        </p:txBody>
      </p:sp>
      <p:sp>
        <p:nvSpPr>
          <p:cNvPr id="14" name="Rectangle 13"/>
          <p:cNvSpPr/>
          <p:nvPr/>
        </p:nvSpPr>
        <p:spPr>
          <a:xfrm>
            <a:off x="5976505" y="3926746"/>
            <a:ext cx="2238498" cy="461665"/>
          </a:xfrm>
          <a:prstGeom prst="rect">
            <a:avLst/>
          </a:prstGeom>
        </p:spPr>
        <p:txBody>
          <a:bodyPr wrap="none">
            <a:spAutoFit/>
          </a:bodyPr>
          <a:lstStyle/>
          <a:p>
            <a:r>
              <a:rPr lang="en-US" sz="2400" b="1" dirty="0" smtClean="0">
                <a:solidFill>
                  <a:srgbClr val="0070C0"/>
                </a:solidFill>
              </a:rPr>
              <a:t>Inverted Words:</a:t>
            </a:r>
            <a:endParaRPr lang="en-US" sz="2400" dirty="0"/>
          </a:p>
        </p:txBody>
      </p:sp>
      <p:sp>
        <p:nvSpPr>
          <p:cNvPr id="15" name="Rectangle 14"/>
          <p:cNvSpPr/>
          <p:nvPr/>
        </p:nvSpPr>
        <p:spPr>
          <a:xfrm>
            <a:off x="310787" y="3926746"/>
            <a:ext cx="2723877" cy="195648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7590" y="4800107"/>
            <a:ext cx="2016224" cy="369332"/>
          </a:xfrm>
          <a:prstGeom prst="rect">
            <a:avLst/>
          </a:prstGeom>
          <a:noFill/>
        </p:spPr>
        <p:txBody>
          <a:bodyPr wrap="square" rtlCol="0">
            <a:spAutoFit/>
          </a:bodyPr>
          <a:lstStyle/>
          <a:p>
            <a:r>
              <a:rPr lang="ru-RU" dirty="0"/>
              <a:t>Ч-И-Т-А-Т-Е-Л-Ь</a:t>
            </a:r>
            <a:endParaRPr lang="en-US" dirty="0"/>
          </a:p>
        </p:txBody>
      </p:sp>
      <p:sp>
        <p:nvSpPr>
          <p:cNvPr id="17" name="TextBox 16"/>
          <p:cNvSpPr txBox="1"/>
          <p:nvPr/>
        </p:nvSpPr>
        <p:spPr>
          <a:xfrm>
            <a:off x="438017" y="4474910"/>
            <a:ext cx="2016224" cy="369332"/>
          </a:xfrm>
          <a:prstGeom prst="rect">
            <a:avLst/>
          </a:prstGeom>
          <a:noFill/>
        </p:spPr>
        <p:txBody>
          <a:bodyPr wrap="square" rtlCol="0">
            <a:spAutoFit/>
          </a:bodyPr>
          <a:lstStyle/>
          <a:p>
            <a:r>
              <a:rPr lang="ru-RU" dirty="0"/>
              <a:t>Ч-И-Т-А-Т-Ь</a:t>
            </a:r>
            <a:endParaRPr lang="en-US" dirty="0"/>
          </a:p>
        </p:txBody>
      </p:sp>
      <p:sp>
        <p:nvSpPr>
          <p:cNvPr id="18" name="TextBox 17"/>
          <p:cNvSpPr txBox="1"/>
          <p:nvPr/>
        </p:nvSpPr>
        <p:spPr>
          <a:xfrm>
            <a:off x="461870" y="5128669"/>
            <a:ext cx="2016224" cy="369332"/>
          </a:xfrm>
          <a:prstGeom prst="rect">
            <a:avLst/>
          </a:prstGeom>
          <a:noFill/>
        </p:spPr>
        <p:txBody>
          <a:bodyPr wrap="square" rtlCol="0">
            <a:spAutoFit/>
          </a:bodyPr>
          <a:lstStyle/>
          <a:p>
            <a:r>
              <a:rPr lang="ru-RU" dirty="0"/>
              <a:t>Ч-И-Т-А-Л</a:t>
            </a:r>
            <a:endParaRPr lang="en-US" dirty="0"/>
          </a:p>
        </p:txBody>
      </p:sp>
      <p:sp>
        <p:nvSpPr>
          <p:cNvPr id="19" name="TextBox 18"/>
          <p:cNvSpPr txBox="1"/>
          <p:nvPr/>
        </p:nvSpPr>
        <p:spPr>
          <a:xfrm>
            <a:off x="469001" y="5445224"/>
            <a:ext cx="2228185" cy="369332"/>
          </a:xfrm>
          <a:prstGeom prst="rect">
            <a:avLst/>
          </a:prstGeom>
          <a:noFill/>
        </p:spPr>
        <p:txBody>
          <a:bodyPr wrap="square" rtlCol="0">
            <a:spAutoFit/>
          </a:bodyPr>
          <a:lstStyle/>
          <a:p>
            <a:r>
              <a:rPr lang="ru-RU" dirty="0"/>
              <a:t>П-И-С-А-Т-Ь</a:t>
            </a:r>
            <a:endParaRPr lang="en-US" dirty="0"/>
          </a:p>
        </p:txBody>
      </p:sp>
      <p:sp>
        <p:nvSpPr>
          <p:cNvPr id="20" name="Rectangle 19"/>
          <p:cNvSpPr/>
          <p:nvPr/>
        </p:nvSpPr>
        <p:spPr>
          <a:xfrm>
            <a:off x="460037" y="3950496"/>
            <a:ext cx="1095364" cy="461665"/>
          </a:xfrm>
          <a:prstGeom prst="rect">
            <a:avLst/>
          </a:prstGeom>
        </p:spPr>
        <p:txBody>
          <a:bodyPr wrap="none">
            <a:spAutoFit/>
          </a:bodyPr>
          <a:lstStyle/>
          <a:p>
            <a:r>
              <a:rPr lang="en-US" sz="2400" b="1" dirty="0" smtClean="0">
                <a:solidFill>
                  <a:srgbClr val="0070C0"/>
                </a:solidFill>
              </a:rPr>
              <a:t>Words:</a:t>
            </a:r>
            <a:endParaRPr lang="en-US" sz="2400" dirty="0"/>
          </a:p>
        </p:txBody>
      </p:sp>
      <p:sp>
        <p:nvSpPr>
          <p:cNvPr id="21" name="TextBox 20"/>
          <p:cNvSpPr txBox="1"/>
          <p:nvPr/>
        </p:nvSpPr>
        <p:spPr>
          <a:xfrm>
            <a:off x="5976260" y="4781685"/>
            <a:ext cx="2655012" cy="369332"/>
          </a:xfrm>
          <a:prstGeom prst="rect">
            <a:avLst/>
          </a:prstGeom>
          <a:noFill/>
        </p:spPr>
        <p:txBody>
          <a:bodyPr wrap="square" rtlCol="0">
            <a:spAutoFit/>
          </a:bodyPr>
          <a:lstStyle/>
          <a:p>
            <a:r>
              <a:rPr lang="ru-RU" dirty="0" smtClean="0"/>
              <a:t>Ь-Л-Е-Т-А-Т-И-Ч</a:t>
            </a:r>
            <a:endParaRPr lang="en-US" dirty="0"/>
          </a:p>
        </p:txBody>
      </p:sp>
      <p:sp>
        <p:nvSpPr>
          <p:cNvPr id="22" name="TextBox 21"/>
          <p:cNvSpPr txBox="1"/>
          <p:nvPr/>
        </p:nvSpPr>
        <p:spPr>
          <a:xfrm>
            <a:off x="5961719" y="5101053"/>
            <a:ext cx="2655012" cy="369332"/>
          </a:xfrm>
          <a:prstGeom prst="rect">
            <a:avLst/>
          </a:prstGeom>
          <a:noFill/>
        </p:spPr>
        <p:txBody>
          <a:bodyPr wrap="square" rtlCol="0">
            <a:spAutoFit/>
          </a:bodyPr>
          <a:lstStyle/>
          <a:p>
            <a:r>
              <a:rPr lang="ru-RU" dirty="0" smtClean="0"/>
              <a:t>Л-А-Т-И-Ч</a:t>
            </a:r>
            <a:endParaRPr lang="en-US" dirty="0"/>
          </a:p>
        </p:txBody>
      </p:sp>
      <p:sp>
        <p:nvSpPr>
          <p:cNvPr id="23" name="TextBox 22"/>
          <p:cNvSpPr txBox="1"/>
          <p:nvPr/>
        </p:nvSpPr>
        <p:spPr>
          <a:xfrm>
            <a:off x="5977245" y="5445224"/>
            <a:ext cx="2655012" cy="369332"/>
          </a:xfrm>
          <a:prstGeom prst="rect">
            <a:avLst/>
          </a:prstGeom>
          <a:noFill/>
        </p:spPr>
        <p:txBody>
          <a:bodyPr wrap="square" rtlCol="0">
            <a:spAutoFit/>
          </a:bodyPr>
          <a:lstStyle/>
          <a:p>
            <a:r>
              <a:rPr lang="ru-RU" dirty="0" smtClean="0"/>
              <a:t>Ь-Т-А-</a:t>
            </a:r>
            <a:r>
              <a:rPr lang="ru-RU" dirty="0"/>
              <a:t>С</a:t>
            </a:r>
            <a:r>
              <a:rPr lang="ru-RU" dirty="0" smtClean="0"/>
              <a:t>-И-П</a:t>
            </a:r>
            <a:endParaRPr lang="en-US" dirty="0"/>
          </a:p>
        </p:txBody>
      </p:sp>
      <p:sp>
        <p:nvSpPr>
          <p:cNvPr id="24" name="TextBox 23"/>
          <p:cNvSpPr txBox="1"/>
          <p:nvPr/>
        </p:nvSpPr>
        <p:spPr>
          <a:xfrm>
            <a:off x="539552" y="1772816"/>
            <a:ext cx="8280920" cy="830997"/>
          </a:xfrm>
          <a:prstGeom prst="rect">
            <a:avLst/>
          </a:prstGeom>
          <a:solidFill>
            <a:schemeClr val="bg1">
              <a:lumMod val="85000"/>
            </a:schemeClr>
          </a:solidFill>
          <a:ln w="25400">
            <a:solidFill>
              <a:schemeClr val="accent1"/>
            </a:solidFill>
          </a:ln>
        </p:spPr>
        <p:txBody>
          <a:bodyPr wrap="square" rtlCol="0">
            <a:spAutoFit/>
          </a:bodyPr>
          <a:lstStyle/>
          <a:p>
            <a:r>
              <a:rPr lang="en-GB" sz="2400" dirty="0" err="1" smtClean="0"/>
              <a:t>Lovitskii</a:t>
            </a:r>
            <a:r>
              <a:rPr lang="en-GB" sz="2400" dirty="0" smtClean="0"/>
              <a:t>, </a:t>
            </a:r>
            <a:r>
              <a:rPr lang="en-GB" sz="2400" dirty="0"/>
              <a:t>V</a:t>
            </a:r>
            <a:r>
              <a:rPr lang="en-GB" sz="2400" dirty="0" smtClean="0"/>
              <a:t>. A</a:t>
            </a:r>
            <a:r>
              <a:rPr lang="en-GB" sz="2400" dirty="0"/>
              <a:t>., </a:t>
            </a:r>
            <a:r>
              <a:rPr lang="en-GB" sz="2400" dirty="0" smtClean="0"/>
              <a:t>Terziyan, </a:t>
            </a:r>
            <a:r>
              <a:rPr lang="en-GB" sz="2400" dirty="0"/>
              <a:t>V</a:t>
            </a:r>
            <a:r>
              <a:rPr lang="en-GB" sz="2400" dirty="0" smtClean="0"/>
              <a:t>. (1981). Words’ Coding </a:t>
            </a:r>
            <a:r>
              <a:rPr lang="en-GB" sz="2400" dirty="0"/>
              <a:t>in </a:t>
            </a:r>
            <a:r>
              <a:rPr lang="en-GB" sz="2400" dirty="0" smtClean="0"/>
              <a:t>TB-Structure. </a:t>
            </a:r>
            <a:r>
              <a:rPr lang="en-GB" sz="2400" i="1" dirty="0" smtClean="0"/>
              <a:t>Problemy </a:t>
            </a:r>
            <a:r>
              <a:rPr lang="en-GB" sz="2400" i="1" dirty="0" err="1" smtClean="0"/>
              <a:t>Bioniki</a:t>
            </a:r>
            <a:r>
              <a:rPr lang="en-GB" sz="2400" dirty="0" smtClean="0"/>
              <a:t>, 26</a:t>
            </a:r>
            <a:r>
              <a:rPr lang="en-GB" sz="2400" dirty="0"/>
              <a:t>, </a:t>
            </a:r>
            <a:r>
              <a:rPr lang="en-GB" sz="2400" dirty="0" smtClean="0"/>
              <a:t>60-68. (</a:t>
            </a:r>
            <a:r>
              <a:rPr lang="en-GB" sz="2400" i="1" dirty="0" smtClean="0"/>
              <a:t>In </a:t>
            </a:r>
            <a:r>
              <a:rPr lang="en-GB" sz="2400" i="1" dirty="0"/>
              <a:t>Russian</a:t>
            </a:r>
            <a:r>
              <a:rPr lang="en-GB" sz="2400" dirty="0"/>
              <a:t>).</a:t>
            </a:r>
            <a:endParaRPr lang="en-US" sz="2400" dirty="0"/>
          </a:p>
        </p:txBody>
      </p:sp>
    </p:spTree>
    <p:extLst>
      <p:ext uri="{BB962C8B-B14F-4D97-AF65-F5344CB8AC3E}">
        <p14:creationId xmlns:p14="http://schemas.microsoft.com/office/powerpoint/2010/main" val="1997077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259632" y="-55657"/>
            <a:ext cx="6696744" cy="1138773"/>
          </a:xfrm>
          <a:prstGeom prst="rect">
            <a:avLst/>
          </a:prstGeom>
          <a:noFill/>
        </p:spPr>
        <p:txBody>
          <a:bodyPr wrap="square" rtlCol="0">
            <a:spAutoFit/>
          </a:bodyPr>
          <a:lstStyle/>
          <a:p>
            <a:pPr algn="ctr"/>
            <a:r>
              <a:rPr lang="en-US" sz="3600" b="1" dirty="0" smtClean="0">
                <a:solidFill>
                  <a:srgbClr val="0070C0"/>
                </a:solidFill>
              </a:rPr>
              <a:t>There-and-Back-Structure </a:t>
            </a:r>
            <a:r>
              <a:rPr lang="en-US" sz="3200" b="1" dirty="0" smtClean="0">
                <a:solidFill>
                  <a:srgbClr val="0070C0"/>
                </a:solidFill>
              </a:rPr>
              <a:t>(example from old paper)</a:t>
            </a:r>
          </a:p>
        </p:txBody>
      </p:sp>
      <p:grpSp>
        <p:nvGrpSpPr>
          <p:cNvPr id="2" name="Group 1"/>
          <p:cNvGrpSpPr/>
          <p:nvPr/>
        </p:nvGrpSpPr>
        <p:grpSpPr>
          <a:xfrm>
            <a:off x="953797" y="1397543"/>
            <a:ext cx="1884949" cy="1956486"/>
            <a:chOff x="310787" y="3926746"/>
            <a:chExt cx="1884949" cy="1956486"/>
          </a:xfrm>
        </p:grpSpPr>
        <p:sp>
          <p:nvSpPr>
            <p:cNvPr id="15" name="Rectangle 14"/>
            <p:cNvSpPr/>
            <p:nvPr/>
          </p:nvSpPr>
          <p:spPr>
            <a:xfrm>
              <a:off x="310787" y="3926746"/>
              <a:ext cx="1884949" cy="195648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7590" y="4800107"/>
              <a:ext cx="1748146" cy="369332"/>
            </a:xfrm>
            <a:prstGeom prst="rect">
              <a:avLst/>
            </a:prstGeom>
            <a:noFill/>
          </p:spPr>
          <p:txBody>
            <a:bodyPr wrap="square" rtlCol="0">
              <a:spAutoFit/>
            </a:bodyPr>
            <a:lstStyle/>
            <a:p>
              <a:r>
                <a:rPr lang="ru-RU" dirty="0"/>
                <a:t>Ч-И-Т-А-Т-Е-Л-Ь</a:t>
              </a:r>
              <a:endParaRPr lang="en-US" dirty="0"/>
            </a:p>
          </p:txBody>
        </p:sp>
        <p:sp>
          <p:nvSpPr>
            <p:cNvPr id="17" name="TextBox 16"/>
            <p:cNvSpPr txBox="1"/>
            <p:nvPr/>
          </p:nvSpPr>
          <p:spPr>
            <a:xfrm>
              <a:off x="438017" y="4474910"/>
              <a:ext cx="1397679" cy="369332"/>
            </a:xfrm>
            <a:prstGeom prst="rect">
              <a:avLst/>
            </a:prstGeom>
            <a:noFill/>
          </p:spPr>
          <p:txBody>
            <a:bodyPr wrap="square" rtlCol="0">
              <a:spAutoFit/>
            </a:bodyPr>
            <a:lstStyle/>
            <a:p>
              <a:r>
                <a:rPr lang="ru-RU" dirty="0"/>
                <a:t>Ч-И-Т-А-Т-Ь</a:t>
              </a:r>
              <a:endParaRPr lang="en-US" dirty="0"/>
            </a:p>
          </p:txBody>
        </p:sp>
        <p:sp>
          <p:nvSpPr>
            <p:cNvPr id="18" name="TextBox 17"/>
            <p:cNvSpPr txBox="1"/>
            <p:nvPr/>
          </p:nvSpPr>
          <p:spPr>
            <a:xfrm>
              <a:off x="461870" y="5128669"/>
              <a:ext cx="1517842" cy="369332"/>
            </a:xfrm>
            <a:prstGeom prst="rect">
              <a:avLst/>
            </a:prstGeom>
            <a:noFill/>
          </p:spPr>
          <p:txBody>
            <a:bodyPr wrap="square" rtlCol="0">
              <a:spAutoFit/>
            </a:bodyPr>
            <a:lstStyle/>
            <a:p>
              <a:r>
                <a:rPr lang="ru-RU" dirty="0"/>
                <a:t>Ч-И-Т-А-Л</a:t>
              </a:r>
              <a:endParaRPr lang="en-US" dirty="0"/>
            </a:p>
          </p:txBody>
        </p:sp>
        <p:sp>
          <p:nvSpPr>
            <p:cNvPr id="19" name="TextBox 18"/>
            <p:cNvSpPr txBox="1"/>
            <p:nvPr/>
          </p:nvSpPr>
          <p:spPr>
            <a:xfrm>
              <a:off x="469001" y="5445224"/>
              <a:ext cx="1510711" cy="369332"/>
            </a:xfrm>
            <a:prstGeom prst="rect">
              <a:avLst/>
            </a:prstGeom>
            <a:noFill/>
          </p:spPr>
          <p:txBody>
            <a:bodyPr wrap="square" rtlCol="0">
              <a:spAutoFit/>
            </a:bodyPr>
            <a:lstStyle/>
            <a:p>
              <a:r>
                <a:rPr lang="ru-RU" dirty="0"/>
                <a:t>П-И-С-А-Т-Ь</a:t>
              </a:r>
              <a:endParaRPr lang="en-US" dirty="0"/>
            </a:p>
          </p:txBody>
        </p:sp>
        <p:sp>
          <p:nvSpPr>
            <p:cNvPr id="20" name="Rectangle 19"/>
            <p:cNvSpPr/>
            <p:nvPr/>
          </p:nvSpPr>
          <p:spPr>
            <a:xfrm>
              <a:off x="460037" y="3950496"/>
              <a:ext cx="1095364" cy="461665"/>
            </a:xfrm>
            <a:prstGeom prst="rect">
              <a:avLst/>
            </a:prstGeom>
          </p:spPr>
          <p:txBody>
            <a:bodyPr wrap="none">
              <a:spAutoFit/>
            </a:bodyPr>
            <a:lstStyle/>
            <a:p>
              <a:r>
                <a:rPr lang="en-US" sz="2400" b="1" dirty="0" smtClean="0">
                  <a:solidFill>
                    <a:srgbClr val="0070C0"/>
                  </a:solidFill>
                </a:rPr>
                <a:t>Words:</a:t>
              </a:r>
              <a:endParaRPr lang="en-US" sz="2400" dirty="0"/>
            </a:p>
          </p:txBody>
        </p:sp>
      </p:grpSp>
      <p:sp>
        <p:nvSpPr>
          <p:cNvPr id="54" name="Rectangle 53"/>
          <p:cNvSpPr/>
          <p:nvPr/>
        </p:nvSpPr>
        <p:spPr>
          <a:xfrm>
            <a:off x="3769705" y="1035616"/>
            <a:ext cx="1865832" cy="461665"/>
          </a:xfrm>
          <a:prstGeom prst="rect">
            <a:avLst/>
          </a:prstGeom>
        </p:spPr>
        <p:txBody>
          <a:bodyPr wrap="none">
            <a:spAutoFit/>
          </a:bodyPr>
          <a:lstStyle/>
          <a:p>
            <a:r>
              <a:rPr lang="en-US" sz="2400" b="1" dirty="0" smtClean="0">
                <a:solidFill>
                  <a:srgbClr val="0070C0"/>
                </a:solidFill>
              </a:rPr>
              <a:t>Prefix Forest:</a:t>
            </a:r>
            <a:endParaRPr lang="en-US" sz="2400" dirty="0"/>
          </a:p>
        </p:txBody>
      </p:sp>
      <p:grpSp>
        <p:nvGrpSpPr>
          <p:cNvPr id="12" name="Group 11"/>
          <p:cNvGrpSpPr/>
          <p:nvPr/>
        </p:nvGrpSpPr>
        <p:grpSpPr>
          <a:xfrm>
            <a:off x="3261267" y="1620800"/>
            <a:ext cx="2374849" cy="5104863"/>
            <a:chOff x="3261267" y="1620800"/>
            <a:chExt cx="2374849" cy="5104863"/>
          </a:xfrm>
        </p:grpSpPr>
        <p:sp>
          <p:nvSpPr>
            <p:cNvPr id="4" name="Oval 3"/>
            <p:cNvSpPr/>
            <p:nvPr/>
          </p:nvSpPr>
          <p:spPr>
            <a:xfrm>
              <a:off x="3795324"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sp>
          <p:nvSpPr>
            <p:cNvPr id="25" name="Oval 24"/>
            <p:cNvSpPr/>
            <p:nvPr/>
          </p:nvSpPr>
          <p:spPr>
            <a:xfrm>
              <a:off x="3805224" y="23072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26" name="Straight Arrow Connector 25"/>
            <p:cNvCxnSpPr/>
            <p:nvPr/>
          </p:nvCxnSpPr>
          <p:spPr>
            <a:xfrm>
              <a:off x="3970032"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811807" y="29690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28" name="Oval 27"/>
            <p:cNvSpPr/>
            <p:nvPr/>
          </p:nvSpPr>
          <p:spPr>
            <a:xfrm>
              <a:off x="3821707" y="36439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29" name="Straight Arrow Connector 28"/>
            <p:cNvCxnSpPr/>
            <p:nvPr/>
          </p:nvCxnSpPr>
          <p:spPr>
            <a:xfrm>
              <a:off x="3986515" y="334731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81907" y="267293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811807" y="43074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32" name="Oval 31"/>
            <p:cNvSpPr/>
            <p:nvPr/>
          </p:nvSpPr>
          <p:spPr>
            <a:xfrm>
              <a:off x="3821707" y="49823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33" name="Straight Arrow Connector 32"/>
            <p:cNvCxnSpPr/>
            <p:nvPr/>
          </p:nvCxnSpPr>
          <p:spPr>
            <a:xfrm>
              <a:off x="3986515" y="468568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981907" y="401131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376814" y="567888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sp>
          <p:nvSpPr>
            <p:cNvPr id="36" name="Oval 35"/>
            <p:cNvSpPr/>
            <p:nvPr/>
          </p:nvSpPr>
          <p:spPr>
            <a:xfrm>
              <a:off x="4386714" y="635378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37" name="Straight Arrow Connector 36"/>
            <p:cNvCxnSpPr/>
            <p:nvPr/>
          </p:nvCxnSpPr>
          <p:spPr>
            <a:xfrm>
              <a:off x="4551522" y="605716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546914" y="538279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365982" y="49922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Е</a:t>
              </a:r>
              <a:endParaRPr lang="en-US" dirty="0"/>
            </a:p>
          </p:txBody>
        </p:sp>
        <p:cxnSp>
          <p:nvCxnSpPr>
            <p:cNvPr id="40" name="Straight Arrow Connector 39"/>
            <p:cNvCxnSpPr>
              <a:stCxn id="31" idx="5"/>
              <a:endCxn id="39" idx="1"/>
            </p:cNvCxnSpPr>
            <p:nvPr/>
          </p:nvCxnSpPr>
          <p:spPr>
            <a:xfrm>
              <a:off x="4119086" y="4614687"/>
              <a:ext cx="299617" cy="43024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266760" y="430193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cxnSp>
          <p:nvCxnSpPr>
            <p:cNvPr id="42" name="Straight Arrow Connector 41"/>
            <p:cNvCxnSpPr>
              <a:stCxn id="28" idx="3"/>
              <a:endCxn id="41" idx="7"/>
            </p:cNvCxnSpPr>
            <p:nvPr/>
          </p:nvCxnSpPr>
          <p:spPr>
            <a:xfrm flipH="1">
              <a:off x="3574039" y="3951215"/>
              <a:ext cx="300389" cy="40344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245783"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a:t>
              </a:r>
              <a:endParaRPr lang="en-US" dirty="0"/>
            </a:p>
          </p:txBody>
        </p:sp>
        <p:sp>
          <p:nvSpPr>
            <p:cNvPr id="44" name="Oval 43"/>
            <p:cNvSpPr/>
            <p:nvPr/>
          </p:nvSpPr>
          <p:spPr>
            <a:xfrm>
              <a:off x="5255683" y="23072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45" name="Straight Arrow Connector 44"/>
            <p:cNvCxnSpPr/>
            <p:nvPr/>
          </p:nvCxnSpPr>
          <p:spPr>
            <a:xfrm>
              <a:off x="5420491"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5262266" y="29690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a:t>
              </a:r>
              <a:endParaRPr lang="en-US" dirty="0"/>
            </a:p>
          </p:txBody>
        </p:sp>
        <p:sp>
          <p:nvSpPr>
            <p:cNvPr id="47" name="Oval 46"/>
            <p:cNvSpPr/>
            <p:nvPr/>
          </p:nvSpPr>
          <p:spPr>
            <a:xfrm>
              <a:off x="5272166" y="36439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48" name="Straight Arrow Connector 47"/>
            <p:cNvCxnSpPr/>
            <p:nvPr/>
          </p:nvCxnSpPr>
          <p:spPr>
            <a:xfrm>
              <a:off x="5436974" y="334731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432366" y="267293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5262266" y="43074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51" name="Oval 50"/>
            <p:cNvSpPr/>
            <p:nvPr/>
          </p:nvSpPr>
          <p:spPr>
            <a:xfrm>
              <a:off x="5272166" y="49823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52" name="Straight Arrow Connector 51"/>
            <p:cNvCxnSpPr/>
            <p:nvPr/>
          </p:nvCxnSpPr>
          <p:spPr>
            <a:xfrm>
              <a:off x="5436974" y="468568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432366" y="401131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 name="Moon 10"/>
            <p:cNvSpPr/>
            <p:nvPr/>
          </p:nvSpPr>
          <p:spPr>
            <a:xfrm rot="5400000">
              <a:off x="3903324" y="151280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5400000">
              <a:off x="5348491" y="151280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16200000">
              <a:off x="4484814" y="6473663"/>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16200000">
              <a:off x="3369267" y="4435042"/>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p:cNvSpPr/>
            <p:nvPr/>
          </p:nvSpPr>
          <p:spPr>
            <a:xfrm rot="16200000">
              <a:off x="3929707" y="5118916"/>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rot="16200000">
              <a:off x="5384116" y="5099247"/>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3876" y="121805"/>
            <a:ext cx="1002340" cy="205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718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051720" y="-55657"/>
            <a:ext cx="5904656" cy="1138773"/>
          </a:xfrm>
          <a:prstGeom prst="rect">
            <a:avLst/>
          </a:prstGeom>
          <a:noFill/>
        </p:spPr>
        <p:txBody>
          <a:bodyPr wrap="square" rtlCol="0">
            <a:spAutoFit/>
          </a:bodyPr>
          <a:lstStyle/>
          <a:p>
            <a:pPr algn="ctr"/>
            <a:r>
              <a:rPr lang="en-US" sz="3600" b="1" dirty="0" smtClean="0">
                <a:solidFill>
                  <a:srgbClr val="0070C0"/>
                </a:solidFill>
              </a:rPr>
              <a:t>There-and-Back-Structure </a:t>
            </a:r>
            <a:r>
              <a:rPr lang="en-US" sz="3200" b="1" dirty="0" smtClean="0">
                <a:solidFill>
                  <a:srgbClr val="0070C0"/>
                </a:solidFill>
              </a:rPr>
              <a:t>(example from old paper)</a:t>
            </a:r>
          </a:p>
        </p:txBody>
      </p:sp>
      <p:sp>
        <p:nvSpPr>
          <p:cNvPr id="54" name="Rectangle 53"/>
          <p:cNvSpPr/>
          <p:nvPr/>
        </p:nvSpPr>
        <p:spPr>
          <a:xfrm>
            <a:off x="3769705" y="1035616"/>
            <a:ext cx="1852302" cy="461665"/>
          </a:xfrm>
          <a:prstGeom prst="rect">
            <a:avLst/>
          </a:prstGeom>
        </p:spPr>
        <p:txBody>
          <a:bodyPr wrap="none">
            <a:spAutoFit/>
          </a:bodyPr>
          <a:lstStyle/>
          <a:p>
            <a:r>
              <a:rPr lang="en-US" sz="2400" b="1" dirty="0" smtClean="0">
                <a:solidFill>
                  <a:srgbClr val="0070C0"/>
                </a:solidFill>
              </a:rPr>
              <a:t>Suffix Forest:</a:t>
            </a:r>
            <a:endParaRPr lang="en-US" sz="2400" dirty="0"/>
          </a:p>
        </p:txBody>
      </p:sp>
      <p:grpSp>
        <p:nvGrpSpPr>
          <p:cNvPr id="5" name="Group 4"/>
          <p:cNvGrpSpPr/>
          <p:nvPr/>
        </p:nvGrpSpPr>
        <p:grpSpPr>
          <a:xfrm>
            <a:off x="40903" y="0"/>
            <a:ext cx="2329383" cy="1974075"/>
            <a:chOff x="179512" y="1479692"/>
            <a:chExt cx="2329383" cy="1974075"/>
          </a:xfrm>
        </p:grpSpPr>
        <p:sp>
          <p:nvSpPr>
            <p:cNvPr id="60" name="Rectangle 59"/>
            <p:cNvSpPr/>
            <p:nvPr/>
          </p:nvSpPr>
          <p:spPr>
            <a:xfrm>
              <a:off x="179512" y="1497281"/>
              <a:ext cx="2329383" cy="195648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48377" y="2004106"/>
              <a:ext cx="2260518" cy="369332"/>
            </a:xfrm>
            <a:prstGeom prst="rect">
              <a:avLst/>
            </a:prstGeom>
            <a:noFill/>
          </p:spPr>
          <p:txBody>
            <a:bodyPr wrap="square" rtlCol="0">
              <a:spAutoFit/>
            </a:bodyPr>
            <a:lstStyle/>
            <a:p>
              <a:r>
                <a:rPr lang="ru-RU" dirty="0" smtClean="0"/>
                <a:t>Ь-Т-А-Т-И-Ч</a:t>
              </a:r>
              <a:endParaRPr lang="en-US" dirty="0"/>
            </a:p>
          </p:txBody>
        </p:sp>
        <p:sp>
          <p:nvSpPr>
            <p:cNvPr id="62" name="Rectangle 61"/>
            <p:cNvSpPr/>
            <p:nvPr/>
          </p:nvSpPr>
          <p:spPr>
            <a:xfrm>
              <a:off x="270397" y="1479692"/>
              <a:ext cx="2238498" cy="461665"/>
            </a:xfrm>
            <a:prstGeom prst="rect">
              <a:avLst/>
            </a:prstGeom>
          </p:spPr>
          <p:txBody>
            <a:bodyPr wrap="none">
              <a:spAutoFit/>
            </a:bodyPr>
            <a:lstStyle/>
            <a:p>
              <a:r>
                <a:rPr lang="en-US" sz="2400" b="1" dirty="0" smtClean="0">
                  <a:solidFill>
                    <a:srgbClr val="0070C0"/>
                  </a:solidFill>
                </a:rPr>
                <a:t>Inverted Words:</a:t>
              </a:r>
              <a:endParaRPr lang="en-US" sz="2400" dirty="0"/>
            </a:p>
          </p:txBody>
        </p:sp>
        <p:sp>
          <p:nvSpPr>
            <p:cNvPr id="63" name="TextBox 62"/>
            <p:cNvSpPr txBox="1"/>
            <p:nvPr/>
          </p:nvSpPr>
          <p:spPr>
            <a:xfrm>
              <a:off x="270152" y="2334631"/>
              <a:ext cx="2238743" cy="369332"/>
            </a:xfrm>
            <a:prstGeom prst="rect">
              <a:avLst/>
            </a:prstGeom>
            <a:noFill/>
          </p:spPr>
          <p:txBody>
            <a:bodyPr wrap="square" rtlCol="0">
              <a:spAutoFit/>
            </a:bodyPr>
            <a:lstStyle/>
            <a:p>
              <a:r>
                <a:rPr lang="ru-RU" dirty="0" smtClean="0"/>
                <a:t>Ь-Л-Е-Т-А-Т-И-Ч</a:t>
              </a:r>
              <a:endParaRPr lang="en-US" dirty="0"/>
            </a:p>
          </p:txBody>
        </p:sp>
        <p:sp>
          <p:nvSpPr>
            <p:cNvPr id="64" name="TextBox 63"/>
            <p:cNvSpPr txBox="1"/>
            <p:nvPr/>
          </p:nvSpPr>
          <p:spPr>
            <a:xfrm>
              <a:off x="255611" y="2653999"/>
              <a:ext cx="2253284" cy="369332"/>
            </a:xfrm>
            <a:prstGeom prst="rect">
              <a:avLst/>
            </a:prstGeom>
            <a:noFill/>
          </p:spPr>
          <p:txBody>
            <a:bodyPr wrap="square" rtlCol="0">
              <a:spAutoFit/>
            </a:bodyPr>
            <a:lstStyle/>
            <a:p>
              <a:r>
                <a:rPr lang="ru-RU" dirty="0" smtClean="0"/>
                <a:t>Л-А-Т-И-Ч</a:t>
              </a:r>
              <a:endParaRPr lang="en-US" dirty="0"/>
            </a:p>
          </p:txBody>
        </p:sp>
        <p:sp>
          <p:nvSpPr>
            <p:cNvPr id="65" name="TextBox 64"/>
            <p:cNvSpPr txBox="1"/>
            <p:nvPr/>
          </p:nvSpPr>
          <p:spPr>
            <a:xfrm>
              <a:off x="271137" y="2998170"/>
              <a:ext cx="2140623" cy="369332"/>
            </a:xfrm>
            <a:prstGeom prst="rect">
              <a:avLst/>
            </a:prstGeom>
            <a:noFill/>
          </p:spPr>
          <p:txBody>
            <a:bodyPr wrap="square" rtlCol="0">
              <a:spAutoFit/>
            </a:bodyPr>
            <a:lstStyle/>
            <a:p>
              <a:r>
                <a:rPr lang="ru-RU" dirty="0" smtClean="0"/>
                <a:t>Ь-Т-А-</a:t>
              </a:r>
              <a:r>
                <a:rPr lang="ru-RU" dirty="0"/>
                <a:t>С</a:t>
              </a:r>
              <a:r>
                <a:rPr lang="ru-RU" dirty="0" smtClean="0"/>
                <a:t>-И-П</a:t>
              </a:r>
              <a:endParaRPr lang="en-US" dirty="0"/>
            </a:p>
          </p:txBody>
        </p:sp>
      </p:grpSp>
      <p:grpSp>
        <p:nvGrpSpPr>
          <p:cNvPr id="14" name="Group 13"/>
          <p:cNvGrpSpPr/>
          <p:nvPr/>
        </p:nvGrpSpPr>
        <p:grpSpPr>
          <a:xfrm rot="10800000">
            <a:off x="5380730" y="1376884"/>
            <a:ext cx="2573364" cy="5133438"/>
            <a:chOff x="3193377" y="1597050"/>
            <a:chExt cx="2573364" cy="5133438"/>
          </a:xfrm>
        </p:grpSpPr>
        <p:sp>
          <p:nvSpPr>
            <p:cNvPr id="25" name="Oval 24"/>
            <p:cNvSpPr/>
            <p:nvPr/>
          </p:nvSpPr>
          <p:spPr>
            <a:xfrm rot="10800000">
              <a:off x="4387099" y="22835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a:t>
              </a:r>
              <a:endParaRPr lang="en-US" dirty="0"/>
            </a:p>
          </p:txBody>
        </p:sp>
        <p:sp>
          <p:nvSpPr>
            <p:cNvPr id="27" name="Oval 26"/>
            <p:cNvSpPr/>
            <p:nvPr/>
          </p:nvSpPr>
          <p:spPr>
            <a:xfrm rot="10800000">
              <a:off x="4393682" y="29452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Е</a:t>
              </a:r>
              <a:endParaRPr lang="en-US" dirty="0"/>
            </a:p>
          </p:txBody>
        </p:sp>
        <p:sp>
          <p:nvSpPr>
            <p:cNvPr id="28" name="Oval 27"/>
            <p:cNvSpPr/>
            <p:nvPr/>
          </p:nvSpPr>
          <p:spPr>
            <a:xfrm rot="10800000">
              <a:off x="4403582"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29" name="Straight Arrow Connector 28"/>
            <p:cNvCxnSpPr/>
            <p:nvPr/>
          </p:nvCxnSpPr>
          <p:spPr>
            <a:xfrm>
              <a:off x="4568390" y="332356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63782" y="264918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rot="10800000">
              <a:off x="4393682" y="42836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34" name="Straight Arrow Connector 33"/>
            <p:cNvCxnSpPr/>
            <p:nvPr/>
          </p:nvCxnSpPr>
          <p:spPr>
            <a:xfrm>
              <a:off x="4563782" y="398756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rot="10800000">
              <a:off x="4412439" y="565513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sp>
          <p:nvSpPr>
            <p:cNvPr id="36" name="Oval 35"/>
            <p:cNvSpPr/>
            <p:nvPr/>
          </p:nvSpPr>
          <p:spPr>
            <a:xfrm rot="10606165">
              <a:off x="4422339" y="633003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37" name="Straight Arrow Connector 36"/>
            <p:cNvCxnSpPr/>
            <p:nvPr/>
          </p:nvCxnSpPr>
          <p:spPr>
            <a:xfrm>
              <a:off x="4587147" y="603341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582539" y="535904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rot="10800000">
              <a:off x="4401607" y="49684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41" name="Oval 40"/>
            <p:cNvSpPr/>
            <p:nvPr/>
          </p:nvSpPr>
          <p:spPr>
            <a:xfrm rot="10800000">
              <a:off x="3198870" y="499636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a:t>
              </a:r>
              <a:endParaRPr lang="en-US" dirty="0"/>
            </a:p>
          </p:txBody>
        </p:sp>
        <p:sp>
          <p:nvSpPr>
            <p:cNvPr id="43" name="Oval 42"/>
            <p:cNvSpPr/>
            <p:nvPr/>
          </p:nvSpPr>
          <p:spPr>
            <a:xfrm rot="10800000">
              <a:off x="5376408" y="16086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sp>
          <p:nvSpPr>
            <p:cNvPr id="44" name="Oval 43"/>
            <p:cNvSpPr/>
            <p:nvPr/>
          </p:nvSpPr>
          <p:spPr>
            <a:xfrm rot="10800000">
              <a:off x="5386308" y="22835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45" name="Straight Arrow Connector 44"/>
            <p:cNvCxnSpPr/>
            <p:nvPr/>
          </p:nvCxnSpPr>
          <p:spPr>
            <a:xfrm>
              <a:off x="5551116" y="198692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rot="10800000">
              <a:off x="5392891" y="29452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47" name="Oval 46"/>
            <p:cNvSpPr/>
            <p:nvPr/>
          </p:nvSpPr>
          <p:spPr>
            <a:xfrm rot="10800000">
              <a:off x="5402791"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48" name="Straight Arrow Connector 47"/>
            <p:cNvCxnSpPr/>
            <p:nvPr/>
          </p:nvCxnSpPr>
          <p:spPr>
            <a:xfrm>
              <a:off x="5567599" y="332356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562991" y="264918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rot="10800000">
              <a:off x="5402791" y="42935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53" name="Straight Arrow Connector 52"/>
            <p:cNvCxnSpPr/>
            <p:nvPr/>
          </p:nvCxnSpPr>
          <p:spPr>
            <a:xfrm>
              <a:off x="5562991" y="398756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5" name="Moon 54"/>
            <p:cNvSpPr/>
            <p:nvPr/>
          </p:nvSpPr>
          <p:spPr>
            <a:xfrm rot="5400000">
              <a:off x="5479116" y="148905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16200000">
              <a:off x="4529964" y="6478488"/>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16200000">
              <a:off x="3301377" y="5129468"/>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rot="16200000">
              <a:off x="5514741" y="4429547"/>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0800000">
              <a:off x="3785723" y="2289189"/>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67" name="Straight Arrow Connector 66"/>
            <p:cNvCxnSpPr>
              <a:stCxn id="82" idx="5"/>
              <a:endCxn id="25" idx="5"/>
            </p:cNvCxnSpPr>
            <p:nvPr/>
          </p:nvCxnSpPr>
          <p:spPr>
            <a:xfrm rot="10800000" flipH="1" flipV="1">
              <a:off x="3842096" y="1678846"/>
              <a:ext cx="597724" cy="6574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rot="10609522">
              <a:off x="3792306" y="295093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sp>
          <p:nvSpPr>
            <p:cNvPr id="69" name="Oval 68"/>
            <p:cNvSpPr/>
            <p:nvPr/>
          </p:nvSpPr>
          <p:spPr>
            <a:xfrm rot="10800000">
              <a:off x="3802206" y="362583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70" name="Straight Arrow Connector 69"/>
            <p:cNvCxnSpPr/>
            <p:nvPr/>
          </p:nvCxnSpPr>
          <p:spPr>
            <a:xfrm>
              <a:off x="3967014" y="3329213"/>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62406" y="265483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rot="10800000">
              <a:off x="3792684" y="431474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sp>
          <p:nvSpPr>
            <p:cNvPr id="73" name="Oval 72"/>
            <p:cNvSpPr/>
            <p:nvPr/>
          </p:nvSpPr>
          <p:spPr>
            <a:xfrm rot="10800000">
              <a:off x="3802584" y="498964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74" name="Straight Arrow Connector 73"/>
            <p:cNvCxnSpPr/>
            <p:nvPr/>
          </p:nvCxnSpPr>
          <p:spPr>
            <a:xfrm>
              <a:off x="3967392" y="469302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962784" y="401864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6" name="Moon 75"/>
            <p:cNvSpPr/>
            <p:nvPr/>
          </p:nvSpPr>
          <p:spPr>
            <a:xfrm rot="16200000">
              <a:off x="3912559" y="5109521"/>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10800000">
              <a:off x="3199759"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a:t>
              </a:r>
              <a:endParaRPr lang="en-US" dirty="0"/>
            </a:p>
          </p:txBody>
        </p:sp>
        <p:cxnSp>
          <p:nvCxnSpPr>
            <p:cNvPr id="78" name="Straight Arrow Connector 77"/>
            <p:cNvCxnSpPr>
              <a:endCxn id="77" idx="3"/>
            </p:cNvCxnSpPr>
            <p:nvPr/>
          </p:nvCxnSpPr>
          <p:spPr>
            <a:xfrm rot="10800000" flipV="1">
              <a:off x="3507038" y="3271367"/>
              <a:ext cx="331406" cy="4015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3378870" y="469350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rot="10800000">
              <a:off x="3199759" y="430249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81" name="Straight Arrow Connector 80"/>
            <p:cNvCxnSpPr/>
            <p:nvPr/>
          </p:nvCxnSpPr>
          <p:spPr>
            <a:xfrm>
              <a:off x="3369859" y="400640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rot="10973715">
              <a:off x="3782784"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83" name="Straight Arrow Connector 82"/>
            <p:cNvCxnSpPr/>
            <p:nvPr/>
          </p:nvCxnSpPr>
          <p:spPr>
            <a:xfrm>
              <a:off x="3957492"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4" name="Moon 83"/>
            <p:cNvSpPr/>
            <p:nvPr/>
          </p:nvSpPr>
          <p:spPr>
            <a:xfrm rot="5400000">
              <a:off x="3890784" y="149375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a:off x="4571042" y="467917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grpSp>
      <p:pic>
        <p:nvPicPr>
          <p:cNvPr id="86"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2067822"/>
            <a:ext cx="2376265" cy="463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3609231" y="3136393"/>
            <a:ext cx="864096" cy="1032167"/>
            <a:chOff x="3275856" y="3698368"/>
            <a:chExt cx="864096" cy="1032167"/>
          </a:xfrm>
        </p:grpSpPr>
        <p:sp>
          <p:nvSpPr>
            <p:cNvPr id="10" name="Donut 9"/>
            <p:cNvSpPr/>
            <p:nvPr/>
          </p:nvSpPr>
          <p:spPr>
            <a:xfrm>
              <a:off x="3275856" y="3792626"/>
              <a:ext cx="864096" cy="847181"/>
            </a:xfrm>
            <a:prstGeom prst="donut">
              <a:avLst>
                <a:gd name="adj" fmla="val 8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Isosceles Triangle 86"/>
            <p:cNvSpPr/>
            <p:nvPr/>
          </p:nvSpPr>
          <p:spPr>
            <a:xfrm rot="5400000">
              <a:off x="3577698" y="3687788"/>
              <a:ext cx="324036" cy="3451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rot="16200000">
              <a:off x="3517311" y="4395919"/>
              <a:ext cx="324036" cy="3451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205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259632" y="-55657"/>
            <a:ext cx="6696744" cy="1138773"/>
          </a:xfrm>
          <a:prstGeom prst="rect">
            <a:avLst/>
          </a:prstGeom>
          <a:noFill/>
        </p:spPr>
        <p:txBody>
          <a:bodyPr wrap="square" rtlCol="0">
            <a:spAutoFit/>
          </a:bodyPr>
          <a:lstStyle/>
          <a:p>
            <a:pPr algn="ctr"/>
            <a:r>
              <a:rPr lang="en-US" sz="3600" b="1" dirty="0" smtClean="0">
                <a:solidFill>
                  <a:srgbClr val="0070C0"/>
                </a:solidFill>
              </a:rPr>
              <a:t>There-and-Back-Structure </a:t>
            </a:r>
            <a:r>
              <a:rPr lang="en-US" sz="3200" b="1" dirty="0" smtClean="0">
                <a:solidFill>
                  <a:srgbClr val="0070C0"/>
                </a:solidFill>
              </a:rPr>
              <a:t>(example from old paper)</a:t>
            </a:r>
          </a:p>
        </p:txBody>
      </p:sp>
      <p:sp>
        <p:nvSpPr>
          <p:cNvPr id="54" name="Rectangle 53"/>
          <p:cNvSpPr/>
          <p:nvPr/>
        </p:nvSpPr>
        <p:spPr>
          <a:xfrm>
            <a:off x="6916580" y="1035616"/>
            <a:ext cx="1852302" cy="461665"/>
          </a:xfrm>
          <a:prstGeom prst="rect">
            <a:avLst/>
          </a:prstGeom>
        </p:spPr>
        <p:txBody>
          <a:bodyPr wrap="none">
            <a:spAutoFit/>
          </a:bodyPr>
          <a:lstStyle/>
          <a:p>
            <a:r>
              <a:rPr lang="en-US" sz="2400" b="1" dirty="0" smtClean="0">
                <a:solidFill>
                  <a:srgbClr val="0070C0"/>
                </a:solidFill>
              </a:rPr>
              <a:t>Suffix Forest:</a:t>
            </a:r>
            <a:endParaRPr lang="en-US" sz="2400" dirty="0"/>
          </a:p>
        </p:txBody>
      </p:sp>
      <p:grpSp>
        <p:nvGrpSpPr>
          <p:cNvPr id="14" name="Group 13"/>
          <p:cNvGrpSpPr/>
          <p:nvPr/>
        </p:nvGrpSpPr>
        <p:grpSpPr>
          <a:xfrm>
            <a:off x="6340252" y="1597050"/>
            <a:ext cx="2573364" cy="5104863"/>
            <a:chOff x="3193377" y="1597050"/>
            <a:chExt cx="2573364" cy="5104863"/>
          </a:xfrm>
        </p:grpSpPr>
        <p:sp>
          <p:nvSpPr>
            <p:cNvPr id="25" name="Oval 24"/>
            <p:cNvSpPr/>
            <p:nvPr/>
          </p:nvSpPr>
          <p:spPr>
            <a:xfrm>
              <a:off x="4387099" y="22835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a:t>
              </a:r>
              <a:endParaRPr lang="en-US" dirty="0"/>
            </a:p>
          </p:txBody>
        </p:sp>
        <p:sp>
          <p:nvSpPr>
            <p:cNvPr id="27" name="Oval 26"/>
            <p:cNvSpPr/>
            <p:nvPr/>
          </p:nvSpPr>
          <p:spPr>
            <a:xfrm>
              <a:off x="4393682" y="29452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Е</a:t>
              </a:r>
              <a:endParaRPr lang="en-US" dirty="0"/>
            </a:p>
          </p:txBody>
        </p:sp>
        <p:sp>
          <p:nvSpPr>
            <p:cNvPr id="28" name="Oval 27"/>
            <p:cNvSpPr/>
            <p:nvPr/>
          </p:nvSpPr>
          <p:spPr>
            <a:xfrm>
              <a:off x="4403582"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29" name="Straight Arrow Connector 28"/>
            <p:cNvCxnSpPr/>
            <p:nvPr/>
          </p:nvCxnSpPr>
          <p:spPr>
            <a:xfrm>
              <a:off x="4568390" y="332356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63782" y="264918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393682" y="42836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34" name="Straight Arrow Connector 33"/>
            <p:cNvCxnSpPr/>
            <p:nvPr/>
          </p:nvCxnSpPr>
          <p:spPr>
            <a:xfrm>
              <a:off x="4563782" y="398756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412439" y="565513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sp>
          <p:nvSpPr>
            <p:cNvPr id="36" name="Oval 35"/>
            <p:cNvSpPr/>
            <p:nvPr/>
          </p:nvSpPr>
          <p:spPr>
            <a:xfrm>
              <a:off x="4422339" y="633003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37" name="Straight Arrow Connector 36"/>
            <p:cNvCxnSpPr/>
            <p:nvPr/>
          </p:nvCxnSpPr>
          <p:spPr>
            <a:xfrm>
              <a:off x="4587147" y="603341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582539" y="535904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401607" y="49684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41" name="Oval 40"/>
            <p:cNvSpPr/>
            <p:nvPr/>
          </p:nvSpPr>
          <p:spPr>
            <a:xfrm>
              <a:off x="3198870" y="499636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a:t>
              </a:r>
              <a:endParaRPr lang="en-US" dirty="0"/>
            </a:p>
          </p:txBody>
        </p:sp>
        <p:sp>
          <p:nvSpPr>
            <p:cNvPr id="43" name="Oval 42"/>
            <p:cNvSpPr/>
            <p:nvPr/>
          </p:nvSpPr>
          <p:spPr>
            <a:xfrm>
              <a:off x="5376408" y="16086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sp>
          <p:nvSpPr>
            <p:cNvPr id="44" name="Oval 43"/>
            <p:cNvSpPr/>
            <p:nvPr/>
          </p:nvSpPr>
          <p:spPr>
            <a:xfrm>
              <a:off x="5386308" y="22835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45" name="Straight Arrow Connector 44"/>
            <p:cNvCxnSpPr/>
            <p:nvPr/>
          </p:nvCxnSpPr>
          <p:spPr>
            <a:xfrm>
              <a:off x="5551116" y="198692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5392891" y="29452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47" name="Oval 46"/>
            <p:cNvSpPr/>
            <p:nvPr/>
          </p:nvSpPr>
          <p:spPr>
            <a:xfrm>
              <a:off x="5402791"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48" name="Straight Arrow Connector 47"/>
            <p:cNvCxnSpPr/>
            <p:nvPr/>
          </p:nvCxnSpPr>
          <p:spPr>
            <a:xfrm>
              <a:off x="5567599" y="332356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562991" y="264918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402791" y="42935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53" name="Straight Arrow Connector 52"/>
            <p:cNvCxnSpPr/>
            <p:nvPr/>
          </p:nvCxnSpPr>
          <p:spPr>
            <a:xfrm>
              <a:off x="5562991" y="398756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5" name="Moon 54"/>
            <p:cNvSpPr/>
            <p:nvPr/>
          </p:nvSpPr>
          <p:spPr>
            <a:xfrm rot="5400000">
              <a:off x="5479116" y="148905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16200000">
              <a:off x="4520439" y="6449913"/>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16200000">
              <a:off x="3301377" y="5129468"/>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rot="16200000">
              <a:off x="5514741" y="4410497"/>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785723" y="2289189"/>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67" name="Straight Arrow Connector 66"/>
            <p:cNvCxnSpPr>
              <a:stCxn id="82" idx="5"/>
              <a:endCxn id="25" idx="1"/>
            </p:cNvCxnSpPr>
            <p:nvPr/>
          </p:nvCxnSpPr>
          <p:spPr>
            <a:xfrm>
              <a:off x="4090063" y="1939670"/>
              <a:ext cx="349757" cy="39659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3792306" y="295093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sp>
          <p:nvSpPr>
            <p:cNvPr id="69" name="Oval 68"/>
            <p:cNvSpPr/>
            <p:nvPr/>
          </p:nvSpPr>
          <p:spPr>
            <a:xfrm>
              <a:off x="3802206" y="362583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70" name="Straight Arrow Connector 69"/>
            <p:cNvCxnSpPr/>
            <p:nvPr/>
          </p:nvCxnSpPr>
          <p:spPr>
            <a:xfrm>
              <a:off x="3967014" y="3329213"/>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62406" y="265483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3792684" y="431474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sp>
          <p:nvSpPr>
            <p:cNvPr id="73" name="Oval 72"/>
            <p:cNvSpPr/>
            <p:nvPr/>
          </p:nvSpPr>
          <p:spPr>
            <a:xfrm>
              <a:off x="3802584" y="498964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74" name="Straight Arrow Connector 73"/>
            <p:cNvCxnSpPr/>
            <p:nvPr/>
          </p:nvCxnSpPr>
          <p:spPr>
            <a:xfrm>
              <a:off x="3967392" y="469302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962784" y="401864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6" name="Moon 75"/>
            <p:cNvSpPr/>
            <p:nvPr/>
          </p:nvSpPr>
          <p:spPr>
            <a:xfrm rot="16200000">
              <a:off x="3912559" y="5109521"/>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199759"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a:t>
              </a:r>
              <a:endParaRPr lang="en-US" dirty="0"/>
            </a:p>
          </p:txBody>
        </p:sp>
        <p:cxnSp>
          <p:nvCxnSpPr>
            <p:cNvPr id="78" name="Straight Arrow Connector 77"/>
            <p:cNvCxnSpPr>
              <a:endCxn id="77" idx="7"/>
            </p:cNvCxnSpPr>
            <p:nvPr/>
          </p:nvCxnSpPr>
          <p:spPr>
            <a:xfrm flipH="1">
              <a:off x="3507038" y="3271368"/>
              <a:ext cx="331406" cy="40153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3378870" y="469350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3199759" y="430249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81" name="Straight Arrow Connector 80"/>
            <p:cNvCxnSpPr/>
            <p:nvPr/>
          </p:nvCxnSpPr>
          <p:spPr>
            <a:xfrm>
              <a:off x="3369859" y="400640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3782784"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83" name="Straight Arrow Connector 82"/>
            <p:cNvCxnSpPr/>
            <p:nvPr/>
          </p:nvCxnSpPr>
          <p:spPr>
            <a:xfrm>
              <a:off x="3957492"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4" name="Moon 83"/>
            <p:cNvSpPr/>
            <p:nvPr/>
          </p:nvSpPr>
          <p:spPr>
            <a:xfrm rot="5400000">
              <a:off x="3890784" y="151280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a:off x="4571042" y="467917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1097830" y="1035616"/>
            <a:ext cx="1865832" cy="461665"/>
          </a:xfrm>
          <a:prstGeom prst="rect">
            <a:avLst/>
          </a:prstGeom>
        </p:spPr>
        <p:txBody>
          <a:bodyPr wrap="none">
            <a:spAutoFit/>
          </a:bodyPr>
          <a:lstStyle/>
          <a:p>
            <a:r>
              <a:rPr lang="en-US" sz="2400" b="1" dirty="0" smtClean="0">
                <a:solidFill>
                  <a:srgbClr val="0070C0"/>
                </a:solidFill>
              </a:rPr>
              <a:t>Prefix Forest:</a:t>
            </a:r>
            <a:endParaRPr lang="en-US" sz="2400" dirty="0"/>
          </a:p>
        </p:txBody>
      </p:sp>
      <p:grpSp>
        <p:nvGrpSpPr>
          <p:cNvPr id="86" name="Group 85"/>
          <p:cNvGrpSpPr/>
          <p:nvPr/>
        </p:nvGrpSpPr>
        <p:grpSpPr>
          <a:xfrm>
            <a:off x="589392" y="1620800"/>
            <a:ext cx="2374849" cy="5104863"/>
            <a:chOff x="3261267" y="1620800"/>
            <a:chExt cx="2374849" cy="5104863"/>
          </a:xfrm>
        </p:grpSpPr>
        <p:sp>
          <p:nvSpPr>
            <p:cNvPr id="87" name="Oval 86"/>
            <p:cNvSpPr/>
            <p:nvPr/>
          </p:nvSpPr>
          <p:spPr>
            <a:xfrm>
              <a:off x="3795324"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sp>
          <p:nvSpPr>
            <p:cNvPr id="88" name="Oval 87"/>
            <p:cNvSpPr/>
            <p:nvPr/>
          </p:nvSpPr>
          <p:spPr>
            <a:xfrm>
              <a:off x="3805224" y="23072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89" name="Straight Arrow Connector 88"/>
            <p:cNvCxnSpPr/>
            <p:nvPr/>
          </p:nvCxnSpPr>
          <p:spPr>
            <a:xfrm>
              <a:off x="3970032"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811807" y="29690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91" name="Oval 90"/>
            <p:cNvSpPr/>
            <p:nvPr/>
          </p:nvSpPr>
          <p:spPr>
            <a:xfrm>
              <a:off x="3821707" y="36439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92" name="Straight Arrow Connector 91"/>
            <p:cNvCxnSpPr/>
            <p:nvPr/>
          </p:nvCxnSpPr>
          <p:spPr>
            <a:xfrm>
              <a:off x="3986515" y="334731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3981907" y="267293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3811807" y="43074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95" name="Oval 94"/>
            <p:cNvSpPr/>
            <p:nvPr/>
          </p:nvSpPr>
          <p:spPr>
            <a:xfrm>
              <a:off x="3821707" y="49823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96" name="Straight Arrow Connector 95"/>
            <p:cNvCxnSpPr/>
            <p:nvPr/>
          </p:nvCxnSpPr>
          <p:spPr>
            <a:xfrm>
              <a:off x="3986515" y="468568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981907" y="401131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4376814" y="567888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sp>
          <p:nvSpPr>
            <p:cNvPr id="99" name="Oval 98"/>
            <p:cNvSpPr/>
            <p:nvPr/>
          </p:nvSpPr>
          <p:spPr>
            <a:xfrm>
              <a:off x="4386714" y="635378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100" name="Straight Arrow Connector 99"/>
            <p:cNvCxnSpPr/>
            <p:nvPr/>
          </p:nvCxnSpPr>
          <p:spPr>
            <a:xfrm>
              <a:off x="4551522" y="605716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546914" y="538279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4365982" y="49922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Е</a:t>
              </a:r>
              <a:endParaRPr lang="en-US" dirty="0"/>
            </a:p>
          </p:txBody>
        </p:sp>
        <p:cxnSp>
          <p:nvCxnSpPr>
            <p:cNvPr id="103" name="Straight Arrow Connector 102"/>
            <p:cNvCxnSpPr>
              <a:stCxn id="94" idx="5"/>
              <a:endCxn id="102" idx="1"/>
            </p:cNvCxnSpPr>
            <p:nvPr/>
          </p:nvCxnSpPr>
          <p:spPr>
            <a:xfrm>
              <a:off x="4119086" y="4614687"/>
              <a:ext cx="299617" cy="43024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3266760" y="430193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cxnSp>
          <p:nvCxnSpPr>
            <p:cNvPr id="105" name="Straight Arrow Connector 104"/>
            <p:cNvCxnSpPr>
              <a:stCxn id="91" idx="3"/>
              <a:endCxn id="104" idx="7"/>
            </p:cNvCxnSpPr>
            <p:nvPr/>
          </p:nvCxnSpPr>
          <p:spPr>
            <a:xfrm flipH="1">
              <a:off x="3574039" y="3951215"/>
              <a:ext cx="300389" cy="40344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5245783"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a:t>
              </a:r>
              <a:endParaRPr lang="en-US" dirty="0"/>
            </a:p>
          </p:txBody>
        </p:sp>
        <p:sp>
          <p:nvSpPr>
            <p:cNvPr id="107" name="Oval 106"/>
            <p:cNvSpPr/>
            <p:nvPr/>
          </p:nvSpPr>
          <p:spPr>
            <a:xfrm>
              <a:off x="5255683" y="23072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108" name="Straight Arrow Connector 107"/>
            <p:cNvCxnSpPr/>
            <p:nvPr/>
          </p:nvCxnSpPr>
          <p:spPr>
            <a:xfrm>
              <a:off x="5420491"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5262266" y="29690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a:t>
              </a:r>
              <a:endParaRPr lang="en-US" dirty="0"/>
            </a:p>
          </p:txBody>
        </p:sp>
        <p:sp>
          <p:nvSpPr>
            <p:cNvPr id="110" name="Oval 109"/>
            <p:cNvSpPr/>
            <p:nvPr/>
          </p:nvSpPr>
          <p:spPr>
            <a:xfrm>
              <a:off x="5272166" y="36439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111" name="Straight Arrow Connector 110"/>
            <p:cNvCxnSpPr/>
            <p:nvPr/>
          </p:nvCxnSpPr>
          <p:spPr>
            <a:xfrm>
              <a:off x="5436974" y="334731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5432366" y="267293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5262266" y="43074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114" name="Oval 113"/>
            <p:cNvSpPr/>
            <p:nvPr/>
          </p:nvSpPr>
          <p:spPr>
            <a:xfrm>
              <a:off x="5272166" y="49823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115" name="Straight Arrow Connector 114"/>
            <p:cNvCxnSpPr/>
            <p:nvPr/>
          </p:nvCxnSpPr>
          <p:spPr>
            <a:xfrm>
              <a:off x="5436974" y="468568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5432366" y="401131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7" name="Moon 116"/>
            <p:cNvSpPr/>
            <p:nvPr/>
          </p:nvSpPr>
          <p:spPr>
            <a:xfrm rot="5400000">
              <a:off x="3903324" y="151280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5400000">
              <a:off x="5348491" y="151280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16200000">
              <a:off x="4484814" y="6473663"/>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16200000">
              <a:off x="3369267" y="4435042"/>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16200000">
              <a:off x="3929707" y="5118916"/>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p:cNvSpPr/>
            <p:nvPr/>
          </p:nvSpPr>
          <p:spPr>
            <a:xfrm rot="16200000">
              <a:off x="5384116" y="5099247"/>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p:nvSpPr>
        <p:spPr>
          <a:xfrm>
            <a:off x="2411760" y="3450963"/>
            <a:ext cx="648072" cy="198082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6819616" y="1467940"/>
            <a:ext cx="592200" cy="198082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2436455" y="1485406"/>
            <a:ext cx="648072" cy="1897534"/>
          </a:xfrm>
          <a:prstGeom prst="round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a:off x="6183419" y="3505083"/>
            <a:ext cx="648072" cy="1980828"/>
          </a:xfrm>
          <a:prstGeom prst="round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24" idx="3"/>
            <a:endCxn id="125" idx="1"/>
          </p:cNvCxnSpPr>
          <p:nvPr/>
        </p:nvCxnSpPr>
        <p:spPr>
          <a:xfrm>
            <a:off x="3084527" y="2434173"/>
            <a:ext cx="3098892" cy="2061324"/>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2" idx="3"/>
            <a:endCxn id="123" idx="1"/>
          </p:cNvCxnSpPr>
          <p:nvPr/>
        </p:nvCxnSpPr>
        <p:spPr>
          <a:xfrm flipV="1">
            <a:off x="3059832" y="2458354"/>
            <a:ext cx="3759784" cy="198302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021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259632" y="-55657"/>
            <a:ext cx="6696744" cy="1138773"/>
          </a:xfrm>
          <a:prstGeom prst="rect">
            <a:avLst/>
          </a:prstGeom>
          <a:noFill/>
        </p:spPr>
        <p:txBody>
          <a:bodyPr wrap="square" rtlCol="0">
            <a:spAutoFit/>
          </a:bodyPr>
          <a:lstStyle/>
          <a:p>
            <a:pPr algn="ctr"/>
            <a:r>
              <a:rPr lang="en-US" sz="3600" b="1" dirty="0" smtClean="0">
                <a:solidFill>
                  <a:srgbClr val="0070C0"/>
                </a:solidFill>
              </a:rPr>
              <a:t>There-and-Back-Structure </a:t>
            </a:r>
            <a:r>
              <a:rPr lang="en-US" sz="3200" b="1" dirty="0" smtClean="0">
                <a:solidFill>
                  <a:srgbClr val="0070C0"/>
                </a:solidFill>
              </a:rPr>
              <a:t>(example from old paper)</a:t>
            </a:r>
          </a:p>
        </p:txBody>
      </p:sp>
      <p:sp>
        <p:nvSpPr>
          <p:cNvPr id="54" name="Rectangle 53"/>
          <p:cNvSpPr/>
          <p:nvPr/>
        </p:nvSpPr>
        <p:spPr>
          <a:xfrm>
            <a:off x="6916580" y="1035616"/>
            <a:ext cx="1852302" cy="461665"/>
          </a:xfrm>
          <a:prstGeom prst="rect">
            <a:avLst/>
          </a:prstGeom>
        </p:spPr>
        <p:txBody>
          <a:bodyPr wrap="none">
            <a:spAutoFit/>
          </a:bodyPr>
          <a:lstStyle/>
          <a:p>
            <a:r>
              <a:rPr lang="en-US" sz="2400" b="1" dirty="0" smtClean="0">
                <a:solidFill>
                  <a:srgbClr val="0070C0"/>
                </a:solidFill>
              </a:rPr>
              <a:t>Suffix Forest:</a:t>
            </a:r>
            <a:endParaRPr lang="en-US" sz="2400" dirty="0"/>
          </a:p>
        </p:txBody>
      </p:sp>
      <p:sp>
        <p:nvSpPr>
          <p:cNvPr id="58" name="Rectangle 57"/>
          <p:cNvSpPr/>
          <p:nvPr/>
        </p:nvSpPr>
        <p:spPr>
          <a:xfrm>
            <a:off x="1097830" y="1035616"/>
            <a:ext cx="1865832" cy="461665"/>
          </a:xfrm>
          <a:prstGeom prst="rect">
            <a:avLst/>
          </a:prstGeom>
        </p:spPr>
        <p:txBody>
          <a:bodyPr wrap="none">
            <a:spAutoFit/>
          </a:bodyPr>
          <a:lstStyle/>
          <a:p>
            <a:r>
              <a:rPr lang="en-US" sz="2400" b="1" dirty="0" smtClean="0">
                <a:solidFill>
                  <a:srgbClr val="0070C0"/>
                </a:solidFill>
              </a:rPr>
              <a:t>Prefix Forest:</a:t>
            </a:r>
            <a:endParaRPr lang="en-US" sz="2400" dirty="0"/>
          </a:p>
        </p:txBody>
      </p:sp>
      <p:grpSp>
        <p:nvGrpSpPr>
          <p:cNvPr id="86" name="Group 85"/>
          <p:cNvGrpSpPr/>
          <p:nvPr/>
        </p:nvGrpSpPr>
        <p:grpSpPr>
          <a:xfrm>
            <a:off x="589392" y="1620800"/>
            <a:ext cx="2374849" cy="5104863"/>
            <a:chOff x="3261267" y="1620800"/>
            <a:chExt cx="2374849" cy="5104863"/>
          </a:xfrm>
        </p:grpSpPr>
        <p:sp>
          <p:nvSpPr>
            <p:cNvPr id="87" name="Oval 86"/>
            <p:cNvSpPr/>
            <p:nvPr/>
          </p:nvSpPr>
          <p:spPr>
            <a:xfrm>
              <a:off x="3795324"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sp>
          <p:nvSpPr>
            <p:cNvPr id="88" name="Oval 87"/>
            <p:cNvSpPr/>
            <p:nvPr/>
          </p:nvSpPr>
          <p:spPr>
            <a:xfrm>
              <a:off x="3805224" y="23072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89" name="Straight Arrow Connector 88"/>
            <p:cNvCxnSpPr/>
            <p:nvPr/>
          </p:nvCxnSpPr>
          <p:spPr>
            <a:xfrm>
              <a:off x="3970032"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811807" y="29690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91" name="Oval 90"/>
            <p:cNvSpPr/>
            <p:nvPr/>
          </p:nvSpPr>
          <p:spPr>
            <a:xfrm>
              <a:off x="3821707" y="36439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92" name="Straight Arrow Connector 91"/>
            <p:cNvCxnSpPr/>
            <p:nvPr/>
          </p:nvCxnSpPr>
          <p:spPr>
            <a:xfrm>
              <a:off x="3986515" y="334731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3981907" y="267293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3811807" y="43074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95" name="Oval 94"/>
            <p:cNvSpPr/>
            <p:nvPr/>
          </p:nvSpPr>
          <p:spPr>
            <a:xfrm>
              <a:off x="3821707" y="49823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96" name="Straight Arrow Connector 95"/>
            <p:cNvCxnSpPr/>
            <p:nvPr/>
          </p:nvCxnSpPr>
          <p:spPr>
            <a:xfrm>
              <a:off x="3986515" y="468568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981907" y="401131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4376814" y="567888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sp>
          <p:nvSpPr>
            <p:cNvPr id="99" name="Oval 98"/>
            <p:cNvSpPr/>
            <p:nvPr/>
          </p:nvSpPr>
          <p:spPr>
            <a:xfrm>
              <a:off x="4386714" y="635378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100" name="Straight Arrow Connector 99"/>
            <p:cNvCxnSpPr/>
            <p:nvPr/>
          </p:nvCxnSpPr>
          <p:spPr>
            <a:xfrm>
              <a:off x="4551522" y="605716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546914" y="538279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4365982" y="49922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Е</a:t>
              </a:r>
              <a:endParaRPr lang="en-US" dirty="0"/>
            </a:p>
          </p:txBody>
        </p:sp>
        <p:cxnSp>
          <p:nvCxnSpPr>
            <p:cNvPr id="103" name="Straight Arrow Connector 102"/>
            <p:cNvCxnSpPr>
              <a:stCxn id="94" idx="5"/>
              <a:endCxn id="102" idx="1"/>
            </p:cNvCxnSpPr>
            <p:nvPr/>
          </p:nvCxnSpPr>
          <p:spPr>
            <a:xfrm>
              <a:off x="4119086" y="4614687"/>
              <a:ext cx="299617" cy="43024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3266760" y="430193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cxnSp>
          <p:nvCxnSpPr>
            <p:cNvPr id="105" name="Straight Arrow Connector 104"/>
            <p:cNvCxnSpPr>
              <a:stCxn id="91" idx="3"/>
              <a:endCxn id="104" idx="7"/>
            </p:cNvCxnSpPr>
            <p:nvPr/>
          </p:nvCxnSpPr>
          <p:spPr>
            <a:xfrm flipH="1">
              <a:off x="3574039" y="3951215"/>
              <a:ext cx="300389" cy="40344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5245783"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a:t>
              </a:r>
              <a:endParaRPr lang="en-US" dirty="0"/>
            </a:p>
          </p:txBody>
        </p:sp>
        <p:sp>
          <p:nvSpPr>
            <p:cNvPr id="107" name="Oval 106"/>
            <p:cNvSpPr/>
            <p:nvPr/>
          </p:nvSpPr>
          <p:spPr>
            <a:xfrm>
              <a:off x="5255683" y="23072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108" name="Straight Arrow Connector 107"/>
            <p:cNvCxnSpPr/>
            <p:nvPr/>
          </p:nvCxnSpPr>
          <p:spPr>
            <a:xfrm>
              <a:off x="5420491"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5262266" y="29690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a:t>
              </a:r>
              <a:endParaRPr lang="en-US" dirty="0"/>
            </a:p>
          </p:txBody>
        </p:sp>
        <p:sp>
          <p:nvSpPr>
            <p:cNvPr id="110" name="Oval 109"/>
            <p:cNvSpPr/>
            <p:nvPr/>
          </p:nvSpPr>
          <p:spPr>
            <a:xfrm>
              <a:off x="5272166" y="364393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111" name="Straight Arrow Connector 110"/>
            <p:cNvCxnSpPr/>
            <p:nvPr/>
          </p:nvCxnSpPr>
          <p:spPr>
            <a:xfrm>
              <a:off x="5436974" y="334731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5432366" y="267293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5262266" y="43074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114" name="Oval 113"/>
            <p:cNvSpPr/>
            <p:nvPr/>
          </p:nvSpPr>
          <p:spPr>
            <a:xfrm>
              <a:off x="5272166" y="498230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115" name="Straight Arrow Connector 114"/>
            <p:cNvCxnSpPr/>
            <p:nvPr/>
          </p:nvCxnSpPr>
          <p:spPr>
            <a:xfrm>
              <a:off x="5436974" y="468568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5432366" y="401131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7" name="Moon 116"/>
            <p:cNvSpPr/>
            <p:nvPr/>
          </p:nvSpPr>
          <p:spPr>
            <a:xfrm rot="5400000">
              <a:off x="3903324" y="151280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5400000">
              <a:off x="5348491" y="151280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16200000">
              <a:off x="4484814" y="6473663"/>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16200000">
              <a:off x="3369267" y="4435042"/>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16200000">
              <a:off x="3929707" y="5118916"/>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p:cNvSpPr/>
            <p:nvPr/>
          </p:nvSpPr>
          <p:spPr>
            <a:xfrm rot="16200000">
              <a:off x="5384116" y="5099247"/>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Rounded Rectangle 124"/>
          <p:cNvSpPr/>
          <p:nvPr/>
        </p:nvSpPr>
        <p:spPr>
          <a:xfrm rot="20149960">
            <a:off x="5204852" y="5064102"/>
            <a:ext cx="2300356" cy="532773"/>
          </a:xfrm>
          <a:prstGeom prst="round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74" idx="3"/>
          </p:cNvCxnSpPr>
          <p:nvPr/>
        </p:nvCxnSpPr>
        <p:spPr>
          <a:xfrm>
            <a:off x="3059832" y="3848990"/>
            <a:ext cx="2232248" cy="1677801"/>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3066619" y="4495807"/>
            <a:ext cx="3288411" cy="1525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rot="10800000">
            <a:off x="5380730" y="1376884"/>
            <a:ext cx="2573364" cy="5133438"/>
            <a:chOff x="3193377" y="1597050"/>
            <a:chExt cx="2573364" cy="5133438"/>
          </a:xfrm>
        </p:grpSpPr>
        <p:sp>
          <p:nvSpPr>
            <p:cNvPr id="128" name="Oval 127"/>
            <p:cNvSpPr/>
            <p:nvPr/>
          </p:nvSpPr>
          <p:spPr>
            <a:xfrm rot="10800000">
              <a:off x="4387099" y="22835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a:t>
              </a:r>
              <a:endParaRPr lang="en-US" dirty="0"/>
            </a:p>
          </p:txBody>
        </p:sp>
        <p:sp>
          <p:nvSpPr>
            <p:cNvPr id="129" name="Oval 128"/>
            <p:cNvSpPr/>
            <p:nvPr/>
          </p:nvSpPr>
          <p:spPr>
            <a:xfrm rot="10800000">
              <a:off x="4393682" y="29452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Е</a:t>
              </a:r>
              <a:endParaRPr lang="en-US" dirty="0"/>
            </a:p>
          </p:txBody>
        </p:sp>
        <p:sp>
          <p:nvSpPr>
            <p:cNvPr id="130" name="Oval 129"/>
            <p:cNvSpPr/>
            <p:nvPr/>
          </p:nvSpPr>
          <p:spPr>
            <a:xfrm rot="10800000">
              <a:off x="4403582"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131" name="Straight Arrow Connector 130"/>
            <p:cNvCxnSpPr/>
            <p:nvPr/>
          </p:nvCxnSpPr>
          <p:spPr>
            <a:xfrm>
              <a:off x="4568390" y="332356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4563782" y="264918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rot="10800000">
              <a:off x="4393682" y="42836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134" name="Straight Arrow Connector 133"/>
            <p:cNvCxnSpPr/>
            <p:nvPr/>
          </p:nvCxnSpPr>
          <p:spPr>
            <a:xfrm>
              <a:off x="4563782" y="398756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rot="10800000">
              <a:off x="4412439" y="565513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sp>
          <p:nvSpPr>
            <p:cNvPr id="136" name="Oval 135"/>
            <p:cNvSpPr/>
            <p:nvPr/>
          </p:nvSpPr>
          <p:spPr>
            <a:xfrm rot="10606165">
              <a:off x="4422339" y="633003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137" name="Straight Arrow Connector 136"/>
            <p:cNvCxnSpPr/>
            <p:nvPr/>
          </p:nvCxnSpPr>
          <p:spPr>
            <a:xfrm>
              <a:off x="4587147" y="603341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4582539" y="535904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9" name="Oval 138"/>
            <p:cNvSpPr/>
            <p:nvPr/>
          </p:nvSpPr>
          <p:spPr>
            <a:xfrm rot="10800000">
              <a:off x="4401607" y="49684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140" name="Oval 139"/>
            <p:cNvSpPr/>
            <p:nvPr/>
          </p:nvSpPr>
          <p:spPr>
            <a:xfrm rot="10800000">
              <a:off x="3198870" y="499636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a:t>
              </a:r>
              <a:endParaRPr lang="en-US" dirty="0"/>
            </a:p>
          </p:txBody>
        </p:sp>
        <p:sp>
          <p:nvSpPr>
            <p:cNvPr id="141" name="Oval 140"/>
            <p:cNvSpPr/>
            <p:nvPr/>
          </p:nvSpPr>
          <p:spPr>
            <a:xfrm rot="10800000">
              <a:off x="5376408" y="16086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sp>
          <p:nvSpPr>
            <p:cNvPr id="142" name="Oval 141"/>
            <p:cNvSpPr/>
            <p:nvPr/>
          </p:nvSpPr>
          <p:spPr>
            <a:xfrm rot="10800000">
              <a:off x="5386308" y="228354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143" name="Straight Arrow Connector 142"/>
            <p:cNvCxnSpPr/>
            <p:nvPr/>
          </p:nvCxnSpPr>
          <p:spPr>
            <a:xfrm>
              <a:off x="5551116" y="198692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4" name="Oval 143"/>
            <p:cNvSpPr/>
            <p:nvPr/>
          </p:nvSpPr>
          <p:spPr>
            <a:xfrm rot="10800000">
              <a:off x="5392891" y="29452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145" name="Oval 144"/>
            <p:cNvSpPr/>
            <p:nvPr/>
          </p:nvSpPr>
          <p:spPr>
            <a:xfrm rot="10800000">
              <a:off x="5402791"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146" name="Straight Arrow Connector 145"/>
            <p:cNvCxnSpPr/>
            <p:nvPr/>
          </p:nvCxnSpPr>
          <p:spPr>
            <a:xfrm>
              <a:off x="5567599" y="332356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5562991" y="264918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8" name="Oval 147"/>
            <p:cNvSpPr/>
            <p:nvPr/>
          </p:nvSpPr>
          <p:spPr>
            <a:xfrm rot="10800000">
              <a:off x="5402791" y="429355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149" name="Straight Arrow Connector 148"/>
            <p:cNvCxnSpPr/>
            <p:nvPr/>
          </p:nvCxnSpPr>
          <p:spPr>
            <a:xfrm>
              <a:off x="5562991" y="398756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0" name="Moon 149"/>
            <p:cNvSpPr/>
            <p:nvPr/>
          </p:nvSpPr>
          <p:spPr>
            <a:xfrm rot="5400000">
              <a:off x="5479116" y="148905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16200000">
              <a:off x="4529964" y="6478488"/>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16200000">
              <a:off x="3301377" y="5129468"/>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rot="16200000">
              <a:off x="5514741" y="4429547"/>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10800000">
              <a:off x="3785723" y="2289189"/>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155" name="Straight Arrow Connector 154"/>
            <p:cNvCxnSpPr>
              <a:stCxn id="170" idx="5"/>
              <a:endCxn id="128" idx="5"/>
            </p:cNvCxnSpPr>
            <p:nvPr/>
          </p:nvCxnSpPr>
          <p:spPr>
            <a:xfrm rot="10800000" flipH="1" flipV="1">
              <a:off x="3842096" y="1678846"/>
              <a:ext cx="597724" cy="6574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rot="10609522">
              <a:off x="3792306" y="295093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sp>
          <p:nvSpPr>
            <p:cNvPr id="157" name="Oval 156"/>
            <p:cNvSpPr/>
            <p:nvPr/>
          </p:nvSpPr>
          <p:spPr>
            <a:xfrm rot="10800000">
              <a:off x="3802206" y="362583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158" name="Straight Arrow Connector 157"/>
            <p:cNvCxnSpPr/>
            <p:nvPr/>
          </p:nvCxnSpPr>
          <p:spPr>
            <a:xfrm>
              <a:off x="3967014" y="3329213"/>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3962406" y="265483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rot="10800000">
              <a:off x="3792684" y="431474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sp>
          <p:nvSpPr>
            <p:cNvPr id="161" name="Oval 160"/>
            <p:cNvSpPr/>
            <p:nvPr/>
          </p:nvSpPr>
          <p:spPr>
            <a:xfrm rot="10800000">
              <a:off x="3802584" y="498964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cxnSp>
          <p:nvCxnSpPr>
            <p:cNvPr id="162" name="Straight Arrow Connector 161"/>
            <p:cNvCxnSpPr/>
            <p:nvPr/>
          </p:nvCxnSpPr>
          <p:spPr>
            <a:xfrm>
              <a:off x="3967392" y="469302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3962784" y="4018649"/>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4" name="Moon 163"/>
            <p:cNvSpPr/>
            <p:nvPr/>
          </p:nvSpPr>
          <p:spPr>
            <a:xfrm rot="16200000">
              <a:off x="3912559" y="5109521"/>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rot="10800000">
              <a:off x="3199759" y="362018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a:t>
              </a:r>
              <a:endParaRPr lang="en-US" dirty="0"/>
            </a:p>
          </p:txBody>
        </p:sp>
        <p:cxnSp>
          <p:nvCxnSpPr>
            <p:cNvPr id="166" name="Straight Arrow Connector 165"/>
            <p:cNvCxnSpPr>
              <a:endCxn id="165" idx="3"/>
            </p:cNvCxnSpPr>
            <p:nvPr/>
          </p:nvCxnSpPr>
          <p:spPr>
            <a:xfrm rot="10800000" flipV="1">
              <a:off x="3507038" y="3271367"/>
              <a:ext cx="331406" cy="4015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3378870" y="469350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8" name="Oval 167"/>
            <p:cNvSpPr/>
            <p:nvPr/>
          </p:nvSpPr>
          <p:spPr>
            <a:xfrm rot="10800000">
              <a:off x="3199759" y="430249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169" name="Straight Arrow Connector 168"/>
            <p:cNvCxnSpPr/>
            <p:nvPr/>
          </p:nvCxnSpPr>
          <p:spPr>
            <a:xfrm>
              <a:off x="3369859" y="400640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70" name="Oval 169"/>
            <p:cNvSpPr/>
            <p:nvPr/>
          </p:nvSpPr>
          <p:spPr>
            <a:xfrm rot="10973715">
              <a:off x="3782784" y="163239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171" name="Straight Arrow Connector 170"/>
            <p:cNvCxnSpPr/>
            <p:nvPr/>
          </p:nvCxnSpPr>
          <p:spPr>
            <a:xfrm>
              <a:off x="3957492" y="2010670"/>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72" name="Moon 171"/>
            <p:cNvSpPr/>
            <p:nvPr/>
          </p:nvSpPr>
          <p:spPr>
            <a:xfrm rot="5400000">
              <a:off x="3890784" y="1493750"/>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Arrow Connector 172"/>
            <p:cNvCxnSpPr/>
            <p:nvPr/>
          </p:nvCxnSpPr>
          <p:spPr>
            <a:xfrm>
              <a:off x="4571042" y="467917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grpSp>
      <p:sp>
        <p:nvSpPr>
          <p:cNvPr id="174" name="Rounded Rectangle 173"/>
          <p:cNvSpPr/>
          <p:nvPr/>
        </p:nvSpPr>
        <p:spPr>
          <a:xfrm>
            <a:off x="1005796" y="3551941"/>
            <a:ext cx="2054036" cy="594098"/>
          </a:xfrm>
          <a:prstGeom prst="round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a:off x="1030096" y="4232075"/>
            <a:ext cx="1991635" cy="565135"/>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rot="3775228">
            <a:off x="5873889" y="4727016"/>
            <a:ext cx="1991635" cy="46144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368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8" name="Group 57"/>
          <p:cNvGrpSpPr/>
          <p:nvPr/>
        </p:nvGrpSpPr>
        <p:grpSpPr>
          <a:xfrm>
            <a:off x="734711" y="1191756"/>
            <a:ext cx="1475547" cy="5104863"/>
            <a:chOff x="734711" y="1191756"/>
            <a:chExt cx="1475547" cy="5104863"/>
          </a:xfrm>
        </p:grpSpPr>
        <p:sp>
          <p:nvSpPr>
            <p:cNvPr id="4" name="Oval 3"/>
            <p:cNvSpPr/>
            <p:nvPr/>
          </p:nvSpPr>
          <p:spPr>
            <a:xfrm>
              <a:off x="1268768" y="120334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Ч</a:t>
              </a:r>
              <a:endParaRPr lang="en-US" dirty="0"/>
            </a:p>
          </p:txBody>
        </p:sp>
        <p:sp>
          <p:nvSpPr>
            <p:cNvPr id="5" name="Oval 4"/>
            <p:cNvSpPr/>
            <p:nvPr/>
          </p:nvSpPr>
          <p:spPr>
            <a:xfrm>
              <a:off x="1278668" y="187824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6" name="Straight Arrow Connector 5"/>
            <p:cNvCxnSpPr/>
            <p:nvPr/>
          </p:nvCxnSpPr>
          <p:spPr>
            <a:xfrm>
              <a:off x="1443476" y="1581626"/>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285251" y="253999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sp>
          <p:nvSpPr>
            <p:cNvPr id="8" name="Oval 7"/>
            <p:cNvSpPr/>
            <p:nvPr/>
          </p:nvSpPr>
          <p:spPr>
            <a:xfrm>
              <a:off x="1295151" y="321489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a:t>
              </a:r>
              <a:endParaRPr lang="en-US" dirty="0"/>
            </a:p>
          </p:txBody>
        </p:sp>
        <p:cxnSp>
          <p:nvCxnSpPr>
            <p:cNvPr id="9" name="Straight Arrow Connector 8"/>
            <p:cNvCxnSpPr/>
            <p:nvPr/>
          </p:nvCxnSpPr>
          <p:spPr>
            <a:xfrm>
              <a:off x="1459959" y="2918271"/>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455351" y="224389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285251" y="387836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a:t>
              </a:r>
              <a:endParaRPr lang="en-US" dirty="0"/>
            </a:p>
          </p:txBody>
        </p:sp>
        <p:cxnSp>
          <p:nvCxnSpPr>
            <p:cNvPr id="13" name="Straight Arrow Connector 12"/>
            <p:cNvCxnSpPr>
              <a:endCxn id="16" idx="0"/>
            </p:cNvCxnSpPr>
            <p:nvPr/>
          </p:nvCxnSpPr>
          <p:spPr>
            <a:xfrm flipH="1">
              <a:off x="1458283" y="4256643"/>
              <a:ext cx="1676" cy="166810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455351" y="358226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850258" y="524984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sp>
          <p:nvSpPr>
            <p:cNvPr id="16" name="Oval 15"/>
            <p:cNvSpPr/>
            <p:nvPr/>
          </p:nvSpPr>
          <p:spPr>
            <a:xfrm>
              <a:off x="1278283" y="592474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Ь</a:t>
              </a:r>
              <a:endParaRPr lang="en-US" dirty="0"/>
            </a:p>
          </p:txBody>
        </p:sp>
        <p:cxnSp>
          <p:nvCxnSpPr>
            <p:cNvPr id="17" name="Straight Arrow Connector 16"/>
            <p:cNvCxnSpPr>
              <a:stCxn id="15" idx="3"/>
            </p:cNvCxnSpPr>
            <p:nvPr/>
          </p:nvCxnSpPr>
          <p:spPr>
            <a:xfrm flipH="1">
              <a:off x="1574184" y="5557123"/>
              <a:ext cx="328795" cy="40721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20358" y="4953747"/>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839426" y="456316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Е</a:t>
              </a:r>
              <a:endParaRPr lang="en-US" dirty="0"/>
            </a:p>
          </p:txBody>
        </p:sp>
        <p:cxnSp>
          <p:nvCxnSpPr>
            <p:cNvPr id="20" name="Straight Arrow Connector 19"/>
            <p:cNvCxnSpPr>
              <a:stCxn id="11" idx="5"/>
              <a:endCxn id="19" idx="1"/>
            </p:cNvCxnSpPr>
            <p:nvPr/>
          </p:nvCxnSpPr>
          <p:spPr>
            <a:xfrm>
              <a:off x="1592530" y="4185643"/>
              <a:ext cx="299617" cy="43024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40204" y="387289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a:t>
              </a:r>
              <a:endParaRPr lang="en-US" dirty="0"/>
            </a:p>
          </p:txBody>
        </p:sp>
        <p:cxnSp>
          <p:nvCxnSpPr>
            <p:cNvPr id="22" name="Straight Arrow Connector 21"/>
            <p:cNvCxnSpPr>
              <a:stCxn id="8" idx="3"/>
              <a:endCxn id="21" idx="7"/>
            </p:cNvCxnSpPr>
            <p:nvPr/>
          </p:nvCxnSpPr>
          <p:spPr>
            <a:xfrm flipH="1">
              <a:off x="1047483" y="3522171"/>
              <a:ext cx="300389" cy="40344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792977" y="120334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a:t>
              </a:r>
              <a:endParaRPr lang="en-US" dirty="0"/>
            </a:p>
          </p:txBody>
        </p:sp>
        <p:sp>
          <p:nvSpPr>
            <p:cNvPr id="24" name="Oval 23"/>
            <p:cNvSpPr/>
            <p:nvPr/>
          </p:nvSpPr>
          <p:spPr>
            <a:xfrm>
              <a:off x="1802877" y="187824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a:t>
              </a:r>
              <a:endParaRPr lang="en-US" dirty="0"/>
            </a:p>
          </p:txBody>
        </p:sp>
        <p:cxnSp>
          <p:nvCxnSpPr>
            <p:cNvPr id="25" name="Straight Arrow Connector 24"/>
            <p:cNvCxnSpPr/>
            <p:nvPr/>
          </p:nvCxnSpPr>
          <p:spPr>
            <a:xfrm>
              <a:off x="1967685" y="1581626"/>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809460" y="253999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a:t>
              </a:r>
              <a:endParaRPr lang="en-US" dirty="0"/>
            </a:p>
          </p:txBody>
        </p:sp>
        <p:cxnSp>
          <p:nvCxnSpPr>
            <p:cNvPr id="29" name="Straight Arrow Connector 28"/>
            <p:cNvCxnSpPr/>
            <p:nvPr/>
          </p:nvCxnSpPr>
          <p:spPr>
            <a:xfrm>
              <a:off x="1979560" y="2243895"/>
              <a:ext cx="0" cy="288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4" name="Moon 33"/>
            <p:cNvSpPr/>
            <p:nvPr/>
          </p:nvSpPr>
          <p:spPr>
            <a:xfrm rot="5400000">
              <a:off x="1376768" y="1083756"/>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5400000">
              <a:off x="1895685" y="1083756"/>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16200000">
              <a:off x="1376383" y="6044619"/>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200000">
              <a:off x="842711" y="4005998"/>
              <a:ext cx="144000" cy="3600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H="1">
              <a:off x="1591758" y="2860549"/>
              <a:ext cx="300389" cy="40344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932658" y="-55657"/>
            <a:ext cx="6211342" cy="1138773"/>
          </a:xfrm>
          <a:prstGeom prst="rect">
            <a:avLst/>
          </a:prstGeom>
          <a:noFill/>
        </p:spPr>
        <p:txBody>
          <a:bodyPr wrap="square" rtlCol="0">
            <a:spAutoFit/>
          </a:bodyPr>
          <a:lstStyle/>
          <a:p>
            <a:pPr algn="ctr"/>
            <a:r>
              <a:rPr lang="en-US" sz="3600" b="1" dirty="0" smtClean="0">
                <a:solidFill>
                  <a:srgbClr val="0070C0"/>
                </a:solidFill>
              </a:rPr>
              <a:t>There-and-Back-Structure </a:t>
            </a:r>
            <a:r>
              <a:rPr lang="en-US" sz="3200" b="1" dirty="0" smtClean="0">
                <a:solidFill>
                  <a:srgbClr val="0070C0"/>
                </a:solidFill>
              </a:rPr>
              <a:t>(example from old paper)</a:t>
            </a:r>
          </a:p>
        </p:txBody>
      </p:sp>
      <p:sp>
        <p:nvSpPr>
          <p:cNvPr id="42" name="Rectangle 41"/>
          <p:cNvSpPr/>
          <p:nvPr/>
        </p:nvSpPr>
        <p:spPr>
          <a:xfrm>
            <a:off x="706553" y="404664"/>
            <a:ext cx="1878784" cy="461665"/>
          </a:xfrm>
          <a:prstGeom prst="rect">
            <a:avLst/>
          </a:prstGeom>
        </p:spPr>
        <p:txBody>
          <a:bodyPr wrap="none">
            <a:spAutoFit/>
          </a:bodyPr>
          <a:lstStyle/>
          <a:p>
            <a:r>
              <a:rPr lang="en-US" sz="2400" b="1" dirty="0" smtClean="0">
                <a:solidFill>
                  <a:srgbClr val="0070C0"/>
                </a:solidFill>
              </a:rPr>
              <a:t>TB-Structure:</a:t>
            </a:r>
            <a:endParaRPr lang="en-US" sz="2400" dirty="0"/>
          </a:p>
        </p:txBody>
      </p:sp>
      <p:sp>
        <p:nvSpPr>
          <p:cNvPr id="44" name="Rectangle 43"/>
          <p:cNvSpPr/>
          <p:nvPr/>
        </p:nvSpPr>
        <p:spPr>
          <a:xfrm>
            <a:off x="5436096" y="1438406"/>
            <a:ext cx="2520279" cy="195648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572899" y="2311767"/>
            <a:ext cx="1735405" cy="369332"/>
          </a:xfrm>
          <a:prstGeom prst="rect">
            <a:avLst/>
          </a:prstGeom>
          <a:noFill/>
        </p:spPr>
        <p:txBody>
          <a:bodyPr wrap="square" rtlCol="0">
            <a:spAutoFit/>
          </a:bodyPr>
          <a:lstStyle/>
          <a:p>
            <a:r>
              <a:rPr lang="ru-RU" dirty="0"/>
              <a:t>Ч-И-Т-А-Т-Е-Л-Ь</a:t>
            </a:r>
            <a:endParaRPr lang="en-US" dirty="0"/>
          </a:p>
        </p:txBody>
      </p:sp>
      <p:sp>
        <p:nvSpPr>
          <p:cNvPr id="46" name="TextBox 45"/>
          <p:cNvSpPr txBox="1"/>
          <p:nvPr/>
        </p:nvSpPr>
        <p:spPr>
          <a:xfrm>
            <a:off x="5563326" y="1986570"/>
            <a:ext cx="1528954" cy="369332"/>
          </a:xfrm>
          <a:prstGeom prst="rect">
            <a:avLst/>
          </a:prstGeom>
          <a:noFill/>
        </p:spPr>
        <p:txBody>
          <a:bodyPr wrap="square" rtlCol="0">
            <a:spAutoFit/>
          </a:bodyPr>
          <a:lstStyle/>
          <a:p>
            <a:r>
              <a:rPr lang="ru-RU" dirty="0"/>
              <a:t>Ч-И-Т-А-Т-Ь</a:t>
            </a:r>
            <a:endParaRPr lang="en-US" dirty="0"/>
          </a:p>
        </p:txBody>
      </p:sp>
      <p:sp>
        <p:nvSpPr>
          <p:cNvPr id="47" name="TextBox 46"/>
          <p:cNvSpPr txBox="1"/>
          <p:nvPr/>
        </p:nvSpPr>
        <p:spPr>
          <a:xfrm>
            <a:off x="5587179" y="2640329"/>
            <a:ext cx="1505101" cy="369332"/>
          </a:xfrm>
          <a:prstGeom prst="rect">
            <a:avLst/>
          </a:prstGeom>
          <a:noFill/>
        </p:spPr>
        <p:txBody>
          <a:bodyPr wrap="square" rtlCol="0">
            <a:spAutoFit/>
          </a:bodyPr>
          <a:lstStyle/>
          <a:p>
            <a:r>
              <a:rPr lang="ru-RU" dirty="0"/>
              <a:t>Ч-И-Т-А-Л</a:t>
            </a:r>
            <a:endParaRPr lang="en-US" dirty="0"/>
          </a:p>
        </p:txBody>
      </p:sp>
      <p:sp>
        <p:nvSpPr>
          <p:cNvPr id="48" name="TextBox 47"/>
          <p:cNvSpPr txBox="1"/>
          <p:nvPr/>
        </p:nvSpPr>
        <p:spPr>
          <a:xfrm>
            <a:off x="5594311" y="2956884"/>
            <a:ext cx="1497970" cy="369332"/>
          </a:xfrm>
          <a:prstGeom prst="rect">
            <a:avLst/>
          </a:prstGeom>
          <a:noFill/>
        </p:spPr>
        <p:txBody>
          <a:bodyPr wrap="square" rtlCol="0">
            <a:spAutoFit/>
          </a:bodyPr>
          <a:lstStyle/>
          <a:p>
            <a:r>
              <a:rPr lang="ru-RU" dirty="0"/>
              <a:t>П-И-С-А-Т-Ь</a:t>
            </a:r>
            <a:endParaRPr lang="en-US" dirty="0"/>
          </a:p>
        </p:txBody>
      </p:sp>
      <p:sp>
        <p:nvSpPr>
          <p:cNvPr id="49" name="Rectangle 48"/>
          <p:cNvSpPr/>
          <p:nvPr/>
        </p:nvSpPr>
        <p:spPr>
          <a:xfrm>
            <a:off x="5585346" y="1462156"/>
            <a:ext cx="2130776" cy="461665"/>
          </a:xfrm>
          <a:prstGeom prst="rect">
            <a:avLst/>
          </a:prstGeom>
        </p:spPr>
        <p:txBody>
          <a:bodyPr wrap="none">
            <a:spAutoFit/>
          </a:bodyPr>
          <a:lstStyle/>
          <a:p>
            <a:r>
              <a:rPr lang="en-US" sz="2400" b="1" dirty="0" smtClean="0">
                <a:solidFill>
                  <a:srgbClr val="0070C0"/>
                </a:solidFill>
              </a:rPr>
              <a:t>Original words:</a:t>
            </a:r>
            <a:endParaRPr lang="en-US" sz="2400" dirty="0"/>
          </a:p>
        </p:txBody>
      </p:sp>
      <p:sp>
        <p:nvSpPr>
          <p:cNvPr id="50" name="Rectangle 49"/>
          <p:cNvSpPr/>
          <p:nvPr/>
        </p:nvSpPr>
        <p:spPr>
          <a:xfrm>
            <a:off x="5436096" y="3671637"/>
            <a:ext cx="2952328" cy="128211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572899" y="4153123"/>
            <a:ext cx="2016224" cy="369332"/>
          </a:xfrm>
          <a:prstGeom prst="rect">
            <a:avLst/>
          </a:prstGeom>
          <a:noFill/>
        </p:spPr>
        <p:txBody>
          <a:bodyPr wrap="square" rtlCol="0">
            <a:spAutoFit/>
          </a:bodyPr>
          <a:lstStyle/>
          <a:p>
            <a:r>
              <a:rPr lang="ru-RU" dirty="0"/>
              <a:t>П-И-С</a:t>
            </a:r>
            <a:r>
              <a:rPr lang="ru-RU" dirty="0" smtClean="0"/>
              <a:t>-А-Т-Е-Л-Ь</a:t>
            </a:r>
            <a:endParaRPr lang="en-US" dirty="0"/>
          </a:p>
        </p:txBody>
      </p:sp>
      <p:sp>
        <p:nvSpPr>
          <p:cNvPr id="53" name="TextBox 52"/>
          <p:cNvSpPr txBox="1"/>
          <p:nvPr/>
        </p:nvSpPr>
        <p:spPr>
          <a:xfrm>
            <a:off x="5587179" y="4481685"/>
            <a:ext cx="2016224" cy="369332"/>
          </a:xfrm>
          <a:prstGeom prst="rect">
            <a:avLst/>
          </a:prstGeom>
          <a:noFill/>
        </p:spPr>
        <p:txBody>
          <a:bodyPr wrap="square" rtlCol="0">
            <a:spAutoFit/>
          </a:bodyPr>
          <a:lstStyle/>
          <a:p>
            <a:r>
              <a:rPr lang="ru-RU" dirty="0"/>
              <a:t>П-И-С</a:t>
            </a:r>
            <a:r>
              <a:rPr lang="ru-RU" dirty="0" smtClean="0"/>
              <a:t>-А-Л</a:t>
            </a:r>
            <a:endParaRPr lang="en-US" dirty="0"/>
          </a:p>
        </p:txBody>
      </p:sp>
      <p:sp>
        <p:nvSpPr>
          <p:cNvPr id="55" name="Rectangle 54"/>
          <p:cNvSpPr/>
          <p:nvPr/>
        </p:nvSpPr>
        <p:spPr>
          <a:xfrm>
            <a:off x="5502221" y="3659762"/>
            <a:ext cx="2677528" cy="461665"/>
          </a:xfrm>
          <a:prstGeom prst="rect">
            <a:avLst/>
          </a:prstGeom>
        </p:spPr>
        <p:txBody>
          <a:bodyPr wrap="none">
            <a:spAutoFit/>
          </a:bodyPr>
          <a:lstStyle/>
          <a:p>
            <a:r>
              <a:rPr lang="en-US" sz="2400" b="1" dirty="0" smtClean="0">
                <a:solidFill>
                  <a:srgbClr val="0070C0"/>
                </a:solidFill>
              </a:rPr>
              <a:t>New words appear:</a:t>
            </a:r>
            <a:endParaRPr lang="en-US" sz="2400" dirty="0"/>
          </a:p>
        </p:txBody>
      </p:sp>
    </p:spTree>
    <p:extLst>
      <p:ext uri="{BB962C8B-B14F-4D97-AF65-F5344CB8AC3E}">
        <p14:creationId xmlns:p14="http://schemas.microsoft.com/office/powerpoint/2010/main" val="290960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6" name="Group 55"/>
          <p:cNvGrpSpPr/>
          <p:nvPr/>
        </p:nvGrpSpPr>
        <p:grpSpPr>
          <a:xfrm>
            <a:off x="78109" y="153291"/>
            <a:ext cx="8461534" cy="6546324"/>
            <a:chOff x="78109" y="153291"/>
            <a:chExt cx="8461534" cy="6546324"/>
          </a:xfrm>
        </p:grpSpPr>
        <p:grpSp>
          <p:nvGrpSpPr>
            <p:cNvPr id="25" name="Group 24"/>
            <p:cNvGrpSpPr/>
            <p:nvPr/>
          </p:nvGrpSpPr>
          <p:grpSpPr>
            <a:xfrm>
              <a:off x="78109" y="153291"/>
              <a:ext cx="8461534" cy="6546324"/>
              <a:chOff x="161234" y="153291"/>
              <a:chExt cx="8461534" cy="6546324"/>
            </a:xfrm>
          </p:grpSpPr>
          <p:sp>
            <p:nvSpPr>
              <p:cNvPr id="3" name="Rounded Rectangle 2"/>
              <p:cNvSpPr/>
              <p:nvPr/>
            </p:nvSpPr>
            <p:spPr>
              <a:xfrm>
                <a:off x="161234" y="153291"/>
                <a:ext cx="8461534" cy="6546324"/>
              </a:xfrm>
              <a:prstGeom prst="roundRect">
                <a:avLst>
                  <a:gd name="adj" fmla="val 167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586" y="2610887"/>
                <a:ext cx="1884949" cy="4027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13462" y="300256"/>
                <a:ext cx="1884949" cy="172565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p:cNvSpPr txBox="1"/>
              <p:nvPr/>
            </p:nvSpPr>
            <p:spPr>
              <a:xfrm>
                <a:off x="402765" y="1019242"/>
                <a:ext cx="1748146" cy="338554"/>
              </a:xfrm>
              <a:prstGeom prst="rect">
                <a:avLst/>
              </a:prstGeom>
              <a:noFill/>
            </p:spPr>
            <p:txBody>
              <a:bodyPr wrap="square" rtlCol="0">
                <a:spAutoFit/>
              </a:bodyPr>
              <a:lstStyle/>
              <a:p>
                <a:r>
                  <a:rPr lang="ru-RU" sz="1600" b="1" dirty="0"/>
                  <a:t>Ч-И-Т-А-Т-Е-Л-Ь</a:t>
                </a:r>
                <a:endParaRPr lang="en-US" sz="1600" b="1" dirty="0"/>
              </a:p>
            </p:txBody>
          </p:sp>
          <p:sp>
            <p:nvSpPr>
              <p:cNvPr id="8" name="TextBox 7"/>
              <p:cNvSpPr txBox="1"/>
              <p:nvPr/>
            </p:nvSpPr>
            <p:spPr>
              <a:xfrm>
                <a:off x="393192" y="694045"/>
                <a:ext cx="1397679" cy="338554"/>
              </a:xfrm>
              <a:prstGeom prst="rect">
                <a:avLst/>
              </a:prstGeom>
              <a:noFill/>
            </p:spPr>
            <p:txBody>
              <a:bodyPr wrap="square" rtlCol="0">
                <a:spAutoFit/>
              </a:bodyPr>
              <a:lstStyle/>
              <a:p>
                <a:r>
                  <a:rPr lang="ru-RU" sz="1600" b="1" dirty="0"/>
                  <a:t>Ч-И-Т-А-Т-Ь</a:t>
                </a:r>
                <a:endParaRPr lang="en-US" sz="1600" b="1" dirty="0"/>
              </a:p>
            </p:txBody>
          </p:sp>
          <p:sp>
            <p:nvSpPr>
              <p:cNvPr id="9" name="TextBox 8"/>
              <p:cNvSpPr txBox="1"/>
              <p:nvPr/>
            </p:nvSpPr>
            <p:spPr>
              <a:xfrm>
                <a:off x="417045" y="1347804"/>
                <a:ext cx="1517842" cy="338554"/>
              </a:xfrm>
              <a:prstGeom prst="rect">
                <a:avLst/>
              </a:prstGeom>
              <a:noFill/>
            </p:spPr>
            <p:txBody>
              <a:bodyPr wrap="square" rtlCol="0">
                <a:spAutoFit/>
              </a:bodyPr>
              <a:lstStyle/>
              <a:p>
                <a:r>
                  <a:rPr lang="ru-RU" sz="1600" b="1" dirty="0"/>
                  <a:t>Ч-И-Т-А-Л</a:t>
                </a:r>
                <a:endParaRPr lang="en-US" sz="1600" b="1" dirty="0"/>
              </a:p>
            </p:txBody>
          </p:sp>
          <p:sp>
            <p:nvSpPr>
              <p:cNvPr id="10" name="TextBox 9"/>
              <p:cNvSpPr txBox="1"/>
              <p:nvPr/>
            </p:nvSpPr>
            <p:spPr>
              <a:xfrm>
                <a:off x="424176" y="1664359"/>
                <a:ext cx="1510711" cy="338554"/>
              </a:xfrm>
              <a:prstGeom prst="rect">
                <a:avLst/>
              </a:prstGeom>
              <a:noFill/>
            </p:spPr>
            <p:txBody>
              <a:bodyPr wrap="square" rtlCol="0">
                <a:spAutoFit/>
              </a:bodyPr>
              <a:lstStyle/>
              <a:p>
                <a:r>
                  <a:rPr lang="ru-RU" sz="1600" b="1" dirty="0"/>
                  <a:t>П-И-С-А-Т-Ь</a:t>
                </a:r>
                <a:endParaRPr lang="en-US" sz="1600" b="1" dirty="0"/>
              </a:p>
            </p:txBody>
          </p:sp>
          <p:sp>
            <p:nvSpPr>
              <p:cNvPr id="11" name="Rectangle 10"/>
              <p:cNvSpPr/>
              <p:nvPr/>
            </p:nvSpPr>
            <p:spPr>
              <a:xfrm>
                <a:off x="462712" y="324006"/>
                <a:ext cx="1095364" cy="461665"/>
              </a:xfrm>
              <a:prstGeom prst="rect">
                <a:avLst/>
              </a:prstGeom>
            </p:spPr>
            <p:txBody>
              <a:bodyPr wrap="none">
                <a:spAutoFit/>
              </a:bodyPr>
              <a:lstStyle/>
              <a:p>
                <a:r>
                  <a:rPr lang="en-US" sz="2400" b="1" dirty="0" smtClean="0">
                    <a:solidFill>
                      <a:srgbClr val="0070C0"/>
                    </a:solidFill>
                  </a:rPr>
                  <a:t>Words:</a:t>
                </a:r>
                <a:endParaRPr lang="en-US" sz="2400" dirty="0"/>
              </a:p>
            </p:txBody>
          </p:sp>
          <p:cxnSp>
            <p:nvCxnSpPr>
              <p:cNvPr id="12" name="Straight Connector 11"/>
              <p:cNvCxnSpPr/>
              <p:nvPr/>
            </p:nvCxnSpPr>
            <p:spPr>
              <a:xfrm>
                <a:off x="2376135" y="264631"/>
                <a:ext cx="0" cy="633823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6422" y="2089847"/>
                <a:ext cx="1865832" cy="461665"/>
              </a:xfrm>
              <a:prstGeom prst="rect">
                <a:avLst/>
              </a:prstGeom>
            </p:spPr>
            <p:txBody>
              <a:bodyPr wrap="none">
                <a:spAutoFit/>
              </a:bodyPr>
              <a:lstStyle/>
              <a:p>
                <a:r>
                  <a:rPr lang="en-US" sz="2400" b="1" dirty="0" smtClean="0">
                    <a:solidFill>
                      <a:srgbClr val="0070C0"/>
                    </a:solidFill>
                  </a:rPr>
                  <a:t>Prefix Forest:</a:t>
                </a:r>
                <a:endParaRPr lang="en-US" sz="2400" dirty="0"/>
              </a:p>
            </p:txBody>
          </p:sp>
          <p:pic>
            <p:nvPicPr>
              <p:cNvPr id="1843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0017" y="2524100"/>
                <a:ext cx="2058025" cy="407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759102" y="2062435"/>
                <a:ext cx="1852302" cy="461665"/>
              </a:xfrm>
              <a:prstGeom prst="rect">
                <a:avLst/>
              </a:prstGeom>
            </p:spPr>
            <p:txBody>
              <a:bodyPr wrap="none">
                <a:spAutoFit/>
              </a:bodyPr>
              <a:lstStyle/>
              <a:p>
                <a:r>
                  <a:rPr lang="en-US" sz="2400" b="1" dirty="0" smtClean="0">
                    <a:solidFill>
                      <a:srgbClr val="0070C0"/>
                    </a:solidFill>
                  </a:rPr>
                  <a:t>Suffix Forest:</a:t>
                </a:r>
                <a:endParaRPr lang="en-US" sz="2400" dirty="0"/>
              </a:p>
            </p:txBody>
          </p:sp>
          <p:grpSp>
            <p:nvGrpSpPr>
              <p:cNvPr id="15" name="Group 14"/>
              <p:cNvGrpSpPr/>
              <p:nvPr/>
            </p:nvGrpSpPr>
            <p:grpSpPr>
              <a:xfrm>
                <a:off x="2681712" y="335881"/>
                <a:ext cx="2238499" cy="1690782"/>
                <a:chOff x="5396356" y="492654"/>
                <a:chExt cx="2238499" cy="1690782"/>
              </a:xfrm>
            </p:grpSpPr>
            <p:sp>
              <p:nvSpPr>
                <p:cNvPr id="19" name="Rectangle 18"/>
                <p:cNvSpPr/>
                <p:nvPr/>
              </p:nvSpPr>
              <p:spPr>
                <a:xfrm>
                  <a:off x="5436097" y="510243"/>
                  <a:ext cx="2198758" cy="167319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504961" y="922068"/>
                  <a:ext cx="1371295" cy="338554"/>
                </a:xfrm>
                <a:prstGeom prst="rect">
                  <a:avLst/>
                </a:prstGeom>
                <a:noFill/>
              </p:spPr>
              <p:txBody>
                <a:bodyPr wrap="square" rtlCol="0">
                  <a:spAutoFit/>
                </a:bodyPr>
                <a:lstStyle/>
                <a:p>
                  <a:r>
                    <a:rPr lang="ru-RU" sz="1600" b="1" dirty="0" smtClean="0"/>
                    <a:t>Ь-Т-А-Т-И-Ч</a:t>
                  </a:r>
                  <a:endParaRPr lang="en-US" sz="1600" b="1" dirty="0"/>
                </a:p>
              </p:txBody>
            </p:sp>
            <p:sp>
              <p:nvSpPr>
                <p:cNvPr id="21" name="Rectangle 20"/>
                <p:cNvSpPr/>
                <p:nvPr/>
              </p:nvSpPr>
              <p:spPr>
                <a:xfrm>
                  <a:off x="5396356" y="492654"/>
                  <a:ext cx="2238498" cy="461665"/>
                </a:xfrm>
                <a:prstGeom prst="rect">
                  <a:avLst/>
                </a:prstGeom>
              </p:spPr>
              <p:txBody>
                <a:bodyPr wrap="none">
                  <a:spAutoFit/>
                </a:bodyPr>
                <a:lstStyle/>
                <a:p>
                  <a:r>
                    <a:rPr lang="en-US" sz="2400" b="1" dirty="0" smtClean="0">
                      <a:solidFill>
                        <a:srgbClr val="0070C0"/>
                      </a:solidFill>
                    </a:rPr>
                    <a:t>Inverted Words:</a:t>
                  </a:r>
                  <a:endParaRPr lang="en-US" sz="2400" dirty="0"/>
                </a:p>
              </p:txBody>
            </p:sp>
            <p:sp>
              <p:nvSpPr>
                <p:cNvPr id="22" name="TextBox 21"/>
                <p:cNvSpPr txBox="1"/>
                <p:nvPr/>
              </p:nvSpPr>
              <p:spPr>
                <a:xfrm>
                  <a:off x="5514862" y="1228843"/>
                  <a:ext cx="1565544" cy="338554"/>
                </a:xfrm>
                <a:prstGeom prst="rect">
                  <a:avLst/>
                </a:prstGeom>
                <a:noFill/>
              </p:spPr>
              <p:txBody>
                <a:bodyPr wrap="square" rtlCol="0">
                  <a:spAutoFit/>
                </a:bodyPr>
                <a:lstStyle/>
                <a:p>
                  <a:r>
                    <a:rPr lang="ru-RU" sz="1600" b="1" dirty="0" smtClean="0"/>
                    <a:t>Ь-Л-Е-Т-А-Т-И-Ч</a:t>
                  </a:r>
                  <a:endParaRPr lang="en-US" sz="1600" b="1" dirty="0"/>
                </a:p>
              </p:txBody>
            </p:sp>
            <p:sp>
              <p:nvSpPr>
                <p:cNvPr id="23" name="TextBox 22"/>
                <p:cNvSpPr txBox="1"/>
                <p:nvPr/>
              </p:nvSpPr>
              <p:spPr>
                <a:xfrm>
                  <a:off x="5500320" y="1536336"/>
                  <a:ext cx="1580086" cy="338554"/>
                </a:xfrm>
                <a:prstGeom prst="rect">
                  <a:avLst/>
                </a:prstGeom>
                <a:noFill/>
              </p:spPr>
              <p:txBody>
                <a:bodyPr wrap="square" rtlCol="0">
                  <a:spAutoFit/>
                </a:bodyPr>
                <a:lstStyle/>
                <a:p>
                  <a:r>
                    <a:rPr lang="ru-RU" sz="1600" b="1" dirty="0" smtClean="0"/>
                    <a:t>Л-А-Т-И-Ч</a:t>
                  </a:r>
                  <a:endParaRPr lang="en-US" sz="1600" b="1" dirty="0"/>
                </a:p>
              </p:txBody>
            </p:sp>
            <p:sp>
              <p:nvSpPr>
                <p:cNvPr id="24" name="TextBox 23"/>
                <p:cNvSpPr txBox="1"/>
                <p:nvPr/>
              </p:nvSpPr>
              <p:spPr>
                <a:xfrm>
                  <a:off x="5503971" y="1844882"/>
                  <a:ext cx="1348535" cy="338554"/>
                </a:xfrm>
                <a:prstGeom prst="rect">
                  <a:avLst/>
                </a:prstGeom>
                <a:noFill/>
              </p:spPr>
              <p:txBody>
                <a:bodyPr wrap="square" rtlCol="0">
                  <a:spAutoFit/>
                </a:bodyPr>
                <a:lstStyle/>
                <a:p>
                  <a:r>
                    <a:rPr lang="ru-RU" sz="1600" b="1" dirty="0" smtClean="0"/>
                    <a:t>Ь-Т-А-</a:t>
                  </a:r>
                  <a:r>
                    <a:rPr lang="ru-RU" sz="1600" b="1" dirty="0"/>
                    <a:t>С</a:t>
                  </a:r>
                  <a:r>
                    <a:rPr lang="ru-RU" sz="1600" b="1" dirty="0" smtClean="0"/>
                    <a:t>-И-П</a:t>
                  </a:r>
                  <a:endParaRPr lang="en-US" sz="1600" b="1" dirty="0"/>
                </a:p>
              </p:txBody>
            </p:sp>
          </p:grpSp>
          <p:cxnSp>
            <p:nvCxnSpPr>
              <p:cNvPr id="26" name="Straight Connector 25"/>
              <p:cNvCxnSpPr/>
              <p:nvPr/>
            </p:nvCxnSpPr>
            <p:spPr>
              <a:xfrm>
                <a:off x="5029314" y="264631"/>
                <a:ext cx="0" cy="633823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843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1727" y="1421022"/>
                <a:ext cx="1507388" cy="512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p:cNvSpPr/>
              <p:nvPr/>
            </p:nvSpPr>
            <p:spPr>
              <a:xfrm>
                <a:off x="5192508" y="373420"/>
                <a:ext cx="3406510" cy="954107"/>
              </a:xfrm>
              <a:prstGeom prst="rect">
                <a:avLst/>
              </a:prstGeom>
            </p:spPr>
            <p:txBody>
              <a:bodyPr wrap="none">
                <a:spAutoFit/>
              </a:bodyPr>
              <a:lstStyle/>
              <a:p>
                <a:r>
                  <a:rPr lang="en-US" sz="3600" b="1" dirty="0" smtClean="0">
                    <a:solidFill>
                      <a:srgbClr val="0070C0"/>
                    </a:solidFill>
                  </a:rPr>
                  <a:t>TB-Structure:</a:t>
                </a:r>
              </a:p>
              <a:p>
                <a:r>
                  <a:rPr lang="en-US" sz="2000" b="1" dirty="0" smtClean="0">
                    <a:solidFill>
                      <a:srgbClr val="0070C0"/>
                    </a:solidFill>
                  </a:rPr>
                  <a:t>Merged Prefix &amp; Suffix Forests</a:t>
                </a:r>
                <a:endParaRPr lang="en-US" sz="2000" dirty="0"/>
              </a:p>
            </p:txBody>
          </p:sp>
          <p:grpSp>
            <p:nvGrpSpPr>
              <p:cNvPr id="16" name="Group 15"/>
              <p:cNvGrpSpPr/>
              <p:nvPr/>
            </p:nvGrpSpPr>
            <p:grpSpPr>
              <a:xfrm>
                <a:off x="6622861" y="3223345"/>
                <a:ext cx="1976157" cy="1478806"/>
                <a:chOff x="7739111" y="3318345"/>
                <a:chExt cx="1976157" cy="1478806"/>
              </a:xfrm>
            </p:grpSpPr>
            <p:sp>
              <p:nvSpPr>
                <p:cNvPr id="59" name="Rectangle 58"/>
                <p:cNvSpPr/>
                <p:nvPr/>
              </p:nvSpPr>
              <p:spPr>
                <a:xfrm>
                  <a:off x="7739111" y="3318345"/>
                  <a:ext cx="1851562" cy="1478806"/>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771444" y="4099464"/>
                  <a:ext cx="1819229" cy="369332"/>
                </a:xfrm>
                <a:prstGeom prst="rect">
                  <a:avLst/>
                </a:prstGeom>
                <a:noFill/>
              </p:spPr>
              <p:txBody>
                <a:bodyPr wrap="square" rtlCol="0">
                  <a:spAutoFit/>
                </a:bodyPr>
                <a:lstStyle/>
                <a:p>
                  <a:r>
                    <a:rPr lang="ru-RU" b="1" dirty="0"/>
                    <a:t>П-И-С</a:t>
                  </a:r>
                  <a:r>
                    <a:rPr lang="ru-RU" b="1" dirty="0" smtClean="0"/>
                    <a:t>-А-Т-Е-Л-Ь</a:t>
                  </a:r>
                  <a:endParaRPr lang="en-US" b="1" dirty="0"/>
                </a:p>
              </p:txBody>
            </p:sp>
            <p:sp>
              <p:nvSpPr>
                <p:cNvPr id="61" name="TextBox 60"/>
                <p:cNvSpPr txBox="1"/>
                <p:nvPr/>
              </p:nvSpPr>
              <p:spPr>
                <a:xfrm>
                  <a:off x="7783319" y="4399651"/>
                  <a:ext cx="1613217" cy="369332"/>
                </a:xfrm>
                <a:prstGeom prst="rect">
                  <a:avLst/>
                </a:prstGeom>
                <a:noFill/>
              </p:spPr>
              <p:txBody>
                <a:bodyPr wrap="square" rtlCol="0">
                  <a:spAutoFit/>
                </a:bodyPr>
                <a:lstStyle/>
                <a:p>
                  <a:r>
                    <a:rPr lang="ru-RU" b="1" dirty="0"/>
                    <a:t>П-И-С</a:t>
                  </a:r>
                  <a:r>
                    <a:rPr lang="ru-RU" b="1" dirty="0" smtClean="0"/>
                    <a:t>-А-Л</a:t>
                  </a:r>
                  <a:endParaRPr lang="en-US" b="1" dirty="0"/>
                </a:p>
              </p:txBody>
            </p:sp>
            <p:sp>
              <p:nvSpPr>
                <p:cNvPr id="62" name="Rectangle 61"/>
                <p:cNvSpPr/>
                <p:nvPr/>
              </p:nvSpPr>
              <p:spPr>
                <a:xfrm>
                  <a:off x="7783320" y="3318345"/>
                  <a:ext cx="1931948" cy="830997"/>
                </a:xfrm>
                <a:prstGeom prst="rect">
                  <a:avLst/>
                </a:prstGeom>
              </p:spPr>
              <p:txBody>
                <a:bodyPr wrap="square">
                  <a:spAutoFit/>
                </a:bodyPr>
                <a:lstStyle/>
                <a:p>
                  <a:r>
                    <a:rPr lang="en-US" sz="2400" b="1" dirty="0" smtClean="0">
                      <a:solidFill>
                        <a:srgbClr val="0070C0"/>
                      </a:solidFill>
                    </a:rPr>
                    <a:t>New words appeared (!):</a:t>
                  </a:r>
                  <a:endParaRPr lang="en-US" sz="2400" dirty="0"/>
                </a:p>
              </p:txBody>
            </p:sp>
          </p:grpSp>
        </p:grpSp>
        <p:grpSp>
          <p:nvGrpSpPr>
            <p:cNvPr id="65" name="Group 64"/>
            <p:cNvGrpSpPr/>
            <p:nvPr/>
          </p:nvGrpSpPr>
          <p:grpSpPr>
            <a:xfrm>
              <a:off x="7454810" y="4941168"/>
              <a:ext cx="888857" cy="1608310"/>
              <a:chOff x="6555157" y="2901446"/>
              <a:chExt cx="2253200" cy="3421282"/>
            </a:xfrm>
          </p:grpSpPr>
          <p:pic>
            <p:nvPicPr>
              <p:cNvPr id="6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70" name="Picture 2"/>
          <p:cNvPicPr>
            <a:picLocks noChangeAspect="1" noChangeArrowheads="1"/>
          </p:cNvPicPr>
          <p:nvPr/>
        </p:nvPicPr>
        <p:blipFill>
          <a:blip r:embed="rId7"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560093" y="314541"/>
            <a:ext cx="588688" cy="5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41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0" name="Group 109"/>
          <p:cNvGrpSpPr/>
          <p:nvPr/>
        </p:nvGrpSpPr>
        <p:grpSpPr>
          <a:xfrm>
            <a:off x="7924009" y="4976802"/>
            <a:ext cx="1134266" cy="1709828"/>
            <a:chOff x="6555157" y="2901446"/>
            <a:chExt cx="2253200" cy="3421282"/>
          </a:xfrm>
        </p:grpSpPr>
        <p:pic>
          <p:nvPicPr>
            <p:cNvPr id="6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1" name="TextBox 110"/>
          <p:cNvSpPr txBox="1"/>
          <p:nvPr/>
        </p:nvSpPr>
        <p:spPr>
          <a:xfrm>
            <a:off x="0" y="-55657"/>
            <a:ext cx="9144000" cy="1077218"/>
          </a:xfrm>
          <a:prstGeom prst="rect">
            <a:avLst/>
          </a:prstGeom>
          <a:noFill/>
        </p:spPr>
        <p:txBody>
          <a:bodyPr wrap="square" rtlCol="0">
            <a:spAutoFit/>
          </a:bodyPr>
          <a:lstStyle/>
          <a:p>
            <a:pPr algn="ctr"/>
            <a:r>
              <a:rPr lang="en-US" sz="4000" b="1" dirty="0" smtClean="0">
                <a:solidFill>
                  <a:srgbClr val="0070C0"/>
                </a:solidFill>
              </a:rPr>
              <a:t>Generating Effect of TB-Query-Structure</a:t>
            </a:r>
          </a:p>
          <a:p>
            <a:pPr algn="ctr"/>
            <a:r>
              <a:rPr lang="en-US" sz="2400" b="1" dirty="0" smtClean="0">
                <a:solidFill>
                  <a:srgbClr val="0070C0"/>
                </a:solidFill>
              </a:rPr>
              <a:t>example</a:t>
            </a:r>
            <a:endParaRPr lang="en-US" sz="2400" b="1" dirty="0">
              <a:solidFill>
                <a:srgbClr val="0070C0"/>
              </a:solidFill>
            </a:endParaRPr>
          </a:p>
        </p:txBody>
      </p:sp>
      <p:sp>
        <p:nvSpPr>
          <p:cNvPr id="136" name="Rectangle 135"/>
          <p:cNvSpPr/>
          <p:nvPr/>
        </p:nvSpPr>
        <p:spPr>
          <a:xfrm>
            <a:off x="956035" y="295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137" name="Straight Arrow Connector 136"/>
          <p:cNvCxnSpPr/>
          <p:nvPr/>
        </p:nvCxnSpPr>
        <p:spPr>
          <a:xfrm>
            <a:off x="1301609" y="331287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956035" y="367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139" name="Straight Arrow Connector 138"/>
          <p:cNvCxnSpPr>
            <a:stCxn id="169" idx="2"/>
          </p:cNvCxnSpPr>
          <p:nvPr/>
        </p:nvCxnSpPr>
        <p:spPr>
          <a:xfrm>
            <a:off x="987481" y="4792900"/>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641905"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155" name="Straight Arrow Connector 154"/>
          <p:cNvCxnSpPr>
            <a:endCxn id="136" idx="0"/>
          </p:cNvCxnSpPr>
          <p:nvPr/>
        </p:nvCxnSpPr>
        <p:spPr>
          <a:xfrm>
            <a:off x="1128701" y="1842448"/>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791757" y="145834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169" name="Rectangle 168"/>
          <p:cNvSpPr/>
          <p:nvPr/>
        </p:nvSpPr>
        <p:spPr>
          <a:xfrm>
            <a:off x="627481" y="443290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170" name="Straight Arrow Connector 169"/>
          <p:cNvCxnSpPr>
            <a:endCxn id="169" idx="0"/>
          </p:cNvCxnSpPr>
          <p:nvPr/>
        </p:nvCxnSpPr>
        <p:spPr>
          <a:xfrm flipH="1">
            <a:off x="987481" y="4053414"/>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8176103" y="761897"/>
            <a:ext cx="724167"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1</a:t>
            </a:r>
            <a:endParaRPr lang="en-US" sz="2400" dirty="0"/>
          </a:p>
        </p:txBody>
      </p:sp>
      <p:sp>
        <p:nvSpPr>
          <p:cNvPr id="2" name="TextBox 1"/>
          <p:cNvSpPr txBox="1"/>
          <p:nvPr/>
        </p:nvSpPr>
        <p:spPr>
          <a:xfrm>
            <a:off x="4283968" y="1458346"/>
            <a:ext cx="2736304"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Tree>
    <p:extLst>
      <p:ext uri="{BB962C8B-B14F-4D97-AF65-F5344CB8AC3E}">
        <p14:creationId xmlns:p14="http://schemas.microsoft.com/office/powerpoint/2010/main" val="61306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0" name="Group 109"/>
          <p:cNvGrpSpPr/>
          <p:nvPr/>
        </p:nvGrpSpPr>
        <p:grpSpPr>
          <a:xfrm>
            <a:off x="7924009" y="4976802"/>
            <a:ext cx="1134266" cy="1709828"/>
            <a:chOff x="6555157" y="2901446"/>
            <a:chExt cx="2253200" cy="3421282"/>
          </a:xfrm>
        </p:grpSpPr>
        <p:pic>
          <p:nvPicPr>
            <p:cNvPr id="6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1" name="TextBox 110"/>
          <p:cNvSpPr txBox="1"/>
          <p:nvPr/>
        </p:nvSpPr>
        <p:spPr>
          <a:xfrm>
            <a:off x="0" y="-55657"/>
            <a:ext cx="9144000" cy="1077218"/>
          </a:xfrm>
          <a:prstGeom prst="rect">
            <a:avLst/>
          </a:prstGeom>
          <a:noFill/>
        </p:spPr>
        <p:txBody>
          <a:bodyPr wrap="square" rtlCol="0">
            <a:spAutoFit/>
          </a:bodyPr>
          <a:lstStyle/>
          <a:p>
            <a:pPr algn="ctr"/>
            <a:r>
              <a:rPr lang="en-US" sz="4000" b="1" dirty="0" smtClean="0">
                <a:solidFill>
                  <a:srgbClr val="0070C0"/>
                </a:solidFill>
              </a:rPr>
              <a:t>Generating Effect of TB-Query-Structure</a:t>
            </a:r>
          </a:p>
          <a:p>
            <a:pPr algn="ctr"/>
            <a:r>
              <a:rPr lang="en-US" sz="2400" b="1" dirty="0" smtClean="0">
                <a:solidFill>
                  <a:srgbClr val="0070C0"/>
                </a:solidFill>
              </a:rPr>
              <a:t>example</a:t>
            </a:r>
            <a:endParaRPr lang="en-US" sz="2400" b="1" dirty="0">
              <a:solidFill>
                <a:srgbClr val="0070C0"/>
              </a:solidFill>
            </a:endParaRPr>
          </a:p>
        </p:txBody>
      </p:sp>
      <p:sp>
        <p:nvSpPr>
          <p:cNvPr id="67" name="Oval 66"/>
          <p:cNvSpPr/>
          <p:nvPr/>
        </p:nvSpPr>
        <p:spPr>
          <a:xfrm>
            <a:off x="8176103" y="761897"/>
            <a:ext cx="724167"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2</a:t>
            </a:r>
            <a:endParaRPr lang="en-US" sz="2400" dirty="0"/>
          </a:p>
        </p:txBody>
      </p:sp>
      <p:sp>
        <p:nvSpPr>
          <p:cNvPr id="2" name="TextBox 1"/>
          <p:cNvSpPr txBox="1"/>
          <p:nvPr/>
        </p:nvSpPr>
        <p:spPr>
          <a:xfrm>
            <a:off x="4322068" y="1420246"/>
            <a:ext cx="3312368"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
        <p:nvSpPr>
          <p:cNvPr id="19" name="Rectangle 18"/>
          <p:cNvSpPr/>
          <p:nvPr/>
        </p:nvSpPr>
        <p:spPr>
          <a:xfrm>
            <a:off x="1842955" y="440227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sp>
        <p:nvSpPr>
          <p:cNvPr id="25" name="Rectangle 24"/>
          <p:cNvSpPr/>
          <p:nvPr/>
        </p:nvSpPr>
        <p:spPr>
          <a:xfrm>
            <a:off x="1855141" y="3662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26" name="Straight Arrow Connector 25"/>
          <p:cNvCxnSpPr/>
          <p:nvPr/>
        </p:nvCxnSpPr>
        <p:spPr>
          <a:xfrm>
            <a:off x="2200715" y="40227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2"/>
          </p:cNvCxnSpPr>
          <p:nvPr/>
        </p:nvCxnSpPr>
        <p:spPr>
          <a:xfrm flipH="1">
            <a:off x="1828287" y="4762276"/>
            <a:ext cx="374668"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482712"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sp>
        <p:nvSpPr>
          <p:cNvPr id="36" name="Rectangle 35"/>
          <p:cNvSpPr/>
          <p:nvPr/>
        </p:nvSpPr>
        <p:spPr>
          <a:xfrm>
            <a:off x="956035" y="295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37" name="Straight Arrow Connector 36"/>
          <p:cNvCxnSpPr/>
          <p:nvPr/>
        </p:nvCxnSpPr>
        <p:spPr>
          <a:xfrm>
            <a:off x="1301609" y="331287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56035" y="367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39" name="Straight Arrow Connector 38"/>
          <p:cNvCxnSpPr>
            <a:stCxn id="72" idx="2"/>
          </p:cNvCxnSpPr>
          <p:nvPr/>
        </p:nvCxnSpPr>
        <p:spPr>
          <a:xfrm>
            <a:off x="987481" y="4792900"/>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41905"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55" name="Straight Arrow Connector 54"/>
          <p:cNvCxnSpPr>
            <a:endCxn id="36" idx="0"/>
          </p:cNvCxnSpPr>
          <p:nvPr/>
        </p:nvCxnSpPr>
        <p:spPr>
          <a:xfrm>
            <a:off x="1128701" y="1842448"/>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91757" y="145834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60" name="Straight Arrow Connector 59"/>
          <p:cNvCxnSpPr/>
          <p:nvPr/>
        </p:nvCxnSpPr>
        <p:spPr>
          <a:xfrm>
            <a:off x="1422605" y="3334402"/>
            <a:ext cx="593016" cy="3283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27481" y="443290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73" name="Straight Arrow Connector 72"/>
          <p:cNvCxnSpPr>
            <a:endCxn id="72" idx="0"/>
          </p:cNvCxnSpPr>
          <p:nvPr/>
        </p:nvCxnSpPr>
        <p:spPr>
          <a:xfrm flipH="1">
            <a:off x="987481" y="4053414"/>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331592" y="1782196"/>
            <a:ext cx="3408759"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10</a:t>
            </a:r>
            <a:r>
              <a:rPr lang="en-US" sz="2400" dirty="0" smtClean="0"/>
              <a:t>, Q</a:t>
            </a:r>
            <a:r>
              <a:rPr lang="en-US" sz="2400" baseline="-25000" dirty="0" smtClean="0"/>
              <a:t>13</a:t>
            </a:r>
            <a:r>
              <a:rPr lang="en-US" sz="2400" dirty="0" smtClean="0"/>
              <a:t>, Q</a:t>
            </a:r>
            <a:r>
              <a:rPr lang="en-US" sz="2400" baseline="-25000" dirty="0" smtClean="0"/>
              <a:t>19</a:t>
            </a:r>
            <a:r>
              <a:rPr lang="en-US" sz="2400" dirty="0" smtClean="0"/>
              <a:t>}</a:t>
            </a:r>
            <a:endParaRPr lang="en-US" sz="2400" dirty="0"/>
          </a:p>
        </p:txBody>
      </p:sp>
    </p:spTree>
    <p:extLst>
      <p:ext uri="{BB962C8B-B14F-4D97-AF65-F5344CB8AC3E}">
        <p14:creationId xmlns:p14="http://schemas.microsoft.com/office/powerpoint/2010/main" val="199699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0" name="Group 109"/>
          <p:cNvGrpSpPr/>
          <p:nvPr/>
        </p:nvGrpSpPr>
        <p:grpSpPr>
          <a:xfrm>
            <a:off x="7924009" y="4976802"/>
            <a:ext cx="1134266" cy="1709828"/>
            <a:chOff x="6555157" y="2901446"/>
            <a:chExt cx="2253200" cy="3421282"/>
          </a:xfrm>
        </p:grpSpPr>
        <p:pic>
          <p:nvPicPr>
            <p:cNvPr id="6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1" name="TextBox 110"/>
          <p:cNvSpPr txBox="1"/>
          <p:nvPr/>
        </p:nvSpPr>
        <p:spPr>
          <a:xfrm>
            <a:off x="0" y="-55657"/>
            <a:ext cx="9144000" cy="1077218"/>
          </a:xfrm>
          <a:prstGeom prst="rect">
            <a:avLst/>
          </a:prstGeom>
          <a:noFill/>
        </p:spPr>
        <p:txBody>
          <a:bodyPr wrap="square" rtlCol="0">
            <a:spAutoFit/>
          </a:bodyPr>
          <a:lstStyle/>
          <a:p>
            <a:pPr algn="ctr"/>
            <a:r>
              <a:rPr lang="en-US" sz="4000" b="1" dirty="0" smtClean="0">
                <a:solidFill>
                  <a:srgbClr val="0070C0"/>
                </a:solidFill>
              </a:rPr>
              <a:t>Generating Effect of TB-Query-Structure</a:t>
            </a:r>
          </a:p>
          <a:p>
            <a:pPr algn="ctr"/>
            <a:r>
              <a:rPr lang="en-US" sz="2400" b="1" dirty="0" smtClean="0">
                <a:solidFill>
                  <a:srgbClr val="0070C0"/>
                </a:solidFill>
              </a:rPr>
              <a:t>example</a:t>
            </a:r>
            <a:endParaRPr lang="en-US" sz="2400" b="1" dirty="0">
              <a:solidFill>
                <a:srgbClr val="0070C0"/>
              </a:solidFill>
            </a:endParaRPr>
          </a:p>
        </p:txBody>
      </p:sp>
      <p:sp>
        <p:nvSpPr>
          <p:cNvPr id="67" name="Oval 66"/>
          <p:cNvSpPr/>
          <p:nvPr/>
        </p:nvSpPr>
        <p:spPr>
          <a:xfrm>
            <a:off x="8176103" y="761897"/>
            <a:ext cx="724167"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3</a:t>
            </a:r>
            <a:endParaRPr lang="en-US" sz="2400" dirty="0"/>
          </a:p>
        </p:txBody>
      </p:sp>
      <p:sp>
        <p:nvSpPr>
          <p:cNvPr id="2" name="TextBox 1"/>
          <p:cNvSpPr txBox="1"/>
          <p:nvPr/>
        </p:nvSpPr>
        <p:spPr>
          <a:xfrm>
            <a:off x="4322068" y="1420246"/>
            <a:ext cx="3312368"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
        <p:nvSpPr>
          <p:cNvPr id="19" name="Rectangle 18"/>
          <p:cNvSpPr/>
          <p:nvPr/>
        </p:nvSpPr>
        <p:spPr>
          <a:xfrm>
            <a:off x="1842955" y="440227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sp>
        <p:nvSpPr>
          <p:cNvPr id="25" name="Rectangle 24"/>
          <p:cNvSpPr/>
          <p:nvPr/>
        </p:nvSpPr>
        <p:spPr>
          <a:xfrm>
            <a:off x="1855141" y="3662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26" name="Straight Arrow Connector 25"/>
          <p:cNvCxnSpPr/>
          <p:nvPr/>
        </p:nvCxnSpPr>
        <p:spPr>
          <a:xfrm>
            <a:off x="2200715" y="40227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2"/>
          </p:cNvCxnSpPr>
          <p:nvPr/>
        </p:nvCxnSpPr>
        <p:spPr>
          <a:xfrm flipH="1">
            <a:off x="1828287" y="4762276"/>
            <a:ext cx="374668"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482712"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sp>
        <p:nvSpPr>
          <p:cNvPr id="36" name="Rectangle 35"/>
          <p:cNvSpPr/>
          <p:nvPr/>
        </p:nvSpPr>
        <p:spPr>
          <a:xfrm>
            <a:off x="956035" y="295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37" name="Straight Arrow Connector 36"/>
          <p:cNvCxnSpPr/>
          <p:nvPr/>
        </p:nvCxnSpPr>
        <p:spPr>
          <a:xfrm>
            <a:off x="1301609" y="331287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56035" y="367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39" name="Straight Arrow Connector 38"/>
          <p:cNvCxnSpPr>
            <a:stCxn id="72" idx="2"/>
          </p:cNvCxnSpPr>
          <p:nvPr/>
        </p:nvCxnSpPr>
        <p:spPr>
          <a:xfrm>
            <a:off x="987481" y="4792900"/>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41905"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55" name="Straight Arrow Connector 54"/>
          <p:cNvCxnSpPr>
            <a:endCxn id="36" idx="0"/>
          </p:cNvCxnSpPr>
          <p:nvPr/>
        </p:nvCxnSpPr>
        <p:spPr>
          <a:xfrm>
            <a:off x="1128701" y="1842448"/>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91757" y="145834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60" name="Straight Arrow Connector 59"/>
          <p:cNvCxnSpPr/>
          <p:nvPr/>
        </p:nvCxnSpPr>
        <p:spPr>
          <a:xfrm>
            <a:off x="1422605" y="3334402"/>
            <a:ext cx="593016" cy="3283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27481" y="443290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73" name="Straight Arrow Connector 72"/>
          <p:cNvCxnSpPr>
            <a:endCxn id="72" idx="0"/>
          </p:cNvCxnSpPr>
          <p:nvPr/>
        </p:nvCxnSpPr>
        <p:spPr>
          <a:xfrm flipH="1">
            <a:off x="987481" y="4053414"/>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331592" y="1782196"/>
            <a:ext cx="3408759"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10</a:t>
            </a:r>
            <a:r>
              <a:rPr lang="en-US" sz="2400" dirty="0" smtClean="0"/>
              <a:t>, Q</a:t>
            </a:r>
            <a:r>
              <a:rPr lang="en-US" sz="2400" baseline="-25000" dirty="0" smtClean="0"/>
              <a:t>13</a:t>
            </a:r>
            <a:r>
              <a:rPr lang="en-US" sz="2400" dirty="0" smtClean="0"/>
              <a:t>, Q</a:t>
            </a:r>
            <a:r>
              <a:rPr lang="en-US" sz="2400" baseline="-25000" dirty="0" smtClean="0"/>
              <a:t>19</a:t>
            </a:r>
            <a:r>
              <a:rPr lang="en-US" sz="2400" dirty="0" smtClean="0"/>
              <a:t>}</a:t>
            </a:r>
            <a:endParaRPr lang="en-US" sz="2400" dirty="0"/>
          </a:p>
        </p:txBody>
      </p:sp>
      <p:cxnSp>
        <p:nvCxnSpPr>
          <p:cNvPr id="29" name="Straight Arrow Connector 28"/>
          <p:cNvCxnSpPr/>
          <p:nvPr/>
        </p:nvCxnSpPr>
        <p:spPr>
          <a:xfrm>
            <a:off x="2229567" y="184623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869567" y="220941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2" name="Straight Arrow Connector 31"/>
          <p:cNvCxnSpPr/>
          <p:nvPr/>
        </p:nvCxnSpPr>
        <p:spPr>
          <a:xfrm flipH="1">
            <a:off x="1388083" y="2584851"/>
            <a:ext cx="8214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892623" y="146213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34" name="TextBox 33"/>
          <p:cNvSpPr txBox="1"/>
          <p:nvPr/>
        </p:nvSpPr>
        <p:spPr>
          <a:xfrm>
            <a:off x="4341117" y="2163196"/>
            <a:ext cx="3408759" cy="461665"/>
          </a:xfrm>
          <a:prstGeom prst="rect">
            <a:avLst/>
          </a:prstGeom>
          <a:noFill/>
        </p:spPr>
        <p:txBody>
          <a:bodyPr wrap="square" rtlCol="0">
            <a:spAutoFit/>
          </a:bodyPr>
          <a:lstStyle/>
          <a:p>
            <a:r>
              <a:rPr lang="en-US" sz="2400" dirty="0" smtClean="0"/>
              <a:t>{Q</a:t>
            </a:r>
            <a:r>
              <a:rPr lang="en-US" sz="2400" baseline="-25000" dirty="0" smtClean="0"/>
              <a:t>2</a:t>
            </a:r>
            <a:r>
              <a:rPr lang="en-US" sz="2400" dirty="0" smtClean="0"/>
              <a:t>, Q</a:t>
            </a:r>
            <a:r>
              <a:rPr lang="en-US" sz="2400" baseline="-25000" dirty="0" smtClean="0"/>
              <a:t>5</a:t>
            </a:r>
            <a:r>
              <a:rPr lang="en-US" sz="2400" dirty="0" smtClean="0"/>
              <a:t>, 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Tree>
    <p:extLst>
      <p:ext uri="{BB962C8B-B14F-4D97-AF65-F5344CB8AC3E}">
        <p14:creationId xmlns:p14="http://schemas.microsoft.com/office/powerpoint/2010/main" val="4275134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nvSpPr>
        <p:spPr bwMode="auto">
          <a:xfrm>
            <a:off x="35048" y="116632"/>
            <a:ext cx="693700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har char="•"/>
              <a:defRPr sz="3200">
                <a:solidFill>
                  <a:srgbClr val="003366"/>
                </a:solidFill>
                <a:latin typeface="Arial" charset="0"/>
              </a:defRPr>
            </a:lvl1pPr>
            <a:lvl2pPr marL="742950" indent="-285750" algn="l"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algn="l" eaLnBrk="0" hangingPunct="0">
              <a:spcBef>
                <a:spcPct val="20000"/>
              </a:spcBef>
              <a:buChar char="•"/>
              <a:defRPr sz="2400">
                <a:solidFill>
                  <a:srgbClr val="003366"/>
                </a:solidFill>
                <a:latin typeface="Arial" charset="0"/>
              </a:defRPr>
            </a:lvl3pPr>
            <a:lvl4pPr marL="1600200" indent="-228600" algn="l" eaLnBrk="0" hangingPunct="0">
              <a:spcBef>
                <a:spcPct val="20000"/>
              </a:spcBef>
              <a:buChar char="–"/>
              <a:defRPr sz="2000">
                <a:solidFill>
                  <a:srgbClr val="003366"/>
                </a:solidFill>
                <a:latin typeface="Arial" charset="0"/>
              </a:defRPr>
            </a:lvl4pPr>
            <a:lvl5pPr marL="2057400" indent="-228600" algn="l"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a:spcBef>
                <a:spcPct val="0"/>
              </a:spcBef>
              <a:buFontTx/>
              <a:buNone/>
            </a:pPr>
            <a:r>
              <a:rPr lang="en-US" altLang="en-US" sz="2800" b="1" dirty="0">
                <a:solidFill>
                  <a:schemeClr val="tx2"/>
                </a:solidFill>
                <a:latin typeface="Times New Roman" pitchFamily="18" charset="0"/>
              </a:rPr>
              <a:t>The Open World </a:t>
            </a:r>
            <a:r>
              <a:rPr lang="en-US" altLang="en-US" sz="2800" b="1" dirty="0" smtClean="0">
                <a:solidFill>
                  <a:schemeClr val="tx2"/>
                </a:solidFill>
                <a:latin typeface="Times New Roman" pitchFamily="18" charset="0"/>
              </a:rPr>
              <a:t>Assumption </a:t>
            </a:r>
            <a:r>
              <a:rPr lang="en-US" altLang="en-US" sz="2400" b="1" dirty="0" smtClean="0">
                <a:solidFill>
                  <a:schemeClr val="tx2"/>
                </a:solidFill>
                <a:latin typeface="Times New Roman" pitchFamily="18" charset="0"/>
              </a:rPr>
              <a:t>(Interpretations)</a:t>
            </a:r>
            <a:endParaRPr lang="en-US" altLang="en-US" sz="2400" b="1" dirty="0">
              <a:solidFill>
                <a:schemeClr val="tx2"/>
              </a:solidFill>
              <a:latin typeface="Times New Roman" pitchFamily="18" charset="0"/>
            </a:endParaRPr>
          </a:p>
        </p:txBody>
      </p:sp>
      <p:sp>
        <p:nvSpPr>
          <p:cNvPr id="13" name="Content Placeholder 2"/>
          <p:cNvSpPr>
            <a:spLocks noGrp="1"/>
          </p:cNvSpPr>
          <p:nvPr/>
        </p:nvSpPr>
        <p:spPr bwMode="auto">
          <a:xfrm>
            <a:off x="536575" y="1006475"/>
            <a:ext cx="691356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3200">
                <a:solidFill>
                  <a:srgbClr val="003366"/>
                </a:solidFill>
                <a:latin typeface="Arial" charset="0"/>
              </a:defRPr>
            </a:lvl1pPr>
            <a:lvl2pPr marL="742950" indent="-285750" algn="l"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algn="l" eaLnBrk="0" hangingPunct="0">
              <a:spcBef>
                <a:spcPct val="20000"/>
              </a:spcBef>
              <a:buChar char="•"/>
              <a:defRPr sz="2400">
                <a:solidFill>
                  <a:srgbClr val="003366"/>
                </a:solidFill>
                <a:latin typeface="Arial" charset="0"/>
              </a:defRPr>
            </a:lvl3pPr>
            <a:lvl4pPr marL="1600200" indent="-228600" algn="l" eaLnBrk="0" hangingPunct="0">
              <a:spcBef>
                <a:spcPct val="20000"/>
              </a:spcBef>
              <a:buChar char="–"/>
              <a:defRPr sz="2000">
                <a:solidFill>
                  <a:srgbClr val="003366"/>
                </a:solidFill>
                <a:latin typeface="Arial" charset="0"/>
              </a:defRPr>
            </a:lvl4pPr>
            <a:lvl5pPr marL="2057400" indent="-228600" algn="l"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r>
              <a:rPr lang="en-US" altLang="en-US" sz="2400" dirty="0">
                <a:solidFill>
                  <a:schemeClr val="tx1"/>
                </a:solidFill>
                <a:latin typeface="Times New Roman" pitchFamily="18" charset="0"/>
              </a:rPr>
              <a:t>“</a:t>
            </a:r>
            <a:r>
              <a:rPr lang="en-US" altLang="en-US" sz="2400" i="1" dirty="0">
                <a:solidFill>
                  <a:schemeClr val="tx1"/>
                </a:solidFill>
                <a:latin typeface="Times New Roman" pitchFamily="18" charset="0"/>
              </a:rPr>
              <a:t>Students need to be prepared for jobs that </a:t>
            </a:r>
            <a:r>
              <a:rPr lang="en-US" altLang="en-US" sz="2400" i="1" u="sng" dirty="0">
                <a:solidFill>
                  <a:schemeClr val="tx1"/>
                </a:solidFill>
                <a:latin typeface="Times New Roman" pitchFamily="18" charset="0"/>
              </a:rPr>
              <a:t>do not yet exist </a:t>
            </a:r>
            <a:r>
              <a:rPr lang="en-US" altLang="en-US" sz="2400" i="1" dirty="0">
                <a:solidFill>
                  <a:schemeClr val="tx1"/>
                </a:solidFill>
                <a:latin typeface="Times New Roman" pitchFamily="18" charset="0"/>
              </a:rPr>
              <a:t>... using technologies that have </a:t>
            </a:r>
            <a:r>
              <a:rPr lang="en-US" altLang="en-US" sz="2400" i="1" u="sng" dirty="0">
                <a:solidFill>
                  <a:schemeClr val="tx1"/>
                </a:solidFill>
                <a:latin typeface="Times New Roman" pitchFamily="18" charset="0"/>
              </a:rPr>
              <a:t>not yet been invented </a:t>
            </a:r>
            <a:r>
              <a:rPr lang="en-US" altLang="en-US" sz="2400" i="1" dirty="0">
                <a:solidFill>
                  <a:schemeClr val="tx1"/>
                </a:solidFill>
                <a:latin typeface="Times New Roman" pitchFamily="18" charset="0"/>
              </a:rPr>
              <a:t>… in order to solve problems that </a:t>
            </a:r>
            <a:r>
              <a:rPr lang="en-US" altLang="en-US" sz="2400" i="1" u="sng" dirty="0">
                <a:solidFill>
                  <a:schemeClr val="tx1"/>
                </a:solidFill>
                <a:latin typeface="Times New Roman" pitchFamily="18" charset="0"/>
              </a:rPr>
              <a:t>we do not even know </a:t>
            </a:r>
            <a:r>
              <a:rPr lang="en-US" altLang="en-US" sz="2400" i="1" dirty="0">
                <a:solidFill>
                  <a:schemeClr val="tx1"/>
                </a:solidFill>
                <a:latin typeface="Times New Roman" pitchFamily="18" charset="0"/>
              </a:rPr>
              <a:t>are problems yet</a:t>
            </a:r>
            <a:r>
              <a:rPr lang="en-US" altLang="en-US" sz="2400" dirty="0">
                <a:solidFill>
                  <a:schemeClr val="tx1"/>
                </a:solidFill>
                <a:latin typeface="Times New Roman" pitchFamily="18" charset="0"/>
              </a:rPr>
              <a:t>”.</a:t>
            </a:r>
          </a:p>
          <a:p>
            <a:pPr lvl="3" algn="ctr"/>
            <a:r>
              <a:rPr lang="en-US" altLang="en-US" sz="1600" dirty="0">
                <a:solidFill>
                  <a:schemeClr val="tx1"/>
                </a:solidFill>
                <a:latin typeface="Times New Roman" pitchFamily="18" charset="0"/>
              </a:rPr>
              <a:t>[Richard Riley, Secretary of Education under Clinton]</a:t>
            </a: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077" y="1112318"/>
            <a:ext cx="1656404" cy="170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1600" algn="ctr">
                <a:solidFill>
                  <a:srgbClr val="0000FF"/>
                </a:solidFill>
                <a:miter lim="800000"/>
                <a:headEnd/>
                <a:tailEnd/>
              </a14:hiddenLine>
            </a:ext>
          </a:extLst>
        </p:spPr>
      </p:pic>
      <p:sp>
        <p:nvSpPr>
          <p:cNvPr id="10" name="Content Placeholder 2"/>
          <p:cNvSpPr>
            <a:spLocks noGrp="1"/>
          </p:cNvSpPr>
          <p:nvPr/>
        </p:nvSpPr>
        <p:spPr bwMode="auto">
          <a:xfrm>
            <a:off x="-2197" y="4075931"/>
            <a:ext cx="6317247"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3200">
                <a:solidFill>
                  <a:srgbClr val="003366"/>
                </a:solidFill>
                <a:latin typeface="Arial" charset="0"/>
              </a:defRPr>
            </a:lvl1pPr>
            <a:lvl2pPr marL="742950" indent="-285750" algn="l"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algn="l" eaLnBrk="0" hangingPunct="0">
              <a:spcBef>
                <a:spcPct val="20000"/>
              </a:spcBef>
              <a:buChar char="•"/>
              <a:defRPr sz="2400">
                <a:solidFill>
                  <a:srgbClr val="003366"/>
                </a:solidFill>
                <a:latin typeface="Arial" charset="0"/>
              </a:defRPr>
            </a:lvl3pPr>
            <a:lvl4pPr marL="1600200" indent="-228600" algn="l" eaLnBrk="0" hangingPunct="0">
              <a:spcBef>
                <a:spcPct val="20000"/>
              </a:spcBef>
              <a:buChar char="–"/>
              <a:defRPr sz="2000">
                <a:solidFill>
                  <a:srgbClr val="003366"/>
                </a:solidFill>
                <a:latin typeface="Arial" charset="0"/>
              </a:defRPr>
            </a:lvl4pPr>
            <a:lvl5pPr marL="2057400" indent="-228600" algn="l"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r>
              <a:rPr lang="en-US" altLang="en-US" sz="2400" i="1" dirty="0" smtClean="0">
                <a:solidFill>
                  <a:srgbClr val="FF0000"/>
                </a:solidFill>
                <a:latin typeface="Times New Roman" pitchFamily="18" charset="0"/>
              </a:rPr>
              <a:t>Search algorithms </a:t>
            </a:r>
            <a:r>
              <a:rPr lang="en-US" altLang="en-US" sz="2400" i="1" dirty="0">
                <a:solidFill>
                  <a:srgbClr val="FF0000"/>
                </a:solidFill>
                <a:latin typeface="Times New Roman" pitchFamily="18" charset="0"/>
              </a:rPr>
              <a:t>need to be prepared for </a:t>
            </a:r>
            <a:r>
              <a:rPr lang="en-US" altLang="en-US" sz="2400" i="1" dirty="0" smtClean="0">
                <a:solidFill>
                  <a:srgbClr val="FF0000"/>
                </a:solidFill>
                <a:latin typeface="Times New Roman" pitchFamily="18" charset="0"/>
              </a:rPr>
              <a:t>content instances </a:t>
            </a:r>
            <a:r>
              <a:rPr lang="en-US" altLang="en-US" sz="2400" i="1" dirty="0">
                <a:solidFill>
                  <a:srgbClr val="FF0000"/>
                </a:solidFill>
                <a:latin typeface="Times New Roman" pitchFamily="18" charset="0"/>
              </a:rPr>
              <a:t>that </a:t>
            </a:r>
            <a:r>
              <a:rPr lang="en-US" altLang="en-US" sz="2400" i="1" u="sng" dirty="0">
                <a:solidFill>
                  <a:srgbClr val="FF0000"/>
                </a:solidFill>
                <a:latin typeface="Times New Roman" pitchFamily="18" charset="0"/>
              </a:rPr>
              <a:t>do not </a:t>
            </a:r>
            <a:r>
              <a:rPr lang="en-US" altLang="en-US" sz="2400" i="1" u="sng" dirty="0" smtClean="0">
                <a:solidFill>
                  <a:srgbClr val="FF0000"/>
                </a:solidFill>
                <a:latin typeface="Times New Roman" pitchFamily="18" charset="0"/>
              </a:rPr>
              <a:t>yet visible or </a:t>
            </a:r>
            <a:r>
              <a:rPr lang="en-US" altLang="en-US" sz="2400" i="1" u="sng" dirty="0">
                <a:solidFill>
                  <a:srgbClr val="FF0000"/>
                </a:solidFill>
                <a:latin typeface="Times New Roman" pitchFamily="18" charset="0"/>
              </a:rPr>
              <a:t>exist </a:t>
            </a:r>
            <a:r>
              <a:rPr lang="en-US" altLang="en-US" sz="2400" i="1" dirty="0">
                <a:solidFill>
                  <a:srgbClr val="FF0000"/>
                </a:solidFill>
                <a:latin typeface="Times New Roman" pitchFamily="18" charset="0"/>
              </a:rPr>
              <a:t>... </a:t>
            </a:r>
            <a:r>
              <a:rPr lang="en-US" altLang="en-US" sz="2400" i="1" dirty="0" smtClean="0">
                <a:solidFill>
                  <a:srgbClr val="FF0000"/>
                </a:solidFill>
                <a:latin typeface="Times New Roman" pitchFamily="18" charset="0"/>
              </a:rPr>
              <a:t>which may have keywords that </a:t>
            </a:r>
            <a:r>
              <a:rPr lang="en-US" altLang="en-US" sz="2400" i="1" dirty="0">
                <a:solidFill>
                  <a:srgbClr val="FF0000"/>
                </a:solidFill>
                <a:latin typeface="Times New Roman" pitchFamily="18" charset="0"/>
              </a:rPr>
              <a:t>have </a:t>
            </a:r>
            <a:r>
              <a:rPr lang="en-US" altLang="en-US" sz="2400" i="1" u="sng" dirty="0">
                <a:solidFill>
                  <a:srgbClr val="FF0000"/>
                </a:solidFill>
                <a:latin typeface="Times New Roman" pitchFamily="18" charset="0"/>
              </a:rPr>
              <a:t>not yet been </a:t>
            </a:r>
            <a:r>
              <a:rPr lang="en-US" altLang="en-US" sz="2400" i="1" u="sng" dirty="0" smtClean="0">
                <a:solidFill>
                  <a:srgbClr val="FF0000"/>
                </a:solidFill>
                <a:latin typeface="Times New Roman" pitchFamily="18" charset="0"/>
              </a:rPr>
              <a:t>invented or cannot yet be formulated  </a:t>
            </a:r>
            <a:r>
              <a:rPr lang="en-US" altLang="en-US" sz="2400" i="1" dirty="0">
                <a:solidFill>
                  <a:srgbClr val="FF0000"/>
                </a:solidFill>
                <a:latin typeface="Times New Roman" pitchFamily="18" charset="0"/>
              </a:rPr>
              <a:t>… in order to </a:t>
            </a:r>
            <a:r>
              <a:rPr lang="en-US" altLang="en-US" sz="2400" i="1" dirty="0" smtClean="0">
                <a:solidFill>
                  <a:srgbClr val="FF0000"/>
                </a:solidFill>
                <a:latin typeface="Times New Roman" pitchFamily="18" charset="0"/>
              </a:rPr>
              <a:t>get meaningful search outcome to be used  for the problems that </a:t>
            </a:r>
            <a:r>
              <a:rPr lang="en-US" altLang="en-US" sz="2400" i="1" u="sng" dirty="0">
                <a:solidFill>
                  <a:srgbClr val="FF0000"/>
                </a:solidFill>
                <a:latin typeface="Times New Roman" pitchFamily="18" charset="0"/>
              </a:rPr>
              <a:t>we do not even </a:t>
            </a:r>
            <a:r>
              <a:rPr lang="en-US" altLang="en-US" sz="2400" i="1" u="sng" dirty="0" smtClean="0">
                <a:solidFill>
                  <a:srgbClr val="FF0000"/>
                </a:solidFill>
                <a:latin typeface="Times New Roman" pitchFamily="18" charset="0"/>
              </a:rPr>
              <a:t>recognize</a:t>
            </a:r>
            <a:r>
              <a:rPr lang="en-US" altLang="en-US" sz="2400" i="1" dirty="0" smtClean="0">
                <a:solidFill>
                  <a:srgbClr val="FF0000"/>
                </a:solidFill>
                <a:latin typeface="Times New Roman" pitchFamily="18" charset="0"/>
              </a:rPr>
              <a:t> to be our problems yet</a:t>
            </a:r>
            <a:r>
              <a:rPr lang="en-US" altLang="en-US" sz="2400" dirty="0" smtClean="0">
                <a:solidFill>
                  <a:srgbClr val="FF0000"/>
                </a:solidFill>
                <a:latin typeface="Times New Roman" pitchFamily="18" charset="0"/>
              </a:rPr>
              <a:t>.</a:t>
            </a:r>
            <a:endParaRPr lang="en-US" altLang="en-US" sz="2400" dirty="0">
              <a:solidFill>
                <a:srgbClr val="FF0000"/>
              </a:solidFill>
              <a:latin typeface="Times New Roman" pitchFamily="18" charset="0"/>
            </a:endParaRPr>
          </a:p>
        </p:txBody>
      </p:sp>
      <p:sp>
        <p:nvSpPr>
          <p:cNvPr id="11" name="Down Arrow 10"/>
          <p:cNvSpPr/>
          <p:nvPr/>
        </p:nvSpPr>
        <p:spPr>
          <a:xfrm>
            <a:off x="4225677" y="2949780"/>
            <a:ext cx="426245" cy="943417"/>
          </a:xfrm>
          <a:prstGeom prst="downArrow">
            <a:avLst>
              <a:gd name="adj1" fmla="val 50000"/>
              <a:gd name="adj2" fmla="val 98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4034923"/>
            <a:ext cx="2664296" cy="246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3826" y="2958599"/>
            <a:ext cx="3764755" cy="923330"/>
          </a:xfrm>
          <a:prstGeom prst="rect">
            <a:avLst/>
          </a:prstGeom>
          <a:solidFill>
            <a:schemeClr val="bg1">
              <a:lumMod val="85000"/>
            </a:schemeClr>
          </a:solidFill>
          <a:ln w="25400">
            <a:solidFill>
              <a:schemeClr val="tx1"/>
            </a:solidFill>
          </a:ln>
        </p:spPr>
        <p:txBody>
          <a:bodyPr wrap="square">
            <a:spAutoFit/>
          </a:bodyPr>
          <a:lstStyle/>
          <a:p>
            <a:pPr>
              <a:defRPr/>
            </a:pPr>
            <a:r>
              <a:rPr lang="en-US" b="1" dirty="0">
                <a:solidFill>
                  <a:srgbClr val="FF0000"/>
                </a:solidFill>
              </a:rPr>
              <a:t>The Open World Assumption (OWA): </a:t>
            </a:r>
            <a:r>
              <a:rPr lang="en-US" b="1" dirty="0" smtClean="0">
                <a:solidFill>
                  <a:srgbClr val="FF0000"/>
                </a:solidFill>
              </a:rPr>
              <a:t>  </a:t>
            </a:r>
            <a:r>
              <a:rPr lang="en-US" b="1" dirty="0" smtClean="0">
                <a:solidFill>
                  <a:srgbClr val="0070C0"/>
                </a:solidFill>
              </a:rPr>
              <a:t>a </a:t>
            </a:r>
            <a:r>
              <a:rPr lang="en-US" b="1" dirty="0">
                <a:solidFill>
                  <a:srgbClr val="0070C0"/>
                </a:solidFill>
              </a:rPr>
              <a:t>lack of information does not imply the missing information to be false.</a:t>
            </a:r>
          </a:p>
        </p:txBody>
      </p:sp>
      <p:sp>
        <p:nvSpPr>
          <p:cNvPr id="9" name="TextBox 8"/>
          <p:cNvSpPr txBox="1"/>
          <p:nvPr/>
        </p:nvSpPr>
        <p:spPr>
          <a:xfrm>
            <a:off x="4913564" y="2975213"/>
            <a:ext cx="4116980" cy="984885"/>
          </a:xfrm>
          <a:prstGeom prst="rect">
            <a:avLst/>
          </a:prstGeom>
          <a:solidFill>
            <a:schemeClr val="bg1">
              <a:lumMod val="95000"/>
            </a:schemeClr>
          </a:solidFill>
          <a:ln w="19050">
            <a:solidFill>
              <a:srgbClr val="0000FF"/>
            </a:solidFill>
          </a:ln>
        </p:spPr>
        <p:txBody>
          <a:bodyPr wrap="square">
            <a:spAutoFit/>
          </a:bodyPr>
          <a:lstStyle/>
          <a:p>
            <a:pPr algn="l">
              <a:defRPr/>
            </a:pPr>
            <a:r>
              <a:rPr lang="en-US" altLang="en-US" sz="1600" b="1" i="1" dirty="0"/>
              <a:t>Knowledge is never complete</a:t>
            </a:r>
            <a:r>
              <a:rPr lang="en-US" altLang="en-US" sz="1600" dirty="0"/>
              <a:t> </a:t>
            </a:r>
            <a:r>
              <a:rPr lang="en-US" altLang="en-US" sz="1400" dirty="0"/>
              <a:t>— gaining and using knowledge is a permanent evolutionary process, and is never complete. A completeness assumption around knowledge is by definition inappropriate;</a:t>
            </a:r>
            <a:endParaRPr lang="en-US" sz="1400" dirty="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1"/>
            <a:ext cx="2037606" cy="10292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1617" y="5692124"/>
            <a:ext cx="1772383" cy="116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28178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0" name="Group 109"/>
          <p:cNvGrpSpPr/>
          <p:nvPr/>
        </p:nvGrpSpPr>
        <p:grpSpPr>
          <a:xfrm>
            <a:off x="7924009" y="4976802"/>
            <a:ext cx="1134266" cy="1709828"/>
            <a:chOff x="6555157" y="2901446"/>
            <a:chExt cx="2253200" cy="3421282"/>
          </a:xfrm>
        </p:grpSpPr>
        <p:pic>
          <p:nvPicPr>
            <p:cNvPr id="6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1" name="TextBox 110"/>
          <p:cNvSpPr txBox="1"/>
          <p:nvPr/>
        </p:nvSpPr>
        <p:spPr>
          <a:xfrm>
            <a:off x="0" y="-55657"/>
            <a:ext cx="9144000" cy="1077218"/>
          </a:xfrm>
          <a:prstGeom prst="rect">
            <a:avLst/>
          </a:prstGeom>
          <a:noFill/>
        </p:spPr>
        <p:txBody>
          <a:bodyPr wrap="square" rtlCol="0">
            <a:spAutoFit/>
          </a:bodyPr>
          <a:lstStyle/>
          <a:p>
            <a:pPr algn="ctr"/>
            <a:r>
              <a:rPr lang="en-US" sz="4000" b="1" dirty="0" smtClean="0">
                <a:solidFill>
                  <a:srgbClr val="0070C0"/>
                </a:solidFill>
              </a:rPr>
              <a:t>Generating Effect of TB-Query-Structure</a:t>
            </a:r>
          </a:p>
          <a:p>
            <a:pPr algn="ctr"/>
            <a:r>
              <a:rPr lang="en-US" sz="2400" b="1" dirty="0" smtClean="0">
                <a:solidFill>
                  <a:srgbClr val="0070C0"/>
                </a:solidFill>
              </a:rPr>
              <a:t>example</a:t>
            </a:r>
            <a:endParaRPr lang="en-US" sz="2400" b="1" dirty="0">
              <a:solidFill>
                <a:srgbClr val="0070C0"/>
              </a:solidFill>
            </a:endParaRPr>
          </a:p>
        </p:txBody>
      </p:sp>
      <p:sp>
        <p:nvSpPr>
          <p:cNvPr id="67" name="Oval 66"/>
          <p:cNvSpPr/>
          <p:nvPr/>
        </p:nvSpPr>
        <p:spPr>
          <a:xfrm>
            <a:off x="8366103" y="631272"/>
            <a:ext cx="724167"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4’’</a:t>
            </a:r>
            <a:endParaRPr lang="en-US" sz="2400" dirty="0"/>
          </a:p>
        </p:txBody>
      </p:sp>
      <p:grpSp>
        <p:nvGrpSpPr>
          <p:cNvPr id="7" name="Group 6"/>
          <p:cNvGrpSpPr/>
          <p:nvPr/>
        </p:nvGrpSpPr>
        <p:grpSpPr>
          <a:xfrm>
            <a:off x="323528" y="1196752"/>
            <a:ext cx="6768752" cy="5592116"/>
            <a:chOff x="323528" y="1196752"/>
            <a:chExt cx="6768752" cy="5592116"/>
          </a:xfrm>
        </p:grpSpPr>
        <p:sp>
          <p:nvSpPr>
            <p:cNvPr id="41" name="Rounded Rectangle 40"/>
            <p:cNvSpPr/>
            <p:nvPr/>
          </p:nvSpPr>
          <p:spPr>
            <a:xfrm>
              <a:off x="323528" y="1196752"/>
              <a:ext cx="6768752" cy="5592116"/>
            </a:xfrm>
            <a:prstGeom prst="roundRect">
              <a:avLst>
                <a:gd name="adj" fmla="val 528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427452" y="1649518"/>
              <a:ext cx="3494484" cy="142408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09568" y="1728996"/>
              <a:ext cx="3312368"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
          <p:nvSpPr>
            <p:cNvPr id="19" name="Rectangle 18"/>
            <p:cNvSpPr/>
            <p:nvPr/>
          </p:nvSpPr>
          <p:spPr>
            <a:xfrm>
              <a:off x="1842955" y="440227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sp>
          <p:nvSpPr>
            <p:cNvPr id="25" name="Rectangle 24"/>
            <p:cNvSpPr/>
            <p:nvPr/>
          </p:nvSpPr>
          <p:spPr>
            <a:xfrm>
              <a:off x="1855141" y="3662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26" name="Straight Arrow Connector 25"/>
            <p:cNvCxnSpPr/>
            <p:nvPr/>
          </p:nvCxnSpPr>
          <p:spPr>
            <a:xfrm>
              <a:off x="2200715" y="402279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2"/>
            </p:cNvCxnSpPr>
            <p:nvPr/>
          </p:nvCxnSpPr>
          <p:spPr>
            <a:xfrm flipH="1">
              <a:off x="1828287" y="4762276"/>
              <a:ext cx="374668"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482712"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sp>
          <p:nvSpPr>
            <p:cNvPr id="36" name="Rectangle 35"/>
            <p:cNvSpPr/>
            <p:nvPr/>
          </p:nvSpPr>
          <p:spPr>
            <a:xfrm>
              <a:off x="956035" y="295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37" name="Straight Arrow Connector 36"/>
            <p:cNvCxnSpPr/>
            <p:nvPr/>
          </p:nvCxnSpPr>
          <p:spPr>
            <a:xfrm>
              <a:off x="1301609" y="331287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56035" y="3672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39" name="Straight Arrow Connector 38"/>
            <p:cNvCxnSpPr>
              <a:stCxn id="72" idx="2"/>
            </p:cNvCxnSpPr>
            <p:nvPr/>
          </p:nvCxnSpPr>
          <p:spPr>
            <a:xfrm>
              <a:off x="987481" y="4792900"/>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41905" y="5831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55" name="Straight Arrow Connector 54"/>
            <p:cNvCxnSpPr>
              <a:endCxn id="36" idx="0"/>
            </p:cNvCxnSpPr>
            <p:nvPr/>
          </p:nvCxnSpPr>
          <p:spPr>
            <a:xfrm>
              <a:off x="1128701" y="1842448"/>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91757" y="145834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60" name="Straight Arrow Connector 59"/>
            <p:cNvCxnSpPr/>
            <p:nvPr/>
          </p:nvCxnSpPr>
          <p:spPr>
            <a:xfrm>
              <a:off x="1422605" y="3334402"/>
              <a:ext cx="593016" cy="3283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27481" y="443290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73" name="Straight Arrow Connector 72"/>
            <p:cNvCxnSpPr>
              <a:endCxn id="72" idx="0"/>
            </p:cNvCxnSpPr>
            <p:nvPr/>
          </p:nvCxnSpPr>
          <p:spPr>
            <a:xfrm flipH="1">
              <a:off x="987481" y="4053414"/>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619092" y="2090946"/>
              <a:ext cx="3408759"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10</a:t>
              </a:r>
              <a:r>
                <a:rPr lang="en-US" sz="2400" dirty="0" smtClean="0"/>
                <a:t>, Q</a:t>
              </a:r>
              <a:r>
                <a:rPr lang="en-US" sz="2400" baseline="-25000" dirty="0" smtClean="0"/>
                <a:t>13</a:t>
              </a:r>
              <a:r>
                <a:rPr lang="en-US" sz="2400" dirty="0" smtClean="0"/>
                <a:t>, Q</a:t>
              </a:r>
              <a:r>
                <a:rPr lang="en-US" sz="2400" baseline="-25000" dirty="0" smtClean="0"/>
                <a:t>19</a:t>
              </a:r>
              <a:r>
                <a:rPr lang="en-US" sz="2400" dirty="0" smtClean="0"/>
                <a:t>}</a:t>
              </a:r>
              <a:endParaRPr lang="en-US" sz="2400" dirty="0"/>
            </a:p>
          </p:txBody>
        </p:sp>
        <p:cxnSp>
          <p:nvCxnSpPr>
            <p:cNvPr id="29" name="Straight Arrow Connector 28"/>
            <p:cNvCxnSpPr/>
            <p:nvPr/>
          </p:nvCxnSpPr>
          <p:spPr>
            <a:xfrm>
              <a:off x="2229567" y="184623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869567" y="220941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2" name="Straight Arrow Connector 31"/>
            <p:cNvCxnSpPr/>
            <p:nvPr/>
          </p:nvCxnSpPr>
          <p:spPr>
            <a:xfrm flipH="1">
              <a:off x="1388083" y="2584851"/>
              <a:ext cx="8214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892623" y="146213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34" name="TextBox 33"/>
            <p:cNvSpPr txBox="1"/>
            <p:nvPr/>
          </p:nvSpPr>
          <p:spPr>
            <a:xfrm>
              <a:off x="3628617" y="2471946"/>
              <a:ext cx="3408759" cy="461665"/>
            </a:xfrm>
            <a:prstGeom prst="rect">
              <a:avLst/>
            </a:prstGeom>
            <a:noFill/>
          </p:spPr>
          <p:txBody>
            <a:bodyPr wrap="square" rtlCol="0">
              <a:spAutoFit/>
            </a:bodyPr>
            <a:lstStyle/>
            <a:p>
              <a:r>
                <a:rPr lang="en-US" sz="2400" dirty="0" smtClean="0"/>
                <a:t>{Q</a:t>
              </a:r>
              <a:r>
                <a:rPr lang="en-US" sz="2400" baseline="-25000" dirty="0" smtClean="0"/>
                <a:t>2</a:t>
              </a:r>
              <a:r>
                <a:rPr lang="en-US" sz="2400" dirty="0" smtClean="0"/>
                <a:t>, Q</a:t>
              </a:r>
              <a:r>
                <a:rPr lang="en-US" sz="2400" baseline="-25000" dirty="0" smtClean="0"/>
                <a:t>5</a:t>
              </a:r>
              <a:r>
                <a:rPr lang="en-US" sz="2400" dirty="0" smtClean="0"/>
                <a:t>, 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
          <p:nvSpPr>
            <p:cNvPr id="31" name="TextBox 30"/>
            <p:cNvSpPr txBox="1"/>
            <p:nvPr/>
          </p:nvSpPr>
          <p:spPr>
            <a:xfrm>
              <a:off x="3561372" y="3713807"/>
              <a:ext cx="3408759" cy="461665"/>
            </a:xfrm>
            <a:prstGeom prst="rect">
              <a:avLst/>
            </a:prstGeom>
            <a:noFill/>
          </p:spPr>
          <p:txBody>
            <a:bodyPr wrap="square" rtlCol="0">
              <a:spAutoFit/>
            </a:bodyPr>
            <a:lstStyle/>
            <a:p>
              <a:r>
                <a:rPr lang="en-US" sz="2400" dirty="0" smtClean="0"/>
                <a:t>{Q</a:t>
              </a:r>
              <a:r>
                <a:rPr lang="en-US" sz="2400" baseline="-25000" dirty="0" smtClean="0"/>
                <a:t>2</a:t>
              </a:r>
              <a:r>
                <a:rPr lang="en-US" sz="2400" dirty="0" smtClean="0"/>
                <a:t>, Q</a:t>
              </a:r>
              <a:r>
                <a:rPr lang="en-US" sz="2400" baseline="-25000" dirty="0" smtClean="0"/>
                <a:t>5</a:t>
              </a:r>
              <a:r>
                <a:rPr lang="en-US" sz="2400" dirty="0" smtClean="0"/>
                <a:t>, Q</a:t>
              </a:r>
              <a:r>
                <a:rPr lang="en-US" sz="2400" baseline="-25000" dirty="0" smtClean="0"/>
                <a:t>7</a:t>
              </a:r>
              <a:r>
                <a:rPr lang="en-US" sz="2400" dirty="0" smtClean="0"/>
                <a:t>, Q</a:t>
              </a:r>
              <a:r>
                <a:rPr lang="en-US" sz="2400" baseline="-25000" dirty="0" smtClean="0"/>
                <a:t>10</a:t>
              </a:r>
              <a:r>
                <a:rPr lang="en-US" sz="2400" dirty="0" smtClean="0"/>
                <a:t>, Q</a:t>
              </a:r>
              <a:r>
                <a:rPr lang="en-US" sz="2400" baseline="-25000" dirty="0" smtClean="0"/>
                <a:t>13</a:t>
              </a:r>
              <a:r>
                <a:rPr lang="en-US" sz="2400" dirty="0" smtClean="0"/>
                <a:t>, Q</a:t>
              </a:r>
              <a:r>
                <a:rPr lang="en-US" sz="2400" baseline="-25000" dirty="0" smtClean="0"/>
                <a:t>19</a:t>
              </a:r>
              <a:r>
                <a:rPr lang="en-US" sz="2400" dirty="0" smtClean="0"/>
                <a:t>}</a:t>
              </a:r>
              <a:endParaRPr lang="en-US" sz="2400" dirty="0"/>
            </a:p>
          </p:txBody>
        </p:sp>
        <p:sp>
          <p:nvSpPr>
            <p:cNvPr id="4" name="Rounded Rectangular Callout 3"/>
            <p:cNvSpPr/>
            <p:nvPr/>
          </p:nvSpPr>
          <p:spPr>
            <a:xfrm>
              <a:off x="3211428" y="4856707"/>
              <a:ext cx="2592288" cy="914035"/>
            </a:xfrm>
            <a:prstGeom prst="wedgeRoundRectCallout">
              <a:avLst>
                <a:gd name="adj1" fmla="val 9664"/>
                <a:gd name="adj2" fmla="val -1229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New trail generated automatically !</a:t>
              </a:r>
              <a:endParaRPr lang="en-US" sz="2000" dirty="0"/>
            </a:p>
          </p:txBody>
        </p:sp>
        <p:sp>
          <p:nvSpPr>
            <p:cNvPr id="5" name="Down Arrow 4"/>
            <p:cNvSpPr/>
            <p:nvPr/>
          </p:nvSpPr>
          <p:spPr>
            <a:xfrm>
              <a:off x="4651588" y="3161686"/>
              <a:ext cx="432048" cy="4814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45104" y="6224965"/>
              <a:ext cx="2461862" cy="461665"/>
            </a:xfrm>
            <a:prstGeom prst="rect">
              <a:avLst/>
            </a:prstGeom>
            <a:noFill/>
          </p:spPr>
          <p:txBody>
            <a:bodyPr wrap="square" rtlCol="0">
              <a:spAutoFit/>
            </a:bodyPr>
            <a:lstStyle/>
            <a:p>
              <a:r>
                <a:rPr lang="en-US" sz="2400" b="1" dirty="0" smtClean="0"/>
                <a:t>10 nodes; 9 edges</a:t>
              </a:r>
              <a:endParaRPr lang="en-US" sz="2400" b="1" dirty="0"/>
            </a:p>
          </p:txBody>
        </p:sp>
      </p:grpSp>
      <p:sp>
        <p:nvSpPr>
          <p:cNvPr id="42" name="Rounded Rectangular Callout 41"/>
          <p:cNvSpPr/>
          <p:nvPr/>
        </p:nvSpPr>
        <p:spPr>
          <a:xfrm>
            <a:off x="6212456" y="4241658"/>
            <a:ext cx="2838103" cy="681235"/>
          </a:xfrm>
          <a:prstGeom prst="wedgeRoundRectCallout">
            <a:avLst>
              <a:gd name="adj1" fmla="val -68883"/>
              <a:gd name="adj2" fmla="val 1044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Reminds a collaborative filtering effect !</a:t>
            </a:r>
            <a:endParaRPr lang="en-US" sz="2000" dirty="0"/>
          </a:p>
        </p:txBody>
      </p:sp>
    </p:spTree>
    <p:extLst>
      <p:ext uri="{BB962C8B-B14F-4D97-AF65-F5344CB8AC3E}">
        <p14:creationId xmlns:p14="http://schemas.microsoft.com/office/powerpoint/2010/main" val="3331093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51520" y="574329"/>
            <a:ext cx="8568952" cy="2308324"/>
          </a:xfrm>
          <a:prstGeom prst="rect">
            <a:avLst/>
          </a:prstGeom>
        </p:spPr>
        <p:txBody>
          <a:bodyPr wrap="square">
            <a:spAutoFit/>
          </a:bodyPr>
          <a:lstStyle/>
          <a:p>
            <a:r>
              <a:rPr lang="en-US" sz="1600" b="1" dirty="0" smtClean="0"/>
              <a:t>[Wikipedia]: Collaborative </a:t>
            </a:r>
            <a:r>
              <a:rPr lang="en-US" sz="1600" b="1" dirty="0"/>
              <a:t>filtering</a:t>
            </a:r>
            <a:r>
              <a:rPr lang="en-US" sz="1600" dirty="0"/>
              <a:t> (</a:t>
            </a:r>
            <a:r>
              <a:rPr lang="en-US" sz="1600" b="1" dirty="0"/>
              <a:t>CF</a:t>
            </a:r>
            <a:r>
              <a:rPr lang="en-US" sz="1600" dirty="0"/>
              <a:t>) is a technique used by some recommender systems. </a:t>
            </a:r>
            <a:r>
              <a:rPr lang="en-US" sz="1600" dirty="0" smtClean="0"/>
              <a:t>Applications </a:t>
            </a:r>
            <a:r>
              <a:rPr lang="en-US" sz="1600" dirty="0"/>
              <a:t>of collaborative filtering typically involve very large data sets. </a:t>
            </a:r>
            <a:r>
              <a:rPr lang="en-US" sz="1600" dirty="0" smtClean="0"/>
              <a:t>Collaborative </a:t>
            </a:r>
            <a:r>
              <a:rPr lang="en-US" sz="1600" dirty="0"/>
              <a:t>filtering is a method of making automatic predictions </a:t>
            </a:r>
            <a:r>
              <a:rPr lang="en-US" sz="1600" dirty="0" smtClean="0"/>
              <a:t>(“filtering”) </a:t>
            </a:r>
            <a:r>
              <a:rPr lang="en-US" sz="1600" dirty="0"/>
              <a:t>about the interests of a user by collecting preferences or taste information from many users </a:t>
            </a:r>
            <a:r>
              <a:rPr lang="en-US" sz="1600" dirty="0" smtClean="0"/>
              <a:t>(“collaborating”). </a:t>
            </a:r>
          </a:p>
          <a:p>
            <a:endParaRPr lang="en-US" sz="1600" dirty="0" smtClean="0"/>
          </a:p>
          <a:p>
            <a:r>
              <a:rPr lang="en-US" sz="1600" dirty="0" smtClean="0"/>
              <a:t>The </a:t>
            </a:r>
            <a:r>
              <a:rPr lang="en-US" sz="1600" dirty="0"/>
              <a:t>underlying assumption of the collaborative filtering approach is that if a person </a:t>
            </a:r>
            <a:r>
              <a:rPr lang="en-US" sz="1600" i="1" dirty="0"/>
              <a:t>A</a:t>
            </a:r>
            <a:r>
              <a:rPr lang="en-US" sz="1600" dirty="0"/>
              <a:t> has the same </a:t>
            </a:r>
            <a:r>
              <a:rPr lang="en-US" sz="1600" dirty="0" smtClean="0"/>
              <a:t>“satisfaction” </a:t>
            </a:r>
            <a:r>
              <a:rPr lang="en-US" sz="1600" dirty="0"/>
              <a:t>as a person </a:t>
            </a:r>
            <a:r>
              <a:rPr lang="en-US" sz="1600" i="1" dirty="0"/>
              <a:t>B</a:t>
            </a:r>
            <a:r>
              <a:rPr lang="en-US" sz="1600" dirty="0"/>
              <a:t> on an </a:t>
            </a:r>
            <a:r>
              <a:rPr lang="en-US" sz="1600" dirty="0" smtClean="0"/>
              <a:t>issue </a:t>
            </a:r>
            <a:r>
              <a:rPr lang="en-US" sz="1600" i="1" dirty="0" smtClean="0"/>
              <a:t>X </a:t>
            </a:r>
            <a:r>
              <a:rPr lang="en-US" sz="1600" dirty="0" smtClean="0"/>
              <a:t>(i.e., on the content returned by a search engine), then </a:t>
            </a:r>
            <a:r>
              <a:rPr lang="en-US" sz="1600" i="1" dirty="0" smtClean="0"/>
              <a:t>A</a:t>
            </a:r>
            <a:r>
              <a:rPr lang="en-US" sz="1600" dirty="0" smtClean="0"/>
              <a:t> </a:t>
            </a:r>
            <a:r>
              <a:rPr lang="en-US" sz="1600" dirty="0"/>
              <a:t>is more likely to </a:t>
            </a:r>
            <a:r>
              <a:rPr lang="en-US" sz="1600" dirty="0" smtClean="0"/>
              <a:t>be satisfied </a:t>
            </a:r>
            <a:r>
              <a:rPr lang="en-US" sz="1600" dirty="0"/>
              <a:t>on a different issue </a:t>
            </a:r>
            <a:r>
              <a:rPr lang="en-US" sz="1600" i="1" dirty="0" smtClean="0"/>
              <a:t>Y, </a:t>
            </a:r>
            <a:r>
              <a:rPr lang="en-US" sz="1600" dirty="0" smtClean="0"/>
              <a:t>which has already satisfied </a:t>
            </a:r>
            <a:r>
              <a:rPr lang="en-US" sz="1600" i="1" dirty="0" smtClean="0"/>
              <a:t>B</a:t>
            </a:r>
            <a:r>
              <a:rPr lang="en-US" sz="1600" dirty="0" smtClean="0"/>
              <a:t>, </a:t>
            </a:r>
            <a:r>
              <a:rPr lang="en-US" sz="1600" dirty="0"/>
              <a:t>than to have </a:t>
            </a:r>
            <a:r>
              <a:rPr lang="en-US" sz="1600" dirty="0" smtClean="0"/>
              <a:t>the same satisfaction </a:t>
            </a:r>
            <a:r>
              <a:rPr lang="en-US" sz="1600" dirty="0"/>
              <a:t>on </a:t>
            </a:r>
            <a:r>
              <a:rPr lang="en-US" sz="1600" i="1" dirty="0" smtClean="0"/>
              <a:t>Y</a:t>
            </a:r>
            <a:r>
              <a:rPr lang="en-US" sz="1600" dirty="0" smtClean="0"/>
              <a:t> as </a:t>
            </a:r>
            <a:r>
              <a:rPr lang="en-US" sz="1600" dirty="0"/>
              <a:t>a person chosen </a:t>
            </a:r>
            <a:r>
              <a:rPr lang="en-US" sz="1600" dirty="0" smtClean="0"/>
              <a:t>randomly.</a:t>
            </a:r>
          </a:p>
        </p:txBody>
      </p:sp>
      <p:sp>
        <p:nvSpPr>
          <p:cNvPr id="4" name="TextBox 3"/>
          <p:cNvSpPr txBox="1"/>
          <p:nvPr/>
        </p:nvSpPr>
        <p:spPr>
          <a:xfrm>
            <a:off x="0" y="-55657"/>
            <a:ext cx="9144000" cy="707886"/>
          </a:xfrm>
          <a:prstGeom prst="rect">
            <a:avLst/>
          </a:prstGeom>
          <a:noFill/>
        </p:spPr>
        <p:txBody>
          <a:bodyPr wrap="square" rtlCol="0">
            <a:spAutoFit/>
          </a:bodyPr>
          <a:lstStyle/>
          <a:p>
            <a:pPr algn="ctr"/>
            <a:r>
              <a:rPr lang="en-US" sz="4000" b="1" dirty="0" smtClean="0">
                <a:solidFill>
                  <a:srgbClr val="0070C0"/>
                </a:solidFill>
              </a:rPr>
              <a:t>Collaborative Filtering (just a reminder)</a:t>
            </a:r>
            <a:endParaRPr lang="en-US" sz="2400" b="1" dirty="0">
              <a:solidFill>
                <a:srgbClr val="0070C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32" y="2787241"/>
            <a:ext cx="9032068" cy="319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626975"/>
            <a:ext cx="2654549" cy="119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644" y="5936218"/>
            <a:ext cx="1990353" cy="87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67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51520" y="1264850"/>
            <a:ext cx="8712968" cy="2031325"/>
          </a:xfrm>
          <a:prstGeom prst="rect">
            <a:avLst/>
          </a:prstGeom>
          <a:solidFill>
            <a:schemeClr val="bg1">
              <a:lumMod val="85000"/>
            </a:schemeClr>
          </a:solidFill>
          <a:ln w="25400">
            <a:solidFill>
              <a:schemeClr val="tx1"/>
            </a:solidFill>
          </a:ln>
        </p:spPr>
        <p:txBody>
          <a:bodyPr wrap="square">
            <a:spAutoFit/>
          </a:bodyPr>
          <a:lstStyle/>
          <a:p>
            <a:r>
              <a:rPr lang="en-US" dirty="0" smtClean="0"/>
              <a:t>The </a:t>
            </a:r>
            <a:r>
              <a:rPr lang="en-US" dirty="0"/>
              <a:t>study </a:t>
            </a:r>
            <a:r>
              <a:rPr lang="en-US" dirty="0" smtClean="0"/>
              <a:t>by </a:t>
            </a:r>
            <a:r>
              <a:rPr lang="en-US" dirty="0" err="1" smtClean="0"/>
              <a:t>Deokule</a:t>
            </a:r>
            <a:r>
              <a:rPr lang="en-US" dirty="0"/>
              <a:t>, </a:t>
            </a:r>
            <a:r>
              <a:rPr lang="en-US" dirty="0" smtClean="0"/>
              <a:t>Yu </a:t>
            </a:r>
            <a:r>
              <a:rPr lang="en-US" dirty="0"/>
              <a:t>&amp; </a:t>
            </a:r>
            <a:r>
              <a:rPr lang="en-US" dirty="0" smtClean="0"/>
              <a:t>Lea </a:t>
            </a:r>
            <a:r>
              <a:rPr lang="en-US" dirty="0"/>
              <a:t>(</a:t>
            </a:r>
            <a:r>
              <a:rPr lang="en-US" dirty="0" smtClean="0"/>
              <a:t>2005) proposed </a:t>
            </a:r>
            <a:r>
              <a:rPr lang="en-US" dirty="0"/>
              <a:t>a Collaborative Filtering </a:t>
            </a:r>
            <a:r>
              <a:rPr lang="en-US" dirty="0" smtClean="0"/>
              <a:t>algorithm that </a:t>
            </a:r>
            <a:r>
              <a:rPr lang="en-US" dirty="0"/>
              <a:t>generates and recommends a list of </a:t>
            </a:r>
            <a:r>
              <a:rPr lang="en-US" dirty="0" smtClean="0"/>
              <a:t>alternate keywords </a:t>
            </a:r>
            <a:r>
              <a:rPr lang="en-US" dirty="0"/>
              <a:t>based on the keywords originally set by a </a:t>
            </a:r>
            <a:r>
              <a:rPr lang="en-US" dirty="0" smtClean="0"/>
              <a:t>user when </a:t>
            </a:r>
            <a:r>
              <a:rPr lang="en-US" dirty="0"/>
              <a:t>searching documents from an online search </a:t>
            </a:r>
            <a:r>
              <a:rPr lang="en-US" dirty="0" smtClean="0"/>
              <a:t>engine. The </a:t>
            </a:r>
            <a:r>
              <a:rPr lang="en-US" dirty="0"/>
              <a:t>proposed </a:t>
            </a:r>
            <a:r>
              <a:rPr lang="en-US" dirty="0" smtClean="0"/>
              <a:t>algorithm </a:t>
            </a:r>
            <a:r>
              <a:rPr lang="en-US" dirty="0"/>
              <a:t>incorporates the </a:t>
            </a:r>
            <a:r>
              <a:rPr lang="en-US" dirty="0" smtClean="0"/>
              <a:t>similarities among </a:t>
            </a:r>
            <a:r>
              <a:rPr lang="en-US" dirty="0"/>
              <a:t>keywords associated with the documents </a:t>
            </a:r>
            <a:r>
              <a:rPr lang="en-US" dirty="0" smtClean="0"/>
              <a:t>and provides </a:t>
            </a:r>
            <a:r>
              <a:rPr lang="en-US" dirty="0"/>
              <a:t>crucial recommendations that may not </a:t>
            </a:r>
            <a:r>
              <a:rPr lang="en-US" dirty="0" smtClean="0"/>
              <a:t>be considered </a:t>
            </a:r>
            <a:r>
              <a:rPr lang="en-US" dirty="0"/>
              <a:t>by the user. The purpose of </a:t>
            </a:r>
            <a:r>
              <a:rPr lang="en-US" dirty="0" smtClean="0"/>
              <a:t>the algorithm is </a:t>
            </a:r>
            <a:r>
              <a:rPr lang="en-US" dirty="0"/>
              <a:t>to reduce the efforts in identifying </a:t>
            </a:r>
            <a:r>
              <a:rPr lang="en-US" dirty="0" smtClean="0"/>
              <a:t>appropriate keywords </a:t>
            </a:r>
            <a:r>
              <a:rPr lang="en-US" dirty="0"/>
              <a:t>set to allocate the desired documents </a:t>
            </a:r>
            <a:r>
              <a:rPr lang="en-US" dirty="0" smtClean="0"/>
              <a:t>more efficiently</a:t>
            </a:r>
            <a:r>
              <a:rPr lang="en-US" dirty="0"/>
              <a:t>.</a:t>
            </a:r>
            <a:endParaRPr lang="en-US" sz="2400" dirty="0"/>
          </a:p>
        </p:txBody>
      </p:sp>
      <p:sp>
        <p:nvSpPr>
          <p:cNvPr id="4" name="TextBox 3"/>
          <p:cNvSpPr txBox="1"/>
          <p:nvPr/>
        </p:nvSpPr>
        <p:spPr>
          <a:xfrm>
            <a:off x="0" y="-55657"/>
            <a:ext cx="9144000" cy="1200329"/>
          </a:xfrm>
          <a:prstGeom prst="rect">
            <a:avLst/>
          </a:prstGeom>
          <a:noFill/>
        </p:spPr>
        <p:txBody>
          <a:bodyPr wrap="square" rtlCol="0">
            <a:spAutoFit/>
          </a:bodyPr>
          <a:lstStyle/>
          <a:p>
            <a:pPr algn="ctr"/>
            <a:r>
              <a:rPr lang="en-US" sz="3600" b="1" dirty="0" smtClean="0">
                <a:solidFill>
                  <a:srgbClr val="0070C0"/>
                </a:solidFill>
              </a:rPr>
              <a:t>Some relevant study on</a:t>
            </a:r>
          </a:p>
          <a:p>
            <a:pPr algn="ctr"/>
            <a:r>
              <a:rPr lang="en-US" sz="3600" b="1" dirty="0" smtClean="0">
                <a:solidFill>
                  <a:srgbClr val="0070C0"/>
                </a:solidFill>
              </a:rPr>
              <a:t>Search + </a:t>
            </a:r>
            <a:r>
              <a:rPr lang="en-US" sz="3600" b="1" dirty="0" err="1" smtClean="0">
                <a:solidFill>
                  <a:srgbClr val="0070C0"/>
                </a:solidFill>
              </a:rPr>
              <a:t>Collaborative_Filtering</a:t>
            </a:r>
            <a:endParaRPr lang="en-US" sz="3600" b="1" dirty="0">
              <a:solidFill>
                <a:srgbClr val="0070C0"/>
              </a:solidFill>
            </a:endParaRPr>
          </a:p>
        </p:txBody>
      </p:sp>
      <p:sp>
        <p:nvSpPr>
          <p:cNvPr id="5" name="Rectangle 4"/>
          <p:cNvSpPr/>
          <p:nvPr/>
        </p:nvSpPr>
        <p:spPr>
          <a:xfrm>
            <a:off x="2123728" y="3299511"/>
            <a:ext cx="6768752" cy="523220"/>
          </a:xfrm>
          <a:prstGeom prst="rect">
            <a:avLst/>
          </a:prstGeom>
        </p:spPr>
        <p:txBody>
          <a:bodyPr wrap="square">
            <a:spAutoFit/>
          </a:bodyPr>
          <a:lstStyle/>
          <a:p>
            <a:r>
              <a:rPr lang="en-US" sz="1400" dirty="0" err="1"/>
              <a:t>Deokule</a:t>
            </a:r>
            <a:r>
              <a:rPr lang="en-US" sz="1400" dirty="0"/>
              <a:t>, S. S., Yu, W. B., &amp; Lea, B. R. (2005). </a:t>
            </a:r>
            <a:r>
              <a:rPr lang="en-US" sz="1400" i="1" dirty="0"/>
              <a:t>A conceptual framework of using collaborative filtering algorithms to enhance keyword search</a:t>
            </a:r>
            <a:r>
              <a:rPr lang="en-US" sz="1400" dirty="0"/>
              <a:t>. University of Missouri--Rolla.</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4365104"/>
            <a:ext cx="8513561"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481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12"/>
          <p:cNvGrpSpPr/>
          <p:nvPr/>
        </p:nvGrpSpPr>
        <p:grpSpPr>
          <a:xfrm>
            <a:off x="323528" y="1142848"/>
            <a:ext cx="8766742" cy="5592116"/>
            <a:chOff x="323528" y="1142848"/>
            <a:chExt cx="8766742" cy="5592116"/>
          </a:xfrm>
        </p:grpSpPr>
        <p:sp>
          <p:nvSpPr>
            <p:cNvPr id="41" name="Rounded Rectangle 40"/>
            <p:cNvSpPr/>
            <p:nvPr/>
          </p:nvSpPr>
          <p:spPr>
            <a:xfrm>
              <a:off x="323528" y="1142848"/>
              <a:ext cx="8766742" cy="5592116"/>
            </a:xfrm>
            <a:prstGeom prst="roundRect">
              <a:avLst>
                <a:gd name="adj" fmla="val 167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70019" y="1865778"/>
              <a:ext cx="2943990" cy="142408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extBox 1"/>
            <p:cNvSpPr txBox="1"/>
            <p:nvPr/>
          </p:nvSpPr>
          <p:spPr>
            <a:xfrm>
              <a:off x="6518942" y="1942746"/>
              <a:ext cx="2309977" cy="369332"/>
            </a:xfrm>
            <a:prstGeom prst="rect">
              <a:avLst/>
            </a:prstGeom>
            <a:noFill/>
          </p:spPr>
          <p:txBody>
            <a:bodyPr wrap="square" rtlCol="0">
              <a:spAutoFit/>
            </a:bodyPr>
            <a:lstStyle/>
            <a:p>
              <a:r>
                <a:rPr lang="en-US" b="1" dirty="0" smtClean="0"/>
                <a:t>{Q</a:t>
              </a:r>
              <a:r>
                <a:rPr lang="en-US" b="1" baseline="-25000" dirty="0" smtClean="0"/>
                <a:t>1</a:t>
              </a:r>
              <a:r>
                <a:rPr lang="en-US" b="1" dirty="0" smtClean="0"/>
                <a:t>,</a:t>
              </a:r>
              <a:r>
                <a:rPr lang="en-US" b="1" dirty="0"/>
                <a:t> </a:t>
              </a:r>
              <a:r>
                <a:rPr lang="en-US" b="1" dirty="0" smtClean="0"/>
                <a:t>Q</a:t>
              </a:r>
              <a:r>
                <a:rPr lang="en-US" b="1" baseline="-25000" dirty="0" smtClean="0"/>
                <a:t>7</a:t>
              </a:r>
              <a:r>
                <a:rPr lang="en-US" b="1" dirty="0" smtClean="0"/>
                <a:t>, Q</a:t>
              </a:r>
              <a:r>
                <a:rPr lang="en-US" b="1" baseline="-25000" dirty="0" smtClean="0"/>
                <a:t>9</a:t>
              </a:r>
              <a:r>
                <a:rPr lang="en-US" b="1" dirty="0" smtClean="0"/>
                <a:t>, Q</a:t>
              </a:r>
              <a:r>
                <a:rPr lang="en-US" b="1" baseline="-25000" dirty="0" smtClean="0"/>
                <a:t>12</a:t>
              </a:r>
              <a:r>
                <a:rPr lang="en-US" b="1" dirty="0" smtClean="0"/>
                <a:t>, Q</a:t>
              </a:r>
              <a:r>
                <a:rPr lang="en-US" b="1" baseline="-25000" dirty="0" smtClean="0"/>
                <a:t>18</a:t>
              </a:r>
              <a:r>
                <a:rPr lang="en-US" b="1" dirty="0" smtClean="0"/>
                <a:t>}</a:t>
              </a:r>
              <a:endParaRPr lang="en-US" b="1" dirty="0"/>
            </a:p>
          </p:txBody>
        </p:sp>
        <p:sp>
          <p:nvSpPr>
            <p:cNvPr id="78" name="TextBox 77"/>
            <p:cNvSpPr txBox="1"/>
            <p:nvPr/>
          </p:nvSpPr>
          <p:spPr>
            <a:xfrm>
              <a:off x="6528468" y="2387821"/>
              <a:ext cx="2299894" cy="369332"/>
            </a:xfrm>
            <a:prstGeom prst="rect">
              <a:avLst/>
            </a:prstGeom>
            <a:noFill/>
          </p:spPr>
          <p:txBody>
            <a:bodyPr wrap="square" rtlCol="0">
              <a:spAutoFit/>
            </a:bodyPr>
            <a:lstStyle/>
            <a:p>
              <a:r>
                <a:rPr lang="en-US" b="1" dirty="0" smtClean="0"/>
                <a:t>{Q</a:t>
              </a:r>
              <a:r>
                <a:rPr lang="en-US" b="1" baseline="-25000" dirty="0" smtClean="0"/>
                <a:t>1</a:t>
              </a:r>
              <a:r>
                <a:rPr lang="en-US" b="1" dirty="0" smtClean="0"/>
                <a:t>,</a:t>
              </a:r>
              <a:r>
                <a:rPr lang="en-US" b="1" dirty="0"/>
                <a:t> </a:t>
              </a:r>
              <a:r>
                <a:rPr lang="en-US" b="1" dirty="0" smtClean="0"/>
                <a:t>Q</a:t>
              </a:r>
              <a:r>
                <a:rPr lang="en-US" b="1" baseline="-25000" dirty="0" smtClean="0"/>
                <a:t>7</a:t>
              </a:r>
              <a:r>
                <a:rPr lang="en-US" b="1" dirty="0" smtClean="0"/>
                <a:t>, Q</a:t>
              </a:r>
              <a:r>
                <a:rPr lang="en-US" b="1" baseline="-25000" dirty="0" smtClean="0"/>
                <a:t>10</a:t>
              </a:r>
              <a:r>
                <a:rPr lang="en-US" b="1" dirty="0" smtClean="0"/>
                <a:t>, Q</a:t>
              </a:r>
              <a:r>
                <a:rPr lang="en-US" b="1" baseline="-25000" dirty="0" smtClean="0"/>
                <a:t>13</a:t>
              </a:r>
              <a:r>
                <a:rPr lang="en-US" b="1" dirty="0" smtClean="0"/>
                <a:t>, Q</a:t>
              </a:r>
              <a:r>
                <a:rPr lang="en-US" b="1" baseline="-25000" dirty="0" smtClean="0"/>
                <a:t>19</a:t>
              </a:r>
              <a:r>
                <a:rPr lang="en-US" b="1" dirty="0" smtClean="0"/>
                <a:t>}</a:t>
              </a:r>
              <a:endParaRPr lang="en-US" b="1" dirty="0"/>
            </a:p>
          </p:txBody>
        </p:sp>
        <p:sp>
          <p:nvSpPr>
            <p:cNvPr id="34" name="TextBox 33"/>
            <p:cNvSpPr txBox="1"/>
            <p:nvPr/>
          </p:nvSpPr>
          <p:spPr>
            <a:xfrm>
              <a:off x="6537992" y="2828196"/>
              <a:ext cx="2476017" cy="369332"/>
            </a:xfrm>
            <a:prstGeom prst="rect">
              <a:avLst/>
            </a:prstGeom>
            <a:noFill/>
          </p:spPr>
          <p:txBody>
            <a:bodyPr wrap="square" rtlCol="0">
              <a:spAutoFit/>
            </a:bodyPr>
            <a:lstStyle/>
            <a:p>
              <a:r>
                <a:rPr lang="en-US" b="1" dirty="0" smtClean="0"/>
                <a:t>{Q</a:t>
              </a:r>
              <a:r>
                <a:rPr lang="en-US" b="1" baseline="-25000" dirty="0" smtClean="0"/>
                <a:t>2</a:t>
              </a:r>
              <a:r>
                <a:rPr lang="en-US" b="1" dirty="0" smtClean="0"/>
                <a:t>, Q</a:t>
              </a:r>
              <a:r>
                <a:rPr lang="en-US" b="1" baseline="-25000" dirty="0" smtClean="0"/>
                <a:t>5</a:t>
              </a:r>
              <a:r>
                <a:rPr lang="en-US" b="1" dirty="0" smtClean="0"/>
                <a:t>, Q</a:t>
              </a:r>
              <a:r>
                <a:rPr lang="en-US" b="1" baseline="-25000" dirty="0" smtClean="0"/>
                <a:t>7</a:t>
              </a:r>
              <a:r>
                <a:rPr lang="en-US" b="1" dirty="0" smtClean="0"/>
                <a:t>, Q</a:t>
              </a:r>
              <a:r>
                <a:rPr lang="en-US" b="1" baseline="-25000" dirty="0" smtClean="0"/>
                <a:t>9</a:t>
              </a:r>
              <a:r>
                <a:rPr lang="en-US" b="1" dirty="0" smtClean="0"/>
                <a:t>, Q</a:t>
              </a:r>
              <a:r>
                <a:rPr lang="en-US" b="1" baseline="-25000" dirty="0" smtClean="0"/>
                <a:t>12</a:t>
              </a:r>
              <a:r>
                <a:rPr lang="en-US" b="1" dirty="0" smtClean="0"/>
                <a:t>, Q</a:t>
              </a:r>
              <a:r>
                <a:rPr lang="en-US" b="1" baseline="-25000" dirty="0" smtClean="0"/>
                <a:t>18</a:t>
              </a:r>
              <a:r>
                <a:rPr lang="en-US" b="1" dirty="0" smtClean="0"/>
                <a:t>}</a:t>
              </a:r>
              <a:endParaRPr lang="en-US" b="1" dirty="0"/>
            </a:p>
          </p:txBody>
        </p:sp>
        <p:pic>
          <p:nvPicPr>
            <p:cNvPr id="174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264" y="1851729"/>
              <a:ext cx="766800" cy="346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5697" y="1971567"/>
              <a:ext cx="1597016" cy="3934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Oval 67"/>
            <p:cNvSpPr/>
            <p:nvPr/>
          </p:nvSpPr>
          <p:spPr>
            <a:xfrm>
              <a:off x="6118617" y="191645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1</a:t>
              </a:r>
              <a:endParaRPr lang="en-US" sz="2400" dirty="0"/>
            </a:p>
          </p:txBody>
        </p:sp>
        <p:sp>
          <p:nvSpPr>
            <p:cNvPr id="69" name="Oval 68"/>
            <p:cNvSpPr/>
            <p:nvPr/>
          </p:nvSpPr>
          <p:spPr>
            <a:xfrm>
              <a:off x="6130492" y="2396946"/>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2</a:t>
              </a:r>
              <a:endParaRPr lang="en-US" sz="2400" dirty="0"/>
            </a:p>
          </p:txBody>
        </p:sp>
        <p:sp>
          <p:nvSpPr>
            <p:cNvPr id="70" name="Oval 69"/>
            <p:cNvSpPr/>
            <p:nvPr/>
          </p:nvSpPr>
          <p:spPr>
            <a:xfrm>
              <a:off x="6118304" y="284940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3</a:t>
              </a:r>
              <a:endParaRPr lang="en-US" sz="2400" dirty="0"/>
            </a:p>
          </p:txBody>
        </p:sp>
        <p:sp>
          <p:nvSpPr>
            <p:cNvPr id="71" name="Rectangle 70"/>
            <p:cNvSpPr/>
            <p:nvPr/>
          </p:nvSpPr>
          <p:spPr>
            <a:xfrm>
              <a:off x="5023420" y="4791606"/>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sp>
          <p:nvSpPr>
            <p:cNvPr id="74" name="Rectangle 73"/>
            <p:cNvSpPr/>
            <p:nvPr/>
          </p:nvSpPr>
          <p:spPr>
            <a:xfrm>
              <a:off x="5035606" y="405212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75" name="Straight Arrow Connector 74"/>
            <p:cNvCxnSpPr/>
            <p:nvPr/>
          </p:nvCxnSpPr>
          <p:spPr>
            <a:xfrm>
              <a:off x="5381180" y="441212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5077336" y="5151606"/>
              <a:ext cx="187334" cy="63723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4663177" y="579354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sp>
          <p:nvSpPr>
            <p:cNvPr id="79" name="Rectangle 78"/>
            <p:cNvSpPr/>
            <p:nvPr/>
          </p:nvSpPr>
          <p:spPr>
            <a:xfrm>
              <a:off x="4136500" y="334220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80" name="Straight Arrow Connector 79"/>
            <p:cNvCxnSpPr/>
            <p:nvPr/>
          </p:nvCxnSpPr>
          <p:spPr>
            <a:xfrm>
              <a:off x="4482074" y="370220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4136500" y="406220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82" name="Straight Arrow Connector 81"/>
            <p:cNvCxnSpPr>
              <a:stCxn id="87" idx="2"/>
            </p:cNvCxnSpPr>
            <p:nvPr/>
          </p:nvCxnSpPr>
          <p:spPr>
            <a:xfrm>
              <a:off x="4167946" y="5182230"/>
              <a:ext cx="0" cy="60661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822370" y="579354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84" name="Straight Arrow Connector 83"/>
            <p:cNvCxnSpPr>
              <a:endCxn id="79" idx="0"/>
            </p:cNvCxnSpPr>
            <p:nvPr/>
          </p:nvCxnSpPr>
          <p:spPr>
            <a:xfrm>
              <a:off x="4309166" y="2231778"/>
              <a:ext cx="18733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3972222" y="184767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86" name="Straight Arrow Connector 85"/>
            <p:cNvCxnSpPr/>
            <p:nvPr/>
          </p:nvCxnSpPr>
          <p:spPr>
            <a:xfrm>
              <a:off x="4603070" y="3723732"/>
              <a:ext cx="593016" cy="32838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3807946" y="482223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cxnSp>
          <p:nvCxnSpPr>
            <p:cNvPr id="88" name="Straight Arrow Connector 87"/>
            <p:cNvCxnSpPr>
              <a:endCxn id="87" idx="0"/>
            </p:cNvCxnSpPr>
            <p:nvPr/>
          </p:nvCxnSpPr>
          <p:spPr>
            <a:xfrm flipH="1">
              <a:off x="4167946" y="4442744"/>
              <a:ext cx="234888" cy="37948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5410032" y="223556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5050032" y="259874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91" name="Straight Arrow Connector 90"/>
            <p:cNvCxnSpPr/>
            <p:nvPr/>
          </p:nvCxnSpPr>
          <p:spPr>
            <a:xfrm flipH="1">
              <a:off x="4568548" y="2974181"/>
              <a:ext cx="821431"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5073088" y="185146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93" name="TextBox 92"/>
            <p:cNvSpPr txBox="1"/>
            <p:nvPr/>
          </p:nvSpPr>
          <p:spPr>
            <a:xfrm>
              <a:off x="3699251" y="6296855"/>
              <a:ext cx="2117851" cy="400110"/>
            </a:xfrm>
            <a:prstGeom prst="rect">
              <a:avLst/>
            </a:prstGeom>
            <a:noFill/>
          </p:spPr>
          <p:txBody>
            <a:bodyPr wrap="square" rtlCol="0">
              <a:spAutoFit/>
            </a:bodyPr>
            <a:lstStyle/>
            <a:p>
              <a:r>
                <a:rPr lang="en-US" sz="2000" b="1" dirty="0" smtClean="0"/>
                <a:t>10 nodes; 9 edges</a:t>
              </a:r>
              <a:endParaRPr lang="en-US" sz="2000" b="1" dirty="0"/>
            </a:p>
          </p:txBody>
        </p:sp>
        <p:sp>
          <p:nvSpPr>
            <p:cNvPr id="94" name="Oval 93"/>
            <p:cNvSpPr/>
            <p:nvPr/>
          </p:nvSpPr>
          <p:spPr>
            <a:xfrm>
              <a:off x="4719578" y="129382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3</a:t>
              </a:r>
              <a:endParaRPr lang="en-US" sz="2400" dirty="0"/>
            </a:p>
          </p:txBody>
        </p:sp>
        <p:sp>
          <p:nvSpPr>
            <p:cNvPr id="95" name="Oval 94"/>
            <p:cNvSpPr/>
            <p:nvPr/>
          </p:nvSpPr>
          <p:spPr>
            <a:xfrm>
              <a:off x="2375644" y="129382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2</a:t>
              </a:r>
              <a:endParaRPr lang="en-US" sz="2400" dirty="0"/>
            </a:p>
          </p:txBody>
        </p:sp>
        <p:sp>
          <p:nvSpPr>
            <p:cNvPr id="96" name="Oval 95"/>
            <p:cNvSpPr/>
            <p:nvPr/>
          </p:nvSpPr>
          <p:spPr>
            <a:xfrm>
              <a:off x="693388" y="130723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1</a:t>
              </a:r>
              <a:endParaRPr lang="en-US" sz="2400" dirty="0"/>
            </a:p>
          </p:txBody>
        </p:sp>
        <p:cxnSp>
          <p:nvCxnSpPr>
            <p:cNvPr id="97" name="Straight Connector 96"/>
            <p:cNvCxnSpPr/>
            <p:nvPr/>
          </p:nvCxnSpPr>
          <p:spPr>
            <a:xfrm>
              <a:off x="1454597" y="1293824"/>
              <a:ext cx="0" cy="53318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567167" y="1334578"/>
              <a:ext cx="0" cy="53318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927541" y="1322703"/>
              <a:ext cx="0" cy="53318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1" name="Rounded Rectangular Callout 100"/>
            <p:cNvSpPr/>
            <p:nvPr/>
          </p:nvSpPr>
          <p:spPr>
            <a:xfrm>
              <a:off x="6117519" y="5427636"/>
              <a:ext cx="2832761" cy="914035"/>
            </a:xfrm>
            <a:prstGeom prst="wedgeRoundRectCallout">
              <a:avLst>
                <a:gd name="adj1" fmla="val 9664"/>
                <a:gd name="adj2" fmla="val -1229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New trail generated automatically !</a:t>
              </a:r>
              <a:endParaRPr lang="en-US" sz="2400" b="1" dirty="0"/>
            </a:p>
          </p:txBody>
        </p:sp>
        <p:sp>
          <p:nvSpPr>
            <p:cNvPr id="102" name="TextBox 101"/>
            <p:cNvSpPr txBox="1"/>
            <p:nvPr/>
          </p:nvSpPr>
          <p:spPr>
            <a:xfrm>
              <a:off x="6130492" y="4265874"/>
              <a:ext cx="2849495" cy="400110"/>
            </a:xfrm>
            <a:prstGeom prst="rect">
              <a:avLst/>
            </a:prstGeom>
            <a:noFill/>
          </p:spPr>
          <p:txBody>
            <a:bodyPr wrap="square" rtlCol="0">
              <a:spAutoFit/>
            </a:bodyPr>
            <a:lstStyle/>
            <a:p>
              <a:r>
                <a:rPr lang="en-US" sz="2000" b="1" dirty="0" smtClean="0"/>
                <a:t>{Q</a:t>
              </a:r>
              <a:r>
                <a:rPr lang="en-US" sz="2000" b="1" baseline="-25000" dirty="0" smtClean="0"/>
                <a:t>2</a:t>
              </a:r>
              <a:r>
                <a:rPr lang="en-US" sz="2000" b="1" dirty="0" smtClean="0"/>
                <a:t>, Q</a:t>
              </a:r>
              <a:r>
                <a:rPr lang="en-US" sz="2000" b="1" baseline="-25000" dirty="0" smtClean="0"/>
                <a:t>5</a:t>
              </a:r>
              <a:r>
                <a:rPr lang="en-US" sz="2000" b="1" dirty="0" smtClean="0"/>
                <a:t>, Q</a:t>
              </a:r>
              <a:r>
                <a:rPr lang="en-US" sz="2000" b="1" baseline="-25000" dirty="0" smtClean="0"/>
                <a:t>7</a:t>
              </a:r>
              <a:r>
                <a:rPr lang="en-US" sz="2000" b="1" dirty="0" smtClean="0"/>
                <a:t>, Q</a:t>
              </a:r>
              <a:r>
                <a:rPr lang="en-US" sz="2000" b="1" baseline="-25000" dirty="0" smtClean="0"/>
                <a:t>10</a:t>
              </a:r>
              <a:r>
                <a:rPr lang="en-US" sz="2000" b="1" dirty="0" smtClean="0"/>
                <a:t>, Q</a:t>
              </a:r>
              <a:r>
                <a:rPr lang="en-US" sz="2000" b="1" baseline="-25000" dirty="0" smtClean="0"/>
                <a:t>13</a:t>
              </a:r>
              <a:r>
                <a:rPr lang="en-US" sz="2000" b="1" dirty="0" smtClean="0"/>
                <a:t>, Q</a:t>
              </a:r>
              <a:r>
                <a:rPr lang="en-US" sz="2000" b="1" baseline="-25000" dirty="0" smtClean="0"/>
                <a:t>19</a:t>
              </a:r>
              <a:r>
                <a:rPr lang="en-US" sz="2000" b="1" dirty="0" smtClean="0"/>
                <a:t>}</a:t>
              </a:r>
              <a:endParaRPr lang="en-US" sz="2000" b="1" dirty="0"/>
            </a:p>
          </p:txBody>
        </p:sp>
        <p:sp>
          <p:nvSpPr>
            <p:cNvPr id="103" name="Down Arrow 102"/>
            <p:cNvSpPr/>
            <p:nvPr/>
          </p:nvSpPr>
          <p:spPr>
            <a:xfrm>
              <a:off x="7325990" y="3434590"/>
              <a:ext cx="432048" cy="729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4" name="Picture 2"/>
          <p:cNvPicPr>
            <a:picLocks noChangeAspect="1" noChangeArrowheads="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012188" y="0"/>
            <a:ext cx="967799"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10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 name="TextBox 110"/>
          <p:cNvSpPr txBox="1"/>
          <p:nvPr/>
        </p:nvSpPr>
        <p:spPr>
          <a:xfrm>
            <a:off x="0" y="-55657"/>
            <a:ext cx="9144000" cy="1077218"/>
          </a:xfrm>
          <a:prstGeom prst="rect">
            <a:avLst/>
          </a:prstGeom>
          <a:noFill/>
        </p:spPr>
        <p:txBody>
          <a:bodyPr wrap="square" rtlCol="0">
            <a:spAutoFit/>
          </a:bodyPr>
          <a:lstStyle/>
          <a:p>
            <a:pPr algn="ctr"/>
            <a:r>
              <a:rPr lang="en-US" sz="4000" b="1" dirty="0" smtClean="0">
                <a:solidFill>
                  <a:srgbClr val="0070C0"/>
                </a:solidFill>
              </a:rPr>
              <a:t>Generating Effect of TB-Query-Structure</a:t>
            </a:r>
          </a:p>
          <a:p>
            <a:pPr algn="ctr"/>
            <a:r>
              <a:rPr lang="en-US" sz="2400" b="1" dirty="0" smtClean="0">
                <a:solidFill>
                  <a:srgbClr val="0070C0"/>
                </a:solidFill>
              </a:rPr>
              <a:t>example</a:t>
            </a:r>
            <a:endParaRPr lang="en-US" sz="2400" b="1" dirty="0">
              <a:solidFill>
                <a:srgbClr val="0070C0"/>
              </a:solidFill>
            </a:endParaRPr>
          </a:p>
        </p:txBody>
      </p:sp>
      <p:sp>
        <p:nvSpPr>
          <p:cNvPr id="67" name="Oval 66"/>
          <p:cNvSpPr/>
          <p:nvPr/>
        </p:nvSpPr>
        <p:spPr>
          <a:xfrm>
            <a:off x="8316416" y="661521"/>
            <a:ext cx="724167"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5</a:t>
            </a:r>
            <a:endParaRPr lang="en-US" sz="2400" dirty="0"/>
          </a:p>
        </p:txBody>
      </p:sp>
      <p:grpSp>
        <p:nvGrpSpPr>
          <p:cNvPr id="14" name="Group 13"/>
          <p:cNvGrpSpPr/>
          <p:nvPr/>
        </p:nvGrpSpPr>
        <p:grpSpPr>
          <a:xfrm>
            <a:off x="359153" y="958353"/>
            <a:ext cx="6897356" cy="5783015"/>
            <a:chOff x="1131028" y="958353"/>
            <a:chExt cx="6897356" cy="5783015"/>
          </a:xfrm>
        </p:grpSpPr>
        <p:sp>
          <p:nvSpPr>
            <p:cNvPr id="48" name="Rounded Rectangle 47"/>
            <p:cNvSpPr/>
            <p:nvPr/>
          </p:nvSpPr>
          <p:spPr>
            <a:xfrm>
              <a:off x="1131028" y="958353"/>
              <a:ext cx="6897356" cy="5783015"/>
            </a:xfrm>
            <a:prstGeom prst="roundRect">
              <a:avLst>
                <a:gd name="adj" fmla="val 528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389327" y="1198268"/>
              <a:ext cx="3494484" cy="170908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99525" y="2433811"/>
              <a:ext cx="3312368"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
          <p:nvSpPr>
            <p:cNvPr id="19" name="Rectangle 18"/>
            <p:cNvSpPr/>
            <p:nvPr/>
          </p:nvSpPr>
          <p:spPr>
            <a:xfrm>
              <a:off x="1581121" y="427295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13</a:t>
              </a:r>
              <a:endParaRPr lang="en-US" b="1" baseline="-25000" dirty="0">
                <a:solidFill>
                  <a:schemeClr val="tx1"/>
                </a:solidFill>
              </a:endParaRPr>
            </a:p>
          </p:txBody>
        </p:sp>
        <p:sp>
          <p:nvSpPr>
            <p:cNvPr id="25" name="Rectangle 24"/>
            <p:cNvSpPr/>
            <p:nvPr/>
          </p:nvSpPr>
          <p:spPr>
            <a:xfrm>
              <a:off x="1558266" y="356779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10</a:t>
              </a:r>
              <a:endParaRPr lang="en-US" b="1" baseline="-25000" dirty="0">
                <a:solidFill>
                  <a:schemeClr val="tx1"/>
                </a:solidFill>
              </a:endParaRPr>
            </a:p>
          </p:txBody>
        </p:sp>
        <p:cxnSp>
          <p:nvCxnSpPr>
            <p:cNvPr id="26" name="Straight Arrow Connector 25"/>
            <p:cNvCxnSpPr/>
            <p:nvPr/>
          </p:nvCxnSpPr>
          <p:spPr>
            <a:xfrm>
              <a:off x="1927412" y="394727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2"/>
            </p:cNvCxnSpPr>
            <p:nvPr/>
          </p:nvCxnSpPr>
          <p:spPr>
            <a:xfrm>
              <a:off x="1941121" y="4632957"/>
              <a:ext cx="0" cy="106944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589587" y="5736716"/>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19</a:t>
              </a:r>
              <a:endParaRPr lang="en-US" b="1" baseline="-25000" dirty="0">
                <a:solidFill>
                  <a:schemeClr val="tx1"/>
                </a:solidFill>
              </a:endParaRPr>
            </a:p>
          </p:txBody>
        </p:sp>
        <p:sp>
          <p:nvSpPr>
            <p:cNvPr id="36" name="Rectangle 35"/>
            <p:cNvSpPr/>
            <p:nvPr/>
          </p:nvSpPr>
          <p:spPr>
            <a:xfrm>
              <a:off x="1561660" y="285787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37" name="Straight Arrow Connector 36"/>
            <p:cNvCxnSpPr/>
            <p:nvPr/>
          </p:nvCxnSpPr>
          <p:spPr>
            <a:xfrm>
              <a:off x="1907234" y="3217871"/>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618838" y="354312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9</a:t>
              </a:r>
              <a:endParaRPr lang="en-US" b="1" baseline="-25000" dirty="0">
                <a:solidFill>
                  <a:schemeClr val="tx1"/>
                </a:solidFill>
              </a:endParaRPr>
            </a:p>
          </p:txBody>
        </p:sp>
        <p:cxnSp>
          <p:nvCxnSpPr>
            <p:cNvPr id="39" name="Straight Arrow Connector 38"/>
            <p:cNvCxnSpPr/>
            <p:nvPr/>
          </p:nvCxnSpPr>
          <p:spPr>
            <a:xfrm>
              <a:off x="2974449" y="4657310"/>
              <a:ext cx="0" cy="1038816"/>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28873" y="5708001"/>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18</a:t>
              </a:r>
              <a:endParaRPr lang="en-US" b="1" baseline="-25000" dirty="0">
                <a:solidFill>
                  <a:schemeClr val="tx1"/>
                </a:solidFill>
              </a:endParaRPr>
            </a:p>
          </p:txBody>
        </p:sp>
        <p:cxnSp>
          <p:nvCxnSpPr>
            <p:cNvPr id="55" name="Straight Arrow Connector 54"/>
            <p:cNvCxnSpPr/>
            <p:nvPr/>
          </p:nvCxnSpPr>
          <p:spPr>
            <a:xfrm>
              <a:off x="1900576" y="1747448"/>
              <a:ext cx="23056" cy="110240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563632" y="1363346"/>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60" name="Straight Arrow Connector 59"/>
            <p:cNvCxnSpPr/>
            <p:nvPr/>
          </p:nvCxnSpPr>
          <p:spPr>
            <a:xfrm>
              <a:off x="1963575" y="1786024"/>
              <a:ext cx="700923" cy="103128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614449" y="427356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12</a:t>
              </a:r>
              <a:endParaRPr lang="en-US" b="1" baseline="-25000" dirty="0">
                <a:solidFill>
                  <a:schemeClr val="tx1"/>
                </a:solidFill>
              </a:endParaRPr>
            </a:p>
          </p:txBody>
        </p:sp>
        <p:sp>
          <p:nvSpPr>
            <p:cNvPr id="78" name="TextBox 77"/>
            <p:cNvSpPr txBox="1"/>
            <p:nvPr/>
          </p:nvSpPr>
          <p:spPr>
            <a:xfrm>
              <a:off x="4580967" y="1639696"/>
              <a:ext cx="3408759"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a:t>
              </a:r>
              <a:r>
                <a:rPr lang="en-US" sz="2400" dirty="0"/>
                <a:t> </a:t>
              </a:r>
              <a:r>
                <a:rPr lang="en-US" sz="2400" dirty="0" smtClean="0"/>
                <a:t>Q</a:t>
              </a:r>
              <a:r>
                <a:rPr lang="en-US" sz="2400" baseline="-25000" dirty="0" smtClean="0"/>
                <a:t>7</a:t>
              </a:r>
              <a:r>
                <a:rPr lang="en-US" sz="2400" dirty="0" smtClean="0"/>
                <a:t>, Q</a:t>
              </a:r>
              <a:r>
                <a:rPr lang="en-US" sz="2400" baseline="-25000" dirty="0" smtClean="0"/>
                <a:t>10</a:t>
              </a:r>
              <a:r>
                <a:rPr lang="en-US" sz="2400" dirty="0" smtClean="0"/>
                <a:t>, Q</a:t>
              </a:r>
              <a:r>
                <a:rPr lang="en-US" sz="2400" baseline="-25000" dirty="0" smtClean="0"/>
                <a:t>13</a:t>
              </a:r>
              <a:r>
                <a:rPr lang="en-US" sz="2400" dirty="0" smtClean="0"/>
                <a:t>, Q</a:t>
              </a:r>
              <a:r>
                <a:rPr lang="en-US" sz="2400" baseline="-25000" dirty="0" smtClean="0"/>
                <a:t>19</a:t>
              </a:r>
              <a:r>
                <a:rPr lang="en-US" sz="2400" dirty="0" smtClean="0"/>
                <a:t>}</a:t>
              </a:r>
              <a:endParaRPr lang="en-US" sz="2400" dirty="0"/>
            </a:p>
          </p:txBody>
        </p:sp>
        <p:cxnSp>
          <p:nvCxnSpPr>
            <p:cNvPr id="29" name="Straight Arrow Connector 28"/>
            <p:cNvCxnSpPr/>
            <p:nvPr/>
          </p:nvCxnSpPr>
          <p:spPr>
            <a:xfrm>
              <a:off x="3001442" y="175123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41442" y="211441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sp>
          <p:nvSpPr>
            <p:cNvPr id="33" name="Rectangle 32"/>
            <p:cNvSpPr/>
            <p:nvPr/>
          </p:nvSpPr>
          <p:spPr>
            <a:xfrm>
              <a:off x="2664498" y="136713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34" name="TextBox 33"/>
            <p:cNvSpPr txBox="1"/>
            <p:nvPr/>
          </p:nvSpPr>
          <p:spPr>
            <a:xfrm>
              <a:off x="4590492" y="2020696"/>
              <a:ext cx="3408759" cy="461665"/>
            </a:xfrm>
            <a:prstGeom prst="rect">
              <a:avLst/>
            </a:prstGeom>
            <a:noFill/>
          </p:spPr>
          <p:txBody>
            <a:bodyPr wrap="square" rtlCol="0">
              <a:spAutoFit/>
            </a:bodyPr>
            <a:lstStyle/>
            <a:p>
              <a:r>
                <a:rPr lang="en-US" sz="2400" dirty="0" smtClean="0"/>
                <a:t>{Q</a:t>
              </a:r>
              <a:r>
                <a:rPr lang="en-US" sz="2400" baseline="-25000" dirty="0" smtClean="0"/>
                <a:t>2</a:t>
              </a:r>
              <a:r>
                <a:rPr lang="en-US" sz="2400" dirty="0" smtClean="0"/>
                <a:t>, Q</a:t>
              </a:r>
              <a:r>
                <a:rPr lang="en-US" sz="2400" baseline="-25000" dirty="0" smtClean="0"/>
                <a:t>5</a:t>
              </a:r>
              <a:r>
                <a:rPr lang="en-US" sz="2400" dirty="0" smtClean="0"/>
                <a:t>, Q</a:t>
              </a:r>
              <a:r>
                <a:rPr lang="en-US" sz="2400" baseline="-25000" dirty="0" smtClean="0"/>
                <a:t>7</a:t>
              </a:r>
              <a:r>
                <a:rPr lang="en-US" sz="2400" dirty="0" smtClean="0"/>
                <a:t>, Q</a:t>
              </a:r>
              <a:r>
                <a:rPr lang="en-US" sz="2400" baseline="-25000" dirty="0" smtClean="0"/>
                <a:t>9</a:t>
              </a:r>
              <a:r>
                <a:rPr lang="en-US" sz="2400" dirty="0" smtClean="0"/>
                <a:t>, Q</a:t>
              </a:r>
              <a:r>
                <a:rPr lang="en-US" sz="2400" baseline="-25000" dirty="0" smtClean="0"/>
                <a:t>12</a:t>
              </a:r>
              <a:r>
                <a:rPr lang="en-US" sz="2400" dirty="0" smtClean="0"/>
                <a:t>, Q</a:t>
              </a:r>
              <a:r>
                <a:rPr lang="en-US" sz="2400" baseline="-25000" dirty="0" smtClean="0"/>
                <a:t>18</a:t>
              </a:r>
              <a:r>
                <a:rPr lang="en-US" sz="2400" dirty="0" smtClean="0"/>
                <a:t>}</a:t>
              </a:r>
              <a:endParaRPr lang="en-US" sz="2400" dirty="0"/>
            </a:p>
          </p:txBody>
        </p:sp>
        <p:sp>
          <p:nvSpPr>
            <p:cNvPr id="31" name="TextBox 30"/>
            <p:cNvSpPr txBox="1"/>
            <p:nvPr/>
          </p:nvSpPr>
          <p:spPr>
            <a:xfrm>
              <a:off x="4523247" y="3547557"/>
              <a:ext cx="3408759" cy="461665"/>
            </a:xfrm>
            <a:prstGeom prst="rect">
              <a:avLst/>
            </a:prstGeom>
            <a:noFill/>
          </p:spPr>
          <p:txBody>
            <a:bodyPr wrap="square" rtlCol="0">
              <a:spAutoFit/>
            </a:bodyPr>
            <a:lstStyle/>
            <a:p>
              <a:r>
                <a:rPr lang="en-US" sz="2400" dirty="0" smtClean="0"/>
                <a:t>{Q</a:t>
              </a:r>
              <a:r>
                <a:rPr lang="en-US" sz="2400" baseline="-25000" dirty="0" smtClean="0"/>
                <a:t>2</a:t>
              </a:r>
              <a:r>
                <a:rPr lang="en-US" sz="2400" dirty="0" smtClean="0"/>
                <a:t>, Q</a:t>
              </a:r>
              <a:r>
                <a:rPr lang="en-US" sz="2400" baseline="-25000" dirty="0" smtClean="0"/>
                <a:t>5</a:t>
              </a:r>
              <a:r>
                <a:rPr lang="en-US" sz="2400" dirty="0" smtClean="0"/>
                <a:t>, Q</a:t>
              </a:r>
              <a:r>
                <a:rPr lang="en-US" sz="2400" baseline="-25000" dirty="0" smtClean="0"/>
                <a:t>7</a:t>
              </a:r>
              <a:r>
                <a:rPr lang="en-US" sz="2400" dirty="0" smtClean="0"/>
                <a:t>, Q</a:t>
              </a:r>
              <a:r>
                <a:rPr lang="en-US" sz="2400" baseline="-25000" dirty="0" smtClean="0"/>
                <a:t>10</a:t>
              </a:r>
              <a:r>
                <a:rPr lang="en-US" sz="2400" dirty="0" smtClean="0"/>
                <a:t>, Q</a:t>
              </a:r>
              <a:r>
                <a:rPr lang="en-US" sz="2400" baseline="-25000" dirty="0" smtClean="0"/>
                <a:t>13</a:t>
              </a:r>
              <a:r>
                <a:rPr lang="en-US" sz="2400" dirty="0" smtClean="0"/>
                <a:t>, Q</a:t>
              </a:r>
              <a:r>
                <a:rPr lang="en-US" sz="2400" baseline="-25000" dirty="0" smtClean="0"/>
                <a:t>19</a:t>
              </a:r>
              <a:r>
                <a:rPr lang="en-US" sz="2400" dirty="0" smtClean="0"/>
                <a:t>}</a:t>
              </a:r>
              <a:endParaRPr lang="en-US" sz="2400" dirty="0"/>
            </a:p>
          </p:txBody>
        </p:sp>
        <p:sp>
          <p:nvSpPr>
            <p:cNvPr id="4" name="Rounded Rectangular Callout 3"/>
            <p:cNvSpPr/>
            <p:nvPr/>
          </p:nvSpPr>
          <p:spPr>
            <a:xfrm>
              <a:off x="4590492" y="4680047"/>
              <a:ext cx="2592288" cy="914035"/>
            </a:xfrm>
            <a:prstGeom prst="wedgeRoundRectCallout">
              <a:avLst>
                <a:gd name="adj1" fmla="val 9664"/>
                <a:gd name="adj2" fmla="val -1229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new trail generated ! And not optimally compressed tree !</a:t>
              </a:r>
              <a:endParaRPr lang="en-US" dirty="0"/>
            </a:p>
          </p:txBody>
        </p:sp>
        <p:sp>
          <p:nvSpPr>
            <p:cNvPr id="5" name="Down Arrow 4"/>
            <p:cNvSpPr/>
            <p:nvPr/>
          </p:nvSpPr>
          <p:spPr>
            <a:xfrm>
              <a:off x="5613463" y="2995436"/>
              <a:ext cx="432048" cy="4814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endCxn id="31" idx="3"/>
            </p:cNvCxnSpPr>
            <p:nvPr/>
          </p:nvCxnSpPr>
          <p:spPr>
            <a:xfrm flipV="1">
              <a:off x="4329778" y="3778390"/>
              <a:ext cx="3602228" cy="269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urved Right Arrow 6"/>
            <p:cNvSpPr/>
            <p:nvPr/>
          </p:nvSpPr>
          <p:spPr>
            <a:xfrm>
              <a:off x="3943888" y="1458002"/>
              <a:ext cx="709984" cy="138809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p:cNvSpPr/>
            <p:nvPr/>
          </p:nvSpPr>
          <p:spPr>
            <a:xfrm>
              <a:off x="2621389" y="2817311"/>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42" name="Straight Arrow Connector 41"/>
            <p:cNvCxnSpPr/>
            <p:nvPr/>
          </p:nvCxnSpPr>
          <p:spPr>
            <a:xfrm>
              <a:off x="2966963" y="3165436"/>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966963" y="391235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78838" y="246071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474246" y="6221401"/>
              <a:ext cx="2693046" cy="461665"/>
            </a:xfrm>
            <a:prstGeom prst="rect">
              <a:avLst/>
            </a:prstGeom>
            <a:noFill/>
          </p:spPr>
          <p:txBody>
            <a:bodyPr wrap="square" rtlCol="0">
              <a:spAutoFit/>
            </a:bodyPr>
            <a:lstStyle/>
            <a:p>
              <a:r>
                <a:rPr lang="en-US" sz="2400" b="1" dirty="0" smtClean="0"/>
                <a:t>11 nodes; 10 edges</a:t>
              </a:r>
              <a:endParaRPr lang="en-US" sz="2400" b="1" dirty="0"/>
            </a:p>
          </p:txBody>
        </p:sp>
        <p:sp>
          <p:nvSpPr>
            <p:cNvPr id="13" name="Rectangle 12"/>
            <p:cNvSpPr/>
            <p:nvPr/>
          </p:nvSpPr>
          <p:spPr>
            <a:xfrm>
              <a:off x="4046370" y="5667738"/>
              <a:ext cx="356623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Order matters !</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9" name="TextBox 48"/>
            <p:cNvSpPr txBox="1"/>
            <p:nvPr/>
          </p:nvSpPr>
          <p:spPr>
            <a:xfrm>
              <a:off x="4595750" y="1242070"/>
              <a:ext cx="3312368" cy="461665"/>
            </a:xfrm>
            <a:prstGeom prst="rect">
              <a:avLst/>
            </a:prstGeom>
            <a:noFill/>
          </p:spPr>
          <p:txBody>
            <a:bodyPr wrap="square" rtlCol="0">
              <a:spAutoFit/>
            </a:bodyPr>
            <a:lstStyle/>
            <a:p>
              <a:r>
                <a:rPr lang="en-US" sz="2400" dirty="0" smtClean="0">
                  <a:solidFill>
                    <a:schemeClr val="bg1">
                      <a:lumMod val="85000"/>
                    </a:schemeClr>
                  </a:solidFill>
                </a:rPr>
                <a:t>{Q</a:t>
              </a:r>
              <a:r>
                <a:rPr lang="en-US" sz="2400" baseline="-25000" dirty="0" smtClean="0">
                  <a:solidFill>
                    <a:schemeClr val="bg1">
                      <a:lumMod val="85000"/>
                    </a:schemeClr>
                  </a:solidFill>
                </a:rPr>
                <a:t>1</a:t>
              </a:r>
              <a:r>
                <a:rPr lang="en-US" sz="2400" dirty="0" smtClean="0">
                  <a:solidFill>
                    <a:schemeClr val="bg1">
                      <a:lumMod val="85000"/>
                    </a:schemeClr>
                  </a:solidFill>
                </a:rPr>
                <a:t>,</a:t>
              </a:r>
              <a:r>
                <a:rPr lang="en-US" sz="2400" dirty="0">
                  <a:solidFill>
                    <a:schemeClr val="bg1">
                      <a:lumMod val="85000"/>
                    </a:schemeClr>
                  </a:solidFill>
                </a:rPr>
                <a:t> </a:t>
              </a:r>
              <a:r>
                <a:rPr lang="en-US" sz="2400" dirty="0" smtClean="0">
                  <a:solidFill>
                    <a:schemeClr val="bg1">
                      <a:lumMod val="85000"/>
                    </a:schemeClr>
                  </a:solidFill>
                </a:rPr>
                <a:t>Q</a:t>
              </a:r>
              <a:r>
                <a:rPr lang="en-US" sz="2400" baseline="-25000" dirty="0" smtClean="0">
                  <a:solidFill>
                    <a:schemeClr val="bg1">
                      <a:lumMod val="85000"/>
                    </a:schemeClr>
                  </a:solidFill>
                </a:rPr>
                <a:t>7</a:t>
              </a:r>
              <a:r>
                <a:rPr lang="en-US" sz="2400" dirty="0" smtClean="0">
                  <a:solidFill>
                    <a:schemeClr val="bg1">
                      <a:lumMod val="85000"/>
                    </a:schemeClr>
                  </a:solidFill>
                </a:rPr>
                <a:t>, Q</a:t>
              </a:r>
              <a:r>
                <a:rPr lang="en-US" sz="2400" baseline="-25000" dirty="0" smtClean="0">
                  <a:solidFill>
                    <a:schemeClr val="bg1">
                      <a:lumMod val="85000"/>
                    </a:schemeClr>
                  </a:solidFill>
                </a:rPr>
                <a:t>9</a:t>
              </a:r>
              <a:r>
                <a:rPr lang="en-US" sz="2400" dirty="0" smtClean="0">
                  <a:solidFill>
                    <a:schemeClr val="bg1">
                      <a:lumMod val="85000"/>
                    </a:schemeClr>
                  </a:solidFill>
                </a:rPr>
                <a:t>, Q</a:t>
              </a:r>
              <a:r>
                <a:rPr lang="en-US" sz="2400" baseline="-25000" dirty="0" smtClean="0">
                  <a:solidFill>
                    <a:schemeClr val="bg1">
                      <a:lumMod val="85000"/>
                    </a:schemeClr>
                  </a:solidFill>
                </a:rPr>
                <a:t>12</a:t>
              </a:r>
              <a:r>
                <a:rPr lang="en-US" sz="2400" dirty="0" smtClean="0">
                  <a:solidFill>
                    <a:schemeClr val="bg1">
                      <a:lumMod val="85000"/>
                    </a:schemeClr>
                  </a:solidFill>
                </a:rPr>
                <a:t>, Q</a:t>
              </a:r>
              <a:r>
                <a:rPr lang="en-US" sz="2400" baseline="-25000" dirty="0" smtClean="0">
                  <a:solidFill>
                    <a:schemeClr val="bg1">
                      <a:lumMod val="85000"/>
                    </a:schemeClr>
                  </a:solidFill>
                </a:rPr>
                <a:t>18</a:t>
              </a:r>
              <a:r>
                <a:rPr lang="en-US" sz="2400" dirty="0" smtClean="0">
                  <a:solidFill>
                    <a:schemeClr val="bg1">
                      <a:lumMod val="85000"/>
                    </a:schemeClr>
                  </a:solidFill>
                </a:rPr>
                <a:t>}</a:t>
              </a:r>
              <a:endParaRPr lang="en-US" sz="2400" dirty="0">
                <a:solidFill>
                  <a:schemeClr val="bg1">
                    <a:lumMod val="85000"/>
                  </a:schemeClr>
                </a:solidFill>
              </a:endParaRPr>
            </a:p>
          </p:txBody>
        </p:sp>
      </p:grpSp>
      <p:pic>
        <p:nvPicPr>
          <p:cNvPr id="51" name="Picture 2"/>
          <p:cNvPicPr>
            <a:picLocks noChangeAspect="1" noChangeArrowheads="1"/>
          </p:cNvPicPr>
          <p:nvPr/>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452320" y="1639696"/>
            <a:ext cx="967799"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19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55657"/>
            <a:ext cx="9144000" cy="707886"/>
          </a:xfrm>
          <a:prstGeom prst="rect">
            <a:avLst/>
          </a:prstGeom>
          <a:noFill/>
        </p:spPr>
        <p:txBody>
          <a:bodyPr wrap="square" rtlCol="0">
            <a:spAutoFit/>
          </a:bodyPr>
          <a:lstStyle/>
          <a:p>
            <a:pPr algn="ctr"/>
            <a:r>
              <a:rPr lang="en-US" sz="4000" b="1" dirty="0" smtClean="0">
                <a:solidFill>
                  <a:srgbClr val="0070C0"/>
                </a:solidFill>
              </a:rPr>
              <a:t>“Prefix-Suffix” Similarity</a:t>
            </a:r>
          </a:p>
        </p:txBody>
      </p:sp>
      <p:sp>
        <p:nvSpPr>
          <p:cNvPr id="4" name="TextBox 3"/>
          <p:cNvSpPr txBox="1"/>
          <p:nvPr/>
        </p:nvSpPr>
        <p:spPr>
          <a:xfrm>
            <a:off x="506414" y="3103392"/>
            <a:ext cx="6081810" cy="646331"/>
          </a:xfrm>
          <a:prstGeom prst="rect">
            <a:avLst/>
          </a:prstGeom>
          <a:noFill/>
        </p:spPr>
        <p:txBody>
          <a:bodyPr wrap="square" rtlCol="0">
            <a:spAutoFit/>
          </a:bodyPr>
          <a:lstStyle/>
          <a:p>
            <a:r>
              <a:rPr lang="en-US" sz="3600" dirty="0" smtClean="0"/>
              <a:t>T</a:t>
            </a:r>
            <a:r>
              <a:rPr lang="en-US" sz="3600" baseline="-25000" dirty="0" smtClean="0"/>
              <a:t>x</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smtClean="0"/>
              <a:t>, Q</a:t>
            </a:r>
            <a:r>
              <a:rPr lang="en-US" sz="3600" baseline="-25000" dirty="0" smtClean="0"/>
              <a:t>4</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p:sp>
        <p:nvSpPr>
          <p:cNvPr id="6" name="TextBox 5"/>
          <p:cNvSpPr txBox="1"/>
          <p:nvPr/>
        </p:nvSpPr>
        <p:spPr>
          <a:xfrm>
            <a:off x="502220" y="4458588"/>
            <a:ext cx="6374036" cy="646331"/>
          </a:xfrm>
          <a:prstGeom prst="rect">
            <a:avLst/>
          </a:prstGeom>
          <a:noFill/>
        </p:spPr>
        <p:txBody>
          <a:bodyPr wrap="square" rtlCol="0">
            <a:spAutoFit/>
          </a:bodyPr>
          <a:lstStyle/>
          <a:p>
            <a:r>
              <a:rPr lang="en-US" sz="3600" dirty="0" smtClean="0"/>
              <a:t>T</a:t>
            </a:r>
            <a:r>
              <a:rPr lang="en-US" sz="3600" baseline="-25000" dirty="0" smtClean="0"/>
              <a:t>y</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a:t>, </a:t>
            </a:r>
            <a:r>
              <a:rPr lang="en-US" sz="3600" dirty="0" smtClean="0"/>
              <a:t>Q</a:t>
            </a:r>
            <a:r>
              <a:rPr lang="en-US" sz="3600" baseline="-25000" dirty="0" smtClean="0"/>
              <a:t>7</a:t>
            </a:r>
            <a:r>
              <a:rPr lang="en-US" sz="3600" dirty="0" smtClean="0"/>
              <a:t>, Q</a:t>
            </a:r>
            <a:r>
              <a:rPr lang="en-US" sz="3600" baseline="-25000" dirty="0" smtClean="0"/>
              <a:t>8</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mc:AlternateContent xmlns:mc="http://schemas.openxmlformats.org/markup-compatibility/2006" xmlns:a14="http://schemas.microsoft.com/office/drawing/2010/main">
        <mc:Choice Requires="a14">
          <p:sp>
            <p:nvSpPr>
              <p:cNvPr id="2" name="TextBox 1"/>
              <p:cNvSpPr txBox="1"/>
              <p:nvPr/>
            </p:nvSpPr>
            <p:spPr>
              <a:xfrm>
                <a:off x="674491" y="755103"/>
                <a:ext cx="7686143" cy="1446871"/>
              </a:xfrm>
              <a:prstGeom prst="rect">
                <a:avLst/>
              </a:prstGeom>
              <a:solidFill>
                <a:srgbClr val="FFFF00"/>
              </a:solidFill>
              <a:ln w="50800">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a:rPr>
                          </m:ctrlPr>
                        </m:sSubPr>
                        <m:e>
                          <m:r>
                            <a:rPr lang="en-US" sz="3600" i="1">
                              <a:latin typeface="Cambria Math"/>
                            </a:rPr>
                            <m:t>𝑆𝐼𝑀</m:t>
                          </m:r>
                          <m:r>
                            <a:rPr lang="en-US" sz="3600" b="0" i="1" smtClean="0">
                              <a:latin typeface="Cambria Math"/>
                            </a:rPr>
                            <m:t>𝑃𝑆</m:t>
                          </m:r>
                        </m:e>
                        <m:sub>
                          <m:sSub>
                            <m:sSubPr>
                              <m:ctrlPr>
                                <a:rPr lang="en-US" sz="3600" i="1" smtClean="0">
                                  <a:latin typeface="Cambria Math"/>
                                </a:rPr>
                              </m:ctrlPr>
                            </m:sSubPr>
                            <m:e>
                              <m:r>
                                <a:rPr lang="en-US" sz="3600" b="0" i="1" smtClean="0">
                                  <a:latin typeface="Cambria Math"/>
                                </a:rPr>
                                <m:t>𝑇</m:t>
                              </m:r>
                            </m:e>
                            <m:sub>
                              <m:r>
                                <a:rPr lang="en-US" sz="3600" b="0" i="1" smtClean="0">
                                  <a:latin typeface="Cambria Math"/>
                                </a:rPr>
                                <m:t>𝑥</m:t>
                              </m:r>
                            </m:sub>
                          </m:sSub>
                          <m:r>
                            <a:rPr lang="en-US" sz="3600" b="0" i="1" smtClean="0">
                              <a:latin typeface="Cambria Math"/>
                            </a:rPr>
                            <m:t>,</m:t>
                          </m:r>
                          <m:sSub>
                            <m:sSubPr>
                              <m:ctrlPr>
                                <a:rPr lang="en-US" sz="3600" b="0" i="1" smtClean="0">
                                  <a:latin typeface="Cambria Math"/>
                                </a:rPr>
                              </m:ctrlPr>
                            </m:sSubPr>
                            <m:e>
                              <m:r>
                                <a:rPr lang="en-US" sz="3600" b="0" i="1" smtClean="0">
                                  <a:latin typeface="Cambria Math"/>
                                </a:rPr>
                                <m:t>𝑇</m:t>
                              </m:r>
                            </m:e>
                            <m:sub>
                              <m:r>
                                <a:rPr lang="en-US" sz="3600" b="0" i="1" smtClean="0">
                                  <a:latin typeface="Cambria Math"/>
                                </a:rPr>
                                <m:t>𝑦</m:t>
                              </m:r>
                            </m:sub>
                          </m:sSub>
                        </m:sub>
                      </m:sSub>
                      <m:r>
                        <a:rPr lang="en-US" sz="3600" b="0" i="0" smtClean="0">
                          <a:latin typeface="Cambria Math"/>
                        </a:rPr>
                        <m:t>=</m:t>
                      </m:r>
                      <m:f>
                        <m:fPr>
                          <m:ctrlPr>
                            <a:rPr lang="en-US" sz="3600" b="0" i="1" smtClean="0">
                              <a:latin typeface="Cambria Math"/>
                            </a:rPr>
                          </m:ctrlPr>
                        </m:fPr>
                        <m:num>
                          <m:d>
                            <m:dPr>
                              <m:begChr m:val="|"/>
                              <m:endChr m:val="|"/>
                              <m:ctrlPr>
                                <a:rPr lang="en-US" sz="3600" b="0" i="1" smtClean="0">
                                  <a:latin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𝑥</m:t>
                                  </m:r>
                                </m:sub>
                              </m:sSub>
                              <m:sSup>
                                <m:sSupPr>
                                  <m:ctrlPr>
                                    <a:rPr lang="en-US" sz="3600" i="1">
                                      <a:latin typeface="Cambria Math"/>
                                    </a:rPr>
                                  </m:ctrlPr>
                                </m:sSupPr>
                                <m:e>
                                  <m:r>
                                    <a:rPr lang="en-US" sz="3600" i="1">
                                      <a:latin typeface="Cambria Math"/>
                                      <a:ea typeface="Cambria Math"/>
                                    </a:rPr>
                                    <m:t>∩</m:t>
                                  </m:r>
                                </m:e>
                                <m:sup>
                                  <m:r>
                                    <a:rPr lang="en-US" sz="3600" b="0" i="1" smtClean="0">
                                      <a:latin typeface="Cambria Math"/>
                                    </a:rPr>
                                    <m:t>𝑃</m:t>
                                  </m:r>
                                </m:sup>
                              </m:sSup>
                              <m:sSub>
                                <m:sSubPr>
                                  <m:ctrlPr>
                                    <a:rPr lang="en-US" sz="3600" i="1">
                                      <a:latin typeface="Cambria Math"/>
                                    </a:rPr>
                                  </m:ctrlPr>
                                </m:sSubPr>
                                <m:e>
                                  <m:r>
                                    <a:rPr lang="en-US" sz="3600" i="1">
                                      <a:latin typeface="Cambria Math"/>
                                    </a:rPr>
                                    <m:t>𝑇</m:t>
                                  </m:r>
                                </m:e>
                                <m:sub>
                                  <m:r>
                                    <a:rPr lang="en-US" sz="3600" i="1">
                                      <a:latin typeface="Cambria Math"/>
                                    </a:rPr>
                                    <m:t>𝑦</m:t>
                                  </m:r>
                                </m:sub>
                              </m:sSub>
                            </m:e>
                          </m:d>
                          <m:r>
                            <a:rPr lang="en-US" sz="3600" b="0" i="1" smtClean="0">
                              <a:latin typeface="Cambria Math"/>
                            </a:rPr>
                            <m:t>+</m:t>
                          </m:r>
                          <m:d>
                            <m:dPr>
                              <m:begChr m:val="|"/>
                              <m:endChr m:val="|"/>
                              <m:ctrlPr>
                                <a:rPr lang="en-US" sz="3600" b="0" i="1" smtClean="0">
                                  <a:latin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𝑥</m:t>
                                  </m:r>
                                </m:sub>
                              </m:sSub>
                              <m:sSup>
                                <m:sSupPr>
                                  <m:ctrlPr>
                                    <a:rPr lang="en-US" sz="3600" i="1">
                                      <a:latin typeface="Cambria Math"/>
                                    </a:rPr>
                                  </m:ctrlPr>
                                </m:sSupPr>
                                <m:e>
                                  <m:r>
                                    <a:rPr lang="en-US" sz="3600" i="1">
                                      <a:latin typeface="Cambria Math"/>
                                      <a:ea typeface="Cambria Math"/>
                                    </a:rPr>
                                    <m:t>∩</m:t>
                                  </m:r>
                                </m:e>
                                <m:sup>
                                  <m:r>
                                    <a:rPr lang="en-US" sz="3600" b="0" i="1" smtClean="0">
                                      <a:latin typeface="Cambria Math"/>
                                    </a:rPr>
                                    <m:t>𝑆</m:t>
                                  </m:r>
                                </m:sup>
                              </m:sSup>
                              <m:sSub>
                                <m:sSubPr>
                                  <m:ctrlPr>
                                    <a:rPr lang="en-US" sz="3600" i="1">
                                      <a:latin typeface="Cambria Math"/>
                                    </a:rPr>
                                  </m:ctrlPr>
                                </m:sSubPr>
                                <m:e>
                                  <m:r>
                                    <a:rPr lang="en-US" sz="3600" i="1">
                                      <a:latin typeface="Cambria Math"/>
                                    </a:rPr>
                                    <m:t>𝑇</m:t>
                                  </m:r>
                                </m:e>
                                <m:sub>
                                  <m:r>
                                    <a:rPr lang="en-US" sz="3600" i="1">
                                      <a:latin typeface="Cambria Math"/>
                                    </a:rPr>
                                    <m:t>𝑦</m:t>
                                  </m:r>
                                </m:sub>
                              </m:sSub>
                            </m:e>
                          </m:d>
                        </m:num>
                        <m:den>
                          <m:d>
                            <m:dPr>
                              <m:begChr m:val="|"/>
                              <m:endChr m:val="|"/>
                              <m:ctrlPr>
                                <a:rPr lang="en-US" sz="3600" i="1" smtClean="0">
                                  <a:latin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𝑥</m:t>
                                  </m:r>
                                </m:sub>
                              </m:sSub>
                            </m:e>
                          </m:d>
                          <m:r>
                            <a:rPr lang="en-US" sz="3600" b="0" i="1" smtClean="0">
                              <a:latin typeface="Cambria Math"/>
                              <a:ea typeface="Cambria Math"/>
                            </a:rPr>
                            <m:t>+</m:t>
                          </m:r>
                          <m:d>
                            <m:dPr>
                              <m:begChr m:val="|"/>
                              <m:endChr m:val="|"/>
                              <m:ctrlPr>
                                <a:rPr lang="en-US" sz="3600" b="0" i="1" smtClean="0">
                                  <a:latin typeface="Cambria Math"/>
                                  <a:ea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𝑦</m:t>
                                  </m:r>
                                </m:sub>
                              </m:sSub>
                            </m:e>
                          </m:d>
                        </m:den>
                      </m:f>
                    </m:oMath>
                  </m:oMathPara>
                </a14:m>
                <a:endParaRPr lang="en-US" sz="3600" dirty="0"/>
              </a:p>
            </p:txBody>
          </p:sp>
        </mc:Choice>
        <mc:Fallback xmlns="">
          <p:sp>
            <p:nvSpPr>
              <p:cNvPr id="2" name="TextBox 1"/>
              <p:cNvSpPr txBox="1">
                <a:spLocks noRot="1" noChangeAspect="1" noMove="1" noResize="1" noEditPoints="1" noAdjustHandles="1" noChangeArrowheads="1" noChangeShapeType="1" noTextEdit="1"/>
              </p:cNvSpPr>
              <p:nvPr/>
            </p:nvSpPr>
            <p:spPr>
              <a:xfrm>
                <a:off x="674491" y="755103"/>
                <a:ext cx="7686143" cy="1446871"/>
              </a:xfrm>
              <a:prstGeom prst="rect">
                <a:avLst/>
              </a:prstGeom>
              <a:blipFill rotWithShape="1">
                <a:blip r:embed="rId2"/>
                <a:stretch>
                  <a:fillRect/>
                </a:stretch>
              </a:blipFill>
              <a:ln w="508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97286" y="5699492"/>
                <a:ext cx="5504327" cy="1144352"/>
              </a:xfrm>
              <a:prstGeom prst="rect">
                <a:avLst/>
              </a:prstGeom>
              <a:noFill/>
              <a:ln w="508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a:rPr>
                          </m:ctrlPr>
                        </m:sSubPr>
                        <m:e>
                          <m:r>
                            <a:rPr lang="en-US" sz="3600" i="1">
                              <a:latin typeface="Cambria Math"/>
                            </a:rPr>
                            <m:t>𝑆𝐼𝑀</m:t>
                          </m:r>
                          <m:r>
                            <a:rPr lang="en-US" sz="3600" b="0" i="1" smtClean="0">
                              <a:latin typeface="Cambria Math"/>
                            </a:rPr>
                            <m:t>𝑃𝑆</m:t>
                          </m:r>
                        </m:e>
                        <m:sub>
                          <m:sSub>
                            <m:sSubPr>
                              <m:ctrlPr>
                                <a:rPr lang="en-US" sz="3600" i="1" smtClean="0">
                                  <a:latin typeface="Cambria Math"/>
                                </a:rPr>
                              </m:ctrlPr>
                            </m:sSubPr>
                            <m:e>
                              <m:r>
                                <a:rPr lang="en-US" sz="3600" b="0" i="1" smtClean="0">
                                  <a:latin typeface="Cambria Math"/>
                                </a:rPr>
                                <m:t>𝑇</m:t>
                              </m:r>
                            </m:e>
                            <m:sub>
                              <m:r>
                                <a:rPr lang="en-US" sz="3600" b="0" i="1" smtClean="0">
                                  <a:latin typeface="Cambria Math"/>
                                </a:rPr>
                                <m:t>𝑥</m:t>
                              </m:r>
                            </m:sub>
                          </m:sSub>
                          <m:r>
                            <a:rPr lang="en-US" sz="3600" b="0" i="1" smtClean="0">
                              <a:latin typeface="Cambria Math"/>
                            </a:rPr>
                            <m:t>,</m:t>
                          </m:r>
                          <m:sSub>
                            <m:sSubPr>
                              <m:ctrlPr>
                                <a:rPr lang="en-US" sz="3600" b="0" i="1" smtClean="0">
                                  <a:latin typeface="Cambria Math"/>
                                </a:rPr>
                              </m:ctrlPr>
                            </m:sSubPr>
                            <m:e>
                              <m:r>
                                <a:rPr lang="en-US" sz="3600" b="0" i="1" smtClean="0">
                                  <a:latin typeface="Cambria Math"/>
                                </a:rPr>
                                <m:t>𝑇</m:t>
                              </m:r>
                            </m:e>
                            <m:sub>
                              <m:r>
                                <a:rPr lang="en-US" sz="3600" b="0" i="1" smtClean="0">
                                  <a:latin typeface="Cambria Math"/>
                                </a:rPr>
                                <m:t>𝑦</m:t>
                              </m:r>
                            </m:sub>
                          </m:sSub>
                        </m:sub>
                      </m:sSub>
                      <m:r>
                        <a:rPr lang="en-US" sz="3600" b="0" i="0" smtClean="0">
                          <a:latin typeface="Cambria Math"/>
                        </a:rPr>
                        <m:t>=</m:t>
                      </m:r>
                      <m:f>
                        <m:fPr>
                          <m:ctrlPr>
                            <a:rPr lang="en-US" sz="3600" b="0" i="1" smtClean="0">
                              <a:latin typeface="Cambria Math"/>
                            </a:rPr>
                          </m:ctrlPr>
                        </m:fPr>
                        <m:num>
                          <m:r>
                            <a:rPr lang="en-US" sz="3600" b="0" i="1" smtClean="0">
                              <a:latin typeface="Cambria Math"/>
                            </a:rPr>
                            <m:t>5</m:t>
                          </m:r>
                        </m:num>
                        <m:den>
                          <m:r>
                            <a:rPr lang="en-US" sz="3600" b="0" i="1" smtClean="0">
                              <a:latin typeface="Cambria Math"/>
                            </a:rPr>
                            <m:t>13</m:t>
                          </m:r>
                        </m:den>
                      </m:f>
                      <m:r>
                        <a:rPr lang="en-US" sz="3600" b="0" i="1" smtClean="0">
                          <a:latin typeface="Cambria Math"/>
                          <a:ea typeface="Cambria Math"/>
                        </a:rPr>
                        <m:t>≈0.3846</m:t>
                      </m:r>
                    </m:oMath>
                  </m:oMathPara>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497286" y="5699492"/>
                <a:ext cx="5504327" cy="1144352"/>
              </a:xfrm>
              <a:prstGeom prst="rect">
                <a:avLst/>
              </a:prstGeom>
              <a:blipFill rotWithShape="1">
                <a:blip r:embed="rId3"/>
                <a:stretch>
                  <a:fillRect/>
                </a:stretch>
              </a:blipFill>
              <a:ln w="50800">
                <a:noFill/>
              </a:ln>
            </p:spPr>
            <p:txBody>
              <a:bodyPr/>
              <a:lstStyle/>
              <a:p>
                <a:r>
                  <a:rPr lang="en-US">
                    <a:noFill/>
                  </a:rPr>
                  <a:t> </a:t>
                </a:r>
              </a:p>
            </p:txBody>
          </p:sp>
        </mc:Fallback>
      </mc:AlternateContent>
      <p:sp>
        <p:nvSpPr>
          <p:cNvPr id="8" name="Rounded Rectangle 7"/>
          <p:cNvSpPr/>
          <p:nvPr/>
        </p:nvSpPr>
        <p:spPr>
          <a:xfrm>
            <a:off x="1369740" y="3131967"/>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369740" y="4458588"/>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369740" y="3939180"/>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88257" y="5322684"/>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067944" y="3131967"/>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716016" y="4458588"/>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5076056" y="5322684"/>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87683" y="3939180"/>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p:cNvSpPr/>
              <p:nvPr/>
            </p:nvSpPr>
            <p:spPr>
              <a:xfrm>
                <a:off x="372166" y="2327404"/>
                <a:ext cx="4137864" cy="411010"/>
              </a:xfrm>
              <a:prstGeom prst="rect">
                <a:avLst/>
              </a:prstGeom>
              <a:solidFill>
                <a:srgbClr val="FFFF00"/>
              </a:solidFill>
              <a:ln w="19050">
                <a:solidFill>
                  <a:schemeClr val="accent1"/>
                </a:solidFill>
              </a:ln>
            </p:spPr>
            <p:txBody>
              <a:bodyPr wrap="none">
                <a:spAutoFit/>
              </a:bodyPr>
              <a:lstStyle/>
              <a:p>
                <a14:m>
                  <m:oMath xmlns:m="http://schemas.openxmlformats.org/officeDocument/2006/math">
                    <m:d>
                      <m:dPr>
                        <m:begChr m:val="|"/>
                        <m:endChr m:val="|"/>
                        <m:ctrlPr>
                          <a:rPr lang="en-US" i="1" smtClean="0">
                            <a:latin typeface="Cambria Math"/>
                          </a:rPr>
                        </m:ctrlPr>
                      </m:dPr>
                      <m:e>
                        <m:sSub>
                          <m:sSubPr>
                            <m:ctrlPr>
                              <a:rPr lang="en-US" i="1">
                                <a:latin typeface="Cambria Math"/>
                              </a:rPr>
                            </m:ctrlPr>
                          </m:sSubPr>
                          <m:e>
                            <m:r>
                              <a:rPr lang="en-US" i="1">
                                <a:latin typeface="Cambria Math"/>
                              </a:rPr>
                              <m:t>𝑇</m:t>
                            </m:r>
                          </m:e>
                          <m:sub>
                            <m:r>
                              <a:rPr lang="en-US" i="1">
                                <a:latin typeface="Cambria Math"/>
                              </a:rPr>
                              <m:t>𝑥</m:t>
                            </m:r>
                          </m:sub>
                        </m:sSub>
                        <m:sSup>
                          <m:sSupPr>
                            <m:ctrlPr>
                              <a:rPr lang="en-US" i="1">
                                <a:latin typeface="Cambria Math"/>
                              </a:rPr>
                            </m:ctrlPr>
                          </m:sSupPr>
                          <m:e>
                            <m:r>
                              <a:rPr lang="en-US" i="1">
                                <a:latin typeface="Cambria Math"/>
                                <a:ea typeface="Cambria Math"/>
                              </a:rPr>
                              <m:t>∩</m:t>
                            </m:r>
                          </m:e>
                          <m:sup>
                            <m:r>
                              <a:rPr lang="en-US" b="0" i="1" smtClean="0">
                                <a:latin typeface="Cambria Math"/>
                              </a:rPr>
                              <m:t>𝑃</m:t>
                            </m:r>
                          </m:sup>
                        </m:sSup>
                        <m:sSub>
                          <m:sSubPr>
                            <m:ctrlPr>
                              <a:rPr lang="en-US" i="1">
                                <a:latin typeface="Cambria Math"/>
                              </a:rPr>
                            </m:ctrlPr>
                          </m:sSubPr>
                          <m:e>
                            <m:r>
                              <a:rPr lang="en-US" i="1">
                                <a:latin typeface="Cambria Math"/>
                              </a:rPr>
                              <m:t>𝑇</m:t>
                            </m:r>
                          </m:e>
                          <m:sub>
                            <m:r>
                              <a:rPr lang="en-US" i="1">
                                <a:latin typeface="Cambria Math"/>
                              </a:rPr>
                              <m:t>𝑦</m:t>
                            </m:r>
                          </m:sub>
                        </m:sSub>
                      </m:e>
                    </m:d>
                  </m:oMath>
                </a14:m>
                <a:r>
                  <a:rPr lang="en-US" dirty="0" smtClean="0"/>
                  <a:t> - longest common prefix length</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72166" y="2327404"/>
                <a:ext cx="4137864" cy="411010"/>
              </a:xfrm>
              <a:prstGeom prst="rect">
                <a:avLst/>
              </a:prstGeom>
              <a:blipFill rotWithShape="1">
                <a:blip r:embed="rId4"/>
                <a:stretch>
                  <a:fillRect r="-147" b="-15714"/>
                </a:stretch>
              </a:blipFill>
              <a:ln w="190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817838" y="2325260"/>
                <a:ext cx="4094069" cy="411010"/>
              </a:xfrm>
              <a:prstGeom prst="rect">
                <a:avLst/>
              </a:prstGeom>
              <a:solidFill>
                <a:srgbClr val="FFFF00"/>
              </a:solidFill>
              <a:ln w="19050">
                <a:solidFill>
                  <a:schemeClr val="accent1"/>
                </a:solidFill>
              </a:ln>
            </p:spPr>
            <p:txBody>
              <a:bodyPr wrap="none">
                <a:spAutoFit/>
              </a:bodyPr>
              <a:lstStyle/>
              <a:p>
                <a14:m>
                  <m:oMath xmlns:m="http://schemas.openxmlformats.org/officeDocument/2006/math">
                    <m:d>
                      <m:dPr>
                        <m:begChr m:val="|"/>
                        <m:endChr m:val="|"/>
                        <m:ctrlPr>
                          <a:rPr lang="en-US" i="1" smtClean="0">
                            <a:latin typeface="Cambria Math"/>
                          </a:rPr>
                        </m:ctrlPr>
                      </m:dPr>
                      <m:e>
                        <m:sSub>
                          <m:sSubPr>
                            <m:ctrlPr>
                              <a:rPr lang="en-US" i="1">
                                <a:latin typeface="Cambria Math"/>
                              </a:rPr>
                            </m:ctrlPr>
                          </m:sSubPr>
                          <m:e>
                            <m:r>
                              <a:rPr lang="en-US" i="1">
                                <a:latin typeface="Cambria Math"/>
                              </a:rPr>
                              <m:t>𝑇</m:t>
                            </m:r>
                          </m:e>
                          <m:sub>
                            <m:r>
                              <a:rPr lang="en-US" i="1">
                                <a:latin typeface="Cambria Math"/>
                              </a:rPr>
                              <m:t>𝑥</m:t>
                            </m:r>
                          </m:sub>
                        </m:sSub>
                        <m:sSup>
                          <m:sSupPr>
                            <m:ctrlPr>
                              <a:rPr lang="en-US" i="1">
                                <a:latin typeface="Cambria Math"/>
                              </a:rPr>
                            </m:ctrlPr>
                          </m:sSupPr>
                          <m:e>
                            <m:r>
                              <a:rPr lang="en-US" i="1">
                                <a:latin typeface="Cambria Math"/>
                                <a:ea typeface="Cambria Math"/>
                              </a:rPr>
                              <m:t>∩</m:t>
                            </m:r>
                          </m:e>
                          <m:sup>
                            <m:r>
                              <a:rPr lang="en-US" b="0" i="1" smtClean="0">
                                <a:latin typeface="Cambria Math"/>
                              </a:rPr>
                              <m:t>𝑆</m:t>
                            </m:r>
                          </m:sup>
                        </m:sSup>
                        <m:sSub>
                          <m:sSubPr>
                            <m:ctrlPr>
                              <a:rPr lang="en-US" i="1">
                                <a:latin typeface="Cambria Math"/>
                              </a:rPr>
                            </m:ctrlPr>
                          </m:sSubPr>
                          <m:e>
                            <m:r>
                              <a:rPr lang="en-US" i="1">
                                <a:latin typeface="Cambria Math"/>
                              </a:rPr>
                              <m:t>𝑇</m:t>
                            </m:r>
                          </m:e>
                          <m:sub>
                            <m:r>
                              <a:rPr lang="en-US" i="1">
                                <a:latin typeface="Cambria Math"/>
                              </a:rPr>
                              <m:t>𝑦</m:t>
                            </m:r>
                          </m:sub>
                        </m:sSub>
                      </m:e>
                    </m:d>
                  </m:oMath>
                </a14:m>
                <a:r>
                  <a:rPr lang="en-US" dirty="0" smtClean="0"/>
                  <a:t> - longest common suffix length</a:t>
                </a:r>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4817838" y="2325260"/>
                <a:ext cx="4094069" cy="411010"/>
              </a:xfrm>
              <a:prstGeom prst="rect">
                <a:avLst/>
              </a:prstGeom>
              <a:blipFill rotWithShape="1">
                <a:blip r:embed="rId5"/>
                <a:stretch>
                  <a:fillRect r="-296" b="-14085"/>
                </a:stretch>
              </a:blipFill>
              <a:ln w="19050">
                <a:solidFill>
                  <a:schemeClr val="accent1"/>
                </a:solidFill>
              </a:ln>
            </p:spPr>
            <p:txBody>
              <a:bodyPr/>
              <a:lstStyle/>
              <a:p>
                <a:r>
                  <a:rPr lang="en-US">
                    <a:noFill/>
                  </a:rPr>
                  <a:t> </a:t>
                </a:r>
              </a:p>
            </p:txBody>
          </p:sp>
        </mc:Fallback>
      </mc:AlternateContent>
      <p:pic>
        <p:nvPicPr>
          <p:cNvPr id="17" name="Picture 2"/>
          <p:cNvPicPr>
            <a:picLocks noChangeAspect="1" noChangeArrowheads="1"/>
          </p:cNvPicPr>
          <p:nvPr/>
        </p:nvPicPr>
        <p:blipFill>
          <a:blip r:embed="rId6"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56468" y="5847687"/>
            <a:ext cx="967799"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92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55657"/>
            <a:ext cx="9144000" cy="646331"/>
          </a:xfrm>
          <a:prstGeom prst="rect">
            <a:avLst/>
          </a:prstGeom>
          <a:noFill/>
        </p:spPr>
        <p:txBody>
          <a:bodyPr wrap="square" rtlCol="0">
            <a:spAutoFit/>
          </a:bodyPr>
          <a:lstStyle/>
          <a:p>
            <a:pPr algn="ctr"/>
            <a:r>
              <a:rPr lang="en-US" sz="3600" b="1" dirty="0" smtClean="0">
                <a:solidFill>
                  <a:srgbClr val="0070C0"/>
                </a:solidFill>
              </a:rPr>
              <a:t>“Prefix-Suffix” Similarity </a:t>
            </a:r>
            <a:r>
              <a:rPr lang="en-US" sz="3200" b="1" dirty="0" smtClean="0">
                <a:solidFill>
                  <a:srgbClr val="0070C0"/>
                </a:solidFill>
              </a:rPr>
              <a:t>(aka </a:t>
            </a:r>
            <a:r>
              <a:rPr lang="en-US" sz="3200" b="1" dirty="0" err="1"/>
              <a:t>Ochiai</a:t>
            </a:r>
            <a:r>
              <a:rPr lang="en-US" sz="3200" b="1" dirty="0"/>
              <a:t> coefficient</a:t>
            </a:r>
            <a:r>
              <a:rPr lang="en-US" sz="3200" b="1" dirty="0" smtClean="0">
                <a:solidFill>
                  <a:srgbClr val="0070C0"/>
                </a:solidFill>
              </a:rPr>
              <a:t>)</a:t>
            </a:r>
          </a:p>
        </p:txBody>
      </p:sp>
      <p:sp>
        <p:nvSpPr>
          <p:cNvPr id="4" name="TextBox 3"/>
          <p:cNvSpPr txBox="1"/>
          <p:nvPr/>
        </p:nvSpPr>
        <p:spPr>
          <a:xfrm>
            <a:off x="506414" y="2865892"/>
            <a:ext cx="6081810" cy="646331"/>
          </a:xfrm>
          <a:prstGeom prst="rect">
            <a:avLst/>
          </a:prstGeom>
          <a:noFill/>
        </p:spPr>
        <p:txBody>
          <a:bodyPr wrap="square" rtlCol="0">
            <a:spAutoFit/>
          </a:bodyPr>
          <a:lstStyle/>
          <a:p>
            <a:r>
              <a:rPr lang="en-US" sz="3600" dirty="0" smtClean="0"/>
              <a:t>T</a:t>
            </a:r>
            <a:r>
              <a:rPr lang="en-US" sz="3600" baseline="-25000" dirty="0" smtClean="0"/>
              <a:t>x</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smtClean="0"/>
              <a:t>, Q</a:t>
            </a:r>
            <a:r>
              <a:rPr lang="en-US" sz="3600" baseline="-25000" dirty="0" smtClean="0"/>
              <a:t>4</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p:sp>
        <p:nvSpPr>
          <p:cNvPr id="6" name="TextBox 5"/>
          <p:cNvSpPr txBox="1"/>
          <p:nvPr/>
        </p:nvSpPr>
        <p:spPr>
          <a:xfrm>
            <a:off x="502220" y="4221088"/>
            <a:ext cx="6374036" cy="646331"/>
          </a:xfrm>
          <a:prstGeom prst="rect">
            <a:avLst/>
          </a:prstGeom>
          <a:noFill/>
        </p:spPr>
        <p:txBody>
          <a:bodyPr wrap="square" rtlCol="0">
            <a:spAutoFit/>
          </a:bodyPr>
          <a:lstStyle/>
          <a:p>
            <a:r>
              <a:rPr lang="en-US" sz="3600" dirty="0" smtClean="0"/>
              <a:t>T</a:t>
            </a:r>
            <a:r>
              <a:rPr lang="en-US" sz="3600" baseline="-25000" dirty="0" smtClean="0"/>
              <a:t>y</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a:t>, </a:t>
            </a:r>
            <a:r>
              <a:rPr lang="en-US" sz="3600" dirty="0" smtClean="0"/>
              <a:t>Q</a:t>
            </a:r>
            <a:r>
              <a:rPr lang="en-US" sz="3600" baseline="-25000" dirty="0" smtClean="0"/>
              <a:t>7</a:t>
            </a:r>
            <a:r>
              <a:rPr lang="en-US" sz="3600" dirty="0" smtClean="0"/>
              <a:t>, Q</a:t>
            </a:r>
            <a:r>
              <a:rPr lang="en-US" sz="3600" baseline="-25000" dirty="0" smtClean="0"/>
              <a:t>8</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mc:AlternateContent xmlns:mc="http://schemas.openxmlformats.org/markup-compatibility/2006" xmlns:a14="http://schemas.microsoft.com/office/drawing/2010/main">
        <mc:Choice Requires="a14">
          <p:sp>
            <p:nvSpPr>
              <p:cNvPr id="2" name="TextBox 1"/>
              <p:cNvSpPr txBox="1"/>
              <p:nvPr/>
            </p:nvSpPr>
            <p:spPr>
              <a:xfrm>
                <a:off x="674491" y="743228"/>
                <a:ext cx="7760009" cy="1729191"/>
              </a:xfrm>
              <a:prstGeom prst="rect">
                <a:avLst/>
              </a:prstGeom>
              <a:solidFill>
                <a:srgbClr val="FFFF00"/>
              </a:solidFill>
              <a:ln w="50800">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a:rPr>
                          </m:ctrlPr>
                        </m:sSubPr>
                        <m:e>
                          <m:r>
                            <a:rPr lang="en-US" sz="3600" i="1">
                              <a:latin typeface="Cambria Math"/>
                            </a:rPr>
                            <m:t>𝑆𝐼𝑀</m:t>
                          </m:r>
                          <m:r>
                            <a:rPr lang="en-US" sz="3600" b="0" i="1" smtClean="0">
                              <a:latin typeface="Cambria Math"/>
                            </a:rPr>
                            <m:t>𝑃𝑆</m:t>
                          </m:r>
                          <m:r>
                            <a:rPr lang="en-US" sz="3600" b="0" i="1" smtClean="0">
                              <a:latin typeface="Cambria Math"/>
                            </a:rPr>
                            <m:t>′</m:t>
                          </m:r>
                        </m:e>
                        <m:sub>
                          <m:sSub>
                            <m:sSubPr>
                              <m:ctrlPr>
                                <a:rPr lang="en-US" sz="3600" i="1" smtClean="0">
                                  <a:latin typeface="Cambria Math"/>
                                </a:rPr>
                              </m:ctrlPr>
                            </m:sSubPr>
                            <m:e>
                              <m:r>
                                <a:rPr lang="en-US" sz="3600" b="0" i="1" smtClean="0">
                                  <a:latin typeface="Cambria Math"/>
                                </a:rPr>
                                <m:t>𝑇</m:t>
                              </m:r>
                            </m:e>
                            <m:sub>
                              <m:r>
                                <a:rPr lang="en-US" sz="3600" b="0" i="1" smtClean="0">
                                  <a:latin typeface="Cambria Math"/>
                                </a:rPr>
                                <m:t>𝑥</m:t>
                              </m:r>
                            </m:sub>
                          </m:sSub>
                          <m:r>
                            <a:rPr lang="en-US" sz="3600" b="0" i="1" smtClean="0">
                              <a:latin typeface="Cambria Math"/>
                            </a:rPr>
                            <m:t>,</m:t>
                          </m:r>
                          <m:sSub>
                            <m:sSubPr>
                              <m:ctrlPr>
                                <a:rPr lang="en-US" sz="3600" b="0" i="1" smtClean="0">
                                  <a:latin typeface="Cambria Math"/>
                                </a:rPr>
                              </m:ctrlPr>
                            </m:sSubPr>
                            <m:e>
                              <m:r>
                                <a:rPr lang="en-US" sz="3600" b="0" i="1" smtClean="0">
                                  <a:latin typeface="Cambria Math"/>
                                </a:rPr>
                                <m:t>𝑇</m:t>
                              </m:r>
                            </m:e>
                            <m:sub>
                              <m:r>
                                <a:rPr lang="en-US" sz="3600" b="0" i="1" smtClean="0">
                                  <a:latin typeface="Cambria Math"/>
                                </a:rPr>
                                <m:t>𝑦</m:t>
                              </m:r>
                            </m:sub>
                          </m:sSub>
                        </m:sub>
                      </m:sSub>
                      <m:r>
                        <a:rPr lang="en-US" sz="3600" b="0" i="0" smtClean="0">
                          <a:latin typeface="Cambria Math"/>
                        </a:rPr>
                        <m:t>=</m:t>
                      </m:r>
                      <m:rad>
                        <m:radPr>
                          <m:degHide m:val="on"/>
                          <m:ctrlPr>
                            <a:rPr lang="en-US" sz="3600" b="0" i="1" smtClean="0">
                              <a:latin typeface="Cambria Math"/>
                            </a:rPr>
                          </m:ctrlPr>
                        </m:radPr>
                        <m:deg/>
                        <m:e>
                          <m:f>
                            <m:fPr>
                              <m:ctrlPr>
                                <a:rPr lang="en-US" sz="3600" b="0" i="1" smtClean="0">
                                  <a:latin typeface="Cambria Math"/>
                                </a:rPr>
                              </m:ctrlPr>
                            </m:fPr>
                            <m:num>
                              <m:d>
                                <m:dPr>
                                  <m:begChr m:val="|"/>
                                  <m:endChr m:val="|"/>
                                  <m:ctrlPr>
                                    <a:rPr lang="en-US" sz="3600" i="1">
                                      <a:latin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𝑥</m:t>
                                      </m:r>
                                    </m:sub>
                                  </m:sSub>
                                  <m:sSup>
                                    <m:sSupPr>
                                      <m:ctrlPr>
                                        <a:rPr lang="en-US" sz="3600" i="1">
                                          <a:latin typeface="Cambria Math"/>
                                        </a:rPr>
                                      </m:ctrlPr>
                                    </m:sSupPr>
                                    <m:e>
                                      <m:r>
                                        <a:rPr lang="en-US" sz="3600" i="1">
                                          <a:latin typeface="Cambria Math"/>
                                          <a:ea typeface="Cambria Math"/>
                                        </a:rPr>
                                        <m:t>∩</m:t>
                                      </m:r>
                                    </m:e>
                                    <m:sup>
                                      <m:r>
                                        <a:rPr lang="en-US" sz="3600" b="0" i="1" smtClean="0">
                                          <a:latin typeface="Cambria Math"/>
                                        </a:rPr>
                                        <m:t>𝑃</m:t>
                                      </m:r>
                                    </m:sup>
                                  </m:sSup>
                                  <m:sSub>
                                    <m:sSubPr>
                                      <m:ctrlPr>
                                        <a:rPr lang="en-US" sz="3600" i="1">
                                          <a:latin typeface="Cambria Math"/>
                                        </a:rPr>
                                      </m:ctrlPr>
                                    </m:sSubPr>
                                    <m:e>
                                      <m:r>
                                        <a:rPr lang="en-US" sz="3600" i="1">
                                          <a:latin typeface="Cambria Math"/>
                                        </a:rPr>
                                        <m:t>𝑇</m:t>
                                      </m:r>
                                    </m:e>
                                    <m:sub>
                                      <m:r>
                                        <a:rPr lang="en-US" sz="3600" i="1">
                                          <a:latin typeface="Cambria Math"/>
                                        </a:rPr>
                                        <m:t>𝑦</m:t>
                                      </m:r>
                                    </m:sub>
                                  </m:sSub>
                                </m:e>
                              </m:d>
                              <m:r>
                                <a:rPr lang="en-US" sz="3600" i="1">
                                  <a:latin typeface="Cambria Math"/>
                                  <a:ea typeface="Cambria Math"/>
                                </a:rPr>
                                <m:t>∙</m:t>
                              </m:r>
                              <m:d>
                                <m:dPr>
                                  <m:begChr m:val="|"/>
                                  <m:endChr m:val="|"/>
                                  <m:ctrlPr>
                                    <a:rPr lang="en-US" sz="3600" i="1">
                                      <a:latin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𝑥</m:t>
                                      </m:r>
                                    </m:sub>
                                  </m:sSub>
                                  <m:sSup>
                                    <m:sSupPr>
                                      <m:ctrlPr>
                                        <a:rPr lang="en-US" sz="3600" i="1">
                                          <a:latin typeface="Cambria Math"/>
                                        </a:rPr>
                                      </m:ctrlPr>
                                    </m:sSupPr>
                                    <m:e>
                                      <m:r>
                                        <a:rPr lang="en-US" sz="3600" i="1">
                                          <a:latin typeface="Cambria Math"/>
                                          <a:ea typeface="Cambria Math"/>
                                        </a:rPr>
                                        <m:t>∩</m:t>
                                      </m:r>
                                    </m:e>
                                    <m:sup>
                                      <m:r>
                                        <a:rPr lang="en-US" sz="3600" b="0" i="1" smtClean="0">
                                          <a:latin typeface="Cambria Math"/>
                                        </a:rPr>
                                        <m:t>𝑆</m:t>
                                      </m:r>
                                    </m:sup>
                                  </m:sSup>
                                  <m:sSub>
                                    <m:sSubPr>
                                      <m:ctrlPr>
                                        <a:rPr lang="en-US" sz="3600" i="1">
                                          <a:latin typeface="Cambria Math"/>
                                        </a:rPr>
                                      </m:ctrlPr>
                                    </m:sSubPr>
                                    <m:e>
                                      <m:r>
                                        <a:rPr lang="en-US" sz="3600" i="1">
                                          <a:latin typeface="Cambria Math"/>
                                        </a:rPr>
                                        <m:t>𝑇</m:t>
                                      </m:r>
                                    </m:e>
                                    <m:sub>
                                      <m:r>
                                        <a:rPr lang="en-US" sz="3600" i="1">
                                          <a:latin typeface="Cambria Math"/>
                                        </a:rPr>
                                        <m:t>𝑦</m:t>
                                      </m:r>
                                    </m:sub>
                                  </m:sSub>
                                </m:e>
                              </m:d>
                            </m:num>
                            <m:den>
                              <m:d>
                                <m:dPr>
                                  <m:begChr m:val="|"/>
                                  <m:endChr m:val="|"/>
                                  <m:ctrlPr>
                                    <a:rPr lang="en-US" sz="3600" i="1">
                                      <a:latin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𝑥</m:t>
                                      </m:r>
                                    </m:sub>
                                  </m:sSub>
                                </m:e>
                              </m:d>
                              <m:r>
                                <a:rPr lang="en-US" sz="3600" i="1">
                                  <a:latin typeface="Cambria Math"/>
                                  <a:ea typeface="Cambria Math"/>
                                </a:rPr>
                                <m:t>∙</m:t>
                              </m:r>
                              <m:d>
                                <m:dPr>
                                  <m:begChr m:val="|"/>
                                  <m:endChr m:val="|"/>
                                  <m:ctrlPr>
                                    <a:rPr lang="en-US" sz="3600" i="1">
                                      <a:latin typeface="Cambria Math"/>
                                      <a:ea typeface="Cambria Math"/>
                                    </a:rPr>
                                  </m:ctrlPr>
                                </m:dPr>
                                <m:e>
                                  <m:sSub>
                                    <m:sSubPr>
                                      <m:ctrlPr>
                                        <a:rPr lang="en-US" sz="3600" i="1">
                                          <a:latin typeface="Cambria Math"/>
                                        </a:rPr>
                                      </m:ctrlPr>
                                    </m:sSubPr>
                                    <m:e>
                                      <m:r>
                                        <a:rPr lang="en-US" sz="3600" i="1">
                                          <a:latin typeface="Cambria Math"/>
                                        </a:rPr>
                                        <m:t>𝑇</m:t>
                                      </m:r>
                                    </m:e>
                                    <m:sub>
                                      <m:r>
                                        <a:rPr lang="en-US" sz="3600" i="1">
                                          <a:latin typeface="Cambria Math"/>
                                        </a:rPr>
                                        <m:t>𝑦</m:t>
                                      </m:r>
                                    </m:sub>
                                  </m:sSub>
                                </m:e>
                              </m:d>
                            </m:den>
                          </m:f>
                        </m:e>
                      </m:rad>
                    </m:oMath>
                  </m:oMathPara>
                </a14:m>
                <a:endParaRPr lang="en-US" sz="3600" dirty="0"/>
              </a:p>
            </p:txBody>
          </p:sp>
        </mc:Choice>
        <mc:Fallback xmlns="">
          <p:sp>
            <p:nvSpPr>
              <p:cNvPr id="2" name="TextBox 1"/>
              <p:cNvSpPr txBox="1">
                <a:spLocks noRot="1" noChangeAspect="1" noMove="1" noResize="1" noEditPoints="1" noAdjustHandles="1" noChangeArrowheads="1" noChangeShapeType="1" noTextEdit="1"/>
              </p:cNvSpPr>
              <p:nvPr/>
            </p:nvSpPr>
            <p:spPr>
              <a:xfrm>
                <a:off x="674491" y="743228"/>
                <a:ext cx="7760009" cy="1729191"/>
              </a:xfrm>
              <a:prstGeom prst="rect">
                <a:avLst/>
              </a:prstGeom>
              <a:blipFill rotWithShape="1">
                <a:blip r:embed="rId2"/>
                <a:stretch>
                  <a:fillRect/>
                </a:stretch>
              </a:blipFill>
              <a:ln w="508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97286" y="5461992"/>
                <a:ext cx="5987858" cy="1133067"/>
              </a:xfrm>
              <a:prstGeom prst="rect">
                <a:avLst/>
              </a:prstGeom>
              <a:noFill/>
              <a:ln w="508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a:rPr>
                          </m:ctrlPr>
                        </m:sSubPr>
                        <m:e>
                          <m:r>
                            <a:rPr lang="en-US" sz="3600" i="1">
                              <a:latin typeface="Cambria Math"/>
                            </a:rPr>
                            <m:t>𝑆𝐼𝑀</m:t>
                          </m:r>
                          <m:r>
                            <a:rPr lang="en-US" sz="3600" b="0" i="1" smtClean="0">
                              <a:latin typeface="Cambria Math"/>
                            </a:rPr>
                            <m:t>𝑃𝑆</m:t>
                          </m:r>
                          <m:r>
                            <a:rPr lang="en-US" sz="3600" b="0" i="1" smtClean="0">
                              <a:latin typeface="Cambria Math"/>
                            </a:rPr>
                            <m:t>′</m:t>
                          </m:r>
                        </m:e>
                        <m:sub>
                          <m:sSub>
                            <m:sSubPr>
                              <m:ctrlPr>
                                <a:rPr lang="en-US" sz="3600" i="1" smtClean="0">
                                  <a:latin typeface="Cambria Math"/>
                                </a:rPr>
                              </m:ctrlPr>
                            </m:sSubPr>
                            <m:e>
                              <m:r>
                                <a:rPr lang="en-US" sz="3600" b="0" i="1" smtClean="0">
                                  <a:latin typeface="Cambria Math"/>
                                </a:rPr>
                                <m:t>𝑇</m:t>
                              </m:r>
                            </m:e>
                            <m:sub>
                              <m:r>
                                <a:rPr lang="en-US" sz="3600" b="0" i="1" smtClean="0">
                                  <a:latin typeface="Cambria Math"/>
                                </a:rPr>
                                <m:t>𝑥</m:t>
                              </m:r>
                            </m:sub>
                          </m:sSub>
                          <m:r>
                            <a:rPr lang="en-US" sz="3600" b="0" i="1" smtClean="0">
                              <a:latin typeface="Cambria Math"/>
                            </a:rPr>
                            <m:t>,</m:t>
                          </m:r>
                          <m:sSub>
                            <m:sSubPr>
                              <m:ctrlPr>
                                <a:rPr lang="en-US" sz="3600" b="0" i="1" smtClean="0">
                                  <a:latin typeface="Cambria Math"/>
                                </a:rPr>
                              </m:ctrlPr>
                            </m:sSubPr>
                            <m:e>
                              <m:r>
                                <a:rPr lang="en-US" sz="3600" b="0" i="1" smtClean="0">
                                  <a:latin typeface="Cambria Math"/>
                                </a:rPr>
                                <m:t>𝑇</m:t>
                              </m:r>
                            </m:e>
                            <m:sub>
                              <m:r>
                                <a:rPr lang="en-US" sz="3600" b="0" i="1" smtClean="0">
                                  <a:latin typeface="Cambria Math"/>
                                </a:rPr>
                                <m:t>𝑦</m:t>
                              </m:r>
                            </m:sub>
                          </m:sSub>
                        </m:sub>
                      </m:sSub>
                      <m:r>
                        <a:rPr lang="en-US" sz="3600" i="1">
                          <a:latin typeface="Cambria Math"/>
                          <a:ea typeface="Cambria Math"/>
                        </a:rPr>
                        <m:t>≈</m:t>
                      </m:r>
                      <m:f>
                        <m:fPr>
                          <m:ctrlPr>
                            <a:rPr lang="en-US" sz="3600" b="0" i="1" smtClean="0">
                              <a:latin typeface="Cambria Math"/>
                            </a:rPr>
                          </m:ctrlPr>
                        </m:fPr>
                        <m:num>
                          <m:r>
                            <a:rPr lang="en-US" sz="3600" b="0" i="1" smtClean="0">
                              <a:latin typeface="Cambria Math"/>
                            </a:rPr>
                            <m:t>2.449</m:t>
                          </m:r>
                        </m:num>
                        <m:den>
                          <m:r>
                            <a:rPr lang="en-US" sz="3600" b="0" i="1" smtClean="0">
                              <a:latin typeface="Cambria Math"/>
                            </a:rPr>
                            <m:t>6.48</m:t>
                          </m:r>
                        </m:den>
                      </m:f>
                      <m:r>
                        <a:rPr lang="en-US" sz="3600" b="0" i="1" smtClean="0">
                          <a:latin typeface="Cambria Math"/>
                          <a:ea typeface="Cambria Math"/>
                        </a:rPr>
                        <m:t>≈0.378</m:t>
                      </m:r>
                    </m:oMath>
                  </m:oMathPara>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497286" y="5461992"/>
                <a:ext cx="5987858" cy="1133067"/>
              </a:xfrm>
              <a:prstGeom prst="rect">
                <a:avLst/>
              </a:prstGeom>
              <a:blipFill rotWithShape="1">
                <a:blip r:embed="rId3"/>
                <a:stretch>
                  <a:fillRect/>
                </a:stretch>
              </a:blipFill>
              <a:ln w="50800">
                <a:noFill/>
              </a:ln>
            </p:spPr>
            <p:txBody>
              <a:bodyPr/>
              <a:lstStyle/>
              <a:p>
                <a:r>
                  <a:rPr lang="en-US">
                    <a:noFill/>
                  </a:rPr>
                  <a:t> </a:t>
                </a:r>
              </a:p>
            </p:txBody>
          </p:sp>
        </mc:Fallback>
      </mc:AlternateContent>
      <p:sp>
        <p:nvSpPr>
          <p:cNvPr id="8" name="Rounded Rectangle 7"/>
          <p:cNvSpPr/>
          <p:nvPr/>
        </p:nvSpPr>
        <p:spPr>
          <a:xfrm>
            <a:off x="1369740" y="2894467"/>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369740" y="4221088"/>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369740" y="3701680"/>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88257" y="5085184"/>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067944" y="2894467"/>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716016" y="4221088"/>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5076056" y="5085184"/>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87683" y="3701680"/>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24491" y="5861843"/>
            <a:ext cx="967799"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99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55657"/>
            <a:ext cx="9144000" cy="646331"/>
          </a:xfrm>
          <a:prstGeom prst="rect">
            <a:avLst/>
          </a:prstGeom>
          <a:noFill/>
        </p:spPr>
        <p:txBody>
          <a:bodyPr wrap="square" rtlCol="0">
            <a:spAutoFit/>
          </a:bodyPr>
          <a:lstStyle/>
          <a:p>
            <a:pPr algn="ctr"/>
            <a:r>
              <a:rPr lang="en-US" sz="3600" b="1" dirty="0" smtClean="0">
                <a:solidFill>
                  <a:srgbClr val="0070C0"/>
                </a:solidFill>
              </a:rPr>
              <a:t>“Prefix-Suffix” Similarity </a:t>
            </a:r>
            <a:r>
              <a:rPr lang="en-US" sz="2800" b="1" dirty="0" smtClean="0">
                <a:solidFill>
                  <a:srgbClr val="0070C0"/>
                </a:solidFill>
              </a:rPr>
              <a:t>(Harmonic mean-based)</a:t>
            </a:r>
          </a:p>
        </p:txBody>
      </p:sp>
      <p:sp>
        <p:nvSpPr>
          <p:cNvPr id="4" name="TextBox 3"/>
          <p:cNvSpPr txBox="1"/>
          <p:nvPr/>
        </p:nvSpPr>
        <p:spPr>
          <a:xfrm>
            <a:off x="506414" y="2865892"/>
            <a:ext cx="6081810" cy="646331"/>
          </a:xfrm>
          <a:prstGeom prst="rect">
            <a:avLst/>
          </a:prstGeom>
          <a:noFill/>
        </p:spPr>
        <p:txBody>
          <a:bodyPr wrap="square" rtlCol="0">
            <a:spAutoFit/>
          </a:bodyPr>
          <a:lstStyle/>
          <a:p>
            <a:r>
              <a:rPr lang="en-US" sz="3600" dirty="0" smtClean="0"/>
              <a:t>T</a:t>
            </a:r>
            <a:r>
              <a:rPr lang="en-US" sz="3600" baseline="-25000" dirty="0" smtClean="0"/>
              <a:t>x</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smtClean="0"/>
              <a:t>, Q</a:t>
            </a:r>
            <a:r>
              <a:rPr lang="en-US" sz="3600" baseline="-25000" dirty="0" smtClean="0"/>
              <a:t>4</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p:sp>
        <p:nvSpPr>
          <p:cNvPr id="6" name="TextBox 5"/>
          <p:cNvSpPr txBox="1"/>
          <p:nvPr/>
        </p:nvSpPr>
        <p:spPr>
          <a:xfrm>
            <a:off x="502220" y="4221088"/>
            <a:ext cx="6374036" cy="646331"/>
          </a:xfrm>
          <a:prstGeom prst="rect">
            <a:avLst/>
          </a:prstGeom>
          <a:noFill/>
        </p:spPr>
        <p:txBody>
          <a:bodyPr wrap="square" rtlCol="0">
            <a:spAutoFit/>
          </a:bodyPr>
          <a:lstStyle/>
          <a:p>
            <a:r>
              <a:rPr lang="en-US" sz="3600" dirty="0" smtClean="0"/>
              <a:t>T</a:t>
            </a:r>
            <a:r>
              <a:rPr lang="en-US" sz="3600" baseline="-25000" dirty="0" smtClean="0"/>
              <a:t>y</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a:t>, </a:t>
            </a:r>
            <a:r>
              <a:rPr lang="en-US" sz="3600" dirty="0" smtClean="0"/>
              <a:t>Q</a:t>
            </a:r>
            <a:r>
              <a:rPr lang="en-US" sz="3600" baseline="-25000" dirty="0" smtClean="0"/>
              <a:t>7</a:t>
            </a:r>
            <a:r>
              <a:rPr lang="en-US" sz="3600" dirty="0" smtClean="0"/>
              <a:t>, Q</a:t>
            </a:r>
            <a:r>
              <a:rPr lang="en-US" sz="3600" baseline="-25000" dirty="0" smtClean="0"/>
              <a:t>8</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mc:AlternateContent xmlns:mc="http://schemas.openxmlformats.org/markup-compatibility/2006" xmlns:a14="http://schemas.microsoft.com/office/drawing/2010/main">
        <mc:Choice Requires="a14">
          <p:sp>
            <p:nvSpPr>
              <p:cNvPr id="2" name="TextBox 1"/>
              <p:cNvSpPr txBox="1"/>
              <p:nvPr/>
            </p:nvSpPr>
            <p:spPr>
              <a:xfrm>
                <a:off x="674491" y="743228"/>
                <a:ext cx="8108117" cy="1145698"/>
              </a:xfrm>
              <a:prstGeom prst="rect">
                <a:avLst/>
              </a:prstGeom>
              <a:solidFill>
                <a:srgbClr val="FFFF00"/>
              </a:solidFill>
              <a:ln w="50800">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𝑆𝐼𝑀</m:t>
                          </m:r>
                          <m:r>
                            <a:rPr lang="en-US" sz="2800" b="0" i="1" smtClean="0">
                              <a:latin typeface="Cambria Math"/>
                            </a:rPr>
                            <m:t>𝑃𝑆</m:t>
                          </m:r>
                          <m:r>
                            <a:rPr lang="en-US" sz="2800" b="0" i="1" smtClean="0">
                              <a:latin typeface="Cambria Math"/>
                            </a:rPr>
                            <m:t>′′</m:t>
                          </m:r>
                        </m:e>
                        <m:sub>
                          <m:sSub>
                            <m:sSubPr>
                              <m:ctrlPr>
                                <a:rPr lang="en-US" sz="2800" i="1" smtClean="0">
                                  <a:latin typeface="Cambria Math"/>
                                </a:rPr>
                              </m:ctrlPr>
                            </m:sSubPr>
                            <m:e>
                              <m:r>
                                <a:rPr lang="en-US" sz="2800" b="0" i="1" smtClean="0">
                                  <a:latin typeface="Cambria Math"/>
                                </a:rPr>
                                <m:t>𝑇</m:t>
                              </m:r>
                            </m:e>
                            <m:sub>
                              <m:r>
                                <a:rPr lang="en-US" sz="2800" b="0" i="1" smtClean="0">
                                  <a:latin typeface="Cambria Math"/>
                                </a:rPr>
                                <m:t>𝑥</m:t>
                              </m:r>
                            </m:sub>
                          </m:sSub>
                          <m:r>
                            <a:rPr lang="en-US" sz="2800" b="0" i="1" smtClean="0">
                              <a:latin typeface="Cambria Math"/>
                            </a:rPr>
                            <m:t>,</m:t>
                          </m:r>
                          <m:sSub>
                            <m:sSubPr>
                              <m:ctrlPr>
                                <a:rPr lang="en-US" sz="2800" b="0" i="1" smtClean="0">
                                  <a:latin typeface="Cambria Math"/>
                                </a:rPr>
                              </m:ctrlPr>
                            </m:sSubPr>
                            <m:e>
                              <m:r>
                                <a:rPr lang="en-US" sz="2800" b="0" i="1" smtClean="0">
                                  <a:latin typeface="Cambria Math"/>
                                </a:rPr>
                                <m:t>𝑇</m:t>
                              </m:r>
                            </m:e>
                            <m:sub>
                              <m:r>
                                <a:rPr lang="en-US" sz="2800" b="0" i="1" smtClean="0">
                                  <a:latin typeface="Cambria Math"/>
                                </a:rPr>
                                <m:t>𝑦</m:t>
                              </m:r>
                            </m:sub>
                          </m:sSub>
                        </m:sub>
                      </m:sSub>
                      <m:r>
                        <a:rPr lang="en-US" sz="2800" b="0" i="0" smtClean="0">
                          <a:latin typeface="Cambria Math"/>
                        </a:rPr>
                        <m:t>=</m:t>
                      </m:r>
                      <m:f>
                        <m:fPr>
                          <m:ctrlPr>
                            <a:rPr lang="en-US" sz="2800" i="1">
                              <a:latin typeface="Cambria Math"/>
                            </a:rPr>
                          </m:ctrlPr>
                        </m:fPr>
                        <m:num>
                          <m:d>
                            <m:dPr>
                              <m:begChr m:val="|"/>
                              <m:endChr m:val="|"/>
                              <m:ctrlPr>
                                <a:rPr lang="en-US" sz="2800" i="1">
                                  <a:latin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𝑥</m:t>
                                  </m:r>
                                </m:sub>
                              </m:sSub>
                              <m:sSup>
                                <m:sSupPr>
                                  <m:ctrlPr>
                                    <a:rPr lang="en-US" sz="2800" i="1">
                                      <a:latin typeface="Cambria Math"/>
                                    </a:rPr>
                                  </m:ctrlPr>
                                </m:sSupPr>
                                <m:e>
                                  <m:r>
                                    <a:rPr lang="en-US" sz="2800" i="1">
                                      <a:latin typeface="Cambria Math"/>
                                      <a:ea typeface="Cambria Math"/>
                                    </a:rPr>
                                    <m:t>∩</m:t>
                                  </m:r>
                                </m:e>
                                <m:sup>
                                  <m:r>
                                    <a:rPr lang="en-US" sz="2800" b="0" i="1" smtClean="0">
                                      <a:latin typeface="Cambria Math"/>
                                    </a:rPr>
                                    <m:t>𝑃</m:t>
                                  </m:r>
                                </m:sup>
                              </m:sSup>
                              <m:sSub>
                                <m:sSubPr>
                                  <m:ctrlPr>
                                    <a:rPr lang="en-US" sz="2800" i="1">
                                      <a:latin typeface="Cambria Math"/>
                                    </a:rPr>
                                  </m:ctrlPr>
                                </m:sSubPr>
                                <m:e>
                                  <m:r>
                                    <a:rPr lang="en-US" sz="2800" i="1">
                                      <a:latin typeface="Cambria Math"/>
                                    </a:rPr>
                                    <m:t>𝑇</m:t>
                                  </m:r>
                                </m:e>
                                <m:sub>
                                  <m:r>
                                    <a:rPr lang="en-US" sz="2800" i="1">
                                      <a:latin typeface="Cambria Math"/>
                                    </a:rPr>
                                    <m:t>𝑦</m:t>
                                  </m:r>
                                </m:sub>
                              </m:sSub>
                            </m:e>
                          </m:d>
                          <m:r>
                            <a:rPr lang="en-US" sz="2800" i="1">
                              <a:latin typeface="Cambria Math"/>
                              <a:ea typeface="Cambria Math"/>
                            </a:rPr>
                            <m:t>∙</m:t>
                          </m:r>
                          <m:d>
                            <m:dPr>
                              <m:begChr m:val="|"/>
                              <m:endChr m:val="|"/>
                              <m:ctrlPr>
                                <a:rPr lang="en-US" sz="2800" i="1">
                                  <a:latin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𝑥</m:t>
                                  </m:r>
                                </m:sub>
                              </m:sSub>
                              <m:sSup>
                                <m:sSupPr>
                                  <m:ctrlPr>
                                    <a:rPr lang="en-US" sz="2800" i="1">
                                      <a:latin typeface="Cambria Math"/>
                                    </a:rPr>
                                  </m:ctrlPr>
                                </m:sSupPr>
                                <m:e>
                                  <m:r>
                                    <a:rPr lang="en-US" sz="2800" i="1">
                                      <a:latin typeface="Cambria Math"/>
                                      <a:ea typeface="Cambria Math"/>
                                    </a:rPr>
                                    <m:t>∩</m:t>
                                  </m:r>
                                </m:e>
                                <m:sup>
                                  <m:r>
                                    <a:rPr lang="en-US" sz="2800" b="0" i="1" smtClean="0">
                                      <a:latin typeface="Cambria Math"/>
                                    </a:rPr>
                                    <m:t>𝑆</m:t>
                                  </m:r>
                                </m:sup>
                              </m:sSup>
                              <m:sSub>
                                <m:sSubPr>
                                  <m:ctrlPr>
                                    <a:rPr lang="en-US" sz="2800" i="1">
                                      <a:latin typeface="Cambria Math"/>
                                    </a:rPr>
                                  </m:ctrlPr>
                                </m:sSubPr>
                                <m:e>
                                  <m:r>
                                    <a:rPr lang="en-US" sz="2800" i="1">
                                      <a:latin typeface="Cambria Math"/>
                                    </a:rPr>
                                    <m:t>𝑇</m:t>
                                  </m:r>
                                </m:e>
                                <m:sub>
                                  <m:r>
                                    <a:rPr lang="en-US" sz="2800" i="1">
                                      <a:latin typeface="Cambria Math"/>
                                    </a:rPr>
                                    <m:t>𝑦</m:t>
                                  </m:r>
                                </m:sub>
                              </m:sSub>
                            </m:e>
                          </m:d>
                          <m:r>
                            <a:rPr lang="en-US" sz="2800" i="1" smtClean="0">
                              <a:latin typeface="Cambria Math"/>
                              <a:ea typeface="Cambria Math"/>
                            </a:rPr>
                            <m:t>∙</m:t>
                          </m:r>
                          <m:d>
                            <m:dPr>
                              <m:ctrlPr>
                                <a:rPr lang="en-US" sz="2800" i="1" smtClean="0">
                                  <a:latin typeface="Cambria Math"/>
                                  <a:ea typeface="Cambria Math"/>
                                </a:rPr>
                              </m:ctrlPr>
                            </m:dPr>
                            <m:e>
                              <m:d>
                                <m:dPr>
                                  <m:begChr m:val="|"/>
                                  <m:endChr m:val="|"/>
                                  <m:ctrlPr>
                                    <a:rPr lang="en-US" sz="2800" i="1">
                                      <a:latin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𝑥</m:t>
                                      </m:r>
                                    </m:sub>
                                  </m:sSub>
                                </m:e>
                              </m:d>
                              <m:r>
                                <a:rPr lang="en-US" sz="2800" b="0" i="1" smtClean="0">
                                  <a:latin typeface="Cambria Math"/>
                                </a:rPr>
                                <m:t>+</m:t>
                              </m:r>
                              <m:d>
                                <m:dPr>
                                  <m:begChr m:val="|"/>
                                  <m:endChr m:val="|"/>
                                  <m:ctrlPr>
                                    <a:rPr lang="en-US" sz="2800" i="1">
                                      <a:latin typeface="Cambria Math"/>
                                      <a:ea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𝑦</m:t>
                                      </m:r>
                                    </m:sub>
                                  </m:sSub>
                                </m:e>
                              </m:d>
                            </m:e>
                          </m:d>
                        </m:num>
                        <m:den>
                          <m:d>
                            <m:dPr>
                              <m:begChr m:val="|"/>
                              <m:endChr m:val="|"/>
                              <m:ctrlPr>
                                <a:rPr lang="en-US" sz="2800" i="1">
                                  <a:latin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𝑥</m:t>
                                  </m:r>
                                </m:sub>
                              </m:sSub>
                            </m:e>
                          </m:d>
                          <m:r>
                            <a:rPr lang="en-US" sz="2800" i="1">
                              <a:latin typeface="Cambria Math"/>
                              <a:ea typeface="Cambria Math"/>
                            </a:rPr>
                            <m:t>∙</m:t>
                          </m:r>
                          <m:d>
                            <m:dPr>
                              <m:begChr m:val="|"/>
                              <m:endChr m:val="|"/>
                              <m:ctrlPr>
                                <a:rPr lang="en-US" sz="2800" i="1">
                                  <a:latin typeface="Cambria Math"/>
                                  <a:ea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𝑦</m:t>
                                  </m:r>
                                </m:sub>
                              </m:sSub>
                            </m:e>
                          </m:d>
                          <m:r>
                            <a:rPr lang="en-US" sz="2800" i="1">
                              <a:latin typeface="Cambria Math"/>
                              <a:ea typeface="Cambria Math"/>
                            </a:rPr>
                            <m:t>∙</m:t>
                          </m:r>
                          <m:d>
                            <m:dPr>
                              <m:ctrlPr>
                                <a:rPr lang="en-US" sz="2800" i="1">
                                  <a:latin typeface="Cambria Math"/>
                                  <a:ea typeface="Cambria Math"/>
                                </a:rPr>
                              </m:ctrlPr>
                            </m:dPr>
                            <m:e>
                              <m:d>
                                <m:dPr>
                                  <m:begChr m:val="|"/>
                                  <m:endChr m:val="|"/>
                                  <m:ctrlPr>
                                    <a:rPr lang="en-US" sz="2800" i="1">
                                      <a:latin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𝑥</m:t>
                                      </m:r>
                                    </m:sub>
                                  </m:sSub>
                                  <m:sSup>
                                    <m:sSupPr>
                                      <m:ctrlPr>
                                        <a:rPr lang="en-US" sz="2800" i="1">
                                          <a:latin typeface="Cambria Math"/>
                                        </a:rPr>
                                      </m:ctrlPr>
                                    </m:sSupPr>
                                    <m:e>
                                      <m:r>
                                        <a:rPr lang="en-US" sz="2800" i="1">
                                          <a:latin typeface="Cambria Math"/>
                                          <a:ea typeface="Cambria Math"/>
                                        </a:rPr>
                                        <m:t>∩</m:t>
                                      </m:r>
                                    </m:e>
                                    <m:sup>
                                      <m:r>
                                        <a:rPr lang="en-US" sz="2800" b="0" i="1" smtClean="0">
                                          <a:latin typeface="Cambria Math"/>
                                        </a:rPr>
                                        <m:t>𝑃</m:t>
                                      </m:r>
                                    </m:sup>
                                  </m:sSup>
                                  <m:sSub>
                                    <m:sSubPr>
                                      <m:ctrlPr>
                                        <a:rPr lang="en-US" sz="2800" i="1">
                                          <a:latin typeface="Cambria Math"/>
                                        </a:rPr>
                                      </m:ctrlPr>
                                    </m:sSubPr>
                                    <m:e>
                                      <m:r>
                                        <a:rPr lang="en-US" sz="2800" i="1">
                                          <a:latin typeface="Cambria Math"/>
                                        </a:rPr>
                                        <m:t>𝑇</m:t>
                                      </m:r>
                                    </m:e>
                                    <m:sub>
                                      <m:r>
                                        <a:rPr lang="en-US" sz="2800" i="1">
                                          <a:latin typeface="Cambria Math"/>
                                        </a:rPr>
                                        <m:t>𝑦</m:t>
                                      </m:r>
                                    </m:sub>
                                  </m:sSub>
                                </m:e>
                              </m:d>
                              <m:r>
                                <a:rPr lang="en-US" sz="2800" b="0" i="1" smtClean="0">
                                  <a:latin typeface="Cambria Math"/>
                                  <a:ea typeface="Cambria Math"/>
                                </a:rPr>
                                <m:t>+</m:t>
                              </m:r>
                              <m:d>
                                <m:dPr>
                                  <m:begChr m:val="|"/>
                                  <m:endChr m:val="|"/>
                                  <m:ctrlPr>
                                    <a:rPr lang="en-US" sz="2800" i="1">
                                      <a:latin typeface="Cambria Math"/>
                                    </a:rPr>
                                  </m:ctrlPr>
                                </m:dPr>
                                <m:e>
                                  <m:sSub>
                                    <m:sSubPr>
                                      <m:ctrlPr>
                                        <a:rPr lang="en-US" sz="2800" i="1">
                                          <a:latin typeface="Cambria Math"/>
                                        </a:rPr>
                                      </m:ctrlPr>
                                    </m:sSubPr>
                                    <m:e>
                                      <m:r>
                                        <a:rPr lang="en-US" sz="2800" i="1">
                                          <a:latin typeface="Cambria Math"/>
                                        </a:rPr>
                                        <m:t>𝑇</m:t>
                                      </m:r>
                                    </m:e>
                                    <m:sub>
                                      <m:r>
                                        <a:rPr lang="en-US" sz="2800" i="1">
                                          <a:latin typeface="Cambria Math"/>
                                        </a:rPr>
                                        <m:t>𝑥</m:t>
                                      </m:r>
                                    </m:sub>
                                  </m:sSub>
                                  <m:sSup>
                                    <m:sSupPr>
                                      <m:ctrlPr>
                                        <a:rPr lang="en-US" sz="2800" i="1">
                                          <a:latin typeface="Cambria Math"/>
                                        </a:rPr>
                                      </m:ctrlPr>
                                    </m:sSupPr>
                                    <m:e>
                                      <m:r>
                                        <a:rPr lang="en-US" sz="2800" i="1">
                                          <a:latin typeface="Cambria Math"/>
                                          <a:ea typeface="Cambria Math"/>
                                        </a:rPr>
                                        <m:t>∩</m:t>
                                      </m:r>
                                    </m:e>
                                    <m:sup>
                                      <m:r>
                                        <a:rPr lang="en-US" sz="2800" b="0" i="1" smtClean="0">
                                          <a:latin typeface="Cambria Math"/>
                                        </a:rPr>
                                        <m:t>𝑆</m:t>
                                      </m:r>
                                    </m:sup>
                                  </m:sSup>
                                  <m:sSub>
                                    <m:sSubPr>
                                      <m:ctrlPr>
                                        <a:rPr lang="en-US" sz="2800" i="1">
                                          <a:latin typeface="Cambria Math"/>
                                        </a:rPr>
                                      </m:ctrlPr>
                                    </m:sSubPr>
                                    <m:e>
                                      <m:r>
                                        <a:rPr lang="en-US" sz="2800" i="1">
                                          <a:latin typeface="Cambria Math"/>
                                        </a:rPr>
                                        <m:t>𝑇</m:t>
                                      </m:r>
                                    </m:e>
                                    <m:sub>
                                      <m:r>
                                        <a:rPr lang="en-US" sz="2800" i="1">
                                          <a:latin typeface="Cambria Math"/>
                                        </a:rPr>
                                        <m:t>𝑦</m:t>
                                      </m:r>
                                    </m:sub>
                                  </m:sSub>
                                </m:e>
                              </m:d>
                            </m:e>
                          </m:d>
                        </m:den>
                      </m:f>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674491" y="743228"/>
                <a:ext cx="8108117" cy="1145698"/>
              </a:xfrm>
              <a:prstGeom prst="rect">
                <a:avLst/>
              </a:prstGeom>
              <a:blipFill rotWithShape="1">
                <a:blip r:embed="rId2"/>
                <a:stretch>
                  <a:fillRect/>
                </a:stretch>
              </a:blipFill>
              <a:ln w="508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97286" y="5461992"/>
                <a:ext cx="6016712" cy="1133067"/>
              </a:xfrm>
              <a:prstGeom prst="rect">
                <a:avLst/>
              </a:prstGeom>
              <a:noFill/>
              <a:ln w="508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a:rPr>
                          </m:ctrlPr>
                        </m:sSubPr>
                        <m:e>
                          <m:r>
                            <a:rPr lang="en-US" sz="3600" i="1">
                              <a:latin typeface="Cambria Math"/>
                            </a:rPr>
                            <m:t>𝑆𝐼𝑀</m:t>
                          </m:r>
                          <m:r>
                            <a:rPr lang="en-US" sz="3600" b="0" i="1" smtClean="0">
                              <a:latin typeface="Cambria Math"/>
                            </a:rPr>
                            <m:t>𝑃𝑆</m:t>
                          </m:r>
                          <m:r>
                            <a:rPr lang="en-US" sz="3600" b="0" i="1" smtClean="0">
                              <a:latin typeface="Cambria Math"/>
                            </a:rPr>
                            <m:t>′′</m:t>
                          </m:r>
                        </m:e>
                        <m:sub>
                          <m:sSub>
                            <m:sSubPr>
                              <m:ctrlPr>
                                <a:rPr lang="en-US" sz="3600" i="1" smtClean="0">
                                  <a:latin typeface="Cambria Math"/>
                                </a:rPr>
                              </m:ctrlPr>
                            </m:sSubPr>
                            <m:e>
                              <m:r>
                                <a:rPr lang="en-US" sz="3600" b="0" i="1" smtClean="0">
                                  <a:latin typeface="Cambria Math"/>
                                </a:rPr>
                                <m:t>𝑇</m:t>
                              </m:r>
                            </m:e>
                            <m:sub>
                              <m:r>
                                <a:rPr lang="en-US" sz="3600" b="0" i="1" smtClean="0">
                                  <a:latin typeface="Cambria Math"/>
                                </a:rPr>
                                <m:t>𝑥</m:t>
                              </m:r>
                            </m:sub>
                          </m:sSub>
                          <m:r>
                            <a:rPr lang="en-US" sz="3600" b="0" i="1" smtClean="0">
                              <a:latin typeface="Cambria Math"/>
                            </a:rPr>
                            <m:t>,</m:t>
                          </m:r>
                          <m:sSub>
                            <m:sSubPr>
                              <m:ctrlPr>
                                <a:rPr lang="en-US" sz="3600" b="0" i="1" smtClean="0">
                                  <a:latin typeface="Cambria Math"/>
                                </a:rPr>
                              </m:ctrlPr>
                            </m:sSubPr>
                            <m:e>
                              <m:r>
                                <a:rPr lang="en-US" sz="3600" b="0" i="1" smtClean="0">
                                  <a:latin typeface="Cambria Math"/>
                                </a:rPr>
                                <m:t>𝑇</m:t>
                              </m:r>
                            </m:e>
                            <m:sub>
                              <m:r>
                                <a:rPr lang="en-US" sz="3600" b="0" i="1" smtClean="0">
                                  <a:latin typeface="Cambria Math"/>
                                </a:rPr>
                                <m:t>𝑦</m:t>
                              </m:r>
                            </m:sub>
                          </m:sSub>
                        </m:sub>
                      </m:sSub>
                      <m:r>
                        <a:rPr lang="en-US" sz="3600" b="0" i="1" smtClean="0">
                          <a:latin typeface="Cambria Math"/>
                          <a:ea typeface="Cambria Math"/>
                        </a:rPr>
                        <m:t>=</m:t>
                      </m:r>
                      <m:f>
                        <m:fPr>
                          <m:ctrlPr>
                            <a:rPr lang="en-US" sz="3600" b="0" i="1" smtClean="0">
                              <a:latin typeface="Cambria Math"/>
                            </a:rPr>
                          </m:ctrlPr>
                        </m:fPr>
                        <m:num>
                          <m:r>
                            <a:rPr lang="en-US" sz="3600" b="0" i="1" smtClean="0">
                              <a:latin typeface="Cambria Math"/>
                            </a:rPr>
                            <m:t>78</m:t>
                          </m:r>
                        </m:num>
                        <m:den>
                          <m:r>
                            <a:rPr lang="en-US" sz="3600" b="0" i="1" smtClean="0">
                              <a:latin typeface="Cambria Math"/>
                            </a:rPr>
                            <m:t>201</m:t>
                          </m:r>
                        </m:den>
                      </m:f>
                      <m:r>
                        <a:rPr lang="en-US" sz="3600" b="0" i="1" smtClean="0">
                          <a:latin typeface="Cambria Math"/>
                          <a:ea typeface="Cambria Math"/>
                        </a:rPr>
                        <m:t>≈0.3714</m:t>
                      </m:r>
                    </m:oMath>
                  </m:oMathPara>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497286" y="5461992"/>
                <a:ext cx="6016712" cy="1133067"/>
              </a:xfrm>
              <a:prstGeom prst="rect">
                <a:avLst/>
              </a:prstGeom>
              <a:blipFill rotWithShape="1">
                <a:blip r:embed="rId3"/>
                <a:stretch>
                  <a:fillRect/>
                </a:stretch>
              </a:blipFill>
              <a:ln w="50800">
                <a:noFill/>
              </a:ln>
            </p:spPr>
            <p:txBody>
              <a:bodyPr/>
              <a:lstStyle/>
              <a:p>
                <a:r>
                  <a:rPr lang="en-US">
                    <a:noFill/>
                  </a:rPr>
                  <a:t> </a:t>
                </a:r>
              </a:p>
            </p:txBody>
          </p:sp>
        </mc:Fallback>
      </mc:AlternateContent>
      <p:sp>
        <p:nvSpPr>
          <p:cNvPr id="8" name="Rounded Rectangle 7"/>
          <p:cNvSpPr/>
          <p:nvPr/>
        </p:nvSpPr>
        <p:spPr>
          <a:xfrm>
            <a:off x="1369740" y="2894467"/>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369740" y="4221088"/>
            <a:ext cx="1872208"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369740" y="3701680"/>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88257" y="5085184"/>
            <a:ext cx="936104"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067944" y="2894467"/>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716016" y="4221088"/>
            <a:ext cx="1296144"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5076056" y="5085184"/>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87683" y="3701680"/>
            <a:ext cx="976405"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24491" y="5892030"/>
            <a:ext cx="967799"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75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79512" y="3217820"/>
                <a:ext cx="8784976" cy="752514"/>
              </a:xfrm>
              <a:prstGeom prst="rect">
                <a:avLst/>
              </a:prstGeom>
              <a:solidFill>
                <a:srgbClr val="FFFF00"/>
              </a:solidFill>
              <a:ln w="25400">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a:rPr>
                          </m:ctrlPr>
                        </m:sSubPr>
                        <m:e>
                          <m:r>
                            <a:rPr lang="en-US" sz="3600" i="1">
                              <a:latin typeface="Cambria Math"/>
                            </a:rPr>
                            <m:t>𝑆𝐼𝑀</m:t>
                          </m:r>
                          <m:r>
                            <a:rPr lang="en-US" sz="3600" b="0" i="1" smtClean="0">
                              <a:latin typeface="Cambria Math"/>
                            </a:rPr>
                            <m:t>𝑃𝑆</m:t>
                          </m:r>
                          <m:r>
                            <a:rPr lang="en-US" sz="3600" b="0" i="1" smtClean="0">
                              <a:latin typeface="Cambria Math"/>
                            </a:rPr>
                            <m:t>′′</m:t>
                          </m:r>
                        </m:e>
                        <m:sub>
                          <m:sSub>
                            <m:sSubPr>
                              <m:ctrlPr>
                                <a:rPr lang="en-US" sz="3600" i="1">
                                  <a:latin typeface="Cambria Math"/>
                                </a:rPr>
                              </m:ctrlPr>
                            </m:sSubPr>
                            <m:e>
                              <m:r>
                                <a:rPr lang="en-US" sz="3600" i="1">
                                  <a:latin typeface="Cambria Math"/>
                                </a:rPr>
                                <m:t>𝑇</m:t>
                              </m:r>
                            </m:e>
                            <m:sub>
                              <m:r>
                                <a:rPr lang="en-US" sz="3600" i="1">
                                  <a:latin typeface="Cambria Math"/>
                                </a:rPr>
                                <m:t>𝑥</m:t>
                              </m:r>
                            </m:sub>
                          </m:sSub>
                          <m:r>
                            <a:rPr lang="en-US" sz="3600" i="1">
                              <a:latin typeface="Cambria Math"/>
                            </a:rPr>
                            <m:t>,</m:t>
                          </m:r>
                          <m:sSub>
                            <m:sSubPr>
                              <m:ctrlPr>
                                <a:rPr lang="en-US" sz="3600" i="1">
                                  <a:latin typeface="Cambria Math"/>
                                </a:rPr>
                              </m:ctrlPr>
                            </m:sSubPr>
                            <m:e>
                              <m:r>
                                <a:rPr lang="en-US" sz="3600" i="1">
                                  <a:latin typeface="Cambria Math"/>
                                </a:rPr>
                                <m:t>𝑇</m:t>
                              </m:r>
                            </m:e>
                            <m:sub>
                              <m:r>
                                <a:rPr lang="en-US" sz="3600" i="1">
                                  <a:latin typeface="Cambria Math"/>
                                </a:rPr>
                                <m:t>𝑦</m:t>
                              </m:r>
                            </m:sub>
                          </m:sSub>
                        </m:sub>
                      </m:sSub>
                      <m:r>
                        <a:rPr lang="en-US" sz="3600" i="1" smtClean="0">
                          <a:latin typeface="Cambria Math"/>
                          <a:ea typeface="Cambria Math"/>
                        </a:rPr>
                        <m:t>≤</m:t>
                      </m:r>
                      <m:sSub>
                        <m:sSubPr>
                          <m:ctrlPr>
                            <a:rPr lang="en-US" sz="3600" i="1">
                              <a:latin typeface="Cambria Math"/>
                            </a:rPr>
                          </m:ctrlPr>
                        </m:sSubPr>
                        <m:e>
                          <m:r>
                            <a:rPr lang="en-US" sz="3600" i="1">
                              <a:latin typeface="Cambria Math"/>
                            </a:rPr>
                            <m:t>𝑆𝐼𝑀</m:t>
                          </m:r>
                          <m:r>
                            <a:rPr lang="en-US" sz="3600" b="0" i="1" smtClean="0">
                              <a:latin typeface="Cambria Math"/>
                            </a:rPr>
                            <m:t>𝑃𝑆</m:t>
                          </m:r>
                          <m:r>
                            <a:rPr lang="en-US" sz="3600" i="1">
                              <a:latin typeface="Cambria Math"/>
                            </a:rPr>
                            <m:t>′</m:t>
                          </m:r>
                        </m:e>
                        <m:sub>
                          <m:sSub>
                            <m:sSubPr>
                              <m:ctrlPr>
                                <a:rPr lang="en-US" sz="3600" i="1">
                                  <a:latin typeface="Cambria Math"/>
                                </a:rPr>
                              </m:ctrlPr>
                            </m:sSubPr>
                            <m:e>
                              <m:r>
                                <a:rPr lang="en-US" sz="3600" i="1">
                                  <a:latin typeface="Cambria Math"/>
                                </a:rPr>
                                <m:t>𝑇</m:t>
                              </m:r>
                            </m:e>
                            <m:sub>
                              <m:r>
                                <a:rPr lang="en-US" sz="3600" i="1">
                                  <a:latin typeface="Cambria Math"/>
                                </a:rPr>
                                <m:t>𝑥</m:t>
                              </m:r>
                            </m:sub>
                          </m:sSub>
                          <m:r>
                            <a:rPr lang="en-US" sz="3600" i="1">
                              <a:latin typeface="Cambria Math"/>
                            </a:rPr>
                            <m:t>,</m:t>
                          </m:r>
                          <m:sSub>
                            <m:sSubPr>
                              <m:ctrlPr>
                                <a:rPr lang="en-US" sz="3600" i="1">
                                  <a:latin typeface="Cambria Math"/>
                                </a:rPr>
                              </m:ctrlPr>
                            </m:sSubPr>
                            <m:e>
                              <m:r>
                                <a:rPr lang="en-US" sz="3600" i="1">
                                  <a:latin typeface="Cambria Math"/>
                                </a:rPr>
                                <m:t>𝑇</m:t>
                              </m:r>
                            </m:e>
                            <m:sub>
                              <m:r>
                                <a:rPr lang="en-US" sz="3600" i="1">
                                  <a:latin typeface="Cambria Math"/>
                                </a:rPr>
                                <m:t>𝑦</m:t>
                              </m:r>
                            </m:sub>
                          </m:sSub>
                        </m:sub>
                      </m:sSub>
                      <m:r>
                        <a:rPr lang="en-US" sz="3600" i="1" smtClean="0">
                          <a:latin typeface="Cambria Math"/>
                          <a:ea typeface="Cambria Math"/>
                        </a:rPr>
                        <m:t>≤</m:t>
                      </m:r>
                      <m:sSub>
                        <m:sSubPr>
                          <m:ctrlPr>
                            <a:rPr lang="en-US" sz="3600" i="1">
                              <a:latin typeface="Cambria Math"/>
                            </a:rPr>
                          </m:ctrlPr>
                        </m:sSubPr>
                        <m:e>
                          <m:r>
                            <a:rPr lang="en-US" sz="3600" i="1">
                              <a:latin typeface="Cambria Math"/>
                            </a:rPr>
                            <m:t>𝑆𝐼𝑀</m:t>
                          </m:r>
                          <m:r>
                            <a:rPr lang="en-US" sz="3600" b="0" i="1" smtClean="0">
                              <a:latin typeface="Cambria Math"/>
                            </a:rPr>
                            <m:t>𝑃𝑆</m:t>
                          </m:r>
                        </m:e>
                        <m:sub>
                          <m:sSub>
                            <m:sSubPr>
                              <m:ctrlPr>
                                <a:rPr lang="en-US" sz="3600" i="1">
                                  <a:latin typeface="Cambria Math"/>
                                </a:rPr>
                              </m:ctrlPr>
                            </m:sSubPr>
                            <m:e>
                              <m:r>
                                <a:rPr lang="en-US" sz="3600" i="1">
                                  <a:latin typeface="Cambria Math"/>
                                </a:rPr>
                                <m:t>𝑇</m:t>
                              </m:r>
                            </m:e>
                            <m:sub>
                              <m:r>
                                <a:rPr lang="en-US" sz="3600" i="1">
                                  <a:latin typeface="Cambria Math"/>
                                </a:rPr>
                                <m:t>𝑥</m:t>
                              </m:r>
                            </m:sub>
                          </m:sSub>
                          <m:r>
                            <a:rPr lang="en-US" sz="3600" i="1">
                              <a:latin typeface="Cambria Math"/>
                            </a:rPr>
                            <m:t>,</m:t>
                          </m:r>
                          <m:sSub>
                            <m:sSubPr>
                              <m:ctrlPr>
                                <a:rPr lang="en-US" sz="3600" i="1">
                                  <a:latin typeface="Cambria Math"/>
                                </a:rPr>
                              </m:ctrlPr>
                            </m:sSubPr>
                            <m:e>
                              <m:r>
                                <a:rPr lang="en-US" sz="3600" i="1">
                                  <a:latin typeface="Cambria Math"/>
                                </a:rPr>
                                <m:t>𝑇</m:t>
                              </m:r>
                            </m:e>
                            <m:sub>
                              <m:r>
                                <a:rPr lang="en-US" sz="3600" i="1">
                                  <a:latin typeface="Cambria Math"/>
                                </a:rPr>
                                <m:t>𝑦</m:t>
                              </m:r>
                            </m:sub>
                          </m:sSub>
                        </m:sub>
                      </m:sSub>
                    </m:oMath>
                  </m:oMathPara>
                </a14:m>
                <a:endParaRPr lang="en-US" sz="3600" dirty="0"/>
              </a:p>
            </p:txBody>
          </p:sp>
        </mc:Choice>
        <mc:Fallback xmlns="">
          <p:sp>
            <p:nvSpPr>
              <p:cNvPr id="3" name="Rectangle 2"/>
              <p:cNvSpPr>
                <a:spLocks noRot="1" noChangeAspect="1" noMove="1" noResize="1" noEditPoints="1" noAdjustHandles="1" noChangeArrowheads="1" noChangeShapeType="1" noTextEdit="1"/>
              </p:cNvSpPr>
              <p:nvPr/>
            </p:nvSpPr>
            <p:spPr>
              <a:xfrm>
                <a:off x="179512" y="3217820"/>
                <a:ext cx="8784976" cy="752514"/>
              </a:xfrm>
              <a:prstGeom prst="rect">
                <a:avLst/>
              </a:prstGeom>
              <a:blipFill rotWithShape="1">
                <a:blip r:embed="rId2"/>
                <a:stretch>
                  <a:fillRect/>
                </a:stretch>
              </a:blipFill>
              <a:ln w="25400">
                <a:solidFill>
                  <a:schemeClr val="accent1"/>
                </a:solidFill>
              </a:ln>
            </p:spPr>
            <p:txBody>
              <a:bodyPr/>
              <a:lstStyle/>
              <a:p>
                <a:r>
                  <a:rPr lang="en-US">
                    <a:noFill/>
                  </a:rPr>
                  <a:t> </a:t>
                </a:r>
              </a:p>
            </p:txBody>
          </p:sp>
        </mc:Fallback>
      </mc:AlternateContent>
      <p:pic>
        <p:nvPicPr>
          <p:cNvPr id="4" name="Picture 2"/>
          <p:cNvPicPr>
            <a:picLocks noChangeAspect="1" noChangeArrowheads="1"/>
          </p:cNvPicPr>
          <p:nvPr/>
        </p:nvPicPr>
        <p:blipFill>
          <a:blip r:embed="rId3"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24492" y="65233"/>
            <a:ext cx="967799"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370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55657"/>
            <a:ext cx="9144000" cy="707886"/>
          </a:xfrm>
          <a:prstGeom prst="rect">
            <a:avLst/>
          </a:prstGeom>
          <a:noFill/>
        </p:spPr>
        <p:txBody>
          <a:bodyPr wrap="square" rtlCol="0">
            <a:spAutoFit/>
          </a:bodyPr>
          <a:lstStyle/>
          <a:p>
            <a:pPr algn="ctr"/>
            <a:r>
              <a:rPr lang="en-US" sz="4000" b="1" dirty="0" smtClean="0">
                <a:solidFill>
                  <a:srgbClr val="0070C0"/>
                </a:solidFill>
              </a:rPr>
              <a:t>“Prefix-Suffix” Similarity</a:t>
            </a:r>
          </a:p>
        </p:txBody>
      </p:sp>
      <p:sp>
        <p:nvSpPr>
          <p:cNvPr id="4" name="TextBox 3"/>
          <p:cNvSpPr txBox="1"/>
          <p:nvPr/>
        </p:nvSpPr>
        <p:spPr>
          <a:xfrm>
            <a:off x="589326" y="1484784"/>
            <a:ext cx="6081810" cy="646331"/>
          </a:xfrm>
          <a:prstGeom prst="rect">
            <a:avLst/>
          </a:prstGeom>
          <a:noFill/>
        </p:spPr>
        <p:txBody>
          <a:bodyPr wrap="square" rtlCol="0">
            <a:spAutoFit/>
          </a:bodyPr>
          <a:lstStyle/>
          <a:p>
            <a:r>
              <a:rPr lang="en-US" sz="3600" dirty="0" smtClean="0"/>
              <a:t>T</a:t>
            </a:r>
            <a:r>
              <a:rPr lang="en-US" sz="3600" baseline="-25000" dirty="0" smtClean="0"/>
              <a:t>x</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smtClean="0"/>
              <a:t>, Q</a:t>
            </a:r>
            <a:r>
              <a:rPr lang="en-US" sz="3600" baseline="-25000" dirty="0" smtClean="0"/>
              <a:t>4</a:t>
            </a:r>
            <a:r>
              <a:rPr lang="en-US" sz="3600" dirty="0" smtClean="0"/>
              <a:t>, 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p:sp>
        <p:nvSpPr>
          <p:cNvPr id="6" name="TextBox 5"/>
          <p:cNvSpPr txBox="1"/>
          <p:nvPr/>
        </p:nvSpPr>
        <p:spPr>
          <a:xfrm>
            <a:off x="585132" y="2839980"/>
            <a:ext cx="7382148" cy="646331"/>
          </a:xfrm>
          <a:prstGeom prst="rect">
            <a:avLst/>
          </a:prstGeom>
          <a:noFill/>
        </p:spPr>
        <p:txBody>
          <a:bodyPr wrap="square" rtlCol="0">
            <a:spAutoFit/>
          </a:bodyPr>
          <a:lstStyle/>
          <a:p>
            <a:r>
              <a:rPr lang="en-US" sz="3600" dirty="0" smtClean="0"/>
              <a:t>T</a:t>
            </a:r>
            <a:r>
              <a:rPr lang="en-US" sz="3600" baseline="-25000" dirty="0" smtClean="0"/>
              <a:t>y</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a:t>, </a:t>
            </a:r>
            <a:r>
              <a:rPr lang="en-US" sz="3600" dirty="0" smtClean="0"/>
              <a:t>Q</a:t>
            </a:r>
            <a:r>
              <a:rPr lang="en-US" sz="3600" baseline="-25000" dirty="0" smtClean="0"/>
              <a:t>4</a:t>
            </a:r>
            <a:r>
              <a:rPr lang="en-US" sz="3600" dirty="0" smtClean="0"/>
              <a:t>, Q</a:t>
            </a:r>
            <a:r>
              <a:rPr lang="en-US" sz="3600" baseline="-25000" dirty="0" smtClean="0"/>
              <a:t>3</a:t>
            </a:r>
            <a:r>
              <a:rPr lang="en-US" sz="3600" dirty="0"/>
              <a:t>, Q</a:t>
            </a:r>
            <a:r>
              <a:rPr lang="en-US" sz="3600" baseline="-25000" dirty="0"/>
              <a:t>4</a:t>
            </a:r>
            <a:r>
              <a:rPr lang="en-US" sz="3600" dirty="0"/>
              <a:t>, </a:t>
            </a:r>
            <a:r>
              <a:rPr lang="en-US" sz="3600" dirty="0" smtClean="0"/>
              <a:t>Q</a:t>
            </a:r>
            <a:r>
              <a:rPr lang="en-US" sz="3600" baseline="-25000" dirty="0" smtClean="0"/>
              <a:t>5</a:t>
            </a:r>
            <a:r>
              <a:rPr lang="en-US" sz="3600" dirty="0" smtClean="0"/>
              <a:t>, Q</a:t>
            </a:r>
            <a:r>
              <a:rPr lang="en-US" sz="3600" baseline="-25000" dirty="0" smtClean="0"/>
              <a:t>6 </a:t>
            </a:r>
            <a:r>
              <a:rPr lang="en-US" sz="3600" dirty="0" smtClean="0"/>
              <a:t>}</a:t>
            </a:r>
            <a:endParaRPr lang="en-US" sz="3600" dirty="0"/>
          </a:p>
        </p:txBody>
      </p:sp>
      <mc:AlternateContent xmlns:mc="http://schemas.openxmlformats.org/markup-compatibility/2006" xmlns:a14="http://schemas.microsoft.com/office/drawing/2010/main">
        <mc:Choice Requires="a14">
          <p:sp>
            <p:nvSpPr>
              <p:cNvPr id="7" name="TextBox 6"/>
              <p:cNvSpPr txBox="1"/>
              <p:nvPr/>
            </p:nvSpPr>
            <p:spPr>
              <a:xfrm>
                <a:off x="176448" y="4247134"/>
                <a:ext cx="8902822" cy="898964"/>
              </a:xfrm>
              <a:prstGeom prst="rect">
                <a:avLst/>
              </a:prstGeom>
              <a:noFill/>
              <a:ln w="508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𝑆𝐼𝑀</m:t>
                          </m:r>
                          <m:r>
                            <a:rPr lang="en-US" sz="2800" b="0" i="1" smtClean="0">
                              <a:latin typeface="Cambria Math"/>
                            </a:rPr>
                            <m:t>𝑃𝑆</m:t>
                          </m:r>
                        </m:e>
                        <m:sub>
                          <m:sSub>
                            <m:sSubPr>
                              <m:ctrlPr>
                                <a:rPr lang="en-US" sz="2800" i="1" smtClean="0">
                                  <a:latin typeface="Cambria Math"/>
                                </a:rPr>
                              </m:ctrlPr>
                            </m:sSubPr>
                            <m:e>
                              <m:r>
                                <a:rPr lang="en-US" sz="2800" b="0" i="1" smtClean="0">
                                  <a:latin typeface="Cambria Math"/>
                                </a:rPr>
                                <m:t>𝑇</m:t>
                              </m:r>
                            </m:e>
                            <m:sub>
                              <m:r>
                                <a:rPr lang="en-US" sz="2800" b="0" i="1" smtClean="0">
                                  <a:latin typeface="Cambria Math"/>
                                </a:rPr>
                                <m:t>𝑥</m:t>
                              </m:r>
                            </m:sub>
                          </m:sSub>
                          <m:r>
                            <a:rPr lang="en-US" sz="2800" b="0" i="1" smtClean="0">
                              <a:latin typeface="Cambria Math"/>
                            </a:rPr>
                            <m:t>,</m:t>
                          </m:r>
                          <m:sSub>
                            <m:sSubPr>
                              <m:ctrlPr>
                                <a:rPr lang="en-US" sz="2800" b="0" i="1" smtClean="0">
                                  <a:latin typeface="Cambria Math"/>
                                </a:rPr>
                              </m:ctrlPr>
                            </m:sSubPr>
                            <m:e>
                              <m:r>
                                <a:rPr lang="en-US" sz="2800" b="0" i="1" smtClean="0">
                                  <a:latin typeface="Cambria Math"/>
                                </a:rPr>
                                <m:t>𝑇</m:t>
                              </m:r>
                            </m:e>
                            <m:sub>
                              <m:r>
                                <a:rPr lang="en-US" sz="2800" b="0" i="1" smtClean="0">
                                  <a:latin typeface="Cambria Math"/>
                                </a:rPr>
                                <m:t>𝑦</m:t>
                              </m:r>
                            </m:sub>
                          </m:sSub>
                        </m:sub>
                      </m:sSub>
                      <m:r>
                        <a:rPr lang="en-US" sz="2800" b="0" i="0" smtClean="0">
                          <a:latin typeface="Cambria Math"/>
                        </a:rPr>
                        <m:t>=</m:t>
                      </m:r>
                      <m:sSub>
                        <m:sSubPr>
                          <m:ctrlPr>
                            <a:rPr lang="en-US" sz="2800" i="1">
                              <a:latin typeface="Cambria Math"/>
                            </a:rPr>
                          </m:ctrlPr>
                        </m:sSubPr>
                        <m:e>
                          <m:r>
                            <a:rPr lang="en-US" sz="2800" i="1">
                              <a:latin typeface="Cambria Math"/>
                            </a:rPr>
                            <m:t>𝑆𝐼𝑀𝑃𝑆</m:t>
                          </m:r>
                          <m:r>
                            <a:rPr lang="en-US" sz="2800" b="0" i="1" smtClean="0">
                              <a:latin typeface="Cambria Math"/>
                            </a:rPr>
                            <m:t>′</m:t>
                          </m:r>
                        </m:e>
                        <m:sub>
                          <m:sSub>
                            <m:sSubPr>
                              <m:ctrlPr>
                                <a:rPr lang="en-US" sz="2800" i="1">
                                  <a:latin typeface="Cambria Math"/>
                                </a:rPr>
                              </m:ctrlPr>
                            </m:sSubPr>
                            <m:e>
                              <m:r>
                                <a:rPr lang="en-US" sz="2800" i="1">
                                  <a:latin typeface="Cambria Math"/>
                                </a:rPr>
                                <m:t>𝑇</m:t>
                              </m:r>
                            </m:e>
                            <m:sub>
                              <m:r>
                                <a:rPr lang="en-US" sz="2800" i="1">
                                  <a:latin typeface="Cambria Math"/>
                                </a:rPr>
                                <m:t>𝑥</m:t>
                              </m:r>
                            </m:sub>
                          </m:sSub>
                          <m:r>
                            <a:rPr lang="en-US" sz="2800" i="1">
                              <a:latin typeface="Cambria Math"/>
                            </a:rPr>
                            <m:t>,</m:t>
                          </m:r>
                          <m:sSub>
                            <m:sSubPr>
                              <m:ctrlPr>
                                <a:rPr lang="en-US" sz="2800" i="1">
                                  <a:latin typeface="Cambria Math"/>
                                </a:rPr>
                              </m:ctrlPr>
                            </m:sSubPr>
                            <m:e>
                              <m:r>
                                <a:rPr lang="en-US" sz="2800" i="1">
                                  <a:latin typeface="Cambria Math"/>
                                </a:rPr>
                                <m:t>𝑇</m:t>
                              </m:r>
                            </m:e>
                            <m:sub>
                              <m:r>
                                <a:rPr lang="en-US" sz="2800" i="1">
                                  <a:latin typeface="Cambria Math"/>
                                </a:rPr>
                                <m:t>𝑦</m:t>
                              </m:r>
                            </m:sub>
                          </m:sSub>
                        </m:sub>
                      </m:sSub>
                      <m:r>
                        <a:rPr lang="en-US" sz="2800">
                          <a:latin typeface="Cambria Math"/>
                        </a:rPr>
                        <m:t>=</m:t>
                      </m:r>
                      <m:sSub>
                        <m:sSubPr>
                          <m:ctrlPr>
                            <a:rPr lang="en-US" sz="2800" i="1">
                              <a:latin typeface="Cambria Math"/>
                            </a:rPr>
                          </m:ctrlPr>
                        </m:sSubPr>
                        <m:e>
                          <m:r>
                            <a:rPr lang="en-US" sz="2800" i="1">
                              <a:latin typeface="Cambria Math"/>
                            </a:rPr>
                            <m:t>𝑆𝐼𝑀𝑃𝑆</m:t>
                          </m:r>
                          <m:r>
                            <a:rPr lang="en-US" sz="2800" b="0" i="1" smtClean="0">
                              <a:latin typeface="Cambria Math"/>
                            </a:rPr>
                            <m:t>′′</m:t>
                          </m:r>
                        </m:e>
                        <m:sub>
                          <m:sSub>
                            <m:sSubPr>
                              <m:ctrlPr>
                                <a:rPr lang="en-US" sz="2800" i="1">
                                  <a:latin typeface="Cambria Math"/>
                                </a:rPr>
                              </m:ctrlPr>
                            </m:sSubPr>
                            <m:e>
                              <m:r>
                                <a:rPr lang="en-US" sz="2800" i="1">
                                  <a:latin typeface="Cambria Math"/>
                                </a:rPr>
                                <m:t>𝑇</m:t>
                              </m:r>
                            </m:e>
                            <m:sub>
                              <m:r>
                                <a:rPr lang="en-US" sz="2800" i="1">
                                  <a:latin typeface="Cambria Math"/>
                                </a:rPr>
                                <m:t>𝑥</m:t>
                              </m:r>
                            </m:sub>
                          </m:sSub>
                          <m:r>
                            <a:rPr lang="en-US" sz="2800" i="1">
                              <a:latin typeface="Cambria Math"/>
                            </a:rPr>
                            <m:t>,</m:t>
                          </m:r>
                          <m:sSub>
                            <m:sSubPr>
                              <m:ctrlPr>
                                <a:rPr lang="en-US" sz="2800" i="1">
                                  <a:latin typeface="Cambria Math"/>
                                </a:rPr>
                              </m:ctrlPr>
                            </m:sSubPr>
                            <m:e>
                              <m:r>
                                <a:rPr lang="en-US" sz="2800" i="1">
                                  <a:latin typeface="Cambria Math"/>
                                </a:rPr>
                                <m:t>𝑇</m:t>
                              </m:r>
                            </m:e>
                            <m:sub>
                              <m:r>
                                <a:rPr lang="en-US" sz="2800" i="1">
                                  <a:latin typeface="Cambria Math"/>
                                </a:rPr>
                                <m:t>𝑦</m:t>
                              </m:r>
                            </m:sub>
                          </m:sSub>
                        </m:sub>
                      </m:sSub>
                      <m:r>
                        <a:rPr lang="en-US" sz="2800">
                          <a:latin typeface="Cambria Math"/>
                        </a:rPr>
                        <m:t>=</m:t>
                      </m:r>
                      <m:f>
                        <m:fPr>
                          <m:ctrlPr>
                            <a:rPr lang="en-US" sz="2800" b="0" i="1" smtClean="0">
                              <a:latin typeface="Cambria Math"/>
                            </a:rPr>
                          </m:ctrlPr>
                        </m:fPr>
                        <m:num>
                          <m:r>
                            <a:rPr lang="en-US" sz="2800" b="0" i="1" smtClean="0">
                              <a:latin typeface="Cambria Math"/>
                            </a:rPr>
                            <m:t>8</m:t>
                          </m:r>
                        </m:num>
                        <m:den>
                          <m:r>
                            <a:rPr lang="en-US" sz="2800" b="0" i="1" smtClean="0">
                              <a:latin typeface="Cambria Math"/>
                            </a:rPr>
                            <m:t>14</m:t>
                          </m:r>
                        </m:den>
                      </m:f>
                      <m:r>
                        <a:rPr lang="en-US" sz="2800" b="0" i="1" smtClean="0">
                          <a:latin typeface="Cambria Math"/>
                          <a:ea typeface="Cambria Math"/>
                        </a:rPr>
                        <m:t>≈0.5714</m:t>
                      </m:r>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76448" y="4247134"/>
                <a:ext cx="8902822" cy="898964"/>
              </a:xfrm>
              <a:prstGeom prst="rect">
                <a:avLst/>
              </a:prstGeom>
              <a:blipFill rotWithShape="1">
                <a:blip r:embed="rId2"/>
                <a:stretch>
                  <a:fillRect/>
                </a:stretch>
              </a:blipFill>
              <a:ln w="50800">
                <a:noFill/>
              </a:ln>
            </p:spPr>
            <p:txBody>
              <a:bodyPr/>
              <a:lstStyle/>
              <a:p>
                <a:r>
                  <a:rPr lang="en-US">
                    <a:noFill/>
                  </a:rPr>
                  <a:t> </a:t>
                </a:r>
              </a:p>
            </p:txBody>
          </p:sp>
        </mc:Fallback>
      </mc:AlternateContent>
      <p:sp>
        <p:nvSpPr>
          <p:cNvPr id="8" name="Rounded Rectangle 7"/>
          <p:cNvSpPr/>
          <p:nvPr/>
        </p:nvSpPr>
        <p:spPr>
          <a:xfrm>
            <a:off x="1452652" y="1584609"/>
            <a:ext cx="2626196"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452652" y="2839980"/>
            <a:ext cx="2626196"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1452652" y="2320571"/>
            <a:ext cx="2626196" cy="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471169" y="3704076"/>
            <a:ext cx="2535671"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54712" y="1430234"/>
            <a:ext cx="2592288" cy="70088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150856" y="2839980"/>
            <a:ext cx="2592288" cy="64633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4222864" y="3704076"/>
            <a:ext cx="2520281"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998728" y="2458464"/>
            <a:ext cx="2448273"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942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146" y="1379418"/>
            <a:ext cx="8985021" cy="53619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53882" y="-7254"/>
            <a:ext cx="8599802" cy="1143000"/>
          </a:xfrm>
        </p:spPr>
        <p:txBody>
          <a:bodyPr>
            <a:normAutofit/>
          </a:bodyPr>
          <a:lstStyle/>
          <a:p>
            <a:r>
              <a:rPr lang="en-US" sz="3200" dirty="0" smtClean="0"/>
              <a:t>Closed World Information Retrieval vs. Exploratory Search based on the Open World Assumption</a:t>
            </a:r>
            <a:endParaRPr lang="en-US" sz="3200" dirty="0"/>
          </a:p>
        </p:txBody>
      </p:sp>
      <p:sp>
        <p:nvSpPr>
          <p:cNvPr id="6" name="Down Arrow 5"/>
          <p:cNvSpPr/>
          <p:nvPr/>
        </p:nvSpPr>
        <p:spPr>
          <a:xfrm rot="10800000">
            <a:off x="4336867" y="3999833"/>
            <a:ext cx="216024" cy="863069"/>
          </a:xfrm>
          <a:prstGeom prst="downArrow">
            <a:avLst>
              <a:gd name="adj1" fmla="val 50000"/>
              <a:gd name="adj2" fmla="val 123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329810" y="3164505"/>
            <a:ext cx="259228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473082" y="4267729"/>
            <a:ext cx="236863" cy="776974"/>
          </a:xfrm>
          <a:prstGeom prst="downArrow">
            <a:avLst>
              <a:gd name="adj1" fmla="val 50000"/>
              <a:gd name="adj2" fmla="val 1129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flipH="1">
            <a:off x="2732616" y="2490200"/>
            <a:ext cx="1740710" cy="916995"/>
          </a:xfrm>
          <a:prstGeom prst="bentArrow">
            <a:avLst>
              <a:gd name="adj1" fmla="val 8718"/>
              <a:gd name="adj2" fmla="val 10399"/>
              <a:gd name="adj3" fmla="val 19525"/>
              <a:gd name="adj4" fmla="val 481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wn Arrow 9"/>
          <p:cNvSpPr/>
          <p:nvPr/>
        </p:nvSpPr>
        <p:spPr>
          <a:xfrm>
            <a:off x="2454406" y="2497755"/>
            <a:ext cx="288032" cy="594742"/>
          </a:xfrm>
          <a:prstGeom prst="downArrow">
            <a:avLst>
              <a:gd name="adj1" fmla="val 50000"/>
              <a:gd name="adj2" fmla="val 123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177682" y="1462979"/>
            <a:ext cx="1641376" cy="416933"/>
          </a:xfrm>
          <a:prstGeom prst="wedgeRoundRectCallout">
            <a:avLst>
              <a:gd name="adj1" fmla="val 71900"/>
              <a:gd name="adj2" fmla="val 109383"/>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2"/>
                </a:solidFill>
                <a:latin typeface="Arial" panose="020B0604020202020204" pitchFamily="34" charset="0"/>
                <a:cs typeface="Arial" panose="020B0604020202020204" pitchFamily="34" charset="0"/>
              </a:rPr>
              <a:t>Search Query</a:t>
            </a:r>
            <a:endParaRPr lang="en-US" sz="1600" b="1" baseline="-25000" dirty="0">
              <a:solidFill>
                <a:srgbClr val="FF0000"/>
              </a:solidFill>
              <a:latin typeface="Arial" panose="020B0604020202020204" pitchFamily="34" charset="0"/>
              <a:cs typeface="Arial" panose="020B0604020202020204" pitchFamily="34" charset="0"/>
            </a:endParaRPr>
          </a:p>
        </p:txBody>
      </p:sp>
      <p:sp>
        <p:nvSpPr>
          <p:cNvPr id="12" name="Rounded Rectangular Callout 11"/>
          <p:cNvSpPr/>
          <p:nvPr/>
        </p:nvSpPr>
        <p:spPr>
          <a:xfrm>
            <a:off x="4766015" y="4193451"/>
            <a:ext cx="2160240" cy="570436"/>
          </a:xfrm>
          <a:prstGeom prst="wedgeRoundRectCallout">
            <a:avLst>
              <a:gd name="adj1" fmla="val -47623"/>
              <a:gd name="adj2" fmla="val -108444"/>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2"/>
                </a:solidFill>
                <a:latin typeface="Arial" panose="020B0604020202020204" pitchFamily="34" charset="0"/>
                <a:cs typeface="Arial" panose="020B0604020202020204" pitchFamily="34" charset="0"/>
              </a:rPr>
              <a:t>Discovered update on Search Query</a:t>
            </a:r>
            <a:endParaRPr lang="en-US" sz="1600" b="1" baseline="-25000" dirty="0">
              <a:solidFill>
                <a:srgbClr val="FF0000"/>
              </a:solidFill>
              <a:latin typeface="Arial" panose="020B0604020202020204" pitchFamily="34" charset="0"/>
              <a:cs typeface="Arial" panose="020B0604020202020204" pitchFamily="34" charset="0"/>
            </a:endParaRPr>
          </a:p>
        </p:txBody>
      </p:sp>
      <p:sp>
        <p:nvSpPr>
          <p:cNvPr id="13" name="Rounded Rectangular Callout 12"/>
          <p:cNvSpPr/>
          <p:nvPr/>
        </p:nvSpPr>
        <p:spPr>
          <a:xfrm>
            <a:off x="158297" y="4516454"/>
            <a:ext cx="2112734" cy="446422"/>
          </a:xfrm>
          <a:prstGeom prst="wedgeRoundRectCallout">
            <a:avLst>
              <a:gd name="adj1" fmla="val 40112"/>
              <a:gd name="adj2" fmla="val 85817"/>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2"/>
                </a:solidFill>
                <a:latin typeface="Arial" panose="020B0604020202020204" pitchFamily="34" charset="0"/>
                <a:cs typeface="Arial" panose="020B0604020202020204" pitchFamily="34" charset="0"/>
              </a:rPr>
              <a:t>Discovered Content</a:t>
            </a:r>
            <a:endParaRPr lang="en-US" sz="1600" b="1" baseline="-25000" dirty="0">
              <a:solidFill>
                <a:srgbClr val="FF0000"/>
              </a:solidFill>
              <a:latin typeface="Arial" panose="020B0604020202020204" pitchFamily="34" charset="0"/>
              <a:cs typeface="Arial" panose="020B0604020202020204" pitchFamily="34" charset="0"/>
            </a:endParaRPr>
          </a:p>
        </p:txBody>
      </p:sp>
      <p:sp>
        <p:nvSpPr>
          <p:cNvPr id="14" name="Rectangle 13"/>
          <p:cNvSpPr/>
          <p:nvPr/>
        </p:nvSpPr>
        <p:spPr>
          <a:xfrm>
            <a:off x="1250196" y="3307061"/>
            <a:ext cx="2739915" cy="707886"/>
          </a:xfrm>
          <a:prstGeom prst="rect">
            <a:avLst/>
          </a:prstGeom>
          <a:noFill/>
        </p:spPr>
        <p:txBody>
          <a:bodyPr wrap="square" lIns="91440" tIns="45720" rIns="91440" bIns="45720">
            <a:spAutoFit/>
          </a:bodyPr>
          <a:lstStyle/>
          <a:p>
            <a:pPr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OWA-Driven Iterative Discovery Engine</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791" y="1455422"/>
            <a:ext cx="3329007" cy="257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2185699" y="2080822"/>
            <a:ext cx="825445" cy="3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Q</a:t>
            </a:r>
            <a:r>
              <a:rPr lang="en-US" b="1" baseline="-25000" dirty="0">
                <a:solidFill>
                  <a:schemeClr val="bg1"/>
                </a:solidFill>
                <a:latin typeface="Arial" panose="020B0604020202020204" pitchFamily="34" charset="0"/>
                <a:cs typeface="Arial" panose="020B0604020202020204" pitchFamily="34" charset="0"/>
              </a:rPr>
              <a:t>i</a:t>
            </a:r>
          </a:p>
        </p:txBody>
      </p:sp>
      <p:sp>
        <p:nvSpPr>
          <p:cNvPr id="17" name="Oval 16"/>
          <p:cNvSpPr/>
          <p:nvPr/>
        </p:nvSpPr>
        <p:spPr>
          <a:xfrm>
            <a:off x="4035453" y="3534278"/>
            <a:ext cx="825445" cy="3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Arial" panose="020B0604020202020204" pitchFamily="34" charset="0"/>
                <a:cs typeface="Arial" panose="020B0604020202020204" pitchFamily="34" charset="0"/>
              </a:rPr>
              <a:t>Q</a:t>
            </a:r>
            <a:r>
              <a:rPr lang="en-US" b="1" baseline="-25000" dirty="0" smtClean="0">
                <a:solidFill>
                  <a:schemeClr val="bg1"/>
                </a:solidFill>
                <a:latin typeface="Arial" panose="020B0604020202020204" pitchFamily="34" charset="0"/>
                <a:cs typeface="Arial" panose="020B0604020202020204" pitchFamily="34" charset="0"/>
              </a:rPr>
              <a:t>i+1</a:t>
            </a:r>
            <a:endParaRPr lang="en-US" b="1" baseline="-25000" dirty="0">
              <a:solidFill>
                <a:schemeClr val="bg1"/>
              </a:solidFill>
              <a:latin typeface="Arial" panose="020B0604020202020204" pitchFamily="34" charset="0"/>
              <a:cs typeface="Arial" panose="020B0604020202020204" pitchFamily="34" charset="0"/>
            </a:endParaRPr>
          </a:p>
        </p:txBody>
      </p:sp>
      <p:sp>
        <p:nvSpPr>
          <p:cNvPr id="18" name="Oval 17"/>
          <p:cNvSpPr/>
          <p:nvPr/>
        </p:nvSpPr>
        <p:spPr>
          <a:xfrm>
            <a:off x="2011009" y="5141547"/>
            <a:ext cx="1176746" cy="35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Arial" panose="020B0604020202020204" pitchFamily="34" charset="0"/>
                <a:cs typeface="Arial" panose="020B0604020202020204" pitchFamily="34" charset="0"/>
              </a:rPr>
              <a:t>OUT</a:t>
            </a:r>
            <a:r>
              <a:rPr lang="en-US" b="1" baseline="-25000" dirty="0" smtClean="0">
                <a:solidFill>
                  <a:schemeClr val="bg1"/>
                </a:solidFill>
                <a:latin typeface="Arial" panose="020B0604020202020204" pitchFamily="34" charset="0"/>
                <a:cs typeface="Arial" panose="020B0604020202020204" pitchFamily="34" charset="0"/>
              </a:rPr>
              <a:t>i</a:t>
            </a:r>
            <a:endParaRPr lang="en-US" b="1" baseline="-25000" dirty="0">
              <a:solidFill>
                <a:schemeClr val="bg1"/>
              </a:solidFill>
              <a:latin typeface="Arial" panose="020B0604020202020204" pitchFamily="34" charset="0"/>
              <a:cs typeface="Arial" panose="020B0604020202020204" pitchFamily="34" charset="0"/>
            </a:endParaRPr>
          </a:p>
        </p:txBody>
      </p:sp>
      <p:sp>
        <p:nvSpPr>
          <p:cNvPr id="19" name="Cube 18"/>
          <p:cNvSpPr/>
          <p:nvPr/>
        </p:nvSpPr>
        <p:spPr>
          <a:xfrm>
            <a:off x="3870596" y="4862902"/>
            <a:ext cx="1565500" cy="1014370"/>
          </a:xfrm>
          <a:prstGeom prst="cube">
            <a:avLst>
              <a:gd name="adj" fmla="val 145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Mining and Query Refinement</a:t>
            </a:r>
            <a:endParaRPr lang="en-US" dirty="0"/>
          </a:p>
        </p:txBody>
      </p:sp>
      <p:sp>
        <p:nvSpPr>
          <p:cNvPr id="20" name="Down Arrow 19"/>
          <p:cNvSpPr/>
          <p:nvPr/>
        </p:nvSpPr>
        <p:spPr>
          <a:xfrm rot="16200000">
            <a:off x="3435903" y="5063979"/>
            <a:ext cx="236863" cy="511614"/>
          </a:xfrm>
          <a:prstGeom prst="downArrow">
            <a:avLst>
              <a:gd name="adj1" fmla="val 50000"/>
              <a:gd name="adj2" fmla="val 1129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9488" y="6065273"/>
            <a:ext cx="8926271" cy="646331"/>
          </a:xfrm>
          <a:prstGeom prst="rect">
            <a:avLst/>
          </a:prstGeom>
          <a:noFill/>
        </p:spPr>
        <p:txBody>
          <a:bodyPr wrap="square" rtlCol="0">
            <a:spAutoFit/>
          </a:bodyPr>
          <a:lstStyle/>
          <a:p>
            <a:r>
              <a:rPr lang="en-US" b="1" dirty="0" smtClean="0">
                <a:solidFill>
                  <a:srgbClr val="0070C0"/>
                </a:solidFill>
              </a:rPr>
              <a:t>With the OWA-Driven Search you may discover interesting content from the Web (as well as a promising business opportunity) having no idea in advance what you are searching for !</a:t>
            </a:r>
            <a:endParaRPr lang="en-US" b="1" dirty="0">
              <a:solidFill>
                <a:srgbClr val="0070C0"/>
              </a:solidFill>
            </a:endParaRPr>
          </a:p>
        </p:txBody>
      </p:sp>
      <p:sp>
        <p:nvSpPr>
          <p:cNvPr id="26" name="Rounded Rectangle 25"/>
          <p:cNvSpPr/>
          <p:nvPr/>
        </p:nvSpPr>
        <p:spPr>
          <a:xfrm>
            <a:off x="5813097" y="5274897"/>
            <a:ext cx="3185744" cy="610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Generated “</a:t>
            </a:r>
            <a:r>
              <a:rPr lang="en-US" sz="1600" u="sng" dirty="0" smtClean="0"/>
              <a:t>query trail</a:t>
            </a:r>
            <a:r>
              <a:rPr lang="en-US" sz="1600" dirty="0" smtClean="0"/>
              <a:t>”: </a:t>
            </a:r>
          </a:p>
          <a:p>
            <a:pPr algn="ctr"/>
            <a:r>
              <a:rPr lang="en-US" dirty="0" smtClean="0"/>
              <a:t>{Q</a:t>
            </a:r>
            <a:r>
              <a:rPr lang="en-US" baseline="-25000" dirty="0" smtClean="0"/>
              <a:t>i </a:t>
            </a:r>
            <a:r>
              <a:rPr lang="en-US" dirty="0">
                <a:sym typeface="Wingdings" panose="05000000000000000000" pitchFamily="2" charset="2"/>
              </a:rPr>
              <a:t></a:t>
            </a:r>
            <a:r>
              <a:rPr lang="en-US" dirty="0"/>
              <a:t> </a:t>
            </a:r>
            <a:r>
              <a:rPr lang="en-US" dirty="0" smtClean="0"/>
              <a:t>Q</a:t>
            </a:r>
            <a:r>
              <a:rPr lang="en-US" baseline="-25000" dirty="0" smtClean="0"/>
              <a:t>i+1 </a:t>
            </a:r>
            <a:r>
              <a:rPr lang="en-US" dirty="0">
                <a:sym typeface="Wingdings" panose="05000000000000000000" pitchFamily="2" charset="2"/>
              </a:rPr>
              <a:t></a:t>
            </a:r>
            <a:r>
              <a:rPr lang="en-US" dirty="0"/>
              <a:t> </a:t>
            </a:r>
            <a:r>
              <a:rPr lang="en-US" dirty="0" smtClean="0"/>
              <a:t>Q</a:t>
            </a:r>
            <a:r>
              <a:rPr lang="en-US" baseline="-25000" dirty="0" smtClean="0"/>
              <a:t>i+2 </a:t>
            </a:r>
            <a:r>
              <a:rPr lang="en-US" dirty="0" smtClean="0">
                <a:sym typeface="Wingdings" panose="05000000000000000000" pitchFamily="2" charset="2"/>
              </a:rPr>
              <a:t></a:t>
            </a:r>
            <a:r>
              <a:rPr lang="en-US" dirty="0" smtClean="0"/>
              <a:t> …</a:t>
            </a:r>
            <a:r>
              <a:rPr lang="en-US" baseline="-25000" dirty="0" smtClean="0"/>
              <a:t> </a:t>
            </a:r>
            <a:r>
              <a:rPr lang="en-US" dirty="0">
                <a:sym typeface="Wingdings" panose="05000000000000000000" pitchFamily="2" charset="2"/>
              </a:rPr>
              <a:t></a:t>
            </a:r>
            <a:r>
              <a:rPr lang="en-US" dirty="0"/>
              <a:t> </a:t>
            </a:r>
            <a:r>
              <a:rPr lang="en-US" dirty="0" err="1" smtClean="0"/>
              <a:t>Q</a:t>
            </a:r>
            <a:r>
              <a:rPr lang="en-US" baseline="-25000" dirty="0" err="1" smtClean="0"/>
              <a:t>i+n</a:t>
            </a:r>
            <a:r>
              <a:rPr lang="en-US" dirty="0" smtClean="0"/>
              <a:t> }</a:t>
            </a:r>
            <a:r>
              <a:rPr lang="en-US" sz="1600" dirty="0" smtClean="0"/>
              <a:t>  </a:t>
            </a:r>
            <a:endParaRPr lang="en-US"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1313" y="1124744"/>
            <a:ext cx="2273724" cy="121867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89381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55657"/>
            <a:ext cx="9144000" cy="707886"/>
          </a:xfrm>
          <a:prstGeom prst="rect">
            <a:avLst/>
          </a:prstGeom>
          <a:noFill/>
        </p:spPr>
        <p:txBody>
          <a:bodyPr wrap="square" rtlCol="0">
            <a:spAutoFit/>
          </a:bodyPr>
          <a:lstStyle/>
          <a:p>
            <a:pPr algn="ctr"/>
            <a:r>
              <a:rPr lang="en-US" sz="4000" b="1" dirty="0" smtClean="0">
                <a:solidFill>
                  <a:srgbClr val="0070C0"/>
                </a:solidFill>
              </a:rPr>
              <a:t>“Prefix-Suffix” Similarity</a:t>
            </a:r>
          </a:p>
        </p:txBody>
      </p:sp>
      <p:sp>
        <p:nvSpPr>
          <p:cNvPr id="4" name="TextBox 3"/>
          <p:cNvSpPr txBox="1"/>
          <p:nvPr/>
        </p:nvSpPr>
        <p:spPr>
          <a:xfrm>
            <a:off x="589326" y="1484784"/>
            <a:ext cx="4630746" cy="646331"/>
          </a:xfrm>
          <a:prstGeom prst="rect">
            <a:avLst/>
          </a:prstGeom>
          <a:noFill/>
        </p:spPr>
        <p:txBody>
          <a:bodyPr wrap="square" rtlCol="0">
            <a:spAutoFit/>
          </a:bodyPr>
          <a:lstStyle/>
          <a:p>
            <a:r>
              <a:rPr lang="en-US" sz="3600" dirty="0" smtClean="0"/>
              <a:t>T</a:t>
            </a:r>
            <a:r>
              <a:rPr lang="en-US" sz="3600" baseline="-25000" dirty="0" smtClean="0"/>
              <a:t>x</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smtClean="0"/>
              <a:t>, Q</a:t>
            </a:r>
            <a:r>
              <a:rPr lang="en-US" sz="3600" baseline="-25000" dirty="0" smtClean="0"/>
              <a:t>3</a:t>
            </a:r>
            <a:r>
              <a:rPr lang="en-US" sz="3600" dirty="0" smtClean="0"/>
              <a:t>, Q</a:t>
            </a:r>
            <a:r>
              <a:rPr lang="en-US" sz="3600" baseline="-25000" dirty="0" smtClean="0"/>
              <a:t>2</a:t>
            </a:r>
            <a:r>
              <a:rPr lang="en-US" sz="3600" dirty="0"/>
              <a:t> ,</a:t>
            </a:r>
            <a:r>
              <a:rPr lang="en-US" sz="3600" dirty="0" smtClean="0"/>
              <a:t> Q</a:t>
            </a:r>
            <a:r>
              <a:rPr lang="en-US" sz="3600" baseline="-25000" dirty="0" smtClean="0"/>
              <a:t>1</a:t>
            </a:r>
            <a:r>
              <a:rPr lang="en-US" sz="3600" dirty="0" smtClean="0"/>
              <a:t>}</a:t>
            </a:r>
            <a:endParaRPr lang="en-US" sz="3600" dirty="0"/>
          </a:p>
        </p:txBody>
      </p:sp>
      <p:sp>
        <p:nvSpPr>
          <p:cNvPr id="6" name="TextBox 5"/>
          <p:cNvSpPr txBox="1"/>
          <p:nvPr/>
        </p:nvSpPr>
        <p:spPr>
          <a:xfrm>
            <a:off x="585132" y="2839980"/>
            <a:ext cx="3266788" cy="646331"/>
          </a:xfrm>
          <a:prstGeom prst="rect">
            <a:avLst/>
          </a:prstGeom>
          <a:noFill/>
        </p:spPr>
        <p:txBody>
          <a:bodyPr wrap="square" rtlCol="0">
            <a:spAutoFit/>
          </a:bodyPr>
          <a:lstStyle/>
          <a:p>
            <a:r>
              <a:rPr lang="en-US" sz="3600" dirty="0" smtClean="0"/>
              <a:t>T</a:t>
            </a:r>
            <a:r>
              <a:rPr lang="en-US" sz="3600" baseline="-25000" dirty="0" smtClean="0"/>
              <a:t>y</a:t>
            </a:r>
            <a:r>
              <a:rPr lang="en-US" sz="3600" dirty="0" smtClean="0"/>
              <a:t>: { Q</a:t>
            </a:r>
            <a:r>
              <a:rPr lang="en-US" sz="3600" baseline="-25000" dirty="0" smtClean="0"/>
              <a:t>1</a:t>
            </a:r>
            <a:r>
              <a:rPr lang="en-US" sz="3600" dirty="0" smtClean="0"/>
              <a:t>,</a:t>
            </a:r>
            <a:r>
              <a:rPr lang="en-US" sz="3600" dirty="0"/>
              <a:t> </a:t>
            </a:r>
            <a:r>
              <a:rPr lang="en-US" sz="3600" dirty="0" smtClean="0"/>
              <a:t>Q</a:t>
            </a:r>
            <a:r>
              <a:rPr lang="en-US" sz="3600" baseline="-25000" dirty="0" smtClean="0"/>
              <a:t>2</a:t>
            </a:r>
            <a:r>
              <a:rPr lang="en-US" sz="3600" dirty="0"/>
              <a:t> , </a:t>
            </a:r>
            <a:r>
              <a:rPr lang="en-US" sz="3600" dirty="0" smtClean="0"/>
              <a:t>Q</a:t>
            </a:r>
            <a:r>
              <a:rPr lang="en-US" sz="3600" baseline="-25000" dirty="0" smtClean="0"/>
              <a:t>3</a:t>
            </a:r>
            <a:r>
              <a:rPr lang="en-US" sz="3600" dirty="0" smtClean="0"/>
              <a:t> }</a:t>
            </a:r>
            <a:endParaRPr lang="en-US" sz="3600" dirty="0"/>
          </a:p>
        </p:txBody>
      </p:sp>
      <mc:AlternateContent xmlns:mc="http://schemas.openxmlformats.org/markup-compatibility/2006" xmlns:a14="http://schemas.microsoft.com/office/drawing/2010/main">
        <mc:Choice Requires="a14">
          <p:sp>
            <p:nvSpPr>
              <p:cNvPr id="7" name="TextBox 6"/>
              <p:cNvSpPr txBox="1"/>
              <p:nvPr/>
            </p:nvSpPr>
            <p:spPr>
              <a:xfrm>
                <a:off x="176448" y="4247134"/>
                <a:ext cx="8309711" cy="901785"/>
              </a:xfrm>
              <a:prstGeom prst="rect">
                <a:avLst/>
              </a:prstGeom>
              <a:noFill/>
              <a:ln w="508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𝑆𝐼𝑀</m:t>
                          </m:r>
                          <m:r>
                            <a:rPr lang="en-US" sz="2800" b="0" i="1" smtClean="0">
                              <a:latin typeface="Cambria Math"/>
                            </a:rPr>
                            <m:t>𝑃𝑆</m:t>
                          </m:r>
                        </m:e>
                        <m:sub>
                          <m:sSub>
                            <m:sSubPr>
                              <m:ctrlPr>
                                <a:rPr lang="en-US" sz="2800" i="1" smtClean="0">
                                  <a:latin typeface="Cambria Math"/>
                                </a:rPr>
                              </m:ctrlPr>
                            </m:sSubPr>
                            <m:e>
                              <m:r>
                                <a:rPr lang="en-US" sz="2800" b="0" i="1" smtClean="0">
                                  <a:latin typeface="Cambria Math"/>
                                </a:rPr>
                                <m:t>𝑇</m:t>
                              </m:r>
                            </m:e>
                            <m:sub>
                              <m:r>
                                <a:rPr lang="en-US" sz="2800" b="0" i="1" smtClean="0">
                                  <a:latin typeface="Cambria Math"/>
                                </a:rPr>
                                <m:t>𝑥</m:t>
                              </m:r>
                            </m:sub>
                          </m:sSub>
                          <m:r>
                            <a:rPr lang="en-US" sz="2800" b="0" i="1" smtClean="0">
                              <a:latin typeface="Cambria Math"/>
                            </a:rPr>
                            <m:t>,</m:t>
                          </m:r>
                          <m:sSub>
                            <m:sSubPr>
                              <m:ctrlPr>
                                <a:rPr lang="en-US" sz="2800" b="0" i="1" smtClean="0">
                                  <a:latin typeface="Cambria Math"/>
                                </a:rPr>
                              </m:ctrlPr>
                            </m:sSubPr>
                            <m:e>
                              <m:r>
                                <a:rPr lang="en-US" sz="2800" b="0" i="1" smtClean="0">
                                  <a:latin typeface="Cambria Math"/>
                                </a:rPr>
                                <m:t>𝑇</m:t>
                              </m:r>
                            </m:e>
                            <m:sub>
                              <m:r>
                                <a:rPr lang="en-US" sz="2800" b="0" i="1" smtClean="0">
                                  <a:latin typeface="Cambria Math"/>
                                </a:rPr>
                                <m:t>𝑦</m:t>
                              </m:r>
                            </m:sub>
                          </m:sSub>
                        </m:sub>
                      </m:sSub>
                      <m:r>
                        <a:rPr lang="en-US" sz="2800" b="0" i="0" smtClean="0">
                          <a:latin typeface="Cambria Math"/>
                        </a:rPr>
                        <m:t>=</m:t>
                      </m:r>
                      <m:sSub>
                        <m:sSubPr>
                          <m:ctrlPr>
                            <a:rPr lang="en-US" sz="2800" i="1">
                              <a:latin typeface="Cambria Math"/>
                            </a:rPr>
                          </m:ctrlPr>
                        </m:sSubPr>
                        <m:e>
                          <m:r>
                            <a:rPr lang="en-US" sz="2800" i="1">
                              <a:latin typeface="Cambria Math"/>
                            </a:rPr>
                            <m:t>𝑆𝐼𝑀𝑃𝑆</m:t>
                          </m:r>
                          <m:r>
                            <a:rPr lang="en-US" sz="2800" b="0" i="1" smtClean="0">
                              <a:latin typeface="Cambria Math"/>
                            </a:rPr>
                            <m:t>′</m:t>
                          </m:r>
                        </m:e>
                        <m:sub>
                          <m:sSub>
                            <m:sSubPr>
                              <m:ctrlPr>
                                <a:rPr lang="en-US" sz="2800" i="1">
                                  <a:latin typeface="Cambria Math"/>
                                </a:rPr>
                              </m:ctrlPr>
                            </m:sSubPr>
                            <m:e>
                              <m:r>
                                <a:rPr lang="en-US" sz="2800" i="1">
                                  <a:latin typeface="Cambria Math"/>
                                </a:rPr>
                                <m:t>𝑇</m:t>
                              </m:r>
                            </m:e>
                            <m:sub>
                              <m:r>
                                <a:rPr lang="en-US" sz="2800" i="1">
                                  <a:latin typeface="Cambria Math"/>
                                </a:rPr>
                                <m:t>𝑥</m:t>
                              </m:r>
                            </m:sub>
                          </m:sSub>
                          <m:r>
                            <a:rPr lang="en-US" sz="2800" i="1">
                              <a:latin typeface="Cambria Math"/>
                            </a:rPr>
                            <m:t>,</m:t>
                          </m:r>
                          <m:sSub>
                            <m:sSubPr>
                              <m:ctrlPr>
                                <a:rPr lang="en-US" sz="2800" i="1">
                                  <a:latin typeface="Cambria Math"/>
                                </a:rPr>
                              </m:ctrlPr>
                            </m:sSubPr>
                            <m:e>
                              <m:r>
                                <a:rPr lang="en-US" sz="2800" i="1">
                                  <a:latin typeface="Cambria Math"/>
                                </a:rPr>
                                <m:t>𝑇</m:t>
                              </m:r>
                            </m:e>
                            <m:sub>
                              <m:r>
                                <a:rPr lang="en-US" sz="2800" i="1">
                                  <a:latin typeface="Cambria Math"/>
                                </a:rPr>
                                <m:t>𝑦</m:t>
                              </m:r>
                            </m:sub>
                          </m:sSub>
                        </m:sub>
                      </m:sSub>
                      <m:r>
                        <a:rPr lang="en-US" sz="2800">
                          <a:latin typeface="Cambria Math"/>
                        </a:rPr>
                        <m:t>=</m:t>
                      </m:r>
                      <m:sSub>
                        <m:sSubPr>
                          <m:ctrlPr>
                            <a:rPr lang="en-US" sz="2800" i="1">
                              <a:latin typeface="Cambria Math"/>
                            </a:rPr>
                          </m:ctrlPr>
                        </m:sSubPr>
                        <m:e>
                          <m:r>
                            <a:rPr lang="en-US" sz="2800" i="1">
                              <a:latin typeface="Cambria Math"/>
                            </a:rPr>
                            <m:t>𝑆𝐼𝑀𝑃𝑆</m:t>
                          </m:r>
                          <m:r>
                            <a:rPr lang="en-US" sz="2800" b="0" i="1" smtClean="0">
                              <a:latin typeface="Cambria Math"/>
                            </a:rPr>
                            <m:t>′′</m:t>
                          </m:r>
                        </m:e>
                        <m:sub>
                          <m:sSub>
                            <m:sSubPr>
                              <m:ctrlPr>
                                <a:rPr lang="en-US" sz="2800" i="1">
                                  <a:latin typeface="Cambria Math"/>
                                </a:rPr>
                              </m:ctrlPr>
                            </m:sSubPr>
                            <m:e>
                              <m:r>
                                <a:rPr lang="en-US" sz="2800" i="1">
                                  <a:latin typeface="Cambria Math"/>
                                </a:rPr>
                                <m:t>𝑇</m:t>
                              </m:r>
                            </m:e>
                            <m:sub>
                              <m:r>
                                <a:rPr lang="en-US" sz="2800" i="1">
                                  <a:latin typeface="Cambria Math"/>
                                </a:rPr>
                                <m:t>𝑥</m:t>
                              </m:r>
                            </m:sub>
                          </m:sSub>
                          <m:r>
                            <a:rPr lang="en-US" sz="2800" i="1">
                              <a:latin typeface="Cambria Math"/>
                            </a:rPr>
                            <m:t>,</m:t>
                          </m:r>
                          <m:sSub>
                            <m:sSubPr>
                              <m:ctrlPr>
                                <a:rPr lang="en-US" sz="2800" i="1">
                                  <a:latin typeface="Cambria Math"/>
                                </a:rPr>
                              </m:ctrlPr>
                            </m:sSubPr>
                            <m:e>
                              <m:r>
                                <a:rPr lang="en-US" sz="2800" i="1">
                                  <a:latin typeface="Cambria Math"/>
                                </a:rPr>
                                <m:t>𝑇</m:t>
                              </m:r>
                            </m:e>
                            <m:sub>
                              <m:r>
                                <a:rPr lang="en-US" sz="2800" i="1">
                                  <a:latin typeface="Cambria Math"/>
                                </a:rPr>
                                <m:t>𝑦</m:t>
                              </m:r>
                            </m:sub>
                          </m:sSub>
                        </m:sub>
                      </m:sSub>
                      <m:r>
                        <a:rPr lang="en-US" sz="2800">
                          <a:latin typeface="Cambria Math"/>
                        </a:rPr>
                        <m:t>=</m:t>
                      </m:r>
                      <m:f>
                        <m:fPr>
                          <m:ctrlPr>
                            <a:rPr lang="en-US" sz="2800" b="0" i="1" smtClean="0">
                              <a:latin typeface="Cambria Math"/>
                            </a:rPr>
                          </m:ctrlPr>
                        </m:fPr>
                        <m:num>
                          <m:r>
                            <a:rPr lang="en-US" sz="2800" b="0" i="1" smtClean="0">
                              <a:latin typeface="Cambria Math"/>
                            </a:rPr>
                            <m:t>6</m:t>
                          </m:r>
                        </m:num>
                        <m:den>
                          <m:r>
                            <a:rPr lang="en-US" sz="2800" b="0" i="1" smtClean="0">
                              <a:latin typeface="Cambria Math"/>
                            </a:rPr>
                            <m:t>8</m:t>
                          </m:r>
                        </m:den>
                      </m:f>
                      <m:r>
                        <a:rPr lang="en-US" sz="2800">
                          <a:latin typeface="Cambria Math"/>
                        </a:rPr>
                        <m:t>=</m:t>
                      </m:r>
                      <m:r>
                        <a:rPr lang="en-US" sz="2800" b="0" i="1" smtClean="0">
                          <a:latin typeface="Cambria Math"/>
                          <a:ea typeface="Cambria Math"/>
                        </a:rPr>
                        <m:t>0.75</m:t>
                      </m:r>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76448" y="4247134"/>
                <a:ext cx="8309711" cy="901785"/>
              </a:xfrm>
              <a:prstGeom prst="rect">
                <a:avLst/>
              </a:prstGeom>
              <a:blipFill rotWithShape="1">
                <a:blip r:embed="rId2"/>
                <a:stretch>
                  <a:fillRect/>
                </a:stretch>
              </a:blipFill>
              <a:ln w="50800">
                <a:noFill/>
              </a:ln>
            </p:spPr>
            <p:txBody>
              <a:bodyPr/>
              <a:lstStyle/>
              <a:p>
                <a:r>
                  <a:rPr lang="en-US">
                    <a:noFill/>
                  </a:rPr>
                  <a:t> </a:t>
                </a:r>
              </a:p>
            </p:txBody>
          </p:sp>
        </mc:Fallback>
      </mc:AlternateContent>
      <p:sp>
        <p:nvSpPr>
          <p:cNvPr id="8" name="Rounded Rectangle 7"/>
          <p:cNvSpPr/>
          <p:nvPr/>
        </p:nvSpPr>
        <p:spPr>
          <a:xfrm>
            <a:off x="1463459" y="1563756"/>
            <a:ext cx="1872530" cy="646331"/>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452652" y="2861887"/>
            <a:ext cx="2050132" cy="777390"/>
          </a:xfrm>
          <a:prstGeom prst="roundRect">
            <a:avLst/>
          </a:prstGeom>
          <a:solidFill>
            <a:srgbClr val="FFFF0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1512027" y="2420888"/>
            <a:ext cx="1823962" cy="2"/>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512027" y="3860290"/>
            <a:ext cx="1979428"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29228" y="1430234"/>
            <a:ext cx="1958796" cy="700881"/>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452652" y="2995840"/>
            <a:ext cx="2050132" cy="760823"/>
          </a:xfrm>
          <a:prstGeom prst="roundRect">
            <a:avLst/>
          </a:prstGeom>
          <a:solidFill>
            <a:srgbClr val="00B050">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1452652" y="3982878"/>
            <a:ext cx="2038803"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17353" y="2315964"/>
            <a:ext cx="1958796" cy="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13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667784" y="977624"/>
            <a:ext cx="3368711"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4" name="TextBox 3"/>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39" idx="0"/>
          </p:cNvCxnSpPr>
          <p:nvPr/>
        </p:nvCxnSpPr>
        <p:spPr>
          <a:xfrm>
            <a:off x="1588342"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83470" y="180896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8" name="TextBox 37"/>
          <p:cNvSpPr txBox="1"/>
          <p:nvPr/>
        </p:nvSpPr>
        <p:spPr>
          <a:xfrm>
            <a:off x="5793370" y="2475189"/>
            <a:ext cx="2142146" cy="461665"/>
          </a:xfrm>
          <a:prstGeom prst="rect">
            <a:avLst/>
          </a:prstGeom>
          <a:noFill/>
        </p:spPr>
        <p:txBody>
          <a:bodyPr wrap="square" rtlCol="0">
            <a:spAutoFit/>
          </a:bodyPr>
          <a:lstStyle/>
          <a:p>
            <a:r>
              <a:rPr lang="en-US" sz="2400" dirty="0" smtClean="0"/>
              <a:t>{Q</a:t>
            </a:r>
            <a:r>
              <a:rPr lang="en-US" sz="2400" baseline="-25000" dirty="0" smtClean="0"/>
              <a:t>7</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9" name="Rectangle 38"/>
          <p:cNvSpPr/>
          <p:nvPr/>
        </p:nvSpPr>
        <p:spPr>
          <a:xfrm>
            <a:off x="2401932"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42" name="Rectangle 41"/>
          <p:cNvSpPr/>
          <p:nvPr/>
        </p:nvSpPr>
        <p:spPr>
          <a:xfrm>
            <a:off x="2378156"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43" name="Straight Arrow Connector 42"/>
          <p:cNvCxnSpPr/>
          <p:nvPr/>
        </p:nvCxnSpPr>
        <p:spPr>
          <a:xfrm>
            <a:off x="2732669"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639579" y="4191446"/>
            <a:ext cx="884867" cy="49016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715826" y="2061743"/>
            <a:ext cx="1046523" cy="552034"/>
          </a:xfrm>
          <a:prstGeom prst="straightConnector1">
            <a:avLst/>
          </a:prstGeom>
          <a:ln w="19050">
            <a:prstDash val="sysDot"/>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542094" y="171377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60" name="Straight Arrow Connector 59"/>
          <p:cNvCxnSpPr/>
          <p:nvPr/>
        </p:nvCxnSpPr>
        <p:spPr>
          <a:xfrm flipH="1">
            <a:off x="1715827" y="2153335"/>
            <a:ext cx="1046522" cy="1856854"/>
          </a:xfrm>
          <a:prstGeom prst="straightConnector1">
            <a:avLst/>
          </a:prstGeom>
          <a:ln w="19050">
            <a:prstDash val="sysDot"/>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039930" y="2253777"/>
            <a:ext cx="576064" cy="576000"/>
          </a:xfrm>
          <a:prstGeom prst="ellipse">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t>
            </a:r>
          </a:p>
        </p:txBody>
      </p:sp>
    </p:spTree>
    <p:extLst>
      <p:ext uri="{BB962C8B-B14F-4D97-AF65-F5344CB8AC3E}">
        <p14:creationId xmlns:p14="http://schemas.microsoft.com/office/powerpoint/2010/main" val="204064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ounded Rectangle 34"/>
          <p:cNvSpPr/>
          <p:nvPr/>
        </p:nvSpPr>
        <p:spPr>
          <a:xfrm>
            <a:off x="5561260" y="3284720"/>
            <a:ext cx="2861757" cy="3384640"/>
          </a:xfrm>
          <a:prstGeom prst="roundRect">
            <a:avLst>
              <a:gd name="adj" fmla="val 754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4" name="TextBox 3"/>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39" idx="0"/>
          </p:cNvCxnSpPr>
          <p:nvPr/>
        </p:nvCxnSpPr>
        <p:spPr>
          <a:xfrm>
            <a:off x="1588342"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83470" y="180896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8" name="TextBox 37"/>
          <p:cNvSpPr txBox="1"/>
          <p:nvPr/>
        </p:nvSpPr>
        <p:spPr>
          <a:xfrm>
            <a:off x="5793370" y="2475189"/>
            <a:ext cx="2142146" cy="461665"/>
          </a:xfrm>
          <a:prstGeom prst="rect">
            <a:avLst/>
          </a:prstGeom>
          <a:noFill/>
        </p:spPr>
        <p:txBody>
          <a:bodyPr wrap="square" rtlCol="0">
            <a:spAutoFit/>
          </a:bodyPr>
          <a:lstStyle/>
          <a:p>
            <a:r>
              <a:rPr lang="en-US" sz="2400" dirty="0" smtClean="0"/>
              <a:t>{Q</a:t>
            </a:r>
            <a:r>
              <a:rPr lang="en-US" sz="2400" baseline="-25000" dirty="0" smtClean="0"/>
              <a:t>7</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9" name="Rectangle 38"/>
          <p:cNvSpPr/>
          <p:nvPr/>
        </p:nvSpPr>
        <p:spPr>
          <a:xfrm>
            <a:off x="2401932"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42" name="Rectangle 41"/>
          <p:cNvSpPr/>
          <p:nvPr/>
        </p:nvSpPr>
        <p:spPr>
          <a:xfrm>
            <a:off x="2378156"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43" name="Straight Arrow Connector 42"/>
          <p:cNvCxnSpPr/>
          <p:nvPr/>
        </p:nvCxnSpPr>
        <p:spPr>
          <a:xfrm>
            <a:off x="2732669"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639579" y="4191446"/>
            <a:ext cx="884867" cy="49016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632139" y="53320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1" name="Straight Arrow Connector 30"/>
          <p:cNvCxnSpPr/>
          <p:nvPr/>
        </p:nvCxnSpPr>
        <p:spPr>
          <a:xfrm flipH="1">
            <a:off x="7113742" y="4401680"/>
            <a:ext cx="482594" cy="92812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00192" y="4401680"/>
            <a:ext cx="554351" cy="93040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894168" y="403683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34" name="Rectangle 33"/>
          <p:cNvSpPr/>
          <p:nvPr/>
        </p:nvSpPr>
        <p:spPr>
          <a:xfrm>
            <a:off x="7337975" y="404969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8" name="TextBox 7"/>
          <p:cNvSpPr txBox="1"/>
          <p:nvPr/>
        </p:nvSpPr>
        <p:spPr>
          <a:xfrm>
            <a:off x="6096780" y="3272777"/>
            <a:ext cx="2115569" cy="707886"/>
          </a:xfrm>
          <a:prstGeom prst="rect">
            <a:avLst/>
          </a:prstGeom>
          <a:noFill/>
        </p:spPr>
        <p:txBody>
          <a:bodyPr wrap="square" rtlCol="0">
            <a:spAutoFit/>
          </a:bodyPr>
          <a:lstStyle/>
          <a:p>
            <a:r>
              <a:rPr lang="en-US" sz="2000" b="1" dirty="0" smtClean="0"/>
              <a:t>Just not allow ties like this one!</a:t>
            </a:r>
            <a:endParaRPr lang="en-US" sz="2000" b="1" dirty="0"/>
          </a:p>
        </p:txBody>
      </p:sp>
      <p:cxnSp>
        <p:nvCxnSpPr>
          <p:cNvPr id="40" name="Straight Connector 39"/>
          <p:cNvCxnSpPr/>
          <p:nvPr/>
        </p:nvCxnSpPr>
        <p:spPr>
          <a:xfrm flipV="1">
            <a:off x="6438162" y="4670253"/>
            <a:ext cx="216024" cy="347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6339326" y="4763604"/>
            <a:ext cx="432048" cy="1536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934353" y="5830984"/>
            <a:ext cx="2115569" cy="707886"/>
          </a:xfrm>
          <a:prstGeom prst="rect">
            <a:avLst/>
          </a:prstGeom>
          <a:noFill/>
        </p:spPr>
        <p:txBody>
          <a:bodyPr wrap="square" rtlCol="0">
            <a:spAutoFit/>
          </a:bodyPr>
          <a:lstStyle/>
          <a:p>
            <a:r>
              <a:rPr lang="en-US" sz="2000" b="1" dirty="0" smtClean="0"/>
              <a:t>… but which one to delete?</a:t>
            </a:r>
            <a:endParaRPr lang="en-US" sz="2000" b="1" dirty="0"/>
          </a:p>
        </p:txBody>
      </p:sp>
      <p:sp>
        <p:nvSpPr>
          <p:cNvPr id="5" name="Rectangle 4"/>
          <p:cNvSpPr/>
          <p:nvPr/>
        </p:nvSpPr>
        <p:spPr>
          <a:xfrm>
            <a:off x="1614047" y="1454813"/>
            <a:ext cx="4179323"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Allow or not allow?</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7604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ounded Rectangle 34"/>
          <p:cNvSpPr/>
          <p:nvPr/>
        </p:nvSpPr>
        <p:spPr>
          <a:xfrm>
            <a:off x="5561260" y="3284720"/>
            <a:ext cx="2861757" cy="3384640"/>
          </a:xfrm>
          <a:prstGeom prst="roundRect">
            <a:avLst>
              <a:gd name="adj" fmla="val 754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157" y="0"/>
            <a:ext cx="9144000" cy="646331"/>
          </a:xfrm>
          <a:prstGeom prst="rect">
            <a:avLst/>
          </a:prstGeom>
          <a:noFill/>
        </p:spPr>
        <p:txBody>
          <a:bodyPr wrap="square" rtlCol="0">
            <a:spAutoFit/>
          </a:bodyPr>
          <a:lstStyle/>
          <a:p>
            <a:pPr algn="ctr"/>
            <a:r>
              <a:rPr lang="en-US" sz="3600" b="1" dirty="0" smtClean="0">
                <a:solidFill>
                  <a:srgbClr val="0070C0"/>
                </a:solidFill>
              </a:rPr>
              <a:t>Interesting case: delete always the newer one?</a:t>
            </a:r>
          </a:p>
        </p:txBody>
      </p:sp>
      <p:sp>
        <p:nvSpPr>
          <p:cNvPr id="4" name="TextBox 3"/>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39" idx="0"/>
          </p:cNvCxnSpPr>
          <p:nvPr/>
        </p:nvCxnSpPr>
        <p:spPr>
          <a:xfrm>
            <a:off x="1588342"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83470" y="180896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8" name="TextBox 37"/>
          <p:cNvSpPr txBox="1"/>
          <p:nvPr/>
        </p:nvSpPr>
        <p:spPr>
          <a:xfrm>
            <a:off x="5793370" y="2475189"/>
            <a:ext cx="2142146" cy="461665"/>
          </a:xfrm>
          <a:prstGeom prst="rect">
            <a:avLst/>
          </a:prstGeom>
          <a:noFill/>
        </p:spPr>
        <p:txBody>
          <a:bodyPr wrap="square" rtlCol="0">
            <a:spAutoFit/>
          </a:bodyPr>
          <a:lstStyle/>
          <a:p>
            <a:r>
              <a:rPr lang="en-US" sz="2400" dirty="0" smtClean="0"/>
              <a:t>{Q</a:t>
            </a:r>
            <a:r>
              <a:rPr lang="en-US" sz="2400" baseline="-25000" dirty="0" smtClean="0"/>
              <a:t>7</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9" name="Rectangle 38"/>
          <p:cNvSpPr/>
          <p:nvPr/>
        </p:nvSpPr>
        <p:spPr>
          <a:xfrm>
            <a:off x="2401932"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42" name="Rectangle 41"/>
          <p:cNvSpPr/>
          <p:nvPr/>
        </p:nvSpPr>
        <p:spPr>
          <a:xfrm>
            <a:off x="2378156"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43" name="Straight Arrow Connector 42"/>
          <p:cNvCxnSpPr/>
          <p:nvPr/>
        </p:nvCxnSpPr>
        <p:spPr>
          <a:xfrm>
            <a:off x="2732669"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639579" y="4191446"/>
            <a:ext cx="884867" cy="490168"/>
          </a:xfrm>
          <a:prstGeom prst="straightConnector1">
            <a:avLst/>
          </a:prstGeom>
          <a:ln w="19050">
            <a:prstDash val="sysDot"/>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632139" y="53320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1" name="Straight Arrow Connector 30"/>
          <p:cNvCxnSpPr/>
          <p:nvPr/>
        </p:nvCxnSpPr>
        <p:spPr>
          <a:xfrm flipH="1">
            <a:off x="7113742" y="4401680"/>
            <a:ext cx="482594" cy="92812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00192" y="4401680"/>
            <a:ext cx="554351" cy="93040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894168" y="403683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34" name="Rectangle 33"/>
          <p:cNvSpPr/>
          <p:nvPr/>
        </p:nvSpPr>
        <p:spPr>
          <a:xfrm>
            <a:off x="7337975" y="404969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8" name="TextBox 7"/>
          <p:cNvSpPr txBox="1"/>
          <p:nvPr/>
        </p:nvSpPr>
        <p:spPr>
          <a:xfrm>
            <a:off x="6096780" y="3272777"/>
            <a:ext cx="2115569" cy="707886"/>
          </a:xfrm>
          <a:prstGeom prst="rect">
            <a:avLst/>
          </a:prstGeom>
          <a:noFill/>
        </p:spPr>
        <p:txBody>
          <a:bodyPr wrap="square" rtlCol="0">
            <a:spAutoFit/>
          </a:bodyPr>
          <a:lstStyle/>
          <a:p>
            <a:r>
              <a:rPr lang="en-US" sz="2000" b="1" dirty="0" smtClean="0"/>
              <a:t>Just not allow ties like this one!</a:t>
            </a:r>
            <a:endParaRPr lang="en-US" sz="2000" b="1" dirty="0"/>
          </a:p>
        </p:txBody>
      </p:sp>
      <p:cxnSp>
        <p:nvCxnSpPr>
          <p:cNvPr id="40" name="Straight Connector 39"/>
          <p:cNvCxnSpPr/>
          <p:nvPr/>
        </p:nvCxnSpPr>
        <p:spPr>
          <a:xfrm flipV="1">
            <a:off x="6438162" y="4670253"/>
            <a:ext cx="216024" cy="347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6339326" y="4763604"/>
            <a:ext cx="432048" cy="1536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934353" y="5830984"/>
            <a:ext cx="2115569" cy="707886"/>
          </a:xfrm>
          <a:prstGeom prst="rect">
            <a:avLst/>
          </a:prstGeom>
          <a:noFill/>
        </p:spPr>
        <p:txBody>
          <a:bodyPr wrap="square" rtlCol="0">
            <a:spAutoFit/>
          </a:bodyPr>
          <a:lstStyle/>
          <a:p>
            <a:r>
              <a:rPr lang="en-US" sz="2000" b="1" dirty="0" smtClean="0"/>
              <a:t>… but which one to delete?</a:t>
            </a:r>
            <a:endParaRPr lang="en-US" sz="2000" b="1" dirty="0"/>
          </a:p>
        </p:txBody>
      </p:sp>
      <p:cxnSp>
        <p:nvCxnSpPr>
          <p:cNvPr id="36" name="Straight Connector 35"/>
          <p:cNvCxnSpPr/>
          <p:nvPr/>
        </p:nvCxnSpPr>
        <p:spPr>
          <a:xfrm flipV="1">
            <a:off x="1959113" y="4249356"/>
            <a:ext cx="216024" cy="347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860277" y="4422882"/>
            <a:ext cx="432048" cy="13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542094" y="171377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47" name="Straight Arrow Connector 46"/>
          <p:cNvCxnSpPr/>
          <p:nvPr/>
        </p:nvCxnSpPr>
        <p:spPr>
          <a:xfrm flipH="1">
            <a:off x="1715826" y="2073777"/>
            <a:ext cx="1016843"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098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ounded Rectangle 34"/>
          <p:cNvSpPr/>
          <p:nvPr/>
        </p:nvSpPr>
        <p:spPr>
          <a:xfrm>
            <a:off x="5561260" y="3284720"/>
            <a:ext cx="2861757" cy="3384640"/>
          </a:xfrm>
          <a:prstGeom prst="roundRect">
            <a:avLst>
              <a:gd name="adj" fmla="val 754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157" y="0"/>
            <a:ext cx="9144000" cy="646331"/>
          </a:xfrm>
          <a:prstGeom prst="rect">
            <a:avLst/>
          </a:prstGeom>
          <a:noFill/>
        </p:spPr>
        <p:txBody>
          <a:bodyPr wrap="square" rtlCol="0">
            <a:spAutoFit/>
          </a:bodyPr>
          <a:lstStyle/>
          <a:p>
            <a:pPr algn="ctr"/>
            <a:r>
              <a:rPr lang="en-US" sz="3600" b="1" dirty="0" smtClean="0">
                <a:solidFill>
                  <a:srgbClr val="0070C0"/>
                </a:solidFill>
              </a:rPr>
              <a:t>Interesting case: delete always the newer one!</a:t>
            </a:r>
          </a:p>
        </p:txBody>
      </p:sp>
      <p:sp>
        <p:nvSpPr>
          <p:cNvPr id="4" name="TextBox 3"/>
          <p:cNvSpPr txBox="1"/>
          <p:nvPr/>
        </p:nvSpPr>
        <p:spPr>
          <a:xfrm>
            <a:off x="5789156" y="1798121"/>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782050" y="3972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805826" y="1768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142050" y="1408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82050" y="1036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804910" y="2499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141134" y="2139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98206" y="3249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134430" y="2889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134430" y="3648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71595" y="140521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8" name="TextBox 37"/>
          <p:cNvSpPr txBox="1"/>
          <p:nvPr/>
        </p:nvSpPr>
        <p:spPr>
          <a:xfrm>
            <a:off x="5793370" y="2475189"/>
            <a:ext cx="2142146" cy="461665"/>
          </a:xfrm>
          <a:prstGeom prst="rect">
            <a:avLst/>
          </a:prstGeom>
          <a:noFill/>
        </p:spPr>
        <p:txBody>
          <a:bodyPr wrap="square" rtlCol="0">
            <a:spAutoFit/>
          </a:bodyPr>
          <a:lstStyle/>
          <a:p>
            <a:r>
              <a:rPr lang="en-US" sz="2400" dirty="0" smtClean="0"/>
              <a:t>{Q</a:t>
            </a:r>
            <a:r>
              <a:rPr lang="en-US" sz="2400" baseline="-25000" dirty="0" smtClean="0"/>
              <a:t>7</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39" name="Rectangle 38"/>
          <p:cNvSpPr/>
          <p:nvPr/>
        </p:nvSpPr>
        <p:spPr>
          <a:xfrm>
            <a:off x="2211932" y="3952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42" name="Rectangle 41"/>
          <p:cNvSpPr/>
          <p:nvPr/>
        </p:nvSpPr>
        <p:spPr>
          <a:xfrm>
            <a:off x="2188156" y="4720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43" name="Straight Arrow Connector 42"/>
          <p:cNvCxnSpPr/>
          <p:nvPr/>
        </p:nvCxnSpPr>
        <p:spPr>
          <a:xfrm>
            <a:off x="2542669" y="4323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39" idx="0"/>
          </p:cNvCxnSpPr>
          <p:nvPr/>
        </p:nvCxnSpPr>
        <p:spPr>
          <a:xfrm>
            <a:off x="1525826" y="2111053"/>
            <a:ext cx="1046106" cy="1841935"/>
          </a:xfrm>
          <a:prstGeom prst="straightConnector1">
            <a:avLst/>
          </a:prstGeom>
          <a:ln w="19050">
            <a:prstDash val="sysDot"/>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632139" y="533208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1" name="Straight Arrow Connector 30"/>
          <p:cNvCxnSpPr/>
          <p:nvPr/>
        </p:nvCxnSpPr>
        <p:spPr>
          <a:xfrm flipH="1">
            <a:off x="7113742" y="4401680"/>
            <a:ext cx="482594" cy="92812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00192" y="4401680"/>
            <a:ext cx="554351" cy="93040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894168" y="403683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34" name="Rectangle 33"/>
          <p:cNvSpPr/>
          <p:nvPr/>
        </p:nvSpPr>
        <p:spPr>
          <a:xfrm>
            <a:off x="7337975" y="404969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sp>
        <p:nvSpPr>
          <p:cNvPr id="8" name="TextBox 7"/>
          <p:cNvSpPr txBox="1"/>
          <p:nvPr/>
        </p:nvSpPr>
        <p:spPr>
          <a:xfrm>
            <a:off x="6096780" y="3272777"/>
            <a:ext cx="2115569" cy="707886"/>
          </a:xfrm>
          <a:prstGeom prst="rect">
            <a:avLst/>
          </a:prstGeom>
          <a:noFill/>
        </p:spPr>
        <p:txBody>
          <a:bodyPr wrap="square" rtlCol="0">
            <a:spAutoFit/>
          </a:bodyPr>
          <a:lstStyle/>
          <a:p>
            <a:r>
              <a:rPr lang="en-US" sz="2000" b="1" dirty="0" smtClean="0"/>
              <a:t>Just not allow ties like this one!</a:t>
            </a:r>
            <a:endParaRPr lang="en-US" sz="2000" b="1" dirty="0"/>
          </a:p>
        </p:txBody>
      </p:sp>
      <p:sp>
        <p:nvSpPr>
          <p:cNvPr id="45" name="TextBox 44"/>
          <p:cNvSpPr txBox="1"/>
          <p:nvPr/>
        </p:nvSpPr>
        <p:spPr>
          <a:xfrm>
            <a:off x="5934353" y="5830984"/>
            <a:ext cx="2115569" cy="707886"/>
          </a:xfrm>
          <a:prstGeom prst="rect">
            <a:avLst/>
          </a:prstGeom>
          <a:noFill/>
        </p:spPr>
        <p:txBody>
          <a:bodyPr wrap="square" rtlCol="0">
            <a:spAutoFit/>
          </a:bodyPr>
          <a:lstStyle/>
          <a:p>
            <a:r>
              <a:rPr lang="en-US" sz="2000" b="1" dirty="0" smtClean="0"/>
              <a:t>… but which one to delete?</a:t>
            </a:r>
            <a:endParaRPr lang="en-US" sz="2000" b="1" dirty="0"/>
          </a:p>
        </p:txBody>
      </p:sp>
      <p:cxnSp>
        <p:nvCxnSpPr>
          <p:cNvPr id="36" name="Straight Connector 35"/>
          <p:cNvCxnSpPr/>
          <p:nvPr/>
        </p:nvCxnSpPr>
        <p:spPr>
          <a:xfrm flipV="1">
            <a:off x="2053049" y="3061997"/>
            <a:ext cx="216024" cy="347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954213" y="3235523"/>
            <a:ext cx="432048" cy="13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352094" y="104877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47" name="Straight Arrow Connector 46"/>
          <p:cNvCxnSpPr/>
          <p:nvPr/>
        </p:nvCxnSpPr>
        <p:spPr>
          <a:xfrm flipH="1">
            <a:off x="1502050" y="1408777"/>
            <a:ext cx="1040620" cy="184039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518206" y="3493443"/>
            <a:ext cx="833888" cy="44056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168601" y="4737879"/>
            <a:ext cx="432048" cy="2391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7168602" y="4737880"/>
            <a:ext cx="427734" cy="259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12914" y="5702104"/>
            <a:ext cx="5162984"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structure must depend on</a:t>
            </a:r>
          </a:p>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order of feeding. Must it ???</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416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8157" y="0"/>
            <a:ext cx="9144000" cy="646331"/>
          </a:xfrm>
          <a:prstGeom prst="rect">
            <a:avLst/>
          </a:prstGeom>
          <a:noFill/>
        </p:spPr>
        <p:txBody>
          <a:bodyPr wrap="square" rtlCol="0">
            <a:spAutoFit/>
          </a:bodyPr>
          <a:lstStyle/>
          <a:p>
            <a:pPr algn="ctr"/>
            <a:r>
              <a:rPr lang="en-US" sz="3600" b="1" dirty="0" smtClean="0">
                <a:solidFill>
                  <a:srgbClr val="0070C0"/>
                </a:solidFill>
              </a:rPr>
              <a:t>Interesting case: if so?</a:t>
            </a:r>
          </a:p>
        </p:txBody>
      </p:sp>
      <p:sp>
        <p:nvSpPr>
          <p:cNvPr id="7" name="TextBox 6"/>
          <p:cNvSpPr txBox="1"/>
          <p:nvPr/>
        </p:nvSpPr>
        <p:spPr>
          <a:xfrm>
            <a:off x="3740287" y="1169988"/>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3240571" y="2771417"/>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2258201" y="196552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2594425" y="160552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34425" y="1233494"/>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2257285" y="269583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2593509" y="2335839"/>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695610" y="2311925"/>
            <a:ext cx="833888" cy="44056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 name="Выгнутая вправо стрелка 4"/>
          <p:cNvSpPr/>
          <p:nvPr/>
        </p:nvSpPr>
        <p:spPr>
          <a:xfrm flipH="1" flipV="1">
            <a:off x="1927805" y="1979644"/>
            <a:ext cx="288032" cy="9537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67" name="Straight Arrow Connector 17"/>
          <p:cNvCxnSpPr/>
          <p:nvPr/>
        </p:nvCxnSpPr>
        <p:spPr>
          <a:xfrm>
            <a:off x="7621701" y="962819"/>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8" name="Oval 18"/>
          <p:cNvSpPr/>
          <p:nvPr/>
        </p:nvSpPr>
        <p:spPr>
          <a:xfrm>
            <a:off x="7518868" y="3534268"/>
            <a:ext cx="360000" cy="360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19"/>
          <p:cNvSpPr/>
          <p:nvPr/>
        </p:nvSpPr>
        <p:spPr>
          <a:xfrm>
            <a:off x="7441701" y="619103"/>
            <a:ext cx="360000" cy="360000"/>
          </a:xfrm>
          <a:prstGeom prst="ellipse">
            <a:avLst/>
          </a:prstGeom>
          <a:solidFill>
            <a:srgbClr val="FFB9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7166724" y="913357"/>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a:t>
            </a:r>
            <a:endParaRPr lang="en-US" sz="2400" b="1" dirty="0">
              <a:solidFill>
                <a:srgbClr val="0070C0"/>
              </a:solidFill>
            </a:endParaRPr>
          </a:p>
        </p:txBody>
      </p:sp>
      <p:sp>
        <p:nvSpPr>
          <p:cNvPr id="72" name="Oval 21"/>
          <p:cNvSpPr/>
          <p:nvPr/>
        </p:nvSpPr>
        <p:spPr>
          <a:xfrm>
            <a:off x="7473496" y="2532205"/>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24"/>
          <p:cNvCxnSpPr/>
          <p:nvPr/>
        </p:nvCxnSpPr>
        <p:spPr>
          <a:xfrm>
            <a:off x="7635796" y="1925240"/>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4" name="Oval 25"/>
          <p:cNvSpPr/>
          <p:nvPr/>
        </p:nvSpPr>
        <p:spPr>
          <a:xfrm>
            <a:off x="7458017" y="1571661"/>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656946" y="1979161"/>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2</a:t>
            </a:r>
            <a:endParaRPr lang="en-US" sz="2400" b="1" dirty="0">
              <a:solidFill>
                <a:srgbClr val="0070C0"/>
              </a:solidFill>
            </a:endParaRPr>
          </a:p>
        </p:txBody>
      </p:sp>
      <p:cxnSp>
        <p:nvCxnSpPr>
          <p:cNvPr id="77" name="Straight Arrow Connector 28"/>
          <p:cNvCxnSpPr/>
          <p:nvPr/>
        </p:nvCxnSpPr>
        <p:spPr>
          <a:xfrm flipH="1" flipV="1">
            <a:off x="6701947" y="2223038"/>
            <a:ext cx="833117" cy="480980"/>
          </a:xfrm>
          <a:prstGeom prst="straightConnector1">
            <a:avLst/>
          </a:prstGeom>
          <a:ln w="38100">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227239" y="2919685"/>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3</a:t>
            </a:r>
            <a:endParaRPr lang="en-US" sz="2400" b="1" dirty="0">
              <a:solidFill>
                <a:srgbClr val="0070C0"/>
              </a:solidFill>
            </a:endParaRPr>
          </a:p>
        </p:txBody>
      </p:sp>
      <p:cxnSp>
        <p:nvCxnSpPr>
          <p:cNvPr id="79" name="Straight Arrow Connector 32"/>
          <p:cNvCxnSpPr/>
          <p:nvPr/>
        </p:nvCxnSpPr>
        <p:spPr>
          <a:xfrm>
            <a:off x="7653496" y="2865427"/>
            <a:ext cx="19494" cy="70086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233121" y="1944862"/>
            <a:ext cx="641590"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6</a:t>
            </a:r>
            <a:endParaRPr lang="en-US" sz="2400" b="1" dirty="0">
              <a:solidFill>
                <a:srgbClr val="0070C0"/>
              </a:solidFill>
            </a:endParaRPr>
          </a:p>
        </p:txBody>
      </p:sp>
      <p:cxnSp>
        <p:nvCxnSpPr>
          <p:cNvPr id="97" name="Straight Arrow Connector 55"/>
          <p:cNvCxnSpPr>
            <a:endCxn id="74" idx="3"/>
          </p:cNvCxnSpPr>
          <p:nvPr/>
        </p:nvCxnSpPr>
        <p:spPr>
          <a:xfrm flipV="1">
            <a:off x="6696416" y="1878940"/>
            <a:ext cx="814322" cy="34409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7"/>
          <p:cNvCxnSpPr/>
          <p:nvPr/>
        </p:nvCxnSpPr>
        <p:spPr>
          <a:xfrm>
            <a:off x="4522990" y="3790468"/>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5" name="Oval 18"/>
          <p:cNvSpPr/>
          <p:nvPr/>
        </p:nvSpPr>
        <p:spPr>
          <a:xfrm>
            <a:off x="4420157" y="6361917"/>
            <a:ext cx="360000" cy="360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9"/>
          <p:cNvSpPr/>
          <p:nvPr/>
        </p:nvSpPr>
        <p:spPr>
          <a:xfrm>
            <a:off x="4342990" y="3446752"/>
            <a:ext cx="360000" cy="360000"/>
          </a:xfrm>
          <a:prstGeom prst="ellipse">
            <a:avLst/>
          </a:prstGeom>
          <a:solidFill>
            <a:srgbClr val="FFB9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21"/>
          <p:cNvSpPr/>
          <p:nvPr/>
        </p:nvSpPr>
        <p:spPr>
          <a:xfrm>
            <a:off x="4374785" y="5359854"/>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24"/>
          <p:cNvCxnSpPr/>
          <p:nvPr/>
        </p:nvCxnSpPr>
        <p:spPr>
          <a:xfrm>
            <a:off x="4537085" y="4752889"/>
            <a:ext cx="4441" cy="595597"/>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9" name="Oval 25"/>
          <p:cNvSpPr/>
          <p:nvPr/>
        </p:nvSpPr>
        <p:spPr>
          <a:xfrm>
            <a:off x="4359306" y="4399310"/>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4558235" y="4806810"/>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2</a:t>
            </a:r>
            <a:endParaRPr lang="en-US" sz="2400" b="1" dirty="0">
              <a:solidFill>
                <a:srgbClr val="0070C0"/>
              </a:solidFill>
            </a:endParaRPr>
          </a:p>
        </p:txBody>
      </p:sp>
      <p:sp>
        <p:nvSpPr>
          <p:cNvPr id="111" name="TextBox 110"/>
          <p:cNvSpPr txBox="1"/>
          <p:nvPr/>
        </p:nvSpPr>
        <p:spPr>
          <a:xfrm>
            <a:off x="4128528" y="5747334"/>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3</a:t>
            </a:r>
            <a:endParaRPr lang="en-US" sz="2400" b="1" dirty="0">
              <a:solidFill>
                <a:srgbClr val="0070C0"/>
              </a:solidFill>
            </a:endParaRPr>
          </a:p>
        </p:txBody>
      </p:sp>
      <p:cxnSp>
        <p:nvCxnSpPr>
          <p:cNvPr id="112" name="Straight Arrow Connector 32"/>
          <p:cNvCxnSpPr/>
          <p:nvPr/>
        </p:nvCxnSpPr>
        <p:spPr>
          <a:xfrm>
            <a:off x="4554785" y="5693076"/>
            <a:ext cx="19494" cy="700861"/>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4043077" y="3714268"/>
            <a:ext cx="521455" cy="461665"/>
          </a:xfrm>
          <a:prstGeom prst="rect">
            <a:avLst/>
          </a:prstGeom>
          <a:noFill/>
        </p:spPr>
        <p:txBody>
          <a:bodyPr wrap="square" rtlCol="0">
            <a:spAutoFit/>
          </a:bodyPr>
          <a:lstStyle/>
          <a:p>
            <a:r>
              <a:rPr lang="en-US" sz="2400" b="1" dirty="0" smtClean="0">
                <a:solidFill>
                  <a:srgbClr val="0070C0"/>
                </a:solidFill>
              </a:rPr>
              <a:t>Q</a:t>
            </a:r>
            <a:r>
              <a:rPr lang="en-US" sz="2400" b="1" baseline="-25000" dirty="0" smtClean="0">
                <a:solidFill>
                  <a:srgbClr val="0070C0"/>
                </a:solidFill>
              </a:rPr>
              <a:t>1</a:t>
            </a:r>
            <a:endParaRPr lang="en-US" sz="2400" b="1" dirty="0">
              <a:solidFill>
                <a:srgbClr val="0070C0"/>
              </a:solidFill>
            </a:endParaRPr>
          </a:p>
        </p:txBody>
      </p:sp>
    </p:spTree>
    <p:extLst>
      <p:ext uri="{BB962C8B-B14F-4D97-AF65-F5344CB8AC3E}">
        <p14:creationId xmlns:p14="http://schemas.microsoft.com/office/powerpoint/2010/main" val="1245849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8157" y="0"/>
            <a:ext cx="9144000" cy="646331"/>
          </a:xfrm>
          <a:prstGeom prst="rect">
            <a:avLst/>
          </a:prstGeom>
          <a:noFill/>
        </p:spPr>
        <p:txBody>
          <a:bodyPr wrap="square" rtlCol="0">
            <a:spAutoFit/>
          </a:bodyPr>
          <a:lstStyle/>
          <a:p>
            <a:pPr algn="ctr"/>
            <a:r>
              <a:rPr lang="en-US" sz="3600" b="1" dirty="0" smtClean="0">
                <a:solidFill>
                  <a:srgbClr val="0070C0"/>
                </a:solidFill>
              </a:rPr>
              <a:t>Interesting case: if so???</a:t>
            </a:r>
          </a:p>
        </p:txBody>
      </p:sp>
      <p:sp>
        <p:nvSpPr>
          <p:cNvPr id="7" name="TextBox 6"/>
          <p:cNvSpPr txBox="1"/>
          <p:nvPr/>
        </p:nvSpPr>
        <p:spPr>
          <a:xfrm>
            <a:off x="611560" y="1365758"/>
            <a:ext cx="432048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4</a:t>
            </a:r>
            <a:r>
              <a:rPr lang="en-US" sz="2400" dirty="0" smtClean="0"/>
              <a:t>, </a:t>
            </a:r>
            <a:r>
              <a:rPr lang="en-US" sz="2400" dirty="0"/>
              <a:t>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a:t>
            </a:r>
            <a:r>
              <a:rPr lang="en-US" sz="2400" dirty="0"/>
              <a:t>Q</a:t>
            </a:r>
            <a:r>
              <a:rPr lang="en-US" sz="2400" baseline="-25000" dirty="0"/>
              <a:t>6</a:t>
            </a:r>
            <a:r>
              <a:rPr lang="en-US" sz="2400" dirty="0"/>
              <a:t>, </a:t>
            </a:r>
            <a:r>
              <a:rPr lang="en-US" sz="2400" dirty="0" smtClean="0"/>
              <a:t>Q</a:t>
            </a:r>
            <a:r>
              <a:rPr lang="en-US" sz="2400" baseline="-25000" dirty="0" smtClean="0"/>
              <a:t>4</a:t>
            </a:r>
            <a:r>
              <a:rPr lang="en-US" sz="2400" dirty="0" smtClean="0"/>
              <a:t>, Q</a:t>
            </a:r>
            <a:r>
              <a:rPr lang="en-US" sz="2400" baseline="-25000" dirty="0" smtClean="0"/>
              <a:t>3</a:t>
            </a:r>
            <a:r>
              <a:rPr lang="en-US" sz="2400" dirty="0" smtClean="0"/>
              <a:t>}</a:t>
            </a:r>
            <a:endParaRPr lang="en-US" sz="2400" dirty="0"/>
          </a:p>
        </p:txBody>
      </p:sp>
      <p:sp>
        <p:nvSpPr>
          <p:cNvPr id="35" name="TextBox 34"/>
          <p:cNvSpPr txBox="1"/>
          <p:nvPr/>
        </p:nvSpPr>
        <p:spPr>
          <a:xfrm>
            <a:off x="594392" y="2391271"/>
            <a:ext cx="432048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6</a:t>
            </a:r>
            <a:r>
              <a:rPr lang="en-US" sz="2400" dirty="0" smtClean="0"/>
              <a:t>,Q</a:t>
            </a:r>
            <a:r>
              <a:rPr lang="en-US" sz="2400" baseline="-25000" dirty="0" smtClean="0"/>
              <a:t>3</a:t>
            </a:r>
            <a:r>
              <a:rPr lang="en-US" sz="2400" dirty="0" smtClean="0"/>
              <a:t>}</a:t>
            </a:r>
            <a:endParaRPr lang="en-US" sz="2400" dirty="0"/>
          </a:p>
        </p:txBody>
      </p:sp>
      <p:sp>
        <p:nvSpPr>
          <p:cNvPr id="36" name="Стрелка вправо 35"/>
          <p:cNvSpPr/>
          <p:nvPr/>
        </p:nvSpPr>
        <p:spPr>
          <a:xfrm>
            <a:off x="4878933" y="1340768"/>
            <a:ext cx="1080120" cy="453645"/>
          </a:xfrm>
          <a:prstGeom prst="rightArrow">
            <a:avLst>
              <a:gd name="adj1" fmla="val 50000"/>
              <a:gd name="adj2" fmla="val 81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p:cNvSpPr txBox="1"/>
          <p:nvPr/>
        </p:nvSpPr>
        <p:spPr>
          <a:xfrm>
            <a:off x="6084168" y="1365758"/>
            <a:ext cx="180020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4</a:t>
            </a:r>
            <a:r>
              <a:rPr lang="en-US" sz="2400" dirty="0" smtClean="0"/>
              <a:t>, Q</a:t>
            </a:r>
            <a:r>
              <a:rPr lang="en-US" sz="2400" baseline="-25000" dirty="0" smtClean="0"/>
              <a:t>3</a:t>
            </a:r>
            <a:r>
              <a:rPr lang="en-US" sz="2400" dirty="0" smtClean="0"/>
              <a:t>}</a:t>
            </a:r>
            <a:endParaRPr lang="en-US" sz="2400" dirty="0"/>
          </a:p>
        </p:txBody>
      </p:sp>
      <p:sp>
        <p:nvSpPr>
          <p:cNvPr id="38" name="Стрелка вправо 37"/>
          <p:cNvSpPr/>
          <p:nvPr/>
        </p:nvSpPr>
        <p:spPr>
          <a:xfrm>
            <a:off x="4878933" y="2362925"/>
            <a:ext cx="1080120" cy="453645"/>
          </a:xfrm>
          <a:prstGeom prst="rightArrow">
            <a:avLst>
              <a:gd name="adj1" fmla="val 50000"/>
              <a:gd name="adj2" fmla="val 81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p:cNvSpPr txBox="1"/>
          <p:nvPr/>
        </p:nvSpPr>
        <p:spPr>
          <a:xfrm>
            <a:off x="6107918" y="2328540"/>
            <a:ext cx="2448272"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a:t>
            </a:r>
            <a:r>
              <a:rPr lang="en-US" sz="2400" dirty="0"/>
              <a:t> </a:t>
            </a:r>
            <a:r>
              <a:rPr lang="en-US" sz="2400" dirty="0" smtClean="0"/>
              <a:t>Q</a:t>
            </a:r>
            <a:r>
              <a:rPr lang="en-US" sz="2400" baseline="-25000" dirty="0" smtClean="0"/>
              <a:t>6</a:t>
            </a:r>
            <a:r>
              <a:rPr lang="en-US" sz="2400" dirty="0" smtClean="0"/>
              <a:t>, Q</a:t>
            </a:r>
            <a:r>
              <a:rPr lang="en-US" sz="2400" baseline="-25000" dirty="0" smtClean="0"/>
              <a:t>3</a:t>
            </a:r>
            <a:r>
              <a:rPr lang="en-US" sz="2400" dirty="0" smtClean="0"/>
              <a:t>}</a:t>
            </a:r>
            <a:endParaRPr lang="en-US" sz="2400" dirty="0"/>
          </a:p>
        </p:txBody>
      </p:sp>
      <p:sp>
        <p:nvSpPr>
          <p:cNvPr id="41" name="TextBox 40"/>
          <p:cNvSpPr txBox="1"/>
          <p:nvPr/>
        </p:nvSpPr>
        <p:spPr>
          <a:xfrm>
            <a:off x="627728" y="3380742"/>
            <a:ext cx="432048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5</a:t>
            </a:r>
            <a:r>
              <a:rPr lang="en-US" sz="2400" dirty="0" smtClean="0"/>
              <a:t>, </a:t>
            </a:r>
            <a:r>
              <a:rPr lang="en-US" sz="2400" dirty="0"/>
              <a:t>Q</a:t>
            </a:r>
            <a:r>
              <a:rPr lang="en-US" sz="2400" baseline="-25000" dirty="0" smtClean="0"/>
              <a:t>6</a:t>
            </a:r>
            <a:r>
              <a:rPr lang="en-US" sz="2400" dirty="0" smtClean="0"/>
              <a:t>, Q</a:t>
            </a:r>
            <a:r>
              <a:rPr lang="en-US" sz="2400" baseline="-25000" dirty="0" smtClean="0"/>
              <a:t>2</a:t>
            </a:r>
            <a:r>
              <a:rPr lang="en-US" sz="2400" dirty="0"/>
              <a:t>, </a:t>
            </a:r>
            <a:r>
              <a:rPr lang="en-US" sz="2400" dirty="0" smtClean="0"/>
              <a:t>Q</a:t>
            </a:r>
            <a:r>
              <a:rPr lang="en-US" sz="2400" baseline="-25000" dirty="0" smtClean="0"/>
              <a:t>4</a:t>
            </a:r>
            <a:r>
              <a:rPr lang="en-US" sz="2400" dirty="0" smtClean="0"/>
              <a:t>, Q</a:t>
            </a:r>
            <a:r>
              <a:rPr lang="en-US" sz="2400" baseline="-25000" dirty="0" smtClean="0"/>
              <a:t>6</a:t>
            </a:r>
            <a:r>
              <a:rPr lang="en-US" sz="2400" dirty="0" smtClean="0"/>
              <a:t>,Q</a:t>
            </a:r>
            <a:r>
              <a:rPr lang="en-US" sz="2400" baseline="-25000" dirty="0" smtClean="0"/>
              <a:t>3</a:t>
            </a:r>
            <a:r>
              <a:rPr lang="en-US" sz="2400" dirty="0" smtClean="0"/>
              <a:t>}</a:t>
            </a:r>
            <a:endParaRPr lang="en-US" sz="2400" dirty="0"/>
          </a:p>
        </p:txBody>
      </p:sp>
      <p:sp>
        <p:nvSpPr>
          <p:cNvPr id="42" name="Стрелка вправо 41"/>
          <p:cNvSpPr/>
          <p:nvPr/>
        </p:nvSpPr>
        <p:spPr>
          <a:xfrm>
            <a:off x="4912269" y="3352396"/>
            <a:ext cx="1080120" cy="453645"/>
          </a:xfrm>
          <a:prstGeom prst="rightArrow">
            <a:avLst>
              <a:gd name="adj1" fmla="val 50000"/>
              <a:gd name="adj2" fmla="val 81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p:cNvSpPr txBox="1"/>
          <p:nvPr/>
        </p:nvSpPr>
        <p:spPr>
          <a:xfrm>
            <a:off x="6141254" y="3318011"/>
            <a:ext cx="2895242"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a:t>
            </a:r>
            <a:r>
              <a:rPr lang="en-US" sz="2400" dirty="0"/>
              <a:t> </a:t>
            </a:r>
            <a:r>
              <a:rPr lang="en-US" sz="2400" dirty="0" smtClean="0"/>
              <a:t>Q</a:t>
            </a:r>
            <a:r>
              <a:rPr lang="en-US" sz="2400" baseline="-25000" dirty="0" smtClean="0"/>
              <a:t>4</a:t>
            </a:r>
            <a:r>
              <a:rPr lang="en-US" sz="2400" dirty="0" smtClean="0"/>
              <a:t>, Q</a:t>
            </a:r>
            <a:r>
              <a:rPr lang="en-US" sz="2400" baseline="-25000" dirty="0" smtClean="0"/>
              <a:t>6</a:t>
            </a:r>
            <a:r>
              <a:rPr lang="en-US" sz="2400" dirty="0" smtClean="0"/>
              <a:t>, Q</a:t>
            </a:r>
            <a:r>
              <a:rPr lang="en-US" sz="2400" baseline="-25000" dirty="0" smtClean="0"/>
              <a:t>3</a:t>
            </a:r>
            <a:r>
              <a:rPr lang="en-US" sz="2400" dirty="0" smtClean="0"/>
              <a:t>}</a:t>
            </a:r>
            <a:endParaRPr lang="en-US" sz="2400" dirty="0"/>
          </a:p>
        </p:txBody>
      </p:sp>
      <p:sp>
        <p:nvSpPr>
          <p:cNvPr id="47" name="TextBox 46"/>
          <p:cNvSpPr txBox="1"/>
          <p:nvPr/>
        </p:nvSpPr>
        <p:spPr>
          <a:xfrm>
            <a:off x="6164692" y="3769144"/>
            <a:ext cx="2895242"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a:t>
            </a:r>
            <a:r>
              <a:rPr lang="en-US" sz="2400" dirty="0"/>
              <a:t> </a:t>
            </a:r>
            <a:r>
              <a:rPr lang="en-US" sz="2400" dirty="0" smtClean="0"/>
              <a:t>Q</a:t>
            </a:r>
            <a:r>
              <a:rPr lang="en-US" sz="2400" baseline="-25000" dirty="0" smtClean="0"/>
              <a:t>5</a:t>
            </a:r>
            <a:r>
              <a:rPr lang="en-US" sz="2400" dirty="0" smtClean="0"/>
              <a:t>, Q</a:t>
            </a:r>
            <a:r>
              <a:rPr lang="en-US" sz="2400" baseline="-25000" dirty="0" smtClean="0"/>
              <a:t>6</a:t>
            </a:r>
            <a:r>
              <a:rPr lang="en-US" sz="2400" dirty="0" smtClean="0"/>
              <a:t>, Q</a:t>
            </a:r>
            <a:r>
              <a:rPr lang="en-US" sz="2400" baseline="-25000" dirty="0" smtClean="0"/>
              <a:t>3</a:t>
            </a:r>
            <a:r>
              <a:rPr lang="en-US" sz="2400" dirty="0" smtClean="0"/>
              <a:t>}</a:t>
            </a:r>
            <a:endParaRPr lang="en-US" sz="2400" dirty="0"/>
          </a:p>
        </p:txBody>
      </p:sp>
    </p:spTree>
    <p:extLst>
      <p:ext uri="{BB962C8B-B14F-4D97-AF65-F5344CB8AC3E}">
        <p14:creationId xmlns:p14="http://schemas.microsoft.com/office/powerpoint/2010/main" val="1797476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6187" y="677523"/>
            <a:ext cx="5103885" cy="707886"/>
          </a:xfrm>
          <a:prstGeom prst="rect">
            <a:avLst/>
          </a:prstGeom>
          <a:noFill/>
        </p:spPr>
        <p:txBody>
          <a:bodyPr wrap="square" rtlCol="0">
            <a:spAutoFit/>
          </a:bodyPr>
          <a:lstStyle/>
          <a:p>
            <a:pPr algn="ctr"/>
            <a:r>
              <a:rPr lang="en-US" sz="4000" b="1" dirty="0" smtClean="0">
                <a:solidFill>
                  <a:srgbClr val="0070C0"/>
                </a:solidFill>
              </a:rPr>
              <a:t>Step-by-step: step 1</a:t>
            </a:r>
          </a:p>
        </p:txBody>
      </p:sp>
    </p:spTree>
    <p:extLst>
      <p:ext uri="{BB962C8B-B14F-4D97-AF65-F5344CB8AC3E}">
        <p14:creationId xmlns:p14="http://schemas.microsoft.com/office/powerpoint/2010/main" val="3540193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6187" y="677523"/>
            <a:ext cx="5103885" cy="707886"/>
          </a:xfrm>
          <a:prstGeom prst="rect">
            <a:avLst/>
          </a:prstGeom>
          <a:noFill/>
        </p:spPr>
        <p:txBody>
          <a:bodyPr wrap="square" rtlCol="0">
            <a:spAutoFit/>
          </a:bodyPr>
          <a:lstStyle/>
          <a:p>
            <a:pPr algn="ctr"/>
            <a:r>
              <a:rPr lang="en-US" sz="4000" b="1" dirty="0" smtClean="0">
                <a:solidFill>
                  <a:srgbClr val="0070C0"/>
                </a:solidFill>
              </a:rPr>
              <a:t>Step-by-step: step 2</a:t>
            </a:r>
          </a:p>
        </p:txBody>
      </p:sp>
      <p:sp>
        <p:nvSpPr>
          <p:cNvPr id="15" name="TextBox 14"/>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16" name="Rectangle 15"/>
          <p:cNvSpPr/>
          <p:nvPr/>
        </p:nvSpPr>
        <p:spPr>
          <a:xfrm>
            <a:off x="2401932"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17" name="Rectangle 16"/>
          <p:cNvSpPr/>
          <p:nvPr/>
        </p:nvSpPr>
        <p:spPr>
          <a:xfrm>
            <a:off x="2378156"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8" name="Straight Arrow Connector 17"/>
          <p:cNvCxnSpPr/>
          <p:nvPr/>
        </p:nvCxnSpPr>
        <p:spPr>
          <a:xfrm>
            <a:off x="2732669"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88342"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47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6187" y="677523"/>
            <a:ext cx="5103885" cy="707886"/>
          </a:xfrm>
          <a:prstGeom prst="rect">
            <a:avLst/>
          </a:prstGeom>
          <a:noFill/>
        </p:spPr>
        <p:txBody>
          <a:bodyPr wrap="square" rtlCol="0">
            <a:spAutoFit/>
          </a:bodyPr>
          <a:lstStyle/>
          <a:p>
            <a:pPr algn="ctr"/>
            <a:r>
              <a:rPr lang="en-US" sz="4000" b="1" dirty="0" smtClean="0">
                <a:solidFill>
                  <a:srgbClr val="0070C0"/>
                </a:solidFill>
              </a:rPr>
              <a:t>Step-by-step: step 3</a:t>
            </a:r>
          </a:p>
        </p:txBody>
      </p:sp>
      <p:sp>
        <p:nvSpPr>
          <p:cNvPr id="15" name="TextBox 14"/>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16" name="Rectangle 15"/>
          <p:cNvSpPr/>
          <p:nvPr/>
        </p:nvSpPr>
        <p:spPr>
          <a:xfrm>
            <a:off x="2401932"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17" name="Rectangle 16"/>
          <p:cNvSpPr/>
          <p:nvPr/>
        </p:nvSpPr>
        <p:spPr>
          <a:xfrm>
            <a:off x="2378156"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8" name="Straight Arrow Connector 17"/>
          <p:cNvCxnSpPr/>
          <p:nvPr/>
        </p:nvCxnSpPr>
        <p:spPr>
          <a:xfrm>
            <a:off x="2732669"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88342"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83470" y="180896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cxnSp>
        <p:nvCxnSpPr>
          <p:cNvPr id="22" name="Straight Arrow Connector 21"/>
          <p:cNvCxnSpPr>
            <a:stCxn id="29" idx="3"/>
          </p:cNvCxnSpPr>
          <p:nvPr/>
        </p:nvCxnSpPr>
        <p:spPr>
          <a:xfrm>
            <a:off x="1708206" y="4094172"/>
            <a:ext cx="693726" cy="54313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13701" y="5765894"/>
            <a:ext cx="8478779"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assume we allow this tie …</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89152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rot="16200000">
            <a:off x="2279834" y="2589401"/>
            <a:ext cx="216024" cy="863069"/>
          </a:xfrm>
          <a:prstGeom prst="downArrow">
            <a:avLst>
              <a:gd name="adj1" fmla="val 50000"/>
              <a:gd name="adj2" fmla="val 123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2287783" y="843038"/>
            <a:ext cx="216024" cy="863069"/>
          </a:xfrm>
          <a:prstGeom prst="downArrow">
            <a:avLst>
              <a:gd name="adj1" fmla="val 50000"/>
              <a:gd name="adj2" fmla="val 123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218818" y="-3647"/>
            <a:ext cx="8928992" cy="617282"/>
          </a:xfrm>
        </p:spPr>
        <p:txBody>
          <a:bodyPr>
            <a:normAutofit/>
          </a:bodyPr>
          <a:lstStyle/>
          <a:p>
            <a:r>
              <a:rPr lang="en-US" sz="2800" b="1" dirty="0" smtClean="0">
                <a:solidFill>
                  <a:srgbClr val="0070C0"/>
                </a:solidFill>
              </a:rPr>
              <a:t>Information Retrieval (CWA) vs. Exploratory Search (OWA)</a:t>
            </a:r>
            <a:endParaRPr lang="en-US" sz="2800" b="1" dirty="0">
              <a:solidFill>
                <a:srgbClr val="0070C0"/>
              </a:solidFill>
            </a:endParaRPr>
          </a:p>
        </p:txBody>
      </p:sp>
      <p:sp>
        <p:nvSpPr>
          <p:cNvPr id="2" name="Cube 1"/>
          <p:cNvSpPr/>
          <p:nvPr/>
        </p:nvSpPr>
        <p:spPr>
          <a:xfrm>
            <a:off x="2876959" y="846141"/>
            <a:ext cx="2520280" cy="720080"/>
          </a:xfrm>
          <a:prstGeom prst="cube">
            <a:avLst>
              <a:gd name="adj" fmla="val 281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CWA-Driven Engine</a:t>
            </a:r>
            <a:endParaRPr lang="en-US" dirty="0"/>
          </a:p>
        </p:txBody>
      </p:sp>
      <p:sp>
        <p:nvSpPr>
          <p:cNvPr id="11" name="Cube 10"/>
          <p:cNvSpPr/>
          <p:nvPr/>
        </p:nvSpPr>
        <p:spPr>
          <a:xfrm>
            <a:off x="2864099" y="2565484"/>
            <a:ext cx="2520280" cy="720080"/>
          </a:xfrm>
          <a:prstGeom prst="cube">
            <a:avLst>
              <a:gd name="adj" fmla="val 281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OWA-Driven Engine</a:t>
            </a:r>
            <a:endParaRPr lang="en-US" dirty="0"/>
          </a:p>
        </p:txBody>
      </p:sp>
      <p:sp>
        <p:nvSpPr>
          <p:cNvPr id="14" name="Down Arrow 13"/>
          <p:cNvSpPr/>
          <p:nvPr/>
        </p:nvSpPr>
        <p:spPr>
          <a:xfrm rot="16200000">
            <a:off x="5600597" y="758880"/>
            <a:ext cx="216024" cy="863069"/>
          </a:xfrm>
          <a:prstGeom prst="downArrow">
            <a:avLst>
              <a:gd name="adj1" fmla="val 50000"/>
              <a:gd name="adj2" fmla="val 123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6200000">
            <a:off x="5600599" y="2513194"/>
            <a:ext cx="216024" cy="863069"/>
          </a:xfrm>
          <a:prstGeom prst="downArrow">
            <a:avLst>
              <a:gd name="adj1" fmla="val 50000"/>
              <a:gd name="adj2" fmla="val 123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4589" y="922770"/>
            <a:ext cx="1519390"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Query</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8" name="Rectangle 17"/>
          <p:cNvSpPr/>
          <p:nvPr/>
        </p:nvSpPr>
        <p:spPr>
          <a:xfrm>
            <a:off x="470055" y="2671037"/>
            <a:ext cx="1519390"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Query</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9" name="Rectangle 18"/>
          <p:cNvSpPr/>
          <p:nvPr/>
        </p:nvSpPr>
        <p:spPr>
          <a:xfrm>
            <a:off x="6115741" y="859161"/>
            <a:ext cx="1886863"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Answer</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0" name="Rectangle 19"/>
          <p:cNvSpPr/>
          <p:nvPr/>
        </p:nvSpPr>
        <p:spPr>
          <a:xfrm>
            <a:off x="6125150" y="2607428"/>
            <a:ext cx="2570960"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New Query</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41" name="Group 40"/>
          <p:cNvGrpSpPr/>
          <p:nvPr/>
        </p:nvGrpSpPr>
        <p:grpSpPr>
          <a:xfrm>
            <a:off x="827584" y="3713440"/>
            <a:ext cx="7704856" cy="2872644"/>
            <a:chOff x="827584" y="3673685"/>
            <a:chExt cx="7704856" cy="2872644"/>
          </a:xfrm>
        </p:grpSpPr>
        <p:sp>
          <p:nvSpPr>
            <p:cNvPr id="39" name="Rounded Rectangle 38"/>
            <p:cNvSpPr/>
            <p:nvPr/>
          </p:nvSpPr>
          <p:spPr>
            <a:xfrm>
              <a:off x="827584" y="3673685"/>
              <a:ext cx="7704856" cy="2872644"/>
            </a:xfrm>
            <a:prstGeom prst="roundRect">
              <a:avLst>
                <a:gd name="adj" fmla="val 779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600" y="4365104"/>
              <a:ext cx="74485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itle 1"/>
            <p:cNvSpPr txBox="1">
              <a:spLocks/>
            </p:cNvSpPr>
            <p:nvPr/>
          </p:nvSpPr>
          <p:spPr>
            <a:xfrm>
              <a:off x="1506422" y="3673685"/>
              <a:ext cx="5975906" cy="61728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“Perpetuum Mobile”</a:t>
              </a:r>
              <a:endParaRPr lang="en-US" sz="3600" b="1" dirty="0">
                <a:solidFill>
                  <a:srgbClr val="0070C0"/>
                </a:solidFill>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236" y="1602621"/>
            <a:ext cx="2095500" cy="876300"/>
          </a:xfrm>
          <a:prstGeom prst="rect">
            <a:avLst/>
          </a:prstGeom>
        </p:spPr>
      </p:pic>
      <p:pic>
        <p:nvPicPr>
          <p:cNvPr id="6" name="Picture 5"/>
          <p:cNvPicPr>
            <a:picLocks noChangeAspect="1"/>
          </p:cNvPicPr>
          <p:nvPr/>
        </p:nvPicPr>
        <p:blipFill>
          <a:blip r:embed="rId5" cstate="print">
            <a:clrChange>
              <a:clrFrom>
                <a:srgbClr val="FEFFFC"/>
              </a:clrFrom>
              <a:clrTo>
                <a:srgbClr val="FEFFFC">
                  <a:alpha val="0"/>
                </a:srgbClr>
              </a:clrTo>
            </a:clrChange>
            <a:extLst>
              <a:ext uri="{28A0092B-C50C-407E-A947-70E740481C1C}">
                <a14:useLocalDpi xmlns:a14="http://schemas.microsoft.com/office/drawing/2010/main" val="0"/>
              </a:ext>
            </a:extLst>
          </a:blip>
          <a:stretch>
            <a:fillRect/>
          </a:stretch>
        </p:blipFill>
        <p:spPr>
          <a:xfrm>
            <a:off x="7242608" y="3864581"/>
            <a:ext cx="1190038" cy="1080555"/>
          </a:xfrm>
          <a:prstGeom prst="rect">
            <a:avLst/>
          </a:prstGeom>
        </p:spPr>
      </p:pic>
    </p:spTree>
    <p:extLst>
      <p:ext uri="{BB962C8B-B14F-4D97-AF65-F5344CB8AC3E}">
        <p14:creationId xmlns:p14="http://schemas.microsoft.com/office/powerpoint/2010/main" val="1085879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6187" y="677523"/>
            <a:ext cx="5103885" cy="707886"/>
          </a:xfrm>
          <a:prstGeom prst="rect">
            <a:avLst/>
          </a:prstGeom>
          <a:noFill/>
        </p:spPr>
        <p:txBody>
          <a:bodyPr wrap="square" rtlCol="0">
            <a:spAutoFit/>
          </a:bodyPr>
          <a:lstStyle/>
          <a:p>
            <a:pPr algn="ctr"/>
            <a:r>
              <a:rPr lang="en-US" sz="4000" b="1" dirty="0" smtClean="0">
                <a:solidFill>
                  <a:srgbClr val="0070C0"/>
                </a:solidFill>
              </a:rPr>
              <a:t>Step-by-step: step 4</a:t>
            </a:r>
          </a:p>
        </p:txBody>
      </p:sp>
      <p:sp>
        <p:nvSpPr>
          <p:cNvPr id="15" name="TextBox 14"/>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16" name="Rectangle 15"/>
          <p:cNvSpPr/>
          <p:nvPr/>
        </p:nvSpPr>
        <p:spPr>
          <a:xfrm>
            <a:off x="2401932"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17" name="Rectangle 16"/>
          <p:cNvSpPr/>
          <p:nvPr/>
        </p:nvSpPr>
        <p:spPr>
          <a:xfrm>
            <a:off x="2378156"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8" name="Straight Arrow Connector 17"/>
          <p:cNvCxnSpPr/>
          <p:nvPr/>
        </p:nvCxnSpPr>
        <p:spPr>
          <a:xfrm>
            <a:off x="2732669"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88342"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83470" y="180896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cxnSp>
        <p:nvCxnSpPr>
          <p:cNvPr id="22" name="Straight Arrow Connector 21"/>
          <p:cNvCxnSpPr>
            <a:stCxn id="29" idx="3"/>
          </p:cNvCxnSpPr>
          <p:nvPr/>
        </p:nvCxnSpPr>
        <p:spPr>
          <a:xfrm>
            <a:off x="1708206" y="4094172"/>
            <a:ext cx="693726" cy="54313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93370" y="2475189"/>
            <a:ext cx="2142146" cy="461665"/>
          </a:xfrm>
          <a:prstGeom prst="rect">
            <a:avLst/>
          </a:prstGeom>
          <a:noFill/>
        </p:spPr>
        <p:txBody>
          <a:bodyPr wrap="square" rtlCol="0">
            <a:spAutoFit/>
          </a:bodyPr>
          <a:lstStyle/>
          <a:p>
            <a:r>
              <a:rPr lang="en-US" sz="2400" dirty="0" smtClean="0"/>
              <a:t>{Q</a:t>
            </a:r>
            <a:r>
              <a:rPr lang="en-US" sz="2400" baseline="-25000" dirty="0" smtClean="0"/>
              <a:t>7</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25" name="Rectangle 24"/>
          <p:cNvSpPr/>
          <p:nvPr/>
        </p:nvSpPr>
        <p:spPr>
          <a:xfrm>
            <a:off x="2450629" y="171377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26" name="Straight Arrow Connector 25"/>
          <p:cNvCxnSpPr/>
          <p:nvPr/>
        </p:nvCxnSpPr>
        <p:spPr>
          <a:xfrm flipH="1">
            <a:off x="1715826" y="2061743"/>
            <a:ext cx="1046523" cy="552034"/>
          </a:xfrm>
          <a:prstGeom prst="straightConnector1">
            <a:avLst/>
          </a:prstGeom>
          <a:ln w="19050">
            <a:prstDash val="sysDot"/>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715827" y="2153335"/>
            <a:ext cx="1046522" cy="1856854"/>
          </a:xfrm>
          <a:prstGeom prst="straightConnector1">
            <a:avLst/>
          </a:prstGeom>
          <a:ln w="19050">
            <a:prstDash val="sysDot"/>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039930" y="2253777"/>
            <a:ext cx="576064" cy="576000"/>
          </a:xfrm>
          <a:prstGeom prst="ellipse">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t>
            </a:r>
          </a:p>
        </p:txBody>
      </p:sp>
      <p:sp>
        <p:nvSpPr>
          <p:cNvPr id="33" name="Rectangle 32"/>
          <p:cNvSpPr/>
          <p:nvPr/>
        </p:nvSpPr>
        <p:spPr>
          <a:xfrm>
            <a:off x="130626" y="5932144"/>
            <a:ext cx="889248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then we will have another dilemma …</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5729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667785" y="977624"/>
            <a:ext cx="3224696" cy="12917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972050"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995826"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332050"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2050"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994910"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331134"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88206"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324430"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324430"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6187" y="677523"/>
            <a:ext cx="5103885" cy="707886"/>
          </a:xfrm>
          <a:prstGeom prst="rect">
            <a:avLst/>
          </a:prstGeom>
          <a:noFill/>
        </p:spPr>
        <p:txBody>
          <a:bodyPr wrap="square" rtlCol="0">
            <a:spAutoFit/>
          </a:bodyPr>
          <a:lstStyle/>
          <a:p>
            <a:pPr algn="ctr"/>
            <a:r>
              <a:rPr lang="en-US" sz="4000" b="1" dirty="0" smtClean="0">
                <a:solidFill>
                  <a:srgbClr val="0070C0"/>
                </a:solidFill>
              </a:rPr>
              <a:t>Step-by-step: step 4’</a:t>
            </a:r>
          </a:p>
        </p:txBody>
      </p:sp>
      <p:sp>
        <p:nvSpPr>
          <p:cNvPr id="15" name="TextBox 14"/>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16" name="Rectangle 15"/>
          <p:cNvSpPr/>
          <p:nvPr/>
        </p:nvSpPr>
        <p:spPr>
          <a:xfrm>
            <a:off x="2401932"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17" name="Rectangle 16"/>
          <p:cNvSpPr/>
          <p:nvPr/>
        </p:nvSpPr>
        <p:spPr>
          <a:xfrm>
            <a:off x="2378156"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8" name="Straight Arrow Connector 17"/>
          <p:cNvCxnSpPr/>
          <p:nvPr/>
        </p:nvCxnSpPr>
        <p:spPr>
          <a:xfrm>
            <a:off x="2732669"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88342"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83470" y="180896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cxnSp>
        <p:nvCxnSpPr>
          <p:cNvPr id="22" name="Straight Arrow Connector 21"/>
          <p:cNvCxnSpPr>
            <a:stCxn id="29" idx="3"/>
          </p:cNvCxnSpPr>
          <p:nvPr/>
        </p:nvCxnSpPr>
        <p:spPr>
          <a:xfrm>
            <a:off x="1708206" y="4094172"/>
            <a:ext cx="693726" cy="54313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93370" y="2475189"/>
            <a:ext cx="2142146" cy="461665"/>
          </a:xfrm>
          <a:prstGeom prst="rect">
            <a:avLst/>
          </a:prstGeom>
          <a:noFill/>
        </p:spPr>
        <p:txBody>
          <a:bodyPr wrap="square" rtlCol="0">
            <a:spAutoFit/>
          </a:bodyPr>
          <a:lstStyle/>
          <a:p>
            <a:r>
              <a:rPr lang="en-US" sz="2400" dirty="0" smtClean="0"/>
              <a:t>{Q</a:t>
            </a:r>
            <a:r>
              <a:rPr lang="en-US" sz="2400" baseline="-25000" dirty="0" smtClean="0"/>
              <a:t>7</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25" name="Rectangle 24"/>
          <p:cNvSpPr/>
          <p:nvPr/>
        </p:nvSpPr>
        <p:spPr>
          <a:xfrm>
            <a:off x="2450629" y="171377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cxnSp>
        <p:nvCxnSpPr>
          <p:cNvPr id="33" name="Straight Arrow Connector 32"/>
          <p:cNvCxnSpPr>
            <a:endCxn id="13" idx="3"/>
          </p:cNvCxnSpPr>
          <p:nvPr/>
        </p:nvCxnSpPr>
        <p:spPr>
          <a:xfrm flipH="1">
            <a:off x="1715826" y="2097317"/>
            <a:ext cx="819311" cy="51646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9" idx="3"/>
          </p:cNvCxnSpPr>
          <p:nvPr/>
        </p:nvCxnSpPr>
        <p:spPr>
          <a:xfrm flipH="1">
            <a:off x="1708206" y="2114314"/>
            <a:ext cx="1063181" cy="197985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Rounded Rectangular Callout 37"/>
          <p:cNvSpPr/>
          <p:nvPr/>
        </p:nvSpPr>
        <p:spPr>
          <a:xfrm>
            <a:off x="3037614" y="2524701"/>
            <a:ext cx="2137232" cy="914035"/>
          </a:xfrm>
          <a:prstGeom prst="wedgeRoundRectCallout">
            <a:avLst>
              <a:gd name="adj1" fmla="val -82182"/>
              <a:gd name="adj2" fmla="val -814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Create both links ???</a:t>
            </a:r>
            <a:endParaRPr lang="en-US" sz="2400" dirty="0"/>
          </a:p>
        </p:txBody>
      </p:sp>
      <p:sp>
        <p:nvSpPr>
          <p:cNvPr id="39" name="Rounded Rectangular Callout 38"/>
          <p:cNvSpPr/>
          <p:nvPr/>
        </p:nvSpPr>
        <p:spPr>
          <a:xfrm>
            <a:off x="3023764" y="2534601"/>
            <a:ext cx="2137232" cy="914035"/>
          </a:xfrm>
          <a:prstGeom prst="wedgeRoundRectCallout">
            <a:avLst>
              <a:gd name="adj1" fmla="val -81626"/>
              <a:gd name="adj2" fmla="val -8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Create both links ???</a:t>
            </a:r>
            <a:endParaRPr lang="en-US" sz="2400" dirty="0"/>
          </a:p>
        </p:txBody>
      </p:sp>
      <p:pic>
        <p:nvPicPr>
          <p:cNvPr id="40" name="Picture 3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712" y="5095513"/>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479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667785" y="977623"/>
            <a:ext cx="3224696" cy="202236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9212" y="0"/>
            <a:ext cx="6461180" cy="707886"/>
          </a:xfrm>
          <a:prstGeom prst="rect">
            <a:avLst/>
          </a:prstGeom>
          <a:noFill/>
        </p:spPr>
        <p:txBody>
          <a:bodyPr wrap="square" rtlCol="0">
            <a:spAutoFit/>
          </a:bodyPr>
          <a:lstStyle/>
          <a:p>
            <a:pPr algn="ctr"/>
            <a:r>
              <a:rPr lang="en-US" sz="4000" b="1" dirty="0" smtClean="0">
                <a:solidFill>
                  <a:srgbClr val="0070C0"/>
                </a:solidFill>
              </a:rPr>
              <a:t>Interesting case: what to do?</a:t>
            </a:r>
          </a:p>
        </p:txBody>
      </p:sp>
      <p:sp>
        <p:nvSpPr>
          <p:cNvPr id="7" name="TextBox 6"/>
          <p:cNvSpPr txBox="1"/>
          <p:nvPr/>
        </p:nvSpPr>
        <p:spPr>
          <a:xfrm>
            <a:off x="5771596"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2</a:t>
            </a:r>
            <a:r>
              <a:rPr lang="en-US" sz="2400" dirty="0" smtClean="0"/>
              <a:t>, Q</a:t>
            </a:r>
            <a:r>
              <a:rPr lang="en-US" sz="2400" baseline="-25000" dirty="0" smtClean="0"/>
              <a:t>3</a:t>
            </a:r>
            <a:r>
              <a:rPr lang="en-US" sz="2400" dirty="0" smtClean="0"/>
              <a:t>}</a:t>
            </a:r>
            <a:endParaRPr lang="en-US" sz="2400" dirty="0"/>
          </a:p>
        </p:txBody>
      </p:sp>
      <p:sp>
        <p:nvSpPr>
          <p:cNvPr id="12" name="Rectangle 11"/>
          <p:cNvSpPr/>
          <p:nvPr/>
        </p:nvSpPr>
        <p:spPr>
          <a:xfrm>
            <a:off x="1340175" y="463730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3" name="Rectangle 12"/>
          <p:cNvSpPr/>
          <p:nvPr/>
        </p:nvSpPr>
        <p:spPr>
          <a:xfrm>
            <a:off x="1363951" y="243377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700175" y="207377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40175" y="170174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1363035" y="31640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cxnSp>
        <p:nvCxnSpPr>
          <p:cNvPr id="28" name="Straight Arrow Connector 27"/>
          <p:cNvCxnSpPr/>
          <p:nvPr/>
        </p:nvCxnSpPr>
        <p:spPr>
          <a:xfrm>
            <a:off x="1699259" y="280408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356331" y="391417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0" name="Straight Arrow Connector 29"/>
          <p:cNvCxnSpPr/>
          <p:nvPr/>
        </p:nvCxnSpPr>
        <p:spPr>
          <a:xfrm>
            <a:off x="1692555" y="355417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692555" y="431380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6187" y="677523"/>
            <a:ext cx="5103885" cy="707886"/>
          </a:xfrm>
          <a:prstGeom prst="rect">
            <a:avLst/>
          </a:prstGeom>
          <a:noFill/>
        </p:spPr>
        <p:txBody>
          <a:bodyPr wrap="square" rtlCol="0">
            <a:spAutoFit/>
          </a:bodyPr>
          <a:lstStyle/>
          <a:p>
            <a:pPr algn="ctr"/>
            <a:r>
              <a:rPr lang="en-US" sz="4000" b="1" dirty="0" smtClean="0">
                <a:solidFill>
                  <a:srgbClr val="0070C0"/>
                </a:solidFill>
              </a:rPr>
              <a:t>Step-by-step: step 4’’</a:t>
            </a:r>
          </a:p>
        </p:txBody>
      </p:sp>
      <p:sp>
        <p:nvSpPr>
          <p:cNvPr id="15" name="TextBox 14"/>
          <p:cNvSpPr txBox="1"/>
          <p:nvPr/>
        </p:nvSpPr>
        <p:spPr>
          <a:xfrm>
            <a:off x="5783470" y="1385435"/>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sp>
        <p:nvSpPr>
          <p:cNvPr id="16" name="Rectangle 15"/>
          <p:cNvSpPr/>
          <p:nvPr/>
        </p:nvSpPr>
        <p:spPr>
          <a:xfrm>
            <a:off x="2770057" y="461798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sp>
        <p:nvSpPr>
          <p:cNvPr id="17" name="Rectangle 16"/>
          <p:cNvSpPr/>
          <p:nvPr/>
        </p:nvSpPr>
        <p:spPr>
          <a:xfrm>
            <a:off x="2746281" y="538543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18" name="Straight Arrow Connector 17"/>
          <p:cNvCxnSpPr/>
          <p:nvPr/>
        </p:nvCxnSpPr>
        <p:spPr>
          <a:xfrm>
            <a:off x="3100794" y="498804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6467" y="2819564"/>
            <a:ext cx="1173590" cy="179842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83470" y="1808960"/>
            <a:ext cx="3109010"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a:t>, </a:t>
            </a:r>
            <a:r>
              <a:rPr lang="en-US" sz="2400" dirty="0" smtClean="0"/>
              <a:t>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cxnSp>
        <p:nvCxnSpPr>
          <p:cNvPr id="22" name="Straight Arrow Connector 21"/>
          <p:cNvCxnSpPr>
            <a:stCxn id="29" idx="3"/>
          </p:cNvCxnSpPr>
          <p:nvPr/>
        </p:nvCxnSpPr>
        <p:spPr>
          <a:xfrm>
            <a:off x="2076331" y="4094172"/>
            <a:ext cx="693726" cy="54313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93370" y="2475189"/>
            <a:ext cx="2142146" cy="461665"/>
          </a:xfrm>
          <a:prstGeom prst="rect">
            <a:avLst/>
          </a:prstGeom>
          <a:noFill/>
        </p:spPr>
        <p:txBody>
          <a:bodyPr wrap="square" rtlCol="0">
            <a:spAutoFit/>
          </a:bodyPr>
          <a:lstStyle/>
          <a:p>
            <a:r>
              <a:rPr lang="en-US" sz="2400" dirty="0" smtClean="0"/>
              <a:t>{Q</a:t>
            </a:r>
            <a:r>
              <a:rPr lang="en-US" sz="2400" baseline="-25000" dirty="0" smtClean="0"/>
              <a:t>7</a:t>
            </a:r>
            <a:r>
              <a:rPr lang="en-US" sz="2400" dirty="0" smtClean="0"/>
              <a:t>, Q</a:t>
            </a:r>
            <a:r>
              <a:rPr lang="en-US" sz="2400" baseline="-25000" dirty="0" smtClean="0"/>
              <a:t>2</a:t>
            </a:r>
            <a:r>
              <a:rPr lang="en-US" sz="2400" dirty="0" smtClean="0"/>
              <a:t>, Q</a:t>
            </a:r>
            <a:r>
              <a:rPr lang="en-US" sz="2400" baseline="-25000" dirty="0" smtClean="0"/>
              <a:t>4</a:t>
            </a:r>
            <a:r>
              <a:rPr lang="en-US" sz="2400" dirty="0" smtClean="0"/>
              <a:t>, Q</a:t>
            </a:r>
            <a:r>
              <a:rPr lang="en-US" sz="2400" baseline="-25000" dirty="0" smtClean="0"/>
              <a:t>5</a:t>
            </a:r>
            <a:r>
              <a:rPr lang="en-US" sz="2400" dirty="0" smtClean="0"/>
              <a:t>}</a:t>
            </a:r>
            <a:endParaRPr lang="en-US" sz="2400" dirty="0"/>
          </a:p>
        </p:txBody>
      </p:sp>
      <p:cxnSp>
        <p:nvCxnSpPr>
          <p:cNvPr id="24" name="Straight Arrow Connector 23"/>
          <p:cNvCxnSpPr/>
          <p:nvPr/>
        </p:nvCxnSpPr>
        <p:spPr>
          <a:xfrm flipH="1">
            <a:off x="2083951" y="2085811"/>
            <a:ext cx="952304" cy="38937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676254" y="1713777"/>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sp>
        <p:nvSpPr>
          <p:cNvPr id="26" name="TextBox 25"/>
          <p:cNvSpPr txBox="1"/>
          <p:nvPr/>
        </p:nvSpPr>
        <p:spPr>
          <a:xfrm>
            <a:off x="5771596" y="3384159"/>
            <a:ext cx="214214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6</a:t>
            </a:r>
            <a:r>
              <a:rPr lang="en-US" sz="2400" dirty="0" smtClean="0"/>
              <a:t>, Q</a:t>
            </a:r>
            <a:r>
              <a:rPr lang="en-US" sz="2400" baseline="-25000" dirty="0" smtClean="0"/>
              <a:t>8</a:t>
            </a:r>
            <a:r>
              <a:rPr lang="en-US" sz="2400" dirty="0" smtClean="0"/>
              <a:t>}</a:t>
            </a:r>
            <a:endParaRPr lang="en-US" sz="2400" dirty="0"/>
          </a:p>
        </p:txBody>
      </p:sp>
      <p:sp>
        <p:nvSpPr>
          <p:cNvPr id="31" name="Rectangle 30"/>
          <p:cNvSpPr/>
          <p:nvPr/>
        </p:nvSpPr>
        <p:spPr>
          <a:xfrm>
            <a:off x="251520" y="4620270"/>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8</a:t>
            </a:r>
            <a:endParaRPr lang="en-US" b="1" baseline="-25000" dirty="0">
              <a:solidFill>
                <a:schemeClr val="tx1"/>
              </a:solidFill>
            </a:endParaRPr>
          </a:p>
        </p:txBody>
      </p:sp>
      <p:cxnSp>
        <p:nvCxnSpPr>
          <p:cNvPr id="32" name="Straight Arrow Connector 31"/>
          <p:cNvCxnSpPr/>
          <p:nvPr/>
        </p:nvCxnSpPr>
        <p:spPr>
          <a:xfrm flipH="1">
            <a:off x="603900" y="3524088"/>
            <a:ext cx="871756" cy="113268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Rounded Rectangular Callout 32"/>
          <p:cNvSpPr/>
          <p:nvPr/>
        </p:nvSpPr>
        <p:spPr>
          <a:xfrm>
            <a:off x="3298864" y="2595951"/>
            <a:ext cx="2137232" cy="914035"/>
          </a:xfrm>
          <a:prstGeom prst="wedgeRoundRectCallout">
            <a:avLst>
              <a:gd name="adj1" fmla="val -82182"/>
              <a:gd name="adj2" fmla="val -814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Choose one option aiming more new strings appear ???</a:t>
            </a:r>
            <a:endParaRPr lang="en-US" dirty="0"/>
          </a:p>
        </p:txBody>
      </p:sp>
      <p:sp>
        <p:nvSpPr>
          <p:cNvPr id="34" name="Rounded Rectangular Callout 33"/>
          <p:cNvSpPr/>
          <p:nvPr/>
        </p:nvSpPr>
        <p:spPr>
          <a:xfrm>
            <a:off x="3904355" y="4438799"/>
            <a:ext cx="3568036" cy="1318506"/>
          </a:xfrm>
          <a:prstGeom prst="wedgeRoundRectCallout">
            <a:avLst>
              <a:gd name="adj1" fmla="val -47743"/>
              <a:gd name="adj2" fmla="val -1219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Which means in case of a tie choose an option at a higher layer of the tree (?)</a:t>
            </a:r>
            <a:endParaRPr lang="en-US" sz="2400" dirty="0"/>
          </a:p>
        </p:txBody>
      </p:sp>
      <p:pic>
        <p:nvPicPr>
          <p:cNvPr id="35" name="Picture 3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712" y="5095513"/>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36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3581268" y="-55657"/>
            <a:ext cx="5562731" cy="707886"/>
          </a:xfrm>
          <a:prstGeom prst="rect">
            <a:avLst/>
          </a:prstGeom>
          <a:noFill/>
        </p:spPr>
        <p:txBody>
          <a:bodyPr wrap="square" rtlCol="0">
            <a:spAutoFit/>
          </a:bodyPr>
          <a:lstStyle/>
          <a:p>
            <a:pPr algn="ctr"/>
            <a:r>
              <a:rPr lang="en-US" sz="4000" b="1" dirty="0" smtClean="0">
                <a:solidFill>
                  <a:srgbClr val="0070C0"/>
                </a:solidFill>
              </a:rPr>
              <a:t>“Top” vs “Bottom”</a:t>
            </a:r>
          </a:p>
        </p:txBody>
      </p:sp>
      <p:sp>
        <p:nvSpPr>
          <p:cNvPr id="4" name="TextBox 3"/>
          <p:cNvSpPr txBox="1"/>
          <p:nvPr/>
        </p:nvSpPr>
        <p:spPr>
          <a:xfrm>
            <a:off x="4642434" y="1527935"/>
            <a:ext cx="4320954"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7</a:t>
            </a:r>
            <a:r>
              <a:rPr lang="en-US" sz="2400" dirty="0" smtClean="0"/>
              <a:t>, Q</a:t>
            </a:r>
            <a:r>
              <a:rPr lang="en-US" sz="2400" baseline="-25000" dirty="0" smtClean="0"/>
              <a:t>3</a:t>
            </a:r>
            <a:r>
              <a:rPr lang="en-US" sz="2400" dirty="0"/>
              <a:t>, Q</a:t>
            </a:r>
            <a:r>
              <a:rPr lang="en-US" sz="2400" baseline="-25000" dirty="0"/>
              <a:t>4</a:t>
            </a:r>
            <a:r>
              <a:rPr lang="en-US" sz="2400" dirty="0"/>
              <a:t>, Q</a:t>
            </a:r>
            <a:r>
              <a:rPr lang="en-US" sz="2400" baseline="-25000" dirty="0"/>
              <a:t>5</a:t>
            </a:r>
            <a:r>
              <a:rPr lang="en-US" sz="2400" dirty="0"/>
              <a:t>, Q</a:t>
            </a:r>
            <a:r>
              <a:rPr lang="en-US" sz="2400" baseline="-25000" dirty="0"/>
              <a:t>6</a:t>
            </a:r>
            <a:r>
              <a:rPr lang="en-US" sz="2400" dirty="0" smtClean="0"/>
              <a:t>}</a:t>
            </a:r>
            <a:endParaRPr lang="en-US" sz="2400" dirty="0"/>
          </a:p>
        </p:txBody>
      </p:sp>
      <p:sp>
        <p:nvSpPr>
          <p:cNvPr id="7" name="TextBox 6"/>
          <p:cNvSpPr txBox="1"/>
          <p:nvPr/>
        </p:nvSpPr>
        <p:spPr>
          <a:xfrm>
            <a:off x="4679095" y="977624"/>
            <a:ext cx="3408759"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 Q</a:t>
            </a:r>
            <a:r>
              <a:rPr lang="en-US" sz="2400" baseline="-25000" dirty="0" smtClean="0"/>
              <a:t>6</a:t>
            </a:r>
            <a:r>
              <a:rPr lang="en-US" sz="2400" dirty="0" smtClean="0"/>
              <a:t>}</a:t>
            </a:r>
            <a:endParaRPr lang="en-US" sz="2400" dirty="0"/>
          </a:p>
        </p:txBody>
      </p:sp>
      <p:sp>
        <p:nvSpPr>
          <p:cNvPr id="12" name="Rectangle 11"/>
          <p:cNvSpPr/>
          <p:nvPr/>
        </p:nvSpPr>
        <p:spPr>
          <a:xfrm>
            <a:off x="1319931" y="6116017"/>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13" name="Rectangle 12"/>
          <p:cNvSpPr/>
          <p:nvPr/>
        </p:nvSpPr>
        <p:spPr>
          <a:xfrm>
            <a:off x="1380180" y="95617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716404" y="59617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56404" y="224144"/>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1379264" y="168648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28" name="Straight Arrow Connector 27"/>
          <p:cNvCxnSpPr/>
          <p:nvPr/>
        </p:nvCxnSpPr>
        <p:spPr>
          <a:xfrm>
            <a:off x="1715488" y="1326489"/>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372560" y="243657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0" name="Straight Arrow Connector 29"/>
          <p:cNvCxnSpPr/>
          <p:nvPr/>
        </p:nvCxnSpPr>
        <p:spPr>
          <a:xfrm>
            <a:off x="1708784" y="207657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336087" y="540503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2" name="Straight Arrow Connector 31"/>
          <p:cNvCxnSpPr/>
          <p:nvPr/>
        </p:nvCxnSpPr>
        <p:spPr>
          <a:xfrm>
            <a:off x="1707868" y="280688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672311" y="579252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915816" y="4817342"/>
            <a:ext cx="5562731" cy="1323439"/>
          </a:xfrm>
          <a:prstGeom prst="rect">
            <a:avLst/>
          </a:prstGeom>
          <a:noFill/>
        </p:spPr>
        <p:txBody>
          <a:bodyPr wrap="square" rtlCol="0">
            <a:spAutoFit/>
          </a:bodyPr>
          <a:lstStyle/>
          <a:p>
            <a:pPr algn="ctr"/>
            <a:r>
              <a:rPr lang="en-US" sz="4000" b="1" dirty="0" smtClean="0">
                <a:solidFill>
                  <a:srgbClr val="0070C0"/>
                </a:solidFill>
              </a:rPr>
              <a:t>Or allow like here? Which of two? Or both? </a:t>
            </a:r>
          </a:p>
        </p:txBody>
      </p:sp>
      <p:sp>
        <p:nvSpPr>
          <p:cNvPr id="26" name="Rectangle 25"/>
          <p:cNvSpPr/>
          <p:nvPr/>
        </p:nvSpPr>
        <p:spPr>
          <a:xfrm>
            <a:off x="1362912" y="315694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sp>
        <p:nvSpPr>
          <p:cNvPr id="37" name="Rectangle 36"/>
          <p:cNvSpPr/>
          <p:nvPr/>
        </p:nvSpPr>
        <p:spPr>
          <a:xfrm>
            <a:off x="1361996" y="388725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38" name="Straight Arrow Connector 37"/>
          <p:cNvCxnSpPr/>
          <p:nvPr/>
        </p:nvCxnSpPr>
        <p:spPr>
          <a:xfrm>
            <a:off x="1698220" y="352725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355292" y="463734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40" name="Straight Arrow Connector 39"/>
          <p:cNvCxnSpPr/>
          <p:nvPr/>
        </p:nvCxnSpPr>
        <p:spPr>
          <a:xfrm>
            <a:off x="1691516" y="427734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690600" y="500765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043409" y="2818759"/>
            <a:ext cx="841835" cy="1260374"/>
          </a:xfrm>
          <a:prstGeom prst="straightConnector1">
            <a:avLst/>
          </a:prstGeom>
          <a:ln w="38100">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1937265" y="4067258"/>
            <a:ext cx="936104" cy="130039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40685" y="1342426"/>
            <a:ext cx="881038" cy="1284124"/>
          </a:xfrm>
          <a:prstGeom prst="straightConnector1">
            <a:avLst/>
          </a:prstGeom>
          <a:ln w="38100">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40685" y="2626550"/>
            <a:ext cx="881037" cy="127068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559" y="2161573"/>
            <a:ext cx="50526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5" name="Rectangle 34"/>
          <p:cNvSpPr/>
          <p:nvPr/>
        </p:nvSpPr>
        <p:spPr>
          <a:xfrm>
            <a:off x="2915816" y="3534012"/>
            <a:ext cx="50526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6" name="Picture 3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712" y="2986884"/>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67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405318" y="-55657"/>
            <a:ext cx="6738682" cy="646331"/>
          </a:xfrm>
          <a:prstGeom prst="rect">
            <a:avLst/>
          </a:prstGeom>
          <a:noFill/>
        </p:spPr>
        <p:txBody>
          <a:bodyPr wrap="square" rtlCol="0">
            <a:spAutoFit/>
          </a:bodyPr>
          <a:lstStyle/>
          <a:p>
            <a:pPr algn="ctr"/>
            <a:r>
              <a:rPr lang="en-US" sz="3600" b="1" dirty="0" smtClean="0">
                <a:solidFill>
                  <a:srgbClr val="0070C0"/>
                </a:solidFill>
              </a:rPr>
              <a:t>“Top” vs “Bottom” </a:t>
            </a:r>
            <a:r>
              <a:rPr lang="en-US" sz="3200" b="1" dirty="0" smtClean="0">
                <a:solidFill>
                  <a:srgbClr val="0070C0"/>
                </a:solidFill>
              </a:rPr>
              <a:t>(order matters)</a:t>
            </a:r>
          </a:p>
        </p:txBody>
      </p:sp>
      <p:sp>
        <p:nvSpPr>
          <p:cNvPr id="4" name="TextBox 3"/>
          <p:cNvSpPr txBox="1"/>
          <p:nvPr/>
        </p:nvSpPr>
        <p:spPr>
          <a:xfrm>
            <a:off x="4666184" y="1384718"/>
            <a:ext cx="4320954"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7</a:t>
            </a:r>
            <a:r>
              <a:rPr lang="en-US" sz="2400" dirty="0" smtClean="0"/>
              <a:t>, Q</a:t>
            </a:r>
            <a:r>
              <a:rPr lang="en-US" sz="2400" baseline="-25000" dirty="0" smtClean="0"/>
              <a:t>3</a:t>
            </a:r>
            <a:r>
              <a:rPr lang="en-US" sz="2400" dirty="0"/>
              <a:t>, Q</a:t>
            </a:r>
            <a:r>
              <a:rPr lang="en-US" sz="2400" baseline="-25000" dirty="0"/>
              <a:t>4</a:t>
            </a:r>
            <a:r>
              <a:rPr lang="en-US" sz="2400" dirty="0"/>
              <a:t>, Q</a:t>
            </a:r>
            <a:r>
              <a:rPr lang="en-US" sz="2400" baseline="-25000" dirty="0"/>
              <a:t>5</a:t>
            </a:r>
            <a:r>
              <a:rPr lang="en-US" sz="2400" dirty="0"/>
              <a:t>, Q</a:t>
            </a:r>
            <a:r>
              <a:rPr lang="en-US" sz="2400" baseline="-25000" dirty="0"/>
              <a:t>6</a:t>
            </a:r>
            <a:r>
              <a:rPr lang="en-US" sz="2400" dirty="0" smtClean="0"/>
              <a:t>}</a:t>
            </a:r>
            <a:endParaRPr lang="en-US" sz="2400" dirty="0"/>
          </a:p>
        </p:txBody>
      </p:sp>
      <p:sp>
        <p:nvSpPr>
          <p:cNvPr id="7" name="TextBox 6"/>
          <p:cNvSpPr txBox="1"/>
          <p:nvPr/>
        </p:nvSpPr>
        <p:spPr>
          <a:xfrm>
            <a:off x="4662363" y="891595"/>
            <a:ext cx="3408759"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 Q</a:t>
            </a:r>
            <a:r>
              <a:rPr lang="en-US" sz="2400" baseline="-25000" dirty="0" smtClean="0"/>
              <a:t>6</a:t>
            </a:r>
            <a:r>
              <a:rPr lang="en-US" sz="2400" dirty="0" smtClean="0"/>
              <a:t>}</a:t>
            </a:r>
            <a:endParaRPr lang="en-US" sz="2400" dirty="0"/>
          </a:p>
        </p:txBody>
      </p:sp>
      <p:sp>
        <p:nvSpPr>
          <p:cNvPr id="12" name="Rectangle 11"/>
          <p:cNvSpPr/>
          <p:nvPr/>
        </p:nvSpPr>
        <p:spPr>
          <a:xfrm>
            <a:off x="827584" y="4817342"/>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13" name="Rectangle 12"/>
          <p:cNvSpPr/>
          <p:nvPr/>
        </p:nvSpPr>
        <p:spPr>
          <a:xfrm>
            <a:off x="864025" y="1895654"/>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200249" y="153565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40249" y="1163620"/>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863109" y="262596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28" name="Straight Arrow Connector 27"/>
          <p:cNvCxnSpPr/>
          <p:nvPr/>
        </p:nvCxnSpPr>
        <p:spPr>
          <a:xfrm>
            <a:off x="1199333" y="226596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56405" y="337604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0" name="Straight Arrow Connector 29"/>
          <p:cNvCxnSpPr/>
          <p:nvPr/>
        </p:nvCxnSpPr>
        <p:spPr>
          <a:xfrm>
            <a:off x="1192629" y="3016049"/>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43740" y="4106360"/>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2" name="Straight Arrow Connector 31"/>
          <p:cNvCxnSpPr/>
          <p:nvPr/>
        </p:nvCxnSpPr>
        <p:spPr>
          <a:xfrm>
            <a:off x="1191713" y="374636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179964" y="4493845"/>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915816" y="4817342"/>
            <a:ext cx="5562731" cy="707886"/>
          </a:xfrm>
          <a:prstGeom prst="rect">
            <a:avLst/>
          </a:prstGeom>
          <a:noFill/>
        </p:spPr>
        <p:txBody>
          <a:bodyPr wrap="square" rtlCol="0">
            <a:spAutoFit/>
          </a:bodyPr>
          <a:lstStyle/>
          <a:p>
            <a:pPr algn="ctr"/>
            <a:r>
              <a:rPr lang="en-US" sz="4000" b="1" dirty="0" smtClean="0">
                <a:solidFill>
                  <a:srgbClr val="0070C0"/>
                </a:solidFill>
              </a:rPr>
              <a:t>Too radical? But clear! (?) </a:t>
            </a:r>
          </a:p>
        </p:txBody>
      </p:sp>
      <p:cxnSp>
        <p:nvCxnSpPr>
          <p:cNvPr id="34" name="Straight Connector 33"/>
          <p:cNvCxnSpPr>
            <a:endCxn id="4" idx="3"/>
          </p:cNvCxnSpPr>
          <p:nvPr/>
        </p:nvCxnSpPr>
        <p:spPr>
          <a:xfrm flipV="1">
            <a:off x="4499992" y="1615551"/>
            <a:ext cx="4487146" cy="18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712" y="2986884"/>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02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405318" y="-55657"/>
            <a:ext cx="6738682" cy="646331"/>
          </a:xfrm>
          <a:prstGeom prst="rect">
            <a:avLst/>
          </a:prstGeom>
          <a:noFill/>
        </p:spPr>
        <p:txBody>
          <a:bodyPr wrap="square" rtlCol="0">
            <a:spAutoFit/>
          </a:bodyPr>
          <a:lstStyle/>
          <a:p>
            <a:pPr algn="ctr"/>
            <a:r>
              <a:rPr lang="en-US" sz="3600" b="1" dirty="0" smtClean="0">
                <a:solidFill>
                  <a:srgbClr val="0070C0"/>
                </a:solidFill>
              </a:rPr>
              <a:t>“Top” vs “Bottom” </a:t>
            </a:r>
            <a:r>
              <a:rPr lang="en-US" sz="3200" b="1" dirty="0" smtClean="0">
                <a:solidFill>
                  <a:srgbClr val="0070C0"/>
                </a:solidFill>
              </a:rPr>
              <a:t>(order matters)</a:t>
            </a:r>
          </a:p>
        </p:txBody>
      </p:sp>
      <p:sp>
        <p:nvSpPr>
          <p:cNvPr id="4" name="TextBox 3"/>
          <p:cNvSpPr txBox="1"/>
          <p:nvPr/>
        </p:nvSpPr>
        <p:spPr>
          <a:xfrm>
            <a:off x="4666184" y="1182843"/>
            <a:ext cx="4320954"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7</a:t>
            </a:r>
            <a:r>
              <a:rPr lang="en-US" sz="2400" dirty="0" smtClean="0"/>
              <a:t>, Q</a:t>
            </a:r>
            <a:r>
              <a:rPr lang="en-US" sz="2400" baseline="-25000" dirty="0" smtClean="0"/>
              <a:t>3</a:t>
            </a:r>
            <a:r>
              <a:rPr lang="en-US" sz="2400" dirty="0"/>
              <a:t>, Q</a:t>
            </a:r>
            <a:r>
              <a:rPr lang="en-US" sz="2400" baseline="-25000" dirty="0"/>
              <a:t>4</a:t>
            </a:r>
            <a:r>
              <a:rPr lang="en-US" sz="2400" dirty="0"/>
              <a:t>, Q</a:t>
            </a:r>
            <a:r>
              <a:rPr lang="en-US" sz="2400" baseline="-25000" dirty="0"/>
              <a:t>5</a:t>
            </a:r>
            <a:r>
              <a:rPr lang="en-US" sz="2400" dirty="0"/>
              <a:t>, Q</a:t>
            </a:r>
            <a:r>
              <a:rPr lang="en-US" sz="2400" baseline="-25000" dirty="0"/>
              <a:t>6</a:t>
            </a:r>
            <a:r>
              <a:rPr lang="en-US" sz="2400" dirty="0" smtClean="0"/>
              <a:t>}</a:t>
            </a:r>
            <a:endParaRPr lang="en-US" sz="2400" dirty="0"/>
          </a:p>
        </p:txBody>
      </p:sp>
      <p:sp>
        <p:nvSpPr>
          <p:cNvPr id="7" name="TextBox 6"/>
          <p:cNvSpPr txBox="1"/>
          <p:nvPr/>
        </p:nvSpPr>
        <p:spPr>
          <a:xfrm>
            <a:off x="4679095" y="1630749"/>
            <a:ext cx="3408759"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 Q</a:t>
            </a:r>
            <a:r>
              <a:rPr lang="en-US" sz="2400" baseline="-25000" dirty="0" smtClean="0"/>
              <a:t>6</a:t>
            </a:r>
            <a:r>
              <a:rPr lang="en-US" sz="2400" dirty="0" smtClean="0"/>
              <a:t>}</a:t>
            </a:r>
            <a:endParaRPr lang="en-US" sz="2400" dirty="0"/>
          </a:p>
        </p:txBody>
      </p:sp>
      <p:sp>
        <p:nvSpPr>
          <p:cNvPr id="12" name="Rectangle 11"/>
          <p:cNvSpPr/>
          <p:nvPr/>
        </p:nvSpPr>
        <p:spPr>
          <a:xfrm>
            <a:off x="1319931" y="6116017"/>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13" name="Rectangle 12"/>
          <p:cNvSpPr/>
          <p:nvPr/>
        </p:nvSpPr>
        <p:spPr>
          <a:xfrm>
            <a:off x="1380180" y="95617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1716404" y="59617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56404" y="224144"/>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1379264" y="168648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28" name="Straight Arrow Connector 27"/>
          <p:cNvCxnSpPr/>
          <p:nvPr/>
        </p:nvCxnSpPr>
        <p:spPr>
          <a:xfrm>
            <a:off x="1715488" y="1326489"/>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372560" y="243657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0" name="Straight Arrow Connector 29"/>
          <p:cNvCxnSpPr/>
          <p:nvPr/>
        </p:nvCxnSpPr>
        <p:spPr>
          <a:xfrm>
            <a:off x="1708784" y="207657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336087" y="5405035"/>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32" name="Straight Arrow Connector 31"/>
          <p:cNvCxnSpPr/>
          <p:nvPr/>
        </p:nvCxnSpPr>
        <p:spPr>
          <a:xfrm>
            <a:off x="1707868" y="280688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672311" y="5792520"/>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362912" y="315694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7</a:t>
            </a:r>
            <a:endParaRPr lang="en-US" b="1" baseline="-25000" dirty="0">
              <a:solidFill>
                <a:schemeClr val="tx1"/>
              </a:solidFill>
            </a:endParaRPr>
          </a:p>
        </p:txBody>
      </p:sp>
      <p:sp>
        <p:nvSpPr>
          <p:cNvPr id="37" name="Rectangle 36"/>
          <p:cNvSpPr/>
          <p:nvPr/>
        </p:nvSpPr>
        <p:spPr>
          <a:xfrm>
            <a:off x="1361996" y="3887258"/>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38" name="Straight Arrow Connector 37"/>
          <p:cNvCxnSpPr/>
          <p:nvPr/>
        </p:nvCxnSpPr>
        <p:spPr>
          <a:xfrm>
            <a:off x="1698220" y="352725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355292" y="463734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40" name="Straight Arrow Connector 39"/>
          <p:cNvCxnSpPr/>
          <p:nvPr/>
        </p:nvCxnSpPr>
        <p:spPr>
          <a:xfrm>
            <a:off x="1691516" y="427734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690600" y="500765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559380" y="1861581"/>
            <a:ext cx="3180972" cy="18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15816" y="4817342"/>
            <a:ext cx="5562731" cy="707886"/>
          </a:xfrm>
          <a:prstGeom prst="rect">
            <a:avLst/>
          </a:prstGeom>
          <a:noFill/>
        </p:spPr>
        <p:txBody>
          <a:bodyPr wrap="square" rtlCol="0">
            <a:spAutoFit/>
          </a:bodyPr>
          <a:lstStyle/>
          <a:p>
            <a:pPr algn="ctr"/>
            <a:r>
              <a:rPr lang="en-US" sz="4000" b="1" dirty="0" smtClean="0">
                <a:solidFill>
                  <a:srgbClr val="0070C0"/>
                </a:solidFill>
              </a:rPr>
              <a:t>Too radical? But clear! (?) </a:t>
            </a:r>
          </a:p>
        </p:txBody>
      </p:sp>
      <p:pic>
        <p:nvPicPr>
          <p:cNvPr id="24" name="Picture 2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712" y="2986884"/>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226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639212" y="0"/>
            <a:ext cx="5562731" cy="707886"/>
          </a:xfrm>
          <a:prstGeom prst="rect">
            <a:avLst/>
          </a:prstGeom>
          <a:noFill/>
        </p:spPr>
        <p:txBody>
          <a:bodyPr wrap="square" rtlCol="0">
            <a:spAutoFit/>
          </a:bodyPr>
          <a:lstStyle/>
          <a:p>
            <a:pPr algn="ctr"/>
            <a:r>
              <a:rPr lang="en-US" sz="4000" b="1" dirty="0" smtClean="0">
                <a:solidFill>
                  <a:srgbClr val="0070C0"/>
                </a:solidFill>
              </a:rPr>
              <a:t>Nested trees dilemma</a:t>
            </a:r>
          </a:p>
        </p:txBody>
      </p:sp>
      <p:sp>
        <p:nvSpPr>
          <p:cNvPr id="4" name="TextBox 3"/>
          <p:cNvSpPr txBox="1"/>
          <p:nvPr/>
        </p:nvSpPr>
        <p:spPr>
          <a:xfrm>
            <a:off x="6127845" y="1385435"/>
            <a:ext cx="2142146" cy="461665"/>
          </a:xfrm>
          <a:prstGeom prst="rect">
            <a:avLst/>
          </a:prstGeom>
          <a:noFill/>
        </p:spPr>
        <p:txBody>
          <a:bodyPr wrap="square" rtlCol="0">
            <a:spAutoFit/>
          </a:bodyPr>
          <a:lstStyle/>
          <a:p>
            <a:r>
              <a:rPr lang="en-US" sz="2400" dirty="0" smtClean="0"/>
              <a:t>{Q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a:t>, Q</a:t>
            </a:r>
            <a:r>
              <a:rPr lang="en-US" sz="2400" baseline="-25000" dirty="0"/>
              <a:t>6</a:t>
            </a:r>
            <a:r>
              <a:rPr lang="en-US" sz="2400" dirty="0" smtClean="0"/>
              <a:t>}</a:t>
            </a:r>
            <a:endParaRPr lang="en-US" sz="2400" dirty="0"/>
          </a:p>
        </p:txBody>
      </p:sp>
      <p:sp>
        <p:nvSpPr>
          <p:cNvPr id="7" name="TextBox 6"/>
          <p:cNvSpPr txBox="1"/>
          <p:nvPr/>
        </p:nvSpPr>
        <p:spPr>
          <a:xfrm>
            <a:off x="6115971" y="977624"/>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 Q</a:t>
            </a:r>
            <a:r>
              <a:rPr lang="en-US" sz="2400" baseline="-25000" dirty="0" smtClean="0"/>
              <a:t>6</a:t>
            </a:r>
            <a:r>
              <a:rPr lang="en-US" sz="2400" dirty="0" smtClean="0"/>
              <a:t>}</a:t>
            </a:r>
            <a:endParaRPr lang="en-US" sz="2400" dirty="0"/>
          </a:p>
        </p:txBody>
      </p:sp>
      <p:sp>
        <p:nvSpPr>
          <p:cNvPr id="12" name="Rectangle 11"/>
          <p:cNvSpPr/>
          <p:nvPr/>
        </p:nvSpPr>
        <p:spPr>
          <a:xfrm>
            <a:off x="259524" y="5048221"/>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13" name="Rectangle 12"/>
          <p:cNvSpPr/>
          <p:nvPr/>
        </p:nvSpPr>
        <p:spPr>
          <a:xfrm>
            <a:off x="307076" y="2089402"/>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14" name="Straight Arrow Connector 13"/>
          <p:cNvCxnSpPr/>
          <p:nvPr/>
        </p:nvCxnSpPr>
        <p:spPr>
          <a:xfrm>
            <a:off x="643300" y="172940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83300" y="135736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27" name="Rectangle 26"/>
          <p:cNvSpPr/>
          <p:nvPr/>
        </p:nvSpPr>
        <p:spPr>
          <a:xfrm>
            <a:off x="306160" y="2819713"/>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28" name="Straight Arrow Connector 27"/>
          <p:cNvCxnSpPr/>
          <p:nvPr/>
        </p:nvCxnSpPr>
        <p:spPr>
          <a:xfrm>
            <a:off x="642384" y="245971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99456" y="356979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30" name="Straight Arrow Connector 29"/>
          <p:cNvCxnSpPr/>
          <p:nvPr/>
        </p:nvCxnSpPr>
        <p:spPr>
          <a:xfrm>
            <a:off x="635680" y="320979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75680" y="433723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69" name="Straight Arrow Connector 68"/>
          <p:cNvCxnSpPr/>
          <p:nvPr/>
        </p:nvCxnSpPr>
        <p:spPr>
          <a:xfrm>
            <a:off x="611904" y="472472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28665" y="5667345"/>
            <a:ext cx="5562731" cy="707886"/>
          </a:xfrm>
          <a:prstGeom prst="rect">
            <a:avLst/>
          </a:prstGeom>
          <a:noFill/>
        </p:spPr>
        <p:txBody>
          <a:bodyPr wrap="square" rtlCol="0">
            <a:spAutoFit/>
          </a:bodyPr>
          <a:lstStyle/>
          <a:p>
            <a:pPr algn="ctr"/>
            <a:r>
              <a:rPr lang="en-US" sz="4000" b="1" dirty="0" smtClean="0">
                <a:solidFill>
                  <a:srgbClr val="0070C0"/>
                </a:solidFill>
              </a:rPr>
              <a:t>Which way is better?  </a:t>
            </a:r>
          </a:p>
        </p:txBody>
      </p:sp>
      <p:cxnSp>
        <p:nvCxnSpPr>
          <p:cNvPr id="41" name="Straight Arrow Connector 40"/>
          <p:cNvCxnSpPr/>
          <p:nvPr/>
        </p:nvCxnSpPr>
        <p:spPr>
          <a:xfrm>
            <a:off x="630193" y="393985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127845" y="1855548"/>
            <a:ext cx="1333065"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a:t>
            </a:r>
            <a:endParaRPr lang="en-US" sz="2400" dirty="0"/>
          </a:p>
        </p:txBody>
      </p:sp>
      <p:sp>
        <p:nvSpPr>
          <p:cNvPr id="34" name="Rectangle 33"/>
          <p:cNvSpPr/>
          <p:nvPr/>
        </p:nvSpPr>
        <p:spPr>
          <a:xfrm>
            <a:off x="3610766" y="5048221"/>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6</a:t>
            </a:r>
            <a:endParaRPr lang="en-US" b="1" baseline="-25000" dirty="0">
              <a:solidFill>
                <a:schemeClr val="tx1"/>
              </a:solidFill>
            </a:endParaRPr>
          </a:p>
        </p:txBody>
      </p:sp>
      <p:sp>
        <p:nvSpPr>
          <p:cNvPr id="35" name="Rectangle 34"/>
          <p:cNvSpPr/>
          <p:nvPr/>
        </p:nvSpPr>
        <p:spPr>
          <a:xfrm>
            <a:off x="3658318" y="208940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36" name="Straight Arrow Connector 35"/>
          <p:cNvCxnSpPr/>
          <p:nvPr/>
        </p:nvCxnSpPr>
        <p:spPr>
          <a:xfrm>
            <a:off x="3994542" y="172940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634542" y="135736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47" name="Rectangle 46"/>
          <p:cNvSpPr/>
          <p:nvPr/>
        </p:nvSpPr>
        <p:spPr>
          <a:xfrm>
            <a:off x="3657402" y="2819713"/>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cxnSp>
        <p:nvCxnSpPr>
          <p:cNvPr id="48" name="Straight Arrow Connector 47"/>
          <p:cNvCxnSpPr/>
          <p:nvPr/>
        </p:nvCxnSpPr>
        <p:spPr>
          <a:xfrm>
            <a:off x="3993626" y="2459713"/>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650698" y="3569797"/>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4</a:t>
            </a:r>
            <a:endParaRPr lang="en-US" b="1" baseline="-25000" dirty="0">
              <a:solidFill>
                <a:schemeClr val="tx1"/>
              </a:solidFill>
            </a:endParaRPr>
          </a:p>
        </p:txBody>
      </p:sp>
      <p:cxnSp>
        <p:nvCxnSpPr>
          <p:cNvPr id="50" name="Straight Arrow Connector 49"/>
          <p:cNvCxnSpPr/>
          <p:nvPr/>
        </p:nvCxnSpPr>
        <p:spPr>
          <a:xfrm>
            <a:off x="3986922" y="320979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626922" y="4337239"/>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5</a:t>
            </a:r>
            <a:endParaRPr lang="en-US" b="1" baseline="-25000" dirty="0">
              <a:solidFill>
                <a:schemeClr val="tx1"/>
              </a:solidFill>
            </a:endParaRPr>
          </a:p>
        </p:txBody>
      </p:sp>
      <p:cxnSp>
        <p:nvCxnSpPr>
          <p:cNvPr id="52" name="Straight Arrow Connector 51"/>
          <p:cNvCxnSpPr/>
          <p:nvPr/>
        </p:nvCxnSpPr>
        <p:spPr>
          <a:xfrm>
            <a:off x="3963146" y="4724724"/>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981435" y="393985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330766" y="1729402"/>
            <a:ext cx="961314" cy="331881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932080" y="5048221"/>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2</a:t>
            </a:r>
            <a:endParaRPr lang="en-US" b="1" baseline="-25000" dirty="0">
              <a:solidFill>
                <a:schemeClr val="tx1"/>
              </a:solidFill>
            </a:endParaRPr>
          </a:p>
        </p:txBody>
      </p:sp>
      <p:cxnSp>
        <p:nvCxnSpPr>
          <p:cNvPr id="56" name="Straight Arrow Connector 55"/>
          <p:cNvCxnSpPr>
            <a:stCxn id="57" idx="2"/>
          </p:cNvCxnSpPr>
          <p:nvPr/>
        </p:nvCxnSpPr>
        <p:spPr>
          <a:xfrm>
            <a:off x="2910031" y="1717368"/>
            <a:ext cx="869881" cy="185242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550031" y="1357368"/>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3</a:t>
            </a:r>
            <a:endParaRPr lang="en-US" b="1" baseline="-25000" dirty="0">
              <a:solidFill>
                <a:schemeClr val="tx1"/>
              </a:solidFill>
            </a:endParaRPr>
          </a:p>
        </p:txBody>
      </p:sp>
      <p:sp>
        <p:nvSpPr>
          <p:cNvPr id="15" name="Rectangle 14"/>
          <p:cNvSpPr/>
          <p:nvPr/>
        </p:nvSpPr>
        <p:spPr>
          <a:xfrm>
            <a:off x="1639212" y="2928132"/>
            <a:ext cx="104227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OR</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7" name="Picture 3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712" y="2986884"/>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353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3995937" y="0"/>
            <a:ext cx="5120652" cy="1938992"/>
          </a:xfrm>
          <a:prstGeom prst="rect">
            <a:avLst/>
          </a:prstGeom>
          <a:noFill/>
        </p:spPr>
        <p:txBody>
          <a:bodyPr wrap="square" rtlCol="0">
            <a:spAutoFit/>
          </a:bodyPr>
          <a:lstStyle/>
          <a:p>
            <a:pPr algn="r"/>
            <a:r>
              <a:rPr lang="en-US" sz="4000" b="1" dirty="0">
                <a:solidFill>
                  <a:srgbClr val="0070C0"/>
                </a:solidFill>
              </a:rPr>
              <a:t>Nested trees </a:t>
            </a:r>
            <a:r>
              <a:rPr lang="en-US" sz="4000" b="1" dirty="0" smtClean="0">
                <a:solidFill>
                  <a:srgbClr val="0070C0"/>
                </a:solidFill>
              </a:rPr>
              <a:t>dilemma.</a:t>
            </a:r>
            <a:endParaRPr lang="en-US" sz="4000" b="1" dirty="0">
              <a:solidFill>
                <a:srgbClr val="0070C0"/>
              </a:solidFill>
            </a:endParaRPr>
          </a:p>
          <a:p>
            <a:pPr algn="r"/>
            <a:r>
              <a:rPr lang="en-US" sz="4000" b="1" dirty="0" smtClean="0">
                <a:solidFill>
                  <a:srgbClr val="0070C0"/>
                </a:solidFill>
              </a:rPr>
              <a:t>Case of </a:t>
            </a:r>
            <a:r>
              <a:rPr lang="en-US" sz="4000" b="1" u="sng" dirty="0" smtClean="0">
                <a:solidFill>
                  <a:srgbClr val="0070C0"/>
                </a:solidFill>
              </a:rPr>
              <a:t>tries</a:t>
            </a:r>
            <a:r>
              <a:rPr lang="en-US" sz="4000" b="1" dirty="0" smtClean="0">
                <a:solidFill>
                  <a:srgbClr val="0070C0"/>
                </a:solidFill>
              </a:rPr>
              <a:t>…</a:t>
            </a:r>
          </a:p>
          <a:p>
            <a:pPr algn="r"/>
            <a:r>
              <a:rPr lang="en-US" sz="4000" b="1" dirty="0" smtClean="0">
                <a:solidFill>
                  <a:srgbClr val="0070C0"/>
                </a:solidFill>
              </a:rPr>
              <a:t>No problem??!</a:t>
            </a:r>
          </a:p>
        </p:txBody>
      </p:sp>
      <p:cxnSp>
        <p:nvCxnSpPr>
          <p:cNvPr id="59" name="Straight Arrow Connector 58"/>
          <p:cNvCxnSpPr/>
          <p:nvPr/>
        </p:nvCxnSpPr>
        <p:spPr>
          <a:xfrm>
            <a:off x="2185361" y="1685045"/>
            <a:ext cx="0" cy="548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981483" y="5842324"/>
            <a:ext cx="360000" cy="360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12236" y="1303170"/>
            <a:ext cx="360000" cy="360000"/>
          </a:xfrm>
          <a:prstGeom prst="ellipse">
            <a:avLst/>
          </a:prstGeom>
          <a:solidFill>
            <a:srgbClr val="FFB9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611140" y="1637545"/>
            <a:ext cx="656996" cy="523220"/>
          </a:xfrm>
          <a:prstGeom prst="rect">
            <a:avLst/>
          </a:prstGeom>
          <a:noFill/>
        </p:spPr>
        <p:txBody>
          <a:bodyPr wrap="square" rtlCol="0">
            <a:spAutoFit/>
          </a:bodyPr>
          <a:lstStyle/>
          <a:p>
            <a:pPr algn="ctr"/>
            <a:r>
              <a:rPr lang="en-US" sz="2800" b="1" dirty="0" smtClean="0">
                <a:solidFill>
                  <a:srgbClr val="0070C0"/>
                </a:solidFill>
              </a:rPr>
              <a:t>Q</a:t>
            </a:r>
            <a:r>
              <a:rPr lang="en-US" sz="2800" b="1" baseline="-25000" dirty="0" smtClean="0">
                <a:solidFill>
                  <a:srgbClr val="0070C0"/>
                </a:solidFill>
              </a:rPr>
              <a:t>1</a:t>
            </a:r>
            <a:endParaRPr lang="en-US" sz="2800" b="1" dirty="0">
              <a:solidFill>
                <a:srgbClr val="0070C0"/>
              </a:solidFill>
            </a:endParaRPr>
          </a:p>
        </p:txBody>
      </p:sp>
      <p:sp>
        <p:nvSpPr>
          <p:cNvPr id="25" name="Rounded Rectangular Callout 24"/>
          <p:cNvSpPr/>
          <p:nvPr/>
        </p:nvSpPr>
        <p:spPr>
          <a:xfrm>
            <a:off x="2144501" y="188640"/>
            <a:ext cx="1691041" cy="657687"/>
          </a:xfrm>
          <a:prstGeom prst="wedgeRoundRectCallout">
            <a:avLst>
              <a:gd name="adj1" fmla="val -40370"/>
              <a:gd name="adj2" fmla="val 1381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Common “NEST” node</a:t>
            </a:r>
            <a:endParaRPr lang="en-US" dirty="0"/>
          </a:p>
        </p:txBody>
      </p:sp>
      <p:sp>
        <p:nvSpPr>
          <p:cNvPr id="26" name="Rounded Rectangular Callout 25"/>
          <p:cNvSpPr/>
          <p:nvPr/>
        </p:nvSpPr>
        <p:spPr>
          <a:xfrm>
            <a:off x="2905759" y="5797452"/>
            <a:ext cx="1907065" cy="914035"/>
          </a:xfrm>
          <a:prstGeom prst="wedgeRoundRectCallout">
            <a:avLst>
              <a:gd name="adj1" fmla="val -78292"/>
              <a:gd name="adj2" fmla="val -333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Common “SATISFACTION” node</a:t>
            </a:r>
            <a:endParaRPr lang="en-US" dirty="0"/>
          </a:p>
        </p:txBody>
      </p:sp>
      <p:sp>
        <p:nvSpPr>
          <p:cNvPr id="10" name="TextBox 9"/>
          <p:cNvSpPr txBox="1"/>
          <p:nvPr/>
        </p:nvSpPr>
        <p:spPr>
          <a:xfrm>
            <a:off x="6127845" y="2591399"/>
            <a:ext cx="2142146" cy="461665"/>
          </a:xfrm>
          <a:prstGeom prst="rect">
            <a:avLst/>
          </a:prstGeom>
          <a:noFill/>
        </p:spPr>
        <p:txBody>
          <a:bodyPr wrap="square" rtlCol="0">
            <a:spAutoFit/>
          </a:bodyPr>
          <a:lstStyle/>
          <a:p>
            <a:r>
              <a:rPr lang="en-US" sz="2400" dirty="0" smtClean="0"/>
              <a:t>{Q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a:t>, Q</a:t>
            </a:r>
            <a:r>
              <a:rPr lang="en-US" sz="2400" baseline="-25000" dirty="0"/>
              <a:t>6</a:t>
            </a:r>
            <a:r>
              <a:rPr lang="en-US" sz="2400" dirty="0" smtClean="0"/>
              <a:t>}</a:t>
            </a:r>
            <a:endParaRPr lang="en-US" sz="2400" dirty="0"/>
          </a:p>
        </p:txBody>
      </p:sp>
      <p:sp>
        <p:nvSpPr>
          <p:cNvPr id="11" name="TextBox 10"/>
          <p:cNvSpPr txBox="1"/>
          <p:nvPr/>
        </p:nvSpPr>
        <p:spPr>
          <a:xfrm>
            <a:off x="6115971" y="2183588"/>
            <a:ext cx="2987986"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 Q</a:t>
            </a:r>
            <a:r>
              <a:rPr lang="en-US" sz="2400" baseline="-25000" dirty="0" smtClean="0"/>
              <a:t>3</a:t>
            </a:r>
            <a:r>
              <a:rPr lang="en-US" sz="2400" dirty="0" smtClean="0"/>
              <a:t>, Q</a:t>
            </a:r>
            <a:r>
              <a:rPr lang="en-US" sz="2400" baseline="-25000" dirty="0" smtClean="0"/>
              <a:t>4</a:t>
            </a:r>
            <a:r>
              <a:rPr lang="en-US" sz="2400" dirty="0" smtClean="0"/>
              <a:t>, Q</a:t>
            </a:r>
            <a:r>
              <a:rPr lang="en-US" sz="2400" baseline="-25000" dirty="0" smtClean="0"/>
              <a:t>5</a:t>
            </a:r>
            <a:r>
              <a:rPr lang="en-US" sz="2400" dirty="0" smtClean="0"/>
              <a:t>, Q</a:t>
            </a:r>
            <a:r>
              <a:rPr lang="en-US" sz="2400" baseline="-25000" dirty="0" smtClean="0"/>
              <a:t>6</a:t>
            </a:r>
            <a:r>
              <a:rPr lang="en-US" sz="2400" dirty="0" smtClean="0"/>
              <a:t>}</a:t>
            </a:r>
            <a:endParaRPr lang="en-US" sz="2400" dirty="0"/>
          </a:p>
        </p:txBody>
      </p:sp>
      <p:sp>
        <p:nvSpPr>
          <p:cNvPr id="12" name="TextBox 11"/>
          <p:cNvSpPr txBox="1"/>
          <p:nvPr/>
        </p:nvSpPr>
        <p:spPr>
          <a:xfrm>
            <a:off x="6127845" y="3061512"/>
            <a:ext cx="1333065" cy="461665"/>
          </a:xfrm>
          <a:prstGeom prst="rect">
            <a:avLst/>
          </a:prstGeom>
          <a:noFill/>
        </p:spPr>
        <p:txBody>
          <a:bodyPr wrap="square" rtlCol="0">
            <a:spAutoFit/>
          </a:bodyPr>
          <a:lstStyle/>
          <a:p>
            <a:r>
              <a:rPr lang="en-US" sz="2400" dirty="0" smtClean="0"/>
              <a:t>{Q</a:t>
            </a:r>
            <a:r>
              <a:rPr lang="en-US" sz="2400" baseline="-25000" dirty="0" smtClean="0"/>
              <a:t>1</a:t>
            </a:r>
            <a:r>
              <a:rPr lang="en-US" sz="2400" dirty="0" smtClean="0"/>
              <a:t>, Q</a:t>
            </a:r>
            <a:r>
              <a:rPr lang="en-US" sz="2400" baseline="-25000" dirty="0" smtClean="0"/>
              <a:t>2</a:t>
            </a:r>
            <a:r>
              <a:rPr lang="en-US" sz="2400" dirty="0" smtClean="0"/>
              <a:t>}</a:t>
            </a:r>
            <a:endParaRPr lang="en-US" sz="2400" dirty="0"/>
          </a:p>
        </p:txBody>
      </p:sp>
      <p:sp>
        <p:nvSpPr>
          <p:cNvPr id="14" name="Oval 13"/>
          <p:cNvSpPr/>
          <p:nvPr/>
        </p:nvSpPr>
        <p:spPr>
          <a:xfrm>
            <a:off x="2095361" y="2233689"/>
            <a:ext cx="180000" cy="1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2171843" y="2386089"/>
            <a:ext cx="0" cy="548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093718" y="2934733"/>
            <a:ext cx="180000" cy="1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2171843" y="3114733"/>
            <a:ext cx="0" cy="548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093718" y="3663377"/>
            <a:ext cx="180000" cy="1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89840" y="2314839"/>
            <a:ext cx="656996" cy="523220"/>
          </a:xfrm>
          <a:prstGeom prst="rect">
            <a:avLst/>
          </a:prstGeom>
          <a:noFill/>
        </p:spPr>
        <p:txBody>
          <a:bodyPr wrap="square" rtlCol="0">
            <a:spAutoFit/>
          </a:bodyPr>
          <a:lstStyle/>
          <a:p>
            <a:pPr algn="ctr"/>
            <a:r>
              <a:rPr lang="en-US" sz="2800" b="1" dirty="0" smtClean="0">
                <a:solidFill>
                  <a:srgbClr val="0070C0"/>
                </a:solidFill>
              </a:rPr>
              <a:t>Q</a:t>
            </a:r>
            <a:r>
              <a:rPr lang="en-US" sz="2800" b="1" baseline="-25000" dirty="0" smtClean="0">
                <a:solidFill>
                  <a:srgbClr val="0070C0"/>
                </a:solidFill>
              </a:rPr>
              <a:t>2</a:t>
            </a:r>
            <a:endParaRPr lang="en-US" sz="2800" b="1" dirty="0">
              <a:solidFill>
                <a:srgbClr val="0070C0"/>
              </a:solidFill>
            </a:endParaRPr>
          </a:p>
        </p:txBody>
      </p:sp>
      <p:sp>
        <p:nvSpPr>
          <p:cNvPr id="20" name="TextBox 19"/>
          <p:cNvSpPr txBox="1"/>
          <p:nvPr/>
        </p:nvSpPr>
        <p:spPr>
          <a:xfrm>
            <a:off x="1578947" y="2978584"/>
            <a:ext cx="656996" cy="523220"/>
          </a:xfrm>
          <a:prstGeom prst="rect">
            <a:avLst/>
          </a:prstGeom>
          <a:noFill/>
        </p:spPr>
        <p:txBody>
          <a:bodyPr wrap="square" rtlCol="0">
            <a:spAutoFit/>
          </a:bodyPr>
          <a:lstStyle/>
          <a:p>
            <a:pPr algn="ctr"/>
            <a:r>
              <a:rPr lang="en-US" sz="2800" b="1" dirty="0" smtClean="0">
                <a:solidFill>
                  <a:srgbClr val="0070C0"/>
                </a:solidFill>
              </a:rPr>
              <a:t>Q</a:t>
            </a:r>
            <a:r>
              <a:rPr lang="en-US" sz="2800" b="1" baseline="-25000" dirty="0" smtClean="0">
                <a:solidFill>
                  <a:srgbClr val="0070C0"/>
                </a:solidFill>
              </a:rPr>
              <a:t>3</a:t>
            </a:r>
            <a:endParaRPr lang="en-US" sz="2800" b="1" dirty="0">
              <a:solidFill>
                <a:srgbClr val="0070C0"/>
              </a:solidFill>
            </a:endParaRPr>
          </a:p>
        </p:txBody>
      </p:sp>
      <p:cxnSp>
        <p:nvCxnSpPr>
          <p:cNvPr id="23" name="Straight Arrow Connector 22"/>
          <p:cNvCxnSpPr/>
          <p:nvPr/>
        </p:nvCxnSpPr>
        <p:spPr>
          <a:xfrm>
            <a:off x="2168251" y="3812752"/>
            <a:ext cx="0" cy="548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090126" y="4361396"/>
            <a:ext cx="180000" cy="1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2168251" y="4541396"/>
            <a:ext cx="0" cy="548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090126" y="5090040"/>
            <a:ext cx="180000" cy="1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575355" y="4405247"/>
            <a:ext cx="656996" cy="523220"/>
          </a:xfrm>
          <a:prstGeom prst="rect">
            <a:avLst/>
          </a:prstGeom>
          <a:noFill/>
        </p:spPr>
        <p:txBody>
          <a:bodyPr wrap="square" rtlCol="0">
            <a:spAutoFit/>
          </a:bodyPr>
          <a:lstStyle/>
          <a:p>
            <a:pPr algn="ctr"/>
            <a:r>
              <a:rPr lang="en-US" sz="2800" b="1" dirty="0" smtClean="0">
                <a:solidFill>
                  <a:srgbClr val="0070C0"/>
                </a:solidFill>
              </a:rPr>
              <a:t>Q</a:t>
            </a:r>
            <a:r>
              <a:rPr lang="en-US" sz="2800" b="1" baseline="-25000" dirty="0" smtClean="0">
                <a:solidFill>
                  <a:srgbClr val="0070C0"/>
                </a:solidFill>
              </a:rPr>
              <a:t>5</a:t>
            </a:r>
            <a:endParaRPr lang="en-US" sz="2800" b="1" dirty="0">
              <a:solidFill>
                <a:srgbClr val="0070C0"/>
              </a:solidFill>
            </a:endParaRPr>
          </a:p>
        </p:txBody>
      </p:sp>
      <p:sp>
        <p:nvSpPr>
          <p:cNvPr id="30" name="TextBox 29"/>
          <p:cNvSpPr txBox="1"/>
          <p:nvPr/>
        </p:nvSpPr>
        <p:spPr>
          <a:xfrm>
            <a:off x="1589934" y="3705877"/>
            <a:ext cx="656996" cy="523220"/>
          </a:xfrm>
          <a:prstGeom prst="rect">
            <a:avLst/>
          </a:prstGeom>
          <a:noFill/>
        </p:spPr>
        <p:txBody>
          <a:bodyPr wrap="square" rtlCol="0">
            <a:spAutoFit/>
          </a:bodyPr>
          <a:lstStyle/>
          <a:p>
            <a:pPr algn="ctr"/>
            <a:r>
              <a:rPr lang="en-US" sz="2800" b="1" dirty="0" smtClean="0">
                <a:solidFill>
                  <a:srgbClr val="0070C0"/>
                </a:solidFill>
              </a:rPr>
              <a:t>Q</a:t>
            </a:r>
            <a:r>
              <a:rPr lang="en-US" sz="2800" b="1" baseline="-25000" dirty="0" smtClean="0">
                <a:solidFill>
                  <a:srgbClr val="0070C0"/>
                </a:solidFill>
              </a:rPr>
              <a:t>4</a:t>
            </a:r>
            <a:endParaRPr lang="en-US" sz="2800" b="1" dirty="0">
              <a:solidFill>
                <a:srgbClr val="0070C0"/>
              </a:solidFill>
            </a:endParaRPr>
          </a:p>
        </p:txBody>
      </p:sp>
      <p:cxnSp>
        <p:nvCxnSpPr>
          <p:cNvPr id="31" name="Straight Arrow Connector 30"/>
          <p:cNvCxnSpPr/>
          <p:nvPr/>
        </p:nvCxnSpPr>
        <p:spPr>
          <a:xfrm>
            <a:off x="2176841" y="5270040"/>
            <a:ext cx="0" cy="548644"/>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605485" y="5180040"/>
            <a:ext cx="656996" cy="523220"/>
          </a:xfrm>
          <a:prstGeom prst="rect">
            <a:avLst/>
          </a:prstGeom>
          <a:noFill/>
        </p:spPr>
        <p:txBody>
          <a:bodyPr wrap="square" rtlCol="0">
            <a:spAutoFit/>
          </a:bodyPr>
          <a:lstStyle/>
          <a:p>
            <a:pPr algn="ctr"/>
            <a:r>
              <a:rPr lang="en-US" sz="2800" b="1" dirty="0" smtClean="0">
                <a:solidFill>
                  <a:srgbClr val="0070C0"/>
                </a:solidFill>
              </a:rPr>
              <a:t>Q</a:t>
            </a:r>
            <a:r>
              <a:rPr lang="en-US" sz="2800" b="1" baseline="-25000" dirty="0" smtClean="0">
                <a:solidFill>
                  <a:srgbClr val="0070C0"/>
                </a:solidFill>
              </a:rPr>
              <a:t>6</a:t>
            </a:r>
            <a:endParaRPr lang="en-US" sz="2800" b="1" dirty="0">
              <a:solidFill>
                <a:srgbClr val="0070C0"/>
              </a:solidFill>
            </a:endParaRPr>
          </a:p>
        </p:txBody>
      </p:sp>
      <p:cxnSp>
        <p:nvCxnSpPr>
          <p:cNvPr id="33" name="Straight Arrow Connector 32"/>
          <p:cNvCxnSpPr>
            <a:endCxn id="18" idx="7"/>
          </p:cNvCxnSpPr>
          <p:nvPr/>
        </p:nvCxnSpPr>
        <p:spPr>
          <a:xfrm flipH="1">
            <a:off x="2247358" y="2564574"/>
            <a:ext cx="974921" cy="112516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533786" y="1510414"/>
            <a:ext cx="656996" cy="523220"/>
          </a:xfrm>
          <a:prstGeom prst="rect">
            <a:avLst/>
          </a:prstGeom>
          <a:noFill/>
        </p:spPr>
        <p:txBody>
          <a:bodyPr wrap="square" rtlCol="0">
            <a:spAutoFit/>
          </a:bodyPr>
          <a:lstStyle/>
          <a:p>
            <a:pPr algn="ctr"/>
            <a:r>
              <a:rPr lang="en-US" sz="2800" b="1" dirty="0" smtClean="0">
                <a:solidFill>
                  <a:srgbClr val="FF0000"/>
                </a:solidFill>
              </a:rPr>
              <a:t>Q</a:t>
            </a:r>
            <a:r>
              <a:rPr lang="en-US" sz="2800" b="1" baseline="-25000" dirty="0" smtClean="0">
                <a:solidFill>
                  <a:srgbClr val="FF0000"/>
                </a:solidFill>
              </a:rPr>
              <a:t>3</a:t>
            </a:r>
            <a:endParaRPr lang="en-US" sz="2800" b="1" dirty="0">
              <a:solidFill>
                <a:srgbClr val="FF0000"/>
              </a:solidFill>
            </a:endParaRPr>
          </a:p>
        </p:txBody>
      </p:sp>
      <p:cxnSp>
        <p:nvCxnSpPr>
          <p:cNvPr id="37" name="Straight Arrow Connector 36"/>
          <p:cNvCxnSpPr/>
          <p:nvPr/>
        </p:nvCxnSpPr>
        <p:spPr>
          <a:xfrm flipH="1" flipV="1">
            <a:off x="2327082" y="1611509"/>
            <a:ext cx="895196" cy="953065"/>
          </a:xfrm>
          <a:prstGeom prst="straightConnector1">
            <a:avLst/>
          </a:prstGeom>
          <a:ln w="38100">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67544" y="2386089"/>
            <a:ext cx="1676957" cy="1700985"/>
          </a:xfrm>
          <a:prstGeom prst="straightConnector1">
            <a:avLst/>
          </a:prstGeom>
          <a:ln w="38100">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13401" y="2893082"/>
            <a:ext cx="656996" cy="523220"/>
          </a:xfrm>
          <a:prstGeom prst="rect">
            <a:avLst/>
          </a:prstGeom>
          <a:noFill/>
        </p:spPr>
        <p:txBody>
          <a:bodyPr wrap="square" rtlCol="0">
            <a:spAutoFit/>
          </a:bodyPr>
          <a:lstStyle/>
          <a:p>
            <a:pPr algn="ctr"/>
            <a:r>
              <a:rPr lang="en-US" sz="2800" b="1" dirty="0" smtClean="0">
                <a:solidFill>
                  <a:srgbClr val="00B050"/>
                </a:solidFill>
              </a:rPr>
              <a:t>Q</a:t>
            </a:r>
            <a:r>
              <a:rPr lang="en-US" sz="2800" b="1" baseline="-25000" dirty="0" smtClean="0">
                <a:solidFill>
                  <a:srgbClr val="00B050"/>
                </a:solidFill>
              </a:rPr>
              <a:t>2</a:t>
            </a:r>
            <a:endParaRPr lang="en-US" sz="2800" b="1" dirty="0">
              <a:solidFill>
                <a:srgbClr val="00B050"/>
              </a:solidFill>
            </a:endParaRPr>
          </a:p>
        </p:txBody>
      </p:sp>
      <p:cxnSp>
        <p:nvCxnSpPr>
          <p:cNvPr id="45" name="Straight Arrow Connector 44"/>
          <p:cNvCxnSpPr>
            <a:endCxn id="2" idx="2"/>
          </p:cNvCxnSpPr>
          <p:nvPr/>
        </p:nvCxnSpPr>
        <p:spPr>
          <a:xfrm>
            <a:off x="467545" y="4077974"/>
            <a:ext cx="1513938" cy="194435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227896" y="4783575"/>
            <a:ext cx="656996" cy="523220"/>
          </a:xfrm>
          <a:prstGeom prst="rect">
            <a:avLst/>
          </a:prstGeom>
          <a:noFill/>
        </p:spPr>
        <p:txBody>
          <a:bodyPr wrap="square" rtlCol="0">
            <a:spAutoFit/>
          </a:bodyPr>
          <a:lstStyle/>
          <a:p>
            <a:pPr algn="ctr"/>
            <a:r>
              <a:rPr lang="en-US" sz="2800" b="1" dirty="0" smtClean="0">
                <a:solidFill>
                  <a:srgbClr val="FF0000"/>
                </a:solidFill>
              </a:rPr>
              <a:t>Q</a:t>
            </a:r>
            <a:r>
              <a:rPr lang="en-US" sz="2800" b="1" baseline="-25000" dirty="0" smtClean="0">
                <a:solidFill>
                  <a:srgbClr val="FF0000"/>
                </a:solidFill>
              </a:rPr>
              <a:t>k</a:t>
            </a:r>
            <a:endParaRPr lang="en-US" sz="2800" b="1" dirty="0">
              <a:solidFill>
                <a:srgbClr val="FF0000"/>
              </a:solidFill>
            </a:endParaRPr>
          </a:p>
        </p:txBody>
      </p:sp>
      <p:sp>
        <p:nvSpPr>
          <p:cNvPr id="48" name="TextBox 47"/>
          <p:cNvSpPr txBox="1"/>
          <p:nvPr/>
        </p:nvSpPr>
        <p:spPr>
          <a:xfrm>
            <a:off x="7033626" y="4780100"/>
            <a:ext cx="656996" cy="523220"/>
          </a:xfrm>
          <a:prstGeom prst="rect">
            <a:avLst/>
          </a:prstGeom>
          <a:noFill/>
        </p:spPr>
        <p:txBody>
          <a:bodyPr wrap="square" rtlCol="0">
            <a:spAutoFit/>
          </a:bodyPr>
          <a:lstStyle/>
          <a:p>
            <a:pPr algn="ctr"/>
            <a:r>
              <a:rPr lang="en-US" sz="2800" b="1" dirty="0" smtClean="0">
                <a:solidFill>
                  <a:srgbClr val="00B050"/>
                </a:solidFill>
              </a:rPr>
              <a:t>Q</a:t>
            </a:r>
            <a:r>
              <a:rPr lang="en-US" sz="2800" b="1" baseline="-25000" dirty="0" smtClean="0">
                <a:solidFill>
                  <a:srgbClr val="00B050"/>
                </a:solidFill>
              </a:rPr>
              <a:t>k</a:t>
            </a:r>
            <a:endParaRPr lang="en-US" sz="2800" b="1" dirty="0">
              <a:solidFill>
                <a:srgbClr val="00B050"/>
              </a:solidFill>
            </a:endParaRPr>
          </a:p>
        </p:txBody>
      </p:sp>
      <p:sp>
        <p:nvSpPr>
          <p:cNvPr id="49" name="TextBox 48"/>
          <p:cNvSpPr txBox="1"/>
          <p:nvPr/>
        </p:nvSpPr>
        <p:spPr>
          <a:xfrm>
            <a:off x="7926502" y="4816555"/>
            <a:ext cx="656996" cy="523220"/>
          </a:xfrm>
          <a:prstGeom prst="rect">
            <a:avLst/>
          </a:prstGeom>
          <a:noFill/>
        </p:spPr>
        <p:txBody>
          <a:bodyPr wrap="square" rtlCol="0">
            <a:spAutoFit/>
          </a:bodyPr>
          <a:lstStyle/>
          <a:p>
            <a:pPr algn="ctr"/>
            <a:r>
              <a:rPr lang="en-US" sz="2800" b="1" dirty="0" smtClean="0">
                <a:solidFill>
                  <a:srgbClr val="0070C0"/>
                </a:solidFill>
              </a:rPr>
              <a:t>Q</a:t>
            </a:r>
            <a:r>
              <a:rPr lang="en-US" sz="2800" b="1" baseline="-25000" dirty="0" smtClean="0">
                <a:solidFill>
                  <a:srgbClr val="0070C0"/>
                </a:solidFill>
              </a:rPr>
              <a:t>k</a:t>
            </a:r>
            <a:endParaRPr lang="en-US" sz="2800" b="1" dirty="0">
              <a:solidFill>
                <a:srgbClr val="0070C0"/>
              </a:solidFill>
            </a:endParaRPr>
          </a:p>
        </p:txBody>
      </p:sp>
      <p:sp>
        <p:nvSpPr>
          <p:cNvPr id="50" name="Rounded Rectangular Callout 49"/>
          <p:cNvSpPr/>
          <p:nvPr/>
        </p:nvSpPr>
        <p:spPr>
          <a:xfrm>
            <a:off x="6651926" y="5797451"/>
            <a:ext cx="1907065" cy="914035"/>
          </a:xfrm>
          <a:prstGeom prst="wedgeRoundRectCallout">
            <a:avLst>
              <a:gd name="adj1" fmla="val -55875"/>
              <a:gd name="adj2" fmla="val -1022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Considered as different !</a:t>
            </a:r>
            <a:endParaRPr lang="en-US" dirty="0"/>
          </a:p>
        </p:txBody>
      </p:sp>
      <p:sp>
        <p:nvSpPr>
          <p:cNvPr id="51" name="Rounded Rectangular Callout 50"/>
          <p:cNvSpPr/>
          <p:nvPr/>
        </p:nvSpPr>
        <p:spPr>
          <a:xfrm>
            <a:off x="6649951" y="5795476"/>
            <a:ext cx="1907065" cy="914035"/>
          </a:xfrm>
          <a:prstGeom prst="wedgeRoundRectCallout">
            <a:avLst>
              <a:gd name="adj1" fmla="val -14154"/>
              <a:gd name="adj2" fmla="val -1099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Considered as different !</a:t>
            </a:r>
            <a:endParaRPr lang="en-US" dirty="0"/>
          </a:p>
        </p:txBody>
      </p:sp>
      <p:sp>
        <p:nvSpPr>
          <p:cNvPr id="52" name="Rounded Rectangular Callout 51"/>
          <p:cNvSpPr/>
          <p:nvPr/>
        </p:nvSpPr>
        <p:spPr>
          <a:xfrm>
            <a:off x="6649951" y="5795476"/>
            <a:ext cx="1907065" cy="914035"/>
          </a:xfrm>
          <a:prstGeom prst="wedgeRoundRectCallout">
            <a:avLst>
              <a:gd name="adj1" fmla="val 27567"/>
              <a:gd name="adj2" fmla="val -1112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Considered as different !</a:t>
            </a:r>
            <a:endParaRPr lang="en-US" dirty="0"/>
          </a:p>
        </p:txBody>
      </p:sp>
    </p:spTree>
    <p:extLst>
      <p:ext uri="{BB962C8B-B14F-4D97-AF65-F5344CB8AC3E}">
        <p14:creationId xmlns:p14="http://schemas.microsoft.com/office/powerpoint/2010/main" val="131134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83300" y="0"/>
            <a:ext cx="8465164" cy="707886"/>
          </a:xfrm>
          <a:prstGeom prst="rect">
            <a:avLst/>
          </a:prstGeom>
          <a:noFill/>
        </p:spPr>
        <p:txBody>
          <a:bodyPr wrap="square" rtlCol="0">
            <a:spAutoFit/>
          </a:bodyPr>
          <a:lstStyle/>
          <a:p>
            <a:pPr algn="ctr"/>
            <a:r>
              <a:rPr lang="en-US" sz="4000" b="1" dirty="0" smtClean="0">
                <a:solidFill>
                  <a:srgbClr val="0070C0"/>
                </a:solidFill>
              </a:rPr>
              <a:t>What to do with one-node strings?</a:t>
            </a:r>
          </a:p>
        </p:txBody>
      </p:sp>
      <p:sp>
        <p:nvSpPr>
          <p:cNvPr id="7" name="TextBox 6"/>
          <p:cNvSpPr txBox="1"/>
          <p:nvPr/>
        </p:nvSpPr>
        <p:spPr>
          <a:xfrm>
            <a:off x="3131840" y="585063"/>
            <a:ext cx="1493993" cy="646331"/>
          </a:xfrm>
          <a:prstGeom prst="rect">
            <a:avLst/>
          </a:prstGeom>
          <a:noFill/>
        </p:spPr>
        <p:txBody>
          <a:bodyPr wrap="square" rtlCol="0">
            <a:spAutoFit/>
          </a:bodyPr>
          <a:lstStyle/>
          <a:p>
            <a:r>
              <a:rPr lang="en-US" sz="3600" dirty="0" smtClean="0"/>
              <a:t>{Q</a:t>
            </a:r>
            <a:r>
              <a:rPr lang="en-US" sz="3600" baseline="-25000" dirty="0" smtClean="0"/>
              <a:t>1</a:t>
            </a:r>
            <a:r>
              <a:rPr lang="en-US" sz="3600" dirty="0" smtClean="0"/>
              <a:t>}</a:t>
            </a:r>
            <a:endParaRPr lang="en-US" sz="3600" dirty="0"/>
          </a:p>
        </p:txBody>
      </p:sp>
      <p:sp>
        <p:nvSpPr>
          <p:cNvPr id="75" name="TextBox 74"/>
          <p:cNvSpPr txBox="1"/>
          <p:nvPr/>
        </p:nvSpPr>
        <p:spPr>
          <a:xfrm>
            <a:off x="2123728" y="6024103"/>
            <a:ext cx="5562731" cy="707886"/>
          </a:xfrm>
          <a:prstGeom prst="rect">
            <a:avLst/>
          </a:prstGeom>
          <a:noFill/>
        </p:spPr>
        <p:txBody>
          <a:bodyPr wrap="square" rtlCol="0">
            <a:spAutoFit/>
          </a:bodyPr>
          <a:lstStyle/>
          <a:p>
            <a:pPr algn="ctr"/>
            <a:r>
              <a:rPr lang="en-US" sz="4000" b="1" dirty="0" smtClean="0">
                <a:solidFill>
                  <a:srgbClr val="0070C0"/>
                </a:solidFill>
              </a:rPr>
              <a:t>Which way is better? </a:t>
            </a:r>
          </a:p>
        </p:txBody>
      </p:sp>
      <p:sp>
        <p:nvSpPr>
          <p:cNvPr id="15" name="Rectangle 14"/>
          <p:cNvSpPr/>
          <p:nvPr/>
        </p:nvSpPr>
        <p:spPr>
          <a:xfrm>
            <a:off x="1867757" y="1649905"/>
            <a:ext cx="104227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OR</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7" name="Oval 36"/>
          <p:cNvSpPr/>
          <p:nvPr/>
        </p:nvSpPr>
        <p:spPr>
          <a:xfrm>
            <a:off x="103953" y="1908329"/>
            <a:ext cx="540000" cy="5394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32314" y="1908329"/>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39" name="Straight Connector 38"/>
          <p:cNvCxnSpPr/>
          <p:nvPr/>
        </p:nvCxnSpPr>
        <p:spPr>
          <a:xfrm rot="3000000">
            <a:off x="418530" y="1908522"/>
            <a:ext cx="180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4118" y="1975952"/>
            <a:ext cx="180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684128" y="1851959"/>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58" name="Rectangle 57"/>
          <p:cNvSpPr/>
          <p:nvPr/>
        </p:nvSpPr>
        <p:spPr>
          <a:xfrm>
            <a:off x="3684128" y="2549994"/>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59" name="Straight Arrow Connector 58"/>
          <p:cNvCxnSpPr/>
          <p:nvPr/>
        </p:nvCxnSpPr>
        <p:spPr>
          <a:xfrm>
            <a:off x="4036508" y="2226497"/>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180485" y="1804280"/>
            <a:ext cx="72000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sp>
        <p:nvSpPr>
          <p:cNvPr id="61" name="Rectangle 60"/>
          <p:cNvSpPr/>
          <p:nvPr/>
        </p:nvSpPr>
        <p:spPr>
          <a:xfrm>
            <a:off x="8180485" y="3191065"/>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62" name="Straight Arrow Connector 61"/>
          <p:cNvCxnSpPr/>
          <p:nvPr/>
        </p:nvCxnSpPr>
        <p:spPr>
          <a:xfrm>
            <a:off x="8532865" y="2867568"/>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8192360" y="2522452"/>
            <a:ext cx="72000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a:t>
            </a:r>
            <a:r>
              <a:rPr lang="en-US" b="1" baseline="-25000" dirty="0" smtClean="0">
                <a:solidFill>
                  <a:schemeClr val="tx1"/>
                </a:solidFill>
              </a:rPr>
              <a:t>1</a:t>
            </a:r>
            <a:endParaRPr lang="en-US" b="1" baseline="-25000" dirty="0">
              <a:solidFill>
                <a:schemeClr val="tx1"/>
              </a:solidFill>
            </a:endParaRPr>
          </a:p>
        </p:txBody>
      </p:sp>
      <p:cxnSp>
        <p:nvCxnSpPr>
          <p:cNvPr id="64" name="Straight Arrow Connector 63"/>
          <p:cNvCxnSpPr/>
          <p:nvPr/>
        </p:nvCxnSpPr>
        <p:spPr>
          <a:xfrm>
            <a:off x="8528584" y="2162452"/>
            <a:ext cx="0" cy="360000"/>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4788024" y="1706235"/>
            <a:ext cx="274145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OR even</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9" name="Picture 1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8836" y="4149080"/>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91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83300" y="0"/>
            <a:ext cx="8465164" cy="1323439"/>
          </a:xfrm>
          <a:prstGeom prst="rect">
            <a:avLst/>
          </a:prstGeom>
          <a:noFill/>
        </p:spPr>
        <p:txBody>
          <a:bodyPr wrap="square" rtlCol="0">
            <a:spAutoFit/>
          </a:bodyPr>
          <a:lstStyle/>
          <a:p>
            <a:pPr algn="ctr"/>
            <a:r>
              <a:rPr lang="en-US" sz="4000" b="1" dirty="0" smtClean="0">
                <a:solidFill>
                  <a:srgbClr val="0070C0"/>
                </a:solidFill>
              </a:rPr>
              <a:t>What to do with one-node strings? Case of </a:t>
            </a:r>
            <a:r>
              <a:rPr lang="en-US" sz="4000" b="1" u="sng" dirty="0" smtClean="0">
                <a:solidFill>
                  <a:srgbClr val="0070C0"/>
                </a:solidFill>
              </a:rPr>
              <a:t>tries</a:t>
            </a:r>
            <a:r>
              <a:rPr lang="en-US" sz="4000" b="1" dirty="0" smtClean="0">
                <a:solidFill>
                  <a:srgbClr val="0070C0"/>
                </a:solidFill>
              </a:rPr>
              <a:t>… No problem?!!</a:t>
            </a:r>
          </a:p>
        </p:txBody>
      </p:sp>
      <p:sp>
        <p:nvSpPr>
          <p:cNvPr id="7" name="TextBox 6"/>
          <p:cNvSpPr txBox="1"/>
          <p:nvPr/>
        </p:nvSpPr>
        <p:spPr>
          <a:xfrm>
            <a:off x="249721" y="1138107"/>
            <a:ext cx="1493993" cy="646331"/>
          </a:xfrm>
          <a:prstGeom prst="rect">
            <a:avLst/>
          </a:prstGeom>
          <a:noFill/>
        </p:spPr>
        <p:txBody>
          <a:bodyPr wrap="square" rtlCol="0">
            <a:spAutoFit/>
          </a:bodyPr>
          <a:lstStyle/>
          <a:p>
            <a:r>
              <a:rPr lang="en-US" sz="3600" dirty="0" smtClean="0"/>
              <a:t>{Q</a:t>
            </a:r>
            <a:r>
              <a:rPr lang="en-US" sz="3600" baseline="-25000" dirty="0" smtClean="0"/>
              <a:t>1</a:t>
            </a:r>
            <a:r>
              <a:rPr lang="en-US" sz="3600" dirty="0" smtClean="0"/>
              <a:t>}</a:t>
            </a:r>
            <a:endParaRPr lang="en-US" sz="3600" dirty="0"/>
          </a:p>
        </p:txBody>
      </p:sp>
      <p:cxnSp>
        <p:nvCxnSpPr>
          <p:cNvPr id="59" name="Straight Arrow Connector 58"/>
          <p:cNvCxnSpPr/>
          <p:nvPr/>
        </p:nvCxnSpPr>
        <p:spPr>
          <a:xfrm>
            <a:off x="3279170" y="2567582"/>
            <a:ext cx="0" cy="266161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009170" y="5229200"/>
            <a:ext cx="540000" cy="540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011438" y="1988840"/>
            <a:ext cx="540000" cy="540000"/>
          </a:xfrm>
          <a:prstGeom prst="ellipse">
            <a:avLst/>
          </a:prstGeom>
          <a:solidFill>
            <a:srgbClr val="FFB9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573034" y="3293226"/>
            <a:ext cx="746996" cy="707886"/>
          </a:xfrm>
          <a:prstGeom prst="rect">
            <a:avLst/>
          </a:prstGeom>
          <a:noFill/>
        </p:spPr>
        <p:txBody>
          <a:bodyPr wrap="square" rtlCol="0">
            <a:spAutoFit/>
          </a:bodyPr>
          <a:lstStyle/>
          <a:p>
            <a:r>
              <a:rPr lang="en-US" sz="4000" b="1" dirty="0" smtClean="0">
                <a:solidFill>
                  <a:srgbClr val="0070C0"/>
                </a:solidFill>
              </a:rPr>
              <a:t>Q</a:t>
            </a:r>
            <a:r>
              <a:rPr lang="en-US" sz="4000" b="1" baseline="-25000" dirty="0" smtClean="0">
                <a:solidFill>
                  <a:srgbClr val="0070C0"/>
                </a:solidFill>
              </a:rPr>
              <a:t>1</a:t>
            </a:r>
            <a:endParaRPr lang="en-US" sz="4000" b="1" dirty="0">
              <a:solidFill>
                <a:srgbClr val="0070C0"/>
              </a:solidFill>
            </a:endParaRPr>
          </a:p>
        </p:txBody>
      </p:sp>
      <p:sp>
        <p:nvSpPr>
          <p:cNvPr id="25" name="Rounded Rectangular Callout 24"/>
          <p:cNvSpPr/>
          <p:nvPr/>
        </p:nvSpPr>
        <p:spPr>
          <a:xfrm>
            <a:off x="4362024" y="2110564"/>
            <a:ext cx="2592288" cy="914035"/>
          </a:xfrm>
          <a:prstGeom prst="wedgeRoundRectCallout">
            <a:avLst>
              <a:gd name="adj1" fmla="val -78292"/>
              <a:gd name="adj2" fmla="val -333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Common “NEST” node</a:t>
            </a:r>
            <a:endParaRPr lang="en-US" dirty="0"/>
          </a:p>
        </p:txBody>
      </p:sp>
      <p:sp>
        <p:nvSpPr>
          <p:cNvPr id="26" name="Rounded Rectangular Callout 25"/>
          <p:cNvSpPr/>
          <p:nvPr/>
        </p:nvSpPr>
        <p:spPr>
          <a:xfrm>
            <a:off x="4362024" y="5312182"/>
            <a:ext cx="2592288" cy="914035"/>
          </a:xfrm>
          <a:prstGeom prst="wedgeRoundRectCallout">
            <a:avLst>
              <a:gd name="adj1" fmla="val -78292"/>
              <a:gd name="adj2" fmla="val -333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Common “SATISFACTION” node</a:t>
            </a:r>
            <a:endParaRPr lang="en-US" dirty="0"/>
          </a:p>
        </p:txBody>
      </p:sp>
    </p:spTree>
    <p:extLst>
      <p:ext uri="{BB962C8B-B14F-4D97-AF65-F5344CB8AC3E}">
        <p14:creationId xmlns:p14="http://schemas.microsoft.com/office/powerpoint/2010/main" val="3244460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63256"/>
            <a:ext cx="4176463" cy="4070029"/>
          </a:xfrm>
          <a:prstGeom prst="rect">
            <a:avLst/>
          </a:prstGeom>
          <a:noFill/>
          <a:ln w="12700">
            <a:solidFill>
              <a:schemeClr val="tx1"/>
            </a:solidFill>
            <a:miter lim="800000"/>
            <a:headEnd/>
            <a:tailEnd/>
          </a:ln>
          <a:effectLst>
            <a:outerShdw blurRad="50800" dist="50800" dir="528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683689"/>
            <a:ext cx="3528392" cy="5141371"/>
          </a:xfrm>
          <a:prstGeom prst="rect">
            <a:avLst/>
          </a:prstGeom>
          <a:noFill/>
          <a:ln w="12700">
            <a:solidFill>
              <a:schemeClr val="tx1"/>
            </a:solidFill>
            <a:miter lim="800000"/>
            <a:headEnd/>
            <a:tailEnd/>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225424" y="490848"/>
            <a:ext cx="377051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0</a:t>
            </a:r>
            <a:r>
              <a:rPr lang="en-US" dirty="0" smtClean="0"/>
              <a:t>: { intelligent-agents ; simulation } </a:t>
            </a:r>
            <a:endParaRPr lang="en-US" dirty="0"/>
          </a:p>
        </p:txBody>
      </p:sp>
      <p:sp>
        <p:nvSpPr>
          <p:cNvPr id="6" name="Rounded Rectangle 5"/>
          <p:cNvSpPr/>
          <p:nvPr/>
        </p:nvSpPr>
        <p:spPr>
          <a:xfrm>
            <a:off x="250651" y="6093296"/>
            <a:ext cx="34480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r>
              <a:rPr lang="en-US" baseline="-25000" dirty="0" smtClean="0"/>
              <a:t>1</a:t>
            </a:r>
            <a:r>
              <a:rPr lang="en-US" dirty="0" smtClean="0"/>
              <a:t>: {simulation ; military-context } </a:t>
            </a:r>
            <a:endParaRPr lang="en-US" dirty="0"/>
          </a:p>
        </p:txBody>
      </p:sp>
      <p:cxnSp>
        <p:nvCxnSpPr>
          <p:cNvPr id="7" name="Straight Arrow Connector 6"/>
          <p:cNvCxnSpPr/>
          <p:nvPr/>
        </p:nvCxnSpPr>
        <p:spPr>
          <a:xfrm flipH="1">
            <a:off x="1289112" y="937072"/>
            <a:ext cx="864096" cy="648072"/>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563888" y="2636912"/>
            <a:ext cx="1656184" cy="504056"/>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39912" y="2853500"/>
            <a:ext cx="2952328" cy="612068"/>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62340" y="4343840"/>
            <a:ext cx="756084" cy="212095"/>
          </a:xfrm>
          <a:prstGeom prst="roundRect">
            <a:avLst/>
          </a:prstGeom>
          <a:solidFill>
            <a:schemeClr val="bg1">
              <a:lumMod val="85000"/>
              <a:alpha val="4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3698651" y="4555935"/>
            <a:ext cx="2457525" cy="1537361"/>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139952" y="-3647"/>
            <a:ext cx="5007858" cy="617282"/>
          </a:xfrm>
        </p:spPr>
        <p:txBody>
          <a:bodyPr>
            <a:normAutofit/>
          </a:bodyPr>
          <a:lstStyle/>
          <a:p>
            <a:r>
              <a:rPr lang="en-US" sz="2800" b="1" dirty="0" smtClean="0">
                <a:solidFill>
                  <a:srgbClr val="0070C0"/>
                </a:solidFill>
              </a:rPr>
              <a:t>Exploratory Search Example (1)</a:t>
            </a:r>
            <a:endParaRPr lang="en-US" sz="2800" b="1" dirty="0">
              <a:solidFill>
                <a:srgbClr val="0070C0"/>
              </a:solidFill>
            </a:endParaRPr>
          </a:p>
        </p:txBody>
      </p:sp>
    </p:spTree>
    <p:extLst>
      <p:ext uri="{BB962C8B-B14F-4D97-AF65-F5344CB8AC3E}">
        <p14:creationId xmlns:p14="http://schemas.microsoft.com/office/powerpoint/2010/main" val="289554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721467" y="116632"/>
            <a:ext cx="7065414" cy="1446550"/>
          </a:xfrm>
          <a:prstGeom prst="rect">
            <a:avLst/>
          </a:prstGeom>
          <a:noFill/>
        </p:spPr>
        <p:txBody>
          <a:bodyPr wrap="square" rtlCol="0">
            <a:spAutoFit/>
          </a:bodyPr>
          <a:lstStyle/>
          <a:p>
            <a:pPr algn="ctr"/>
            <a:r>
              <a:rPr lang="en-US" sz="4400" b="1" dirty="0" smtClean="0">
                <a:solidFill>
                  <a:srgbClr val="0070C0"/>
                </a:solidFill>
              </a:rPr>
              <a:t>Trails pre-processing before feeding TB-Query-Structure</a:t>
            </a:r>
          </a:p>
        </p:txBody>
      </p:sp>
      <p:pic>
        <p:nvPicPr>
          <p:cNvPr id="5"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7856" y="4941168"/>
            <a:ext cx="1296144" cy="16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3032" y="2055390"/>
            <a:ext cx="7065414" cy="2800767"/>
          </a:xfrm>
          <a:prstGeom prst="rect">
            <a:avLst/>
          </a:prstGeom>
          <a:noFill/>
        </p:spPr>
        <p:txBody>
          <a:bodyPr wrap="square" rtlCol="0">
            <a:spAutoFit/>
          </a:bodyPr>
          <a:lstStyle/>
          <a:p>
            <a:r>
              <a:rPr lang="en-US" sz="4400" b="1" dirty="0" smtClean="0">
                <a:solidFill>
                  <a:srgbClr val="0070C0"/>
                </a:solidFill>
              </a:rPr>
              <a:t>Self-Optimization:</a:t>
            </a:r>
          </a:p>
          <a:p>
            <a:r>
              <a:rPr lang="en-US" sz="4400" b="1" dirty="0" smtClean="0">
                <a:solidFill>
                  <a:srgbClr val="0070C0"/>
                </a:solidFill>
              </a:rPr>
              <a:t>Structure decomposition, trails’ set optimal reordering and structure re-composition</a:t>
            </a:r>
          </a:p>
        </p:txBody>
      </p:sp>
    </p:spTree>
    <p:extLst>
      <p:ext uri="{BB962C8B-B14F-4D97-AF65-F5344CB8AC3E}">
        <p14:creationId xmlns:p14="http://schemas.microsoft.com/office/powerpoint/2010/main" val="335008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971600" y="12744"/>
            <a:ext cx="7065414" cy="769441"/>
          </a:xfrm>
          <a:prstGeom prst="rect">
            <a:avLst/>
          </a:prstGeom>
          <a:noFill/>
        </p:spPr>
        <p:txBody>
          <a:bodyPr wrap="square" rtlCol="0">
            <a:spAutoFit/>
          </a:bodyPr>
          <a:lstStyle/>
          <a:p>
            <a:pPr algn="ctr"/>
            <a:r>
              <a:rPr lang="en-US" sz="4400" b="1" dirty="0" smtClean="0">
                <a:solidFill>
                  <a:srgbClr val="0070C0"/>
                </a:solidFill>
              </a:rPr>
              <a:t>Future: TB-Everything</a:t>
            </a:r>
          </a:p>
        </p:txBody>
      </p:sp>
      <p:sp>
        <p:nvSpPr>
          <p:cNvPr id="4" name="TextBox 3"/>
          <p:cNvSpPr txBox="1"/>
          <p:nvPr/>
        </p:nvSpPr>
        <p:spPr>
          <a:xfrm>
            <a:off x="323528" y="1128893"/>
            <a:ext cx="6408712" cy="2031325"/>
          </a:xfrm>
          <a:prstGeom prst="rect">
            <a:avLst/>
          </a:prstGeom>
          <a:noFill/>
        </p:spPr>
        <p:txBody>
          <a:bodyPr wrap="square" rtlCol="0">
            <a:spAutoFit/>
          </a:bodyPr>
          <a:lstStyle/>
          <a:p>
            <a:r>
              <a:rPr lang="en-US" dirty="0"/>
              <a:t>TB-Bayesian-networks</a:t>
            </a:r>
          </a:p>
          <a:p>
            <a:r>
              <a:rPr lang="en-US" dirty="0"/>
              <a:t>TB-Markov-chains</a:t>
            </a:r>
          </a:p>
          <a:p>
            <a:r>
              <a:rPr lang="en-US" dirty="0"/>
              <a:t>TB-Planning</a:t>
            </a:r>
          </a:p>
          <a:p>
            <a:endParaRPr lang="en-US" dirty="0" smtClean="0"/>
          </a:p>
          <a:p>
            <a:endParaRPr lang="en-US" dirty="0" smtClean="0"/>
          </a:p>
          <a:p>
            <a:r>
              <a:rPr lang="en-US" dirty="0" smtClean="0"/>
              <a:t>E.g., TB-Taxonomy (ontology) (probably there anyway)</a:t>
            </a:r>
          </a:p>
          <a:p>
            <a:r>
              <a:rPr lang="en-US" dirty="0" smtClean="0"/>
              <a:t>TB-</a:t>
            </a:r>
            <a:r>
              <a:rPr lang="en-US" dirty="0" err="1" smtClean="0"/>
              <a:t>Partonomy</a:t>
            </a:r>
            <a:r>
              <a:rPr lang="en-US" dirty="0" smtClean="0"/>
              <a:t> – interesting new inference opportunity!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773458"/>
            <a:ext cx="4385413" cy="297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5092" y="4509120"/>
            <a:ext cx="4436920" cy="830997"/>
          </a:xfrm>
          <a:prstGeom prst="rect">
            <a:avLst/>
          </a:prstGeom>
          <a:noFill/>
        </p:spPr>
        <p:txBody>
          <a:bodyPr wrap="none" lIns="91440" tIns="45720" rIns="91440" bIns="45720">
            <a:spAutoFit/>
          </a:bodyPr>
          <a:lstStyle/>
          <a:p>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Partonomy</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meronomy</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p>
          <a:p>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looks already like a TB-structure !</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41838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971600" y="12744"/>
            <a:ext cx="7065414" cy="769441"/>
          </a:xfrm>
          <a:prstGeom prst="rect">
            <a:avLst/>
          </a:prstGeom>
          <a:noFill/>
        </p:spPr>
        <p:txBody>
          <a:bodyPr wrap="square" rtlCol="0">
            <a:spAutoFit/>
          </a:bodyPr>
          <a:lstStyle/>
          <a:p>
            <a:pPr algn="ctr"/>
            <a:r>
              <a:rPr lang="en-US" sz="4400" b="1" dirty="0" smtClean="0">
                <a:solidFill>
                  <a:srgbClr val="0070C0"/>
                </a:solidFill>
              </a:rPr>
              <a:t>Future: TB-Everything</a:t>
            </a:r>
          </a:p>
        </p:txBody>
      </p:sp>
      <p:sp>
        <p:nvSpPr>
          <p:cNvPr id="4" name="TextBox 3"/>
          <p:cNvSpPr txBox="1"/>
          <p:nvPr/>
        </p:nvSpPr>
        <p:spPr>
          <a:xfrm>
            <a:off x="323528" y="1128893"/>
            <a:ext cx="3744416" cy="769441"/>
          </a:xfrm>
          <a:prstGeom prst="rect">
            <a:avLst/>
          </a:prstGeom>
          <a:noFill/>
        </p:spPr>
        <p:txBody>
          <a:bodyPr wrap="square" rtlCol="0">
            <a:spAutoFit/>
          </a:bodyPr>
          <a:lstStyle/>
          <a:p>
            <a:r>
              <a:rPr lang="en-US" sz="4400" b="1" dirty="0" smtClean="0">
                <a:solidFill>
                  <a:srgbClr val="0070C0"/>
                </a:solidFill>
              </a:rPr>
              <a:t>TB-Taxonomy</a:t>
            </a:r>
            <a:endParaRPr lang="en-US" sz="4400" b="1" dirty="0">
              <a:solidFill>
                <a:srgbClr val="0070C0"/>
              </a:solidFill>
            </a:endParaRPr>
          </a:p>
        </p:txBody>
      </p:sp>
      <p:sp>
        <p:nvSpPr>
          <p:cNvPr id="5" name="TextBox 4"/>
          <p:cNvSpPr txBox="1"/>
          <p:nvPr/>
        </p:nvSpPr>
        <p:spPr>
          <a:xfrm>
            <a:off x="3913122" y="3181081"/>
            <a:ext cx="1656184" cy="461665"/>
          </a:xfrm>
          <a:prstGeom prst="rect">
            <a:avLst/>
          </a:prstGeom>
          <a:noFill/>
        </p:spPr>
        <p:txBody>
          <a:bodyPr wrap="square" rtlCol="0">
            <a:spAutoFit/>
          </a:bodyPr>
          <a:lstStyle/>
          <a:p>
            <a:r>
              <a:rPr lang="en-US" sz="2400" dirty="0" smtClean="0"/>
              <a:t>{C</a:t>
            </a:r>
            <a:r>
              <a:rPr lang="en-US" sz="2400" baseline="-25000" dirty="0" smtClean="0"/>
              <a:t>1</a:t>
            </a:r>
            <a:r>
              <a:rPr lang="en-US" sz="2400" dirty="0" smtClean="0"/>
              <a:t>,</a:t>
            </a:r>
            <a:r>
              <a:rPr lang="en-US" sz="2400" dirty="0"/>
              <a:t> </a:t>
            </a:r>
            <a:r>
              <a:rPr lang="en-US" sz="2400" dirty="0" smtClean="0"/>
              <a:t>C</a:t>
            </a:r>
            <a:r>
              <a:rPr lang="en-US" sz="2400" baseline="-25000" dirty="0" smtClean="0"/>
              <a:t>3</a:t>
            </a:r>
            <a:r>
              <a:rPr lang="en-US" sz="2400" dirty="0" smtClean="0"/>
              <a:t>, C</a:t>
            </a:r>
            <a:r>
              <a:rPr lang="en-US" sz="2400" baseline="-25000" dirty="0" smtClean="0"/>
              <a:t>4</a:t>
            </a:r>
            <a:r>
              <a:rPr lang="en-US" sz="2400" dirty="0" smtClean="0"/>
              <a:t>}</a:t>
            </a:r>
            <a:endParaRPr lang="en-US" sz="2400" dirty="0"/>
          </a:p>
        </p:txBody>
      </p:sp>
      <p:cxnSp>
        <p:nvCxnSpPr>
          <p:cNvPr id="9" name="Straight Arrow Connector 26"/>
          <p:cNvCxnSpPr>
            <a:endCxn id="10" idx="0"/>
          </p:cNvCxnSpPr>
          <p:nvPr/>
        </p:nvCxnSpPr>
        <p:spPr>
          <a:xfrm>
            <a:off x="1923631" y="4165806"/>
            <a:ext cx="833842" cy="126940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 name="Rectangle 27"/>
          <p:cNvSpPr/>
          <p:nvPr/>
        </p:nvSpPr>
        <p:spPr>
          <a:xfrm>
            <a:off x="2311098" y="5435211"/>
            <a:ext cx="89275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Class</a:t>
            </a:r>
            <a:r>
              <a:rPr lang="en-US" b="1" baseline="-25000" dirty="0" smtClean="0">
                <a:solidFill>
                  <a:schemeClr val="tx1"/>
                </a:solidFill>
              </a:rPr>
              <a:t>5</a:t>
            </a:r>
            <a:endParaRPr lang="en-US" b="1" baseline="-25000" dirty="0">
              <a:solidFill>
                <a:schemeClr val="tx1"/>
              </a:solidFill>
            </a:endParaRPr>
          </a:p>
        </p:txBody>
      </p:sp>
      <p:sp>
        <p:nvSpPr>
          <p:cNvPr id="11" name="Rectangle 35"/>
          <p:cNvSpPr/>
          <p:nvPr/>
        </p:nvSpPr>
        <p:spPr>
          <a:xfrm>
            <a:off x="1331640" y="3805806"/>
            <a:ext cx="1034130"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Class</a:t>
            </a:r>
            <a:r>
              <a:rPr lang="en-US" b="1" baseline="-25000" dirty="0" smtClean="0">
                <a:solidFill>
                  <a:schemeClr val="tx1"/>
                </a:solidFill>
              </a:rPr>
              <a:t>3</a:t>
            </a:r>
            <a:endParaRPr lang="en-US" b="1" baseline="-25000" dirty="0">
              <a:solidFill>
                <a:schemeClr val="tx1"/>
              </a:solidFill>
            </a:endParaRPr>
          </a:p>
        </p:txBody>
      </p:sp>
      <p:cxnSp>
        <p:nvCxnSpPr>
          <p:cNvPr id="14" name="Straight Arrow Connector 38"/>
          <p:cNvCxnSpPr/>
          <p:nvPr/>
        </p:nvCxnSpPr>
        <p:spPr>
          <a:xfrm flipH="1">
            <a:off x="1377222" y="4165806"/>
            <a:ext cx="374424" cy="130002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 name="Rectangle 39"/>
          <p:cNvSpPr/>
          <p:nvPr/>
        </p:nvSpPr>
        <p:spPr>
          <a:xfrm>
            <a:off x="827584" y="5465835"/>
            <a:ext cx="924062"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Class</a:t>
            </a:r>
            <a:r>
              <a:rPr lang="en-US" b="1" baseline="-25000" dirty="0" smtClean="0">
                <a:solidFill>
                  <a:schemeClr val="tx1"/>
                </a:solidFill>
              </a:rPr>
              <a:t>4</a:t>
            </a:r>
            <a:endParaRPr lang="en-US" b="1" baseline="-25000" dirty="0">
              <a:solidFill>
                <a:schemeClr val="tx1"/>
              </a:solidFill>
            </a:endParaRPr>
          </a:p>
        </p:txBody>
      </p:sp>
      <p:cxnSp>
        <p:nvCxnSpPr>
          <p:cNvPr id="16" name="Straight Arrow Connector 54"/>
          <p:cNvCxnSpPr>
            <a:endCxn id="11" idx="0"/>
          </p:cNvCxnSpPr>
          <p:nvPr/>
        </p:nvCxnSpPr>
        <p:spPr>
          <a:xfrm>
            <a:off x="1497811" y="2695383"/>
            <a:ext cx="350894"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7" name="Rectangle 55"/>
          <p:cNvSpPr/>
          <p:nvPr/>
        </p:nvSpPr>
        <p:spPr>
          <a:xfrm>
            <a:off x="1160867" y="2311281"/>
            <a:ext cx="884278"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Class</a:t>
            </a:r>
            <a:r>
              <a:rPr lang="en-US" b="1" baseline="-25000" dirty="0" smtClean="0">
                <a:solidFill>
                  <a:schemeClr val="tx1"/>
                </a:solidFill>
              </a:rPr>
              <a:t>1</a:t>
            </a:r>
            <a:endParaRPr lang="en-US" b="1" baseline="-25000" dirty="0">
              <a:solidFill>
                <a:schemeClr val="tx1"/>
              </a:solidFill>
            </a:endParaRPr>
          </a:p>
        </p:txBody>
      </p:sp>
      <p:sp>
        <p:nvSpPr>
          <p:cNvPr id="21" name="TextBox 20"/>
          <p:cNvSpPr txBox="1"/>
          <p:nvPr/>
        </p:nvSpPr>
        <p:spPr>
          <a:xfrm>
            <a:off x="3923928" y="3805806"/>
            <a:ext cx="1704379" cy="461665"/>
          </a:xfrm>
          <a:prstGeom prst="rect">
            <a:avLst/>
          </a:prstGeom>
          <a:noFill/>
        </p:spPr>
        <p:txBody>
          <a:bodyPr wrap="square" rtlCol="0">
            <a:spAutoFit/>
          </a:bodyPr>
          <a:lstStyle/>
          <a:p>
            <a:r>
              <a:rPr lang="en-US" sz="2400" dirty="0"/>
              <a:t>{C</a:t>
            </a:r>
            <a:r>
              <a:rPr lang="en-US" sz="2400" baseline="-25000" dirty="0"/>
              <a:t>1</a:t>
            </a:r>
            <a:r>
              <a:rPr lang="en-US" sz="2400" dirty="0"/>
              <a:t>, C</a:t>
            </a:r>
            <a:r>
              <a:rPr lang="en-US" sz="2400" baseline="-25000" dirty="0"/>
              <a:t>3</a:t>
            </a:r>
            <a:r>
              <a:rPr lang="en-US" sz="2400" dirty="0"/>
              <a:t>, </a:t>
            </a:r>
            <a:r>
              <a:rPr lang="en-US" sz="2400" dirty="0" smtClean="0"/>
              <a:t>C</a:t>
            </a:r>
            <a:r>
              <a:rPr lang="en-US" sz="2400" baseline="-25000" dirty="0" smtClean="0"/>
              <a:t>5</a:t>
            </a:r>
            <a:r>
              <a:rPr lang="en-US" sz="2400" dirty="0" smtClean="0"/>
              <a:t>}</a:t>
            </a:r>
            <a:endParaRPr lang="en-US" sz="2400" dirty="0"/>
          </a:p>
        </p:txBody>
      </p:sp>
      <p:cxnSp>
        <p:nvCxnSpPr>
          <p:cNvPr id="24" name="Straight Arrow Connector 31"/>
          <p:cNvCxnSpPr>
            <a:stCxn id="25" idx="2"/>
          </p:cNvCxnSpPr>
          <p:nvPr/>
        </p:nvCxnSpPr>
        <p:spPr>
          <a:xfrm flipH="1">
            <a:off x="2077820" y="2675068"/>
            <a:ext cx="953278" cy="112271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32"/>
          <p:cNvSpPr/>
          <p:nvPr/>
        </p:nvSpPr>
        <p:spPr>
          <a:xfrm>
            <a:off x="2582358" y="2315068"/>
            <a:ext cx="897480"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Class</a:t>
            </a:r>
            <a:r>
              <a:rPr lang="en-US" b="1" baseline="-25000" dirty="0" smtClean="0">
                <a:solidFill>
                  <a:schemeClr val="tx1"/>
                </a:solidFill>
              </a:rPr>
              <a:t>2</a:t>
            </a:r>
            <a:endParaRPr lang="en-US" b="1" baseline="-25000" dirty="0">
              <a:solidFill>
                <a:schemeClr val="tx1"/>
              </a:solidFill>
            </a:endParaRPr>
          </a:p>
        </p:txBody>
      </p:sp>
      <p:sp>
        <p:nvSpPr>
          <p:cNvPr id="26" name="TextBox 25"/>
          <p:cNvSpPr txBox="1"/>
          <p:nvPr/>
        </p:nvSpPr>
        <p:spPr>
          <a:xfrm>
            <a:off x="3946831" y="4354155"/>
            <a:ext cx="1704379" cy="461665"/>
          </a:xfrm>
          <a:prstGeom prst="rect">
            <a:avLst/>
          </a:prstGeom>
          <a:noFill/>
        </p:spPr>
        <p:txBody>
          <a:bodyPr wrap="square" rtlCol="0">
            <a:spAutoFit/>
          </a:bodyPr>
          <a:lstStyle/>
          <a:p>
            <a:r>
              <a:rPr lang="en-US" sz="2400" dirty="0"/>
              <a:t>{</a:t>
            </a:r>
            <a:r>
              <a:rPr lang="en-US" sz="2400" dirty="0" smtClean="0"/>
              <a:t>C</a:t>
            </a:r>
            <a:r>
              <a:rPr lang="en-US" sz="2400" baseline="-25000" dirty="0" smtClean="0"/>
              <a:t>2</a:t>
            </a:r>
            <a:r>
              <a:rPr lang="en-US" sz="2400" dirty="0" smtClean="0"/>
              <a:t>, </a:t>
            </a:r>
            <a:r>
              <a:rPr lang="en-US" sz="2400" dirty="0"/>
              <a:t>C</a:t>
            </a:r>
            <a:r>
              <a:rPr lang="en-US" sz="2400" baseline="-25000" dirty="0"/>
              <a:t>3</a:t>
            </a:r>
            <a:r>
              <a:rPr lang="en-US" sz="2400" dirty="0"/>
              <a:t>, C</a:t>
            </a:r>
            <a:r>
              <a:rPr lang="en-US" sz="2400" baseline="-25000" dirty="0"/>
              <a:t>4</a:t>
            </a:r>
            <a:r>
              <a:rPr lang="en-US" sz="2400" dirty="0" smtClean="0"/>
              <a:t>}</a:t>
            </a:r>
            <a:endParaRPr lang="en-US" sz="2400" dirty="0"/>
          </a:p>
        </p:txBody>
      </p:sp>
      <p:sp>
        <p:nvSpPr>
          <p:cNvPr id="36" name="TextBox 35"/>
          <p:cNvSpPr txBox="1"/>
          <p:nvPr/>
        </p:nvSpPr>
        <p:spPr>
          <a:xfrm>
            <a:off x="7184823" y="3754973"/>
            <a:ext cx="1704379" cy="461665"/>
          </a:xfrm>
          <a:prstGeom prst="rect">
            <a:avLst/>
          </a:prstGeom>
          <a:noFill/>
        </p:spPr>
        <p:txBody>
          <a:bodyPr wrap="square" rtlCol="0">
            <a:spAutoFit/>
          </a:bodyPr>
          <a:lstStyle/>
          <a:p>
            <a:r>
              <a:rPr lang="en-US" sz="2400" dirty="0"/>
              <a:t>{</a:t>
            </a:r>
            <a:r>
              <a:rPr lang="en-US" sz="2400" dirty="0" smtClean="0"/>
              <a:t>C</a:t>
            </a:r>
            <a:r>
              <a:rPr lang="en-US" sz="2400" baseline="-25000" dirty="0" smtClean="0"/>
              <a:t>2</a:t>
            </a:r>
            <a:r>
              <a:rPr lang="en-US" sz="2400" dirty="0" smtClean="0"/>
              <a:t>, </a:t>
            </a:r>
            <a:r>
              <a:rPr lang="en-US" sz="2400" dirty="0"/>
              <a:t>C</a:t>
            </a:r>
            <a:r>
              <a:rPr lang="en-US" sz="2400" baseline="-25000" dirty="0"/>
              <a:t>3</a:t>
            </a:r>
            <a:r>
              <a:rPr lang="en-US" sz="2400" dirty="0"/>
              <a:t>, </a:t>
            </a:r>
            <a:r>
              <a:rPr lang="en-US" sz="2400" dirty="0" smtClean="0"/>
              <a:t>C</a:t>
            </a:r>
            <a:r>
              <a:rPr lang="en-US" sz="2400" baseline="-25000" dirty="0" smtClean="0"/>
              <a:t>5</a:t>
            </a:r>
            <a:r>
              <a:rPr lang="en-US" sz="2400" dirty="0" smtClean="0"/>
              <a:t>}</a:t>
            </a:r>
            <a:endParaRPr lang="en-US" sz="2400" dirty="0"/>
          </a:p>
        </p:txBody>
      </p:sp>
      <p:sp>
        <p:nvSpPr>
          <p:cNvPr id="37" name="Rounded Rectangular Callout 32"/>
          <p:cNvSpPr/>
          <p:nvPr/>
        </p:nvSpPr>
        <p:spPr>
          <a:xfrm>
            <a:off x="6751971" y="5338193"/>
            <a:ext cx="2137232" cy="914035"/>
          </a:xfrm>
          <a:prstGeom prst="wedgeRoundRectCallout">
            <a:avLst>
              <a:gd name="adj1" fmla="val -61623"/>
              <a:gd name="adj2" fmla="val -1632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TB-Inheritance???</a:t>
            </a:r>
            <a:endParaRPr lang="en-US" dirty="0"/>
          </a:p>
        </p:txBody>
      </p:sp>
      <p:sp>
        <p:nvSpPr>
          <p:cNvPr id="38" name="Правая фигурная скобка 37"/>
          <p:cNvSpPr/>
          <p:nvPr/>
        </p:nvSpPr>
        <p:spPr>
          <a:xfrm>
            <a:off x="5383883" y="3148574"/>
            <a:ext cx="370846" cy="1760087"/>
          </a:xfrm>
          <a:prstGeom prst="rightBrace">
            <a:avLst>
              <a:gd name="adj1" fmla="val 6723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 name="Стрелка вправо 38"/>
          <p:cNvSpPr/>
          <p:nvPr/>
        </p:nvSpPr>
        <p:spPr>
          <a:xfrm>
            <a:off x="5940152" y="3797786"/>
            <a:ext cx="1080120" cy="453645"/>
          </a:xfrm>
          <a:prstGeom prst="rightArrow">
            <a:avLst>
              <a:gd name="adj1" fmla="val 50000"/>
              <a:gd name="adj2" fmla="val 81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36177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971600" y="12744"/>
            <a:ext cx="7065414" cy="769441"/>
          </a:xfrm>
          <a:prstGeom prst="rect">
            <a:avLst/>
          </a:prstGeom>
          <a:noFill/>
        </p:spPr>
        <p:txBody>
          <a:bodyPr wrap="square" rtlCol="0">
            <a:spAutoFit/>
          </a:bodyPr>
          <a:lstStyle/>
          <a:p>
            <a:pPr algn="ctr"/>
            <a:r>
              <a:rPr lang="en-US" sz="4400" b="1" dirty="0" smtClean="0">
                <a:solidFill>
                  <a:srgbClr val="0070C0"/>
                </a:solidFill>
              </a:rPr>
              <a:t>Future: TB-Everything</a:t>
            </a:r>
          </a:p>
        </p:txBody>
      </p:sp>
      <p:sp>
        <p:nvSpPr>
          <p:cNvPr id="4" name="TextBox 3"/>
          <p:cNvSpPr txBox="1"/>
          <p:nvPr/>
        </p:nvSpPr>
        <p:spPr>
          <a:xfrm>
            <a:off x="323528" y="1128893"/>
            <a:ext cx="3744416" cy="769441"/>
          </a:xfrm>
          <a:prstGeom prst="rect">
            <a:avLst/>
          </a:prstGeom>
          <a:noFill/>
        </p:spPr>
        <p:txBody>
          <a:bodyPr wrap="square" rtlCol="0">
            <a:spAutoFit/>
          </a:bodyPr>
          <a:lstStyle/>
          <a:p>
            <a:r>
              <a:rPr lang="en-US" sz="4400" b="1" dirty="0" smtClean="0">
                <a:solidFill>
                  <a:srgbClr val="0070C0"/>
                </a:solidFill>
              </a:rPr>
              <a:t>TB-Planning</a:t>
            </a:r>
            <a:endParaRPr lang="en-US" sz="4400" b="1" dirty="0">
              <a:solidFill>
                <a:srgbClr val="0070C0"/>
              </a:solidFill>
            </a:endParaRPr>
          </a:p>
        </p:txBody>
      </p:sp>
      <p:sp>
        <p:nvSpPr>
          <p:cNvPr id="5" name="TextBox 4"/>
          <p:cNvSpPr txBox="1"/>
          <p:nvPr/>
        </p:nvSpPr>
        <p:spPr>
          <a:xfrm>
            <a:off x="4209997" y="3181081"/>
            <a:ext cx="1656184" cy="461665"/>
          </a:xfrm>
          <a:prstGeom prst="rect">
            <a:avLst/>
          </a:prstGeom>
          <a:noFill/>
        </p:spPr>
        <p:txBody>
          <a:bodyPr wrap="square" rtlCol="0">
            <a:spAutoFit/>
          </a:bodyPr>
          <a:lstStyle/>
          <a:p>
            <a:r>
              <a:rPr lang="en-US" sz="2400" dirty="0" smtClean="0"/>
              <a:t>{A</a:t>
            </a:r>
            <a:r>
              <a:rPr lang="en-US" sz="2400" baseline="-25000" dirty="0" smtClean="0"/>
              <a:t>1</a:t>
            </a:r>
            <a:r>
              <a:rPr lang="en-US" sz="2400" dirty="0" smtClean="0"/>
              <a:t>,</a:t>
            </a:r>
            <a:r>
              <a:rPr lang="en-US" sz="2400" dirty="0"/>
              <a:t> </a:t>
            </a:r>
            <a:r>
              <a:rPr lang="en-US" sz="2400" dirty="0" smtClean="0"/>
              <a:t>A</a:t>
            </a:r>
            <a:r>
              <a:rPr lang="en-US" sz="2400" baseline="-25000" dirty="0" smtClean="0"/>
              <a:t>3</a:t>
            </a:r>
            <a:r>
              <a:rPr lang="en-US" sz="2400" dirty="0" smtClean="0"/>
              <a:t>, A</a:t>
            </a:r>
            <a:r>
              <a:rPr lang="en-US" sz="2400" baseline="-25000" dirty="0" smtClean="0"/>
              <a:t>4</a:t>
            </a:r>
            <a:r>
              <a:rPr lang="en-US" sz="2400" dirty="0" smtClean="0"/>
              <a:t>}</a:t>
            </a:r>
            <a:endParaRPr lang="en-US" sz="2400" dirty="0"/>
          </a:p>
        </p:txBody>
      </p:sp>
      <p:cxnSp>
        <p:nvCxnSpPr>
          <p:cNvPr id="9" name="Straight Arrow Connector 26"/>
          <p:cNvCxnSpPr>
            <a:endCxn id="10" idx="0"/>
          </p:cNvCxnSpPr>
          <p:nvPr/>
        </p:nvCxnSpPr>
        <p:spPr>
          <a:xfrm>
            <a:off x="1923631" y="4165806"/>
            <a:ext cx="1188479" cy="1269405"/>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0" name="Rectangle 27"/>
          <p:cNvSpPr/>
          <p:nvPr/>
        </p:nvSpPr>
        <p:spPr>
          <a:xfrm>
            <a:off x="2311098" y="5435211"/>
            <a:ext cx="1602024"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a:t>
            </a:r>
            <a:r>
              <a:rPr lang="en-US" b="1" baseline="-25000" dirty="0" smtClean="0">
                <a:solidFill>
                  <a:schemeClr val="tx1"/>
                </a:solidFill>
              </a:rPr>
              <a:t>5</a:t>
            </a:r>
            <a:r>
              <a:rPr lang="en-US" baseline="-25000" dirty="0" smtClean="0">
                <a:solidFill>
                  <a:schemeClr val="tx1"/>
                </a:solidFill>
              </a:rPr>
              <a:t> </a:t>
            </a:r>
            <a:r>
              <a:rPr lang="en-US" b="1" dirty="0">
                <a:solidFill>
                  <a:schemeClr val="tx1"/>
                </a:solidFill>
              </a:rPr>
              <a:t>: Buy </a:t>
            </a:r>
            <a:r>
              <a:rPr lang="en-US" b="1" dirty="0" smtClean="0">
                <a:solidFill>
                  <a:schemeClr val="tx1"/>
                </a:solidFill>
              </a:rPr>
              <a:t>Beer</a:t>
            </a:r>
            <a:endParaRPr lang="en-US" b="1" baseline="-25000" dirty="0">
              <a:solidFill>
                <a:schemeClr val="tx1"/>
              </a:solidFill>
            </a:endParaRPr>
          </a:p>
        </p:txBody>
      </p:sp>
      <p:sp>
        <p:nvSpPr>
          <p:cNvPr id="11" name="Rectangle 35"/>
          <p:cNvSpPr/>
          <p:nvPr/>
        </p:nvSpPr>
        <p:spPr>
          <a:xfrm>
            <a:off x="971600" y="3805806"/>
            <a:ext cx="1610758" cy="360000"/>
          </a:xfrm>
          <a:prstGeom prst="rect">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a:t>
            </a:r>
            <a:r>
              <a:rPr lang="en-US" b="1" baseline="-25000" dirty="0" smtClean="0">
                <a:solidFill>
                  <a:schemeClr val="tx1"/>
                </a:solidFill>
              </a:rPr>
              <a:t>3</a:t>
            </a:r>
            <a:r>
              <a:rPr lang="en-US" baseline="-25000" dirty="0" smtClean="0">
                <a:solidFill>
                  <a:schemeClr val="tx1"/>
                </a:solidFill>
              </a:rPr>
              <a:t> </a:t>
            </a:r>
            <a:r>
              <a:rPr lang="en-US" b="1" dirty="0">
                <a:solidFill>
                  <a:schemeClr val="tx1"/>
                </a:solidFill>
              </a:rPr>
              <a:t>: </a:t>
            </a:r>
            <a:r>
              <a:rPr lang="en-US" b="1" dirty="0" smtClean="0">
                <a:solidFill>
                  <a:schemeClr val="tx1"/>
                </a:solidFill>
              </a:rPr>
              <a:t>Enter Store</a:t>
            </a:r>
            <a:endParaRPr lang="en-US" b="1" baseline="-25000" dirty="0">
              <a:solidFill>
                <a:schemeClr val="tx1"/>
              </a:solidFill>
            </a:endParaRPr>
          </a:p>
        </p:txBody>
      </p:sp>
      <p:cxnSp>
        <p:nvCxnSpPr>
          <p:cNvPr id="14" name="Straight Arrow Connector 38"/>
          <p:cNvCxnSpPr/>
          <p:nvPr/>
        </p:nvCxnSpPr>
        <p:spPr>
          <a:xfrm flipH="1">
            <a:off x="1377222" y="4165806"/>
            <a:ext cx="374424" cy="1300029"/>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5" name="Rectangle 39"/>
          <p:cNvSpPr/>
          <p:nvPr/>
        </p:nvSpPr>
        <p:spPr>
          <a:xfrm>
            <a:off x="467543" y="5465835"/>
            <a:ext cx="1577601"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a:t>
            </a:r>
            <a:r>
              <a:rPr lang="en-US" b="1" baseline="-25000" dirty="0" smtClean="0">
                <a:solidFill>
                  <a:schemeClr val="tx1"/>
                </a:solidFill>
              </a:rPr>
              <a:t>4</a:t>
            </a:r>
            <a:r>
              <a:rPr lang="en-US" baseline="-25000" dirty="0" smtClean="0">
                <a:solidFill>
                  <a:schemeClr val="tx1"/>
                </a:solidFill>
              </a:rPr>
              <a:t> </a:t>
            </a:r>
            <a:r>
              <a:rPr lang="en-US" b="1" dirty="0">
                <a:solidFill>
                  <a:schemeClr val="tx1"/>
                </a:solidFill>
              </a:rPr>
              <a:t>: </a:t>
            </a:r>
            <a:r>
              <a:rPr lang="en-US" b="1" dirty="0" smtClean="0">
                <a:solidFill>
                  <a:schemeClr val="tx1"/>
                </a:solidFill>
              </a:rPr>
              <a:t>Buy Bread</a:t>
            </a:r>
            <a:endParaRPr lang="en-US" b="1" baseline="-25000" dirty="0">
              <a:solidFill>
                <a:schemeClr val="tx1"/>
              </a:solidFill>
            </a:endParaRPr>
          </a:p>
        </p:txBody>
      </p:sp>
      <p:cxnSp>
        <p:nvCxnSpPr>
          <p:cNvPr id="16" name="Straight Arrow Connector 54"/>
          <p:cNvCxnSpPr>
            <a:endCxn id="11" idx="0"/>
          </p:cNvCxnSpPr>
          <p:nvPr/>
        </p:nvCxnSpPr>
        <p:spPr>
          <a:xfrm>
            <a:off x="1497811" y="2695383"/>
            <a:ext cx="279168" cy="1110423"/>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7" name="Rectangle 55"/>
          <p:cNvSpPr/>
          <p:nvPr/>
        </p:nvSpPr>
        <p:spPr>
          <a:xfrm>
            <a:off x="467544" y="2311281"/>
            <a:ext cx="1577601"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a:t>
            </a:r>
            <a:r>
              <a:rPr lang="en-US" b="1" baseline="-25000" dirty="0" smtClean="0">
                <a:solidFill>
                  <a:schemeClr val="tx1"/>
                </a:solidFill>
              </a:rPr>
              <a:t>1</a:t>
            </a:r>
            <a:r>
              <a:rPr lang="en-US" baseline="-25000" dirty="0" smtClean="0">
                <a:solidFill>
                  <a:schemeClr val="tx1"/>
                </a:solidFill>
              </a:rPr>
              <a:t> </a:t>
            </a:r>
            <a:r>
              <a:rPr lang="en-US" b="1" dirty="0" smtClean="0">
                <a:solidFill>
                  <a:schemeClr val="tx1"/>
                </a:solidFill>
              </a:rPr>
              <a:t>: Take Bus</a:t>
            </a:r>
            <a:endParaRPr lang="en-US" b="1" baseline="-25000" dirty="0">
              <a:solidFill>
                <a:schemeClr val="tx1"/>
              </a:solidFill>
            </a:endParaRPr>
          </a:p>
        </p:txBody>
      </p:sp>
      <p:sp>
        <p:nvSpPr>
          <p:cNvPr id="21" name="TextBox 20"/>
          <p:cNvSpPr txBox="1"/>
          <p:nvPr/>
        </p:nvSpPr>
        <p:spPr>
          <a:xfrm>
            <a:off x="4220803" y="3805806"/>
            <a:ext cx="1704379" cy="461665"/>
          </a:xfrm>
          <a:prstGeom prst="rect">
            <a:avLst/>
          </a:prstGeom>
          <a:noFill/>
        </p:spPr>
        <p:txBody>
          <a:bodyPr wrap="square" rtlCol="0">
            <a:spAutoFit/>
          </a:bodyPr>
          <a:lstStyle/>
          <a:p>
            <a:r>
              <a:rPr lang="en-US" sz="2400" dirty="0" smtClean="0"/>
              <a:t>{A</a:t>
            </a:r>
            <a:r>
              <a:rPr lang="en-US" sz="2400" baseline="-25000" dirty="0" smtClean="0"/>
              <a:t>1</a:t>
            </a:r>
            <a:r>
              <a:rPr lang="en-US" sz="2400" dirty="0"/>
              <a:t>, </a:t>
            </a:r>
            <a:r>
              <a:rPr lang="en-US" sz="2400" dirty="0" smtClean="0"/>
              <a:t>A</a:t>
            </a:r>
            <a:r>
              <a:rPr lang="en-US" sz="2400" baseline="-25000" dirty="0" smtClean="0"/>
              <a:t>3</a:t>
            </a:r>
            <a:r>
              <a:rPr lang="en-US" sz="2400" dirty="0"/>
              <a:t>, </a:t>
            </a:r>
            <a:r>
              <a:rPr lang="en-US" sz="2400" dirty="0" smtClean="0"/>
              <a:t>A</a:t>
            </a:r>
            <a:r>
              <a:rPr lang="en-US" sz="2400" baseline="-25000" dirty="0" smtClean="0"/>
              <a:t>5</a:t>
            </a:r>
            <a:r>
              <a:rPr lang="en-US" sz="2400" dirty="0" smtClean="0"/>
              <a:t>}</a:t>
            </a:r>
            <a:endParaRPr lang="en-US" sz="2400" dirty="0"/>
          </a:p>
        </p:txBody>
      </p:sp>
      <p:cxnSp>
        <p:nvCxnSpPr>
          <p:cNvPr id="24" name="Straight Arrow Connector 31"/>
          <p:cNvCxnSpPr>
            <a:stCxn id="25" idx="2"/>
          </p:cNvCxnSpPr>
          <p:nvPr/>
        </p:nvCxnSpPr>
        <p:spPr>
          <a:xfrm flipH="1">
            <a:off x="2077820" y="2675068"/>
            <a:ext cx="1169920" cy="1122718"/>
          </a:xfrm>
          <a:prstGeom prst="straightConnector1">
            <a:avLst/>
          </a:prstGeom>
          <a:ln w="381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32"/>
          <p:cNvSpPr/>
          <p:nvPr/>
        </p:nvSpPr>
        <p:spPr>
          <a:xfrm>
            <a:off x="2582358" y="2315068"/>
            <a:ext cx="1330764" cy="360000"/>
          </a:xfrm>
          <a:prstGeom prst="rect">
            <a:avLst/>
          </a:prstGeom>
          <a:solidFill>
            <a:srgbClr val="FFB9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a:t>
            </a:r>
            <a:r>
              <a:rPr lang="en-US" b="1" baseline="-25000" dirty="0" smtClean="0">
                <a:solidFill>
                  <a:schemeClr val="tx1"/>
                </a:solidFill>
              </a:rPr>
              <a:t>2</a:t>
            </a:r>
            <a:r>
              <a:rPr lang="en-US" baseline="-25000" dirty="0" smtClean="0">
                <a:solidFill>
                  <a:schemeClr val="tx1"/>
                </a:solidFill>
              </a:rPr>
              <a:t> </a:t>
            </a:r>
            <a:r>
              <a:rPr lang="en-US" b="1" dirty="0">
                <a:solidFill>
                  <a:schemeClr val="tx1"/>
                </a:solidFill>
              </a:rPr>
              <a:t>: </a:t>
            </a:r>
            <a:r>
              <a:rPr lang="en-US" b="1" dirty="0" smtClean="0">
                <a:solidFill>
                  <a:schemeClr val="tx1"/>
                </a:solidFill>
              </a:rPr>
              <a:t>Walk</a:t>
            </a:r>
            <a:endParaRPr lang="en-US" b="1" baseline="-25000" dirty="0">
              <a:solidFill>
                <a:schemeClr val="tx1"/>
              </a:solidFill>
            </a:endParaRPr>
          </a:p>
        </p:txBody>
      </p:sp>
      <p:sp>
        <p:nvSpPr>
          <p:cNvPr id="26" name="TextBox 25"/>
          <p:cNvSpPr txBox="1"/>
          <p:nvPr/>
        </p:nvSpPr>
        <p:spPr>
          <a:xfrm>
            <a:off x="4243706" y="4354155"/>
            <a:ext cx="1704379" cy="461665"/>
          </a:xfrm>
          <a:prstGeom prst="rect">
            <a:avLst/>
          </a:prstGeom>
          <a:noFill/>
        </p:spPr>
        <p:txBody>
          <a:bodyPr wrap="square" rtlCol="0">
            <a:spAutoFit/>
          </a:bodyPr>
          <a:lstStyle/>
          <a:p>
            <a:r>
              <a:rPr lang="en-US" sz="2400" dirty="0" smtClean="0"/>
              <a:t>{A</a:t>
            </a:r>
            <a:r>
              <a:rPr lang="en-US" sz="2400" baseline="-25000" dirty="0" smtClean="0"/>
              <a:t>2</a:t>
            </a:r>
            <a:r>
              <a:rPr lang="en-US" sz="2400" dirty="0" smtClean="0"/>
              <a:t>, A</a:t>
            </a:r>
            <a:r>
              <a:rPr lang="en-US" sz="2400" baseline="-25000" dirty="0" smtClean="0"/>
              <a:t>3</a:t>
            </a:r>
            <a:r>
              <a:rPr lang="en-US" sz="2400" dirty="0"/>
              <a:t>, </a:t>
            </a:r>
            <a:r>
              <a:rPr lang="en-US" sz="2400" dirty="0" smtClean="0"/>
              <a:t>A</a:t>
            </a:r>
            <a:r>
              <a:rPr lang="en-US" sz="2400" baseline="-25000" dirty="0" smtClean="0"/>
              <a:t>4</a:t>
            </a:r>
            <a:r>
              <a:rPr lang="en-US" sz="2400" dirty="0" smtClean="0"/>
              <a:t>}</a:t>
            </a:r>
            <a:endParaRPr lang="en-US" sz="2400" dirty="0"/>
          </a:p>
        </p:txBody>
      </p:sp>
      <p:sp>
        <p:nvSpPr>
          <p:cNvPr id="36" name="TextBox 35"/>
          <p:cNvSpPr txBox="1"/>
          <p:nvPr/>
        </p:nvSpPr>
        <p:spPr>
          <a:xfrm>
            <a:off x="7362948" y="3754973"/>
            <a:ext cx="1704379" cy="461665"/>
          </a:xfrm>
          <a:prstGeom prst="rect">
            <a:avLst/>
          </a:prstGeom>
          <a:noFill/>
        </p:spPr>
        <p:txBody>
          <a:bodyPr wrap="square" rtlCol="0">
            <a:spAutoFit/>
          </a:bodyPr>
          <a:lstStyle/>
          <a:p>
            <a:r>
              <a:rPr lang="en-US" sz="2400" dirty="0" smtClean="0"/>
              <a:t>{A</a:t>
            </a:r>
            <a:r>
              <a:rPr lang="en-US" sz="2400" baseline="-25000" dirty="0" smtClean="0"/>
              <a:t>2</a:t>
            </a:r>
            <a:r>
              <a:rPr lang="en-US" sz="2400" dirty="0" smtClean="0"/>
              <a:t>, A</a:t>
            </a:r>
            <a:r>
              <a:rPr lang="en-US" sz="2400" baseline="-25000" dirty="0" smtClean="0"/>
              <a:t>3</a:t>
            </a:r>
            <a:r>
              <a:rPr lang="en-US" sz="2400" dirty="0"/>
              <a:t>, </a:t>
            </a:r>
            <a:r>
              <a:rPr lang="en-US" sz="2400" dirty="0" smtClean="0"/>
              <a:t>A</a:t>
            </a:r>
            <a:r>
              <a:rPr lang="en-US" sz="2400" baseline="-25000" dirty="0" smtClean="0"/>
              <a:t>5</a:t>
            </a:r>
            <a:r>
              <a:rPr lang="en-US" sz="2400" dirty="0" smtClean="0"/>
              <a:t>}</a:t>
            </a:r>
            <a:endParaRPr lang="en-US" sz="2400" dirty="0"/>
          </a:p>
        </p:txBody>
      </p:sp>
      <p:sp>
        <p:nvSpPr>
          <p:cNvPr id="37" name="Rounded Rectangular Callout 32"/>
          <p:cNvSpPr/>
          <p:nvPr/>
        </p:nvSpPr>
        <p:spPr>
          <a:xfrm>
            <a:off x="6658337" y="5338193"/>
            <a:ext cx="2408991" cy="611087"/>
          </a:xfrm>
          <a:prstGeom prst="wedgeRoundRectCallout">
            <a:avLst>
              <a:gd name="adj1" fmla="val -693"/>
              <a:gd name="adj2" fmla="val -2273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New valid plan !</a:t>
            </a:r>
            <a:endParaRPr lang="en-US" sz="2400" dirty="0"/>
          </a:p>
        </p:txBody>
      </p:sp>
      <p:sp>
        <p:nvSpPr>
          <p:cNvPr id="38" name="Правая фигурная скобка 37"/>
          <p:cNvSpPr/>
          <p:nvPr/>
        </p:nvSpPr>
        <p:spPr>
          <a:xfrm>
            <a:off x="5680758" y="3148574"/>
            <a:ext cx="370846" cy="1760087"/>
          </a:xfrm>
          <a:prstGeom prst="rightBrace">
            <a:avLst>
              <a:gd name="adj1" fmla="val 6723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 name="Стрелка вправо 38"/>
          <p:cNvSpPr/>
          <p:nvPr/>
        </p:nvSpPr>
        <p:spPr>
          <a:xfrm>
            <a:off x="6272652" y="3797786"/>
            <a:ext cx="1080120" cy="453645"/>
          </a:xfrm>
          <a:prstGeom prst="rightArrow">
            <a:avLst>
              <a:gd name="adj1" fmla="val 50000"/>
              <a:gd name="adj2" fmla="val 81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Rounded Rectangular Callout 32"/>
          <p:cNvSpPr/>
          <p:nvPr/>
        </p:nvSpPr>
        <p:spPr>
          <a:xfrm>
            <a:off x="6156176" y="1128892"/>
            <a:ext cx="2744605" cy="1362389"/>
          </a:xfrm>
          <a:prstGeom prst="wedgeRoundRectCallout">
            <a:avLst>
              <a:gd name="adj1" fmla="val -58841"/>
              <a:gd name="adj2" fmla="val 1033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Personal or collaborative planning history</a:t>
            </a:r>
            <a:endParaRPr lang="en-US" sz="2400" dirty="0"/>
          </a:p>
        </p:txBody>
      </p:sp>
      <p:sp>
        <p:nvSpPr>
          <p:cNvPr id="28" name="TextBox 27"/>
          <p:cNvSpPr txBox="1"/>
          <p:nvPr/>
        </p:nvSpPr>
        <p:spPr>
          <a:xfrm>
            <a:off x="359983" y="6284812"/>
            <a:ext cx="8436277" cy="461665"/>
          </a:xfrm>
          <a:prstGeom prst="rect">
            <a:avLst/>
          </a:prstGeom>
          <a:noFill/>
        </p:spPr>
        <p:txBody>
          <a:bodyPr wrap="square" rtlCol="0">
            <a:spAutoFit/>
          </a:bodyPr>
          <a:lstStyle/>
          <a:p>
            <a:r>
              <a:rPr lang="en-US" sz="2400" b="1" dirty="0" smtClean="0">
                <a:solidFill>
                  <a:srgbClr val="0070C0"/>
                </a:solidFill>
              </a:rPr>
              <a:t>Similar effect: TB-Markov-Chain; TB-Bayesian-Network, etc. (!!!)</a:t>
            </a:r>
            <a:endParaRPr lang="en-US" sz="2400" b="1" dirty="0">
              <a:solidFill>
                <a:srgbClr val="0070C0"/>
              </a:solidFill>
            </a:endParaRPr>
          </a:p>
        </p:txBody>
      </p:sp>
    </p:spTree>
    <p:extLst>
      <p:ext uri="{BB962C8B-B14F-4D97-AF65-F5344CB8AC3E}">
        <p14:creationId xmlns:p14="http://schemas.microsoft.com/office/powerpoint/2010/main" val="256734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3875" y="7938"/>
            <a:ext cx="8229600" cy="562074"/>
          </a:xfrm>
        </p:spPr>
        <p:txBody>
          <a:bodyPr>
            <a:normAutofit fontScale="90000"/>
          </a:bodyPr>
          <a:lstStyle/>
          <a:p>
            <a:r>
              <a:rPr lang="en-US" dirty="0" smtClean="0"/>
              <a:t>Divergent Thinking?</a:t>
            </a:r>
            <a:endParaRPr lang="ru-RU" dirty="0"/>
          </a:p>
        </p:txBody>
      </p:sp>
      <p:sp>
        <p:nvSpPr>
          <p:cNvPr id="3" name="Объект 2"/>
          <p:cNvSpPr>
            <a:spLocks noGrp="1"/>
          </p:cNvSpPr>
          <p:nvPr>
            <p:ph idx="1"/>
          </p:nvPr>
        </p:nvSpPr>
        <p:spPr>
          <a:xfrm>
            <a:off x="467544" y="701453"/>
            <a:ext cx="8229600" cy="3735660"/>
          </a:xfrm>
        </p:spPr>
        <p:txBody>
          <a:bodyPr>
            <a:normAutofit fontScale="55000" lnSpcReduction="20000"/>
          </a:bodyPr>
          <a:lstStyle/>
          <a:p>
            <a:r>
              <a:rPr lang="en-US" b="1" dirty="0"/>
              <a:t>Divergent thinking</a:t>
            </a:r>
            <a:r>
              <a:rPr lang="en-US" dirty="0" smtClean="0"/>
              <a:t> is an idea </a:t>
            </a:r>
            <a:r>
              <a:rPr lang="en-US" dirty="0"/>
              <a:t>generation technique (such as brainstorming) in which an idea is followed in several directions to lead to one or more new ideas, which in turn lead to still more ideas. In contrast to convergent thinking, (which aims at solving a specific problem) divergent thinking is creative, open-ended thinking aimed at generating fresh views and novel solutions</a:t>
            </a:r>
            <a:r>
              <a:rPr lang="en-US" dirty="0" smtClean="0"/>
              <a:t>. (</a:t>
            </a:r>
            <a:r>
              <a:rPr lang="en-US" dirty="0" smtClean="0">
                <a:hlinkClick r:id="rId2"/>
              </a:rPr>
              <a:t>http</a:t>
            </a:r>
            <a:r>
              <a:rPr lang="en-US" dirty="0">
                <a:hlinkClick r:id="rId2"/>
              </a:rPr>
              <a:t>://</a:t>
            </a:r>
            <a:r>
              <a:rPr lang="en-US" dirty="0" smtClean="0">
                <a:hlinkClick r:id="rId2"/>
              </a:rPr>
              <a:t>www.businessdictionary.com/definition/divergent-thinking.html</a:t>
            </a:r>
            <a:r>
              <a:rPr lang="en-US" dirty="0" smtClean="0"/>
              <a:t>);</a:t>
            </a:r>
          </a:p>
          <a:p>
            <a:r>
              <a:rPr lang="en-US" b="1" dirty="0"/>
              <a:t>Divergent thinking</a:t>
            </a:r>
            <a:r>
              <a:rPr lang="en-US" dirty="0"/>
              <a:t> is a thought process or method used to generate creative ideas by exploring many possible solutions. It is often used in conjunction with its cognitive opposite, convergent thinking, which follows a particular set of logical steps to arrive at one solution, which in some cases is a ‘correct’ solution. By contrast, divergent thinking typically occurs in a spontaneous, free-flowing manner, such that many ideas are generated in an emergent cognitive fashion. Many possible solutions are explored in a short amount of time, and unexpected connections are drawn. After the process of divergent thinking has been completed, ideas and information are organized and structured using convergent thinking. (</a:t>
            </a:r>
            <a:r>
              <a:rPr lang="en-US" dirty="0">
                <a:hlinkClick r:id="rId3"/>
              </a:rPr>
              <a:t>http://</a:t>
            </a:r>
            <a:r>
              <a:rPr lang="en-US" dirty="0" smtClean="0">
                <a:hlinkClick r:id="rId3"/>
              </a:rPr>
              <a:t>en.wikipedia.org/wiki/Divergent_thinking</a:t>
            </a:r>
            <a:r>
              <a:rPr lang="en-US" dirty="0" smtClean="0"/>
              <a:t> )</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35" y="4412729"/>
            <a:ext cx="4545518" cy="237971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66759" y="4222228"/>
            <a:ext cx="2277237" cy="2545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898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481961" y="78794"/>
            <a:ext cx="8286949"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OWA-Driven Search terminology:</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991973"/>
            <a:ext cx="3707364" cy="365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04385" y="4726821"/>
            <a:ext cx="3569952"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Swarm Intelligence</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Rectangle 9"/>
          <p:cNvSpPr/>
          <p:nvPr/>
        </p:nvSpPr>
        <p:spPr>
          <a:xfrm>
            <a:off x="354798" y="3184142"/>
            <a:ext cx="4161588"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Query dialogue mining</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Rectangle 10"/>
          <p:cNvSpPr/>
          <p:nvPr/>
        </p:nvSpPr>
        <p:spPr>
          <a:xfrm>
            <a:off x="361665" y="1745827"/>
            <a:ext cx="4575355"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Adaptive keyword Search</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 name="Rectangle 11"/>
          <p:cNvSpPr/>
          <p:nvPr/>
        </p:nvSpPr>
        <p:spPr>
          <a:xfrm>
            <a:off x="353223" y="3707362"/>
            <a:ext cx="2319610"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Query Trails</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Rectangle 12"/>
          <p:cNvSpPr/>
          <p:nvPr/>
        </p:nvSpPr>
        <p:spPr>
          <a:xfrm>
            <a:off x="373390" y="2672797"/>
            <a:ext cx="534691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Learning from search history</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Rectangle 13"/>
          <p:cNvSpPr/>
          <p:nvPr/>
        </p:nvSpPr>
        <p:spPr>
          <a:xfrm>
            <a:off x="399111" y="4206832"/>
            <a:ext cx="393389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Intelligent structure</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5" name="Rectangle 14"/>
          <p:cNvSpPr/>
          <p:nvPr/>
        </p:nvSpPr>
        <p:spPr>
          <a:xfrm>
            <a:off x="407840" y="5271816"/>
            <a:ext cx="318600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Self-optimization</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6" name="Rectangle 15"/>
          <p:cNvSpPr/>
          <p:nvPr/>
        </p:nvSpPr>
        <p:spPr>
          <a:xfrm>
            <a:off x="378417" y="2183227"/>
            <a:ext cx="3587906"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Incremental Search</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Rectangle 16"/>
          <p:cNvSpPr/>
          <p:nvPr/>
        </p:nvSpPr>
        <p:spPr>
          <a:xfrm>
            <a:off x="340449" y="830932"/>
            <a:ext cx="741388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Open world (“Do not know what”) Search</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8" name="Rectangle 17"/>
          <p:cNvSpPr/>
          <p:nvPr/>
        </p:nvSpPr>
        <p:spPr>
          <a:xfrm>
            <a:off x="416208" y="5888061"/>
            <a:ext cx="331751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more to come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9" name="Rectangle 18"/>
          <p:cNvSpPr/>
          <p:nvPr/>
        </p:nvSpPr>
        <p:spPr>
          <a:xfrm>
            <a:off x="368490" y="1268332"/>
            <a:ext cx="4147610"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Information discovery</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9850" y="1529942"/>
            <a:ext cx="3104150" cy="12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28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81" y="63411"/>
            <a:ext cx="8093451" cy="677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99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23490</TotalTime>
  <Words>6962</Words>
  <Application>Microsoft Office PowerPoint</Application>
  <PresentationFormat>On-screen Show (4:3)</PresentationFormat>
  <Paragraphs>1341</Paragraphs>
  <Slides>96</Slides>
  <Notes>5</Notes>
  <HiddenSlides>55</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TB-Structure: Collective Intelligence for Exploratory Keyword Search</vt:lpstr>
      <vt:lpstr>PowerPoint Presentation</vt:lpstr>
      <vt:lpstr>PowerPoint Presentation</vt:lpstr>
      <vt:lpstr>PowerPoint Presentation</vt:lpstr>
      <vt:lpstr>PowerPoint Presentation</vt:lpstr>
      <vt:lpstr>PowerPoint Presentation</vt:lpstr>
      <vt:lpstr>Closed World Information Retrieval vs. Exploratory Search based on the Open World Assumption</vt:lpstr>
      <vt:lpstr>Information Retrieval (CWA) vs. Exploratory Search (OWA)</vt:lpstr>
      <vt:lpstr>Exploratory Search Example (1)</vt:lpstr>
      <vt:lpstr>Exploratory Search Example (2)</vt:lpstr>
      <vt:lpstr>Exploratory Search Example (3)</vt:lpstr>
      <vt:lpstr>Exploratory Search Example (4)</vt:lpstr>
      <vt:lpstr>Exploratory Search Example (5)</vt:lpstr>
      <vt:lpstr>Exploratory Search Example (6)</vt:lpstr>
      <vt:lpstr>Query trails aka “collective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Trails: Trees vs. Tries</vt:lpstr>
      <vt:lpstr>PowerPoint Presentation</vt:lpstr>
      <vt:lpstr>PowerPoint Presentation</vt:lpstr>
      <vt:lpstr>PowerPoint Presentation</vt:lpstr>
      <vt:lpstr>PowerPoint Presentation</vt:lpstr>
      <vt:lpstr>PowerPoint Presentation</vt:lpstr>
      <vt:lpstr>PowerPoint Presentation</vt:lpstr>
      <vt:lpstr>Summary and Conclusions</vt:lpstr>
      <vt:lpstr>PowerPoint Presentation</vt:lpstr>
      <vt:lpstr>Hidden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Divergent Thinking?</vt:lpstr>
      <vt:lpstr>PowerPoint Presentation</vt:lpstr>
      <vt:lpstr>PowerPoint Presentation</vt:lpstr>
    </vt:vector>
  </TitlesOfParts>
  <Company>University of Jyväskylä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TB-Structure: Collective Intelligence for Exploratory Search</dc:title>
  <dc:subject>Explaratory Search</dc:subject>
  <dc:creator>Terziyan Vagan;Mariia Golovianko;Michael Cochez</dc:creator>
  <cp:keywords>Explaratory Search; keywords; TB-Structure; Big data, knowledge evolution. Machine learning, Collective Intelligence</cp:keywords>
  <cp:lastModifiedBy>Terziyan Vagan</cp:lastModifiedBy>
  <cp:revision>1685</cp:revision>
  <cp:lastPrinted>2016-05-18T12:44:08Z</cp:lastPrinted>
  <dcterms:created xsi:type="dcterms:W3CDTF">2015-05-12T07:52:41Z</dcterms:created>
  <dcterms:modified xsi:type="dcterms:W3CDTF">2016-09-19T12:01:17Z</dcterms:modified>
</cp:coreProperties>
</file>