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1088" r:id="rId3"/>
    <p:sldId id="984" r:id="rId4"/>
    <p:sldId id="591" r:id="rId5"/>
    <p:sldId id="1076" r:id="rId6"/>
    <p:sldId id="1017" r:id="rId7"/>
    <p:sldId id="1018" r:id="rId8"/>
    <p:sldId id="1021" r:id="rId9"/>
    <p:sldId id="1020" r:id="rId10"/>
    <p:sldId id="1077" r:id="rId11"/>
    <p:sldId id="1025" r:id="rId12"/>
    <p:sldId id="1024" r:id="rId13"/>
    <p:sldId id="1061" r:id="rId14"/>
    <p:sldId id="1062" r:id="rId15"/>
    <p:sldId id="1063" r:id="rId16"/>
    <p:sldId id="1078" r:id="rId17"/>
    <p:sldId id="1079" r:id="rId18"/>
    <p:sldId id="1064" r:id="rId19"/>
    <p:sldId id="1081" r:id="rId20"/>
    <p:sldId id="1082" r:id="rId21"/>
    <p:sldId id="1083" r:id="rId22"/>
    <p:sldId id="1065" r:id="rId23"/>
    <p:sldId id="1066" r:id="rId24"/>
    <p:sldId id="1068" r:id="rId25"/>
    <p:sldId id="1084" r:id="rId26"/>
    <p:sldId id="1074" r:id="rId27"/>
    <p:sldId id="1070" r:id="rId28"/>
    <p:sldId id="1085" r:id="rId29"/>
    <p:sldId id="1075" r:id="rId30"/>
    <p:sldId id="1086" r:id="rId31"/>
    <p:sldId id="1050" r:id="rId32"/>
    <p:sldId id="1087" r:id="rId33"/>
    <p:sldId id="1040" r:id="rId34"/>
    <p:sldId id="1043" r:id="rId35"/>
    <p:sldId id="1044" r:id="rId36"/>
    <p:sldId id="1051" r:id="rId37"/>
    <p:sldId id="1046" r:id="rId38"/>
    <p:sldId id="1052" r:id="rId39"/>
    <p:sldId id="1053" r:id="rId40"/>
    <p:sldId id="1054" r:id="rId41"/>
    <p:sldId id="1055" r:id="rId42"/>
    <p:sldId id="1056" r:id="rId43"/>
    <p:sldId id="1057" r:id="rId44"/>
    <p:sldId id="1058" r:id="rId45"/>
    <p:sldId id="1059" r:id="rId46"/>
    <p:sldId id="1048" r:id="rId47"/>
    <p:sldId id="1049" r:id="rId48"/>
    <p:sldId id="1016" r:id="rId49"/>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9B9"/>
    <a:srgbClr val="9B3937"/>
    <a:srgbClr val="CC6600"/>
    <a:srgbClr val="FF3399"/>
    <a:srgbClr val="8FE2FF"/>
    <a:srgbClr val="DA6D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860" y="-582"/>
      </p:cViewPr>
      <p:guideLst>
        <p:guide orient="horz" pos="2160"/>
        <p:guide pos="2880"/>
      </p:guideLst>
    </p:cSldViewPr>
  </p:slideViewPr>
  <p:notesTextViewPr>
    <p:cViewPr>
      <p:scale>
        <a:sx n="1" d="1"/>
        <a:sy n="1" d="1"/>
      </p:scale>
      <p:origin x="0" y="0"/>
    </p:cViewPr>
  </p:notesTextViewPr>
  <p:notesViewPr>
    <p:cSldViewPr>
      <p:cViewPr varScale="1">
        <p:scale>
          <a:sx n="93" d="100"/>
          <a:sy n="93" d="100"/>
        </p:scale>
        <p:origin x="-3744" y="-12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3" cy="493634"/>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idx="1"/>
          </p:nvPr>
        </p:nvSpPr>
        <p:spPr>
          <a:xfrm>
            <a:off x="3818971" y="0"/>
            <a:ext cx="2921583" cy="493634"/>
          </a:xfrm>
          <a:prstGeom prst="rect">
            <a:avLst/>
          </a:prstGeom>
        </p:spPr>
        <p:txBody>
          <a:bodyPr vert="horz" lIns="91650" tIns="45825" rIns="91650" bIns="45825" rtlCol="0"/>
          <a:lstStyle>
            <a:lvl1pPr algn="r">
              <a:defRPr sz="1200"/>
            </a:lvl1pPr>
          </a:lstStyle>
          <a:p>
            <a:fld id="{68514951-1AB6-4B26-B3C2-2DB051A9BA08}" type="datetimeFigureOut">
              <a:rPr lang="en-US" smtClean="0"/>
              <a:t>9/15/2017</a:t>
            </a:fld>
            <a:endParaRPr lang="en-US" dirty="0"/>
          </a:p>
        </p:txBody>
      </p:sp>
      <p:sp>
        <p:nvSpPr>
          <p:cNvPr id="4" name="Slide Image Placeholder 3"/>
          <p:cNvSpPr>
            <a:spLocks noGrp="1" noRot="1" noChangeAspect="1"/>
          </p:cNvSpPr>
          <p:nvPr>
            <p:ph type="sldImg" idx="2"/>
          </p:nvPr>
        </p:nvSpPr>
        <p:spPr>
          <a:xfrm>
            <a:off x="903288" y="741363"/>
            <a:ext cx="4935537" cy="3702050"/>
          </a:xfrm>
          <a:prstGeom prst="rect">
            <a:avLst/>
          </a:prstGeom>
          <a:noFill/>
          <a:ln w="12700">
            <a:solidFill>
              <a:prstClr val="black"/>
            </a:solidFill>
          </a:ln>
        </p:spPr>
        <p:txBody>
          <a:bodyPr vert="horz" lIns="91650" tIns="45825" rIns="91650" bIns="45825" rtlCol="0" anchor="ctr"/>
          <a:lstStyle/>
          <a:p>
            <a:endParaRPr lang="en-US" dirty="0"/>
          </a:p>
        </p:txBody>
      </p:sp>
      <p:sp>
        <p:nvSpPr>
          <p:cNvPr id="5" name="Notes Placeholder 4"/>
          <p:cNvSpPr>
            <a:spLocks noGrp="1"/>
          </p:cNvSpPr>
          <p:nvPr>
            <p:ph type="body" sz="quarter" idx="3"/>
          </p:nvPr>
        </p:nvSpPr>
        <p:spPr>
          <a:xfrm>
            <a:off x="674212" y="4689516"/>
            <a:ext cx="5393690" cy="4442699"/>
          </a:xfrm>
          <a:prstGeom prst="rect">
            <a:avLst/>
          </a:prstGeom>
        </p:spPr>
        <p:txBody>
          <a:bodyPr vert="horz" lIns="91650" tIns="45825" rIns="91650" bIns="458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6"/>
            <a:ext cx="2921583" cy="493634"/>
          </a:xfrm>
          <a:prstGeom prst="rect">
            <a:avLst/>
          </a:prstGeom>
        </p:spPr>
        <p:txBody>
          <a:bodyPr vert="horz" lIns="91650" tIns="45825" rIns="91650" bIns="458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8971" y="9377316"/>
            <a:ext cx="2921583" cy="493634"/>
          </a:xfrm>
          <a:prstGeom prst="rect">
            <a:avLst/>
          </a:prstGeom>
        </p:spPr>
        <p:txBody>
          <a:bodyPr vert="horz" lIns="91650" tIns="45825" rIns="91650" bIns="45825" rtlCol="0" anchor="b"/>
          <a:lstStyle>
            <a:lvl1pPr algn="r">
              <a:defRPr sz="1200"/>
            </a:lvl1pPr>
          </a:lstStyle>
          <a:p>
            <a:fld id="{5E1C17EF-49BD-4EA5-B8D8-1977CC9AB36F}" type="slidenum">
              <a:rPr lang="en-US" smtClean="0"/>
              <a:t>‹#›</a:t>
            </a:fld>
            <a:endParaRPr lang="en-US" dirty="0"/>
          </a:p>
        </p:txBody>
      </p:sp>
    </p:spTree>
    <p:extLst>
      <p:ext uri="{BB962C8B-B14F-4D97-AF65-F5344CB8AC3E}">
        <p14:creationId xmlns:p14="http://schemas.microsoft.com/office/powerpoint/2010/main" val="278441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4209034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879234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77357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90838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69284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28418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97109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46271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366684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2524354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DB420-35D2-4650-899A-50E5B5C6804A}" type="datetimeFigureOut">
              <a:rPr lang="en-US" smtClean="0"/>
              <a:t>9/15/2017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3BC3CA-BFE6-4C40-87A4-CB53984EA9CF}" type="slidenum">
              <a:rPr lang="en-US" smtClean="0"/>
              <a:t>‹#›</a:t>
            </a:fld>
            <a:endParaRPr lang="en-US" dirty="0"/>
          </a:p>
        </p:txBody>
      </p:sp>
    </p:spTree>
    <p:extLst>
      <p:ext uri="{BB962C8B-B14F-4D97-AF65-F5344CB8AC3E}">
        <p14:creationId xmlns:p14="http://schemas.microsoft.com/office/powerpoint/2010/main" val="193462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DB420-35D2-4650-899A-50E5B5C6804A}" type="datetimeFigureOut">
              <a:rPr lang="en-US" smtClean="0"/>
              <a:t>9/15/2017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BC3CA-BFE6-4C40-87A4-CB53984EA9CF}" type="slidenum">
              <a:rPr lang="en-US" smtClean="0"/>
              <a:t>‹#›</a:t>
            </a:fld>
            <a:endParaRPr lang="en-US" dirty="0"/>
          </a:p>
        </p:txBody>
      </p:sp>
    </p:spTree>
    <p:extLst>
      <p:ext uri="{BB962C8B-B14F-4D97-AF65-F5344CB8AC3E}">
        <p14:creationId xmlns:p14="http://schemas.microsoft.com/office/powerpoint/2010/main" val="1839780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jyu.fi/ai/IKC-2016.pptx"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link.springer.com/chapter/10.1007/978-81-322-1050-4_38" TargetMode="Externa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cs.jyu.fi/ai/IKC-2017.pptx"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jpeg"/><Relationship Id="rId4" Type="http://schemas.openxmlformats.org/officeDocument/2006/relationships/image" Target="../media/image54.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http://link.springer.com/chapter/10.1007/978-3-319-53640-8_15" TargetMode="External"/><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hyperlink" Target="http://www.cs.jyu.fi/ai/IKC-2016.pptx" TargetMode="Externa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mailto:%20svitlala.gryshko@nure.ua" TargetMode="External"/><Relationship Id="rId3" Type="http://schemas.openxmlformats.org/officeDocument/2006/relationships/hyperlink" Target="mailto:golovianko@gmail.com" TargetMode="External"/><Relationship Id="rId7" Type="http://schemas.openxmlformats.org/officeDocument/2006/relationships/image" Target="../media/image11.png"/><Relationship Id="rId2" Type="http://schemas.openxmlformats.org/officeDocument/2006/relationships/hyperlink" Target="mailto:mariia.golovianko@nure.ua"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mailto:michael.cochez@jyu.fi" TargetMode="External"/><Relationship Id="rId9" Type="http://schemas.openxmlformats.org/officeDocument/2006/relationships/hyperlink" Target="mailto:hryshko.sv@gmail.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hyperlink" Target="https://www.devbattles.com/en/sand/post-2650-Baby_X_This_Creepy_Computer_Baby_Could_Be_The_Future_Of_AI" TargetMode="External"/><Relationship Id="rId7" Type="http://schemas.openxmlformats.org/officeDocument/2006/relationships/image" Target="../media/image75.gif"/><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hyperlink" Target="https://www.youtube.com/watch?v=UWIuhxDFdG0" TargetMode="Externa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6"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doug-johnson.squarespace.com/blue-skunk-blog/2012/8/6/why-robots-make-the-best-teachers.html" TargetMode="Externa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doug-johnson.squarespace.com/blue-skunk-blog/2010/12/22/why-robots-make-the-best-students.html"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opiskelu.jyu.fi/en/apply/programmes/coin" TargetMode="External"/><Relationship Id="rId3" Type="http://schemas.openxmlformats.org/officeDocument/2006/relationships/image" Target="../media/image101.png"/><Relationship Id="rId7" Type="http://schemas.openxmlformats.org/officeDocument/2006/relationships/image" Target="../media/image104.gif"/><Relationship Id="rId2" Type="http://schemas.openxmlformats.org/officeDocument/2006/relationships/hyperlink" Target="https://www.jyu.fi/en" TargetMode="Externa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http://clipartall.com/img/clipart-165720.html" TargetMode="External"/><Relationship Id="rId4" Type="http://schemas.openxmlformats.org/officeDocument/2006/relationships/image" Target="../media/image102.gif"/><Relationship Id="rId9" Type="http://schemas.openxmlformats.org/officeDocument/2006/relationships/image" Target="../media/image105.png"/></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hyperlink" Target="http://clipartall.com/img/clipart-165720.html" TargetMode="External"/><Relationship Id="rId2" Type="http://schemas.openxmlformats.org/officeDocument/2006/relationships/image" Target="../media/image102.gif"/><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04.gif"/><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clipartall.com/img/clipart-165720.html" TargetMode="External"/><Relationship Id="rId7" Type="http://schemas.openxmlformats.org/officeDocument/2006/relationships/image" Target="../media/image117.png"/><Relationship Id="rId2" Type="http://schemas.openxmlformats.org/officeDocument/2006/relationships/image" Target="../media/image102.gif"/><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04.gif"/><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27.png"/><Relationship Id="rId7" Type="http://schemas.openxmlformats.org/officeDocument/2006/relationships/image" Target="../media/image134.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4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26.png"/><Relationship Id="rId7" Type="http://schemas.openxmlformats.org/officeDocument/2006/relationships/image" Target="../media/image138.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27.pn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26.png"/><Relationship Id="rId7" Type="http://schemas.openxmlformats.org/officeDocument/2006/relationships/image" Target="../media/image142.png"/><Relationship Id="rId12" Type="http://schemas.openxmlformats.org/officeDocument/2006/relationships/image" Target="../media/image146.jpe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04.gif"/><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27.png"/><Relationship Id="rId9"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openxmlformats.org/officeDocument/2006/relationships/hyperlink" Target="http://www.cs.jyu.fi/ai/IKC-2016.pptx" TargetMode="External"/><Relationship Id="rId7"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6" y="217321"/>
            <a:ext cx="2595019" cy="256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1088300" y="5033789"/>
            <a:ext cx="7228115" cy="695692"/>
          </a:xfrm>
        </p:spPr>
        <p:txBody>
          <a:bodyPr>
            <a:normAutofit/>
          </a:bodyPr>
          <a:lstStyle/>
          <a:p>
            <a:r>
              <a:rPr lang="en-US" sz="2400" b="1" dirty="0" smtClean="0">
                <a:solidFill>
                  <a:srgbClr val="CC6600"/>
                </a:solidFill>
              </a:rPr>
              <a:t>Mariia </a:t>
            </a:r>
            <a:r>
              <a:rPr lang="en-US" sz="2400" b="1" dirty="0">
                <a:solidFill>
                  <a:srgbClr val="CC6600"/>
                </a:solidFill>
              </a:rPr>
              <a:t>Golovianko</a:t>
            </a:r>
            <a:r>
              <a:rPr lang="en-US" sz="2400" b="1" dirty="0" smtClean="0">
                <a:solidFill>
                  <a:srgbClr val="CC6600"/>
                </a:solidFill>
              </a:rPr>
              <a:t>, Svitlana Gryshko &amp; </a:t>
            </a:r>
            <a:r>
              <a:rPr lang="en-US" sz="2400" b="1" dirty="0">
                <a:solidFill>
                  <a:srgbClr val="7030A0"/>
                </a:solidFill>
              </a:rPr>
              <a:t>Vagan Terziyan</a:t>
            </a:r>
          </a:p>
        </p:txBody>
      </p:sp>
      <p:sp>
        <p:nvSpPr>
          <p:cNvPr id="5" name="TextBox 4"/>
          <p:cNvSpPr txBox="1"/>
          <p:nvPr/>
        </p:nvSpPr>
        <p:spPr>
          <a:xfrm>
            <a:off x="55476" y="6439111"/>
            <a:ext cx="7128792" cy="369332"/>
          </a:xfrm>
          <a:prstGeom prst="rect">
            <a:avLst/>
          </a:prstGeom>
          <a:noFill/>
        </p:spPr>
        <p:txBody>
          <a:bodyPr wrap="square" rtlCol="0">
            <a:spAutoFit/>
          </a:bodyPr>
          <a:lstStyle/>
          <a:p>
            <a:r>
              <a:rPr lang="en-US" dirty="0" smtClean="0"/>
              <a:t>Check updates here: </a:t>
            </a:r>
            <a:r>
              <a:rPr lang="en-US" dirty="0" smtClean="0">
                <a:hlinkClick r:id="rId3"/>
              </a:rPr>
              <a:t>http://www.mit.jyu.fi/ai/IKC-2017.pptx</a:t>
            </a:r>
            <a:endParaRPr lang="en-US" dirty="0" smtClean="0"/>
          </a:p>
        </p:txBody>
      </p:sp>
      <p:grpSp>
        <p:nvGrpSpPr>
          <p:cNvPr id="10" name="Group 9"/>
          <p:cNvGrpSpPr/>
          <p:nvPr/>
        </p:nvGrpSpPr>
        <p:grpSpPr>
          <a:xfrm>
            <a:off x="7288067" y="311720"/>
            <a:ext cx="1746858" cy="2476848"/>
            <a:chOff x="6555157" y="2901446"/>
            <a:chExt cx="2253200" cy="3421282"/>
          </a:xfrm>
        </p:grpSpPr>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485" y="4134811"/>
              <a:ext cx="2237872" cy="218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6555157" y="2901446"/>
              <a:ext cx="2237872" cy="21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9996" y="4369949"/>
              <a:ext cx="1728191" cy="122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1888654" y="6021470"/>
            <a:ext cx="5391461" cy="369332"/>
          </a:xfrm>
          <a:prstGeom prst="rect">
            <a:avLst/>
          </a:prstGeom>
          <a:noFill/>
        </p:spPr>
        <p:txBody>
          <a:bodyPr wrap="square" rtlCol="0">
            <a:spAutoFit/>
          </a:bodyPr>
          <a:lstStyle/>
          <a:p>
            <a:r>
              <a:rPr lang="en-US" b="1" dirty="0" smtClean="0"/>
              <a:t>IKC-2017, </a:t>
            </a:r>
            <a:r>
              <a:rPr lang="en-US" b="1" dirty="0" err="1" smtClean="0"/>
              <a:t>Gda</a:t>
            </a:r>
            <a:r>
              <a:rPr lang="en-US" b="1" dirty="0" err="1"/>
              <a:t>ń</a:t>
            </a:r>
            <a:r>
              <a:rPr lang="en-US" b="1" dirty="0" err="1" smtClean="0"/>
              <a:t>sk</a:t>
            </a:r>
            <a:r>
              <a:rPr lang="en-US" b="1" dirty="0" smtClean="0"/>
              <a:t>, Poland, 11-12 September 2017</a:t>
            </a:r>
            <a:endParaRPr lang="en-US" b="1" dirty="0"/>
          </a:p>
        </p:txBody>
      </p:sp>
      <p:pic>
        <p:nvPicPr>
          <p:cNvPr id="17411"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8480" y="5954795"/>
            <a:ext cx="1961072" cy="85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79512" y="3389035"/>
            <a:ext cx="8712968" cy="1470025"/>
          </a:xfrm>
        </p:spPr>
        <p:txBody>
          <a:bodyPr>
            <a:normAutofit fontScale="90000"/>
          </a:bodyPr>
          <a:lstStyle/>
          <a:p>
            <a:pPr hangingPunct="0"/>
            <a:r>
              <a:rPr lang="en-US" b="1" dirty="0" smtClean="0">
                <a:solidFill>
                  <a:srgbClr val="FF0000"/>
                </a:solidFill>
                <a:effectLst>
                  <a:outerShdw blurRad="38100" dist="38100" dir="2700000" algn="tl">
                    <a:srgbClr val="000000">
                      <a:alpha val="43137"/>
                    </a:srgbClr>
                  </a:outerShdw>
                </a:effectLst>
              </a:rPr>
              <a:t>From </a:t>
            </a:r>
            <a:r>
              <a:rPr lang="en-US" b="1" dirty="0">
                <a:solidFill>
                  <a:srgbClr val="FF0000"/>
                </a:solidFill>
                <a:effectLst>
                  <a:outerShdw blurRad="38100" dist="38100" dir="2700000" algn="tl">
                    <a:srgbClr val="000000">
                      <a:alpha val="43137"/>
                    </a:srgbClr>
                  </a:outerShdw>
                </a:effectLst>
              </a:rPr>
              <a:t>Deep Learning to Deep University: </a:t>
            </a:r>
            <a:br>
              <a:rPr lang="en-US" b="1" dirty="0">
                <a:solidFill>
                  <a:srgbClr val="FF0000"/>
                </a:solidFill>
                <a:effectLst>
                  <a:outerShdw blurRad="38100" dist="38100" dir="2700000" algn="tl">
                    <a:srgbClr val="000000">
                      <a:alpha val="43137"/>
                    </a:srgbClr>
                  </a:outerShdw>
                </a:effectLst>
              </a:rPr>
            </a:br>
            <a:r>
              <a:rPr lang="en-US" sz="3600" b="1" dirty="0">
                <a:solidFill>
                  <a:srgbClr val="FF0000"/>
                </a:solidFill>
                <a:effectLst>
                  <a:outerShdw blurRad="38100" dist="38100" dir="2700000" algn="tl">
                    <a:srgbClr val="000000">
                      <a:alpha val="43137"/>
                    </a:srgbClr>
                  </a:outerShdw>
                </a:effectLst>
              </a:rPr>
              <a:t>Cognitive Development of Intelligent Systems</a:t>
            </a:r>
          </a:p>
        </p:txBody>
      </p:sp>
      <p:grpSp>
        <p:nvGrpSpPr>
          <p:cNvPr id="7" name="Group 6"/>
          <p:cNvGrpSpPr/>
          <p:nvPr/>
        </p:nvGrpSpPr>
        <p:grpSpPr>
          <a:xfrm>
            <a:off x="2843808" y="59469"/>
            <a:ext cx="4248472" cy="3223737"/>
            <a:chOff x="2843808" y="59469"/>
            <a:chExt cx="4248472" cy="3223737"/>
          </a:xfrm>
        </p:grpSpPr>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808" y="59469"/>
              <a:ext cx="4248472" cy="322373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74288" y="2319722"/>
              <a:ext cx="1357144" cy="92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93937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372" y="35842"/>
            <a:ext cx="8973995"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Our belief and our implicit message</a:t>
            </a:r>
          </a:p>
          <a:p>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 the reviewer and to Keystone</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970" y="1782272"/>
            <a:ext cx="2203782" cy="323974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6120" y="3065983"/>
            <a:ext cx="1701992" cy="2617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p:cNvSpPr/>
          <p:nvPr/>
        </p:nvSpPr>
        <p:spPr>
          <a:xfrm>
            <a:off x="2627784" y="2041216"/>
            <a:ext cx="4608512" cy="2963702"/>
          </a:xfrm>
          <a:prstGeom prst="wedgeRoundRectCallout">
            <a:avLst>
              <a:gd name="adj1" fmla="val -59437"/>
              <a:gd name="adj2" fmla="val -30841"/>
              <a:gd name="adj3" fmla="val 16667"/>
            </a:avLst>
          </a:prstGeom>
          <a:solidFill>
            <a:schemeClr val="bg1">
              <a:lumMod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5622" y="2145122"/>
            <a:ext cx="42957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1139" y="5303042"/>
            <a:ext cx="7185157" cy="1323439"/>
          </a:xfrm>
          <a:prstGeom prst="rect">
            <a:avLst/>
          </a:prstGeom>
          <a:solidFill>
            <a:schemeClr val="bg1">
              <a:lumMod val="85000"/>
            </a:schemeClr>
          </a:solidFill>
          <a:ln w="19050">
            <a:solidFill>
              <a:schemeClr val="tx1"/>
            </a:solidFill>
          </a:ln>
        </p:spPr>
        <p:txBody>
          <a:bodyPr wrap="square" rtlCol="0">
            <a:spAutoFit/>
          </a:bodyPr>
          <a:lstStyle/>
          <a:p>
            <a:r>
              <a:rPr lang="en-US" sz="2000" dirty="0" smtClean="0"/>
              <a:t>One can still make just a cosmetic improvement of available search engines, but the search process and the search skills, needed for human or </a:t>
            </a:r>
            <a:r>
              <a:rPr lang="en-US" sz="2000" b="1" u="sng" dirty="0" smtClean="0"/>
              <a:t>artificial and autonomous</a:t>
            </a:r>
            <a:r>
              <a:rPr lang="en-US" sz="2000" dirty="0" smtClean="0"/>
              <a:t> users of the search engines, require a radical change due to the big data challenge … </a:t>
            </a:r>
            <a:endParaRPr lang="en-US" sz="2000" dirty="0"/>
          </a:p>
        </p:txBody>
      </p:sp>
    </p:spTree>
    <p:extLst>
      <p:ext uri="{BB962C8B-B14F-4D97-AF65-F5344CB8AC3E}">
        <p14:creationId xmlns:p14="http://schemas.microsoft.com/office/powerpoint/2010/main" val="2448293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 y="620688"/>
            <a:ext cx="9130884" cy="623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2753" y="5015013"/>
            <a:ext cx="2421463" cy="180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941120" y="718984"/>
            <a:ext cx="6768752" cy="4381440"/>
            <a:chOff x="864920" y="718984"/>
            <a:chExt cx="6768752" cy="4381440"/>
          </a:xfrm>
        </p:grpSpPr>
        <p:sp>
          <p:nvSpPr>
            <p:cNvPr id="4" name="Rectangle 3"/>
            <p:cNvSpPr/>
            <p:nvPr/>
          </p:nvSpPr>
          <p:spPr>
            <a:xfrm>
              <a:off x="864920" y="718984"/>
              <a:ext cx="6768752" cy="4381440"/>
            </a:xfrm>
            <a:prstGeom prst="rect">
              <a:avLst/>
            </a:prstGeom>
            <a:solidFill>
              <a:srgbClr val="9B3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936" y="840104"/>
              <a:ext cx="6500509" cy="412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5386161"/>
            <a:ext cx="2340869" cy="135280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5392418"/>
            <a:ext cx="2376264" cy="13465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81740" y="-7700"/>
            <a:ext cx="9397060"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My personal experience in exploration of “Big”</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2" name="Group 1"/>
          <p:cNvGrpSpPr/>
          <p:nvPr/>
        </p:nvGrpSpPr>
        <p:grpSpPr>
          <a:xfrm>
            <a:off x="6190163" y="907596"/>
            <a:ext cx="1323976" cy="506436"/>
            <a:chOff x="7380311" y="1052736"/>
            <a:chExt cx="1323976" cy="506436"/>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311" y="1052736"/>
              <a:ext cx="1323975" cy="30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312" y="1368672"/>
              <a:ext cx="13239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8016958" y="5169952"/>
            <a:ext cx="1057275" cy="517525"/>
            <a:chOff x="7871818" y="4560364"/>
            <a:chExt cx="1057275" cy="517525"/>
          </a:xfrm>
        </p:grpSpPr>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1818" y="4775811"/>
              <a:ext cx="1057275" cy="3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1818" y="4560364"/>
              <a:ext cx="105727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51362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8617" y="1391074"/>
            <a:ext cx="4232733" cy="268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044" y="1412777"/>
            <a:ext cx="3458501" cy="266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362378" y="4291057"/>
            <a:ext cx="5694538" cy="2475734"/>
            <a:chOff x="2530447" y="2635173"/>
            <a:chExt cx="5540403" cy="2282901"/>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447" y="2635173"/>
              <a:ext cx="5540403" cy="228290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402864" y="4051416"/>
              <a:ext cx="2580902" cy="482467"/>
            </a:xfrm>
            <a:prstGeom prst="rect">
              <a:avLst/>
            </a:prstGeom>
          </p:spPr>
          <p:txBody>
            <a:bodyPr wrap="square">
              <a:spAutoFit/>
            </a:bodyPr>
            <a:lstStyle/>
            <a:p>
              <a:r>
                <a:rPr lang="en-US" sz="1400" dirty="0">
                  <a:hlinkClick r:id="rId5"/>
                </a:rPr>
                <a:t>https://</a:t>
              </a:r>
              <a:r>
                <a:rPr lang="en-US" sz="1400" dirty="0" smtClean="0">
                  <a:hlinkClick r:id="rId5"/>
                </a:rPr>
                <a:t>link.springer.com/chapter/10.1007/978-81-322-1050-4_38</a:t>
              </a:r>
              <a:r>
                <a:rPr lang="en-US" sz="1400" dirty="0" smtClean="0"/>
                <a:t> </a:t>
              </a:r>
              <a:endParaRPr lang="en-US" sz="1400" dirty="0"/>
            </a:p>
          </p:txBody>
        </p:sp>
      </p:grpSp>
      <p:sp>
        <p:nvSpPr>
          <p:cNvPr id="4" name="Rectangle 3"/>
          <p:cNvSpPr/>
          <p:nvPr/>
        </p:nvSpPr>
        <p:spPr>
          <a:xfrm>
            <a:off x="34372" y="14514"/>
            <a:ext cx="9144042" cy="113877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 find something useful within the big data,</a:t>
            </a:r>
          </a:p>
          <a:p>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one need to control own  </a:t>
            </a:r>
            <a:r>
              <a:rPr lang="en-US" sz="3600" b="1" i="1" cap="all" spc="0" dirty="0" smtClean="0">
                <a:ln w="0"/>
                <a:solidFill>
                  <a:srgbClr val="FF0000"/>
                </a:solidFill>
                <a:effectLst>
                  <a:reflection blurRad="12700" stA="50000" endPos="50000" dist="5000" dir="5400000" sy="-100000" rotWithShape="0"/>
                </a:effectLst>
              </a:rPr>
              <a:t>focus</a:t>
            </a: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smartly</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2" y="4291057"/>
            <a:ext cx="3190418" cy="247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6546" y="2276871"/>
            <a:ext cx="1332353" cy="127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277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416" y="2996952"/>
            <a:ext cx="3786189" cy="26527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4535" y="1052736"/>
            <a:ext cx="2674070" cy="174012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179512" y="2996952"/>
            <a:ext cx="4104456" cy="2652713"/>
            <a:chOff x="864920" y="718984"/>
            <a:chExt cx="6768752" cy="4381440"/>
          </a:xfrm>
        </p:grpSpPr>
        <p:sp>
          <p:nvSpPr>
            <p:cNvPr id="8" name="Rectangle 7"/>
            <p:cNvSpPr/>
            <p:nvPr/>
          </p:nvSpPr>
          <p:spPr>
            <a:xfrm>
              <a:off x="864920" y="718984"/>
              <a:ext cx="6768752" cy="4381440"/>
            </a:xfrm>
            <a:prstGeom prst="rect">
              <a:avLst/>
            </a:prstGeom>
            <a:solidFill>
              <a:srgbClr val="9B3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936" y="840104"/>
              <a:ext cx="6500509" cy="412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352699"/>
            <a:ext cx="4029127" cy="133187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6"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1619672" y="5875610"/>
            <a:ext cx="1224136" cy="89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3" y="5731225"/>
            <a:ext cx="975846" cy="106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1440" y="5714046"/>
            <a:ext cx="1512168" cy="112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922" y="43542"/>
            <a:ext cx="9145016"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Smart focusing means computing iteratively the next target </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for the focus depending of what have been explored so far</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353231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3529" y="1369164"/>
            <a:ext cx="8607124" cy="5225433"/>
            <a:chOff x="323529" y="965304"/>
            <a:chExt cx="8607124" cy="5225433"/>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965304"/>
              <a:ext cx="8607124" cy="522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123728" y="1700808"/>
              <a:ext cx="3698790" cy="2652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639395"/>
              <a:ext cx="2400724" cy="2463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6524"/>
            <a:ext cx="1449910" cy="1387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6617" y="122926"/>
            <a:ext cx="7868372" cy="113877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 use keywords for focusing</a:t>
            </a:r>
          </a:p>
          <a:p>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 (exploratory) information retrieval</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2753" y="5015013"/>
            <a:ext cx="2421463" cy="180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950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908720"/>
            <a:ext cx="9144000" cy="591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Rectangle 32"/>
          <p:cNvSpPr/>
          <p:nvPr/>
        </p:nvSpPr>
        <p:spPr>
          <a:xfrm>
            <a:off x="71131" y="-51242"/>
            <a:ext cx="8663526" cy="107721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search process starts from certain</a:t>
            </a:r>
          </a:p>
          <a:p>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Cognitive state of a user (human or agent)</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337295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908720"/>
            <a:ext cx="9144000" cy="591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Rectangle 32"/>
          <p:cNvSpPr/>
          <p:nvPr/>
        </p:nvSpPr>
        <p:spPr>
          <a:xfrm>
            <a:off x="71131" y="-51242"/>
            <a:ext cx="8317405" cy="107721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Cognitive state results to a potential</a:t>
            </a:r>
          </a:p>
          <a:p>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search focus (keyword query)</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7" name="Group 6"/>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 name="Straight Arrow Connector 11"/>
          <p:cNvCxnSpPr/>
          <p:nvPr/>
        </p:nvCxnSpPr>
        <p:spPr>
          <a:xfrm flipV="1">
            <a:off x="1287468" y="5949280"/>
            <a:ext cx="836260" cy="37417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668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908720"/>
            <a:ext cx="9144000" cy="591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Rectangle 32"/>
          <p:cNvSpPr/>
          <p:nvPr/>
        </p:nvSpPr>
        <p:spPr>
          <a:xfrm>
            <a:off x="100159" y="6814"/>
            <a:ext cx="8516242"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with that “key</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 </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Chosen search engine </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opens the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lock”</a:t>
            </a:r>
          </a:p>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Of an appropriate “storage box” from the data “bank”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7" name="Group 6"/>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 name="Straight Arrow Connector 11"/>
          <p:cNvCxnSpPr/>
          <p:nvPr/>
        </p:nvCxnSpPr>
        <p:spPr>
          <a:xfrm flipV="1">
            <a:off x="1287468" y="5949280"/>
            <a:ext cx="836260" cy="37417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268001" y="4064540"/>
            <a:ext cx="2155300" cy="737264"/>
            <a:chOff x="2195514" y="3315624"/>
            <a:chExt cx="2155300" cy="737264"/>
          </a:xfrm>
        </p:grpSpPr>
        <p:pic>
          <p:nvPicPr>
            <p:cNvPr id="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6" name="Straight Arrow Connector 15"/>
          <p:cNvCxnSpPr/>
          <p:nvPr/>
        </p:nvCxnSpPr>
        <p:spPr>
          <a:xfrm flipH="1" flipV="1">
            <a:off x="2002564" y="4509120"/>
            <a:ext cx="303280" cy="686806"/>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64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 y="764704"/>
            <a:ext cx="434236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1268001" y="4064540"/>
            <a:ext cx="2155300" cy="737264"/>
            <a:chOff x="2195514" y="3315624"/>
            <a:chExt cx="2155300" cy="737264"/>
          </a:xfrm>
        </p:grpSpPr>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9"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1508" y="2268516"/>
            <a:ext cx="380371" cy="3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1588518" y="2752326"/>
            <a:ext cx="828092" cy="1342689"/>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287468" y="5949280"/>
            <a:ext cx="836260" cy="37417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002564" y="4509120"/>
            <a:ext cx="303280" cy="686806"/>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00159" y="6814"/>
            <a:ext cx="8701998"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and now the content of that “storage box” is available</a:t>
            </a:r>
          </a:p>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for the user for further exploration</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957387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 y="764704"/>
            <a:ext cx="434236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1268001" y="4064540"/>
            <a:ext cx="2155300" cy="737264"/>
            <a:chOff x="2195514" y="3315624"/>
            <a:chExt cx="2155300" cy="737264"/>
          </a:xfrm>
        </p:grpSpPr>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9"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1508" y="2268516"/>
            <a:ext cx="380371" cy="3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1588518" y="2752326"/>
            <a:ext cx="828092" cy="1342689"/>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287468" y="5949280"/>
            <a:ext cx="836260" cy="37417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002564" y="4509120"/>
            <a:ext cx="303280" cy="686806"/>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00159" y="6814"/>
            <a:ext cx="7868693"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exploration may result to a new cognitive state</a:t>
            </a:r>
          </a:p>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of a searcher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8" name="Group 17"/>
          <p:cNvGrpSpPr/>
          <p:nvPr/>
        </p:nvGrpSpPr>
        <p:grpSpPr>
          <a:xfrm>
            <a:off x="4680972" y="999396"/>
            <a:ext cx="1224136" cy="1008112"/>
            <a:chOff x="2582064" y="5445224"/>
            <a:chExt cx="1224136" cy="1008112"/>
          </a:xfrm>
        </p:grpSpPr>
        <p:sp>
          <p:nvSpPr>
            <p:cNvPr id="19" name="Rectangle 18"/>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1" name="Straight Arrow Connector 20"/>
          <p:cNvCxnSpPr/>
          <p:nvPr/>
        </p:nvCxnSpPr>
        <p:spPr>
          <a:xfrm flipV="1">
            <a:off x="3605416" y="1594893"/>
            <a:ext cx="1045076" cy="756083"/>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754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3" y="548680"/>
            <a:ext cx="9111952" cy="576311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1025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 y="764704"/>
            <a:ext cx="434236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1268001" y="4064540"/>
            <a:ext cx="2155300" cy="737264"/>
            <a:chOff x="2195514" y="3315624"/>
            <a:chExt cx="2155300" cy="737264"/>
          </a:xfrm>
        </p:grpSpPr>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9"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1508" y="2268516"/>
            <a:ext cx="380371" cy="3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1588518" y="2752326"/>
            <a:ext cx="828092" cy="1342689"/>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287468" y="5949280"/>
            <a:ext cx="836260" cy="37417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002564" y="4509120"/>
            <a:ext cx="303280" cy="686806"/>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00158" y="6814"/>
            <a:ext cx="8936338"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and this new cognitive state May result to a new focus</a:t>
            </a:r>
          </a:p>
          <a:p>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new “key”, a new keyword search query)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8" name="Group 17"/>
          <p:cNvGrpSpPr/>
          <p:nvPr/>
        </p:nvGrpSpPr>
        <p:grpSpPr>
          <a:xfrm>
            <a:off x="4680972" y="999396"/>
            <a:ext cx="1224136" cy="1008112"/>
            <a:chOff x="2582064" y="5445224"/>
            <a:chExt cx="1224136" cy="1008112"/>
          </a:xfrm>
        </p:grpSpPr>
        <p:sp>
          <p:nvSpPr>
            <p:cNvPr id="19" name="Rectangle 18"/>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1" name="Straight Arrow Connector 20"/>
          <p:cNvCxnSpPr/>
          <p:nvPr/>
        </p:nvCxnSpPr>
        <p:spPr>
          <a:xfrm flipV="1">
            <a:off x="3605416" y="1594893"/>
            <a:ext cx="1045076" cy="756083"/>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6977018" y="839928"/>
            <a:ext cx="1260000" cy="1260000"/>
            <a:chOff x="5508104" y="1196752"/>
            <a:chExt cx="1260000" cy="1260000"/>
          </a:xfrm>
        </p:grpSpPr>
        <p:sp>
          <p:nvSpPr>
            <p:cNvPr id="23" name="Oval 22"/>
            <p:cNvSpPr/>
            <p:nvPr/>
          </p:nvSpPr>
          <p:spPr>
            <a:xfrm>
              <a:off x="5508104" y="1196752"/>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2228" y="1430750"/>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5" name="Straight Arrow Connector 24"/>
          <p:cNvCxnSpPr/>
          <p:nvPr/>
        </p:nvCxnSpPr>
        <p:spPr>
          <a:xfrm>
            <a:off x="5924513" y="1556792"/>
            <a:ext cx="1052505" cy="0"/>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584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 y="764704"/>
            <a:ext cx="434236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1268001" y="4064540"/>
            <a:ext cx="2155300" cy="737264"/>
            <a:chOff x="2195514" y="3315624"/>
            <a:chExt cx="2155300" cy="737264"/>
          </a:xfrm>
        </p:grpSpPr>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9"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1508" y="2268516"/>
            <a:ext cx="380371" cy="3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1588518" y="2752326"/>
            <a:ext cx="828092" cy="1342689"/>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287468" y="5949280"/>
            <a:ext cx="836260" cy="37417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002564" y="4509120"/>
            <a:ext cx="303280" cy="686806"/>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00158" y="6814"/>
            <a:ext cx="8936338"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and this new key with the help of search engine unlocks</a:t>
            </a:r>
          </a:p>
          <a:p>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Another “storage box” from the data “bank”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8" name="Group 17"/>
          <p:cNvGrpSpPr/>
          <p:nvPr/>
        </p:nvGrpSpPr>
        <p:grpSpPr>
          <a:xfrm>
            <a:off x="4680972" y="999396"/>
            <a:ext cx="1224136" cy="1008112"/>
            <a:chOff x="2582064" y="5445224"/>
            <a:chExt cx="1224136" cy="1008112"/>
          </a:xfrm>
        </p:grpSpPr>
        <p:sp>
          <p:nvSpPr>
            <p:cNvPr id="19" name="Rectangle 18"/>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1" name="Straight Arrow Connector 20"/>
          <p:cNvCxnSpPr/>
          <p:nvPr/>
        </p:nvCxnSpPr>
        <p:spPr>
          <a:xfrm flipV="1">
            <a:off x="3605416" y="1594893"/>
            <a:ext cx="1045076" cy="756083"/>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6977018" y="839928"/>
            <a:ext cx="1260000" cy="1260000"/>
            <a:chOff x="5508104" y="1196752"/>
            <a:chExt cx="1260000" cy="1260000"/>
          </a:xfrm>
        </p:grpSpPr>
        <p:sp>
          <p:nvSpPr>
            <p:cNvPr id="23" name="Oval 22"/>
            <p:cNvSpPr/>
            <p:nvPr/>
          </p:nvSpPr>
          <p:spPr>
            <a:xfrm>
              <a:off x="5508104" y="1196752"/>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2228" y="1430750"/>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5" name="Straight Arrow Connector 24"/>
          <p:cNvCxnSpPr/>
          <p:nvPr/>
        </p:nvCxnSpPr>
        <p:spPr>
          <a:xfrm>
            <a:off x="5924513" y="1556792"/>
            <a:ext cx="1052505" cy="0"/>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5787732" y="2640340"/>
            <a:ext cx="2155300" cy="737264"/>
            <a:chOff x="2195514" y="3315624"/>
            <a:chExt cx="2155300" cy="737264"/>
          </a:xfrm>
        </p:grpSpPr>
        <p:pic>
          <p:nvPicPr>
            <p:cNvPr id="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9" name="Straight Arrow Connector 28"/>
          <p:cNvCxnSpPr/>
          <p:nvPr/>
        </p:nvCxnSpPr>
        <p:spPr>
          <a:xfrm flipH="1">
            <a:off x="7470988" y="2099928"/>
            <a:ext cx="90066" cy="1113048"/>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455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 y="764704"/>
            <a:ext cx="434236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246" y="3540636"/>
            <a:ext cx="4903512" cy="3310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977018" y="839928"/>
            <a:ext cx="1260000" cy="1260000"/>
            <a:chOff x="5508104" y="1196752"/>
            <a:chExt cx="1260000" cy="1260000"/>
          </a:xfrm>
        </p:grpSpPr>
        <p:sp>
          <p:nvSpPr>
            <p:cNvPr id="4" name="Oval 3"/>
            <p:cNvSpPr/>
            <p:nvPr/>
          </p:nvSpPr>
          <p:spPr>
            <a:xfrm>
              <a:off x="5508104" y="1196752"/>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2228" y="1430750"/>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3332" y="5733256"/>
            <a:ext cx="1224136" cy="1008112"/>
            <a:chOff x="2582064" y="5445224"/>
            <a:chExt cx="1224136" cy="1008112"/>
          </a:xfrm>
        </p:grpSpPr>
        <p:sp>
          <p:nvSpPr>
            <p:cNvPr id="8" name="Rectangle 7"/>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4680972" y="999396"/>
            <a:ext cx="1224136" cy="1008112"/>
            <a:chOff x="2582064" y="5445224"/>
            <a:chExt cx="1224136" cy="1008112"/>
          </a:xfrm>
        </p:grpSpPr>
        <p:sp>
          <p:nvSpPr>
            <p:cNvPr id="17" name="Rectangle 16"/>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1268001" y="4064540"/>
            <a:ext cx="2155300" cy="737264"/>
            <a:chOff x="2195514" y="3315624"/>
            <a:chExt cx="2155300" cy="737264"/>
          </a:xfrm>
        </p:grpSpPr>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5787732" y="2640340"/>
            <a:ext cx="2155300" cy="737264"/>
            <a:chOff x="2195514" y="3315624"/>
            <a:chExt cx="2155300" cy="737264"/>
          </a:xfrm>
        </p:grpSpPr>
        <p:pic>
          <p:nvPicPr>
            <p:cNvPr id="2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514" y="3315624"/>
              <a:ext cx="2155300" cy="7372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854" y="3345180"/>
              <a:ext cx="224475" cy="34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9" name="Picture 9"/>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1508" y="2268516"/>
            <a:ext cx="380371" cy="3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415" y="5110042"/>
            <a:ext cx="394220" cy="36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1588518" y="2752326"/>
            <a:ext cx="828092" cy="1342689"/>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287468" y="5949280"/>
            <a:ext cx="836260" cy="37417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002564" y="4509120"/>
            <a:ext cx="303280" cy="686806"/>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605416" y="1594893"/>
            <a:ext cx="1045076" cy="756083"/>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924513" y="1556792"/>
            <a:ext cx="1052505" cy="0"/>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470988" y="2099928"/>
            <a:ext cx="90066" cy="1113048"/>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6103547" y="3423670"/>
            <a:ext cx="412669" cy="1009502"/>
          </a:xfrm>
          <a:prstGeom prst="straightConnector1">
            <a:avLst/>
          </a:prstGeom>
          <a:ln w="635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0158" y="6814"/>
            <a:ext cx="8936338"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where the searcher finally finds what he/she/it</a:t>
            </a:r>
          </a:p>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believes </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it Needs.</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417496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977018" y="839928"/>
            <a:ext cx="1260000" cy="1260000"/>
            <a:chOff x="5508104" y="1196752"/>
            <a:chExt cx="1260000" cy="1260000"/>
          </a:xfrm>
        </p:grpSpPr>
        <p:sp>
          <p:nvSpPr>
            <p:cNvPr id="4" name="Oval 3"/>
            <p:cNvSpPr/>
            <p:nvPr/>
          </p:nvSpPr>
          <p:spPr>
            <a:xfrm>
              <a:off x="5508104" y="1196752"/>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2228" y="1430750"/>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2051720" y="5103256"/>
            <a:ext cx="1260000" cy="1260000"/>
            <a:chOff x="1043608" y="4149080"/>
            <a:chExt cx="1260000" cy="1260000"/>
          </a:xfrm>
        </p:grpSpPr>
        <p:sp>
          <p:nvSpPr>
            <p:cNvPr id="9" name="Oval 8"/>
            <p:cNvSpPr/>
            <p:nvPr/>
          </p:nvSpPr>
          <p:spPr>
            <a:xfrm>
              <a:off x="1043608" y="4149080"/>
              <a:ext cx="1260000" cy="1260000"/>
            </a:xfrm>
            <a:prstGeom prst="ellips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732" y="4383078"/>
              <a:ext cx="766504" cy="7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Up Arrow 1"/>
          <p:cNvSpPr/>
          <p:nvPr/>
        </p:nvSpPr>
        <p:spPr>
          <a:xfrm rot="2902727">
            <a:off x="5007731" y="1143033"/>
            <a:ext cx="360040" cy="4976888"/>
          </a:xfrm>
          <a:prstGeom prst="upArrow">
            <a:avLst>
              <a:gd name="adj1" fmla="val 50000"/>
              <a:gd name="adj2" fmla="val 127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158" y="6814"/>
            <a:ext cx="8936338"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implicit links on the discovery process graph</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One is the link between the (before and after) </a:t>
            </a:r>
            <a:r>
              <a:rPr lang="en-US" sz="2400" b="1" cap="all" spc="0" dirty="0" smtClean="0">
                <a:ln w="0"/>
                <a:solidFill>
                  <a:srgbClr val="FF0000"/>
                </a:solidFill>
                <a:effectLst>
                  <a:reflection blurRad="12700" stA="50000" endPos="50000" dist="5000" dir="5400000" sy="-100000" rotWithShape="0"/>
                </a:effectLst>
              </a:rPr>
              <a:t>keys</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167283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22" y="2181626"/>
            <a:ext cx="7359453" cy="460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02" y="-24909"/>
            <a:ext cx="926279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PAST</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(IKC-2016): TB-Linked Keywords</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107504" y="898421"/>
            <a:ext cx="9036496" cy="1200329"/>
          </a:xfrm>
          <a:prstGeom prst="rect">
            <a:avLst/>
          </a:prstGeom>
          <a:solidFill>
            <a:schemeClr val="bg1">
              <a:lumMod val="85000"/>
            </a:schemeClr>
          </a:solidFill>
          <a:ln w="19050">
            <a:solidFill>
              <a:schemeClr val="tx1"/>
            </a:solidFill>
          </a:ln>
        </p:spPr>
        <p:txBody>
          <a:bodyPr wrap="square" rtlCol="0">
            <a:spAutoFit/>
          </a:bodyPr>
          <a:lstStyle/>
          <a:p>
            <a:r>
              <a:rPr lang="en-US" dirty="0"/>
              <a:t>Terziyan V., Golovianko M., &amp; Cochez M., </a:t>
            </a:r>
            <a:r>
              <a:rPr lang="en-US" dirty="0">
                <a:hlinkClick r:id="rId3"/>
              </a:rPr>
              <a:t>TB-Structure: Collective Intelligence for Exploratory Keyword Search</a:t>
            </a:r>
            <a:r>
              <a:rPr lang="en-US" dirty="0"/>
              <a:t>. In: A. </a:t>
            </a:r>
            <a:r>
              <a:rPr lang="en-US" dirty="0" err="1"/>
              <a:t>Calì</a:t>
            </a:r>
            <a:r>
              <a:rPr lang="en-US" dirty="0"/>
              <a:t>, D. </a:t>
            </a:r>
            <a:r>
              <a:rPr lang="en-US" dirty="0" err="1"/>
              <a:t>Gorgan</a:t>
            </a:r>
            <a:r>
              <a:rPr lang="en-US" dirty="0"/>
              <a:t>, &amp; M. </a:t>
            </a:r>
            <a:r>
              <a:rPr lang="en-US" dirty="0" err="1"/>
              <a:t>Ugarte</a:t>
            </a:r>
            <a:r>
              <a:rPr lang="en-US" dirty="0"/>
              <a:t> (Eds.), </a:t>
            </a:r>
            <a:r>
              <a:rPr lang="en-US" i="1" dirty="0"/>
              <a:t>Semantic Keyword-Based Search on Structured Data Sources. KEYSTONE 2016</a:t>
            </a:r>
            <a:r>
              <a:rPr lang="en-US" dirty="0"/>
              <a:t>, LNCS 10151, 2017, Springer, pp. 171-178. (</a:t>
            </a:r>
            <a:r>
              <a:rPr lang="en-US" i="1" dirty="0">
                <a:hlinkClick r:id="rId4"/>
              </a:rPr>
              <a:t>presentation slides are here</a:t>
            </a:r>
            <a:r>
              <a:rPr lang="en-US" dirty="0"/>
              <a:t>).</a:t>
            </a:r>
          </a:p>
        </p:txBody>
      </p:sp>
    </p:spTree>
    <p:extLst>
      <p:ext uri="{BB962C8B-B14F-4D97-AF65-F5344CB8AC3E}">
        <p14:creationId xmlns:p14="http://schemas.microsoft.com/office/powerpoint/2010/main" val="2925885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814"/>
            <a:ext cx="9144000"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implicit links on the discovery process graph</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another one is the link between the (before and after) </a:t>
            </a:r>
            <a:r>
              <a:rPr lang="en-US" sz="2400" b="1" cap="all" spc="0" dirty="0" smtClean="0">
                <a:ln w="0"/>
                <a:solidFill>
                  <a:srgbClr val="FF0000"/>
                </a:solidFill>
                <a:effectLst>
                  <a:reflection blurRad="12700" stA="50000" endPos="50000" dist="5000" dir="5400000" sy="-100000" rotWithShape="0"/>
                </a:effectLst>
              </a:rPr>
              <a:t>Data</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 y="764704"/>
            <a:ext cx="434236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246" y="3540636"/>
            <a:ext cx="4903512" cy="3310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rot="7945324">
            <a:off x="4372073" y="2506467"/>
            <a:ext cx="360040" cy="2418879"/>
          </a:xfrm>
          <a:prstGeom prst="upArrow">
            <a:avLst>
              <a:gd name="adj1" fmla="val 50000"/>
              <a:gd name="adj2" fmla="val 127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741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527954" cy="5419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7905" y="-24909"/>
            <a:ext cx="909537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00B050"/>
                </a:solidFill>
                <a:effectLst>
                  <a:outerShdw blurRad="50800" dist="39000" dir="5460000" algn="tl">
                    <a:srgbClr val="000000">
                      <a:alpha val="38000"/>
                    </a:srgbClr>
                  </a:outerShdw>
                </a:effectLst>
              </a:rPr>
              <a:t>FUTURE</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400" b="1" cap="none" spc="0" dirty="0" smtClean="0">
                <a:ln w="11430"/>
                <a:solidFill>
                  <a:srgbClr val="00B050"/>
                </a:solidFill>
                <a:effectLst>
                  <a:outerShdw blurRad="50800" dist="39000" dir="5460000" algn="tl">
                    <a:srgbClr val="000000">
                      <a:alpha val="38000"/>
                    </a:srgbClr>
                  </a:outerShdw>
                </a:effectLst>
              </a:rPr>
              <a:t>(IKC-2018 ?): TB-Linked Data</a:t>
            </a:r>
            <a:r>
              <a:rPr lang="en-US" sz="4800" b="1" cap="none" spc="0" dirty="0" smtClean="0">
                <a:ln w="11430"/>
                <a:solidFill>
                  <a:srgbClr val="00B050"/>
                </a:solidFill>
                <a:effectLst>
                  <a:outerShdw blurRad="50800" dist="39000" dir="5460000" algn="tl">
                    <a:srgbClr val="000000">
                      <a:alpha val="38000"/>
                    </a:srgbClr>
                  </a:outerShdw>
                </a:effectLst>
              </a:rPr>
              <a:t> </a:t>
            </a:r>
            <a:endParaRPr lang="en-US" sz="4800" b="1" cap="none" spc="0" dirty="0">
              <a:ln w="11430"/>
              <a:solidFill>
                <a:srgbClr val="00B05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11053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05" y="-24909"/>
            <a:ext cx="909537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00B050"/>
                </a:solidFill>
                <a:effectLst>
                  <a:outerShdw blurRad="50800" dist="39000" dir="5460000" algn="tl">
                    <a:srgbClr val="000000">
                      <a:alpha val="38000"/>
                    </a:srgbClr>
                  </a:outerShdw>
                </a:effectLst>
              </a:rPr>
              <a:t>FUTURE</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400" b="1" cap="none" spc="0" dirty="0" smtClean="0">
                <a:ln w="11430"/>
                <a:solidFill>
                  <a:srgbClr val="00B050"/>
                </a:solidFill>
                <a:effectLst>
                  <a:outerShdw blurRad="50800" dist="39000" dir="5460000" algn="tl">
                    <a:srgbClr val="000000">
                      <a:alpha val="38000"/>
                    </a:srgbClr>
                  </a:outerShdw>
                </a:effectLst>
              </a:rPr>
              <a:t>(IKC-2018 ?): TB-Linked Data</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96" y="1064670"/>
            <a:ext cx="832485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2" y="2492896"/>
            <a:ext cx="1969964" cy="195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2826" y="4028214"/>
            <a:ext cx="1969964" cy="195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94233">
            <a:off x="2479995" y="4016638"/>
            <a:ext cx="1969964" cy="195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80366">
            <a:off x="4006838" y="2328886"/>
            <a:ext cx="1969964" cy="195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804" y="1340768"/>
            <a:ext cx="1380535" cy="136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09575">
            <a:off x="894787" y="2658880"/>
            <a:ext cx="1304174" cy="129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726093">
            <a:off x="843402" y="4013691"/>
            <a:ext cx="1210856" cy="166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1268760"/>
            <a:ext cx="336232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412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764703"/>
            <a:ext cx="9144000" cy="60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rot="2628241">
            <a:off x="2867488" y="1427854"/>
            <a:ext cx="360040" cy="4874031"/>
          </a:xfrm>
          <a:prstGeom prst="upArrow">
            <a:avLst>
              <a:gd name="adj1" fmla="val 50000"/>
              <a:gd name="adj2" fmla="val 127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814"/>
            <a:ext cx="9144000"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implicit links on the discovery process graph</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last one is the link between the (before and after) </a:t>
            </a:r>
            <a:r>
              <a:rPr lang="en-US" sz="2400" b="1" cap="all" spc="0" dirty="0" smtClean="0">
                <a:ln w="0"/>
                <a:solidFill>
                  <a:srgbClr val="FF0000"/>
                </a:solidFill>
                <a:effectLst>
                  <a:reflection blurRad="12700" stA="50000" endPos="50000" dist="5000" dir="5400000" sy="-100000" rotWithShape="0"/>
                </a:effectLst>
              </a:rPr>
              <a:t>Minds</a:t>
            </a:r>
            <a:endParaRPr lang="en-US" sz="2400" b="1" cap="all" spc="0" dirty="0">
              <a:ln w="0"/>
              <a:solidFill>
                <a:srgbClr val="FF0000"/>
              </a:solidFill>
              <a:effectLst>
                <a:reflection blurRad="12700" stA="50000" endPos="50000" dist="5000" dir="5400000" sy="-100000" rotWithShape="0"/>
              </a:effectLst>
            </a:endParaRPr>
          </a:p>
        </p:txBody>
      </p:sp>
      <p:grpSp>
        <p:nvGrpSpPr>
          <p:cNvPr id="12" name="Group 11"/>
          <p:cNvGrpSpPr/>
          <p:nvPr/>
        </p:nvGrpSpPr>
        <p:grpSpPr>
          <a:xfrm>
            <a:off x="63332" y="5733256"/>
            <a:ext cx="1224136" cy="1008112"/>
            <a:chOff x="2582064" y="5445224"/>
            <a:chExt cx="1224136" cy="1008112"/>
          </a:xfrm>
        </p:grpSpPr>
        <p:sp>
          <p:nvSpPr>
            <p:cNvPr id="13" name="Rectangle 12"/>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4680972" y="999396"/>
            <a:ext cx="1224136" cy="1008112"/>
            <a:chOff x="2582064" y="5445224"/>
            <a:chExt cx="1224136" cy="1008112"/>
          </a:xfrm>
        </p:grpSpPr>
        <p:sp>
          <p:nvSpPr>
            <p:cNvPr id="16" name="Rectangle 15"/>
            <p:cNvSpPr/>
            <p:nvPr/>
          </p:nvSpPr>
          <p:spPr>
            <a:xfrm>
              <a:off x="2582064" y="5445224"/>
              <a:ext cx="1224136" cy="1008112"/>
            </a:xfrm>
            <a:prstGeom prst="rect">
              <a:avLst/>
            </a:prstGeom>
            <a:solidFill>
              <a:srgbClr val="FFB9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5620" y="5490581"/>
              <a:ext cx="1053811" cy="93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1548" y="3429000"/>
            <a:ext cx="4059817" cy="174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171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54" y="-24909"/>
            <a:ext cx="9300496"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DA6D00"/>
                </a:solidFill>
                <a:effectLst>
                  <a:outerShdw blurRad="50800" dist="39000" dir="5460000" algn="tl">
                    <a:srgbClr val="000000">
                      <a:alpha val="38000"/>
                    </a:srgbClr>
                  </a:outerShdw>
                </a:effectLst>
              </a:rPr>
              <a:t>PRESENT </a:t>
            </a:r>
            <a:r>
              <a:rPr lang="en-US" sz="4400" b="1" cap="none" spc="0" dirty="0" smtClean="0">
                <a:ln w="11430"/>
                <a:solidFill>
                  <a:srgbClr val="DA6D00"/>
                </a:solidFill>
                <a:effectLst>
                  <a:outerShdw blurRad="50800" dist="39000" dir="5460000" algn="tl">
                    <a:srgbClr val="000000">
                      <a:alpha val="38000"/>
                    </a:srgbClr>
                  </a:outerShdw>
                </a:effectLst>
              </a:rPr>
              <a:t>(IKC-2017): TB-Linked Minds</a:t>
            </a:r>
            <a:r>
              <a:rPr lang="en-US" sz="4800" b="1" cap="none" spc="0" dirty="0" smtClean="0">
                <a:ln w="11430"/>
                <a:solidFill>
                  <a:srgbClr val="DA6D00"/>
                </a:solidFill>
                <a:effectLst>
                  <a:outerShdw blurRad="50800" dist="39000" dir="5460000" algn="tl">
                    <a:srgbClr val="000000">
                      <a:alpha val="38000"/>
                    </a:srgbClr>
                  </a:outerShdw>
                </a:effectLst>
              </a:rPr>
              <a:t> </a:t>
            </a:r>
            <a:endParaRPr lang="en-US" sz="4800" b="1" cap="none" spc="0" dirty="0">
              <a:ln w="11430"/>
              <a:solidFill>
                <a:srgbClr val="DA6D00"/>
              </a:solidFill>
              <a:effectLst>
                <a:outerShdw blurRad="50800" dist="39000" dir="5460000" algn="tl">
                  <a:srgbClr val="000000">
                    <a:alpha val="38000"/>
                  </a:srgb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2762"/>
            <a:ext cx="8856984" cy="554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487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1760" y="764704"/>
            <a:ext cx="6192688" cy="1569660"/>
          </a:xfrm>
          <a:prstGeom prst="rect">
            <a:avLst/>
          </a:prstGeom>
          <a:solidFill>
            <a:schemeClr val="bg1">
              <a:lumMod val="95000"/>
            </a:schemeClr>
          </a:solidFill>
          <a:ln>
            <a:solidFill>
              <a:schemeClr val="tx1"/>
            </a:solidFill>
          </a:ln>
        </p:spPr>
        <p:txBody>
          <a:bodyPr wrap="square">
            <a:spAutoFit/>
          </a:bodyPr>
          <a:lstStyle/>
          <a:p>
            <a:r>
              <a:rPr lang="en-US" sz="1600" b="1" dirty="0" smtClean="0"/>
              <a:t>Mariia Golovianko</a:t>
            </a:r>
            <a:r>
              <a:rPr lang="en-US" sz="1600" dirty="0" smtClean="0"/>
              <a:t>, PhD, Department of Artificial Intelligence, Kharkiv National University of Radioelectronics </a:t>
            </a:r>
            <a:r>
              <a:rPr lang="fi-FI" sz="1600" dirty="0" smtClean="0"/>
              <a:t> </a:t>
            </a:r>
            <a:r>
              <a:rPr lang="en-US" sz="1600" dirty="0" smtClean="0"/>
              <a:t>(</a:t>
            </a:r>
            <a:r>
              <a:rPr lang="en-US" sz="1600" b="1" dirty="0" smtClean="0"/>
              <a:t>UKRAINE</a:t>
            </a:r>
            <a:r>
              <a:rPr lang="en-US" sz="1600" dirty="0" smtClean="0"/>
              <a:t>)</a:t>
            </a:r>
            <a:r>
              <a:rPr lang="fi-FI" sz="1600" dirty="0" smtClean="0"/>
              <a:t>,  </a:t>
            </a:r>
          </a:p>
          <a:p>
            <a:endParaRPr lang="en-US" sz="1600" dirty="0"/>
          </a:p>
          <a:p>
            <a:r>
              <a:rPr lang="en-US" sz="1600" dirty="0" smtClean="0"/>
              <a:t>e-mail:</a:t>
            </a:r>
          </a:p>
          <a:p>
            <a:r>
              <a:rPr lang="en-US" sz="1600" dirty="0" smtClean="0">
                <a:hlinkClick r:id="rId2"/>
              </a:rPr>
              <a:t>mariia.golovianko@nure.ua</a:t>
            </a:r>
            <a:r>
              <a:rPr lang="en-US" sz="1600" dirty="0" smtClean="0"/>
              <a:t>  ;</a:t>
            </a:r>
            <a:endParaRPr lang="en-US" sz="1600" dirty="0"/>
          </a:p>
          <a:p>
            <a:r>
              <a:rPr lang="en-US" sz="1600" dirty="0" smtClean="0">
                <a:hlinkClick r:id="rId3"/>
              </a:rPr>
              <a:t>golovianko@gmail.com</a:t>
            </a:r>
            <a:r>
              <a:rPr lang="en-US" sz="1600" dirty="0" smtClean="0"/>
              <a:t>  .‎ </a:t>
            </a:r>
            <a:endParaRPr lang="en-US" sz="1600" dirty="0"/>
          </a:p>
        </p:txBody>
      </p:sp>
      <p:sp>
        <p:nvSpPr>
          <p:cNvPr id="6" name="Rectangle 5"/>
          <p:cNvSpPr/>
          <p:nvPr/>
        </p:nvSpPr>
        <p:spPr>
          <a:xfrm>
            <a:off x="2411760" y="4732000"/>
            <a:ext cx="6192688" cy="1323439"/>
          </a:xfrm>
          <a:prstGeom prst="rect">
            <a:avLst/>
          </a:prstGeom>
          <a:solidFill>
            <a:schemeClr val="bg1">
              <a:lumMod val="95000"/>
            </a:schemeClr>
          </a:solidFill>
          <a:ln>
            <a:solidFill>
              <a:schemeClr val="tx1"/>
            </a:solidFill>
          </a:ln>
        </p:spPr>
        <p:txBody>
          <a:bodyPr wrap="square">
            <a:spAutoFit/>
          </a:bodyPr>
          <a:lstStyle/>
          <a:p>
            <a:r>
              <a:rPr lang="en-US" sz="1600" b="1" dirty="0" smtClean="0"/>
              <a:t>Vagan Terziyan</a:t>
            </a:r>
            <a:r>
              <a:rPr lang="en-US" sz="1600" dirty="0" smtClean="0"/>
              <a:t>, Professor (Distributed Systems), Faculty of Information Technology, University of Jyv</a:t>
            </a:r>
            <a:r>
              <a:rPr lang="fi-FI" sz="1600" dirty="0" smtClean="0"/>
              <a:t>äskylä </a:t>
            </a:r>
            <a:r>
              <a:rPr lang="en-US" sz="1600" dirty="0" smtClean="0"/>
              <a:t>(</a:t>
            </a:r>
            <a:r>
              <a:rPr lang="en-US" sz="1600" b="1" dirty="0" smtClean="0"/>
              <a:t>FINLAND</a:t>
            </a:r>
            <a:r>
              <a:rPr lang="en-US" sz="1600" dirty="0" smtClean="0"/>
              <a:t>)</a:t>
            </a:r>
            <a:r>
              <a:rPr lang="fi-FI" sz="1600" dirty="0" smtClean="0"/>
              <a:t>, </a:t>
            </a:r>
          </a:p>
          <a:p>
            <a:endParaRPr lang="en-US" sz="1600" dirty="0"/>
          </a:p>
          <a:p>
            <a:r>
              <a:rPr lang="en-US" sz="1600" dirty="0"/>
              <a:t>e-mail:</a:t>
            </a:r>
          </a:p>
          <a:p>
            <a:r>
              <a:rPr lang="en-US" sz="1600" dirty="0" smtClean="0">
                <a:hlinkClick r:id="rId4"/>
              </a:rPr>
              <a:t>vagan.terziyan@jyu.fi</a:t>
            </a:r>
            <a:r>
              <a:rPr lang="en-US" sz="1600" dirty="0" smtClean="0"/>
              <a:t> .</a:t>
            </a:r>
            <a:endParaRPr lang="en-US" sz="1600" dirty="0"/>
          </a:p>
        </p:txBody>
      </p:sp>
      <p:sp>
        <p:nvSpPr>
          <p:cNvPr id="7" name="Title 1"/>
          <p:cNvSpPr>
            <a:spLocks noGrp="1"/>
          </p:cNvSpPr>
          <p:nvPr/>
        </p:nvSpPr>
        <p:spPr bwMode="auto">
          <a:xfrm>
            <a:off x="1171575" y="49213"/>
            <a:ext cx="68405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har char="•"/>
              <a:defRPr sz="3200">
                <a:solidFill>
                  <a:srgbClr val="003366"/>
                </a:solidFill>
                <a:latin typeface="Arial" charset="0"/>
              </a:defRPr>
            </a:lvl1pPr>
            <a:lvl2pPr marL="742950" indent="-285750" algn="l"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algn="l" eaLnBrk="0" hangingPunct="0">
              <a:spcBef>
                <a:spcPct val="20000"/>
              </a:spcBef>
              <a:buChar char="•"/>
              <a:defRPr sz="2400">
                <a:solidFill>
                  <a:srgbClr val="003366"/>
                </a:solidFill>
                <a:latin typeface="Arial" charset="0"/>
              </a:defRPr>
            </a:lvl3pPr>
            <a:lvl4pPr marL="1600200" indent="-228600" algn="l" eaLnBrk="0" hangingPunct="0">
              <a:spcBef>
                <a:spcPct val="20000"/>
              </a:spcBef>
              <a:buChar char="–"/>
              <a:defRPr sz="2000">
                <a:solidFill>
                  <a:srgbClr val="003366"/>
                </a:solidFill>
                <a:latin typeface="Arial" charset="0"/>
              </a:defRPr>
            </a:lvl4pPr>
            <a:lvl5pPr marL="2057400" indent="-228600" algn="l"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a:spcBef>
                <a:spcPct val="0"/>
              </a:spcBef>
              <a:buFontTx/>
              <a:buNone/>
            </a:pPr>
            <a:r>
              <a:rPr lang="en-US" altLang="en-US" sz="2800" b="1" dirty="0">
                <a:solidFill>
                  <a:schemeClr val="tx2"/>
                </a:solidFill>
                <a:latin typeface="Times New Roman" pitchFamily="18" charset="0"/>
              </a:rPr>
              <a:t>The </a:t>
            </a:r>
            <a:r>
              <a:rPr lang="en-US" altLang="en-US" sz="2800" b="1" dirty="0" smtClean="0">
                <a:solidFill>
                  <a:schemeClr val="tx2"/>
                </a:solidFill>
                <a:latin typeface="Times New Roman" pitchFamily="18" charset="0"/>
              </a:rPr>
              <a:t>Authors</a:t>
            </a:r>
            <a:endParaRPr lang="en-US" altLang="en-US" sz="2800" b="1" dirty="0">
              <a:solidFill>
                <a:schemeClr val="tx2"/>
              </a:solidFill>
              <a:latin typeface="Times New Roman" pitchFamily="18" charset="0"/>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97" y="4718064"/>
            <a:ext cx="1368152" cy="19722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97" y="703744"/>
            <a:ext cx="1400156" cy="18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497" y="2732862"/>
            <a:ext cx="1400156" cy="17301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2411760" y="2736895"/>
            <a:ext cx="6192688" cy="1846659"/>
          </a:xfrm>
          <a:prstGeom prst="rect">
            <a:avLst/>
          </a:prstGeom>
          <a:solidFill>
            <a:schemeClr val="bg1">
              <a:lumMod val="95000"/>
            </a:schemeClr>
          </a:solidFill>
          <a:ln>
            <a:solidFill>
              <a:schemeClr val="tx1"/>
            </a:solidFill>
          </a:ln>
        </p:spPr>
        <p:txBody>
          <a:bodyPr wrap="square">
            <a:spAutoFit/>
          </a:bodyPr>
          <a:lstStyle/>
          <a:p>
            <a:r>
              <a:rPr lang="en-US" sz="1600" b="1" dirty="0" smtClean="0"/>
              <a:t>Svitlana Gryshko</a:t>
            </a:r>
            <a:r>
              <a:rPr lang="en-US" sz="1600" dirty="0" smtClean="0"/>
              <a:t>, PhD, Associate Professor </a:t>
            </a:r>
            <a:r>
              <a:rPr lang="en-US" sz="1600" dirty="0"/>
              <a:t>of Department of Economic </a:t>
            </a:r>
            <a:r>
              <a:rPr lang="en-US" sz="1600" dirty="0" smtClean="0"/>
              <a:t>Cybernetics </a:t>
            </a:r>
            <a:r>
              <a:rPr lang="en-US" sz="1600" dirty="0"/>
              <a:t>and Management of Economic </a:t>
            </a:r>
            <a:r>
              <a:rPr lang="en-US" sz="1600" dirty="0" smtClean="0"/>
              <a:t>Security, Kharkiv National University of Radioelectronics </a:t>
            </a:r>
            <a:r>
              <a:rPr lang="fi-FI" sz="1600" dirty="0" smtClean="0"/>
              <a:t> </a:t>
            </a:r>
            <a:r>
              <a:rPr lang="en-US" sz="1600" dirty="0" smtClean="0"/>
              <a:t>(</a:t>
            </a:r>
            <a:r>
              <a:rPr lang="en-US" sz="1600" b="1" dirty="0" smtClean="0"/>
              <a:t>UKRAINE</a:t>
            </a:r>
            <a:r>
              <a:rPr lang="en-US" sz="1600" dirty="0" smtClean="0"/>
              <a:t>)</a:t>
            </a:r>
            <a:r>
              <a:rPr lang="fi-FI" sz="1600" dirty="0" smtClean="0"/>
              <a:t>,  </a:t>
            </a:r>
          </a:p>
          <a:p>
            <a:endParaRPr lang="en-US" sz="1600" dirty="0"/>
          </a:p>
          <a:p>
            <a:r>
              <a:rPr lang="en-US" sz="1600" dirty="0" smtClean="0"/>
              <a:t>e-mail:</a:t>
            </a:r>
          </a:p>
          <a:p>
            <a:r>
              <a:rPr lang="en-US" sz="1600" dirty="0">
                <a:hlinkClick r:id="rId8"/>
              </a:rPr>
              <a:t>svitlala.gryshko</a:t>
            </a:r>
            <a:r>
              <a:rPr lang="en-US" sz="1600" dirty="0" smtClean="0">
                <a:hlinkClick r:id="rId2"/>
              </a:rPr>
              <a:t>@nure.ua</a:t>
            </a:r>
            <a:r>
              <a:rPr lang="en-US" sz="1600" dirty="0" smtClean="0"/>
              <a:t>  ;</a:t>
            </a:r>
            <a:endParaRPr lang="en-US" sz="1600" dirty="0"/>
          </a:p>
          <a:p>
            <a:r>
              <a:rPr lang="en-US" sz="1600" dirty="0">
                <a:hlinkClick r:id="rId9"/>
              </a:rPr>
              <a:t>hryshko.sv</a:t>
            </a:r>
            <a:r>
              <a:rPr lang="en-US" sz="1600" dirty="0" smtClean="0">
                <a:hlinkClick r:id="rId3"/>
              </a:rPr>
              <a:t>@gmail.com</a:t>
            </a:r>
            <a:r>
              <a:rPr lang="en-US" sz="1600" dirty="0" smtClean="0"/>
              <a:t>  .‎ </a:t>
            </a:r>
            <a:endParaRPr lang="en-US" sz="1600" dirty="0"/>
          </a:p>
        </p:txBody>
      </p:sp>
      <p:sp>
        <p:nvSpPr>
          <p:cNvPr id="9" name="Rectangle 8"/>
          <p:cNvSpPr/>
          <p:nvPr/>
        </p:nvSpPr>
        <p:spPr>
          <a:xfrm>
            <a:off x="4646972" y="5446529"/>
            <a:ext cx="4208716" cy="707886"/>
          </a:xfrm>
          <a:prstGeom prst="rect">
            <a:avLst/>
          </a:prstGeom>
          <a:solidFill>
            <a:schemeClr val="bg1">
              <a:lumMod val="85000"/>
            </a:schemeClr>
          </a:solidFill>
          <a:ln w="25400">
            <a:solidFill>
              <a:schemeClr val="tx1"/>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 take my personal responsibility</a:t>
            </a:r>
          </a:p>
          <a:p>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for everything I say today</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065827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2" y="57177"/>
            <a:ext cx="2203782" cy="323974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159" y="3190692"/>
            <a:ext cx="7110338" cy="36004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267182" y="43500"/>
            <a:ext cx="6727745" cy="304698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Ability of an Artificial system to search and find in current environment is a basic cognitive skill needed for survival.</a:t>
            </a:r>
          </a:p>
          <a:p>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It Cannot be pre-programmed, it requires training and life-long development.</a:t>
            </a:r>
          </a:p>
          <a:p>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Special “Universities” might be needed</a:t>
            </a:r>
          </a:p>
        </p:txBody>
      </p:sp>
      <p:pic>
        <p:nvPicPr>
          <p:cNvPr id="717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10" y="3660100"/>
            <a:ext cx="1824839"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68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50000"/>
              </a:spcBef>
              <a:buClrTx/>
              <a:buFontTx/>
              <a:buNone/>
            </a:pPr>
            <a:fld id="{9EF6FDFB-94D8-4F0A-AF94-550779215BB0}" type="slidenum">
              <a:rPr kumimoji="0" lang="en-US" altLang="en-US" sz="1400" smtClean="0">
                <a:solidFill>
                  <a:srgbClr val="578963"/>
                </a:solidFill>
              </a:rPr>
              <a:pPr eaLnBrk="1" hangingPunct="1">
                <a:spcBef>
                  <a:spcPct val="50000"/>
                </a:spcBef>
                <a:buClrTx/>
                <a:buFontTx/>
                <a:buNone/>
              </a:pPr>
              <a:t>31</a:t>
            </a:fld>
            <a:endParaRPr kumimoji="0" lang="en-US" altLang="en-US" sz="1400" smtClean="0">
              <a:solidFill>
                <a:srgbClr val="578963"/>
              </a:solidFill>
            </a:endParaRPr>
          </a:p>
        </p:txBody>
      </p:sp>
      <p:pic>
        <p:nvPicPr>
          <p:cNvPr id="1269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3295650"/>
            <a:ext cx="5905500" cy="334486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4"/>
          <p:cNvSpPr>
            <a:spLocks noChangeArrowheads="1"/>
          </p:cNvSpPr>
          <p:nvPr/>
        </p:nvSpPr>
        <p:spPr bwMode="auto">
          <a:xfrm>
            <a:off x="88900" y="93663"/>
            <a:ext cx="527518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indent="-228600" eaLnBrk="0" hangingPunct="0">
              <a:spcBef>
                <a:spcPct val="20000"/>
              </a:spcBef>
              <a:buChar char="•"/>
              <a:defRPr kumimoji="1" sz="2400">
                <a:solidFill>
                  <a:schemeClr val="tx1"/>
                </a:solidFill>
                <a:latin typeface="Times New Roman" pitchFamily="18" charset="0"/>
              </a:defRPr>
            </a:lvl3pPr>
            <a:lvl4pPr indent="-228600" eaLnBrk="0" hangingPunct="0">
              <a:spcBef>
                <a:spcPct val="20000"/>
              </a:spcBef>
              <a:buChar char="–"/>
              <a:defRPr kumimoji="1" sz="2000">
                <a:solidFill>
                  <a:schemeClr val="tx1"/>
                </a:solidFill>
                <a:latin typeface="Times New Roman" pitchFamily="18" charset="0"/>
              </a:defRPr>
            </a:lvl4pPr>
            <a:lvl5pPr indent="-228600" eaLnBrk="0" hangingPunct="0">
              <a:spcBef>
                <a:spcPct val="20000"/>
              </a:spcBef>
              <a:buChar char="»"/>
              <a:defRPr kumimoji="1" sz="2000">
                <a:solidFill>
                  <a:schemeClr val="tx1"/>
                </a:solidFill>
                <a:latin typeface="Times New Roman" pitchFamily="18" charset="0"/>
              </a:defRPr>
            </a:lvl5pPr>
            <a:lvl6pPr indent="-228600" eaLnBrk="0" fontAlgn="base" hangingPunct="0">
              <a:spcBef>
                <a:spcPct val="20000"/>
              </a:spcBef>
              <a:spcAft>
                <a:spcPct val="0"/>
              </a:spcAft>
              <a:buChar char="»"/>
              <a:defRPr kumimoji="1" sz="2000">
                <a:solidFill>
                  <a:schemeClr val="tx1"/>
                </a:solidFill>
                <a:latin typeface="Times New Roman" pitchFamily="18" charset="0"/>
              </a:defRPr>
            </a:lvl6pPr>
            <a:lvl7pPr indent="-228600" eaLnBrk="0" fontAlgn="base" hangingPunct="0">
              <a:spcBef>
                <a:spcPct val="20000"/>
              </a:spcBef>
              <a:spcAft>
                <a:spcPct val="0"/>
              </a:spcAft>
              <a:buChar char="»"/>
              <a:defRPr kumimoji="1" sz="2000">
                <a:solidFill>
                  <a:schemeClr val="tx1"/>
                </a:solidFill>
                <a:latin typeface="Times New Roman" pitchFamily="18" charset="0"/>
              </a:defRPr>
            </a:lvl7pPr>
            <a:lvl8pPr indent="-228600" eaLnBrk="0" fontAlgn="base" hangingPunct="0">
              <a:spcBef>
                <a:spcPct val="20000"/>
              </a:spcBef>
              <a:spcAft>
                <a:spcPct val="0"/>
              </a:spcAft>
              <a:buChar char="»"/>
              <a:defRPr kumimoji="1" sz="2000">
                <a:solidFill>
                  <a:schemeClr val="tx1"/>
                </a:solidFill>
                <a:latin typeface="Times New Roman" pitchFamily="18" charset="0"/>
              </a:defRPr>
            </a:lvl8pPr>
            <a:lvl9pPr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defRPr/>
            </a:pPr>
            <a:r>
              <a:rPr lang="en-US" altLang="en-US" sz="3600" b="1" i="0" dirty="0" smtClean="0">
                <a:solidFill>
                  <a:srgbClr val="FF0000"/>
                </a:solidFill>
                <a:effectLst>
                  <a:outerShdw blurRad="38100" dist="38100" dir="2700000" algn="tl">
                    <a:srgbClr val="C0C0C0"/>
                  </a:outerShdw>
                </a:effectLst>
              </a:rPr>
              <a:t>Just a reminder:</a:t>
            </a:r>
          </a:p>
          <a:p>
            <a:pPr eaLnBrk="1" hangingPunct="1">
              <a:spcBef>
                <a:spcPct val="0"/>
              </a:spcBef>
              <a:buClrTx/>
              <a:buFontTx/>
              <a:buNone/>
              <a:defRPr/>
            </a:pPr>
            <a:r>
              <a:rPr lang="en-US" altLang="en-US" sz="2400" b="1" i="0" dirty="0" smtClean="0">
                <a:solidFill>
                  <a:srgbClr val="EC8C00"/>
                </a:solidFill>
                <a:effectLst>
                  <a:outerShdw blurRad="38100" dist="38100" dir="2700000" algn="tl">
                    <a:srgbClr val="C0C0C0"/>
                  </a:outerShdw>
                </a:effectLst>
              </a:rPr>
              <a:t>     </a:t>
            </a:r>
            <a:r>
              <a:rPr lang="en-US" altLang="en-US" sz="1800" b="1" i="0" dirty="0" smtClean="0">
                <a:solidFill>
                  <a:srgbClr val="EC8C00"/>
                </a:solidFill>
                <a:effectLst>
                  <a:outerShdw blurRad="38100" dist="38100" dir="2700000" algn="tl">
                    <a:srgbClr val="C0C0C0"/>
                  </a:outerShdw>
                </a:effectLst>
              </a:rPr>
              <a:t>Do not even try to hardcode a fully skilled AI. It is known to be impossible. The only way is to program a “child” (basic intelligent instincts and capabilities to learn own skills) and then train it to the level it will be capable for further self-development.</a:t>
            </a:r>
          </a:p>
          <a:p>
            <a:pPr eaLnBrk="1" hangingPunct="1">
              <a:spcBef>
                <a:spcPct val="0"/>
              </a:spcBef>
              <a:buClrTx/>
              <a:buFontTx/>
              <a:buNone/>
              <a:defRPr/>
            </a:pPr>
            <a:r>
              <a:rPr lang="en-US" altLang="en-US" sz="1800" b="1" i="0" dirty="0" smtClean="0">
                <a:solidFill>
                  <a:srgbClr val="EC8C00"/>
                </a:solidFill>
                <a:effectLst>
                  <a:outerShdw blurRad="38100" dist="38100" dir="2700000" algn="tl">
                    <a:srgbClr val="C0C0C0"/>
                  </a:outerShdw>
                </a:effectLst>
              </a:rPr>
              <a:t>     But it is very important to teach your “child” smartly and carefully…</a:t>
            </a:r>
          </a:p>
        </p:txBody>
      </p:sp>
      <p:pic>
        <p:nvPicPr>
          <p:cNvPr id="12698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3303588"/>
            <a:ext cx="2674938" cy="160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2" name="Picture 4">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9850" y="5099050"/>
            <a:ext cx="2698750" cy="155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1781" y="66367"/>
            <a:ext cx="3643642" cy="3173905"/>
          </a:xfrm>
          <a:prstGeom prst="rect">
            <a:avLst/>
          </a:prstGeom>
          <a:ln w="19050">
            <a:solidFill>
              <a:schemeClr val="tx1"/>
            </a:solidFill>
          </a:ln>
        </p:spPr>
      </p:pic>
    </p:spTree>
    <p:extLst>
      <p:ext uri="{BB962C8B-B14F-4D97-AF65-F5344CB8AC3E}">
        <p14:creationId xmlns:p14="http://schemas.microsoft.com/office/powerpoint/2010/main" val="407711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588"/>
            <a:ext cx="9144000" cy="62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r>
              <a:rPr lang="en-US" altLang="en-US" sz="4400" b="1" i="0">
                <a:solidFill>
                  <a:srgbClr val="0070C0"/>
                </a:solidFill>
              </a:rPr>
              <a:t>University for “Everything” !</a:t>
            </a:r>
          </a:p>
        </p:txBody>
      </p:sp>
      <p:grpSp>
        <p:nvGrpSpPr>
          <p:cNvPr id="4" name="Group 5"/>
          <p:cNvGrpSpPr>
            <a:grpSpLocks/>
          </p:cNvGrpSpPr>
          <p:nvPr/>
        </p:nvGrpSpPr>
        <p:grpSpPr bwMode="auto">
          <a:xfrm>
            <a:off x="376238" y="5016500"/>
            <a:ext cx="2808287" cy="1728788"/>
            <a:chOff x="5099966" y="3284984"/>
            <a:chExt cx="3751388" cy="2304281"/>
          </a:xfrm>
        </p:grpSpPr>
        <p:pic>
          <p:nvPicPr>
            <p:cNvPr id="5" name="Picture 2"/>
            <p:cNvPicPr>
              <a:picLocks noChangeAspect="1" noChangeArrowheads="1"/>
            </p:cNvPicPr>
            <p:nvPr/>
          </p:nvPicPr>
          <p:blipFill>
            <a:blip r:embed="rId2">
              <a:clrChange>
                <a:clrFrom>
                  <a:srgbClr val="FFFFF5"/>
                </a:clrFrom>
                <a:clrTo>
                  <a:srgbClr val="FFFFF5">
                    <a:alpha val="0"/>
                  </a:srgbClr>
                </a:clrTo>
              </a:clrChange>
              <a:extLst>
                <a:ext uri="{28A0092B-C50C-407E-A947-70E740481C1C}">
                  <a14:useLocalDpi xmlns:a14="http://schemas.microsoft.com/office/drawing/2010/main" val="0"/>
                </a:ext>
              </a:extLst>
            </a:blip>
            <a:srcRect/>
            <a:stretch>
              <a:fillRect/>
            </a:stretch>
          </p:blipFill>
          <p:spPr bwMode="auto">
            <a:xfrm>
              <a:off x="6876256" y="3284984"/>
              <a:ext cx="1975098" cy="23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9966" y="3284984"/>
              <a:ext cx="1777139"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grpSp>
      <p:pic>
        <p:nvPicPr>
          <p:cNvPr id="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13" y="3648075"/>
            <a:ext cx="172878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8"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2813" y="4467225"/>
            <a:ext cx="1655762"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9"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988" y="4872038"/>
            <a:ext cx="14398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850" y="4548188"/>
            <a:ext cx="2417763"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sp>
        <p:nvSpPr>
          <p:cNvPr id="11" name="Rectangle 10"/>
          <p:cNvSpPr/>
          <p:nvPr/>
        </p:nvSpPr>
        <p:spPr>
          <a:xfrm>
            <a:off x="2897437" y="1559734"/>
            <a:ext cx="2287806"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rPr>
              <a:t>Machine Learning?</a:t>
            </a:r>
          </a:p>
        </p:txBody>
      </p:sp>
      <p:pic>
        <p:nvPicPr>
          <p:cNvPr id="1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300" y="1920875"/>
            <a:ext cx="14700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3"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2725" y="1920875"/>
            <a:ext cx="1658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4"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8625" y="3144838"/>
            <a:ext cx="21082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4538" y="1128713"/>
            <a:ext cx="19637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6" name="Picture 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9938" y="955675"/>
            <a:ext cx="1447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7" name="Picture 7"/>
          <p:cNvPicPr>
            <a:picLocks noChangeAspect="1" noChangeArrowheads="1"/>
          </p:cNvPicPr>
          <p:nvPr/>
        </p:nvPicPr>
        <p:blipFill>
          <a:blip r:embed="rId1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210300" y="2486025"/>
            <a:ext cx="2808288"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438" y="868363"/>
            <a:ext cx="2170112"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grpSp>
        <p:nvGrpSpPr>
          <p:cNvPr id="19" name="Group 17"/>
          <p:cNvGrpSpPr>
            <a:grpSpLocks/>
          </p:cNvGrpSpPr>
          <p:nvPr/>
        </p:nvGrpSpPr>
        <p:grpSpPr bwMode="auto">
          <a:xfrm>
            <a:off x="3068638" y="739775"/>
            <a:ext cx="1081087" cy="863600"/>
            <a:chOff x="410051" y="1513250"/>
            <a:chExt cx="1869959" cy="1618023"/>
          </a:xfrm>
        </p:grpSpPr>
        <p:pic>
          <p:nvPicPr>
            <p:cNvPr id="20" name="Picture 6"/>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051" y="1513250"/>
              <a:ext cx="1643258" cy="137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58" y="2423608"/>
              <a:ext cx="1368152" cy="70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1659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6810"/>
            <a:ext cx="9144000" cy="648072"/>
          </a:xfrm>
        </p:spPr>
        <p:txBody>
          <a:bodyPr>
            <a:normAutofit/>
          </a:bodyPr>
          <a:lstStyle/>
          <a:p>
            <a:r>
              <a:rPr lang="en-US" sz="2800" b="1" dirty="0" smtClean="0">
                <a:solidFill>
                  <a:srgbClr val="0070C0"/>
                </a:solidFill>
                <a:latin typeface="Calibri" pitchFamily="34" charset="0"/>
                <a:ea typeface="+mn-ea"/>
                <a:cs typeface="+mn-cs"/>
              </a:rPr>
              <a:t>Another philosophy for the Deep Learning in our University</a:t>
            </a:r>
            <a:endParaRPr lang="en-US" sz="2800" b="1" dirty="0">
              <a:solidFill>
                <a:srgbClr val="0070C0"/>
              </a:solidFill>
              <a:latin typeface="Calibri" pitchFamily="34" charset="0"/>
              <a:ea typeface="+mn-ea"/>
              <a:cs typeface="+mn-cs"/>
            </a:endParaRPr>
          </a:p>
        </p:txBody>
      </p:sp>
      <p:pic>
        <p:nvPicPr>
          <p:cNvPr id="39"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86" y="978446"/>
            <a:ext cx="7110536" cy="237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Прямоугольник 283"/>
          <p:cNvSpPr/>
          <p:nvPr/>
        </p:nvSpPr>
        <p:spPr>
          <a:xfrm>
            <a:off x="22895" y="561489"/>
            <a:ext cx="3409396"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Traditional Deep Learning process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2" name="Прямоугольник 283"/>
          <p:cNvSpPr/>
          <p:nvPr/>
        </p:nvSpPr>
        <p:spPr>
          <a:xfrm>
            <a:off x="139714" y="3496970"/>
            <a:ext cx="5532540"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Self-Aware and Self-Configurable Deep Learning Process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3583" y="5414905"/>
            <a:ext cx="2304256" cy="143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914" y="2572916"/>
            <a:ext cx="1445614"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6914" y="1197944"/>
            <a:ext cx="1445614" cy="116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oup 37"/>
          <p:cNvGrpSpPr/>
          <p:nvPr/>
        </p:nvGrpSpPr>
        <p:grpSpPr>
          <a:xfrm>
            <a:off x="58341" y="4189170"/>
            <a:ext cx="6228184" cy="2618989"/>
            <a:chOff x="58341" y="4189170"/>
            <a:chExt cx="6228184" cy="2618989"/>
          </a:xfrm>
        </p:grpSpPr>
        <p:grpSp>
          <p:nvGrpSpPr>
            <p:cNvPr id="37" name="Group 36"/>
            <p:cNvGrpSpPr/>
            <p:nvPr/>
          </p:nvGrpSpPr>
          <p:grpSpPr>
            <a:xfrm>
              <a:off x="58341" y="4440684"/>
              <a:ext cx="6228184" cy="2367475"/>
              <a:chOff x="58341" y="4440684"/>
              <a:chExt cx="6228184" cy="2367475"/>
            </a:xfrm>
          </p:grpSpPr>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1" y="4440684"/>
                <a:ext cx="6228184" cy="236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Curved Up Arrow 34"/>
              <p:cNvSpPr/>
              <p:nvPr/>
            </p:nvSpPr>
            <p:spPr>
              <a:xfrm rot="15955682">
                <a:off x="1959491" y="4594366"/>
                <a:ext cx="504056" cy="288032"/>
              </a:xfrm>
              <a:prstGeom prst="curvedUpArrow">
                <a:avLst>
                  <a:gd name="adj1" fmla="val 25000"/>
                  <a:gd name="adj2" fmla="val 87500"/>
                  <a:gd name="adj3" fmla="val 60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urved Up Arrow 47"/>
              <p:cNvSpPr/>
              <p:nvPr/>
            </p:nvSpPr>
            <p:spPr>
              <a:xfrm rot="16035013">
                <a:off x="3502367" y="5166115"/>
                <a:ext cx="504056" cy="288032"/>
              </a:xfrm>
              <a:prstGeom prst="curvedUpArrow">
                <a:avLst>
                  <a:gd name="adj1" fmla="val 25000"/>
                  <a:gd name="adj2" fmla="val 87500"/>
                  <a:gd name="adj3" fmla="val 60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urved Up Arrow 48"/>
              <p:cNvSpPr/>
              <p:nvPr/>
            </p:nvSpPr>
            <p:spPr>
              <a:xfrm rot="16200000">
                <a:off x="5040052" y="5676790"/>
                <a:ext cx="504056" cy="288032"/>
              </a:xfrm>
              <a:prstGeom prst="curvedUpArrow">
                <a:avLst>
                  <a:gd name="adj1" fmla="val 25000"/>
                  <a:gd name="adj2" fmla="val 87500"/>
                  <a:gd name="adj3" fmla="val 60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6"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4759" y="4189170"/>
              <a:ext cx="1085578" cy="71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4" name="TextBox 33"/>
          <p:cNvSpPr txBox="1"/>
          <p:nvPr/>
        </p:nvSpPr>
        <p:spPr>
          <a:xfrm>
            <a:off x="4316735" y="3931915"/>
            <a:ext cx="4752528" cy="1477328"/>
          </a:xfrm>
          <a:prstGeom prst="rect">
            <a:avLst/>
          </a:prstGeom>
          <a:solidFill>
            <a:schemeClr val="bg1">
              <a:lumMod val="85000"/>
            </a:schemeClr>
          </a:solidFill>
          <a:ln w="25400">
            <a:solidFill>
              <a:schemeClr val="tx1"/>
            </a:solidFill>
          </a:ln>
        </p:spPr>
        <p:txBody>
          <a:bodyPr wrap="square" rtlCol="0">
            <a:spAutoFit/>
          </a:bodyPr>
          <a:lstStyle/>
          <a:p>
            <a:r>
              <a:rPr lang="en-US" dirty="0" smtClean="0"/>
              <a:t>In the “deep” University, an artificial </a:t>
            </a:r>
            <a:r>
              <a:rPr lang="en-US" dirty="0"/>
              <a:t>system will consciously develop its cognitive skills to explore (search, sense and </a:t>
            </a:r>
            <a:r>
              <a:rPr lang="en-US" dirty="0">
                <a:solidFill>
                  <a:srgbClr val="FF0000"/>
                </a:solidFill>
              </a:rPr>
              <a:t>understand what to search, why and how</a:t>
            </a:r>
            <a:r>
              <a:rPr lang="en-US" dirty="0"/>
              <a:t>) the external physical and abstract world together with itself smartly and creatively.</a:t>
            </a:r>
          </a:p>
        </p:txBody>
      </p:sp>
    </p:spTree>
    <p:extLst>
      <p:ext uri="{BB962C8B-B14F-4D97-AF65-F5344CB8AC3E}">
        <p14:creationId xmlns:p14="http://schemas.microsoft.com/office/powerpoint/2010/main" val="364567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50000"/>
              </a:spcBef>
              <a:buClrTx/>
              <a:buFontTx/>
              <a:buNone/>
            </a:pPr>
            <a:fld id="{101477E2-CB71-46B3-82B6-C4D75577548C}" type="slidenum">
              <a:rPr kumimoji="0" lang="en-US" altLang="en-US" sz="1400" smtClean="0">
                <a:solidFill>
                  <a:srgbClr val="578963"/>
                </a:solidFill>
              </a:rPr>
              <a:pPr eaLnBrk="1" hangingPunct="1">
                <a:spcBef>
                  <a:spcPct val="50000"/>
                </a:spcBef>
                <a:buClrTx/>
                <a:buFontTx/>
                <a:buNone/>
              </a:pPr>
              <a:t>34</a:t>
            </a:fld>
            <a:endParaRPr kumimoji="0" lang="en-US" altLang="en-US" sz="1400" smtClean="0">
              <a:solidFill>
                <a:srgbClr val="578963"/>
              </a:solidFill>
            </a:endParaRPr>
          </a:p>
        </p:txBody>
      </p:sp>
      <p:sp>
        <p:nvSpPr>
          <p:cNvPr id="115715" name="Rectangle 2"/>
          <p:cNvSpPr>
            <a:spLocks noChangeArrowheads="1"/>
          </p:cNvSpPr>
          <p:nvPr/>
        </p:nvSpPr>
        <p:spPr bwMode="auto">
          <a:xfrm>
            <a:off x="85725" y="115888"/>
            <a:ext cx="3910013" cy="12017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2400" b="1" i="0">
                <a:solidFill>
                  <a:srgbClr val="333333"/>
                </a:solidFill>
                <a:hlinkClick r:id="rId2"/>
              </a:rPr>
              <a:t>So why do robots especially make the best teachers?</a:t>
            </a:r>
            <a:r>
              <a:rPr kumimoji="0" lang="en-US" altLang="en-US" sz="2400" b="1" i="0">
                <a:solidFill>
                  <a:srgbClr val="333333"/>
                </a:solidFill>
              </a:rPr>
              <a:t> </a:t>
            </a:r>
          </a:p>
          <a:p>
            <a:pPr eaLnBrk="1" hangingPunct="1">
              <a:spcBef>
                <a:spcPct val="0"/>
              </a:spcBef>
              <a:buClrTx/>
              <a:buFontTx/>
              <a:buNone/>
            </a:pPr>
            <a:r>
              <a:rPr kumimoji="0" lang="en-US" altLang="en-US" sz="2400" b="1" i="0">
                <a:solidFill>
                  <a:srgbClr val="FFFFFF"/>
                </a:solidFill>
              </a:rPr>
              <a:t>by Doug Johnson</a:t>
            </a:r>
          </a:p>
        </p:txBody>
      </p:sp>
      <p:sp>
        <p:nvSpPr>
          <p:cNvPr id="115716" name="TextBox 3"/>
          <p:cNvSpPr txBox="1">
            <a:spLocks noChangeArrowheads="1"/>
          </p:cNvSpPr>
          <p:nvPr/>
        </p:nvSpPr>
        <p:spPr bwMode="auto">
          <a:xfrm>
            <a:off x="85725" y="1773238"/>
            <a:ext cx="8929688"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lnSpc>
                <a:spcPct val="150000"/>
              </a:lnSpc>
              <a:spcBef>
                <a:spcPct val="0"/>
              </a:spcBef>
              <a:buClrTx/>
              <a:buFont typeface="Arial" pitchFamily="34" charset="0"/>
              <a:buChar char="•"/>
            </a:pPr>
            <a:r>
              <a:rPr kumimoji="0" lang="en-US" altLang="en-US" sz="2000">
                <a:solidFill>
                  <a:srgbClr val="333333"/>
                </a:solidFill>
              </a:rPr>
              <a:t>They always follow the mandated curriculum (and love the Common Core)</a:t>
            </a:r>
          </a:p>
          <a:p>
            <a:pPr eaLnBrk="1" hangingPunct="1">
              <a:lnSpc>
                <a:spcPct val="150000"/>
              </a:lnSpc>
              <a:spcBef>
                <a:spcPct val="0"/>
              </a:spcBef>
              <a:buClrTx/>
              <a:buFont typeface="Arial" pitchFamily="34" charset="0"/>
              <a:buChar char="•"/>
            </a:pPr>
            <a:r>
              <a:rPr kumimoji="0" lang="en-US" altLang="en-US" sz="2000">
                <a:solidFill>
                  <a:srgbClr val="333333"/>
                </a:solidFill>
              </a:rPr>
              <a:t>They give no special treatment to individual students</a:t>
            </a:r>
          </a:p>
          <a:p>
            <a:pPr eaLnBrk="1" hangingPunct="1">
              <a:lnSpc>
                <a:spcPct val="150000"/>
              </a:lnSpc>
              <a:spcBef>
                <a:spcPct val="0"/>
              </a:spcBef>
              <a:buClrTx/>
              <a:buFont typeface="Arial" pitchFamily="34" charset="0"/>
              <a:buChar char="•"/>
            </a:pPr>
            <a:r>
              <a:rPr kumimoji="0" lang="en-US" altLang="en-US" sz="2000">
                <a:solidFill>
                  <a:srgbClr val="333333"/>
                </a:solidFill>
              </a:rPr>
              <a:t>They have no special passions that take away time from teaching the basics</a:t>
            </a:r>
          </a:p>
          <a:p>
            <a:pPr eaLnBrk="1" hangingPunct="1">
              <a:lnSpc>
                <a:spcPct val="150000"/>
              </a:lnSpc>
              <a:spcBef>
                <a:spcPct val="0"/>
              </a:spcBef>
              <a:buClrTx/>
              <a:buFont typeface="Arial" pitchFamily="34" charset="0"/>
              <a:buChar char="•"/>
            </a:pPr>
            <a:r>
              <a:rPr kumimoji="0" lang="en-US" altLang="en-US" sz="2000">
                <a:solidFill>
                  <a:srgbClr val="333333"/>
                </a:solidFill>
              </a:rPr>
              <a:t>The do not tolerate ambiguity - only right and wrong</a:t>
            </a:r>
          </a:p>
          <a:p>
            <a:pPr eaLnBrk="1" hangingPunct="1">
              <a:lnSpc>
                <a:spcPct val="150000"/>
              </a:lnSpc>
              <a:spcBef>
                <a:spcPct val="0"/>
              </a:spcBef>
              <a:buClrTx/>
              <a:buFont typeface="Arial" pitchFamily="34" charset="0"/>
              <a:buChar char="•"/>
            </a:pPr>
            <a:r>
              <a:rPr kumimoji="0" lang="en-US" altLang="en-US" sz="2000">
                <a:solidFill>
                  <a:srgbClr val="333333"/>
                </a:solidFill>
              </a:rPr>
              <a:t>They never laugh, never get mad, never show excitement, never use sarcasm</a:t>
            </a:r>
          </a:p>
          <a:p>
            <a:pPr eaLnBrk="1" hangingPunct="1">
              <a:lnSpc>
                <a:spcPct val="150000"/>
              </a:lnSpc>
              <a:spcBef>
                <a:spcPct val="0"/>
              </a:spcBef>
              <a:buClrTx/>
              <a:buFont typeface="Arial" pitchFamily="34" charset="0"/>
              <a:buChar char="•"/>
            </a:pPr>
            <a:r>
              <a:rPr kumimoji="0" lang="en-US" altLang="en-US" sz="2000">
                <a:solidFill>
                  <a:srgbClr val="333333"/>
                </a:solidFill>
              </a:rPr>
              <a:t>They are easily programmed by politicians</a:t>
            </a:r>
          </a:p>
          <a:p>
            <a:pPr eaLnBrk="1" hangingPunct="1">
              <a:lnSpc>
                <a:spcPct val="150000"/>
              </a:lnSpc>
              <a:spcBef>
                <a:spcPct val="0"/>
              </a:spcBef>
              <a:buClrTx/>
              <a:buFont typeface="Arial" pitchFamily="34" charset="0"/>
              <a:buChar char="•"/>
            </a:pPr>
            <a:r>
              <a:rPr kumimoji="0" lang="en-US" altLang="en-US" sz="2000">
                <a:solidFill>
                  <a:srgbClr val="333333"/>
                </a:solidFill>
              </a:rPr>
              <a:t>They pay attention during meetings</a:t>
            </a:r>
          </a:p>
          <a:p>
            <a:pPr eaLnBrk="1" hangingPunct="1">
              <a:lnSpc>
                <a:spcPct val="150000"/>
              </a:lnSpc>
              <a:spcBef>
                <a:spcPct val="0"/>
              </a:spcBef>
              <a:buClrTx/>
              <a:buFont typeface="Arial" pitchFamily="34" charset="0"/>
              <a:buChar char="•"/>
            </a:pPr>
            <a:r>
              <a:rPr kumimoji="0" lang="en-US" altLang="en-US" sz="2000">
                <a:solidFill>
                  <a:srgbClr val="333333"/>
                </a:solidFill>
              </a:rPr>
              <a:t>They don't need staff development</a:t>
            </a:r>
          </a:p>
          <a:p>
            <a:pPr eaLnBrk="1" hangingPunct="1">
              <a:lnSpc>
                <a:spcPct val="150000"/>
              </a:lnSpc>
              <a:spcBef>
                <a:spcPct val="0"/>
              </a:spcBef>
              <a:buClrTx/>
              <a:buFont typeface="Arial" pitchFamily="34" charset="0"/>
              <a:buChar char="•"/>
            </a:pPr>
            <a:r>
              <a:rPr kumimoji="0" lang="en-US" altLang="en-US" sz="2000">
                <a:solidFill>
                  <a:srgbClr val="333333"/>
                </a:solidFill>
              </a:rPr>
              <a:t>Their grades and lesson plans are always in on time</a:t>
            </a:r>
          </a:p>
          <a:p>
            <a:pPr eaLnBrk="1" hangingPunct="1">
              <a:lnSpc>
                <a:spcPct val="150000"/>
              </a:lnSpc>
              <a:spcBef>
                <a:spcPct val="0"/>
              </a:spcBef>
              <a:buClrTx/>
              <a:buFont typeface="Arial" pitchFamily="34" charset="0"/>
              <a:buChar char="•"/>
            </a:pPr>
            <a:r>
              <a:rPr kumimoji="0" lang="en-US" altLang="en-US" sz="2000">
                <a:solidFill>
                  <a:srgbClr val="333333"/>
                </a:solidFill>
              </a:rPr>
              <a:t>They work well with robot students</a:t>
            </a:r>
          </a:p>
        </p:txBody>
      </p:sp>
      <p:pic>
        <p:nvPicPr>
          <p:cNvPr id="1157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152400"/>
            <a:ext cx="1655763"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12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205" y="376847"/>
            <a:ext cx="2183473" cy="130796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15719"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5013" y="817563"/>
            <a:ext cx="904875" cy="43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45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179388" y="333375"/>
            <a:ext cx="5710237" cy="8921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2800" b="1" i="0">
                <a:solidFill>
                  <a:srgbClr val="333333"/>
                </a:solidFill>
                <a:hlinkClick r:id="rId2"/>
              </a:rPr>
              <a:t>Why robots make the best students?</a:t>
            </a:r>
            <a:r>
              <a:rPr kumimoji="0" lang="en-US" altLang="en-US" sz="2800" b="1" i="0">
                <a:solidFill>
                  <a:srgbClr val="333333"/>
                </a:solidFill>
              </a:rPr>
              <a:t> </a:t>
            </a:r>
          </a:p>
          <a:p>
            <a:pPr eaLnBrk="1" hangingPunct="1">
              <a:spcBef>
                <a:spcPct val="0"/>
              </a:spcBef>
              <a:buClrTx/>
              <a:buFontTx/>
              <a:buNone/>
            </a:pPr>
            <a:r>
              <a:rPr kumimoji="0" lang="en-US" altLang="en-US" sz="2400" b="1" i="0">
                <a:solidFill>
                  <a:srgbClr val="FFFFFF"/>
                </a:solidFill>
              </a:rPr>
              <a:t>by Doug Johnson</a:t>
            </a:r>
          </a:p>
        </p:txBody>
      </p:sp>
      <p:sp>
        <p:nvSpPr>
          <p:cNvPr id="116739" name="TextBox 3"/>
          <p:cNvSpPr txBox="1">
            <a:spLocks noChangeArrowheads="1"/>
          </p:cNvSpPr>
          <p:nvPr/>
        </p:nvSpPr>
        <p:spPr bwMode="auto">
          <a:xfrm>
            <a:off x="47625" y="1535113"/>
            <a:ext cx="8929688"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 typeface="Arial" pitchFamily="34" charset="0"/>
              <a:buChar char="•"/>
            </a:pPr>
            <a:r>
              <a:rPr kumimoji="0" lang="en-US" altLang="en-US" sz="2000">
                <a:solidFill>
                  <a:srgbClr val="333333"/>
                </a:solidFill>
              </a:rPr>
              <a:t>They don't challenge the teacher's authority or subject expertise. </a:t>
            </a:r>
          </a:p>
          <a:p>
            <a:pPr eaLnBrk="1" hangingPunct="1">
              <a:spcBef>
                <a:spcPct val="0"/>
              </a:spcBef>
              <a:buClrTx/>
              <a:buFont typeface="Arial" pitchFamily="34" charset="0"/>
              <a:buChar char="•"/>
            </a:pPr>
            <a:r>
              <a:rPr kumimoji="0" lang="en-US" altLang="en-US" sz="2000">
                <a:solidFill>
                  <a:srgbClr val="333333"/>
                </a:solidFill>
              </a:rPr>
              <a:t>They don't ask questions that might not have a right or wrong answer. </a:t>
            </a:r>
          </a:p>
          <a:p>
            <a:pPr eaLnBrk="1" hangingPunct="1">
              <a:spcBef>
                <a:spcPct val="0"/>
              </a:spcBef>
              <a:buClrTx/>
              <a:buFont typeface="Arial" pitchFamily="34" charset="0"/>
              <a:buChar char="•"/>
            </a:pPr>
            <a:r>
              <a:rPr kumimoji="0" lang="en-US" altLang="en-US" sz="2000">
                <a:solidFill>
                  <a:srgbClr val="333333"/>
                </a:solidFill>
              </a:rPr>
              <a:t>They all learn in the same way, at the same pace. </a:t>
            </a:r>
          </a:p>
          <a:p>
            <a:pPr eaLnBrk="1" hangingPunct="1">
              <a:spcBef>
                <a:spcPct val="0"/>
              </a:spcBef>
              <a:buClrTx/>
              <a:buFont typeface="Arial" pitchFamily="34" charset="0"/>
              <a:buChar char="•"/>
            </a:pPr>
            <a:r>
              <a:rPr kumimoji="0" lang="en-US" altLang="en-US" sz="2000">
                <a:solidFill>
                  <a:srgbClr val="333333"/>
                </a:solidFill>
              </a:rPr>
              <a:t>They stay in their seats with eyes straight ahead. </a:t>
            </a:r>
          </a:p>
          <a:p>
            <a:pPr eaLnBrk="1" hangingPunct="1">
              <a:spcBef>
                <a:spcPct val="0"/>
              </a:spcBef>
              <a:buClrTx/>
              <a:buFont typeface="Arial" pitchFamily="34" charset="0"/>
              <a:buChar char="•"/>
            </a:pPr>
            <a:r>
              <a:rPr kumimoji="0" lang="en-US" altLang="en-US" sz="2000">
                <a:solidFill>
                  <a:srgbClr val="333333"/>
                </a:solidFill>
              </a:rPr>
              <a:t>They don't go on vacations with their families during school time or skip school. </a:t>
            </a:r>
          </a:p>
          <a:p>
            <a:pPr eaLnBrk="1" hangingPunct="1">
              <a:spcBef>
                <a:spcPct val="0"/>
              </a:spcBef>
              <a:buClrTx/>
              <a:buFont typeface="Arial" pitchFamily="34" charset="0"/>
              <a:buChar char="•"/>
            </a:pPr>
            <a:r>
              <a:rPr kumimoji="0" lang="en-US" altLang="en-US" sz="2000">
                <a:solidFill>
                  <a:srgbClr val="333333"/>
                </a:solidFill>
              </a:rPr>
              <a:t>They don't need to learn to work in cooperative groups …</a:t>
            </a:r>
          </a:p>
          <a:p>
            <a:pPr eaLnBrk="1" hangingPunct="1">
              <a:spcBef>
                <a:spcPct val="0"/>
              </a:spcBef>
              <a:buClrTx/>
              <a:buFont typeface="Arial" pitchFamily="34" charset="0"/>
              <a:buChar char="•"/>
            </a:pPr>
            <a:r>
              <a:rPr kumimoji="0" lang="en-US" altLang="en-US" sz="2000">
                <a:solidFill>
                  <a:srgbClr val="333333"/>
                </a:solidFill>
              </a:rPr>
              <a:t>… or need social skills. Or need conflict resolution abilities. </a:t>
            </a:r>
          </a:p>
          <a:p>
            <a:pPr eaLnBrk="1" hangingPunct="1">
              <a:spcBef>
                <a:spcPct val="0"/>
              </a:spcBef>
              <a:buClrTx/>
              <a:buFont typeface="Arial" pitchFamily="34" charset="0"/>
              <a:buChar char="•"/>
            </a:pPr>
            <a:r>
              <a:rPr kumimoji="0" lang="en-US" altLang="en-US" sz="2000">
                <a:solidFill>
                  <a:srgbClr val="333333"/>
                </a:solidFill>
              </a:rPr>
              <a:t>They don't need sex education, multicultural education, or physical education. The arts and literature are wasted on them. No field trips, no fire drills, no hot lunch. </a:t>
            </a:r>
          </a:p>
          <a:p>
            <a:pPr eaLnBrk="1" hangingPunct="1">
              <a:spcBef>
                <a:spcPct val="0"/>
              </a:spcBef>
              <a:buClrTx/>
              <a:buFont typeface="Arial" pitchFamily="34" charset="0"/>
              <a:buChar char="•"/>
            </a:pPr>
            <a:r>
              <a:rPr kumimoji="0" lang="en-US" altLang="en-US" sz="2000">
                <a:solidFill>
                  <a:srgbClr val="333333"/>
                </a:solidFill>
              </a:rPr>
              <a:t>They never make the principal or teacher look bad (e.g. stupid or incompetent). </a:t>
            </a:r>
          </a:p>
          <a:p>
            <a:pPr eaLnBrk="1" hangingPunct="1">
              <a:spcBef>
                <a:spcPct val="0"/>
              </a:spcBef>
              <a:buClrTx/>
              <a:buFont typeface="Arial" pitchFamily="34" charset="0"/>
              <a:buChar char="•"/>
            </a:pPr>
            <a:r>
              <a:rPr kumimoji="0" lang="en-US" altLang="en-US" sz="2000">
                <a:solidFill>
                  <a:srgbClr val="333333"/>
                </a:solidFill>
              </a:rPr>
              <a:t>They follow the school dress code and never swear. </a:t>
            </a:r>
          </a:p>
          <a:p>
            <a:pPr eaLnBrk="1" hangingPunct="1">
              <a:spcBef>
                <a:spcPct val="0"/>
              </a:spcBef>
              <a:buClrTx/>
              <a:buFont typeface="Arial" pitchFamily="34" charset="0"/>
              <a:buChar char="•"/>
            </a:pPr>
            <a:r>
              <a:rPr kumimoji="0" lang="en-US" altLang="en-US" sz="2000">
                <a:solidFill>
                  <a:srgbClr val="333333"/>
                </a:solidFill>
              </a:rPr>
              <a:t>They have no strongly held opinions or passions for which to fight. </a:t>
            </a:r>
          </a:p>
          <a:p>
            <a:pPr eaLnBrk="1" hangingPunct="1">
              <a:spcBef>
                <a:spcPct val="0"/>
              </a:spcBef>
              <a:buClrTx/>
              <a:buFont typeface="Arial" pitchFamily="34" charset="0"/>
              <a:buChar char="•"/>
            </a:pPr>
            <a:r>
              <a:rPr kumimoji="0" lang="en-US" altLang="en-US" sz="2000">
                <a:solidFill>
                  <a:srgbClr val="333333"/>
                </a:solidFill>
              </a:rPr>
              <a:t>They always pass the state tests and they all read at grade level. </a:t>
            </a:r>
          </a:p>
          <a:p>
            <a:pPr eaLnBrk="1" hangingPunct="1">
              <a:spcBef>
                <a:spcPct val="0"/>
              </a:spcBef>
              <a:buClrTx/>
              <a:buFont typeface="Arial" pitchFamily="34" charset="0"/>
              <a:buChar char="•"/>
            </a:pPr>
            <a:r>
              <a:rPr kumimoji="0" lang="en-US" altLang="en-US" sz="2000">
                <a:solidFill>
                  <a:srgbClr val="333333"/>
                </a:solidFill>
              </a:rPr>
              <a:t>They are always willing to do the homework no matter how meaningless. </a:t>
            </a:r>
          </a:p>
          <a:p>
            <a:pPr eaLnBrk="1" hangingPunct="1">
              <a:spcBef>
                <a:spcPct val="0"/>
              </a:spcBef>
              <a:buClrTx/>
              <a:buFont typeface="Arial" pitchFamily="34" charset="0"/>
              <a:buChar char="•"/>
            </a:pPr>
            <a:r>
              <a:rPr kumimoji="0" lang="en-US" altLang="en-US" sz="2000">
                <a:solidFill>
                  <a:srgbClr val="333333"/>
                </a:solidFill>
              </a:rPr>
              <a:t>They don't complain when lectured or given worksheets. Endlessly. </a:t>
            </a:r>
          </a:p>
          <a:p>
            <a:pPr eaLnBrk="1" hangingPunct="1">
              <a:spcBef>
                <a:spcPct val="0"/>
              </a:spcBef>
              <a:buClrTx/>
              <a:buFont typeface="Arial" pitchFamily="34" charset="0"/>
              <a:buChar char="•"/>
            </a:pPr>
            <a:r>
              <a:rPr kumimoji="0" lang="en-US" altLang="en-US" sz="2000">
                <a:solidFill>
                  <a:srgbClr val="333333"/>
                </a:solidFill>
              </a:rPr>
              <a:t>They can all use the same textbook and they are all always on the same chapter. </a:t>
            </a:r>
          </a:p>
          <a:p>
            <a:pPr eaLnBrk="1" hangingPunct="1">
              <a:spcBef>
                <a:spcPct val="0"/>
              </a:spcBef>
              <a:buClrTx/>
              <a:buFont typeface="Arial" pitchFamily="34" charset="0"/>
              <a:buChar char="•"/>
            </a:pPr>
            <a:r>
              <a:rPr kumimoji="0" lang="en-US" altLang="en-US" sz="2000">
                <a:solidFill>
                  <a:srgbClr val="333333"/>
                </a:solidFill>
              </a:rPr>
              <a:t>They make good robot employees. </a:t>
            </a:r>
          </a:p>
        </p:txBody>
      </p:sp>
      <p:pic>
        <p:nvPicPr>
          <p:cNvPr id="1167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0"/>
            <a:ext cx="2916237" cy="16256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20568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6552220" y="0"/>
            <a:ext cx="2484276" cy="102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040" y="24194"/>
            <a:ext cx="5520357"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3600" b="1" i="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COIN </a:t>
            </a:r>
            <a:r>
              <a:rPr lang="en-US" sz="2800" b="1" i="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Master Program – </a:t>
            </a:r>
          </a:p>
          <a:p>
            <a:pPr algn="ctr" fontAlgn="auto">
              <a:spcBef>
                <a:spcPts val="0"/>
              </a:spcBef>
              <a:spcAft>
                <a:spcPts val="0"/>
              </a:spcAft>
            </a:pP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 pilot for the “University-for-Everything”</a:t>
            </a:r>
            <a:endParaRPr lang="en-US" sz="2400" b="1" i="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grpSp>
        <p:nvGrpSpPr>
          <p:cNvPr id="8" name="Группа 2"/>
          <p:cNvGrpSpPr/>
          <p:nvPr/>
        </p:nvGrpSpPr>
        <p:grpSpPr>
          <a:xfrm>
            <a:off x="138257" y="1094477"/>
            <a:ext cx="3641655" cy="3551416"/>
            <a:chOff x="328236" y="3275104"/>
            <a:chExt cx="3295972" cy="3451617"/>
          </a:xfrm>
        </p:grpSpPr>
        <p:pic>
          <p:nvPicPr>
            <p:cNvPr id="9" name="Picture 2"/>
            <p:cNvPicPr>
              <a:picLocks noChangeAspect="1"/>
            </p:cNvPicPr>
            <p:nvPr/>
          </p:nvPicPr>
          <p:blipFill>
            <a:blip r:embed="rId4"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0" name="Picture 2" descr="Coin clip art free clipart .">
              <a:hlinkClick r:id="rId5" tooltip="Coin clip art free clipart ."/>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
            <p:cNvSpPr/>
            <p:nvPr/>
          </p:nvSpPr>
          <p:spPr>
            <a:xfrm rot="16200000">
              <a:off x="54345" y="3832993"/>
              <a:ext cx="1132759" cy="58497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i="0"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COIN</a:t>
              </a:r>
              <a:endParaRPr lang="ru-RU" sz="3600" b="1" i="0"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4" name="Picture 1"/>
            <p:cNvPicPr>
              <a:picLocks noChangeAspect="1"/>
            </p:cNvPicPr>
            <p:nvPr/>
          </p:nvPicPr>
          <p:blipFill>
            <a:blip r:embed="rId7"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7"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p:cNvSpPr txBox="1"/>
          <p:nvPr/>
        </p:nvSpPr>
        <p:spPr>
          <a:xfrm>
            <a:off x="4052131" y="1856096"/>
            <a:ext cx="2664296" cy="338554"/>
          </a:xfrm>
          <a:prstGeom prst="rect">
            <a:avLst/>
          </a:prstGeom>
          <a:noFill/>
        </p:spPr>
        <p:txBody>
          <a:bodyPr wrap="square" rtlCol="0">
            <a:spAutoFit/>
          </a:bodyPr>
          <a:lstStyle/>
          <a:p>
            <a:r>
              <a:rPr lang="en-US" sz="1600" b="1" i="0" dirty="0" smtClean="0"/>
              <a:t>starts September 2018</a:t>
            </a:r>
            <a:endParaRPr lang="ru-RU" sz="1600" b="1" i="0" dirty="0"/>
          </a:p>
        </p:txBody>
      </p:sp>
      <p:sp>
        <p:nvSpPr>
          <p:cNvPr id="7" name="TextBox 6"/>
          <p:cNvSpPr txBox="1"/>
          <p:nvPr/>
        </p:nvSpPr>
        <p:spPr>
          <a:xfrm>
            <a:off x="4045074" y="1200240"/>
            <a:ext cx="4968552" cy="646331"/>
          </a:xfrm>
          <a:prstGeom prst="rect">
            <a:avLst/>
          </a:prstGeom>
          <a:noFill/>
        </p:spPr>
        <p:txBody>
          <a:bodyPr wrap="square" rtlCol="0">
            <a:spAutoFit/>
          </a:bodyPr>
          <a:lstStyle/>
          <a:p>
            <a:pPr fontAlgn="auto">
              <a:spcBef>
                <a:spcPts val="0"/>
              </a:spcBef>
              <a:spcAft>
                <a:spcPts val="0"/>
              </a:spcAft>
            </a:pPr>
            <a:r>
              <a:rPr lang="en-US" b="1" i="0" dirty="0" smtClean="0">
                <a:solidFill>
                  <a:prstClr val="black"/>
                </a:solidFill>
                <a:latin typeface="Calibri"/>
              </a:rPr>
              <a:t>New International Master Program: </a:t>
            </a:r>
            <a:r>
              <a:rPr lang="en-US" b="1" i="0" dirty="0" smtClean="0">
                <a:solidFill>
                  <a:srgbClr val="FF0000"/>
                </a:solidFill>
                <a:latin typeface="Calibri"/>
              </a:rPr>
              <a:t>COIN:</a:t>
            </a:r>
            <a:r>
              <a:rPr lang="en-US" i="0" dirty="0" smtClean="0">
                <a:solidFill>
                  <a:prstClr val="black"/>
                </a:solidFill>
                <a:latin typeface="Calibri"/>
              </a:rPr>
              <a:t> </a:t>
            </a:r>
            <a:r>
              <a:rPr lang="en-US" i="0" u="sng" dirty="0" smtClean="0">
                <a:solidFill>
                  <a:srgbClr val="0070C0"/>
                </a:solidFill>
                <a:latin typeface="Calibri"/>
                <a:hlinkClick r:id="rId8"/>
              </a:rPr>
              <a:t>Cognitive Computing and Collective Intelligence</a:t>
            </a:r>
            <a:endParaRPr lang="ru-RU" i="0" u="sng" dirty="0">
              <a:solidFill>
                <a:srgbClr val="0070C0"/>
              </a:solidFill>
              <a:latin typeface="Calibri"/>
            </a:endParaRPr>
          </a:p>
        </p:txBody>
      </p:sp>
      <p:sp>
        <p:nvSpPr>
          <p:cNvPr id="20" name="TextBox 19"/>
          <p:cNvSpPr txBox="1"/>
          <p:nvPr/>
        </p:nvSpPr>
        <p:spPr>
          <a:xfrm>
            <a:off x="4269762" y="2299345"/>
            <a:ext cx="4814360" cy="4401205"/>
          </a:xfrm>
          <a:prstGeom prst="rect">
            <a:avLst/>
          </a:prstGeom>
          <a:solidFill>
            <a:schemeClr val="bg1">
              <a:lumMod val="85000"/>
            </a:schemeClr>
          </a:solidFill>
          <a:ln w="19050">
            <a:solidFill>
              <a:schemeClr val="tx1"/>
            </a:solidFill>
          </a:ln>
        </p:spPr>
        <p:txBody>
          <a:bodyPr wrap="square" rtlCol="0">
            <a:spAutoFit/>
          </a:bodyPr>
          <a:lstStyle/>
          <a:p>
            <a:r>
              <a:rPr lang="en-US" sz="1400" dirty="0"/>
              <a:t>On completion of the programme, the graduates will be able to </a:t>
            </a:r>
            <a:r>
              <a:rPr lang="en-US" sz="1400" b="1" dirty="0"/>
              <a:t>use, design and train </a:t>
            </a:r>
            <a:r>
              <a:rPr lang="en-US" sz="1400" dirty="0"/>
              <a:t>complex </a:t>
            </a:r>
            <a:r>
              <a:rPr lang="en-US" sz="1400" b="1" dirty="0"/>
              <a:t>self-managed</a:t>
            </a:r>
            <a:r>
              <a:rPr lang="en-US" sz="1400" dirty="0"/>
              <a:t> and continuously evolving public and private industrial </a:t>
            </a:r>
            <a:r>
              <a:rPr lang="en-US" sz="1400" b="1" dirty="0"/>
              <a:t>systems</a:t>
            </a:r>
            <a:r>
              <a:rPr lang="en-US" sz="1400" dirty="0"/>
              <a:t>, digital ecosystems, cyber-physical systems, systems-of-systems, platforms, services and applications; will be able to connect their designs with publicly available Deep Learning and  Big Data analytics and Web-based </a:t>
            </a:r>
            <a:r>
              <a:rPr lang="en-US" sz="1400" b="1" dirty="0"/>
              <a:t>Cognitive Computing capabilities as services</a:t>
            </a:r>
            <a:r>
              <a:rPr lang="en-US" sz="1400" dirty="0"/>
              <a:t>; will be able to figure-out and approach various challenging aspects of wicked problems world-wide, which require collective intelligence and self-managing service-based architectures for their solutions; understand and professionally utilize for that purpose knowledge on enabling technologies and tools; </a:t>
            </a:r>
            <a:r>
              <a:rPr lang="en-US" sz="1400" dirty="0" smtClean="0"/>
              <a:t>…  </a:t>
            </a:r>
            <a:r>
              <a:rPr lang="en-US" sz="1400" dirty="0"/>
              <a:t>Students, who will graduate from the programme with a Master of Science in Natural Sciences from the Faculty of Information Technology, will think beyond the routine and will be able not just to adapt to a change but to help to create and control it. This means that our graduates will not be able only to “solve smart problems”, but in addition to it they will be able to </a:t>
            </a:r>
            <a:r>
              <a:rPr lang="en-US" sz="1400" b="1" dirty="0"/>
              <a:t>“invent new and smart problems”</a:t>
            </a:r>
            <a:r>
              <a:rPr lang="en-US" sz="1400" dirty="0"/>
              <a:t> and drive them by </a:t>
            </a:r>
            <a:r>
              <a:rPr lang="en-US" sz="1400" b="1" dirty="0"/>
              <a:t>“designing artificial smart problem solvers</a:t>
            </a:r>
            <a:r>
              <a:rPr lang="en-US" sz="1400" b="1" dirty="0" smtClean="0"/>
              <a:t>”</a:t>
            </a:r>
            <a:r>
              <a:rPr lang="en-US" sz="1400" dirty="0" smtClean="0"/>
              <a:t>.</a:t>
            </a:r>
            <a:endParaRPr lang="en-US" sz="1400" dirty="0"/>
          </a:p>
        </p:txBody>
      </p:sp>
      <p:pic>
        <p:nvPicPr>
          <p:cNvPr id="92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44" y="4650612"/>
            <a:ext cx="3981617" cy="20213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7452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06250"/>
            <a:ext cx="2409408" cy="159830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16827" y="68243"/>
            <a:ext cx="6643405" cy="1348725"/>
          </a:xfrm>
          <a:prstGeom prst="rect">
            <a:avLst/>
          </a:prstGeom>
          <a:noFill/>
          <a:ln w="9525">
            <a:noFill/>
            <a:miter lim="800000"/>
            <a:headEnd/>
            <a:tailEnd/>
          </a:ln>
          <a:effectLst>
            <a:outerShdw dist="35921" dir="2700000" algn="ctr" rotWithShape="0">
              <a:schemeClr val="bg2"/>
            </a:outerShdw>
          </a:effectLst>
        </p:spPr>
        <p:txBody>
          <a:bodyPr anchor="ctr"/>
          <a:lstStyle/>
          <a:p>
            <a:pPr>
              <a:defRPr/>
            </a:pPr>
            <a:r>
              <a:rPr lang="en-US" sz="2400" b="1" i="0" dirty="0">
                <a:solidFill>
                  <a:srgbClr val="0070C0"/>
                </a:solidFill>
                <a:effectLst>
                  <a:outerShdw blurRad="38100" dist="38100" dir="2700000" algn="tl">
                    <a:srgbClr val="C0C0C0"/>
                  </a:outerShdw>
                </a:effectLst>
              </a:rPr>
              <a:t>Why </a:t>
            </a:r>
            <a:r>
              <a:rPr lang="en-US" sz="2400" b="1" i="0" dirty="0" smtClean="0">
                <a:solidFill>
                  <a:srgbClr val="0070C0"/>
                </a:solidFill>
                <a:effectLst>
                  <a:outerShdw blurRad="38100" dist="38100" dir="2700000" algn="tl">
                    <a:srgbClr val="C0C0C0"/>
                  </a:outerShdw>
                </a:effectLst>
              </a:rPr>
              <a:t>we must </a:t>
            </a:r>
            <a:r>
              <a:rPr lang="en-US" sz="2400" b="1" i="0" dirty="0">
                <a:solidFill>
                  <a:srgbClr val="0070C0"/>
                </a:solidFill>
                <a:effectLst>
                  <a:outerShdw blurRad="38100" dist="38100" dir="2700000" algn="tl">
                    <a:srgbClr val="C0C0C0"/>
                  </a:outerShdw>
                </a:effectLst>
              </a:rPr>
              <a:t>study </a:t>
            </a:r>
            <a:r>
              <a:rPr lang="en-US" sz="2400" b="1" i="0" dirty="0" smtClean="0">
                <a:solidFill>
                  <a:srgbClr val="0070C0"/>
                </a:solidFill>
                <a:effectLst>
                  <a:outerShdw blurRad="38100" dist="38100" dir="2700000" algn="tl">
                    <a:srgbClr val="C0C0C0"/>
                  </a:outerShdw>
                </a:effectLst>
              </a:rPr>
              <a:t>“Cognitive Computing and Collective Intelligence” together with “them”?</a:t>
            </a:r>
          </a:p>
          <a:p>
            <a:pPr>
              <a:defRPr/>
            </a:pPr>
            <a:endParaRPr lang="en-US" sz="1000" b="1" i="0" dirty="0">
              <a:solidFill>
                <a:srgbClr val="0070C0"/>
              </a:solidFill>
              <a:effectLst>
                <a:outerShdw blurRad="38100" dist="38100" dir="2700000" algn="tl">
                  <a:srgbClr val="C0C0C0"/>
                </a:outerShdw>
              </a:effectLst>
            </a:endParaRPr>
          </a:p>
          <a:p>
            <a:pPr>
              <a:defRPr/>
            </a:pPr>
            <a:r>
              <a:rPr lang="en-US" sz="3200" b="1" i="0" dirty="0">
                <a:solidFill>
                  <a:srgbClr val="EC8C00"/>
                </a:solidFill>
                <a:effectLst>
                  <a:outerShdw blurRad="38100" dist="38100" dir="2700000" algn="tl">
                    <a:srgbClr val="C0C0C0"/>
                  </a:outerShdw>
                </a:effectLst>
              </a:rPr>
              <a:t>- Otherwise it will be too late </a:t>
            </a:r>
            <a:r>
              <a:rPr lang="en-US" sz="3200" b="1" i="0" dirty="0" smtClean="0">
                <a:solidFill>
                  <a:srgbClr val="EC8C00"/>
                </a:solidFill>
                <a:effectLst>
                  <a:outerShdw blurRad="38100" dist="38100" dir="2700000" algn="tl">
                    <a:srgbClr val="C0C0C0"/>
                  </a:outerShdw>
                </a:effectLst>
              </a:rPr>
              <a:t>soon …</a:t>
            </a:r>
            <a:endParaRPr lang="en-US" sz="3200" b="1" i="0" dirty="0">
              <a:solidFill>
                <a:srgbClr val="EC8C00"/>
              </a:solidFill>
              <a:effectLst>
                <a:outerShdw blurRad="38100" dist="38100" dir="2700000" algn="tl">
                  <a:srgbClr val="C0C0C0"/>
                </a:outerShdw>
              </a:effectLst>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7" y="1820685"/>
            <a:ext cx="2825075" cy="192872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84" y="3878513"/>
            <a:ext cx="2855362" cy="294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050307" y="1819855"/>
            <a:ext cx="5976218" cy="3234743"/>
            <a:chOff x="2775227" y="2475359"/>
            <a:chExt cx="6232248" cy="3455541"/>
          </a:xfrm>
        </p:grpSpPr>
        <p:grpSp>
          <p:nvGrpSpPr>
            <p:cNvPr id="2" name="Group 1"/>
            <p:cNvGrpSpPr/>
            <p:nvPr/>
          </p:nvGrpSpPr>
          <p:grpSpPr>
            <a:xfrm>
              <a:off x="2775227" y="2475359"/>
              <a:ext cx="6232248" cy="3455541"/>
              <a:chOff x="1760538" y="2420938"/>
              <a:chExt cx="7199312" cy="4319587"/>
            </a:xfrm>
          </p:grpSpPr>
          <p:grpSp>
            <p:nvGrpSpPr>
              <p:cNvPr id="122884" name="Group 1"/>
              <p:cNvGrpSpPr>
                <a:grpSpLocks/>
              </p:cNvGrpSpPr>
              <p:nvPr/>
            </p:nvGrpSpPr>
            <p:grpSpPr bwMode="auto">
              <a:xfrm>
                <a:off x="1760538" y="2420938"/>
                <a:ext cx="7199312" cy="4319587"/>
                <a:chOff x="1331913" y="2363788"/>
                <a:chExt cx="7199312" cy="4319587"/>
              </a:xfrm>
            </p:grpSpPr>
            <p:pic>
              <p:nvPicPr>
                <p:cNvPr id="12288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363788"/>
                  <a:ext cx="7199312" cy="431958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886" name="Picture 6"/>
                <p:cNvPicPr>
                  <a:picLocks noChangeAspect="1" noChangeArrowheads="1"/>
                </p:cNvPicPr>
                <p:nvPr/>
              </p:nvPicPr>
              <p:blipFill>
                <a:blip r:embed="rId6"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rot="-649843">
                  <a:off x="2511111" y="4103948"/>
                  <a:ext cx="2331180" cy="126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8010" y="2454600"/>
                <a:ext cx="2601133" cy="129327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5907" y="4625183"/>
              <a:ext cx="1669101" cy="943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Rectangle 3"/>
          <p:cNvSpPr/>
          <p:nvPr/>
        </p:nvSpPr>
        <p:spPr>
          <a:xfrm>
            <a:off x="3684501" y="5080992"/>
            <a:ext cx="547534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Welcome to study at COIN !</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0307" y="5459261"/>
            <a:ext cx="878681" cy="135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3697837" y="6161404"/>
            <a:ext cx="502259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0070C0"/>
                </a:solidFill>
                <a:effectLst>
                  <a:outerShdw blurRad="50800" dist="39000" dir="5460000" algn="tl">
                    <a:srgbClr val="000000">
                      <a:alpha val="38000"/>
                    </a:srgbClr>
                  </a:outerShdw>
                </a:effectLst>
              </a:rPr>
              <a:t>… you are also welcome !</a:t>
            </a:r>
            <a:endParaRPr lang="en-US" sz="3600" b="1" cap="none" spc="0" dirty="0">
              <a:ln w="11430"/>
              <a:solidFill>
                <a:srgbClr val="0070C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86104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1520" y="3642888"/>
            <a:ext cx="8712968" cy="3046988"/>
          </a:xfrm>
          <a:prstGeom prst="rect">
            <a:avLst/>
          </a:prstGeom>
          <a:noFill/>
        </p:spPr>
        <p:txBody>
          <a:bodyPr wrap="square" rtlCol="0">
            <a:spAutoFit/>
          </a:bodyPr>
          <a:lstStyle/>
          <a:p>
            <a:r>
              <a:rPr lang="en-US" sz="1600" dirty="0"/>
              <a:t>On completion of the programme, the graduates will be able to </a:t>
            </a:r>
            <a:r>
              <a:rPr lang="en-US" sz="1600" b="1" dirty="0"/>
              <a:t>use, design and train </a:t>
            </a:r>
            <a:r>
              <a:rPr lang="en-US" sz="1600" dirty="0"/>
              <a:t>complex </a:t>
            </a:r>
            <a:r>
              <a:rPr lang="en-US" sz="1600" b="1" dirty="0"/>
              <a:t>self-managed</a:t>
            </a:r>
            <a:r>
              <a:rPr lang="en-US" sz="1600" dirty="0"/>
              <a:t> and continuously evolving public and private industrial </a:t>
            </a:r>
            <a:r>
              <a:rPr lang="en-US" sz="1600" b="1" dirty="0"/>
              <a:t>systems</a:t>
            </a:r>
            <a:r>
              <a:rPr lang="en-US" sz="1600" dirty="0"/>
              <a:t>, digital ecosystems, cyber-physical systems, systems-of-systems, platforms, services and applications; will be able to connect their designs with publicly available Deep Learning and  Big Data analytics and Web-based </a:t>
            </a:r>
            <a:r>
              <a:rPr lang="en-US" sz="1600" b="1" dirty="0"/>
              <a:t>Cognitive Computing capabilities as services</a:t>
            </a:r>
            <a:r>
              <a:rPr lang="en-US" sz="1600" dirty="0"/>
              <a:t>; will be able to figure-out and approach various challenging aspects of wicked problems world-wide, which require collective intelligence and self-managing service-based architectures for their solutions; understand and professionally utilize for that purpose knowledge on enabling technologies and tools; </a:t>
            </a:r>
            <a:r>
              <a:rPr lang="en-US" sz="1600" dirty="0" smtClean="0"/>
              <a:t>…  </a:t>
            </a:r>
            <a:r>
              <a:rPr lang="en-US" sz="1600" dirty="0"/>
              <a:t>Students, who will graduate from the programme with a Master of Science in Natural Sciences from the Faculty of Information Technology, will think beyond the routine and will be able not just to adapt to a change but to help to create and control it. This means that our graduates will not be able only to “solve smart problems”, but in addition to it they will be able to </a:t>
            </a:r>
            <a:r>
              <a:rPr lang="en-US" sz="1600" b="1" dirty="0"/>
              <a:t>“invent new and smart problems”</a:t>
            </a:r>
            <a:r>
              <a:rPr lang="en-US" sz="1600" dirty="0"/>
              <a:t> and drive them by </a:t>
            </a:r>
            <a:r>
              <a:rPr lang="en-US" sz="1600" b="1" dirty="0"/>
              <a:t>“designing artificial smart problem solvers</a:t>
            </a:r>
            <a:r>
              <a:rPr lang="en-US" sz="1600" b="1" dirty="0" smtClean="0"/>
              <a:t>”</a:t>
            </a:r>
            <a:r>
              <a:rPr lang="en-US" sz="1600" dirty="0" smtClean="0"/>
              <a:t>.</a:t>
            </a:r>
            <a:endParaRPr lang="en-US" sz="1600" dirty="0"/>
          </a:p>
        </p:txBody>
      </p:sp>
      <p:grpSp>
        <p:nvGrpSpPr>
          <p:cNvPr id="3" name="Группа 2"/>
          <p:cNvGrpSpPr/>
          <p:nvPr/>
        </p:nvGrpSpPr>
        <p:grpSpPr>
          <a:xfrm>
            <a:off x="152020" y="417897"/>
            <a:ext cx="3157743" cy="3125692"/>
            <a:chOff x="328337" y="3275104"/>
            <a:chExt cx="3295871" cy="3451617"/>
          </a:xfrm>
        </p:grpSpPr>
        <p:pic>
          <p:nvPicPr>
            <p:cNvPr id="5" name="Picture 2"/>
            <p:cNvPicPr>
              <a:picLocks noChangeAspect="1"/>
            </p:cNvPicPr>
            <p:nvPr/>
          </p:nvPicPr>
          <p:blipFill>
            <a:blip r:embed="rId2"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6" name="Picture 2" descr="Coin clip art free clipart .">
              <a:hlinkClick r:id="rId3" tooltip="Coin clip art free clipart ."/>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COIN</a:t>
              </a:r>
              <a:endParaRPr lang="ru-RU" sz="3200" b="1" i="0"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a:off x="1884096" y="-64093"/>
            <a:ext cx="481260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en-US" sz="4000" b="1" i="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COIN:</a:t>
            </a:r>
            <a:r>
              <a:rPr lang="en-US" sz="4000" b="1" i="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a:t>
            </a:r>
            <a:r>
              <a:rPr lang="en-US" sz="3200" b="1" i="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Learning Outcomes</a:t>
            </a:r>
            <a:endParaRPr lang="en-US" sz="3200" b="1" i="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0964" y="654792"/>
            <a:ext cx="3915666" cy="272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08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06190" y="3318570"/>
            <a:ext cx="6094002" cy="3293209"/>
          </a:xfrm>
          <a:prstGeom prst="rect">
            <a:avLst/>
          </a:prstGeom>
          <a:noFill/>
        </p:spPr>
        <p:txBody>
          <a:bodyPr wrap="square" rtlCol="0">
            <a:spAutoFit/>
          </a:bodyPr>
          <a:lstStyle/>
          <a:p>
            <a:r>
              <a:rPr lang="en-US" sz="1600" dirty="0" smtClean="0"/>
              <a:t>A </a:t>
            </a:r>
            <a:r>
              <a:rPr lang="en-US" sz="1600" b="1" dirty="0"/>
              <a:t>Software Engineer</a:t>
            </a:r>
            <a:r>
              <a:rPr lang="en-US" sz="1600" dirty="0"/>
              <a:t> creates the </a:t>
            </a:r>
            <a:r>
              <a:rPr lang="en-US" sz="1600" b="1" dirty="0"/>
              <a:t>systems</a:t>
            </a:r>
            <a:r>
              <a:rPr lang="en-US" sz="1600" dirty="0"/>
              <a:t> that </a:t>
            </a:r>
            <a:r>
              <a:rPr lang="en-US" sz="1600" b="1" dirty="0"/>
              <a:t>create the data</a:t>
            </a:r>
            <a:r>
              <a:rPr lang="en-US" sz="1600" dirty="0"/>
              <a:t>. </a:t>
            </a:r>
            <a:endParaRPr lang="en-US" sz="1600" dirty="0" smtClean="0"/>
          </a:p>
          <a:p>
            <a:endParaRPr lang="en-US" sz="1600" dirty="0" smtClean="0"/>
          </a:p>
          <a:p>
            <a:endParaRPr lang="en-US" sz="1600" dirty="0" smtClean="0"/>
          </a:p>
          <a:p>
            <a:endParaRPr lang="en-US" sz="1600" dirty="0"/>
          </a:p>
          <a:p>
            <a:r>
              <a:rPr lang="en-US" sz="1600" dirty="0"/>
              <a:t>A </a:t>
            </a:r>
            <a:r>
              <a:rPr lang="en-US" sz="1600" b="1" dirty="0"/>
              <a:t>Data Engineer</a:t>
            </a:r>
            <a:r>
              <a:rPr lang="en-US" sz="1600" dirty="0"/>
              <a:t> builds </a:t>
            </a:r>
            <a:r>
              <a:rPr lang="en-US" sz="1600" b="1" dirty="0"/>
              <a:t>systems</a:t>
            </a:r>
            <a:r>
              <a:rPr lang="en-US" sz="1600" dirty="0"/>
              <a:t> that </a:t>
            </a:r>
            <a:r>
              <a:rPr lang="en-US" sz="1600" b="1" dirty="0"/>
              <a:t>create the value</a:t>
            </a:r>
            <a:r>
              <a:rPr lang="en-US" sz="1600" dirty="0"/>
              <a:t> out of the data, which come from the various systems created by software engineers</a:t>
            </a:r>
            <a:r>
              <a:rPr lang="en-US" sz="1600" dirty="0" smtClean="0"/>
              <a:t>.</a:t>
            </a:r>
          </a:p>
          <a:p>
            <a:endParaRPr lang="en-US" sz="1600" dirty="0" smtClean="0"/>
          </a:p>
          <a:p>
            <a:endParaRPr lang="en-US" sz="1600" dirty="0" smtClean="0"/>
          </a:p>
          <a:p>
            <a:endParaRPr lang="en-US" sz="1600" dirty="0"/>
          </a:p>
          <a:p>
            <a:r>
              <a:rPr lang="en-US" sz="1600" dirty="0"/>
              <a:t>A </a:t>
            </a:r>
            <a:r>
              <a:rPr lang="en-US" sz="1600" b="1" dirty="0"/>
              <a:t>Cognitive Computing Engineer builds and trains </a:t>
            </a:r>
            <a:r>
              <a:rPr lang="en-US" sz="1600" b="1" dirty="0" smtClean="0"/>
              <a:t>intelligent </a:t>
            </a:r>
            <a:r>
              <a:rPr lang="en-US" sz="1600" b="1" dirty="0"/>
              <a:t>systems (models) that automatically create the systems</a:t>
            </a:r>
            <a:r>
              <a:rPr lang="en-US" sz="1600" dirty="0"/>
              <a:t>, </a:t>
            </a:r>
            <a:r>
              <a:rPr lang="en-US" sz="1600" b="1" dirty="0"/>
              <a:t>which create the data and pick the value out of it</a:t>
            </a:r>
            <a:r>
              <a:rPr lang="en-US" sz="1600" dirty="0"/>
              <a:t>; i.e., it automates the essential part of the duties from software engineers and data engineers.</a:t>
            </a:r>
          </a:p>
        </p:txBody>
      </p:sp>
      <p:grpSp>
        <p:nvGrpSpPr>
          <p:cNvPr id="3" name="Группа 2"/>
          <p:cNvGrpSpPr/>
          <p:nvPr/>
        </p:nvGrpSpPr>
        <p:grpSpPr>
          <a:xfrm>
            <a:off x="190121" y="255972"/>
            <a:ext cx="2725696" cy="2812988"/>
            <a:chOff x="328337" y="3275104"/>
            <a:chExt cx="3295871" cy="3451617"/>
          </a:xfrm>
        </p:grpSpPr>
        <p:pic>
          <p:nvPicPr>
            <p:cNvPr id="5" name="Picture 2"/>
            <p:cNvPicPr>
              <a:picLocks noChangeAspect="1"/>
            </p:cNvPicPr>
            <p:nvPr/>
          </p:nvPicPr>
          <p:blipFill>
            <a:blip r:embed="rId2"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6" name="Picture 2" descr="Coin clip art free clipart .">
              <a:hlinkClick r:id="rId3" tooltip="Coin clip art free clipart ."/>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COIN</a:t>
              </a:r>
              <a:endParaRPr lang="ru-RU" sz="3200" b="1" i="0"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a:off x="2340530" y="-42094"/>
            <a:ext cx="6810582"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en-US" sz="2800" b="1" i="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Cognitive Computing and</a:t>
            </a:r>
          </a:p>
          <a:p>
            <a:pPr fontAlgn="auto">
              <a:spcBef>
                <a:spcPts val="0"/>
              </a:spcBef>
              <a:spcAft>
                <a:spcPts val="0"/>
              </a:spcAft>
            </a:pPr>
            <a:r>
              <a:rPr lang="en-US" sz="2800" b="1" i="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Collective Intelligence (COIN) as a profession</a:t>
            </a:r>
            <a:endParaRPr lang="en-US" sz="2800" b="1" i="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4021850"/>
            <a:ext cx="1748834" cy="95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1768" y="5198136"/>
            <a:ext cx="1236142" cy="160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347864" y="942430"/>
            <a:ext cx="5472608" cy="1569660"/>
          </a:xfrm>
          <a:prstGeom prst="rect">
            <a:avLst/>
          </a:prstGeom>
          <a:noFill/>
        </p:spPr>
        <p:txBody>
          <a:bodyPr wrap="square" rtlCol="0">
            <a:spAutoFit/>
          </a:bodyPr>
          <a:lstStyle/>
          <a:p>
            <a:r>
              <a:rPr lang="en-US" sz="1600" dirty="0" smtClean="0"/>
              <a:t>Emergent </a:t>
            </a:r>
            <a:r>
              <a:rPr lang="en-US" sz="1600" dirty="0"/>
              <a:t>professions around the Cognitive Computing and Collective Intelligence domains (e.g., </a:t>
            </a:r>
            <a:r>
              <a:rPr lang="en-US" sz="1600" b="1" dirty="0"/>
              <a:t>Cognitive Computing Engineer</a:t>
            </a:r>
            <a:r>
              <a:rPr lang="en-US" sz="1600" dirty="0"/>
              <a:t>, or analyst or scientist) is the natural evolution of popular professions such as </a:t>
            </a:r>
            <a:r>
              <a:rPr lang="en-US" sz="1600" b="1" dirty="0"/>
              <a:t>Software Engineer</a:t>
            </a:r>
            <a:r>
              <a:rPr lang="en-US" sz="1600" dirty="0"/>
              <a:t> (as well as software analyst) and </a:t>
            </a:r>
            <a:r>
              <a:rPr lang="en-US" sz="1600" b="1" dirty="0"/>
              <a:t>Data Engineer</a:t>
            </a:r>
            <a:r>
              <a:rPr lang="en-US" sz="1600" dirty="0"/>
              <a:t> (as well as data scientist or analyst). The simplified formula is as follows</a:t>
            </a:r>
            <a:r>
              <a:rPr lang="en-US" sz="1600" dirty="0" smtClean="0"/>
              <a:t>:</a:t>
            </a:r>
          </a:p>
        </p:txBody>
      </p:sp>
      <p:pic>
        <p:nvPicPr>
          <p:cNvPr id="16" name="Picture 4"/>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84576" y="2758691"/>
            <a:ext cx="1559788" cy="115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59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1934" y="1927498"/>
            <a:ext cx="8229600" cy="968971"/>
          </a:xfrm>
        </p:spPr>
        <p:txBody>
          <a:bodyPr>
            <a:normAutofit fontScale="92500" lnSpcReduction="20000"/>
          </a:bodyPr>
          <a:lstStyle/>
          <a:p>
            <a:r>
              <a:rPr lang="en-US" altLang="en-US" sz="2400" dirty="0" smtClean="0"/>
              <a:t>We are </a:t>
            </a:r>
            <a:r>
              <a:rPr lang="en-US" sz="2400" dirty="0" smtClean="0"/>
              <a:t>grateful </a:t>
            </a:r>
            <a:r>
              <a:rPr lang="en-US" sz="2400" dirty="0"/>
              <a:t>to the anonymous photographers and artists, whose photos and pictures (or their fragments) posted on the Internet, </a:t>
            </a:r>
            <a:r>
              <a:rPr lang="en-US" sz="2400" dirty="0" smtClean="0"/>
              <a:t>we </a:t>
            </a:r>
            <a:r>
              <a:rPr lang="en-US" sz="2400" dirty="0"/>
              <a:t>used in the presentation.</a:t>
            </a:r>
            <a:endParaRPr lang="en-US" altLang="en-US" sz="2400" dirty="0"/>
          </a:p>
          <a:p>
            <a:pPr marL="0" indent="0">
              <a:buNone/>
            </a:pP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88640"/>
            <a:ext cx="54387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 y="2848347"/>
            <a:ext cx="7334250" cy="11144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9" y="4286330"/>
            <a:ext cx="4968552" cy="251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30924" y="4699620"/>
            <a:ext cx="3921841"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Beware on hidden slides!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551911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a:xfrm>
            <a:off x="250825" y="-1588"/>
            <a:ext cx="8642350" cy="1990726"/>
          </a:xfrm>
        </p:spPr>
        <p:txBody>
          <a:bodyPr>
            <a:normAutofit fontScale="90000"/>
          </a:bodyPr>
          <a:lstStyle/>
          <a:p>
            <a:r>
              <a:rPr lang="en-US" altLang="en-US" b="1" smtClean="0">
                <a:solidFill>
                  <a:srgbClr val="0070C0"/>
                </a:solidFill>
              </a:rPr>
              <a:t>What kind of skills/profession is your learning objective(s)</a:t>
            </a:r>
            <a:br>
              <a:rPr lang="en-US" altLang="en-US" b="1" smtClean="0">
                <a:solidFill>
                  <a:srgbClr val="0070C0"/>
                </a:solidFill>
              </a:rPr>
            </a:br>
            <a:r>
              <a:rPr lang="en-US" altLang="en-US" b="1" smtClean="0">
                <a:solidFill>
                  <a:srgbClr val="0070C0"/>
                </a:solidFill>
              </a:rPr>
              <a:t>(i.e., why University?)</a:t>
            </a:r>
          </a:p>
        </p:txBody>
      </p:sp>
      <p:grpSp>
        <p:nvGrpSpPr>
          <p:cNvPr id="75779" name="Group 6"/>
          <p:cNvGrpSpPr>
            <a:grpSpLocks/>
          </p:cNvGrpSpPr>
          <p:nvPr/>
        </p:nvGrpSpPr>
        <p:grpSpPr bwMode="auto">
          <a:xfrm>
            <a:off x="207963" y="2222500"/>
            <a:ext cx="8737600" cy="4424363"/>
            <a:chOff x="140643" y="2070469"/>
            <a:chExt cx="8738540" cy="4424253"/>
          </a:xfrm>
        </p:grpSpPr>
        <p:pic>
          <p:nvPicPr>
            <p:cNvPr id="75780" name="Picture 1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4541" y="2070469"/>
              <a:ext cx="4316925" cy="44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1" name="Picture 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40643" y="2527382"/>
              <a:ext cx="1893021" cy="361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5782" name="Group 4"/>
            <p:cNvGrpSpPr>
              <a:grpSpLocks/>
            </p:cNvGrpSpPr>
            <p:nvPr/>
          </p:nvGrpSpPr>
          <p:grpSpPr bwMode="auto">
            <a:xfrm>
              <a:off x="6751158" y="2383520"/>
              <a:ext cx="2128025" cy="3916293"/>
              <a:chOff x="6741633" y="2221595"/>
              <a:chExt cx="2128025" cy="3916293"/>
            </a:xfrm>
          </p:grpSpPr>
          <p:pic>
            <p:nvPicPr>
              <p:cNvPr id="75783"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8376" y="4273446"/>
                <a:ext cx="848015" cy="57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4"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8376" y="4923253"/>
                <a:ext cx="848015" cy="57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5" name="Picture 1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51" y="4263921"/>
                <a:ext cx="848015" cy="57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6"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51" y="4913728"/>
                <a:ext cx="848015" cy="57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7"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951" y="5561428"/>
                <a:ext cx="848015" cy="57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8"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1826" y="5551903"/>
                <a:ext cx="848015" cy="57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5789" name="Group 3"/>
              <p:cNvGrpSpPr>
                <a:grpSpLocks/>
              </p:cNvGrpSpPr>
              <p:nvPr/>
            </p:nvGrpSpPr>
            <p:grpSpPr bwMode="auto">
              <a:xfrm>
                <a:off x="6741633" y="2221595"/>
                <a:ext cx="2128025" cy="1927485"/>
                <a:chOff x="7020272" y="2221595"/>
                <a:chExt cx="1849386" cy="1574477"/>
              </a:xfrm>
            </p:grpSpPr>
            <p:pic>
              <p:nvPicPr>
                <p:cNvPr id="75790" name="Picture 1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0272" y="2221595"/>
                  <a:ext cx="1849386" cy="1574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91" name="Picture 19"/>
                <p:cNvPicPr>
                  <a:picLocks noChangeAspect="1" noChangeArrowheads="1"/>
                </p:cNvPicPr>
                <p:nvPr/>
              </p:nvPicPr>
              <p:blipFill>
                <a:blip r:embed="rId7">
                  <a:clrChange>
                    <a:clrFrom>
                      <a:srgbClr val="FEFDFA"/>
                    </a:clrFrom>
                    <a:clrTo>
                      <a:srgbClr val="FEFDFA">
                        <a:alpha val="0"/>
                      </a:srgbClr>
                    </a:clrTo>
                  </a:clrChange>
                  <a:extLst>
                    <a:ext uri="{28A0092B-C50C-407E-A947-70E740481C1C}">
                      <a14:useLocalDpi xmlns:a14="http://schemas.microsoft.com/office/drawing/2010/main" val="0"/>
                    </a:ext>
                  </a:extLst>
                </a:blip>
                <a:srcRect/>
                <a:stretch>
                  <a:fillRect/>
                </a:stretch>
              </p:blipFill>
              <p:spPr bwMode="auto">
                <a:xfrm>
                  <a:off x="7512744" y="2931063"/>
                  <a:ext cx="1143583" cy="38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Tree>
    <p:extLst>
      <p:ext uri="{BB962C8B-B14F-4D97-AF65-F5344CB8AC3E}">
        <p14:creationId xmlns:p14="http://schemas.microsoft.com/office/powerpoint/2010/main" val="700306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6802" name="Group 7"/>
          <p:cNvGrpSpPr>
            <a:grpSpLocks/>
          </p:cNvGrpSpPr>
          <p:nvPr/>
        </p:nvGrpSpPr>
        <p:grpSpPr bwMode="auto">
          <a:xfrm>
            <a:off x="3611563" y="3013075"/>
            <a:ext cx="3168650" cy="2149475"/>
            <a:chOff x="4621774" y="1700808"/>
            <a:chExt cx="3168650" cy="2149475"/>
          </a:xfrm>
        </p:grpSpPr>
        <p:grpSp>
          <p:nvGrpSpPr>
            <p:cNvPr id="76811" name="Group 4"/>
            <p:cNvGrpSpPr>
              <a:grpSpLocks/>
            </p:cNvGrpSpPr>
            <p:nvPr/>
          </p:nvGrpSpPr>
          <p:grpSpPr bwMode="auto">
            <a:xfrm>
              <a:off x="4621774" y="1700808"/>
              <a:ext cx="3168650" cy="2149475"/>
              <a:chOff x="512118" y="2904913"/>
              <a:chExt cx="3168352" cy="2150059"/>
            </a:xfrm>
          </p:grpSpPr>
          <p:pic>
            <p:nvPicPr>
              <p:cNvPr id="768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18" y="2904913"/>
                <a:ext cx="3168352" cy="215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rot="536683">
                <a:off x="822714" y="3869504"/>
                <a:ext cx="1404552"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pitchFamily="34" charset="0"/>
                  </a:rPr>
                  <a:t>Problems</a:t>
                </a:r>
              </a:p>
            </p:txBody>
          </p:sp>
        </p:grpSp>
        <p:pic>
          <p:nvPicPr>
            <p:cNvPr id="7681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8214" y="2358405"/>
              <a:ext cx="516618" cy="109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6803" name="Picture 4"/>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89663" y="4635500"/>
            <a:ext cx="2616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rved Down Arrow 5"/>
          <p:cNvSpPr/>
          <p:nvPr/>
        </p:nvSpPr>
        <p:spPr>
          <a:xfrm rot="1691014">
            <a:off x="5280025" y="3049588"/>
            <a:ext cx="2808288" cy="1062037"/>
          </a:xfrm>
          <a:prstGeom prst="curvedDownArrow">
            <a:avLst>
              <a:gd name="adj1" fmla="val 20339"/>
              <a:gd name="adj2" fmla="val 50000"/>
              <a:gd name="adj3" fmla="val 4320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000000"/>
              </a:solidFill>
            </a:endParaRPr>
          </a:p>
        </p:txBody>
      </p:sp>
      <p:sp>
        <p:nvSpPr>
          <p:cNvPr id="76805" name="Title 1"/>
          <p:cNvSpPr>
            <a:spLocks noGrp="1"/>
          </p:cNvSpPr>
          <p:nvPr>
            <p:ph type="title"/>
          </p:nvPr>
        </p:nvSpPr>
        <p:spPr>
          <a:xfrm>
            <a:off x="0" y="-1588"/>
            <a:ext cx="9144000" cy="719138"/>
          </a:xfrm>
        </p:spPr>
        <p:txBody>
          <a:bodyPr>
            <a:normAutofit fontScale="90000"/>
          </a:bodyPr>
          <a:lstStyle/>
          <a:p>
            <a:r>
              <a:rPr lang="en-US" altLang="en-US" b="1" smtClean="0">
                <a:solidFill>
                  <a:srgbClr val="0070C0"/>
                </a:solidFill>
              </a:rPr>
              <a:t>Good Engineers </a:t>
            </a:r>
            <a:r>
              <a:rPr lang="en-US" altLang="en-US" sz="3600" smtClean="0"/>
              <a:t>...</a:t>
            </a:r>
            <a:endParaRPr lang="en-US" altLang="en-US" b="1" smtClean="0">
              <a:solidFill>
                <a:srgbClr val="0070C0"/>
              </a:solidFill>
            </a:endParaRPr>
          </a:p>
        </p:txBody>
      </p:sp>
      <p:sp>
        <p:nvSpPr>
          <p:cNvPr id="2" name="Left Arrow 1"/>
          <p:cNvSpPr/>
          <p:nvPr/>
        </p:nvSpPr>
        <p:spPr>
          <a:xfrm>
            <a:off x="2843213" y="5732463"/>
            <a:ext cx="3313112" cy="576262"/>
          </a:xfrm>
          <a:prstGeom prst="leftArrow">
            <a:avLst>
              <a:gd name="adj1" fmla="val 50000"/>
              <a:gd name="adj2" fmla="val 10952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grpSp>
        <p:nvGrpSpPr>
          <p:cNvPr id="76807" name="Group 13"/>
          <p:cNvGrpSpPr>
            <a:grpSpLocks/>
          </p:cNvGrpSpPr>
          <p:nvPr/>
        </p:nvGrpSpPr>
        <p:grpSpPr bwMode="auto">
          <a:xfrm>
            <a:off x="614363" y="4637088"/>
            <a:ext cx="2190750" cy="2114550"/>
            <a:chOff x="2195513" y="4475163"/>
            <a:chExt cx="2190750" cy="2114550"/>
          </a:xfrm>
        </p:grpSpPr>
        <p:pic>
          <p:nvPicPr>
            <p:cNvPr id="7680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4475163"/>
              <a:ext cx="21907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bwMode="auto">
            <a:xfrm rot="730272">
              <a:off x="2446271" y="5802487"/>
              <a:ext cx="1124026" cy="338554"/>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600" b="1" i="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pitchFamily="34" charset="0"/>
                </a:rPr>
                <a:t>Products</a:t>
              </a:r>
            </a:p>
          </p:txBody>
        </p:sp>
      </p:grpSp>
      <p:sp>
        <p:nvSpPr>
          <p:cNvPr id="3" name="Rectangle 2"/>
          <p:cNvSpPr/>
          <p:nvPr/>
        </p:nvSpPr>
        <p:spPr>
          <a:xfrm>
            <a:off x="2430463" y="692150"/>
            <a:ext cx="6681787" cy="5762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0" dirty="0">
                <a:solidFill>
                  <a:srgbClr val="FF0000"/>
                </a:solidFill>
                <a:latin typeface="Courier New" panose="02070309020205020404" pitchFamily="49" charset="0"/>
                <a:cs typeface="Courier New" panose="02070309020205020404" pitchFamily="49" charset="0"/>
              </a:rPr>
              <a:t>… converting problems into products</a:t>
            </a:r>
          </a:p>
        </p:txBody>
      </p:sp>
    </p:spTree>
    <p:extLst>
      <p:ext uri="{BB962C8B-B14F-4D97-AF65-F5344CB8AC3E}">
        <p14:creationId xmlns:p14="http://schemas.microsoft.com/office/powerpoint/2010/main" val="35511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89663" y="4635500"/>
            <a:ext cx="2616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p:cNvSpPr/>
          <p:nvPr/>
        </p:nvSpPr>
        <p:spPr>
          <a:xfrm>
            <a:off x="2843213" y="5732463"/>
            <a:ext cx="3313112" cy="576262"/>
          </a:xfrm>
          <a:prstGeom prst="leftArrow">
            <a:avLst>
              <a:gd name="adj1" fmla="val 50000"/>
              <a:gd name="adj2" fmla="val 10952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grpSp>
        <p:nvGrpSpPr>
          <p:cNvPr id="77828" name="Group 13"/>
          <p:cNvGrpSpPr>
            <a:grpSpLocks/>
          </p:cNvGrpSpPr>
          <p:nvPr/>
        </p:nvGrpSpPr>
        <p:grpSpPr bwMode="auto">
          <a:xfrm>
            <a:off x="614363" y="4637088"/>
            <a:ext cx="2190750" cy="2114550"/>
            <a:chOff x="2195513" y="4475163"/>
            <a:chExt cx="2190750" cy="2114550"/>
          </a:xfrm>
        </p:grpSpPr>
        <p:pic>
          <p:nvPicPr>
            <p:cNvPr id="7783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4475163"/>
              <a:ext cx="21907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bwMode="auto">
            <a:xfrm rot="730272">
              <a:off x="2446271" y="5802487"/>
              <a:ext cx="1124026" cy="338554"/>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600" b="1" i="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pitchFamily="34" charset="0"/>
                </a:rPr>
                <a:t>Products</a:t>
              </a:r>
            </a:p>
          </p:txBody>
        </p:sp>
      </p:grpSp>
      <p:sp>
        <p:nvSpPr>
          <p:cNvPr id="3" name="Rectangle 2"/>
          <p:cNvSpPr/>
          <p:nvPr/>
        </p:nvSpPr>
        <p:spPr>
          <a:xfrm>
            <a:off x="3849688" y="692150"/>
            <a:ext cx="5241925" cy="10810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0" dirty="0">
                <a:solidFill>
                  <a:srgbClr val="FF0000"/>
                </a:solidFill>
                <a:latin typeface="Courier New" panose="02070309020205020404" pitchFamily="49" charset="0"/>
                <a:cs typeface="Courier New" panose="02070309020205020404" pitchFamily="49" charset="0"/>
              </a:rPr>
              <a:t>… “talking” about products (buying, managing, selling)</a:t>
            </a:r>
          </a:p>
        </p:txBody>
      </p:sp>
      <p:sp>
        <p:nvSpPr>
          <p:cNvPr id="17" name="Left Arrow 16"/>
          <p:cNvSpPr/>
          <p:nvPr/>
        </p:nvSpPr>
        <p:spPr>
          <a:xfrm rot="7012739">
            <a:off x="1581944" y="3715544"/>
            <a:ext cx="1308100" cy="576262"/>
          </a:xfrm>
          <a:prstGeom prst="leftArrow">
            <a:avLst>
              <a:gd name="adj1" fmla="val 50000"/>
              <a:gd name="adj2" fmla="val 764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sp>
        <p:nvSpPr>
          <p:cNvPr id="18" name="Title 1"/>
          <p:cNvSpPr txBox="1">
            <a:spLocks/>
          </p:cNvSpPr>
          <p:nvPr/>
        </p:nvSpPr>
        <p:spPr bwMode="auto">
          <a:xfrm>
            <a:off x="0" y="-1588"/>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i="0" kern="0" dirty="0" smtClean="0">
                <a:solidFill>
                  <a:srgbClr val="000000"/>
                </a:solidFill>
              </a:rPr>
              <a:t>Good Engineers vs. </a:t>
            </a:r>
            <a:r>
              <a:rPr lang="en-US" altLang="en-US" b="1" i="0" kern="0" dirty="0" smtClean="0">
                <a:solidFill>
                  <a:srgbClr val="0070C0"/>
                </a:solidFill>
              </a:rPr>
              <a:t>Managers</a:t>
            </a:r>
          </a:p>
        </p:txBody>
      </p:sp>
      <p:grpSp>
        <p:nvGrpSpPr>
          <p:cNvPr id="77832" name="Group 22"/>
          <p:cNvGrpSpPr>
            <a:grpSpLocks/>
          </p:cNvGrpSpPr>
          <p:nvPr/>
        </p:nvGrpSpPr>
        <p:grpSpPr bwMode="auto">
          <a:xfrm>
            <a:off x="144463" y="1003300"/>
            <a:ext cx="3617912" cy="2355850"/>
            <a:chOff x="582716" y="1478957"/>
            <a:chExt cx="3617833" cy="2356402"/>
          </a:xfrm>
        </p:grpSpPr>
        <p:sp>
          <p:nvSpPr>
            <p:cNvPr id="24" name="Rectangle 23"/>
            <p:cNvSpPr/>
            <p:nvPr/>
          </p:nvSpPr>
          <p:spPr>
            <a:xfrm>
              <a:off x="582716" y="1478957"/>
              <a:ext cx="3617833" cy="2353226"/>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pic>
          <p:nvPicPr>
            <p:cNvPr id="778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16" y="1478957"/>
              <a:ext cx="1959771" cy="117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17" y="2657158"/>
              <a:ext cx="1840497" cy="117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3214" y="1478957"/>
              <a:ext cx="1777335" cy="235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8674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89663" y="4635500"/>
            <a:ext cx="2616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p:cNvSpPr/>
          <p:nvPr/>
        </p:nvSpPr>
        <p:spPr>
          <a:xfrm>
            <a:off x="2843213" y="5732463"/>
            <a:ext cx="3313112" cy="576262"/>
          </a:xfrm>
          <a:prstGeom prst="leftArrow">
            <a:avLst>
              <a:gd name="adj1" fmla="val 50000"/>
              <a:gd name="adj2" fmla="val 10952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grpSp>
        <p:nvGrpSpPr>
          <p:cNvPr id="78852" name="Group 13"/>
          <p:cNvGrpSpPr>
            <a:grpSpLocks/>
          </p:cNvGrpSpPr>
          <p:nvPr/>
        </p:nvGrpSpPr>
        <p:grpSpPr bwMode="auto">
          <a:xfrm>
            <a:off x="614363" y="4637088"/>
            <a:ext cx="2190750" cy="2114550"/>
            <a:chOff x="2195513" y="4475163"/>
            <a:chExt cx="2190750" cy="2114550"/>
          </a:xfrm>
        </p:grpSpPr>
        <p:pic>
          <p:nvPicPr>
            <p:cNvPr id="7886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4475163"/>
              <a:ext cx="21907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bwMode="auto">
            <a:xfrm rot="730272">
              <a:off x="2446271" y="5802487"/>
              <a:ext cx="1124026" cy="338554"/>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600" b="1" i="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pitchFamily="34" charset="0"/>
                </a:rPr>
                <a:t>Products</a:t>
              </a:r>
            </a:p>
          </p:txBody>
        </p:sp>
      </p:grpSp>
      <p:sp>
        <p:nvSpPr>
          <p:cNvPr id="3" name="Rectangle 2"/>
          <p:cNvSpPr/>
          <p:nvPr/>
        </p:nvSpPr>
        <p:spPr>
          <a:xfrm>
            <a:off x="3924300" y="692150"/>
            <a:ext cx="5111750" cy="39449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i="0" dirty="0">
                <a:solidFill>
                  <a:srgbClr val="FF0000"/>
                </a:solidFill>
                <a:latin typeface="Courier New" panose="02070309020205020404" pitchFamily="49" charset="0"/>
                <a:cs typeface="Courier New" panose="02070309020205020404" pitchFamily="49" charset="0"/>
              </a:rPr>
              <a:t>… installing (or API-based accessing as-a-service), administrating and using product as part of their professional activity or as a component in their applications or business processes … understanding WHAT the product is doing but without deep understanding HOW …</a:t>
            </a:r>
          </a:p>
        </p:txBody>
      </p:sp>
      <p:sp>
        <p:nvSpPr>
          <p:cNvPr id="17" name="Left Arrow 16"/>
          <p:cNvSpPr/>
          <p:nvPr/>
        </p:nvSpPr>
        <p:spPr>
          <a:xfrm rot="7012739">
            <a:off x="1581944" y="3715544"/>
            <a:ext cx="1308100" cy="576262"/>
          </a:xfrm>
          <a:prstGeom prst="leftArrow">
            <a:avLst>
              <a:gd name="adj1" fmla="val 50000"/>
              <a:gd name="adj2" fmla="val 764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sp>
        <p:nvSpPr>
          <p:cNvPr id="18" name="Title 1"/>
          <p:cNvSpPr txBox="1">
            <a:spLocks/>
          </p:cNvSpPr>
          <p:nvPr/>
        </p:nvSpPr>
        <p:spPr bwMode="auto">
          <a:xfrm>
            <a:off x="0" y="-1588"/>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i="0" kern="0" dirty="0" smtClean="0">
                <a:solidFill>
                  <a:srgbClr val="000000"/>
                </a:solidFill>
              </a:rPr>
              <a:t>Good Engineers vs. </a:t>
            </a:r>
            <a:r>
              <a:rPr lang="en-US" altLang="en-US" b="1" i="0" kern="0" dirty="0" smtClean="0">
                <a:solidFill>
                  <a:srgbClr val="0070C0"/>
                </a:solidFill>
              </a:rPr>
              <a:t>Advanced Users</a:t>
            </a:r>
          </a:p>
        </p:txBody>
      </p:sp>
      <p:grpSp>
        <p:nvGrpSpPr>
          <p:cNvPr id="78856" name="Group 4"/>
          <p:cNvGrpSpPr>
            <a:grpSpLocks/>
          </p:cNvGrpSpPr>
          <p:nvPr/>
        </p:nvGrpSpPr>
        <p:grpSpPr bwMode="auto">
          <a:xfrm>
            <a:off x="144463" y="1003300"/>
            <a:ext cx="3617912" cy="2352675"/>
            <a:chOff x="144463" y="1003300"/>
            <a:chExt cx="3617912" cy="2352675"/>
          </a:xfrm>
        </p:grpSpPr>
        <p:sp>
          <p:nvSpPr>
            <p:cNvPr id="24" name="Rectangle 23"/>
            <p:cNvSpPr/>
            <p:nvPr/>
          </p:nvSpPr>
          <p:spPr bwMode="auto">
            <a:xfrm>
              <a:off x="144463" y="1003300"/>
              <a:ext cx="3617912" cy="2352675"/>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pic>
          <p:nvPicPr>
            <p:cNvPr id="788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96" y="1047030"/>
              <a:ext cx="2880320" cy="168042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88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825" y="2496947"/>
              <a:ext cx="1135261" cy="8046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8860" name="Group 3"/>
            <p:cNvGrpSpPr>
              <a:grpSpLocks/>
            </p:cNvGrpSpPr>
            <p:nvPr/>
          </p:nvGrpSpPr>
          <p:grpSpPr bwMode="auto">
            <a:xfrm>
              <a:off x="200274" y="2761878"/>
              <a:ext cx="2345977" cy="536945"/>
              <a:chOff x="3175257" y="3751022"/>
              <a:chExt cx="2434669" cy="489267"/>
            </a:xfrm>
          </p:grpSpPr>
          <p:pic>
            <p:nvPicPr>
              <p:cNvPr id="788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257" y="3751023"/>
                <a:ext cx="884303" cy="48403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886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594301" y="3224665"/>
                <a:ext cx="489267" cy="154198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78861"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1030" y="1086644"/>
              <a:ext cx="558503" cy="65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62" name="Picture 8"/>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2175" y="1825628"/>
              <a:ext cx="570227" cy="56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7523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9874" name="Group 7"/>
          <p:cNvGrpSpPr>
            <a:grpSpLocks/>
          </p:cNvGrpSpPr>
          <p:nvPr/>
        </p:nvGrpSpPr>
        <p:grpSpPr bwMode="auto">
          <a:xfrm>
            <a:off x="3611563" y="3013075"/>
            <a:ext cx="3168650" cy="2149475"/>
            <a:chOff x="4621774" y="1700808"/>
            <a:chExt cx="3168650" cy="2149475"/>
          </a:xfrm>
        </p:grpSpPr>
        <p:grpSp>
          <p:nvGrpSpPr>
            <p:cNvPr id="79888" name="Group 4"/>
            <p:cNvGrpSpPr>
              <a:grpSpLocks/>
            </p:cNvGrpSpPr>
            <p:nvPr/>
          </p:nvGrpSpPr>
          <p:grpSpPr bwMode="auto">
            <a:xfrm>
              <a:off x="4621774" y="1700808"/>
              <a:ext cx="3168650" cy="2149475"/>
              <a:chOff x="512118" y="2904913"/>
              <a:chExt cx="3168352" cy="2150059"/>
            </a:xfrm>
          </p:grpSpPr>
          <p:pic>
            <p:nvPicPr>
              <p:cNvPr id="79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18" y="2904913"/>
                <a:ext cx="3168352" cy="215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rot="536683">
                <a:off x="822714" y="3869504"/>
                <a:ext cx="1404552"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pitchFamily="34" charset="0"/>
                  </a:rPr>
                  <a:t>Problems</a:t>
                </a:r>
              </a:p>
            </p:txBody>
          </p:sp>
        </p:grpSp>
        <p:pic>
          <p:nvPicPr>
            <p:cNvPr id="79889"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8214" y="2358405"/>
              <a:ext cx="516618" cy="109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9875" name="Picture 4"/>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89663" y="4635500"/>
            <a:ext cx="2616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rved Down Arrow 5"/>
          <p:cNvSpPr/>
          <p:nvPr/>
        </p:nvSpPr>
        <p:spPr>
          <a:xfrm rot="1691014">
            <a:off x="5280025" y="3049588"/>
            <a:ext cx="2808288" cy="1062037"/>
          </a:xfrm>
          <a:prstGeom prst="curvedDownArrow">
            <a:avLst>
              <a:gd name="adj1" fmla="val 20339"/>
              <a:gd name="adj2" fmla="val 50000"/>
              <a:gd name="adj3" fmla="val 4320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000000"/>
              </a:solidFill>
            </a:endParaRPr>
          </a:p>
        </p:txBody>
      </p:sp>
      <p:sp>
        <p:nvSpPr>
          <p:cNvPr id="2" name="Left Arrow 1"/>
          <p:cNvSpPr/>
          <p:nvPr/>
        </p:nvSpPr>
        <p:spPr>
          <a:xfrm>
            <a:off x="2843213" y="5732463"/>
            <a:ext cx="3313112" cy="576262"/>
          </a:xfrm>
          <a:prstGeom prst="leftArrow">
            <a:avLst>
              <a:gd name="adj1" fmla="val 50000"/>
              <a:gd name="adj2" fmla="val 10952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FFFFFF"/>
              </a:solidFill>
            </a:endParaRPr>
          </a:p>
        </p:txBody>
      </p:sp>
      <p:grpSp>
        <p:nvGrpSpPr>
          <p:cNvPr id="79878" name="Group 13"/>
          <p:cNvGrpSpPr>
            <a:grpSpLocks/>
          </p:cNvGrpSpPr>
          <p:nvPr/>
        </p:nvGrpSpPr>
        <p:grpSpPr bwMode="auto">
          <a:xfrm>
            <a:off x="614363" y="4637088"/>
            <a:ext cx="2190750" cy="2114550"/>
            <a:chOff x="2195513" y="4475163"/>
            <a:chExt cx="2190750" cy="2114550"/>
          </a:xfrm>
        </p:grpSpPr>
        <p:pic>
          <p:nvPicPr>
            <p:cNvPr id="7988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4475163"/>
              <a:ext cx="21907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bwMode="auto">
            <a:xfrm rot="730272">
              <a:off x="2446271" y="5802487"/>
              <a:ext cx="1124026" cy="338554"/>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600" b="1" i="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pitchFamily="34" charset="0"/>
                </a:rPr>
                <a:t>Products</a:t>
              </a:r>
            </a:p>
          </p:txBody>
        </p:sp>
      </p:grpSp>
      <p:sp>
        <p:nvSpPr>
          <p:cNvPr id="3" name="Rectangle 2"/>
          <p:cNvSpPr/>
          <p:nvPr/>
        </p:nvSpPr>
        <p:spPr>
          <a:xfrm>
            <a:off x="4211638" y="692150"/>
            <a:ext cx="4900612" cy="5762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0" dirty="0">
                <a:solidFill>
                  <a:srgbClr val="FF0000"/>
                </a:solidFill>
                <a:latin typeface="Courier New" panose="02070309020205020404" pitchFamily="49" charset="0"/>
                <a:cs typeface="Courier New" panose="02070309020205020404" pitchFamily="49" charset="0"/>
              </a:rPr>
              <a:t>… inventing new problems</a:t>
            </a:r>
          </a:p>
        </p:txBody>
      </p:sp>
      <p:sp>
        <p:nvSpPr>
          <p:cNvPr id="79880" name="Title 1"/>
          <p:cNvSpPr>
            <a:spLocks noGrp="1"/>
          </p:cNvSpPr>
          <p:nvPr>
            <p:ph type="title"/>
          </p:nvPr>
        </p:nvSpPr>
        <p:spPr>
          <a:xfrm>
            <a:off x="0" y="-1588"/>
            <a:ext cx="9144000" cy="719138"/>
          </a:xfrm>
        </p:spPr>
        <p:txBody>
          <a:bodyPr>
            <a:normAutofit fontScale="90000"/>
          </a:bodyPr>
          <a:lstStyle/>
          <a:p>
            <a:r>
              <a:rPr lang="en-US" altLang="en-US" sz="3600" smtClean="0"/>
              <a:t>Good Engineers vs. </a:t>
            </a:r>
            <a:r>
              <a:rPr lang="en-US" altLang="en-US" b="1" smtClean="0">
                <a:solidFill>
                  <a:srgbClr val="0070C0"/>
                </a:solidFill>
              </a:rPr>
              <a:t>VIP Engineers</a:t>
            </a:r>
          </a:p>
        </p:txBody>
      </p:sp>
      <p:grpSp>
        <p:nvGrpSpPr>
          <p:cNvPr id="79881" name="Group 4"/>
          <p:cNvGrpSpPr>
            <a:grpSpLocks/>
          </p:cNvGrpSpPr>
          <p:nvPr/>
        </p:nvGrpSpPr>
        <p:grpSpPr bwMode="auto">
          <a:xfrm>
            <a:off x="103188" y="731838"/>
            <a:ext cx="2701925" cy="3273425"/>
            <a:chOff x="103188" y="731838"/>
            <a:chExt cx="2446337" cy="2986087"/>
          </a:xfrm>
        </p:grpSpPr>
        <p:pic>
          <p:nvPicPr>
            <p:cNvPr id="79883"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88" y="2638425"/>
              <a:ext cx="9525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4"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88" y="731838"/>
              <a:ext cx="2092325" cy="180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5"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838" y="2038350"/>
              <a:ext cx="15636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Curved Down Arrow 21"/>
          <p:cNvSpPr/>
          <p:nvPr/>
        </p:nvSpPr>
        <p:spPr>
          <a:xfrm rot="1691014">
            <a:off x="2584450" y="1908175"/>
            <a:ext cx="2808288" cy="1063625"/>
          </a:xfrm>
          <a:prstGeom prst="curvedDownArrow">
            <a:avLst>
              <a:gd name="adj1" fmla="val 20339"/>
              <a:gd name="adj2" fmla="val 50000"/>
              <a:gd name="adj3" fmla="val 4320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i="0">
              <a:solidFill>
                <a:srgbClr val="000000"/>
              </a:solidFill>
            </a:endParaRPr>
          </a:p>
        </p:txBody>
      </p:sp>
    </p:spTree>
    <p:extLst>
      <p:ext uri="{BB962C8B-B14F-4D97-AF65-F5344CB8AC3E}">
        <p14:creationId xmlns:p14="http://schemas.microsoft.com/office/powerpoint/2010/main" val="78774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0898" name="Group 7"/>
          <p:cNvGrpSpPr>
            <a:grpSpLocks/>
          </p:cNvGrpSpPr>
          <p:nvPr/>
        </p:nvGrpSpPr>
        <p:grpSpPr bwMode="auto">
          <a:xfrm>
            <a:off x="3611563" y="3013075"/>
            <a:ext cx="3168650" cy="2149475"/>
            <a:chOff x="4621774" y="1700808"/>
            <a:chExt cx="3168650" cy="2149475"/>
          </a:xfrm>
        </p:grpSpPr>
        <p:grpSp>
          <p:nvGrpSpPr>
            <p:cNvPr id="80920" name="Group 4"/>
            <p:cNvGrpSpPr>
              <a:grpSpLocks/>
            </p:cNvGrpSpPr>
            <p:nvPr/>
          </p:nvGrpSpPr>
          <p:grpSpPr bwMode="auto">
            <a:xfrm>
              <a:off x="4621774" y="1700808"/>
              <a:ext cx="3168650" cy="2149475"/>
              <a:chOff x="512118" y="2904913"/>
              <a:chExt cx="3168352" cy="2150059"/>
            </a:xfrm>
          </p:grpSpPr>
          <p:pic>
            <p:nvPicPr>
              <p:cNvPr id="80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18" y="2904913"/>
                <a:ext cx="3168352" cy="215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37"/>
              <p:cNvSpPr/>
              <p:nvPr/>
            </p:nvSpPr>
            <p:spPr>
              <a:xfrm rot="536683">
                <a:off x="890003" y="3869450"/>
                <a:ext cx="1269972" cy="40021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Problems</a:t>
                </a:r>
              </a:p>
            </p:txBody>
          </p:sp>
        </p:grpSp>
        <p:pic>
          <p:nvPicPr>
            <p:cNvPr id="80921"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8214" y="2358405"/>
              <a:ext cx="516618" cy="109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Curved Down Arrow 38"/>
          <p:cNvSpPr/>
          <p:nvPr/>
        </p:nvSpPr>
        <p:spPr>
          <a:xfrm rot="1691014">
            <a:off x="5280025" y="3049588"/>
            <a:ext cx="2808288" cy="1062037"/>
          </a:xfrm>
          <a:prstGeom prst="curvedDownArrow">
            <a:avLst>
              <a:gd name="adj1" fmla="val 20339"/>
              <a:gd name="adj2" fmla="val 50000"/>
              <a:gd name="adj3" fmla="val 4320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0" name="Left Arrow 39"/>
          <p:cNvSpPr/>
          <p:nvPr/>
        </p:nvSpPr>
        <p:spPr>
          <a:xfrm>
            <a:off x="2843213" y="5732463"/>
            <a:ext cx="3168650" cy="576262"/>
          </a:xfrm>
          <a:prstGeom prst="leftArrow">
            <a:avLst>
              <a:gd name="adj1" fmla="val 50000"/>
              <a:gd name="adj2" fmla="val 10952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0901" name="Group 13"/>
          <p:cNvGrpSpPr>
            <a:grpSpLocks/>
          </p:cNvGrpSpPr>
          <p:nvPr/>
        </p:nvGrpSpPr>
        <p:grpSpPr bwMode="auto">
          <a:xfrm>
            <a:off x="614363" y="4637088"/>
            <a:ext cx="2190750" cy="2114550"/>
            <a:chOff x="2195513" y="4475163"/>
            <a:chExt cx="2190750" cy="2114550"/>
          </a:xfrm>
        </p:grpSpPr>
        <p:pic>
          <p:nvPicPr>
            <p:cNvPr id="809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4475163"/>
              <a:ext cx="21907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bwMode="auto">
            <a:xfrm rot="730272">
              <a:off x="2446271" y="5802487"/>
              <a:ext cx="1124026" cy="338554"/>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Products</a:t>
              </a:r>
            </a:p>
          </p:txBody>
        </p:sp>
      </p:grpSp>
      <p:sp>
        <p:nvSpPr>
          <p:cNvPr id="44" name="Rectangle 43"/>
          <p:cNvSpPr/>
          <p:nvPr/>
        </p:nvSpPr>
        <p:spPr>
          <a:xfrm>
            <a:off x="2595563" y="654050"/>
            <a:ext cx="6464300" cy="5762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0" dirty="0">
                <a:solidFill>
                  <a:srgbClr val="FF0000"/>
                </a:solidFill>
                <a:latin typeface="Courier New" panose="02070309020205020404" pitchFamily="49" charset="0"/>
                <a:cs typeface="Courier New" panose="02070309020205020404" pitchFamily="49" charset="0"/>
              </a:rPr>
              <a:t>… inventing new and </a:t>
            </a:r>
            <a:r>
              <a:rPr lang="en-US" b="1" i="0" u="sng" dirty="0">
                <a:solidFill>
                  <a:srgbClr val="FF0000"/>
                </a:solidFill>
                <a:latin typeface="Courier New" panose="02070309020205020404" pitchFamily="49" charset="0"/>
                <a:cs typeface="Courier New" panose="02070309020205020404" pitchFamily="49" charset="0"/>
              </a:rPr>
              <a:t>SMART</a:t>
            </a:r>
            <a:r>
              <a:rPr lang="en-US" b="1" i="0" dirty="0">
                <a:solidFill>
                  <a:srgbClr val="FF0000"/>
                </a:solidFill>
                <a:latin typeface="Courier New" panose="02070309020205020404" pitchFamily="49" charset="0"/>
                <a:cs typeface="Courier New" panose="02070309020205020404" pitchFamily="49" charset="0"/>
              </a:rPr>
              <a:t> problems</a:t>
            </a:r>
          </a:p>
        </p:txBody>
      </p:sp>
      <p:sp>
        <p:nvSpPr>
          <p:cNvPr id="80903" name="Title 1"/>
          <p:cNvSpPr>
            <a:spLocks noGrp="1"/>
          </p:cNvSpPr>
          <p:nvPr>
            <p:ph type="title"/>
          </p:nvPr>
        </p:nvSpPr>
        <p:spPr>
          <a:xfrm>
            <a:off x="0" y="-1588"/>
            <a:ext cx="9144000" cy="719138"/>
          </a:xfrm>
        </p:spPr>
        <p:txBody>
          <a:bodyPr>
            <a:normAutofit fontScale="90000"/>
          </a:bodyPr>
          <a:lstStyle/>
          <a:p>
            <a:r>
              <a:rPr lang="en-US" altLang="en-US" sz="3600" smtClean="0"/>
              <a:t>VIP Engineers vs. </a:t>
            </a:r>
            <a:r>
              <a:rPr lang="en-US" altLang="en-US" b="1" smtClean="0">
                <a:solidFill>
                  <a:srgbClr val="0070C0"/>
                </a:solidFill>
              </a:rPr>
              <a:t>WISE Engineers</a:t>
            </a:r>
          </a:p>
        </p:txBody>
      </p:sp>
      <p:grpSp>
        <p:nvGrpSpPr>
          <p:cNvPr id="80904" name="Group 3"/>
          <p:cNvGrpSpPr>
            <a:grpSpLocks/>
          </p:cNvGrpSpPr>
          <p:nvPr/>
        </p:nvGrpSpPr>
        <p:grpSpPr bwMode="auto">
          <a:xfrm>
            <a:off x="6156325" y="4886325"/>
            <a:ext cx="2941638" cy="1893888"/>
            <a:chOff x="6156177" y="4886710"/>
            <a:chExt cx="2941928" cy="1893803"/>
          </a:xfrm>
        </p:grpSpPr>
        <p:pic>
          <p:nvPicPr>
            <p:cNvPr id="8091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177" y="4886710"/>
              <a:ext cx="2827628" cy="180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936" y="5845962"/>
              <a:ext cx="811169" cy="93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0905" name="Group 6"/>
          <p:cNvGrpSpPr>
            <a:grpSpLocks/>
          </p:cNvGrpSpPr>
          <p:nvPr/>
        </p:nvGrpSpPr>
        <p:grpSpPr bwMode="auto">
          <a:xfrm>
            <a:off x="7938" y="919163"/>
            <a:ext cx="2603500" cy="3059112"/>
            <a:chOff x="8626" y="918754"/>
            <a:chExt cx="2602134" cy="3059223"/>
          </a:xfrm>
        </p:grpSpPr>
        <p:pic>
          <p:nvPicPr>
            <p:cNvPr id="80911"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6" y="1020762"/>
              <a:ext cx="15144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12"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8315" y="918754"/>
              <a:ext cx="1212445" cy="119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13" name="Picture 6"/>
            <p:cNvPicPr>
              <a:picLocks noChangeAspect="1" noChangeArrowheads="1"/>
            </p:cNvPicPr>
            <p:nvPr/>
          </p:nvPicPr>
          <p:blipFill>
            <a:blip r:embed="rId9">
              <a:clrChange>
                <a:clrFrom>
                  <a:srgbClr val="D4D4D4"/>
                </a:clrFrom>
                <a:clrTo>
                  <a:srgbClr val="D4D4D4">
                    <a:alpha val="0"/>
                  </a:srgbClr>
                </a:clrTo>
              </a:clrChange>
              <a:extLst>
                <a:ext uri="{28A0092B-C50C-407E-A947-70E740481C1C}">
                  <a14:useLocalDpi xmlns:a14="http://schemas.microsoft.com/office/drawing/2010/main" val="0"/>
                </a:ext>
              </a:extLst>
            </a:blip>
            <a:srcRect/>
            <a:stretch>
              <a:fillRect/>
            </a:stretch>
          </p:blipFill>
          <p:spPr bwMode="auto">
            <a:xfrm flipH="1">
              <a:off x="614363" y="2257220"/>
              <a:ext cx="1883885" cy="172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1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33889">
              <a:off x="849475" y="2923251"/>
              <a:ext cx="525130" cy="50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15" name="Picture 1"/>
            <p:cNvPicPr>
              <a:picLocks noChangeAspect="1"/>
            </p:cNvPicPr>
            <p:nvPr/>
          </p:nvPicPr>
          <p:blipFill>
            <a:blip r:embed="rId11"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188594">
              <a:off x="1415974" y="2852324"/>
              <a:ext cx="740435" cy="74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Curved Down Arrow 58"/>
          <p:cNvSpPr/>
          <p:nvPr/>
        </p:nvSpPr>
        <p:spPr>
          <a:xfrm rot="1691014" flipV="1">
            <a:off x="1946275" y="4222750"/>
            <a:ext cx="4676775" cy="927100"/>
          </a:xfrm>
          <a:prstGeom prst="curvedDownArrow">
            <a:avLst>
              <a:gd name="adj1" fmla="val 57229"/>
              <a:gd name="adj2" fmla="val 77801"/>
              <a:gd name="adj3" fmla="val 6617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0" name="Rectangle 59"/>
          <p:cNvSpPr/>
          <p:nvPr/>
        </p:nvSpPr>
        <p:spPr>
          <a:xfrm>
            <a:off x="2595563" y="1317625"/>
            <a:ext cx="6464300" cy="8096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0" dirty="0">
                <a:solidFill>
                  <a:srgbClr val="FF0000"/>
                </a:solidFill>
                <a:latin typeface="Courier New" panose="02070309020205020404" pitchFamily="49" charset="0"/>
                <a:cs typeface="Courier New" panose="02070309020205020404" pitchFamily="49" charset="0"/>
              </a:rPr>
              <a:t>… designing and training (!) </a:t>
            </a:r>
            <a:r>
              <a:rPr lang="en-US" b="1" i="0" u="sng" dirty="0">
                <a:solidFill>
                  <a:srgbClr val="FF0000"/>
                </a:solidFill>
                <a:latin typeface="Courier New" panose="02070309020205020404" pitchFamily="49" charset="0"/>
                <a:cs typeface="Courier New" panose="02070309020205020404" pitchFamily="49" charset="0"/>
              </a:rPr>
              <a:t>SMART problem solvers</a:t>
            </a:r>
            <a:r>
              <a:rPr lang="en-US" b="1" i="0" dirty="0">
                <a:solidFill>
                  <a:srgbClr val="FF0000"/>
                </a:solidFill>
                <a:latin typeface="Courier New" panose="02070309020205020404" pitchFamily="49" charset="0"/>
                <a:cs typeface="Courier New" panose="02070309020205020404" pitchFamily="49" charset="0"/>
              </a:rPr>
              <a:t>!</a:t>
            </a:r>
          </a:p>
        </p:txBody>
      </p:sp>
      <p:pic>
        <p:nvPicPr>
          <p:cNvPr id="8090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80325" y="2174875"/>
            <a:ext cx="1408113" cy="178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Curved Down Arrow 61"/>
          <p:cNvSpPr/>
          <p:nvPr/>
        </p:nvSpPr>
        <p:spPr>
          <a:xfrm rot="1442241">
            <a:off x="2451100" y="1965325"/>
            <a:ext cx="2808288" cy="1063625"/>
          </a:xfrm>
          <a:prstGeom prst="curvedDownArrow">
            <a:avLst>
              <a:gd name="adj1" fmla="val 20339"/>
              <a:gd name="adj2" fmla="val 50000"/>
              <a:gd name="adj3" fmla="val 4320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3" name="Rectangle 62"/>
          <p:cNvSpPr/>
          <p:nvPr/>
        </p:nvSpPr>
        <p:spPr>
          <a:xfrm>
            <a:off x="5327101" y="994926"/>
            <a:ext cx="853119"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i="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a:t>
            </a:r>
          </a:p>
        </p:txBody>
      </p:sp>
      <p:sp>
        <p:nvSpPr>
          <p:cNvPr id="2" name="Rectangle 1"/>
          <p:cNvSpPr/>
          <p:nvPr/>
        </p:nvSpPr>
        <p:spPr>
          <a:xfrm rot="1752062">
            <a:off x="1311906" y="3348917"/>
            <a:ext cx="583814" cy="2616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Agents</a:t>
            </a:r>
            <a:endParaRPr lang="en-US" sz="11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91346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4930" name="Group 4"/>
          <p:cNvGrpSpPr>
            <a:grpSpLocks/>
          </p:cNvGrpSpPr>
          <p:nvPr/>
        </p:nvGrpSpPr>
        <p:grpSpPr bwMode="auto">
          <a:xfrm>
            <a:off x="57150" y="609600"/>
            <a:ext cx="9036050" cy="6192838"/>
            <a:chOff x="57150" y="610022"/>
            <a:chExt cx="9036496" cy="6192687"/>
          </a:xfrm>
        </p:grpSpPr>
        <p:sp>
          <p:nvSpPr>
            <p:cNvPr id="124932" name="Rectangle 3"/>
            <p:cNvSpPr>
              <a:spLocks noChangeArrowheads="1"/>
            </p:cNvSpPr>
            <p:nvPr/>
          </p:nvSpPr>
          <p:spPr bwMode="auto">
            <a:xfrm>
              <a:off x="57150" y="610022"/>
              <a:ext cx="9036496" cy="6192687"/>
            </a:xfrm>
            <a:prstGeom prst="rect">
              <a:avLst/>
            </a:prstGeom>
            <a:solidFill>
              <a:srgbClr val="FFFFFF"/>
            </a:solidFill>
            <a:ln w="31750" algn="ctr">
              <a:solidFill>
                <a:schemeClr val="tx1"/>
              </a:solidFill>
              <a:round/>
              <a:headEnd/>
              <a:tailEnd/>
            </a:ln>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endParaRPr kumimoji="0" lang="en-US" altLang="en-US" sz="2400">
                <a:solidFill>
                  <a:srgbClr val="333333"/>
                </a:solidFill>
              </a:endParaRPr>
            </a:p>
          </p:txBody>
        </p:sp>
        <p:grpSp>
          <p:nvGrpSpPr>
            <p:cNvPr id="124933" name="Group 2"/>
            <p:cNvGrpSpPr>
              <a:grpSpLocks/>
            </p:cNvGrpSpPr>
            <p:nvPr/>
          </p:nvGrpSpPr>
          <p:grpSpPr bwMode="auto">
            <a:xfrm>
              <a:off x="107504" y="715540"/>
              <a:ext cx="8928992" cy="6049069"/>
              <a:chOff x="107504" y="620291"/>
              <a:chExt cx="8591475" cy="5848350"/>
            </a:xfrm>
          </p:grpSpPr>
          <p:pic>
            <p:nvPicPr>
              <p:cNvPr id="1249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3524250" cy="584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620291"/>
                <a:ext cx="319087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754" y="620291"/>
                <a:ext cx="187635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8" name="Rectangle 7"/>
          <p:cNvSpPr>
            <a:spLocks noChangeArrowheads="1"/>
          </p:cNvSpPr>
          <p:nvPr/>
        </p:nvSpPr>
        <p:spPr bwMode="auto">
          <a:xfrm>
            <a:off x="22225" y="46038"/>
            <a:ext cx="9085263" cy="503237"/>
          </a:xfrm>
          <a:prstGeom prst="rect">
            <a:avLst/>
          </a:prstGeom>
          <a:noFill/>
          <a:ln w="9525">
            <a:noFill/>
            <a:miter lim="800000"/>
            <a:headEnd/>
            <a:tailEnd/>
          </a:ln>
          <a:effectLst>
            <a:outerShdw dist="35921" dir="2700000" algn="ctr" rotWithShape="0">
              <a:schemeClr val="bg2"/>
            </a:outerShdw>
          </a:effectLst>
        </p:spPr>
        <p:txBody>
          <a:bodyPr anchor="ctr"/>
          <a:lstStyle/>
          <a:p>
            <a:pPr>
              <a:defRPr/>
            </a:pPr>
            <a:r>
              <a:rPr lang="en-US" sz="2800" b="1" i="0" dirty="0">
                <a:solidFill>
                  <a:srgbClr val="EC8C00"/>
                </a:solidFill>
                <a:effectLst>
                  <a:outerShdw blurRad="38100" dist="38100" dir="2700000" algn="tl">
                    <a:srgbClr val="C0C0C0"/>
                  </a:outerShdw>
                </a:effectLst>
              </a:rPr>
              <a:t>Reason to study </a:t>
            </a:r>
            <a:r>
              <a:rPr lang="en-US" sz="2800" b="1" i="0" dirty="0" smtClean="0">
                <a:solidFill>
                  <a:srgbClr val="EC8C00"/>
                </a:solidFill>
                <a:effectLst>
                  <a:outerShdw blurRad="38100" dist="38100" dir="2700000" algn="tl">
                    <a:srgbClr val="C0C0C0"/>
                  </a:outerShdw>
                </a:effectLst>
              </a:rPr>
              <a:t>at COIN Program</a:t>
            </a:r>
            <a:endParaRPr lang="en-US" sz="2800" b="1" i="0" dirty="0">
              <a:solidFill>
                <a:srgbClr val="EC8C00"/>
              </a:solidFill>
              <a:effectLst>
                <a:outerShdw blurRad="38100" dist="38100" dir="2700000" algn="tl">
                  <a:srgbClr val="C0C0C0"/>
                </a:outerShdw>
              </a:effectLst>
            </a:endParaRPr>
          </a:p>
        </p:txBody>
      </p:sp>
    </p:spTree>
    <p:extLst>
      <p:ext uri="{BB962C8B-B14F-4D97-AF65-F5344CB8AC3E}">
        <p14:creationId xmlns:p14="http://schemas.microsoft.com/office/powerpoint/2010/main" val="4037501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22225" y="46038"/>
            <a:ext cx="9085263" cy="503237"/>
          </a:xfrm>
          <a:prstGeom prst="rect">
            <a:avLst/>
          </a:prstGeom>
          <a:noFill/>
          <a:ln w="9525">
            <a:noFill/>
            <a:miter lim="800000"/>
            <a:headEnd/>
            <a:tailEnd/>
          </a:ln>
          <a:effectLst>
            <a:outerShdw dist="35921" dir="2700000" algn="ctr" rotWithShape="0">
              <a:schemeClr val="bg2"/>
            </a:outerShdw>
          </a:effectLst>
        </p:spPr>
        <p:txBody>
          <a:bodyPr anchor="ctr"/>
          <a:lstStyle/>
          <a:p>
            <a:pPr>
              <a:defRPr/>
            </a:pPr>
            <a:r>
              <a:rPr lang="en-US" sz="2800" b="1" i="0" dirty="0">
                <a:solidFill>
                  <a:srgbClr val="EC8C00"/>
                </a:solidFill>
                <a:effectLst>
                  <a:outerShdw blurRad="38100" dist="38100" dir="2700000" algn="tl">
                    <a:srgbClr val="C0C0C0"/>
                  </a:outerShdw>
                </a:effectLst>
              </a:rPr>
              <a:t>Reason to study </a:t>
            </a:r>
            <a:r>
              <a:rPr lang="en-US" sz="2800" b="1" i="0" dirty="0" smtClean="0">
                <a:solidFill>
                  <a:srgbClr val="EC8C00"/>
                </a:solidFill>
                <a:effectLst>
                  <a:outerShdw blurRad="38100" dist="38100" dir="2700000" algn="tl">
                    <a:srgbClr val="C0C0C0"/>
                  </a:outerShdw>
                </a:effectLst>
              </a:rPr>
              <a:t>at COIN Program</a:t>
            </a:r>
            <a:endParaRPr lang="en-US" sz="2800" b="1" i="0" dirty="0">
              <a:solidFill>
                <a:srgbClr val="EC8C00"/>
              </a:solidFill>
              <a:effectLst>
                <a:outerShdw blurRad="38100" dist="38100" dir="2700000" algn="tl">
                  <a:srgbClr val="C0C0C0"/>
                </a:outerShdw>
              </a:effectLst>
            </a:endParaRPr>
          </a:p>
        </p:txBody>
      </p:sp>
      <p:grpSp>
        <p:nvGrpSpPr>
          <p:cNvPr id="125955" name="Group 5"/>
          <p:cNvGrpSpPr>
            <a:grpSpLocks/>
          </p:cNvGrpSpPr>
          <p:nvPr/>
        </p:nvGrpSpPr>
        <p:grpSpPr bwMode="auto">
          <a:xfrm>
            <a:off x="47625" y="600075"/>
            <a:ext cx="9036050" cy="6192838"/>
            <a:chOff x="47625" y="600497"/>
            <a:chExt cx="9036496" cy="6192687"/>
          </a:xfrm>
        </p:grpSpPr>
        <p:sp>
          <p:nvSpPr>
            <p:cNvPr id="125956" name="Rectangle 10"/>
            <p:cNvSpPr>
              <a:spLocks noChangeArrowheads="1"/>
            </p:cNvSpPr>
            <p:nvPr/>
          </p:nvSpPr>
          <p:spPr bwMode="auto">
            <a:xfrm>
              <a:off x="47625" y="600497"/>
              <a:ext cx="9036496" cy="6192687"/>
            </a:xfrm>
            <a:prstGeom prst="rect">
              <a:avLst/>
            </a:prstGeom>
            <a:solidFill>
              <a:srgbClr val="FFFFFF"/>
            </a:solidFill>
            <a:ln w="31750" algn="ctr">
              <a:solidFill>
                <a:schemeClr val="tx1"/>
              </a:solidFill>
              <a:round/>
              <a:headEnd/>
              <a:tailEnd/>
            </a:ln>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endParaRPr kumimoji="0" lang="en-US" altLang="en-US" sz="2400">
                <a:solidFill>
                  <a:srgbClr val="333333"/>
                </a:solidFill>
              </a:endParaRPr>
            </a:p>
          </p:txBody>
        </p:sp>
        <p:grpSp>
          <p:nvGrpSpPr>
            <p:cNvPr id="125957" name="Group 3"/>
            <p:cNvGrpSpPr>
              <a:grpSpLocks/>
            </p:cNvGrpSpPr>
            <p:nvPr/>
          </p:nvGrpSpPr>
          <p:grpSpPr bwMode="auto">
            <a:xfrm>
              <a:off x="145604" y="744115"/>
              <a:ext cx="8928992" cy="6049069"/>
              <a:chOff x="97979" y="620290"/>
              <a:chExt cx="8928992" cy="6049069"/>
            </a:xfrm>
          </p:grpSpPr>
          <p:grpSp>
            <p:nvGrpSpPr>
              <p:cNvPr id="125960" name="Group 2"/>
              <p:cNvGrpSpPr>
                <a:grpSpLocks/>
              </p:cNvGrpSpPr>
              <p:nvPr/>
            </p:nvGrpSpPr>
            <p:grpSpPr bwMode="auto">
              <a:xfrm>
                <a:off x="97979" y="620290"/>
                <a:ext cx="8928992" cy="6049069"/>
                <a:chOff x="107504" y="620291"/>
                <a:chExt cx="8591475" cy="5848350"/>
              </a:xfrm>
            </p:grpSpPr>
            <p:pic>
              <p:nvPicPr>
                <p:cNvPr id="1259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3524250" cy="584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620291"/>
                  <a:ext cx="319087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754" y="620291"/>
                  <a:ext cx="187635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596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87893">
                <a:off x="2784169" y="4248134"/>
                <a:ext cx="447675" cy="46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62" name="TextBox 1"/>
              <p:cNvSpPr txBox="1">
                <a:spLocks noChangeArrowheads="1"/>
              </p:cNvSpPr>
              <p:nvPr/>
            </p:nvSpPr>
            <p:spPr bwMode="auto">
              <a:xfrm>
                <a:off x="3281189" y="3692655"/>
                <a:ext cx="2232248" cy="147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1800" b="1" i="0" dirty="0">
                    <a:solidFill>
                      <a:srgbClr val="333333"/>
                    </a:solidFill>
                    <a:latin typeface="Segoe UI" pitchFamily="34" charset="0"/>
                    <a:cs typeface="Segoe UI" pitchFamily="34" charset="0"/>
                  </a:rPr>
                  <a:t>HE GRADUATED FROM UNIVERSITY OF </a:t>
                </a:r>
                <a:r>
                  <a:rPr kumimoji="0" lang="en-US" altLang="en-US" sz="1800" b="1" i="0" dirty="0" smtClean="0">
                    <a:solidFill>
                      <a:srgbClr val="333333"/>
                    </a:solidFill>
                    <a:latin typeface="Segoe UI" pitchFamily="34" charset="0"/>
                    <a:cs typeface="Segoe UI" pitchFamily="34" charset="0"/>
                  </a:rPr>
                  <a:t>JYVÄSKYLÄ,</a:t>
                </a:r>
                <a:endParaRPr kumimoji="0" lang="en-US" altLang="en-US" sz="1800" b="1" i="0" dirty="0">
                  <a:solidFill>
                    <a:srgbClr val="333333"/>
                  </a:solidFill>
                  <a:latin typeface="Segoe UI" pitchFamily="34" charset="0"/>
                  <a:cs typeface="Segoe UI" pitchFamily="34" charset="0"/>
                </a:endParaRPr>
              </a:p>
              <a:p>
                <a:pPr eaLnBrk="1" hangingPunct="1">
                  <a:spcBef>
                    <a:spcPct val="0"/>
                  </a:spcBef>
                  <a:buClrTx/>
                  <a:buFontTx/>
                  <a:buNone/>
                </a:pPr>
                <a:r>
                  <a:rPr kumimoji="0" lang="en-US" altLang="en-US" sz="1800" b="1" i="0" dirty="0">
                    <a:solidFill>
                      <a:srgbClr val="333333"/>
                    </a:solidFill>
                    <a:latin typeface="Segoe UI" pitchFamily="34" charset="0"/>
                    <a:cs typeface="Segoe UI" pitchFamily="34" charset="0"/>
                  </a:rPr>
                  <a:t>IT- FACULTY, </a:t>
                </a:r>
                <a:r>
                  <a:rPr kumimoji="0" lang="en-US" altLang="en-US" sz="1800" b="1" i="0" dirty="0" smtClean="0">
                    <a:solidFill>
                      <a:srgbClr val="FF0000"/>
                    </a:solidFill>
                    <a:latin typeface="Segoe UI" pitchFamily="34" charset="0"/>
                    <a:cs typeface="Segoe UI" pitchFamily="34" charset="0"/>
                  </a:rPr>
                  <a:t>COIN</a:t>
                </a:r>
                <a:r>
                  <a:rPr kumimoji="0" lang="en-US" altLang="en-US" sz="1800" b="1" i="0" dirty="0" smtClean="0">
                    <a:solidFill>
                      <a:srgbClr val="333333"/>
                    </a:solidFill>
                    <a:latin typeface="Segoe UI" pitchFamily="34" charset="0"/>
                    <a:cs typeface="Segoe UI" pitchFamily="34" charset="0"/>
                  </a:rPr>
                  <a:t> </a:t>
                </a:r>
                <a:r>
                  <a:rPr kumimoji="0" lang="en-US" altLang="en-US" sz="1800" b="1" i="0" dirty="0">
                    <a:solidFill>
                      <a:srgbClr val="333333"/>
                    </a:solidFill>
                    <a:latin typeface="Segoe UI" pitchFamily="34" charset="0"/>
                    <a:cs typeface="Segoe UI" pitchFamily="34" charset="0"/>
                  </a:rPr>
                  <a:t>PROGRAM</a:t>
                </a:r>
                <a:endParaRPr kumimoji="0" lang="en-US" altLang="en-US" sz="1800" b="1" i="0" dirty="0">
                  <a:solidFill>
                    <a:srgbClr val="333333"/>
                  </a:solidFill>
                </a:endParaRPr>
              </a:p>
            </p:txBody>
          </p:sp>
          <p:pic>
            <p:nvPicPr>
              <p:cNvPr id="12596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38375">
                <a:off x="5494301" y="4609197"/>
                <a:ext cx="738046" cy="76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64" name="TextBox 8"/>
              <p:cNvSpPr txBox="1">
                <a:spLocks noChangeArrowheads="1"/>
              </p:cNvSpPr>
              <p:nvPr/>
            </p:nvSpPr>
            <p:spPr bwMode="auto">
              <a:xfrm>
                <a:off x="3841253" y="5373216"/>
                <a:ext cx="2046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1800" b="1" i="0">
                    <a:solidFill>
                      <a:srgbClr val="333333"/>
                    </a:solidFill>
                    <a:latin typeface="Segoe UI" pitchFamily="34" charset="0"/>
                    <a:cs typeface="Segoe UI" pitchFamily="34" charset="0"/>
                  </a:rPr>
                  <a:t>OK, THEN YOU HAVE NO HOPE, SORRY… </a:t>
                </a:r>
              </a:p>
            </p:txBody>
          </p:sp>
        </p:grpSp>
        <p:sp>
          <p:nvSpPr>
            <p:cNvPr id="125958" name="Rounded Rectangle 4"/>
            <p:cNvSpPr>
              <a:spLocks noChangeArrowheads="1"/>
            </p:cNvSpPr>
            <p:nvPr/>
          </p:nvSpPr>
          <p:spPr bwMode="auto">
            <a:xfrm>
              <a:off x="3297191" y="3812463"/>
              <a:ext cx="2233389" cy="1458450"/>
            </a:xfrm>
            <a:prstGeom prst="roundRect">
              <a:avLst>
                <a:gd name="adj" fmla="val 16667"/>
              </a:avLst>
            </a:prstGeom>
            <a:solidFill>
              <a:schemeClr val="accent1">
                <a:alpha val="25098"/>
              </a:schemeClr>
            </a:solidFill>
            <a:ln w="19050" algn="ctr">
              <a:solidFill>
                <a:schemeClr val="tx1"/>
              </a:solidFill>
              <a:round/>
              <a:headEnd/>
              <a:tailEnd/>
            </a:ln>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endParaRPr kumimoji="0" lang="en-US" altLang="en-US" sz="2400">
                <a:solidFill>
                  <a:srgbClr val="333333"/>
                </a:solidFill>
              </a:endParaRPr>
            </a:p>
          </p:txBody>
        </p:sp>
        <p:sp>
          <p:nvSpPr>
            <p:cNvPr id="125959" name="Rounded Rectangle 13"/>
            <p:cNvSpPr>
              <a:spLocks noChangeArrowheads="1"/>
            </p:cNvSpPr>
            <p:nvPr/>
          </p:nvSpPr>
          <p:spPr bwMode="auto">
            <a:xfrm>
              <a:off x="3868597" y="5458916"/>
              <a:ext cx="1913797" cy="975147"/>
            </a:xfrm>
            <a:prstGeom prst="roundRect">
              <a:avLst>
                <a:gd name="adj" fmla="val 16667"/>
              </a:avLst>
            </a:prstGeom>
            <a:solidFill>
              <a:schemeClr val="accent1">
                <a:alpha val="25098"/>
              </a:schemeClr>
            </a:solidFill>
            <a:ln w="19050" algn="ctr">
              <a:solidFill>
                <a:schemeClr val="tx1"/>
              </a:solidFill>
              <a:round/>
              <a:headEnd/>
              <a:tailEnd/>
            </a:ln>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endParaRPr kumimoji="0" lang="en-US" altLang="en-US" sz="2400">
                <a:solidFill>
                  <a:srgbClr val="333333"/>
                </a:solidFill>
              </a:endParaRPr>
            </a:p>
          </p:txBody>
        </p:sp>
      </p:grpSp>
    </p:spTree>
    <p:extLst>
      <p:ext uri="{BB962C8B-B14F-4D97-AF65-F5344CB8AC3E}">
        <p14:creationId xmlns:p14="http://schemas.microsoft.com/office/powerpoint/2010/main" val="3892965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883" y="1322779"/>
            <a:ext cx="3749447" cy="310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857" y="4645893"/>
            <a:ext cx="6267870" cy="218521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If no time for explicit questions,</a:t>
            </a:r>
          </a:p>
          <a:p>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then explore:</a:t>
            </a:r>
          </a:p>
          <a:p>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3"/>
              </a:rPr>
              <a:t>http://www.cs.jyu.fi/ai/IKC-2017.pptx</a:t>
            </a: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implicit answers …</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7" y="260648"/>
            <a:ext cx="500398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21060" y="2239913"/>
            <a:ext cx="3401232" cy="2202905"/>
            <a:chOff x="611560" y="2420888"/>
            <a:chExt cx="3401232" cy="2202905"/>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420888"/>
              <a:ext cx="2232199" cy="220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2662858"/>
              <a:ext cx="1961072" cy="85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5726" y="4869160"/>
            <a:ext cx="276131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947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5580112" y="1196752"/>
            <a:ext cx="3384377" cy="4022581"/>
          </a:xfrm>
          <a:prstGeom prst="wedgeRoundRectCallout">
            <a:avLst>
              <a:gd name="adj1" fmla="val -145551"/>
              <a:gd name="adj2" fmla="val -46537"/>
              <a:gd name="adj3" fmla="val 16667"/>
            </a:avLst>
          </a:prstGeom>
          <a:solidFill>
            <a:schemeClr val="bg1">
              <a:lumMod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72987" y="1411652"/>
            <a:ext cx="3134569" cy="3662541"/>
          </a:xfrm>
          <a:prstGeom prst="rect">
            <a:avLst/>
          </a:prstGeom>
          <a:noFill/>
        </p:spPr>
        <p:txBody>
          <a:bodyPr wrap="square" rtlCol="0">
            <a:spAutoFit/>
          </a:bodyPr>
          <a:lstStyle/>
          <a:p>
            <a:r>
              <a:rPr lang="en-US" sz="2000" dirty="0" smtClean="0"/>
              <a:t>“The </a:t>
            </a:r>
            <a:r>
              <a:rPr lang="en-US" sz="2000" dirty="0"/>
              <a:t>paper is well-written and its presentation in IKC may initiate some interesting discussion </a:t>
            </a:r>
            <a:r>
              <a:rPr lang="en-US" sz="2000" dirty="0" smtClean="0"/>
              <a:t>...</a:t>
            </a:r>
          </a:p>
          <a:p>
            <a:endParaRPr lang="en-US" sz="2000" dirty="0"/>
          </a:p>
          <a:p>
            <a:r>
              <a:rPr lang="en-US" sz="2000" dirty="0" smtClean="0"/>
              <a:t>The </a:t>
            </a:r>
            <a:r>
              <a:rPr lang="en-US" sz="2000" dirty="0"/>
              <a:t>main problem is </a:t>
            </a:r>
            <a:r>
              <a:rPr lang="en-US" sz="2000" dirty="0" smtClean="0"/>
              <a:t>that … </a:t>
            </a:r>
            <a:r>
              <a:rPr lang="en-US" sz="2400" b="1" dirty="0" smtClean="0">
                <a:solidFill>
                  <a:srgbClr val="FF0000"/>
                </a:solidFill>
              </a:rPr>
              <a:t>the </a:t>
            </a:r>
            <a:r>
              <a:rPr lang="en-US" sz="2400" b="1" dirty="0">
                <a:solidFill>
                  <a:srgbClr val="FF0000"/>
                </a:solidFill>
              </a:rPr>
              <a:t>paper is completely out of the scope </a:t>
            </a:r>
            <a:r>
              <a:rPr lang="en-US" sz="2000" dirty="0"/>
              <a:t>of the conference, since keyword-based search is not discussed at </a:t>
            </a:r>
            <a:r>
              <a:rPr lang="en-US" sz="2000" dirty="0" smtClean="0"/>
              <a:t>all …”</a:t>
            </a:r>
            <a:endParaRPr lang="en-US"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94527">
            <a:off x="2453830" y="1243754"/>
            <a:ext cx="2412833" cy="354707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867" y="119496"/>
            <a:ext cx="2824194" cy="434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6211" y="4352462"/>
            <a:ext cx="268650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reviewer</a:t>
            </a:r>
          </a:p>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our paper</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2364343" y="79384"/>
            <a:ext cx="6689845"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goal of this presentation</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Rectangle 9"/>
          <p:cNvSpPr/>
          <p:nvPr/>
        </p:nvSpPr>
        <p:spPr>
          <a:xfrm>
            <a:off x="231386" y="5616582"/>
            <a:ext cx="8742009" cy="1200329"/>
          </a:xfrm>
          <a:prstGeom prst="rect">
            <a:avLst/>
          </a:prstGeom>
          <a:solidFill>
            <a:schemeClr val="bg1">
              <a:lumMod val="85000"/>
            </a:schemeClr>
          </a:solidFill>
          <a:ln w="25400">
            <a:solidFill>
              <a:schemeClr val="tx1"/>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With This presentation we want</a:t>
            </a:r>
          </a:p>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 challenge the reviewer’s statement</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307633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32" y="1239536"/>
            <a:ext cx="7675512" cy="558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98" y="-22214"/>
            <a:ext cx="9335697" cy="12003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spc="0" dirty="0" smtClean="0">
                <a:ln w="0"/>
                <a:solidFill>
                  <a:srgbClr val="FF0000"/>
                </a:solidFill>
                <a:effectLst>
                  <a:reflection blurRad="12700" stA="50000" endPos="50000" dist="5000" dir="5400000" sy="-100000" rotWithShape="0"/>
                </a:effectLst>
              </a:rPr>
              <a:t>Searching</a:t>
            </a: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-as-usual is possible also today</a:t>
            </a:r>
          </a:p>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but </a:t>
            </a:r>
            <a:r>
              <a:rPr lang="en-US" sz="3600" b="1" cap="all" spc="0" dirty="0" smtClean="0">
                <a:ln w="0"/>
                <a:solidFill>
                  <a:srgbClr val="FF0000"/>
                </a:solidFill>
                <a:effectLst>
                  <a:reflection blurRad="12700" stA="50000" endPos="50000" dist="5000" dir="5400000" sy="-100000" rotWithShape="0"/>
                </a:effectLst>
              </a:rPr>
              <a:t>finding</a:t>
            </a: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is not a piece-of-cake </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24953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3" y="1196886"/>
            <a:ext cx="9021751" cy="544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2428" y="239038"/>
            <a:ext cx="6898683"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 are almost lost in Big Data</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892440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3831"/>
            <a:ext cx="8280920" cy="5330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7226" y="35842"/>
            <a:ext cx="9370835" cy="12003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There are many ways to explore  big data,</a:t>
            </a:r>
          </a:p>
          <a:p>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But do we understand our way?</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414508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0" y="747920"/>
            <a:ext cx="4968551" cy="536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6498"/>
            <a:ext cx="2863879" cy="4455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372" y="35842"/>
            <a:ext cx="680301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 are confused, naturally …</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3269" y="4293096"/>
            <a:ext cx="4074556" cy="251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7374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24252</TotalTime>
  <Words>2004</Words>
  <Application>Microsoft Office PowerPoint</Application>
  <PresentationFormat>On-screen Show (4:3)</PresentationFormat>
  <Paragraphs>178</Paragraphs>
  <Slides>48</Slides>
  <Notes>0</Notes>
  <HiddenSlides>12</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From Deep Learning to Deep University:  Cognitive Development of Intelligent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philosophy for the Deep Learning in our University</vt:lpstr>
      <vt:lpstr>PowerPoint Presentation</vt:lpstr>
      <vt:lpstr>PowerPoint Presentation</vt:lpstr>
      <vt:lpstr>PowerPoint Presentation</vt:lpstr>
      <vt:lpstr>PowerPoint Presentation</vt:lpstr>
      <vt:lpstr>PowerPoint Presentation</vt:lpstr>
      <vt:lpstr>PowerPoint Presentation</vt:lpstr>
      <vt:lpstr>What kind of skills/profession is your learning objective(s) (i.e., why University?)</vt:lpstr>
      <vt:lpstr>Good Engineers ...</vt:lpstr>
      <vt:lpstr>PowerPoint Presentation</vt:lpstr>
      <vt:lpstr>PowerPoint Presentation</vt:lpstr>
      <vt:lpstr>Good Engineers vs. VIP Engineers</vt:lpstr>
      <vt:lpstr>VIP Engineers vs. WISE Engineers</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Deep Learning to Deep University: Cognitive Development of Intelligent Systems</dc:title>
  <dc:subject>Explaratory Search</dc:subject>
  <dc:creator>Terziyan Vagan;Mariia Golovianko;Svitlana Gryshko</dc:creator>
  <cp:keywords>Explaratory Search; University for Everything, keywords; TB-Structure; Big data, knowledge evolution. Machine learning, Collective Intelligence</cp:keywords>
  <cp:lastModifiedBy>Terziyan Vagan</cp:lastModifiedBy>
  <cp:revision>1774</cp:revision>
  <cp:lastPrinted>2016-05-18T12:44:08Z</cp:lastPrinted>
  <dcterms:created xsi:type="dcterms:W3CDTF">2015-05-12T07:52:41Z</dcterms:created>
  <dcterms:modified xsi:type="dcterms:W3CDTF">2017-09-15T12:14:10Z</dcterms:modified>
</cp:coreProperties>
</file>