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32"/>
  </p:notesMasterIdLst>
  <p:sldIdLst>
    <p:sldId id="258" r:id="rId4"/>
    <p:sldId id="256" r:id="rId5"/>
    <p:sldId id="259" r:id="rId6"/>
    <p:sldId id="261" r:id="rId7"/>
    <p:sldId id="262" r:id="rId8"/>
    <p:sldId id="263" r:id="rId9"/>
    <p:sldId id="264" r:id="rId10"/>
    <p:sldId id="265" r:id="rId11"/>
    <p:sldId id="266" r:id="rId12"/>
    <p:sldId id="267" r:id="rId13"/>
    <p:sldId id="268" r:id="rId14"/>
    <p:sldId id="271" r:id="rId15"/>
    <p:sldId id="272" r:id="rId16"/>
    <p:sldId id="273" r:id="rId17"/>
    <p:sldId id="274" r:id="rId18"/>
    <p:sldId id="275" r:id="rId19"/>
    <p:sldId id="276" r:id="rId20"/>
    <p:sldId id="278" r:id="rId21"/>
    <p:sldId id="282" r:id="rId22"/>
    <p:sldId id="290" r:id="rId23"/>
    <p:sldId id="291" r:id="rId24"/>
    <p:sldId id="292" r:id="rId25"/>
    <p:sldId id="285" r:id="rId26"/>
    <p:sldId id="293" r:id="rId27"/>
    <p:sldId id="294" r:id="rId28"/>
    <p:sldId id="295" r:id="rId29"/>
    <p:sldId id="297" r:id="rId30"/>
    <p:sldId id="296" r:id="rId3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2" d="100"/>
          <a:sy n="122" d="100"/>
        </p:scale>
        <p:origin x="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26635-237D-457F-84E3-45FC667BC31A}" type="slidenum">
              <a:rPr lang="en-US" smtClean="0"/>
              <a:t>23</a:t>
            </a:fld>
            <a:endParaRPr lang="en-US"/>
          </a:p>
        </p:txBody>
      </p:sp>
    </p:spTree>
    <p:extLst>
      <p:ext uri="{BB962C8B-B14F-4D97-AF65-F5344CB8AC3E}">
        <p14:creationId xmlns:p14="http://schemas.microsoft.com/office/powerpoint/2010/main" val="3145903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F89AC1-20D0-4E1E-BD42-655C6B9DEEB6}"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468EB5-60F2-4E61-8D25-0A06E90CD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77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291039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2112108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89AC1-20D0-4E1E-BD42-655C6B9DEEB6}"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68EB5-60F2-4E61-8D25-0A06E90CD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128719"/>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1821347180"/>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32.png"/><Relationship Id="rId4" Type="http://schemas.openxmlformats.org/officeDocument/2006/relationships/image" Target="../media/image21.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35.gif"/><Relationship Id="rId12"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5.gif"/><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hyperlink" Target="http://colah.github.io/about.html" TargetMode="External"/><Relationship Id="rId2" Type="http://schemas.openxmlformats.org/officeDocument/2006/relationships/hyperlink" Target="http://colah.github.io/posts/2014-03-NN-Manifolds-Topology/" TargetMode="Externa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hyperlink" Target="https://en.wikipedia.org/wiki/Topology" TargetMode="External"/><Relationship Id="rId5" Type="http://schemas.openxmlformats.org/officeDocument/2006/relationships/image" Target="../media/image3.gif"/><Relationship Id="rId10" Type="http://schemas.openxmlformats.org/officeDocument/2006/relationships/image" Target="../media/image45.png"/><Relationship Id="rId4" Type="http://schemas.openxmlformats.org/officeDocument/2006/relationships/image" Target="../media/image5.png"/><Relationship Id="rId9" Type="http://schemas.openxmlformats.org/officeDocument/2006/relationships/hyperlink" Target="http://colah.github.io/"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hyperlink" Target="https://www.jyu.fi/en" TargetMode="Externa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hyperlink" Target="mailto:Vagan.Terziyan@jyu.fi" TargetMode="External"/><Relationship Id="rId5" Type="http://schemas.openxmlformats.org/officeDocument/2006/relationships/image" Target="../media/image10.jpeg"/><Relationship Id="rId10" Type="http://schemas.openxmlformats.org/officeDocument/2006/relationships/hyperlink" Target="https://www.jyu.fi/en/" TargetMode="External"/><Relationship Id="rId4" Type="http://schemas.openxmlformats.org/officeDocument/2006/relationships/image" Target="../media/image9.jpeg"/><Relationship Id="rId9" Type="http://schemas.openxmlformats.org/officeDocument/2006/relationships/hyperlink" Target="https://qvantel.com/"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colah.github.io/posts/2014-03-NN-Manifolds-Topology/" TargetMode="External"/><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hyperlink" Target="http://colah.github.io/posts/2014-03-NN-Manifolds-Topology/"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3.gif"/><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hyperlink" Target="https://en.wikipedia.org/wiki/Determinan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png"/><Relationship Id="rId3" Type="http://schemas.openxmlformats.org/officeDocument/2006/relationships/image" Target="../media/image32.png"/><Relationship Id="rId7" Type="http://schemas.openxmlformats.org/officeDocument/2006/relationships/image" Target="../media/image56.png"/><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gif"/><Relationship Id="rId5" Type="http://schemas.openxmlformats.org/officeDocument/2006/relationships/image" Target="../media/image55.png"/><Relationship Id="rId10" Type="http://schemas.openxmlformats.org/officeDocument/2006/relationships/image" Target="../media/image29.png"/><Relationship Id="rId4" Type="http://schemas.openxmlformats.org/officeDocument/2006/relationships/image" Target="../media/image54.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75.gif"/><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77.gif"/><Relationship Id="rId5" Type="http://schemas.openxmlformats.org/officeDocument/2006/relationships/image" Target="../media/image76.png"/><Relationship Id="rId4" Type="http://schemas.openxmlformats.org/officeDocument/2006/relationships/hyperlink" Target="http://clipartall.com/img/clipart-165720.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i.it.jyu.fi/ISM-2020-Anonymization.pptx" TargetMode="Externa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vagan.terziyan@jyu.f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225" y="2610535"/>
            <a:ext cx="10915650" cy="954107"/>
          </a:xfrm>
          <a:prstGeom prst="rect">
            <a:avLst/>
          </a:prstGeom>
        </p:spPr>
        <p:txBody>
          <a:bodyPr wrap="square">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“ANONYMIZATION AS HOMEOMORPHIC DATA SPACE TRANSFORMATION  FOR PRIVACY-PRESERVING DEEP LEARNING”</a:t>
            </a:r>
          </a:p>
        </p:txBody>
      </p:sp>
      <p:sp>
        <p:nvSpPr>
          <p:cNvPr id="6" name="Rectangle 5"/>
          <p:cNvSpPr/>
          <p:nvPr/>
        </p:nvSpPr>
        <p:spPr>
          <a:xfrm>
            <a:off x="4842337" y="3529310"/>
            <a:ext cx="1421478"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105</a:t>
            </a:r>
          </a:p>
        </p:txBody>
      </p:sp>
      <p:sp>
        <p:nvSpPr>
          <p:cNvPr id="7" name="Rectangle 6"/>
          <p:cNvSpPr/>
          <p:nvPr/>
        </p:nvSpPr>
        <p:spPr>
          <a:xfrm>
            <a:off x="1782539" y="4027438"/>
            <a:ext cx="7747890"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FF0000"/>
                </a:solidFill>
                <a:effectLst/>
              </a:rPr>
              <a:t>Vagan Terziyan,</a:t>
            </a:r>
          </a:p>
          <a:p>
            <a:pPr algn="ctr"/>
            <a:r>
              <a:rPr lang="en-US" sz="2400" b="1" cap="none" spc="0" dirty="0">
                <a:ln/>
                <a:solidFill>
                  <a:schemeClr val="accent3"/>
                </a:solidFill>
                <a:effectLst/>
              </a:rPr>
              <a:t>Anastasiia Girka, Mariia Gavriushenko &amp; Andrii Gontarenko</a:t>
            </a:r>
          </a:p>
        </p:txBody>
      </p:sp>
      <p:pic>
        <p:nvPicPr>
          <p:cNvPr id="8" name="Picture 7"/>
          <p:cNvPicPr>
            <a:picLocks noChangeAspect="1"/>
          </p:cNvPicPr>
          <p:nvPr/>
        </p:nvPicPr>
        <p:blipFill>
          <a:blip r:embed="rId2"/>
          <a:stretch>
            <a:fillRect/>
          </a:stretch>
        </p:blipFill>
        <p:spPr>
          <a:xfrm>
            <a:off x="82091" y="5431943"/>
            <a:ext cx="1346660" cy="983144"/>
          </a:xfrm>
          <a:prstGeom prst="rect">
            <a:avLst/>
          </a:prstGeom>
        </p:spPr>
      </p:pic>
      <p:sp>
        <p:nvSpPr>
          <p:cNvPr id="9" name="Rectangle 8"/>
          <p:cNvSpPr/>
          <p:nvPr/>
        </p:nvSpPr>
        <p:spPr>
          <a:xfrm>
            <a:off x="1457326" y="5544658"/>
            <a:ext cx="3600449" cy="800219"/>
          </a:xfrm>
          <a:prstGeom prst="rect">
            <a:avLst/>
          </a:prstGeom>
        </p:spPr>
        <p:txBody>
          <a:bodyPr wrap="square">
            <a:spAutoFit/>
          </a:bodyPr>
          <a:lstStyle/>
          <a:p>
            <a:r>
              <a:rPr lang="en-US" b="1" i="0" dirty="0">
                <a:effectLst/>
                <a:latin typeface="Montserrat"/>
              </a:rPr>
              <a:t>ISM 2020</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sp>
        <p:nvSpPr>
          <p:cNvPr id="10" name="Rectangle 9"/>
          <p:cNvSpPr/>
          <p:nvPr/>
        </p:nvSpPr>
        <p:spPr>
          <a:xfrm>
            <a:off x="9354415" y="5272295"/>
            <a:ext cx="2754284" cy="307777"/>
          </a:xfrm>
          <a:prstGeom prst="rect">
            <a:avLst/>
          </a:prstGeom>
          <a:noFill/>
        </p:spPr>
        <p:txBody>
          <a:bodyPr wrap="square" lIns="91440" tIns="45720" rIns="91440" bIns="45720">
            <a:spAutoFit/>
          </a:bodyPr>
          <a:lstStyle/>
          <a:p>
            <a:r>
              <a:rPr lang="en-US" sz="1400" b="0" cap="none" spc="0" dirty="0">
                <a:ln w="0"/>
                <a:solidFill>
                  <a:schemeClr val="tx1"/>
                </a:solidFill>
                <a:effectLst>
                  <a:outerShdw blurRad="38100" dist="19050" dir="2700000" algn="tl" rotWithShape="0">
                    <a:schemeClr val="dk1">
                      <a:alpha val="40000"/>
                    </a:schemeClr>
                  </a:outerShdw>
                </a:effectLst>
              </a:rPr>
              <a:t>24 November, 2020, </a:t>
            </a:r>
            <a:r>
              <a:rPr lang="en-US" sz="1400" dirty="0">
                <a:ln w="0"/>
                <a:effectLst>
                  <a:outerShdw blurRad="38100" dist="19050" dir="2700000" algn="tl" rotWithShape="0">
                    <a:schemeClr val="dk1">
                      <a:alpha val="40000"/>
                    </a:schemeClr>
                  </a:outerShdw>
                </a:effectLst>
              </a:rPr>
              <a:t>14:00 - 15:30</a:t>
            </a:r>
            <a:endParaRPr lang="en-US" sz="1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9369482" y="5584090"/>
            <a:ext cx="2724150" cy="830997"/>
          </a:xfrm>
          <a:prstGeom prst="rect">
            <a:avLst/>
          </a:prstGeom>
        </p:spPr>
        <p:txBody>
          <a:bodyPr wrap="square">
            <a:spAutoFit/>
          </a:bodyPr>
          <a:lstStyle/>
          <a:p>
            <a:pPr algn="just"/>
            <a:r>
              <a:rPr lang="en-US" sz="1600" b="1" dirty="0">
                <a:effectLst/>
                <a:latin typeface="Montserrat"/>
              </a:rPr>
              <a:t>Room 4: </a:t>
            </a:r>
            <a:r>
              <a:rPr lang="en-US" sz="1600" b="1" dirty="0">
                <a:solidFill>
                  <a:srgbClr val="7030A0"/>
                </a:solidFill>
                <a:effectLst/>
                <a:latin typeface="Montserrat"/>
              </a:rPr>
              <a:t>Security, Privacy and Intellectual Property Rights in Industry</a:t>
            </a:r>
            <a:endParaRPr lang="en-US" sz="1600" dirty="0">
              <a:solidFill>
                <a:srgbClr val="7030A0"/>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6" y="78469"/>
            <a:ext cx="2461084" cy="240346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0433" y="78468"/>
            <a:ext cx="2403467" cy="2403467"/>
          </a:xfrm>
          <a:prstGeom prst="rect">
            <a:avLst/>
          </a:prstGeom>
        </p:spPr>
      </p:pic>
      <p:grpSp>
        <p:nvGrpSpPr>
          <p:cNvPr id="14" name="Group 13"/>
          <p:cNvGrpSpPr/>
          <p:nvPr/>
        </p:nvGrpSpPr>
        <p:grpSpPr>
          <a:xfrm>
            <a:off x="3038497" y="78468"/>
            <a:ext cx="3305154" cy="2403467"/>
            <a:chOff x="1115616" y="1700808"/>
            <a:chExt cx="3875951" cy="2474456"/>
          </a:xfrm>
        </p:grpSpPr>
        <p:pic>
          <p:nvPicPr>
            <p:cNvPr id="15" name="Picture 2"/>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15616" y="1700808"/>
              <a:ext cx="3789361" cy="247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6">
              <a:clrChange>
                <a:clrFrom>
                  <a:srgbClr val="FFFFFF"/>
                </a:clrFrom>
                <a:clrTo>
                  <a:srgbClr val="FFFFFF">
                    <a:alpha val="0"/>
                  </a:srgbClr>
                </a:clrTo>
              </a:clrChange>
            </a:blip>
            <a:stretch>
              <a:fillRect/>
            </a:stretch>
          </p:blipFill>
          <p:spPr>
            <a:xfrm rot="1862362">
              <a:off x="4489649" y="2929102"/>
              <a:ext cx="501918" cy="743581"/>
            </a:xfrm>
            <a:prstGeom prst="rect">
              <a:avLst/>
            </a:prstGeom>
          </p:spPr>
        </p:pic>
      </p:grpSp>
      <p:pic>
        <p:nvPicPr>
          <p:cNvPr id="17" name="Picture 1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2744" y="551328"/>
            <a:ext cx="2488287" cy="151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5272432" y="5187107"/>
            <a:ext cx="3520623" cy="1337364"/>
            <a:chOff x="5272432" y="5358557"/>
            <a:chExt cx="3520623" cy="1337364"/>
          </a:xfrm>
        </p:grpSpPr>
        <p:pic>
          <p:nvPicPr>
            <p:cNvPr id="18" name="Picture 17"/>
            <p:cNvPicPr>
              <a:picLocks noChangeAspect="1"/>
            </p:cNvPicPr>
            <p:nvPr/>
          </p:nvPicPr>
          <p:blipFill>
            <a:blip r:embed="rId8"/>
            <a:stretch>
              <a:fillRect/>
            </a:stretch>
          </p:blipFill>
          <p:spPr>
            <a:xfrm>
              <a:off x="5272432" y="5358557"/>
              <a:ext cx="3520623" cy="1337364"/>
            </a:xfrm>
            <a:prstGeom prst="rect">
              <a:avLst/>
            </a:prstGeom>
          </p:spPr>
        </p:pic>
        <p:sp>
          <p:nvSpPr>
            <p:cNvPr id="19" name="Rectangle 18"/>
            <p:cNvSpPr/>
            <p:nvPr/>
          </p:nvSpPr>
          <p:spPr>
            <a:xfrm>
              <a:off x="6943567" y="5406182"/>
              <a:ext cx="1781333" cy="461665"/>
            </a:xfrm>
            <a:prstGeom prst="rect">
              <a:avLst/>
            </a:prstGeom>
            <a:solidFill>
              <a:schemeClr val="bg1"/>
            </a:solidFill>
          </p:spPr>
          <p:txBody>
            <a:bodyPr wrap="square">
              <a:spAutoFit/>
            </a:bodyPr>
            <a:lstStyle/>
            <a:p>
              <a:pPr algn="just"/>
              <a:r>
                <a:rPr lang="en-US" sz="1200" b="1" dirty="0">
                  <a:solidFill>
                    <a:srgbClr val="7030A0"/>
                  </a:solidFill>
                  <a:effectLst/>
                  <a:latin typeface="Montserrat"/>
                </a:rPr>
                <a:t>University of Applied Science, Linz, Austria</a:t>
              </a:r>
              <a:endParaRPr lang="en-US" sz="1200" dirty="0">
                <a:solidFill>
                  <a:srgbClr val="7030A0"/>
                </a:solidFill>
              </a:endParaRPr>
            </a:p>
          </p:txBody>
        </p:sp>
      </p:grpSp>
    </p:spTree>
    <p:extLst>
      <p:ext uri="{BB962C8B-B14F-4D97-AF65-F5344CB8AC3E}">
        <p14:creationId xmlns:p14="http://schemas.microsoft.com/office/powerpoint/2010/main" val="2273393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2977114" y="4504622"/>
            <a:ext cx="997966"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sp>
        <p:nvSpPr>
          <p:cNvPr id="5" name="Flowchart: Magnetic Disk 4"/>
          <p:cNvSpPr/>
          <p:nvPr/>
        </p:nvSpPr>
        <p:spPr>
          <a:xfrm>
            <a:off x="2870380" y="3649141"/>
            <a:ext cx="705340" cy="643956"/>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Calibri"/>
              </a:rPr>
              <a:t>Data</a:t>
            </a:r>
            <a:endParaRPr lang="fi-FI" dirty="0">
              <a:solidFill>
                <a:prstClr val="black"/>
              </a:solidFill>
              <a:latin typeface="Calibri"/>
            </a:endParaRPr>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5771022" y="3109373"/>
            <a:ext cx="4778690" cy="2769109"/>
          </a:xfrm>
          <a:prstGeom prst="rect">
            <a:avLst/>
          </a:prstGeom>
        </p:spPr>
      </p:pic>
      <p:sp>
        <p:nvSpPr>
          <p:cNvPr id="7" name="Rectangle 6"/>
          <p:cNvSpPr/>
          <p:nvPr/>
        </p:nvSpPr>
        <p:spPr>
          <a:xfrm>
            <a:off x="7403301" y="5209570"/>
            <a:ext cx="1514132"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Unsafe</a:t>
            </a:r>
          </a:p>
        </p:txBody>
      </p:sp>
      <p:pic>
        <p:nvPicPr>
          <p:cNvPr id="9" name="Picture 8"/>
          <p:cNvPicPr>
            <a:picLocks noChangeAspect="1"/>
          </p:cNvPicPr>
          <p:nvPr/>
        </p:nvPicPr>
        <p:blipFill>
          <a:blip r:embed="rId5"/>
          <a:stretch>
            <a:fillRect/>
          </a:stretch>
        </p:blipFill>
        <p:spPr>
          <a:xfrm>
            <a:off x="6269782" y="1423121"/>
            <a:ext cx="4337701" cy="2292694"/>
          </a:xfrm>
          <a:prstGeom prst="rect">
            <a:avLst/>
          </a:prstGeom>
        </p:spPr>
      </p:pic>
      <p:grpSp>
        <p:nvGrpSpPr>
          <p:cNvPr id="13" name="Group 12"/>
          <p:cNvGrpSpPr/>
          <p:nvPr/>
        </p:nvGrpSpPr>
        <p:grpSpPr>
          <a:xfrm>
            <a:off x="7072852" y="3964625"/>
            <a:ext cx="2088232" cy="1275588"/>
            <a:chOff x="5548852" y="2667272"/>
            <a:chExt cx="2088232" cy="1275588"/>
          </a:xfrm>
        </p:grpSpPr>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8852" y="2667272"/>
              <a:ext cx="2088232" cy="127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0" name="Rectangle 9"/>
            <p:cNvSpPr/>
            <p:nvPr/>
          </p:nvSpPr>
          <p:spPr>
            <a:xfrm>
              <a:off x="5619986" y="3600027"/>
              <a:ext cx="1960600" cy="307777"/>
            </a:xfrm>
            <a:prstGeom prst="rect">
              <a:avLst/>
            </a:prstGeom>
            <a:solidFill>
              <a:schemeClr val="bg1"/>
            </a:solidFill>
          </p:spPr>
          <p:txBody>
            <a:bodyPr wrap="non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Intelligence-as-a-Service</a:t>
              </a:r>
            </a:p>
          </p:txBody>
        </p:sp>
      </p:grpSp>
      <p:sp>
        <p:nvSpPr>
          <p:cNvPr id="12" name="Rectangle 11"/>
          <p:cNvSpPr/>
          <p:nvPr/>
        </p:nvSpPr>
        <p:spPr>
          <a:xfrm>
            <a:off x="7863268" y="1483494"/>
            <a:ext cx="1996309"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Intelligence-as-a-Service Provider</a:t>
            </a:r>
          </a:p>
        </p:txBody>
      </p:sp>
      <p:sp>
        <p:nvSpPr>
          <p:cNvPr id="15" name="Rectangle 14"/>
          <p:cNvSpPr/>
          <p:nvPr/>
        </p:nvSpPr>
        <p:spPr>
          <a:xfrm>
            <a:off x="1524000" y="2586152"/>
            <a:ext cx="1051000"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Private Data Owner</a:t>
            </a:r>
          </a:p>
        </p:txBody>
      </p:sp>
      <p:sp>
        <p:nvSpPr>
          <p:cNvPr id="16" name="TextBox 15"/>
          <p:cNvSpPr txBox="1"/>
          <p:nvPr/>
        </p:nvSpPr>
        <p:spPr>
          <a:xfrm>
            <a:off x="942975" y="79185"/>
            <a:ext cx="4720977" cy="2308324"/>
          </a:xfrm>
          <a:prstGeom prst="rect">
            <a:avLst/>
          </a:prstGeom>
          <a:solidFill>
            <a:srgbClr val="FF0000"/>
          </a:solidFill>
          <a:ln w="41275" cmpd="thinThick">
            <a:solidFill>
              <a:schemeClr val="tx1"/>
            </a:solidFill>
          </a:ln>
        </p:spPr>
        <p:txBody>
          <a:bodyPr wrap="square" rtlCol="0">
            <a:spAutoFit/>
          </a:bodyPr>
          <a:lstStyle/>
          <a:p>
            <a:pPr algn="just">
              <a:defRPr/>
            </a:pPr>
            <a:r>
              <a:rPr lang="en-US" sz="2400" dirty="0">
                <a:solidFill>
                  <a:prstClr val="white"/>
                </a:solidFill>
                <a:latin typeface="Calibri"/>
              </a:rPr>
              <a:t>… Our Private Data Owner may apply some traditional (lets call it “naive” or “weak”) anonymization technique while preparing sensitive data for the remote storage and processing …</a:t>
            </a:r>
            <a:endParaRPr lang="fi-FI" sz="2400" dirty="0">
              <a:solidFill>
                <a:prstClr val="white"/>
              </a:solidFill>
              <a:latin typeface="Calibri"/>
            </a:endParaRPr>
          </a:p>
        </p:txBody>
      </p:sp>
      <p:grpSp>
        <p:nvGrpSpPr>
          <p:cNvPr id="11" name="Group 10"/>
          <p:cNvGrpSpPr/>
          <p:nvPr/>
        </p:nvGrpSpPr>
        <p:grpSpPr>
          <a:xfrm>
            <a:off x="4062097" y="4053637"/>
            <a:ext cx="705340" cy="870761"/>
            <a:chOff x="2538097" y="4053636"/>
            <a:chExt cx="705340" cy="870761"/>
          </a:xfrm>
        </p:grpSpPr>
        <p:sp>
          <p:nvSpPr>
            <p:cNvPr id="17" name="Flowchart: Magnetic Disk 16"/>
            <p:cNvSpPr/>
            <p:nvPr/>
          </p:nvSpPr>
          <p:spPr>
            <a:xfrm>
              <a:off x="2538097" y="4280441"/>
              <a:ext cx="705340" cy="643956"/>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pic>
          <p:nvPicPr>
            <p:cNvPr id="18" name="Picture 17"/>
            <p:cNvPicPr>
              <a:picLocks noChangeAspect="1"/>
            </p:cNvPicPr>
            <p:nvPr/>
          </p:nvPicPr>
          <p:blipFill>
            <a:blip r:embed="rId7">
              <a:clrChange>
                <a:clrFrom>
                  <a:srgbClr val="FFFFFF"/>
                </a:clrFrom>
                <a:clrTo>
                  <a:srgbClr val="FFFFFF">
                    <a:alpha val="0"/>
                  </a:srgbClr>
                </a:clrTo>
              </a:clrChange>
            </a:blip>
            <a:stretch>
              <a:fillRect/>
            </a:stretch>
          </p:blipFill>
          <p:spPr>
            <a:xfrm>
              <a:off x="2707538" y="4053636"/>
              <a:ext cx="356642" cy="428098"/>
            </a:xfrm>
            <a:prstGeom prst="rect">
              <a:avLst/>
            </a:prstGeom>
          </p:spPr>
        </p:pic>
      </p:grpSp>
      <p:sp>
        <p:nvSpPr>
          <p:cNvPr id="19" name="Curved Down Arrow 18"/>
          <p:cNvSpPr/>
          <p:nvPr/>
        </p:nvSpPr>
        <p:spPr>
          <a:xfrm rot="1896130">
            <a:off x="3164491" y="3801781"/>
            <a:ext cx="1199784" cy="299479"/>
          </a:xfrm>
          <a:prstGeom prst="curvedDownArrow">
            <a:avLst>
              <a:gd name="adj1" fmla="val 20818"/>
              <a:gd name="adj2" fmla="val 50000"/>
              <a:gd name="adj3" fmla="val 36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a:endParaRPr>
          </a:p>
        </p:txBody>
      </p:sp>
      <p:sp>
        <p:nvSpPr>
          <p:cNvPr id="20" name="Rectangle 19"/>
          <p:cNvSpPr/>
          <p:nvPr/>
        </p:nvSpPr>
        <p:spPr>
          <a:xfrm>
            <a:off x="5771021" y="0"/>
            <a:ext cx="6059029" cy="1446550"/>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Let’s try to “weakly” anonymize data</a:t>
            </a:r>
          </a:p>
        </p:txBody>
      </p:sp>
    </p:spTree>
    <p:extLst>
      <p:ext uri="{BB962C8B-B14F-4D97-AF65-F5344CB8AC3E}">
        <p14:creationId xmlns:p14="http://schemas.microsoft.com/office/powerpoint/2010/main" val="203540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2977114" y="4504622"/>
            <a:ext cx="997966"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sp>
        <p:nvSpPr>
          <p:cNvPr id="5" name="Flowchart: Magnetic Disk 4"/>
          <p:cNvSpPr/>
          <p:nvPr/>
        </p:nvSpPr>
        <p:spPr>
          <a:xfrm>
            <a:off x="2870380" y="3649141"/>
            <a:ext cx="1008112" cy="85548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Calibri"/>
              </a:rPr>
              <a:t>Data</a:t>
            </a:r>
            <a:endParaRPr lang="fi-FI" dirty="0">
              <a:solidFill>
                <a:prstClr val="black"/>
              </a:solidFill>
              <a:latin typeface="Calibri"/>
            </a:endParaRPr>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961022" y="3514974"/>
            <a:ext cx="5646460" cy="3271956"/>
          </a:xfrm>
          <a:prstGeom prst="rect">
            <a:avLst/>
          </a:prstGeom>
        </p:spPr>
      </p:pic>
      <p:pic>
        <p:nvPicPr>
          <p:cNvPr id="9" name="Picture 8"/>
          <p:cNvPicPr>
            <a:picLocks noChangeAspect="1"/>
          </p:cNvPicPr>
          <p:nvPr/>
        </p:nvPicPr>
        <p:blipFill>
          <a:blip r:embed="rId5"/>
          <a:stretch>
            <a:fillRect/>
          </a:stretch>
        </p:blipFill>
        <p:spPr>
          <a:xfrm>
            <a:off x="6269782" y="1442171"/>
            <a:ext cx="4337701" cy="2292694"/>
          </a:xfrm>
          <a:prstGeom prst="rect">
            <a:avLst/>
          </a:prstGeom>
        </p:spPr>
      </p:pic>
      <p:sp>
        <p:nvSpPr>
          <p:cNvPr id="12" name="Rectangle 11"/>
          <p:cNvSpPr/>
          <p:nvPr/>
        </p:nvSpPr>
        <p:spPr>
          <a:xfrm>
            <a:off x="7863268" y="1502544"/>
            <a:ext cx="1996309"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Intelligence-as-a-Service Provider</a:t>
            </a:r>
          </a:p>
        </p:txBody>
      </p:sp>
      <p:sp>
        <p:nvSpPr>
          <p:cNvPr id="15" name="Rectangle 14"/>
          <p:cNvSpPr/>
          <p:nvPr/>
        </p:nvSpPr>
        <p:spPr>
          <a:xfrm>
            <a:off x="1524000" y="2586152"/>
            <a:ext cx="1051000"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Private Data Owner</a:t>
            </a:r>
          </a:p>
        </p:txBody>
      </p:sp>
      <p:sp>
        <p:nvSpPr>
          <p:cNvPr id="16" name="Rectangle 15"/>
          <p:cNvSpPr/>
          <p:nvPr/>
        </p:nvSpPr>
        <p:spPr>
          <a:xfrm>
            <a:off x="7681565" y="3741214"/>
            <a:ext cx="1514132"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Unsafe</a:t>
            </a:r>
          </a:p>
        </p:txBody>
      </p:sp>
      <p:sp>
        <p:nvSpPr>
          <p:cNvPr id="17" name="TextBox 16"/>
          <p:cNvSpPr txBox="1"/>
          <p:nvPr/>
        </p:nvSpPr>
        <p:spPr>
          <a:xfrm>
            <a:off x="38876" y="179473"/>
            <a:ext cx="4075924" cy="1569660"/>
          </a:xfrm>
          <a:prstGeom prst="rect">
            <a:avLst/>
          </a:prstGeom>
          <a:solidFill>
            <a:srgbClr val="FF0000"/>
          </a:solidFill>
          <a:ln w="41275" cmpd="thinThick">
            <a:solidFill>
              <a:schemeClr val="tx1"/>
            </a:solidFill>
          </a:ln>
        </p:spPr>
        <p:txBody>
          <a:bodyPr wrap="square" rtlCol="0">
            <a:spAutoFit/>
          </a:bodyPr>
          <a:lstStyle/>
          <a:p>
            <a:pPr algn="just">
              <a:defRPr/>
            </a:pPr>
            <a:r>
              <a:rPr lang="en-US" sz="2400" dirty="0">
                <a:solidFill>
                  <a:prstClr val="white"/>
                </a:solidFill>
                <a:latin typeface="Calibri"/>
              </a:rPr>
              <a:t>… “weakly” anonymized data is placed into the remote cloud . This would be much safer, but is it really safe? …</a:t>
            </a:r>
            <a:endParaRPr lang="fi-FI" sz="2400" dirty="0">
              <a:solidFill>
                <a:prstClr val="white"/>
              </a:solidFill>
              <a:latin typeface="Calibri"/>
            </a:endParaRPr>
          </a:p>
        </p:txBody>
      </p:sp>
      <p:grpSp>
        <p:nvGrpSpPr>
          <p:cNvPr id="18" name="Group 17"/>
          <p:cNvGrpSpPr/>
          <p:nvPr/>
        </p:nvGrpSpPr>
        <p:grpSpPr>
          <a:xfrm>
            <a:off x="6547795" y="4030193"/>
            <a:ext cx="705340" cy="870761"/>
            <a:chOff x="2538097" y="4053636"/>
            <a:chExt cx="705340" cy="870761"/>
          </a:xfrm>
        </p:grpSpPr>
        <p:sp>
          <p:nvSpPr>
            <p:cNvPr id="19" name="Flowchart: Magnetic Disk 18"/>
            <p:cNvSpPr/>
            <p:nvPr/>
          </p:nvSpPr>
          <p:spPr>
            <a:xfrm>
              <a:off x="2538097" y="4280441"/>
              <a:ext cx="705340" cy="643956"/>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pic>
          <p:nvPicPr>
            <p:cNvPr id="20" name="Picture 19"/>
            <p:cNvPicPr>
              <a:picLocks noChangeAspect="1"/>
            </p:cNvPicPr>
            <p:nvPr/>
          </p:nvPicPr>
          <p:blipFill>
            <a:blip r:embed="rId6">
              <a:clrChange>
                <a:clrFrom>
                  <a:srgbClr val="FFFFFF"/>
                </a:clrFrom>
                <a:clrTo>
                  <a:srgbClr val="FFFFFF">
                    <a:alpha val="0"/>
                  </a:srgbClr>
                </a:clrTo>
              </a:clrChange>
            </a:blip>
            <a:stretch>
              <a:fillRect/>
            </a:stretch>
          </p:blipFill>
          <p:spPr>
            <a:xfrm>
              <a:off x="2707538" y="4053636"/>
              <a:ext cx="356642" cy="428098"/>
            </a:xfrm>
            <a:prstGeom prst="rect">
              <a:avLst/>
            </a:prstGeom>
          </p:spPr>
        </p:pic>
      </p:grpSp>
      <p:sp>
        <p:nvSpPr>
          <p:cNvPr id="11" name="Curved Down Arrow 10"/>
          <p:cNvSpPr/>
          <p:nvPr/>
        </p:nvSpPr>
        <p:spPr>
          <a:xfrm rot="645672">
            <a:off x="3586581" y="3529740"/>
            <a:ext cx="3313091" cy="588227"/>
          </a:xfrm>
          <a:prstGeom prst="curvedDownArrow">
            <a:avLst>
              <a:gd name="adj1" fmla="val 20818"/>
              <a:gd name="adj2" fmla="val 50000"/>
              <a:gd name="adj3" fmla="val 36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a:endParaRPr>
          </a:p>
        </p:txBody>
      </p:sp>
      <p:sp>
        <p:nvSpPr>
          <p:cNvPr id="21" name="Rectangle 20"/>
          <p:cNvSpPr/>
          <p:nvPr/>
        </p:nvSpPr>
        <p:spPr>
          <a:xfrm>
            <a:off x="4114917" y="-20206"/>
            <a:ext cx="8087599" cy="1446550"/>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and move the anonymized data</a:t>
            </a:r>
          </a:p>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the cloud for processing …</a:t>
            </a:r>
          </a:p>
        </p:txBody>
      </p:sp>
    </p:spTree>
    <p:extLst>
      <p:ext uri="{BB962C8B-B14F-4D97-AF65-F5344CB8AC3E}">
        <p14:creationId xmlns:p14="http://schemas.microsoft.com/office/powerpoint/2010/main" val="1537830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2977114" y="4504622"/>
            <a:ext cx="997966"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sp>
        <p:nvSpPr>
          <p:cNvPr id="5" name="Flowchart: Magnetic Disk 4"/>
          <p:cNvSpPr/>
          <p:nvPr/>
        </p:nvSpPr>
        <p:spPr>
          <a:xfrm>
            <a:off x="2870380" y="3649141"/>
            <a:ext cx="1008112" cy="85548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black"/>
                </a:solidFill>
                <a:latin typeface="Calibri"/>
              </a:rPr>
              <a:t>Data</a:t>
            </a:r>
            <a:endParaRPr lang="fi-FI" dirty="0">
              <a:solidFill>
                <a:prstClr val="black"/>
              </a:solidFill>
              <a:latin typeface="Calibri"/>
            </a:endParaRPr>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5433981" y="3789040"/>
            <a:ext cx="4334427" cy="2511672"/>
          </a:xfrm>
          <a:prstGeom prst="rect">
            <a:avLst/>
          </a:prstGeom>
        </p:spPr>
      </p:pic>
      <p:pic>
        <p:nvPicPr>
          <p:cNvPr id="9" name="Picture 8"/>
          <p:cNvPicPr>
            <a:picLocks noChangeAspect="1"/>
          </p:cNvPicPr>
          <p:nvPr/>
        </p:nvPicPr>
        <p:blipFill>
          <a:blip r:embed="rId5"/>
          <a:stretch>
            <a:fillRect/>
          </a:stretch>
        </p:blipFill>
        <p:spPr>
          <a:xfrm>
            <a:off x="6269782" y="1461221"/>
            <a:ext cx="4337701" cy="2292694"/>
          </a:xfrm>
          <a:prstGeom prst="rect">
            <a:avLst/>
          </a:prstGeom>
        </p:spPr>
      </p:pic>
      <p:sp>
        <p:nvSpPr>
          <p:cNvPr id="12" name="Rectangle 11"/>
          <p:cNvSpPr/>
          <p:nvPr/>
        </p:nvSpPr>
        <p:spPr>
          <a:xfrm>
            <a:off x="7863268" y="1521594"/>
            <a:ext cx="1996309"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Intelligence-as-a-Service Provider</a:t>
            </a:r>
          </a:p>
        </p:txBody>
      </p:sp>
      <p:sp>
        <p:nvSpPr>
          <p:cNvPr id="15" name="Rectangle 14"/>
          <p:cNvSpPr/>
          <p:nvPr/>
        </p:nvSpPr>
        <p:spPr>
          <a:xfrm>
            <a:off x="1524000" y="2586152"/>
            <a:ext cx="1051000"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Private Data Owner</a:t>
            </a:r>
          </a:p>
        </p:txBody>
      </p:sp>
      <p:sp>
        <p:nvSpPr>
          <p:cNvPr id="16" name="Rectangle 15"/>
          <p:cNvSpPr/>
          <p:nvPr/>
        </p:nvSpPr>
        <p:spPr>
          <a:xfrm>
            <a:off x="7303130" y="3972360"/>
            <a:ext cx="1514132"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Unsafe</a:t>
            </a:r>
          </a:p>
        </p:txBody>
      </p:sp>
      <p:sp>
        <p:nvSpPr>
          <p:cNvPr id="17" name="TextBox 16"/>
          <p:cNvSpPr txBox="1"/>
          <p:nvPr/>
        </p:nvSpPr>
        <p:spPr>
          <a:xfrm>
            <a:off x="202367" y="123400"/>
            <a:ext cx="4368492" cy="2308324"/>
          </a:xfrm>
          <a:prstGeom prst="rect">
            <a:avLst/>
          </a:prstGeom>
          <a:solidFill>
            <a:srgbClr val="FF0000"/>
          </a:solidFill>
          <a:ln w="41275" cmpd="thinThick">
            <a:solidFill>
              <a:schemeClr val="tx1"/>
            </a:solidFill>
          </a:ln>
        </p:spPr>
        <p:txBody>
          <a:bodyPr wrap="square" rtlCol="0">
            <a:spAutoFit/>
          </a:bodyPr>
          <a:lstStyle/>
          <a:p>
            <a:pPr algn="just">
              <a:defRPr/>
            </a:pPr>
            <a:r>
              <a:rPr lang="en-US" sz="2400" dirty="0">
                <a:solidFill>
                  <a:prstClr val="white"/>
                </a:solidFill>
                <a:latin typeface="Calibri"/>
              </a:rPr>
              <a:t>… In some cases hackers may use publicly available data from elsewhere and also AI tools to uncover (re-identify) the sensitive information from “weakly anonymized” data …</a:t>
            </a:r>
            <a:endParaRPr lang="fi-FI" sz="2400" dirty="0">
              <a:solidFill>
                <a:prstClr val="white"/>
              </a:solidFill>
              <a:latin typeface="Calibri"/>
            </a:endParaRPr>
          </a:p>
        </p:txBody>
      </p:sp>
      <p:grpSp>
        <p:nvGrpSpPr>
          <p:cNvPr id="18" name="Group 17"/>
          <p:cNvGrpSpPr/>
          <p:nvPr/>
        </p:nvGrpSpPr>
        <p:grpSpPr>
          <a:xfrm>
            <a:off x="6285820" y="4443436"/>
            <a:ext cx="1204389" cy="1415032"/>
            <a:chOff x="2538097" y="4053636"/>
            <a:chExt cx="705340" cy="870761"/>
          </a:xfrm>
        </p:grpSpPr>
        <p:sp>
          <p:nvSpPr>
            <p:cNvPr id="19" name="Flowchart: Magnetic Disk 18"/>
            <p:cNvSpPr/>
            <p:nvPr/>
          </p:nvSpPr>
          <p:spPr>
            <a:xfrm>
              <a:off x="2538097" y="4280441"/>
              <a:ext cx="705340" cy="643956"/>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pic>
          <p:nvPicPr>
            <p:cNvPr id="20" name="Picture 19"/>
            <p:cNvPicPr>
              <a:picLocks noChangeAspect="1"/>
            </p:cNvPicPr>
            <p:nvPr/>
          </p:nvPicPr>
          <p:blipFill>
            <a:blip r:embed="rId6">
              <a:clrChange>
                <a:clrFrom>
                  <a:srgbClr val="FFFFFF"/>
                </a:clrFrom>
                <a:clrTo>
                  <a:srgbClr val="FFFFFF">
                    <a:alpha val="0"/>
                  </a:srgbClr>
                </a:clrTo>
              </a:clrChange>
            </a:blip>
            <a:stretch>
              <a:fillRect/>
            </a:stretch>
          </p:blipFill>
          <p:spPr>
            <a:xfrm>
              <a:off x="2707538" y="4053636"/>
              <a:ext cx="356642" cy="428098"/>
            </a:xfrm>
            <a:prstGeom prst="rect">
              <a:avLst/>
            </a:prstGeom>
          </p:spPr>
        </p:pic>
      </p:grpSp>
      <p:pic>
        <p:nvPicPr>
          <p:cNvPr id="21" name="Picture 20"/>
          <p:cNvPicPr>
            <a:picLocks noChangeAspect="1"/>
          </p:cNvPicPr>
          <p:nvPr/>
        </p:nvPicPr>
        <p:blipFill>
          <a:blip r:embed="rId7"/>
          <a:stretch>
            <a:fillRect/>
          </a:stretch>
        </p:blipFill>
        <p:spPr>
          <a:xfrm>
            <a:off x="8880191" y="4382585"/>
            <a:ext cx="1541467" cy="1795955"/>
          </a:xfrm>
          <a:prstGeom prst="rect">
            <a:avLst/>
          </a:prstGeom>
        </p:spPr>
      </p:pic>
      <p:sp>
        <p:nvSpPr>
          <p:cNvPr id="7" name="Rectangle 6"/>
          <p:cNvSpPr/>
          <p:nvPr/>
        </p:nvSpPr>
        <p:spPr>
          <a:xfrm>
            <a:off x="9156071" y="5236586"/>
            <a:ext cx="604653"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a:t>
            </a:r>
          </a:p>
        </p:txBody>
      </p:sp>
      <p:sp>
        <p:nvSpPr>
          <p:cNvPr id="23" name="Rectangle 22"/>
          <p:cNvSpPr/>
          <p:nvPr/>
        </p:nvSpPr>
        <p:spPr>
          <a:xfrm>
            <a:off x="9639146" y="5245898"/>
            <a:ext cx="369011"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a:t>
            </a:r>
          </a:p>
        </p:txBody>
      </p:sp>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8187805" y="5939819"/>
            <a:ext cx="2233853" cy="864285"/>
          </a:xfrm>
          <a:prstGeom prst="rect">
            <a:avLst/>
          </a:prstGeom>
        </p:spPr>
      </p:pic>
      <p:sp>
        <p:nvSpPr>
          <p:cNvPr id="24" name="Rectangle 23"/>
          <p:cNvSpPr/>
          <p:nvPr/>
        </p:nvSpPr>
        <p:spPr>
          <a:xfrm>
            <a:off x="8506103" y="6151746"/>
            <a:ext cx="1683858"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Public context</a:t>
            </a:r>
          </a:p>
        </p:txBody>
      </p:sp>
      <p:sp>
        <p:nvSpPr>
          <p:cNvPr id="25" name="Down Arrow 24"/>
          <p:cNvSpPr/>
          <p:nvPr/>
        </p:nvSpPr>
        <p:spPr>
          <a:xfrm rot="17006091">
            <a:off x="8180090" y="4491040"/>
            <a:ext cx="324559" cy="1950960"/>
          </a:xfrm>
          <a:prstGeom prst="downArrow">
            <a:avLst>
              <a:gd name="adj1" fmla="val 50000"/>
              <a:gd name="adj2" fmla="val 134726"/>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6" name="Picture 25"/>
          <p:cNvPicPr>
            <a:picLocks noChangeAspect="1"/>
          </p:cNvPicPr>
          <p:nvPr/>
        </p:nvPicPr>
        <p:blipFill>
          <a:blip r:embed="rId9"/>
          <a:stretch>
            <a:fillRect/>
          </a:stretch>
        </p:blipFill>
        <p:spPr>
          <a:xfrm>
            <a:off x="7766088" y="5101482"/>
            <a:ext cx="932297" cy="616307"/>
          </a:xfrm>
          <a:prstGeom prst="rect">
            <a:avLst/>
          </a:prstGeom>
        </p:spPr>
      </p:pic>
      <p:sp>
        <p:nvSpPr>
          <p:cNvPr id="22" name="Rectangle 21"/>
          <p:cNvSpPr/>
          <p:nvPr/>
        </p:nvSpPr>
        <p:spPr>
          <a:xfrm>
            <a:off x="5978215" y="0"/>
            <a:ext cx="5678093" cy="1446550"/>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still the data may not</a:t>
            </a:r>
          </a:p>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be </a:t>
            </a: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 there …</a:t>
            </a:r>
          </a:p>
        </p:txBody>
      </p:sp>
    </p:spTree>
    <p:extLst>
      <p:ext uri="{BB962C8B-B14F-4D97-AF65-F5344CB8AC3E}">
        <p14:creationId xmlns:p14="http://schemas.microsoft.com/office/powerpoint/2010/main" val="2686072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2028435" y="4452450"/>
            <a:ext cx="997966"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961022" y="3154356"/>
            <a:ext cx="5646460" cy="3703644"/>
          </a:xfrm>
          <a:prstGeom prst="rect">
            <a:avLst/>
          </a:prstGeom>
        </p:spPr>
      </p:pic>
      <p:pic>
        <p:nvPicPr>
          <p:cNvPr id="9" name="Picture 8"/>
          <p:cNvPicPr>
            <a:picLocks noChangeAspect="1"/>
          </p:cNvPicPr>
          <p:nvPr/>
        </p:nvPicPr>
        <p:blipFill>
          <a:blip r:embed="rId5"/>
          <a:stretch>
            <a:fillRect/>
          </a:stretch>
        </p:blipFill>
        <p:spPr>
          <a:xfrm>
            <a:off x="6269782" y="1302018"/>
            <a:ext cx="4337701" cy="2292694"/>
          </a:xfrm>
          <a:prstGeom prst="rect">
            <a:avLst/>
          </a:prstGeom>
        </p:spPr>
      </p:pic>
      <p:grpSp>
        <p:nvGrpSpPr>
          <p:cNvPr id="13" name="Group 12"/>
          <p:cNvGrpSpPr/>
          <p:nvPr/>
        </p:nvGrpSpPr>
        <p:grpSpPr>
          <a:xfrm>
            <a:off x="7335506" y="4702673"/>
            <a:ext cx="1336163" cy="775616"/>
            <a:chOff x="5372429" y="3415216"/>
            <a:chExt cx="1980943" cy="1026635"/>
          </a:xfrm>
        </p:grpSpPr>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2429" y="3415216"/>
              <a:ext cx="1980943" cy="102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0" name="Rectangle 9"/>
            <p:cNvSpPr/>
            <p:nvPr/>
          </p:nvSpPr>
          <p:spPr>
            <a:xfrm>
              <a:off x="5464260" y="4114997"/>
              <a:ext cx="1819902" cy="285170"/>
            </a:xfrm>
            <a:prstGeom prst="rect">
              <a:avLst/>
            </a:prstGeom>
            <a:solidFill>
              <a:schemeClr val="bg1"/>
            </a:solidFill>
          </p:spPr>
          <p:txBody>
            <a:bodyPr wrap="square" lIns="91440" tIns="45720" rIns="91440" bIns="45720">
              <a:spAutoFit/>
            </a:bodyPr>
            <a:lstStyle/>
            <a:p>
              <a:pPr algn="ctr">
                <a:defRPr/>
              </a:pPr>
              <a:r>
                <a:rPr lang="en-US" sz="800" dirty="0">
                  <a:ln w="0"/>
                  <a:solidFill>
                    <a:prstClr val="black"/>
                  </a:solidFill>
                  <a:effectLst>
                    <a:outerShdw blurRad="38100" dist="19050" dir="2700000" algn="tl" rotWithShape="0">
                      <a:prstClr val="black">
                        <a:alpha val="40000"/>
                      </a:prstClr>
                    </a:outerShdw>
                  </a:effectLst>
                  <a:latin typeface="Calibri"/>
                </a:rPr>
                <a:t>Intelligence-as-a-Service</a:t>
              </a:r>
            </a:p>
          </p:txBody>
        </p:sp>
      </p:grpSp>
      <p:sp>
        <p:nvSpPr>
          <p:cNvPr id="12" name="Rectangle 11"/>
          <p:cNvSpPr/>
          <p:nvPr/>
        </p:nvSpPr>
        <p:spPr>
          <a:xfrm>
            <a:off x="7863268" y="1362391"/>
            <a:ext cx="1996309"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Intelligence-as-a-Service Provider</a:t>
            </a:r>
          </a:p>
        </p:txBody>
      </p:sp>
      <p:sp>
        <p:nvSpPr>
          <p:cNvPr id="15" name="Rectangle 14"/>
          <p:cNvSpPr/>
          <p:nvPr/>
        </p:nvSpPr>
        <p:spPr>
          <a:xfrm>
            <a:off x="1524000" y="2586152"/>
            <a:ext cx="1051000"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Private Data Owner</a:t>
            </a:r>
          </a:p>
        </p:txBody>
      </p:sp>
      <p:pic>
        <p:nvPicPr>
          <p:cNvPr id="19" name="Picture 18"/>
          <p:cNvPicPr>
            <a:picLocks noChangeAspect="1"/>
          </p:cNvPicPr>
          <p:nvPr/>
        </p:nvPicPr>
        <p:blipFill>
          <a:blip r:embed="rId7"/>
          <a:stretch>
            <a:fillRect/>
          </a:stretch>
        </p:blipFill>
        <p:spPr>
          <a:xfrm>
            <a:off x="7502572" y="5769337"/>
            <a:ext cx="931272" cy="831492"/>
          </a:xfrm>
          <a:prstGeom prst="rect">
            <a:avLst/>
          </a:prstGeom>
        </p:spPr>
      </p:pic>
      <p:sp>
        <p:nvSpPr>
          <p:cNvPr id="21" name="Down Arrow 20"/>
          <p:cNvSpPr/>
          <p:nvPr/>
        </p:nvSpPr>
        <p:spPr>
          <a:xfrm>
            <a:off x="7750142" y="5415986"/>
            <a:ext cx="432048" cy="432048"/>
          </a:xfrm>
          <a:prstGeom prst="downArrow">
            <a:avLst>
              <a:gd name="adj1" fmla="val 50000"/>
              <a:gd name="adj2" fmla="val 68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2" name="Rectangle 21"/>
          <p:cNvSpPr/>
          <p:nvPr/>
        </p:nvSpPr>
        <p:spPr>
          <a:xfrm>
            <a:off x="8950449" y="4963112"/>
            <a:ext cx="1514132"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Unsafe</a:t>
            </a:r>
          </a:p>
        </p:txBody>
      </p:sp>
      <p:sp>
        <p:nvSpPr>
          <p:cNvPr id="17" name="TextBox 16"/>
          <p:cNvSpPr txBox="1"/>
          <p:nvPr/>
        </p:nvSpPr>
        <p:spPr>
          <a:xfrm>
            <a:off x="211892" y="108550"/>
            <a:ext cx="4368492" cy="2308324"/>
          </a:xfrm>
          <a:prstGeom prst="rect">
            <a:avLst/>
          </a:prstGeom>
          <a:solidFill>
            <a:srgbClr val="FF0000"/>
          </a:solidFill>
          <a:ln w="41275" cmpd="thinThick">
            <a:solidFill>
              <a:schemeClr val="tx1"/>
            </a:solidFill>
          </a:ln>
        </p:spPr>
        <p:txBody>
          <a:bodyPr wrap="square" rtlCol="0">
            <a:spAutoFit/>
          </a:bodyPr>
          <a:lstStyle/>
          <a:p>
            <a:pPr algn="just">
              <a:defRPr/>
            </a:pPr>
            <a:r>
              <a:rPr lang="en-US" sz="2400" dirty="0">
                <a:solidFill>
                  <a:prstClr val="white"/>
                </a:solidFill>
                <a:latin typeface="Calibri"/>
              </a:rPr>
              <a:t>… or, even if the anonymized data itself is safe within the remote cloud, can one be sure that the knowledge (models trained by ML tools) will make any sense for potential use ? …</a:t>
            </a:r>
            <a:endParaRPr lang="fi-FI" sz="2400" dirty="0">
              <a:solidFill>
                <a:prstClr val="white"/>
              </a:solidFill>
              <a:latin typeface="Calibri"/>
            </a:endParaRPr>
          </a:p>
        </p:txBody>
      </p:sp>
      <p:sp>
        <p:nvSpPr>
          <p:cNvPr id="18" name="Down Arrow 17"/>
          <p:cNvSpPr/>
          <p:nvPr/>
        </p:nvSpPr>
        <p:spPr>
          <a:xfrm rot="16200000">
            <a:off x="8340316" y="613289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3" name="Down Arrow 22"/>
          <p:cNvSpPr/>
          <p:nvPr/>
        </p:nvSpPr>
        <p:spPr>
          <a:xfrm rot="16200000">
            <a:off x="7358360" y="612337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grpSp>
        <p:nvGrpSpPr>
          <p:cNvPr id="24" name="Group 23"/>
          <p:cNvGrpSpPr/>
          <p:nvPr/>
        </p:nvGrpSpPr>
        <p:grpSpPr>
          <a:xfrm>
            <a:off x="7606815" y="3498087"/>
            <a:ext cx="651216" cy="842206"/>
            <a:chOff x="2538097" y="4053636"/>
            <a:chExt cx="705340" cy="870761"/>
          </a:xfrm>
        </p:grpSpPr>
        <p:sp>
          <p:nvSpPr>
            <p:cNvPr id="25" name="Flowchart: Magnetic Disk 24"/>
            <p:cNvSpPr/>
            <p:nvPr/>
          </p:nvSpPr>
          <p:spPr>
            <a:xfrm>
              <a:off x="2538097" y="4280441"/>
              <a:ext cx="705340" cy="643956"/>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a:off x="2707538" y="4053636"/>
              <a:ext cx="356642" cy="428098"/>
            </a:xfrm>
            <a:prstGeom prst="rect">
              <a:avLst/>
            </a:prstGeom>
          </p:spPr>
        </p:pic>
      </p:grpSp>
      <p:sp>
        <p:nvSpPr>
          <p:cNvPr id="20" name="Down Arrow 19"/>
          <p:cNvSpPr/>
          <p:nvPr/>
        </p:nvSpPr>
        <p:spPr>
          <a:xfrm>
            <a:off x="7716399" y="4268569"/>
            <a:ext cx="432048" cy="432048"/>
          </a:xfrm>
          <a:prstGeom prst="downArrow">
            <a:avLst>
              <a:gd name="adj1" fmla="val 50000"/>
              <a:gd name="adj2" fmla="val 68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pic>
        <p:nvPicPr>
          <p:cNvPr id="27" name="Picture 26"/>
          <p:cNvPicPr>
            <a:picLocks noChangeAspect="1"/>
          </p:cNvPicPr>
          <p:nvPr/>
        </p:nvPicPr>
        <p:blipFill>
          <a:blip r:embed="rId8">
            <a:clrChange>
              <a:clrFrom>
                <a:srgbClr val="FFFFFF"/>
              </a:clrFrom>
              <a:clrTo>
                <a:srgbClr val="FFFFFF">
                  <a:alpha val="0"/>
                </a:srgbClr>
              </a:clrTo>
            </a:clrChange>
          </a:blip>
          <a:stretch>
            <a:fillRect/>
          </a:stretch>
        </p:blipFill>
        <p:spPr>
          <a:xfrm>
            <a:off x="7791937" y="6052019"/>
            <a:ext cx="364195" cy="457970"/>
          </a:xfrm>
          <a:prstGeom prst="rect">
            <a:avLst/>
          </a:prstGeom>
        </p:spPr>
      </p:pic>
      <p:sp>
        <p:nvSpPr>
          <p:cNvPr id="28" name="Rectangle 27"/>
          <p:cNvSpPr/>
          <p:nvPr/>
        </p:nvSpPr>
        <p:spPr>
          <a:xfrm>
            <a:off x="4583686" y="-62130"/>
            <a:ext cx="7348689" cy="1446550"/>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can you get knowledge from</a:t>
            </a:r>
          </a:p>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anonymized data </a:t>
            </a: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Tree>
    <p:extLst>
      <p:ext uri="{BB962C8B-B14F-4D97-AF65-F5344CB8AC3E}">
        <p14:creationId xmlns:p14="http://schemas.microsoft.com/office/powerpoint/2010/main" val="4243976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1855250" y="4443150"/>
            <a:ext cx="997966"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961022" y="3154356"/>
            <a:ext cx="5646460" cy="3703644"/>
          </a:xfrm>
          <a:prstGeom prst="rect">
            <a:avLst/>
          </a:prstGeom>
        </p:spPr>
      </p:pic>
      <p:pic>
        <p:nvPicPr>
          <p:cNvPr id="9" name="Picture 8"/>
          <p:cNvPicPr>
            <a:picLocks noChangeAspect="1"/>
          </p:cNvPicPr>
          <p:nvPr/>
        </p:nvPicPr>
        <p:blipFill>
          <a:blip r:embed="rId5"/>
          <a:stretch>
            <a:fillRect/>
          </a:stretch>
        </p:blipFill>
        <p:spPr>
          <a:xfrm>
            <a:off x="6269782" y="1330593"/>
            <a:ext cx="4337701" cy="2292694"/>
          </a:xfrm>
          <a:prstGeom prst="rect">
            <a:avLst/>
          </a:prstGeom>
        </p:spPr>
      </p:pic>
      <p:sp>
        <p:nvSpPr>
          <p:cNvPr id="12" name="Rectangle 11"/>
          <p:cNvSpPr/>
          <p:nvPr/>
        </p:nvSpPr>
        <p:spPr>
          <a:xfrm>
            <a:off x="7863268" y="1390966"/>
            <a:ext cx="1996309"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Intelligence-as-a-Service Provider</a:t>
            </a:r>
          </a:p>
        </p:txBody>
      </p:sp>
      <p:sp>
        <p:nvSpPr>
          <p:cNvPr id="15" name="Rectangle 14"/>
          <p:cNvSpPr/>
          <p:nvPr/>
        </p:nvSpPr>
        <p:spPr>
          <a:xfrm>
            <a:off x="652513" y="2917547"/>
            <a:ext cx="1051000"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Private Data Owner</a:t>
            </a:r>
          </a:p>
        </p:txBody>
      </p:sp>
      <p:pic>
        <p:nvPicPr>
          <p:cNvPr id="19" name="Picture 18"/>
          <p:cNvPicPr>
            <a:picLocks noChangeAspect="1"/>
          </p:cNvPicPr>
          <p:nvPr/>
        </p:nvPicPr>
        <p:blipFill>
          <a:blip r:embed="rId6"/>
          <a:stretch>
            <a:fillRect/>
          </a:stretch>
        </p:blipFill>
        <p:spPr>
          <a:xfrm>
            <a:off x="6454987" y="5301862"/>
            <a:ext cx="1432837" cy="1279318"/>
          </a:xfrm>
          <a:prstGeom prst="rect">
            <a:avLst/>
          </a:prstGeom>
        </p:spPr>
      </p:pic>
      <p:sp>
        <p:nvSpPr>
          <p:cNvPr id="22" name="Rectangle 21"/>
          <p:cNvSpPr/>
          <p:nvPr/>
        </p:nvSpPr>
        <p:spPr>
          <a:xfrm>
            <a:off x="8126989" y="4899301"/>
            <a:ext cx="2177327" cy="923330"/>
          </a:xfrm>
          <a:prstGeom prst="rect">
            <a:avLst/>
          </a:prstGeom>
          <a:noFill/>
        </p:spPr>
        <p:txBody>
          <a:bodyPr wrap="none" lIns="91440" tIns="45720" rIns="91440" bIns="45720">
            <a:spAutoFit/>
          </a:bodyPr>
          <a:lstStyle/>
          <a:p>
            <a:pPr algn="ctr">
              <a:defRPr/>
            </a:pPr>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Unsafe</a:t>
            </a:r>
          </a:p>
        </p:txBody>
      </p:sp>
      <p:grpSp>
        <p:nvGrpSpPr>
          <p:cNvPr id="26" name="Group 25"/>
          <p:cNvGrpSpPr/>
          <p:nvPr/>
        </p:nvGrpSpPr>
        <p:grpSpPr>
          <a:xfrm>
            <a:off x="3210132" y="3884334"/>
            <a:ext cx="1214097" cy="1083871"/>
            <a:chOff x="2587331" y="1993401"/>
            <a:chExt cx="1024550" cy="927166"/>
          </a:xfrm>
        </p:grpSpPr>
        <p:sp>
          <p:nvSpPr>
            <p:cNvPr id="24" name="Rectangle 23"/>
            <p:cNvSpPr/>
            <p:nvPr/>
          </p:nvSpPr>
          <p:spPr>
            <a:xfrm>
              <a:off x="2587331" y="2021120"/>
              <a:ext cx="1024550" cy="8994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5" name="Rectangle 24"/>
            <p:cNvSpPr/>
            <p:nvPr/>
          </p:nvSpPr>
          <p:spPr>
            <a:xfrm>
              <a:off x="2591497" y="1993401"/>
              <a:ext cx="1015798" cy="289606"/>
            </a:xfrm>
            <a:prstGeom prst="rect">
              <a:avLst/>
            </a:prstGeom>
          </p:spPr>
          <p:txBody>
            <a:bodyPr wrap="none">
              <a:spAutoFit/>
            </a:bodyPr>
            <a:lstStyle/>
            <a:p>
              <a:pPr algn="ctr">
                <a:defRPr/>
              </a:pPr>
              <a:r>
                <a:rPr lang="en-US" sz="1600" dirty="0">
                  <a:solidFill>
                    <a:prstClr val="black"/>
                  </a:solidFill>
                  <a:latin typeface="Calibri"/>
                </a:rPr>
                <a:t>Applications</a:t>
              </a:r>
              <a:endParaRPr lang="fi-FI" sz="1600" dirty="0">
                <a:solidFill>
                  <a:prstClr val="black"/>
                </a:solidFill>
                <a:latin typeface="Calibri"/>
              </a:endParaRPr>
            </a:p>
          </p:txBody>
        </p:sp>
        <p:pic>
          <p:nvPicPr>
            <p:cNvPr id="23" name="Picture 22"/>
            <p:cNvPicPr>
              <a:picLocks noChangeAspect="1"/>
            </p:cNvPicPr>
            <p:nvPr/>
          </p:nvPicPr>
          <p:blipFill>
            <a:blip r:embed="rId7">
              <a:clrChange>
                <a:clrFrom>
                  <a:srgbClr val="FEFEFE"/>
                </a:clrFrom>
                <a:clrTo>
                  <a:srgbClr val="FEFEFE">
                    <a:alpha val="0"/>
                  </a:srgbClr>
                </a:clrTo>
              </a:clrChange>
            </a:blip>
            <a:stretch>
              <a:fillRect/>
            </a:stretch>
          </p:blipFill>
          <p:spPr>
            <a:xfrm>
              <a:off x="2782582" y="2232886"/>
              <a:ext cx="630308" cy="618778"/>
            </a:xfrm>
            <a:prstGeom prst="rect">
              <a:avLst/>
            </a:prstGeom>
          </p:spPr>
        </p:pic>
      </p:grpSp>
      <p:sp>
        <p:nvSpPr>
          <p:cNvPr id="27" name="Down Arrow 26"/>
          <p:cNvSpPr/>
          <p:nvPr/>
        </p:nvSpPr>
        <p:spPr>
          <a:xfrm rot="16200000">
            <a:off x="5371536" y="3272321"/>
            <a:ext cx="148301" cy="211862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8" name="Down Arrow 27"/>
          <p:cNvSpPr/>
          <p:nvPr/>
        </p:nvSpPr>
        <p:spPr>
          <a:xfrm rot="5400000">
            <a:off x="5349221" y="3482030"/>
            <a:ext cx="162982" cy="2133203"/>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9" name="Down Arrow 28"/>
          <p:cNvSpPr/>
          <p:nvPr/>
        </p:nvSpPr>
        <p:spPr>
          <a:xfrm rot="17507602">
            <a:off x="5386510" y="3989969"/>
            <a:ext cx="148470" cy="233919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0" name="Down Arrow 29"/>
          <p:cNvSpPr/>
          <p:nvPr/>
        </p:nvSpPr>
        <p:spPr>
          <a:xfrm rot="6757823">
            <a:off x="5296061" y="4065655"/>
            <a:ext cx="139104" cy="2611025"/>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0" name="TextBox 19"/>
          <p:cNvSpPr txBox="1"/>
          <p:nvPr/>
        </p:nvSpPr>
        <p:spPr>
          <a:xfrm>
            <a:off x="123826" y="79185"/>
            <a:ext cx="5599614" cy="2554545"/>
          </a:xfrm>
          <a:prstGeom prst="rect">
            <a:avLst/>
          </a:prstGeom>
          <a:solidFill>
            <a:srgbClr val="FF0000"/>
          </a:solidFill>
          <a:ln w="41275" cmpd="thinThick">
            <a:solidFill>
              <a:schemeClr val="tx1"/>
            </a:solidFill>
          </a:ln>
        </p:spPr>
        <p:txBody>
          <a:bodyPr wrap="square" rtlCol="0">
            <a:spAutoFit/>
          </a:bodyPr>
          <a:lstStyle/>
          <a:p>
            <a:pPr algn="just">
              <a:defRPr/>
            </a:pPr>
            <a:r>
              <a:rPr lang="en-US" sz="2000" dirty="0">
                <a:solidFill>
                  <a:prstClr val="white"/>
                </a:solidFill>
                <a:latin typeface="Calibri"/>
              </a:rPr>
              <a:t>… Assume that we finally got the anonymized data and anonymized knowledge derived from it. Now we need our (Private Data Owner) applications to be capable of sending anonymized queries to both data and knowledge and get the anonymized responses, but such ones that (when “unlocked” in the safe place) they will make the sense for the applications as expected …</a:t>
            </a:r>
            <a:endParaRPr lang="fi-FI" sz="2000" dirty="0">
              <a:solidFill>
                <a:prstClr val="white"/>
              </a:solidFill>
              <a:latin typeface="Calibri"/>
            </a:endParaRPr>
          </a:p>
        </p:txBody>
      </p:sp>
      <p:sp>
        <p:nvSpPr>
          <p:cNvPr id="21" name="Down Arrow 20"/>
          <p:cNvSpPr/>
          <p:nvPr/>
        </p:nvSpPr>
        <p:spPr>
          <a:xfrm rot="16200000">
            <a:off x="6335570" y="59389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1" name="Down Arrow 30"/>
          <p:cNvSpPr/>
          <p:nvPr/>
        </p:nvSpPr>
        <p:spPr>
          <a:xfrm rot="16200000">
            <a:off x="7790150" y="59390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3" name="Flowchart: Magnetic Disk 32"/>
          <p:cNvSpPr/>
          <p:nvPr/>
        </p:nvSpPr>
        <p:spPr>
          <a:xfrm>
            <a:off x="6590709" y="3941558"/>
            <a:ext cx="1342862" cy="1081367"/>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grpSp>
        <p:nvGrpSpPr>
          <p:cNvPr id="10" name="Group 9"/>
          <p:cNvGrpSpPr/>
          <p:nvPr/>
        </p:nvGrpSpPr>
        <p:grpSpPr>
          <a:xfrm>
            <a:off x="6976947" y="3691224"/>
            <a:ext cx="555508" cy="588146"/>
            <a:chOff x="2231595" y="5704645"/>
            <a:chExt cx="555508" cy="588146"/>
          </a:xfrm>
        </p:grpSpPr>
        <p:sp>
          <p:nvSpPr>
            <p:cNvPr id="8" name="Rectangle 7"/>
            <p:cNvSpPr/>
            <p:nvPr/>
          </p:nvSpPr>
          <p:spPr>
            <a:xfrm>
              <a:off x="2290963" y="5998718"/>
              <a:ext cx="373459" cy="240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7" name="Picture 36"/>
            <p:cNvPicPr>
              <a:picLocks noChangeAspect="1"/>
            </p:cNvPicPr>
            <p:nvPr/>
          </p:nvPicPr>
          <p:blipFill>
            <a:blip r:embed="rId8">
              <a:clrChange>
                <a:clrFrom>
                  <a:srgbClr val="FFFFFF"/>
                </a:clrFrom>
                <a:clrTo>
                  <a:srgbClr val="FFFFFF">
                    <a:alpha val="0"/>
                  </a:srgbClr>
                </a:clrTo>
              </a:clrChange>
            </a:blip>
            <a:stretch>
              <a:fillRect/>
            </a:stretch>
          </p:blipFill>
          <p:spPr>
            <a:xfrm>
              <a:off x="2231595" y="5704645"/>
              <a:ext cx="555508" cy="588146"/>
            </a:xfrm>
            <a:prstGeom prst="rect">
              <a:avLst/>
            </a:prstGeom>
          </p:spPr>
        </p:pic>
      </p:grpSp>
      <p:grpSp>
        <p:nvGrpSpPr>
          <p:cNvPr id="39" name="Group 38"/>
          <p:cNvGrpSpPr/>
          <p:nvPr/>
        </p:nvGrpSpPr>
        <p:grpSpPr>
          <a:xfrm>
            <a:off x="6900661" y="5789771"/>
            <a:ext cx="555508" cy="588146"/>
            <a:chOff x="2231595" y="5704645"/>
            <a:chExt cx="555508" cy="588146"/>
          </a:xfrm>
        </p:grpSpPr>
        <p:sp>
          <p:nvSpPr>
            <p:cNvPr id="40" name="Rectangle 39"/>
            <p:cNvSpPr/>
            <p:nvPr/>
          </p:nvSpPr>
          <p:spPr>
            <a:xfrm>
              <a:off x="2290963" y="5998718"/>
              <a:ext cx="373459" cy="240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1" name="Picture 40"/>
            <p:cNvPicPr>
              <a:picLocks noChangeAspect="1"/>
            </p:cNvPicPr>
            <p:nvPr/>
          </p:nvPicPr>
          <p:blipFill>
            <a:blip r:embed="rId8">
              <a:clrChange>
                <a:clrFrom>
                  <a:srgbClr val="FFFFFF"/>
                </a:clrFrom>
                <a:clrTo>
                  <a:srgbClr val="FFFFFF">
                    <a:alpha val="0"/>
                  </a:srgbClr>
                </a:clrTo>
              </a:clrChange>
            </a:blip>
            <a:stretch>
              <a:fillRect/>
            </a:stretch>
          </p:blipFill>
          <p:spPr>
            <a:xfrm>
              <a:off x="2231595" y="5704645"/>
              <a:ext cx="555508" cy="588146"/>
            </a:xfrm>
            <a:prstGeom prst="rect">
              <a:avLst/>
            </a:prstGeom>
          </p:spPr>
        </p:pic>
      </p:grpSp>
      <p:grpSp>
        <p:nvGrpSpPr>
          <p:cNvPr id="42" name="Group 41"/>
          <p:cNvGrpSpPr/>
          <p:nvPr/>
        </p:nvGrpSpPr>
        <p:grpSpPr>
          <a:xfrm>
            <a:off x="5167931" y="4060657"/>
            <a:ext cx="555508" cy="588146"/>
            <a:chOff x="2231595" y="5704645"/>
            <a:chExt cx="555508" cy="588146"/>
          </a:xfrm>
        </p:grpSpPr>
        <p:sp>
          <p:nvSpPr>
            <p:cNvPr id="43" name="Rectangle 42"/>
            <p:cNvSpPr/>
            <p:nvPr/>
          </p:nvSpPr>
          <p:spPr>
            <a:xfrm>
              <a:off x="2290963" y="5998718"/>
              <a:ext cx="373459" cy="240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4" name="Picture 43"/>
            <p:cNvPicPr>
              <a:picLocks noChangeAspect="1"/>
            </p:cNvPicPr>
            <p:nvPr/>
          </p:nvPicPr>
          <p:blipFill>
            <a:blip r:embed="rId8">
              <a:clrChange>
                <a:clrFrom>
                  <a:srgbClr val="FFFFFF"/>
                </a:clrFrom>
                <a:clrTo>
                  <a:srgbClr val="FFFFFF">
                    <a:alpha val="0"/>
                  </a:srgbClr>
                </a:clrTo>
              </a:clrChange>
            </a:blip>
            <a:stretch>
              <a:fillRect/>
            </a:stretch>
          </p:blipFill>
          <p:spPr>
            <a:xfrm>
              <a:off x="2231595" y="5704645"/>
              <a:ext cx="555508" cy="588146"/>
            </a:xfrm>
            <a:prstGeom prst="rect">
              <a:avLst/>
            </a:prstGeom>
          </p:spPr>
        </p:pic>
      </p:grpSp>
      <p:grpSp>
        <p:nvGrpSpPr>
          <p:cNvPr id="45" name="Group 44"/>
          <p:cNvGrpSpPr/>
          <p:nvPr/>
        </p:nvGrpSpPr>
        <p:grpSpPr>
          <a:xfrm>
            <a:off x="4976756" y="4850683"/>
            <a:ext cx="555508" cy="588146"/>
            <a:chOff x="2231595" y="5704645"/>
            <a:chExt cx="555508" cy="588146"/>
          </a:xfrm>
        </p:grpSpPr>
        <p:sp>
          <p:nvSpPr>
            <p:cNvPr id="46" name="Rectangle 45"/>
            <p:cNvSpPr/>
            <p:nvPr/>
          </p:nvSpPr>
          <p:spPr>
            <a:xfrm>
              <a:off x="2290963" y="5998718"/>
              <a:ext cx="373459" cy="240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7" name="Picture 46"/>
            <p:cNvPicPr>
              <a:picLocks noChangeAspect="1"/>
            </p:cNvPicPr>
            <p:nvPr/>
          </p:nvPicPr>
          <p:blipFill>
            <a:blip r:embed="rId8">
              <a:clrChange>
                <a:clrFrom>
                  <a:srgbClr val="FFFFFF"/>
                </a:clrFrom>
                <a:clrTo>
                  <a:srgbClr val="FFFFFF">
                    <a:alpha val="0"/>
                  </a:srgbClr>
                </a:clrTo>
              </a:clrChange>
            </a:blip>
            <a:stretch>
              <a:fillRect/>
            </a:stretch>
          </p:blipFill>
          <p:spPr>
            <a:xfrm>
              <a:off x="2231595" y="5704645"/>
              <a:ext cx="555508" cy="588146"/>
            </a:xfrm>
            <a:prstGeom prst="rect">
              <a:avLst/>
            </a:prstGeom>
          </p:spPr>
        </p:pic>
      </p:grpSp>
      <p:sp>
        <p:nvSpPr>
          <p:cNvPr id="11" name="Curved Up Arrow 10"/>
          <p:cNvSpPr/>
          <p:nvPr/>
        </p:nvSpPr>
        <p:spPr>
          <a:xfrm flipH="1">
            <a:off x="3305131" y="4999594"/>
            <a:ext cx="742028" cy="576762"/>
          </a:xfrm>
          <a:prstGeom prst="curvedUpArrow">
            <a:avLst>
              <a:gd name="adj1" fmla="val 22377"/>
              <a:gd name="adj2" fmla="val 50000"/>
              <a:gd name="adj3" fmla="val 489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7" name="Picture 6"/>
          <p:cNvPicPr>
            <a:picLocks noChangeAspect="1"/>
          </p:cNvPicPr>
          <p:nvPr/>
        </p:nvPicPr>
        <p:blipFill>
          <a:blip r:embed="rId9">
            <a:clrChange>
              <a:clrFrom>
                <a:srgbClr val="FFFFFF"/>
              </a:clrFrom>
              <a:clrTo>
                <a:srgbClr val="FFFFFF">
                  <a:alpha val="0"/>
                </a:srgbClr>
              </a:clrTo>
            </a:clrChange>
          </a:blip>
          <a:stretch>
            <a:fillRect/>
          </a:stretch>
        </p:blipFill>
        <p:spPr>
          <a:xfrm>
            <a:off x="3486909" y="5351392"/>
            <a:ext cx="725237" cy="732453"/>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3243554" y="4260550"/>
            <a:ext cx="829923" cy="670741"/>
          </a:xfrm>
          <a:prstGeom prst="rect">
            <a:avLst/>
          </a:prstGeom>
        </p:spPr>
      </p:pic>
      <p:sp>
        <p:nvSpPr>
          <p:cNvPr id="38" name="Rectangle 37"/>
          <p:cNvSpPr/>
          <p:nvPr/>
        </p:nvSpPr>
        <p:spPr>
          <a:xfrm>
            <a:off x="5723440" y="-62130"/>
            <a:ext cx="6208936" cy="1446550"/>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would such knowledge be useful and safe</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Tree>
    <p:extLst>
      <p:ext uri="{BB962C8B-B14F-4D97-AF65-F5344CB8AC3E}">
        <p14:creationId xmlns:p14="http://schemas.microsoft.com/office/powerpoint/2010/main" val="2944213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1855250" y="4443150"/>
            <a:ext cx="997966"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961022" y="3154356"/>
            <a:ext cx="5646460" cy="3703644"/>
          </a:xfrm>
          <a:prstGeom prst="rect">
            <a:avLst/>
          </a:prstGeom>
        </p:spPr>
      </p:pic>
      <p:pic>
        <p:nvPicPr>
          <p:cNvPr id="9" name="Picture 8"/>
          <p:cNvPicPr>
            <a:picLocks noChangeAspect="1"/>
          </p:cNvPicPr>
          <p:nvPr/>
        </p:nvPicPr>
        <p:blipFill>
          <a:blip r:embed="rId5"/>
          <a:stretch>
            <a:fillRect/>
          </a:stretch>
        </p:blipFill>
        <p:spPr>
          <a:xfrm>
            <a:off x="6393607" y="1311543"/>
            <a:ext cx="4337701" cy="2292694"/>
          </a:xfrm>
          <a:prstGeom prst="rect">
            <a:avLst/>
          </a:prstGeom>
        </p:spPr>
      </p:pic>
      <p:sp>
        <p:nvSpPr>
          <p:cNvPr id="12" name="Rectangle 11"/>
          <p:cNvSpPr/>
          <p:nvPr/>
        </p:nvSpPr>
        <p:spPr>
          <a:xfrm>
            <a:off x="7987093" y="1371916"/>
            <a:ext cx="1996309"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Intelligence-as-a-Service Provider</a:t>
            </a:r>
          </a:p>
        </p:txBody>
      </p:sp>
      <p:sp>
        <p:nvSpPr>
          <p:cNvPr id="15" name="Rectangle 14"/>
          <p:cNvSpPr/>
          <p:nvPr/>
        </p:nvSpPr>
        <p:spPr>
          <a:xfrm>
            <a:off x="687663" y="3022360"/>
            <a:ext cx="1051000"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Private Data Owner</a:t>
            </a:r>
          </a:p>
        </p:txBody>
      </p:sp>
      <p:pic>
        <p:nvPicPr>
          <p:cNvPr id="19" name="Picture 18"/>
          <p:cNvPicPr>
            <a:picLocks noChangeAspect="1"/>
          </p:cNvPicPr>
          <p:nvPr/>
        </p:nvPicPr>
        <p:blipFill>
          <a:blip r:embed="rId6"/>
          <a:stretch>
            <a:fillRect/>
          </a:stretch>
        </p:blipFill>
        <p:spPr>
          <a:xfrm>
            <a:off x="6454987" y="5301862"/>
            <a:ext cx="1432837" cy="1279318"/>
          </a:xfrm>
          <a:prstGeom prst="rect">
            <a:avLst/>
          </a:prstGeom>
        </p:spPr>
      </p:pic>
      <p:sp>
        <p:nvSpPr>
          <p:cNvPr id="22" name="Rectangle 21"/>
          <p:cNvSpPr/>
          <p:nvPr/>
        </p:nvSpPr>
        <p:spPr>
          <a:xfrm>
            <a:off x="8126989" y="4899301"/>
            <a:ext cx="2177327" cy="923330"/>
          </a:xfrm>
          <a:prstGeom prst="rect">
            <a:avLst/>
          </a:prstGeom>
          <a:noFill/>
        </p:spPr>
        <p:txBody>
          <a:bodyPr wrap="none" lIns="91440" tIns="45720" rIns="91440" bIns="45720">
            <a:spAutoFit/>
          </a:bodyPr>
          <a:lstStyle/>
          <a:p>
            <a:pPr algn="ctr">
              <a:defRPr/>
            </a:pPr>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Unsafe</a:t>
            </a:r>
          </a:p>
        </p:txBody>
      </p:sp>
      <p:grpSp>
        <p:nvGrpSpPr>
          <p:cNvPr id="26" name="Group 25"/>
          <p:cNvGrpSpPr/>
          <p:nvPr/>
        </p:nvGrpSpPr>
        <p:grpSpPr>
          <a:xfrm>
            <a:off x="3210132" y="3884334"/>
            <a:ext cx="1214097" cy="1083871"/>
            <a:chOff x="2587331" y="1993401"/>
            <a:chExt cx="1024550" cy="927166"/>
          </a:xfrm>
        </p:grpSpPr>
        <p:sp>
          <p:nvSpPr>
            <p:cNvPr id="24" name="Rectangle 23"/>
            <p:cNvSpPr/>
            <p:nvPr/>
          </p:nvSpPr>
          <p:spPr>
            <a:xfrm>
              <a:off x="2587331" y="2021120"/>
              <a:ext cx="1024550" cy="8994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5" name="Rectangle 24"/>
            <p:cNvSpPr/>
            <p:nvPr/>
          </p:nvSpPr>
          <p:spPr>
            <a:xfrm>
              <a:off x="2591497" y="1993401"/>
              <a:ext cx="1015798" cy="289606"/>
            </a:xfrm>
            <a:prstGeom prst="rect">
              <a:avLst/>
            </a:prstGeom>
          </p:spPr>
          <p:txBody>
            <a:bodyPr wrap="none">
              <a:spAutoFit/>
            </a:bodyPr>
            <a:lstStyle/>
            <a:p>
              <a:pPr algn="ctr">
                <a:defRPr/>
              </a:pPr>
              <a:r>
                <a:rPr lang="en-US" sz="1600" dirty="0">
                  <a:solidFill>
                    <a:prstClr val="black"/>
                  </a:solidFill>
                  <a:latin typeface="Calibri"/>
                </a:rPr>
                <a:t>Applications</a:t>
              </a:r>
              <a:endParaRPr lang="fi-FI" sz="1600" dirty="0">
                <a:solidFill>
                  <a:prstClr val="black"/>
                </a:solidFill>
                <a:latin typeface="Calibri"/>
              </a:endParaRPr>
            </a:p>
          </p:txBody>
        </p:sp>
        <p:pic>
          <p:nvPicPr>
            <p:cNvPr id="23" name="Picture 22"/>
            <p:cNvPicPr>
              <a:picLocks noChangeAspect="1"/>
            </p:cNvPicPr>
            <p:nvPr/>
          </p:nvPicPr>
          <p:blipFill>
            <a:blip r:embed="rId7">
              <a:clrChange>
                <a:clrFrom>
                  <a:srgbClr val="FEFEFE"/>
                </a:clrFrom>
                <a:clrTo>
                  <a:srgbClr val="FEFEFE">
                    <a:alpha val="0"/>
                  </a:srgbClr>
                </a:clrTo>
              </a:clrChange>
            </a:blip>
            <a:stretch>
              <a:fillRect/>
            </a:stretch>
          </p:blipFill>
          <p:spPr>
            <a:xfrm>
              <a:off x="2782582" y="2232886"/>
              <a:ext cx="630308" cy="618778"/>
            </a:xfrm>
            <a:prstGeom prst="rect">
              <a:avLst/>
            </a:prstGeom>
          </p:spPr>
        </p:pic>
      </p:grpSp>
      <p:sp>
        <p:nvSpPr>
          <p:cNvPr id="27" name="Down Arrow 26"/>
          <p:cNvSpPr/>
          <p:nvPr/>
        </p:nvSpPr>
        <p:spPr>
          <a:xfrm rot="16200000">
            <a:off x="5371536" y="3272321"/>
            <a:ext cx="148301" cy="211862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8" name="Down Arrow 27"/>
          <p:cNvSpPr/>
          <p:nvPr/>
        </p:nvSpPr>
        <p:spPr>
          <a:xfrm rot="5400000">
            <a:off x="5349221" y="3482030"/>
            <a:ext cx="162982" cy="2133203"/>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9" name="Down Arrow 28"/>
          <p:cNvSpPr/>
          <p:nvPr/>
        </p:nvSpPr>
        <p:spPr>
          <a:xfrm rot="17507602">
            <a:off x="5386510" y="3989969"/>
            <a:ext cx="148470" cy="233919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0" name="Down Arrow 29"/>
          <p:cNvSpPr/>
          <p:nvPr/>
        </p:nvSpPr>
        <p:spPr>
          <a:xfrm rot="6757823">
            <a:off x="5296061" y="4065655"/>
            <a:ext cx="139104" cy="2611025"/>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0" name="TextBox 19"/>
          <p:cNvSpPr txBox="1"/>
          <p:nvPr/>
        </p:nvSpPr>
        <p:spPr>
          <a:xfrm>
            <a:off x="107116" y="79185"/>
            <a:ext cx="5302467" cy="2554545"/>
          </a:xfrm>
          <a:prstGeom prst="rect">
            <a:avLst/>
          </a:prstGeom>
          <a:solidFill>
            <a:srgbClr val="FF0000"/>
          </a:solidFill>
          <a:ln w="41275" cmpd="thinThick">
            <a:solidFill>
              <a:schemeClr val="tx1"/>
            </a:solidFill>
          </a:ln>
        </p:spPr>
        <p:txBody>
          <a:bodyPr wrap="square" rtlCol="0">
            <a:spAutoFit/>
          </a:bodyPr>
          <a:lstStyle/>
          <a:p>
            <a:pPr algn="just">
              <a:defRPr/>
            </a:pPr>
            <a:r>
              <a:rPr lang="en-US" sz="2000" dirty="0">
                <a:solidFill>
                  <a:prstClr val="white"/>
                </a:solidFill>
                <a:latin typeface="Calibri"/>
              </a:rPr>
              <a:t>… Assume that we finally got the anonymized data and anonymized knowledge derived from it. Now we need our (Private Data Owner) applications be capable to send anonymized queries to both data and knowledge and get the anonymized responses, but such ones that when “unlocked” in the safe place they will make the sense for the applications as expected …</a:t>
            </a:r>
            <a:endParaRPr lang="fi-FI" sz="2000" dirty="0">
              <a:solidFill>
                <a:prstClr val="white"/>
              </a:solidFill>
              <a:latin typeface="Calibri"/>
            </a:endParaRPr>
          </a:p>
        </p:txBody>
      </p:sp>
      <p:sp>
        <p:nvSpPr>
          <p:cNvPr id="21" name="Down Arrow 20"/>
          <p:cNvSpPr/>
          <p:nvPr/>
        </p:nvSpPr>
        <p:spPr>
          <a:xfrm rot="16200000">
            <a:off x="6335570" y="59389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1" name="Down Arrow 30"/>
          <p:cNvSpPr/>
          <p:nvPr/>
        </p:nvSpPr>
        <p:spPr>
          <a:xfrm rot="16200000">
            <a:off x="7790150" y="59390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3" name="Flowchart: Magnetic Disk 32"/>
          <p:cNvSpPr/>
          <p:nvPr/>
        </p:nvSpPr>
        <p:spPr>
          <a:xfrm>
            <a:off x="6590709" y="3941558"/>
            <a:ext cx="1342862" cy="1081367"/>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grpSp>
        <p:nvGrpSpPr>
          <p:cNvPr id="10" name="Group 9"/>
          <p:cNvGrpSpPr/>
          <p:nvPr/>
        </p:nvGrpSpPr>
        <p:grpSpPr>
          <a:xfrm>
            <a:off x="6976947" y="3691224"/>
            <a:ext cx="555508" cy="588146"/>
            <a:chOff x="2231595" y="5704645"/>
            <a:chExt cx="555508" cy="588146"/>
          </a:xfrm>
        </p:grpSpPr>
        <p:sp>
          <p:nvSpPr>
            <p:cNvPr id="8" name="Rectangle 7"/>
            <p:cNvSpPr/>
            <p:nvPr/>
          </p:nvSpPr>
          <p:spPr>
            <a:xfrm>
              <a:off x="2290963" y="5998718"/>
              <a:ext cx="373459" cy="240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7" name="Picture 36"/>
            <p:cNvPicPr>
              <a:picLocks noChangeAspect="1"/>
            </p:cNvPicPr>
            <p:nvPr/>
          </p:nvPicPr>
          <p:blipFill>
            <a:blip r:embed="rId8">
              <a:clrChange>
                <a:clrFrom>
                  <a:srgbClr val="FFFFFF"/>
                </a:clrFrom>
                <a:clrTo>
                  <a:srgbClr val="FFFFFF">
                    <a:alpha val="0"/>
                  </a:srgbClr>
                </a:clrTo>
              </a:clrChange>
            </a:blip>
            <a:stretch>
              <a:fillRect/>
            </a:stretch>
          </p:blipFill>
          <p:spPr>
            <a:xfrm>
              <a:off x="2231595" y="5704645"/>
              <a:ext cx="555508" cy="588146"/>
            </a:xfrm>
            <a:prstGeom prst="rect">
              <a:avLst/>
            </a:prstGeom>
          </p:spPr>
        </p:pic>
      </p:grpSp>
      <p:grpSp>
        <p:nvGrpSpPr>
          <p:cNvPr id="39" name="Group 38"/>
          <p:cNvGrpSpPr/>
          <p:nvPr/>
        </p:nvGrpSpPr>
        <p:grpSpPr>
          <a:xfrm>
            <a:off x="6900661" y="5789771"/>
            <a:ext cx="555508" cy="588146"/>
            <a:chOff x="2231595" y="5704645"/>
            <a:chExt cx="555508" cy="588146"/>
          </a:xfrm>
        </p:grpSpPr>
        <p:sp>
          <p:nvSpPr>
            <p:cNvPr id="40" name="Rectangle 39"/>
            <p:cNvSpPr/>
            <p:nvPr/>
          </p:nvSpPr>
          <p:spPr>
            <a:xfrm>
              <a:off x="2290963" y="5998718"/>
              <a:ext cx="373459" cy="240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1" name="Picture 40"/>
            <p:cNvPicPr>
              <a:picLocks noChangeAspect="1"/>
            </p:cNvPicPr>
            <p:nvPr/>
          </p:nvPicPr>
          <p:blipFill>
            <a:blip r:embed="rId8">
              <a:clrChange>
                <a:clrFrom>
                  <a:srgbClr val="FFFFFF"/>
                </a:clrFrom>
                <a:clrTo>
                  <a:srgbClr val="FFFFFF">
                    <a:alpha val="0"/>
                  </a:srgbClr>
                </a:clrTo>
              </a:clrChange>
            </a:blip>
            <a:stretch>
              <a:fillRect/>
            </a:stretch>
          </p:blipFill>
          <p:spPr>
            <a:xfrm>
              <a:off x="2231595" y="5704645"/>
              <a:ext cx="555508" cy="588146"/>
            </a:xfrm>
            <a:prstGeom prst="rect">
              <a:avLst/>
            </a:prstGeom>
          </p:spPr>
        </p:pic>
      </p:grpSp>
      <p:grpSp>
        <p:nvGrpSpPr>
          <p:cNvPr id="42" name="Group 41"/>
          <p:cNvGrpSpPr/>
          <p:nvPr/>
        </p:nvGrpSpPr>
        <p:grpSpPr>
          <a:xfrm>
            <a:off x="5167931" y="4060657"/>
            <a:ext cx="555508" cy="588146"/>
            <a:chOff x="2231595" y="5704645"/>
            <a:chExt cx="555508" cy="588146"/>
          </a:xfrm>
        </p:grpSpPr>
        <p:sp>
          <p:nvSpPr>
            <p:cNvPr id="43" name="Rectangle 42"/>
            <p:cNvSpPr/>
            <p:nvPr/>
          </p:nvSpPr>
          <p:spPr>
            <a:xfrm>
              <a:off x="2290963" y="5998718"/>
              <a:ext cx="373459" cy="240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4" name="Picture 43"/>
            <p:cNvPicPr>
              <a:picLocks noChangeAspect="1"/>
            </p:cNvPicPr>
            <p:nvPr/>
          </p:nvPicPr>
          <p:blipFill>
            <a:blip r:embed="rId8">
              <a:clrChange>
                <a:clrFrom>
                  <a:srgbClr val="FFFFFF"/>
                </a:clrFrom>
                <a:clrTo>
                  <a:srgbClr val="FFFFFF">
                    <a:alpha val="0"/>
                  </a:srgbClr>
                </a:clrTo>
              </a:clrChange>
            </a:blip>
            <a:stretch>
              <a:fillRect/>
            </a:stretch>
          </p:blipFill>
          <p:spPr>
            <a:xfrm>
              <a:off x="2231595" y="5704645"/>
              <a:ext cx="555508" cy="588146"/>
            </a:xfrm>
            <a:prstGeom prst="rect">
              <a:avLst/>
            </a:prstGeom>
          </p:spPr>
        </p:pic>
      </p:grpSp>
      <p:grpSp>
        <p:nvGrpSpPr>
          <p:cNvPr id="45" name="Group 44"/>
          <p:cNvGrpSpPr/>
          <p:nvPr/>
        </p:nvGrpSpPr>
        <p:grpSpPr>
          <a:xfrm>
            <a:off x="4976756" y="4850683"/>
            <a:ext cx="555508" cy="588146"/>
            <a:chOff x="2231595" y="5704645"/>
            <a:chExt cx="555508" cy="588146"/>
          </a:xfrm>
        </p:grpSpPr>
        <p:sp>
          <p:nvSpPr>
            <p:cNvPr id="46" name="Rectangle 45"/>
            <p:cNvSpPr/>
            <p:nvPr/>
          </p:nvSpPr>
          <p:spPr>
            <a:xfrm>
              <a:off x="2290963" y="5998718"/>
              <a:ext cx="373459" cy="240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7" name="Picture 46"/>
            <p:cNvPicPr>
              <a:picLocks noChangeAspect="1"/>
            </p:cNvPicPr>
            <p:nvPr/>
          </p:nvPicPr>
          <p:blipFill>
            <a:blip r:embed="rId8">
              <a:clrChange>
                <a:clrFrom>
                  <a:srgbClr val="FFFFFF"/>
                </a:clrFrom>
                <a:clrTo>
                  <a:srgbClr val="FFFFFF">
                    <a:alpha val="0"/>
                  </a:srgbClr>
                </a:clrTo>
              </a:clrChange>
            </a:blip>
            <a:stretch>
              <a:fillRect/>
            </a:stretch>
          </p:blipFill>
          <p:spPr>
            <a:xfrm>
              <a:off x="2231595" y="5704645"/>
              <a:ext cx="555508" cy="588146"/>
            </a:xfrm>
            <a:prstGeom prst="rect">
              <a:avLst/>
            </a:prstGeom>
          </p:spPr>
        </p:pic>
      </p:grpSp>
      <p:sp>
        <p:nvSpPr>
          <p:cNvPr id="11" name="Curved Up Arrow 10"/>
          <p:cNvSpPr/>
          <p:nvPr/>
        </p:nvSpPr>
        <p:spPr>
          <a:xfrm flipH="1">
            <a:off x="3305131" y="4999594"/>
            <a:ext cx="742028" cy="576762"/>
          </a:xfrm>
          <a:prstGeom prst="curvedUpArrow">
            <a:avLst>
              <a:gd name="adj1" fmla="val 22377"/>
              <a:gd name="adj2" fmla="val 50000"/>
              <a:gd name="adj3" fmla="val 489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7" name="Picture 6"/>
          <p:cNvPicPr>
            <a:picLocks noChangeAspect="1"/>
          </p:cNvPicPr>
          <p:nvPr/>
        </p:nvPicPr>
        <p:blipFill>
          <a:blip r:embed="rId9">
            <a:clrChange>
              <a:clrFrom>
                <a:srgbClr val="FFFFFF"/>
              </a:clrFrom>
              <a:clrTo>
                <a:srgbClr val="FFFFFF">
                  <a:alpha val="0"/>
                </a:srgbClr>
              </a:clrTo>
            </a:clrChange>
          </a:blip>
          <a:stretch>
            <a:fillRect/>
          </a:stretch>
        </p:blipFill>
        <p:spPr>
          <a:xfrm>
            <a:off x="3486909" y="5351392"/>
            <a:ext cx="725237" cy="732453"/>
          </a:xfrm>
          <a:prstGeom prst="rect">
            <a:avLst/>
          </a:prstGeom>
        </p:spPr>
      </p:pic>
      <p:sp>
        <p:nvSpPr>
          <p:cNvPr id="38" name="Rectangle 37"/>
          <p:cNvSpPr/>
          <p:nvPr/>
        </p:nvSpPr>
        <p:spPr>
          <a:xfrm rot="19536367">
            <a:off x="1923229" y="2471682"/>
            <a:ext cx="6188818" cy="2787064"/>
          </a:xfrm>
          <a:prstGeom prst="rect">
            <a:avLst/>
          </a:prstGeom>
          <a:solidFill>
            <a:schemeClr val="tx1">
              <a:alpha val="69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dirty="0">
                <a:solidFill>
                  <a:prstClr val="white"/>
                </a:solidFill>
                <a:latin typeface="Calibri"/>
              </a:rPr>
              <a:t>“Week” or “naive” anonymization is insufficient for both: safety of the private data and for the applicability of the derived knowledge models  from such data …</a:t>
            </a:r>
            <a:endParaRPr lang="fi-FI" sz="3200" dirty="0">
              <a:solidFill>
                <a:prstClr val="white"/>
              </a:solidFill>
              <a:latin typeface="Calibri"/>
            </a:endParaRPr>
          </a:p>
        </p:txBody>
      </p:sp>
      <p:sp>
        <p:nvSpPr>
          <p:cNvPr id="48" name="Rectangle 47"/>
          <p:cNvSpPr/>
          <p:nvPr/>
        </p:nvSpPr>
        <p:spPr>
          <a:xfrm>
            <a:off x="5723440" y="-62130"/>
            <a:ext cx="6208936" cy="1446550"/>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would such knowledge be useful and safe</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Tree>
    <p:extLst>
      <p:ext uri="{BB962C8B-B14F-4D97-AF65-F5344CB8AC3E}">
        <p14:creationId xmlns:p14="http://schemas.microsoft.com/office/powerpoint/2010/main" val="1789391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1855250" y="4443150"/>
            <a:ext cx="997966" cy="646331"/>
          </a:xfrm>
          <a:prstGeom prst="rect">
            <a:avLst/>
          </a:prstGeom>
          <a:noFill/>
        </p:spPr>
        <p:txBody>
          <a:bodyPr wrap="none" lIns="91440" tIns="45720" rIns="91440" bIns="45720">
            <a:spAutoFit/>
          </a:bodyPr>
          <a:lstStyle/>
          <a:p>
            <a:pPr algn="ctr">
              <a:defRPr/>
            </a:pPr>
            <a:r>
              <a:rPr lang="en-US" sz="36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961022" y="3154356"/>
            <a:ext cx="5646460" cy="3703644"/>
          </a:xfrm>
          <a:prstGeom prst="rect">
            <a:avLst/>
          </a:prstGeom>
        </p:spPr>
      </p:pic>
      <p:pic>
        <p:nvPicPr>
          <p:cNvPr id="9" name="Picture 8"/>
          <p:cNvPicPr>
            <a:picLocks noChangeAspect="1"/>
          </p:cNvPicPr>
          <p:nvPr/>
        </p:nvPicPr>
        <p:blipFill>
          <a:blip r:embed="rId5"/>
          <a:stretch>
            <a:fillRect/>
          </a:stretch>
        </p:blipFill>
        <p:spPr>
          <a:xfrm>
            <a:off x="6269782" y="1311543"/>
            <a:ext cx="4337701" cy="2292694"/>
          </a:xfrm>
          <a:prstGeom prst="rect">
            <a:avLst/>
          </a:prstGeom>
        </p:spPr>
      </p:pic>
      <p:sp>
        <p:nvSpPr>
          <p:cNvPr id="12" name="Rectangle 11"/>
          <p:cNvSpPr/>
          <p:nvPr/>
        </p:nvSpPr>
        <p:spPr>
          <a:xfrm>
            <a:off x="7863268" y="1371916"/>
            <a:ext cx="1996309"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Intelligence-as-a-Service Provider</a:t>
            </a:r>
          </a:p>
        </p:txBody>
      </p:sp>
      <p:sp>
        <p:nvSpPr>
          <p:cNvPr id="15" name="Rectangle 14"/>
          <p:cNvSpPr/>
          <p:nvPr/>
        </p:nvSpPr>
        <p:spPr>
          <a:xfrm>
            <a:off x="1524000" y="2586152"/>
            <a:ext cx="1051000" cy="523220"/>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Private Data Owner</a:t>
            </a:r>
          </a:p>
        </p:txBody>
      </p:sp>
      <p:pic>
        <p:nvPicPr>
          <p:cNvPr id="19" name="Picture 18"/>
          <p:cNvPicPr>
            <a:picLocks noChangeAspect="1"/>
          </p:cNvPicPr>
          <p:nvPr/>
        </p:nvPicPr>
        <p:blipFill>
          <a:blip r:embed="rId6"/>
          <a:stretch>
            <a:fillRect/>
          </a:stretch>
        </p:blipFill>
        <p:spPr>
          <a:xfrm>
            <a:off x="6454987" y="5301862"/>
            <a:ext cx="1432837" cy="1279318"/>
          </a:xfrm>
          <a:prstGeom prst="rect">
            <a:avLst/>
          </a:prstGeom>
        </p:spPr>
      </p:pic>
      <p:grpSp>
        <p:nvGrpSpPr>
          <p:cNvPr id="26" name="Group 25"/>
          <p:cNvGrpSpPr/>
          <p:nvPr/>
        </p:nvGrpSpPr>
        <p:grpSpPr>
          <a:xfrm>
            <a:off x="3210132" y="3884334"/>
            <a:ext cx="1214097" cy="1083871"/>
            <a:chOff x="2587331" y="1993401"/>
            <a:chExt cx="1024550" cy="927166"/>
          </a:xfrm>
        </p:grpSpPr>
        <p:sp>
          <p:nvSpPr>
            <p:cNvPr id="24" name="Rectangle 23"/>
            <p:cNvSpPr/>
            <p:nvPr/>
          </p:nvSpPr>
          <p:spPr>
            <a:xfrm>
              <a:off x="2587331" y="2021120"/>
              <a:ext cx="1024550" cy="8994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5" name="Rectangle 24"/>
            <p:cNvSpPr/>
            <p:nvPr/>
          </p:nvSpPr>
          <p:spPr>
            <a:xfrm>
              <a:off x="2591497" y="1993401"/>
              <a:ext cx="1015798" cy="289606"/>
            </a:xfrm>
            <a:prstGeom prst="rect">
              <a:avLst/>
            </a:prstGeom>
          </p:spPr>
          <p:txBody>
            <a:bodyPr wrap="none">
              <a:spAutoFit/>
            </a:bodyPr>
            <a:lstStyle/>
            <a:p>
              <a:pPr algn="ctr">
                <a:defRPr/>
              </a:pPr>
              <a:r>
                <a:rPr lang="en-US" sz="1600" dirty="0">
                  <a:solidFill>
                    <a:prstClr val="black"/>
                  </a:solidFill>
                  <a:latin typeface="Calibri"/>
                </a:rPr>
                <a:t>Applications</a:t>
              </a:r>
              <a:endParaRPr lang="fi-FI" sz="1600" dirty="0">
                <a:solidFill>
                  <a:prstClr val="black"/>
                </a:solidFill>
                <a:latin typeface="Calibri"/>
              </a:endParaRPr>
            </a:p>
          </p:txBody>
        </p:sp>
        <p:pic>
          <p:nvPicPr>
            <p:cNvPr id="23" name="Picture 22"/>
            <p:cNvPicPr>
              <a:picLocks noChangeAspect="1"/>
            </p:cNvPicPr>
            <p:nvPr/>
          </p:nvPicPr>
          <p:blipFill>
            <a:blip r:embed="rId7">
              <a:clrChange>
                <a:clrFrom>
                  <a:srgbClr val="FEFEFE"/>
                </a:clrFrom>
                <a:clrTo>
                  <a:srgbClr val="FEFEFE">
                    <a:alpha val="0"/>
                  </a:srgbClr>
                </a:clrTo>
              </a:clrChange>
            </a:blip>
            <a:stretch>
              <a:fillRect/>
            </a:stretch>
          </p:blipFill>
          <p:spPr>
            <a:xfrm>
              <a:off x="2782582" y="2232886"/>
              <a:ext cx="630308" cy="618778"/>
            </a:xfrm>
            <a:prstGeom prst="rect">
              <a:avLst/>
            </a:prstGeom>
          </p:spPr>
        </p:pic>
      </p:grpSp>
      <p:sp>
        <p:nvSpPr>
          <p:cNvPr id="27" name="Down Arrow 26"/>
          <p:cNvSpPr/>
          <p:nvPr/>
        </p:nvSpPr>
        <p:spPr>
          <a:xfrm rot="16200000">
            <a:off x="5371536" y="3272321"/>
            <a:ext cx="148301" cy="211862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8" name="Down Arrow 27"/>
          <p:cNvSpPr/>
          <p:nvPr/>
        </p:nvSpPr>
        <p:spPr>
          <a:xfrm rot="5400000">
            <a:off x="5349221" y="3482030"/>
            <a:ext cx="162982" cy="2133203"/>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9" name="Down Arrow 28"/>
          <p:cNvSpPr/>
          <p:nvPr/>
        </p:nvSpPr>
        <p:spPr>
          <a:xfrm rot="17507602">
            <a:off x="5386510" y="3989969"/>
            <a:ext cx="148470" cy="233919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0" name="Down Arrow 29"/>
          <p:cNvSpPr/>
          <p:nvPr/>
        </p:nvSpPr>
        <p:spPr>
          <a:xfrm rot="6757823">
            <a:off x="5296061" y="4065655"/>
            <a:ext cx="139104" cy="2611025"/>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20" name="TextBox 19"/>
          <p:cNvSpPr txBox="1"/>
          <p:nvPr/>
        </p:nvSpPr>
        <p:spPr>
          <a:xfrm>
            <a:off x="133349" y="79186"/>
            <a:ext cx="7172325" cy="2308324"/>
          </a:xfrm>
          <a:prstGeom prst="rect">
            <a:avLst/>
          </a:prstGeom>
          <a:solidFill>
            <a:srgbClr val="FF0000"/>
          </a:solidFill>
          <a:ln w="41275" cmpd="thinThick">
            <a:solidFill>
              <a:schemeClr val="tx1"/>
            </a:solidFill>
          </a:ln>
        </p:spPr>
        <p:txBody>
          <a:bodyPr wrap="square" rtlCol="0">
            <a:spAutoFit/>
          </a:bodyPr>
          <a:lstStyle/>
          <a:p>
            <a:pPr algn="just">
              <a:defRPr/>
            </a:pPr>
            <a:r>
              <a:rPr lang="en-US" sz="2400" dirty="0">
                <a:solidFill>
                  <a:prstClr val="white"/>
                </a:solidFill>
                <a:latin typeface="Calibri"/>
              </a:rPr>
              <a:t>… Therefore, we need a set of “Smart Anonymization” techniques (</a:t>
            </a:r>
            <a:r>
              <a:rPr lang="en-US" sz="2400" b="1" dirty="0">
                <a:solidFill>
                  <a:prstClr val="white"/>
                </a:solidFill>
                <a:latin typeface="Calibri"/>
              </a:rPr>
              <a:t>Smart Privacy Guardian</a:t>
            </a:r>
            <a:r>
              <a:rPr lang="en-US" sz="2400" dirty="0">
                <a:solidFill>
                  <a:prstClr val="white"/>
                </a:solidFill>
                <a:latin typeface="Calibri"/>
              </a:rPr>
              <a:t>) capable to not only protect privacy of personal data but also enable remote AI/ML tools (Intelligence-as-a-Service analytics) from unsafe/untrusted clouds to capture </a:t>
            </a:r>
            <a:r>
              <a:rPr lang="en-US" sz="2400" b="1" dirty="0">
                <a:solidFill>
                  <a:prstClr val="white"/>
                </a:solidFill>
                <a:latin typeface="Calibri"/>
              </a:rPr>
              <a:t>applicable</a:t>
            </a:r>
            <a:r>
              <a:rPr lang="en-US" sz="2400" dirty="0">
                <a:solidFill>
                  <a:prstClr val="white"/>
                </a:solidFill>
                <a:latin typeface="Calibri"/>
              </a:rPr>
              <a:t> and protected knowledge models out of it …</a:t>
            </a:r>
            <a:endParaRPr lang="fi-FI" sz="2400" dirty="0">
              <a:solidFill>
                <a:prstClr val="white"/>
              </a:solidFill>
              <a:latin typeface="Calibri"/>
            </a:endParaRPr>
          </a:p>
        </p:txBody>
      </p:sp>
      <p:sp>
        <p:nvSpPr>
          <p:cNvPr id="21" name="Down Arrow 20"/>
          <p:cNvSpPr/>
          <p:nvPr/>
        </p:nvSpPr>
        <p:spPr>
          <a:xfrm rot="16200000">
            <a:off x="6335570" y="59389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1" name="Down Arrow 30"/>
          <p:cNvSpPr/>
          <p:nvPr/>
        </p:nvSpPr>
        <p:spPr>
          <a:xfrm rot="16200000">
            <a:off x="7790150" y="59390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3" name="Flowchart: Magnetic Disk 32"/>
          <p:cNvSpPr/>
          <p:nvPr/>
        </p:nvSpPr>
        <p:spPr>
          <a:xfrm>
            <a:off x="6590709" y="3941558"/>
            <a:ext cx="1342862" cy="1081367"/>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sp>
        <p:nvSpPr>
          <p:cNvPr id="11" name="Curved Up Arrow 10"/>
          <p:cNvSpPr/>
          <p:nvPr/>
        </p:nvSpPr>
        <p:spPr>
          <a:xfrm flipH="1">
            <a:off x="3305131" y="4999594"/>
            <a:ext cx="742028" cy="576762"/>
          </a:xfrm>
          <a:prstGeom prst="curvedUpArrow">
            <a:avLst>
              <a:gd name="adj1" fmla="val 22377"/>
              <a:gd name="adj2" fmla="val 50000"/>
              <a:gd name="adj3" fmla="val 489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451020" y="5354535"/>
            <a:ext cx="564204" cy="935966"/>
          </a:xfrm>
          <a:prstGeom prst="rect">
            <a:avLst/>
          </a:prstGeom>
        </p:spPr>
      </p:pic>
      <p:pic>
        <p:nvPicPr>
          <p:cNvPr id="14" name="Picture 13"/>
          <p:cNvPicPr>
            <a:picLocks noChangeAspect="1"/>
          </p:cNvPicPr>
          <p:nvPr/>
        </p:nvPicPr>
        <p:blipFill>
          <a:blip r:embed="rId9">
            <a:clrChange>
              <a:clrFrom>
                <a:srgbClr val="FEFEFE"/>
              </a:clrFrom>
              <a:clrTo>
                <a:srgbClr val="FEFEFE">
                  <a:alpha val="0"/>
                </a:srgbClr>
              </a:clrTo>
            </a:clrChange>
          </a:blip>
          <a:stretch>
            <a:fillRect/>
          </a:stretch>
        </p:blipFill>
        <p:spPr>
          <a:xfrm>
            <a:off x="5137194" y="3964782"/>
            <a:ext cx="560163" cy="922874"/>
          </a:xfrm>
          <a:prstGeom prst="rect">
            <a:avLst/>
          </a:prstGeom>
        </p:spPr>
      </p:pic>
      <p:pic>
        <p:nvPicPr>
          <p:cNvPr id="48" name="Picture 47"/>
          <p:cNvPicPr>
            <a:picLocks noChangeAspect="1"/>
          </p:cNvPicPr>
          <p:nvPr/>
        </p:nvPicPr>
        <p:blipFill>
          <a:blip r:embed="rId9">
            <a:clrChange>
              <a:clrFrom>
                <a:srgbClr val="FEFEFE"/>
              </a:clrFrom>
              <a:clrTo>
                <a:srgbClr val="FEFEFE">
                  <a:alpha val="0"/>
                </a:srgbClr>
              </a:clrTo>
            </a:clrChange>
          </a:blip>
          <a:stretch>
            <a:fillRect/>
          </a:stretch>
        </p:blipFill>
        <p:spPr>
          <a:xfrm>
            <a:off x="4874328" y="4893370"/>
            <a:ext cx="560163" cy="922874"/>
          </a:xfrm>
          <a:prstGeom prst="rect">
            <a:avLst/>
          </a:prstGeom>
        </p:spPr>
      </p:pic>
      <p:pic>
        <p:nvPicPr>
          <p:cNvPr id="49" name="Picture 48"/>
          <p:cNvPicPr>
            <a:picLocks noChangeAspect="1"/>
          </p:cNvPicPr>
          <p:nvPr/>
        </p:nvPicPr>
        <p:blipFill>
          <a:blip r:embed="rId9">
            <a:clrChange>
              <a:clrFrom>
                <a:srgbClr val="FEFEFE"/>
              </a:clrFrom>
              <a:clrTo>
                <a:srgbClr val="FEFEFE">
                  <a:alpha val="0"/>
                </a:srgbClr>
              </a:clrTo>
            </a:clrChange>
          </a:blip>
          <a:stretch>
            <a:fillRect/>
          </a:stretch>
        </p:blipFill>
        <p:spPr>
          <a:xfrm>
            <a:off x="6982059" y="3528657"/>
            <a:ext cx="560163" cy="922874"/>
          </a:xfrm>
          <a:prstGeom prst="rect">
            <a:avLst/>
          </a:prstGeom>
        </p:spPr>
      </p:pic>
      <p:pic>
        <p:nvPicPr>
          <p:cNvPr id="50" name="Picture 49"/>
          <p:cNvPicPr>
            <a:picLocks noChangeAspect="1"/>
          </p:cNvPicPr>
          <p:nvPr/>
        </p:nvPicPr>
        <p:blipFill>
          <a:blip r:embed="rId9">
            <a:clrChange>
              <a:clrFrom>
                <a:srgbClr val="FEFEFE"/>
              </a:clrFrom>
              <a:clrTo>
                <a:srgbClr val="FEFEFE">
                  <a:alpha val="0"/>
                </a:srgbClr>
              </a:clrTo>
            </a:clrChange>
          </a:blip>
          <a:stretch>
            <a:fillRect/>
          </a:stretch>
        </p:blipFill>
        <p:spPr>
          <a:xfrm>
            <a:off x="6911561" y="5576356"/>
            <a:ext cx="560163" cy="922874"/>
          </a:xfrm>
          <a:prstGeom prst="rect">
            <a:avLst/>
          </a:prstGeom>
        </p:spPr>
      </p:pic>
      <p:pic>
        <p:nvPicPr>
          <p:cNvPr id="17" name="Picture 16"/>
          <p:cNvPicPr>
            <a:picLocks noChangeAspect="1"/>
          </p:cNvPicPr>
          <p:nvPr/>
        </p:nvPicPr>
        <p:blipFill>
          <a:blip r:embed="rId10">
            <a:clrChange>
              <a:clrFrom>
                <a:srgbClr val="FFFFFF"/>
              </a:clrFrom>
              <a:clrTo>
                <a:srgbClr val="FFFFFF">
                  <a:alpha val="0"/>
                </a:srgbClr>
              </a:clrTo>
            </a:clrChange>
          </a:blip>
          <a:stretch>
            <a:fillRect/>
          </a:stretch>
        </p:blipFill>
        <p:spPr>
          <a:xfrm rot="1862362">
            <a:off x="3302286" y="4497390"/>
            <a:ext cx="271991" cy="402949"/>
          </a:xfrm>
          <a:prstGeom prst="rect">
            <a:avLst/>
          </a:prstGeom>
        </p:spPr>
      </p:pic>
      <p:pic>
        <p:nvPicPr>
          <p:cNvPr id="51" name="Picture 2"/>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39303" y="2848333"/>
            <a:ext cx="1575638" cy="102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p:cNvSpPr/>
          <p:nvPr/>
        </p:nvSpPr>
        <p:spPr>
          <a:xfrm>
            <a:off x="3156510" y="2430767"/>
            <a:ext cx="1341224" cy="523220"/>
          </a:xfrm>
          <a:prstGeom prst="rect">
            <a:avLst/>
          </a:prstGeom>
          <a:noFill/>
        </p:spPr>
        <p:txBody>
          <a:bodyPr wrap="square" lIns="91440" tIns="45720" rIns="91440" bIns="45720">
            <a:spAutoFit/>
          </a:bodyPr>
          <a:lstStyle/>
          <a:p>
            <a:pPr algn="ctr">
              <a:defRPr/>
            </a:pPr>
            <a:r>
              <a:rPr lang="en-US" sz="1400" b="1" dirty="0">
                <a:ln w="0"/>
                <a:solidFill>
                  <a:srgbClr val="FF0000"/>
                </a:solidFill>
                <a:effectLst>
                  <a:outerShdw blurRad="38100" dist="19050" dir="2700000" algn="tl" rotWithShape="0">
                    <a:prstClr val="black">
                      <a:alpha val="40000"/>
                    </a:prstClr>
                  </a:outerShdw>
                </a:effectLst>
                <a:latin typeface="Calibri"/>
              </a:rPr>
              <a:t>Smart Privacy Guardian</a:t>
            </a:r>
          </a:p>
        </p:txBody>
      </p:sp>
      <p:sp>
        <p:nvSpPr>
          <p:cNvPr id="59" name="Curved Up Arrow 58"/>
          <p:cNvSpPr/>
          <p:nvPr/>
        </p:nvSpPr>
        <p:spPr>
          <a:xfrm rot="16200000" flipH="1">
            <a:off x="7487720" y="4826395"/>
            <a:ext cx="1566534" cy="674832"/>
          </a:xfrm>
          <a:prstGeom prst="curvedUpArrow">
            <a:avLst>
              <a:gd name="adj1" fmla="val 22377"/>
              <a:gd name="adj2" fmla="val 50000"/>
              <a:gd name="adj3" fmla="val 489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grpSp>
        <p:nvGrpSpPr>
          <p:cNvPr id="53" name="Group 52"/>
          <p:cNvGrpSpPr/>
          <p:nvPr/>
        </p:nvGrpSpPr>
        <p:grpSpPr>
          <a:xfrm>
            <a:off x="8158842" y="4629256"/>
            <a:ext cx="1609566" cy="887976"/>
            <a:chOff x="5372429" y="3415216"/>
            <a:chExt cx="1980943" cy="1026635"/>
          </a:xfrm>
        </p:grpSpPr>
        <p:pic>
          <p:nvPicPr>
            <p:cNvPr id="54"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2429" y="3415216"/>
              <a:ext cx="1980943" cy="102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55" name="Rectangle 54"/>
            <p:cNvSpPr/>
            <p:nvPr/>
          </p:nvSpPr>
          <p:spPr>
            <a:xfrm>
              <a:off x="5464260" y="4114996"/>
              <a:ext cx="1819902" cy="249086"/>
            </a:xfrm>
            <a:prstGeom prst="rect">
              <a:avLst/>
            </a:prstGeom>
            <a:solidFill>
              <a:schemeClr val="bg1"/>
            </a:solidFill>
          </p:spPr>
          <p:txBody>
            <a:bodyPr wrap="square" lIns="91440" tIns="45720" rIns="91440" bIns="45720">
              <a:spAutoFit/>
            </a:bodyPr>
            <a:lstStyle/>
            <a:p>
              <a:pPr algn="ctr">
                <a:defRPr/>
              </a:pPr>
              <a:r>
                <a:rPr lang="en-US" sz="800" dirty="0">
                  <a:ln w="0"/>
                  <a:solidFill>
                    <a:prstClr val="black"/>
                  </a:solidFill>
                  <a:effectLst>
                    <a:outerShdw blurRad="38100" dist="19050" dir="2700000" algn="tl" rotWithShape="0">
                      <a:prstClr val="black">
                        <a:alpha val="40000"/>
                      </a:prstClr>
                    </a:outerShdw>
                  </a:effectLst>
                  <a:latin typeface="Calibri"/>
                </a:rPr>
                <a:t>Intelligence-as-a-Service</a:t>
              </a:r>
            </a:p>
          </p:txBody>
        </p:sp>
      </p:grpSp>
      <p:sp>
        <p:nvSpPr>
          <p:cNvPr id="60" name="Rectangle 59"/>
          <p:cNvSpPr/>
          <p:nvPr/>
        </p:nvSpPr>
        <p:spPr>
          <a:xfrm>
            <a:off x="8393322" y="6101223"/>
            <a:ext cx="1662057" cy="707886"/>
          </a:xfrm>
          <a:prstGeom prst="rect">
            <a:avLst/>
          </a:prstGeom>
          <a:noFill/>
        </p:spPr>
        <p:txBody>
          <a:bodyPr wrap="none" lIns="91440" tIns="45720" rIns="91440" bIns="45720">
            <a:spAutoFit/>
          </a:bodyPr>
          <a:lstStyle/>
          <a:p>
            <a:pPr algn="ctr">
              <a:defRPr/>
            </a:pPr>
            <a:r>
              <a:rPr lang="en-US" sz="4000" b="1" dirty="0">
                <a:ln w="10160">
                  <a:solidFill>
                    <a:srgbClr val="4BACC6"/>
                  </a:solidFill>
                  <a:prstDash val="solid"/>
                </a:ln>
                <a:solidFill>
                  <a:srgbClr val="FFFFFF"/>
                </a:solidFill>
                <a:effectLst>
                  <a:outerShdw blurRad="38100" dist="22860" dir="5400000" algn="tl" rotWithShape="0">
                    <a:srgbClr val="000000">
                      <a:alpha val="30000"/>
                    </a:srgbClr>
                  </a:outerShdw>
                </a:effectLst>
                <a:latin typeface="Calibri"/>
              </a:rPr>
              <a:t>Unsafe</a:t>
            </a:r>
          </a:p>
        </p:txBody>
      </p:sp>
      <p:pic>
        <p:nvPicPr>
          <p:cNvPr id="61" name="Picture 60"/>
          <p:cNvPicPr>
            <a:picLocks noChangeAspect="1"/>
          </p:cNvPicPr>
          <p:nvPr/>
        </p:nvPicPr>
        <p:blipFill>
          <a:blip r:embed="rId10">
            <a:clrChange>
              <a:clrFrom>
                <a:srgbClr val="FFFFFF"/>
              </a:clrFrom>
              <a:clrTo>
                <a:srgbClr val="FFFFFF">
                  <a:alpha val="0"/>
                </a:srgbClr>
              </a:clrTo>
            </a:clrChange>
          </a:blip>
          <a:stretch>
            <a:fillRect/>
          </a:stretch>
        </p:blipFill>
        <p:spPr>
          <a:xfrm rot="1862362">
            <a:off x="4498226" y="3182922"/>
            <a:ext cx="271991" cy="402949"/>
          </a:xfrm>
          <a:prstGeom prst="rect">
            <a:avLst/>
          </a:prstGeom>
        </p:spPr>
      </p:pic>
      <p:sp>
        <p:nvSpPr>
          <p:cNvPr id="18" name="Rectangle 17"/>
          <p:cNvSpPr/>
          <p:nvPr/>
        </p:nvSpPr>
        <p:spPr>
          <a:xfrm>
            <a:off x="7412508" y="7641"/>
            <a:ext cx="4731552" cy="1323439"/>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Key Objective:</a:t>
            </a:r>
            <a:endParaRPr lang="en-US" sz="3600" b="1" dirty="0">
              <a:ln w="22225">
                <a:solidFill>
                  <a:schemeClr val="accent2"/>
                </a:solidFill>
                <a:prstDash val="solid"/>
              </a:ln>
              <a:solidFill>
                <a:schemeClr val="accent2">
                  <a:lumMod val="40000"/>
                  <a:lumOff val="60000"/>
                </a:schemeClr>
              </a:solidFill>
            </a:endParaRPr>
          </a:p>
          <a:p>
            <a:pPr algn="ctr"/>
            <a:r>
              <a:rPr lang="en-US" sz="3600" b="1" dirty="0">
                <a:ln w="22225">
                  <a:solidFill>
                    <a:schemeClr val="accent2"/>
                  </a:solidFill>
                  <a:prstDash val="solid"/>
                </a:ln>
                <a:solidFill>
                  <a:schemeClr val="accent2">
                    <a:lumMod val="40000"/>
                    <a:lumOff val="60000"/>
                  </a:schemeClr>
                </a:solidFill>
              </a:rPr>
              <a:t>“Smart Anonymization”</a:t>
            </a:r>
          </a:p>
        </p:txBody>
      </p:sp>
    </p:spTree>
    <p:extLst>
      <p:ext uri="{BB962C8B-B14F-4D97-AF65-F5344CB8AC3E}">
        <p14:creationId xmlns:p14="http://schemas.microsoft.com/office/powerpoint/2010/main" val="2824190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a:blip r:embed="rId2">
            <a:clrChange>
              <a:clrFrom>
                <a:srgbClr val="FFFFFF"/>
              </a:clrFrom>
              <a:clrTo>
                <a:srgbClr val="FFFFFF">
                  <a:alpha val="0"/>
                </a:srgbClr>
              </a:clrTo>
            </a:clrChange>
          </a:blip>
          <a:stretch>
            <a:fillRect/>
          </a:stretch>
        </p:blipFill>
        <p:spPr>
          <a:xfrm>
            <a:off x="4624184" y="4484145"/>
            <a:ext cx="2723952" cy="1786703"/>
          </a:xfrm>
          <a:prstGeom prst="rect">
            <a:avLst/>
          </a:prstGeom>
        </p:spPr>
      </p:pic>
      <p:sp>
        <p:nvSpPr>
          <p:cNvPr id="42" name="Down Arrow 41"/>
          <p:cNvSpPr/>
          <p:nvPr/>
        </p:nvSpPr>
        <p:spPr>
          <a:xfrm>
            <a:off x="9468026" y="1761845"/>
            <a:ext cx="279649" cy="3683380"/>
          </a:xfrm>
          <a:prstGeom prst="downArrow">
            <a:avLst>
              <a:gd name="adj1" fmla="val 50000"/>
              <a:gd name="adj2" fmla="val 13472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7" name="Flowchart: Magnetic Disk 36"/>
          <p:cNvSpPr/>
          <p:nvPr/>
        </p:nvSpPr>
        <p:spPr>
          <a:xfrm>
            <a:off x="5369722" y="3198234"/>
            <a:ext cx="1263474" cy="1028829"/>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black"/>
                </a:solidFill>
                <a:latin typeface="Calibri"/>
              </a:rPr>
              <a:t>Data</a:t>
            </a:r>
            <a:endParaRPr lang="fi-FI" sz="2400" dirty="0">
              <a:solidFill>
                <a:prstClr val="black"/>
              </a:solidFill>
              <a:latin typeface="Calibri"/>
            </a:endParaRPr>
          </a:p>
        </p:txBody>
      </p:sp>
      <p:pic>
        <p:nvPicPr>
          <p:cNvPr id="19" name="Picture 18"/>
          <p:cNvPicPr>
            <a:picLocks noChangeAspect="1"/>
          </p:cNvPicPr>
          <p:nvPr/>
        </p:nvPicPr>
        <p:blipFill>
          <a:blip r:embed="rId3"/>
          <a:stretch>
            <a:fillRect/>
          </a:stretch>
        </p:blipFill>
        <p:spPr>
          <a:xfrm>
            <a:off x="8905089" y="5508215"/>
            <a:ext cx="1432837" cy="1279318"/>
          </a:xfrm>
          <a:prstGeom prst="rect">
            <a:avLst/>
          </a:prstGeom>
        </p:spPr>
      </p:pic>
      <p:sp>
        <p:nvSpPr>
          <p:cNvPr id="21" name="Down Arrow 20"/>
          <p:cNvSpPr/>
          <p:nvPr/>
        </p:nvSpPr>
        <p:spPr>
          <a:xfrm rot="16200000">
            <a:off x="8728301" y="61384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1" name="Down Arrow 30"/>
          <p:cNvSpPr/>
          <p:nvPr/>
        </p:nvSpPr>
        <p:spPr>
          <a:xfrm rot="16200000">
            <a:off x="10182881" y="61385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3" name="Flowchart: Magnetic Disk 32"/>
          <p:cNvSpPr/>
          <p:nvPr/>
        </p:nvSpPr>
        <p:spPr>
          <a:xfrm>
            <a:off x="9031748" y="976533"/>
            <a:ext cx="1104267" cy="865343"/>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pic>
        <p:nvPicPr>
          <p:cNvPr id="49" name="Picture 48"/>
          <p:cNvPicPr>
            <a:picLocks noChangeAspect="1"/>
          </p:cNvPicPr>
          <p:nvPr/>
        </p:nvPicPr>
        <p:blipFill>
          <a:blip r:embed="rId4">
            <a:clrChange>
              <a:clrFrom>
                <a:srgbClr val="FEFEFE"/>
              </a:clrFrom>
              <a:clrTo>
                <a:srgbClr val="FEFEFE">
                  <a:alpha val="0"/>
                </a:srgbClr>
              </a:clrTo>
            </a:clrChange>
          </a:blip>
          <a:stretch>
            <a:fillRect/>
          </a:stretch>
        </p:blipFill>
        <p:spPr>
          <a:xfrm>
            <a:off x="8612858" y="5303022"/>
            <a:ext cx="456993" cy="752900"/>
          </a:xfrm>
          <a:prstGeom prst="rect">
            <a:avLst/>
          </a:prstGeom>
        </p:spPr>
      </p:pic>
      <p:pic>
        <p:nvPicPr>
          <p:cNvPr id="50" name="Picture 49"/>
          <p:cNvPicPr>
            <a:picLocks noChangeAspect="1"/>
          </p:cNvPicPr>
          <p:nvPr/>
        </p:nvPicPr>
        <p:blipFill>
          <a:blip r:embed="rId4">
            <a:clrChange>
              <a:clrFrom>
                <a:srgbClr val="FEFEFE"/>
              </a:clrFrom>
              <a:clrTo>
                <a:srgbClr val="FEFEFE">
                  <a:alpha val="0"/>
                </a:srgbClr>
              </a:clrTo>
            </a:clrChange>
          </a:blip>
          <a:stretch>
            <a:fillRect/>
          </a:stretch>
        </p:blipFill>
        <p:spPr>
          <a:xfrm>
            <a:off x="9327770" y="256452"/>
            <a:ext cx="560163" cy="922874"/>
          </a:xfrm>
          <a:prstGeom prst="rect">
            <a:avLst/>
          </a:prstGeom>
        </p:spPr>
      </p:pic>
      <p:pic>
        <p:nvPicPr>
          <p:cNvPr id="51" name="Picture 2"/>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26406" y="2446900"/>
            <a:ext cx="1575638" cy="102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p:cNvSpPr/>
          <p:nvPr/>
        </p:nvSpPr>
        <p:spPr>
          <a:xfrm>
            <a:off x="5404656" y="1790985"/>
            <a:ext cx="1051000" cy="738664"/>
          </a:xfrm>
          <a:prstGeom prst="rect">
            <a:avLst/>
          </a:prstGeom>
          <a:noFill/>
        </p:spPr>
        <p:txBody>
          <a:bodyPr wrap="square" lIns="91440" tIns="45720" rIns="91440" bIns="45720">
            <a:spAutoFit/>
          </a:bodyPr>
          <a:lstStyle/>
          <a:p>
            <a:pPr algn="ctr">
              <a:defRPr/>
            </a:pPr>
            <a:r>
              <a:rPr lang="en-US" sz="1400" dirty="0">
                <a:ln w="0"/>
                <a:solidFill>
                  <a:prstClr val="black"/>
                </a:solidFill>
                <a:effectLst>
                  <a:outerShdw blurRad="38100" dist="19050" dir="2700000" algn="tl" rotWithShape="0">
                    <a:prstClr val="black">
                      <a:alpha val="40000"/>
                    </a:prstClr>
                  </a:outerShdw>
                </a:effectLst>
                <a:latin typeface="Calibri"/>
              </a:rPr>
              <a:t>Smart Privacy Guardian</a:t>
            </a:r>
          </a:p>
        </p:txBody>
      </p:sp>
      <p:pic>
        <p:nvPicPr>
          <p:cNvPr id="32" name="Picture 31"/>
          <p:cNvPicPr>
            <a:picLocks noChangeAspect="1"/>
          </p:cNvPicPr>
          <p:nvPr/>
        </p:nvPicPr>
        <p:blipFill>
          <a:blip r:embed="rId6">
            <a:clrChange>
              <a:clrFrom>
                <a:srgbClr val="FFFFFF"/>
              </a:clrFrom>
              <a:clrTo>
                <a:srgbClr val="FFFFFF">
                  <a:alpha val="0"/>
                </a:srgbClr>
              </a:clrTo>
            </a:clrChange>
          </a:blip>
          <a:stretch>
            <a:fillRect/>
          </a:stretch>
        </p:blipFill>
        <p:spPr>
          <a:xfrm rot="1862362">
            <a:off x="6625220" y="2880095"/>
            <a:ext cx="271991" cy="402949"/>
          </a:xfrm>
          <a:prstGeom prst="rect">
            <a:avLst/>
          </a:prstGeom>
        </p:spPr>
      </p:pic>
      <p:sp>
        <p:nvSpPr>
          <p:cNvPr id="27" name="Down Arrow 26"/>
          <p:cNvSpPr/>
          <p:nvPr/>
        </p:nvSpPr>
        <p:spPr>
          <a:xfrm rot="13909626">
            <a:off x="7723516" y="1031642"/>
            <a:ext cx="205336" cy="3374513"/>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pic>
        <p:nvPicPr>
          <p:cNvPr id="48" name="Picture 47"/>
          <p:cNvPicPr>
            <a:picLocks noChangeAspect="1"/>
          </p:cNvPicPr>
          <p:nvPr/>
        </p:nvPicPr>
        <p:blipFill>
          <a:blip r:embed="rId4">
            <a:clrChange>
              <a:clrFrom>
                <a:srgbClr val="FEFEFE"/>
              </a:clrFrom>
              <a:clrTo>
                <a:srgbClr val="FEFEFE">
                  <a:alpha val="0"/>
                </a:srgbClr>
              </a:clrTo>
            </a:clrChange>
          </a:blip>
          <a:stretch>
            <a:fillRect/>
          </a:stretch>
        </p:blipFill>
        <p:spPr>
          <a:xfrm>
            <a:off x="7379222" y="2158694"/>
            <a:ext cx="560163" cy="922874"/>
          </a:xfrm>
          <a:prstGeom prst="rect">
            <a:avLst/>
          </a:prstGeom>
        </p:spPr>
      </p:pic>
      <p:grpSp>
        <p:nvGrpSpPr>
          <p:cNvPr id="13" name="Group 12"/>
          <p:cNvGrpSpPr/>
          <p:nvPr/>
        </p:nvGrpSpPr>
        <p:grpSpPr>
          <a:xfrm>
            <a:off x="8656680" y="2671748"/>
            <a:ext cx="1927562" cy="1930877"/>
            <a:chOff x="6948264" y="2725535"/>
            <a:chExt cx="1927562" cy="1930877"/>
          </a:xfrm>
        </p:grpSpPr>
        <p:sp>
          <p:nvSpPr>
            <p:cNvPr id="7" name="Rectangle 6"/>
            <p:cNvSpPr/>
            <p:nvPr/>
          </p:nvSpPr>
          <p:spPr>
            <a:xfrm>
              <a:off x="6948264" y="2780008"/>
              <a:ext cx="1800200" cy="1876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7942" y="3540809"/>
              <a:ext cx="1607194" cy="1004496"/>
            </a:xfrm>
            <a:prstGeom prst="rect">
              <a:avLst/>
            </a:prstGeom>
            <a:ln w="50800">
              <a:solidFill>
                <a:schemeClr val="accent6">
                  <a:lumMod val="50000"/>
                </a:schemeClr>
              </a:solidFill>
            </a:ln>
          </p:spPr>
        </p:pic>
        <p:sp>
          <p:nvSpPr>
            <p:cNvPr id="8" name="Rectangle 7"/>
            <p:cNvSpPr/>
            <p:nvPr/>
          </p:nvSpPr>
          <p:spPr>
            <a:xfrm>
              <a:off x="7574882" y="2725535"/>
              <a:ext cx="1300944" cy="830997"/>
            </a:xfrm>
            <a:prstGeom prst="rect">
              <a:avLst/>
            </a:prstGeom>
            <a:noFill/>
          </p:spPr>
          <p:txBody>
            <a:bodyPr wrap="square" lIns="91440" tIns="45720" rIns="91440" bIns="45720">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Learning Neural Network</a:t>
              </a:r>
            </a:p>
          </p:txBody>
        </p:sp>
        <p:pic>
          <p:nvPicPr>
            <p:cNvPr id="10" name="Picture 9"/>
            <p:cNvPicPr>
              <a:picLocks noChangeAspect="1"/>
            </p:cNvPicPr>
            <p:nvPr/>
          </p:nvPicPr>
          <p:blipFill>
            <a:blip r:embed="rId8"/>
            <a:stretch>
              <a:fillRect/>
            </a:stretch>
          </p:blipFill>
          <p:spPr>
            <a:xfrm>
              <a:off x="6984097" y="2899992"/>
              <a:ext cx="839354" cy="521986"/>
            </a:xfrm>
            <a:prstGeom prst="rect">
              <a:avLst/>
            </a:prstGeom>
          </p:spPr>
        </p:pic>
      </p:grpSp>
      <p:grpSp>
        <p:nvGrpSpPr>
          <p:cNvPr id="40" name="Group 39"/>
          <p:cNvGrpSpPr/>
          <p:nvPr/>
        </p:nvGrpSpPr>
        <p:grpSpPr>
          <a:xfrm>
            <a:off x="1878235" y="5504398"/>
            <a:ext cx="1432837" cy="1279318"/>
            <a:chOff x="1469447" y="1911231"/>
            <a:chExt cx="1432837" cy="1279318"/>
          </a:xfrm>
        </p:grpSpPr>
        <p:pic>
          <p:nvPicPr>
            <p:cNvPr id="46" name="Picture 45"/>
            <p:cNvPicPr>
              <a:picLocks noChangeAspect="1"/>
            </p:cNvPicPr>
            <p:nvPr/>
          </p:nvPicPr>
          <p:blipFill>
            <a:blip r:embed="rId3"/>
            <a:stretch>
              <a:fillRect/>
            </a:stretch>
          </p:blipFill>
          <p:spPr>
            <a:xfrm>
              <a:off x="1469447" y="1911231"/>
              <a:ext cx="1432837" cy="1279318"/>
            </a:xfrm>
            <a:prstGeom prst="rect">
              <a:avLst/>
            </a:prstGeom>
          </p:spPr>
        </p:pic>
        <p:grpSp>
          <p:nvGrpSpPr>
            <p:cNvPr id="39" name="Group 38"/>
            <p:cNvGrpSpPr/>
            <p:nvPr/>
          </p:nvGrpSpPr>
          <p:grpSpPr>
            <a:xfrm>
              <a:off x="1613679" y="2339412"/>
              <a:ext cx="1188735" cy="729410"/>
              <a:chOff x="971599" y="3198233"/>
              <a:chExt cx="1188735" cy="729410"/>
            </a:xfrm>
          </p:grpSpPr>
          <p:sp>
            <p:nvSpPr>
              <p:cNvPr id="18" name="Rectangle 17"/>
              <p:cNvSpPr/>
              <p:nvPr/>
            </p:nvSpPr>
            <p:spPr>
              <a:xfrm>
                <a:off x="971599" y="3198233"/>
                <a:ext cx="1188735" cy="7294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45495" y="3246172"/>
                <a:ext cx="1021594" cy="673787"/>
              </a:xfrm>
              <a:prstGeom prst="rect">
                <a:avLst/>
              </a:prstGeom>
            </p:spPr>
          </p:pic>
        </p:grpSp>
      </p:grpSp>
      <p:sp>
        <p:nvSpPr>
          <p:cNvPr id="53" name="Down Arrow 52"/>
          <p:cNvSpPr/>
          <p:nvPr/>
        </p:nvSpPr>
        <p:spPr>
          <a:xfrm rot="16200000">
            <a:off x="1715507" y="6135780"/>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54" name="Down Arrow 53"/>
          <p:cNvSpPr/>
          <p:nvPr/>
        </p:nvSpPr>
        <p:spPr>
          <a:xfrm rot="16200000">
            <a:off x="3170087" y="6135880"/>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55" name="Down Arrow 54"/>
          <p:cNvSpPr/>
          <p:nvPr/>
        </p:nvSpPr>
        <p:spPr>
          <a:xfrm>
            <a:off x="2443621" y="1784822"/>
            <a:ext cx="279649" cy="3683380"/>
          </a:xfrm>
          <a:prstGeom prst="downArrow">
            <a:avLst>
              <a:gd name="adj1" fmla="val 50000"/>
              <a:gd name="adj2" fmla="val 13472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56" name="Flowchart: Magnetic Disk 55"/>
          <p:cNvSpPr/>
          <p:nvPr/>
        </p:nvSpPr>
        <p:spPr>
          <a:xfrm>
            <a:off x="2007343" y="999510"/>
            <a:ext cx="1104267" cy="865343"/>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grpSp>
        <p:nvGrpSpPr>
          <p:cNvPr id="58" name="Group 57"/>
          <p:cNvGrpSpPr/>
          <p:nvPr/>
        </p:nvGrpSpPr>
        <p:grpSpPr>
          <a:xfrm>
            <a:off x="1632275" y="2733145"/>
            <a:ext cx="1965982" cy="1892457"/>
            <a:chOff x="6948264" y="2763955"/>
            <a:chExt cx="1965982" cy="1892457"/>
          </a:xfrm>
        </p:grpSpPr>
        <p:sp>
          <p:nvSpPr>
            <p:cNvPr id="59" name="Rectangle 58"/>
            <p:cNvSpPr/>
            <p:nvPr/>
          </p:nvSpPr>
          <p:spPr>
            <a:xfrm>
              <a:off x="6948264" y="2780008"/>
              <a:ext cx="1800200" cy="1876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Rectangle 60"/>
            <p:cNvSpPr/>
            <p:nvPr/>
          </p:nvSpPr>
          <p:spPr>
            <a:xfrm>
              <a:off x="7613302" y="2763955"/>
              <a:ext cx="1300944" cy="830997"/>
            </a:xfrm>
            <a:prstGeom prst="rect">
              <a:avLst/>
            </a:prstGeom>
            <a:noFill/>
          </p:spPr>
          <p:txBody>
            <a:bodyPr wrap="square" lIns="91440" tIns="45720" rIns="91440" bIns="45720">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Learning Decision Tree</a:t>
              </a:r>
            </a:p>
          </p:txBody>
        </p:sp>
        <p:pic>
          <p:nvPicPr>
            <p:cNvPr id="62" name="Picture 61"/>
            <p:cNvPicPr>
              <a:picLocks noChangeAspect="1"/>
            </p:cNvPicPr>
            <p:nvPr/>
          </p:nvPicPr>
          <p:blipFill>
            <a:blip r:embed="rId8"/>
            <a:stretch>
              <a:fillRect/>
            </a:stretch>
          </p:blipFill>
          <p:spPr>
            <a:xfrm>
              <a:off x="6984097" y="2899992"/>
              <a:ext cx="839354" cy="521986"/>
            </a:xfrm>
            <a:prstGeom prst="rect">
              <a:avLst/>
            </a:prstGeom>
          </p:spPr>
        </p:pic>
      </p:grpSp>
      <p:sp>
        <p:nvSpPr>
          <p:cNvPr id="63" name="Down Arrow 62"/>
          <p:cNvSpPr/>
          <p:nvPr/>
        </p:nvSpPr>
        <p:spPr>
          <a:xfrm rot="7590566">
            <a:off x="4128919" y="1054258"/>
            <a:ext cx="205336" cy="3374513"/>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pic>
        <p:nvPicPr>
          <p:cNvPr id="41" name="Picture 40"/>
          <p:cNvPicPr>
            <a:picLocks noChangeAspect="1"/>
          </p:cNvPicPr>
          <p:nvPr/>
        </p:nvPicPr>
        <p:blipFill>
          <a:blip r:embed="rId10"/>
          <a:stretch>
            <a:fillRect/>
          </a:stretch>
        </p:blipFill>
        <p:spPr>
          <a:xfrm>
            <a:off x="1724978" y="3573668"/>
            <a:ext cx="1601461" cy="940291"/>
          </a:xfrm>
          <a:prstGeom prst="rect">
            <a:avLst/>
          </a:prstGeom>
          <a:ln w="50800">
            <a:solidFill>
              <a:srgbClr val="C00000"/>
            </a:solidFill>
          </a:ln>
        </p:spPr>
      </p:pic>
      <p:pic>
        <p:nvPicPr>
          <p:cNvPr id="43" name="Picture 42"/>
          <p:cNvPicPr>
            <a:picLocks noChangeAspect="1"/>
          </p:cNvPicPr>
          <p:nvPr/>
        </p:nvPicPr>
        <p:blipFill>
          <a:blip r:embed="rId11">
            <a:clrChange>
              <a:clrFrom>
                <a:srgbClr val="FFFFFF"/>
              </a:clrFrom>
              <a:clrTo>
                <a:srgbClr val="FFFFFF">
                  <a:alpha val="0"/>
                </a:srgbClr>
              </a:clrTo>
            </a:clrChange>
          </a:blip>
          <a:stretch>
            <a:fillRect/>
          </a:stretch>
        </p:blipFill>
        <p:spPr>
          <a:xfrm>
            <a:off x="3790283" y="2175906"/>
            <a:ext cx="761341" cy="859358"/>
          </a:xfrm>
          <a:prstGeom prst="rect">
            <a:avLst/>
          </a:prstGeom>
        </p:spPr>
      </p:pic>
      <p:pic>
        <p:nvPicPr>
          <p:cNvPr id="64" name="Picture 63"/>
          <p:cNvPicPr>
            <a:picLocks noChangeAspect="1"/>
          </p:cNvPicPr>
          <p:nvPr/>
        </p:nvPicPr>
        <p:blipFill>
          <a:blip r:embed="rId11">
            <a:clrChange>
              <a:clrFrom>
                <a:srgbClr val="FFFFFF"/>
              </a:clrFrom>
              <a:clrTo>
                <a:srgbClr val="FFFFFF">
                  <a:alpha val="0"/>
                </a:srgbClr>
              </a:clrTo>
            </a:clrChange>
          </a:blip>
          <a:stretch>
            <a:fillRect/>
          </a:stretch>
        </p:blipFill>
        <p:spPr>
          <a:xfrm>
            <a:off x="3206457" y="5262979"/>
            <a:ext cx="606383" cy="684450"/>
          </a:xfrm>
          <a:prstGeom prst="rect">
            <a:avLst/>
          </a:prstGeom>
        </p:spPr>
      </p:pic>
      <p:grpSp>
        <p:nvGrpSpPr>
          <p:cNvPr id="65" name="Group 64"/>
          <p:cNvGrpSpPr/>
          <p:nvPr/>
        </p:nvGrpSpPr>
        <p:grpSpPr>
          <a:xfrm>
            <a:off x="5069127" y="4895647"/>
            <a:ext cx="1946618" cy="1258453"/>
            <a:chOff x="5372429" y="3312274"/>
            <a:chExt cx="1980943" cy="1129577"/>
          </a:xfrm>
        </p:grpSpPr>
        <p:pic>
          <p:nvPicPr>
            <p:cNvPr id="66"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2429" y="3312274"/>
              <a:ext cx="1980943" cy="112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67" name="Rectangle 66"/>
            <p:cNvSpPr/>
            <p:nvPr/>
          </p:nvSpPr>
          <p:spPr>
            <a:xfrm>
              <a:off x="5464260" y="4142584"/>
              <a:ext cx="1819902" cy="248632"/>
            </a:xfrm>
            <a:prstGeom prst="rect">
              <a:avLst/>
            </a:prstGeom>
            <a:solidFill>
              <a:schemeClr val="bg1"/>
            </a:solidFill>
          </p:spPr>
          <p:txBody>
            <a:bodyPr wrap="square" lIns="91440" tIns="45720" rIns="91440" bIns="45720">
              <a:spAutoFit/>
            </a:bodyPr>
            <a:lstStyle/>
            <a:p>
              <a:pPr algn="ctr">
                <a:defRPr/>
              </a:pPr>
              <a:r>
                <a:rPr lang="en-US" sz="1200" dirty="0">
                  <a:ln w="0"/>
                  <a:solidFill>
                    <a:prstClr val="black"/>
                  </a:solidFill>
                  <a:effectLst>
                    <a:outerShdw blurRad="38100" dist="19050" dir="2700000" algn="tl" rotWithShape="0">
                      <a:prstClr val="black">
                        <a:alpha val="40000"/>
                      </a:prstClr>
                    </a:outerShdw>
                  </a:effectLst>
                  <a:latin typeface="Calibri"/>
                </a:rPr>
                <a:t>Intelligence-as-a-Service</a:t>
              </a:r>
            </a:p>
          </p:txBody>
        </p:sp>
      </p:grpSp>
      <p:cxnSp>
        <p:nvCxnSpPr>
          <p:cNvPr id="45" name="Straight Arrow Connector 44"/>
          <p:cNvCxnSpPr/>
          <p:nvPr/>
        </p:nvCxnSpPr>
        <p:spPr>
          <a:xfrm flipH="1" flipV="1">
            <a:off x="3469755" y="3842398"/>
            <a:ext cx="1740661" cy="1291557"/>
          </a:xfrm>
          <a:prstGeom prst="straightConnector1">
            <a:avLst/>
          </a:prstGeom>
          <a:ln w="2540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6580093" y="4324990"/>
            <a:ext cx="1959436" cy="832202"/>
          </a:xfrm>
          <a:prstGeom prst="straightConnector1">
            <a:avLst/>
          </a:prstGeom>
          <a:ln w="2540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11">
            <a:clrChange>
              <a:clrFrom>
                <a:srgbClr val="FFFFFF"/>
              </a:clrFrom>
              <a:clrTo>
                <a:srgbClr val="FFFFFF">
                  <a:alpha val="0"/>
                </a:srgbClr>
              </a:clrTo>
            </a:clrChange>
          </a:blip>
          <a:stretch>
            <a:fillRect/>
          </a:stretch>
        </p:blipFill>
        <p:spPr>
          <a:xfrm>
            <a:off x="2202774" y="373764"/>
            <a:ext cx="761341" cy="859358"/>
          </a:xfrm>
          <a:prstGeom prst="rect">
            <a:avLst/>
          </a:prstGeom>
        </p:spPr>
      </p:pic>
      <p:sp>
        <p:nvSpPr>
          <p:cNvPr id="73" name="TextBox 72"/>
          <p:cNvSpPr txBox="1"/>
          <p:nvPr/>
        </p:nvSpPr>
        <p:spPr>
          <a:xfrm>
            <a:off x="3355451" y="76290"/>
            <a:ext cx="5447760" cy="1384995"/>
          </a:xfrm>
          <a:prstGeom prst="rect">
            <a:avLst/>
          </a:prstGeom>
          <a:solidFill>
            <a:srgbClr val="FF0000"/>
          </a:solidFill>
          <a:ln w="41275" cmpd="thinThick">
            <a:solidFill>
              <a:schemeClr val="tx1"/>
            </a:solidFill>
          </a:ln>
        </p:spPr>
        <p:txBody>
          <a:bodyPr wrap="square" rtlCol="0">
            <a:spAutoFit/>
          </a:bodyPr>
          <a:lstStyle/>
          <a:p>
            <a:pPr algn="just">
              <a:defRPr/>
            </a:pPr>
            <a:r>
              <a:rPr lang="en-US" sz="2400" b="1" dirty="0">
                <a:solidFill>
                  <a:prstClr val="white"/>
                </a:solidFill>
                <a:latin typeface="Calibri"/>
              </a:rPr>
              <a:t>Additional Challenge 1</a:t>
            </a:r>
            <a:r>
              <a:rPr lang="en-US" sz="2400" dirty="0">
                <a:solidFill>
                  <a:prstClr val="white"/>
                </a:solidFill>
                <a:latin typeface="Calibri"/>
              </a:rPr>
              <a:t>: </a:t>
            </a:r>
            <a:r>
              <a:rPr lang="en-US" sz="2000" dirty="0">
                <a:solidFill>
                  <a:prstClr val="white"/>
                </a:solidFill>
                <a:latin typeface="Calibri"/>
              </a:rPr>
              <a:t>Smart Anonymization may require different approaches depending on the type of intended knowledge model(s) to be learned within the remote cloud …</a:t>
            </a:r>
            <a:endParaRPr lang="fi-FI" sz="2000" dirty="0">
              <a:solidFill>
                <a:prstClr val="white"/>
              </a:solidFill>
              <a:latin typeface="Calibri"/>
            </a:endParaRPr>
          </a:p>
        </p:txBody>
      </p:sp>
    </p:spTree>
    <p:extLst>
      <p:ext uri="{BB962C8B-B14F-4D97-AF65-F5344CB8AC3E}">
        <p14:creationId xmlns:p14="http://schemas.microsoft.com/office/powerpoint/2010/main" val="2844984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a:blip r:embed="rId2">
            <a:clrChange>
              <a:clrFrom>
                <a:srgbClr val="FFFFFF"/>
              </a:clrFrom>
              <a:clrTo>
                <a:srgbClr val="FFFFFF">
                  <a:alpha val="0"/>
                </a:srgbClr>
              </a:clrTo>
            </a:clrChange>
          </a:blip>
          <a:stretch>
            <a:fillRect/>
          </a:stretch>
        </p:blipFill>
        <p:spPr>
          <a:xfrm>
            <a:off x="5649397" y="1377058"/>
            <a:ext cx="2723952" cy="1786703"/>
          </a:xfrm>
          <a:prstGeom prst="rect">
            <a:avLst/>
          </a:prstGeom>
        </p:spPr>
      </p:pic>
      <p:sp>
        <p:nvSpPr>
          <p:cNvPr id="70" name="Flowchart: Magnetic Disk 69"/>
          <p:cNvSpPr/>
          <p:nvPr/>
        </p:nvSpPr>
        <p:spPr>
          <a:xfrm>
            <a:off x="2069799" y="5325238"/>
            <a:ext cx="1790174" cy="1028829"/>
          </a:xfrm>
          <a:prstGeom prst="flowChartMagneticDisk">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black"/>
                </a:solidFill>
                <a:latin typeface="Calibri"/>
              </a:rPr>
              <a:t>Videos</a:t>
            </a:r>
            <a:endParaRPr lang="fi-FI" sz="2400" dirty="0">
              <a:solidFill>
                <a:prstClr val="black"/>
              </a:solidFill>
              <a:latin typeface="Calibri"/>
            </a:endParaRPr>
          </a:p>
        </p:txBody>
      </p:sp>
      <p:sp>
        <p:nvSpPr>
          <p:cNvPr id="69" name="Flowchart: Magnetic Disk 68"/>
          <p:cNvSpPr/>
          <p:nvPr/>
        </p:nvSpPr>
        <p:spPr>
          <a:xfrm>
            <a:off x="2070756" y="4671773"/>
            <a:ext cx="1790174" cy="1028829"/>
          </a:xfrm>
          <a:prstGeom prst="flowChartMagneticDisk">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black"/>
                </a:solidFill>
                <a:latin typeface="Calibri"/>
              </a:rPr>
              <a:t>Streams</a:t>
            </a:r>
            <a:endParaRPr lang="fi-FI" sz="2400" dirty="0">
              <a:solidFill>
                <a:prstClr val="black"/>
              </a:solidFill>
              <a:latin typeface="Calibri"/>
            </a:endParaRPr>
          </a:p>
        </p:txBody>
      </p:sp>
      <p:sp>
        <p:nvSpPr>
          <p:cNvPr id="60" name="Flowchart: Magnetic Disk 59"/>
          <p:cNvSpPr/>
          <p:nvPr/>
        </p:nvSpPr>
        <p:spPr>
          <a:xfrm>
            <a:off x="2070968" y="3996447"/>
            <a:ext cx="1790174" cy="1028829"/>
          </a:xfrm>
          <a:prstGeom prst="flowChartMagneticDisk">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black"/>
                </a:solidFill>
                <a:latin typeface="Calibri"/>
              </a:rPr>
              <a:t>Images</a:t>
            </a:r>
            <a:endParaRPr lang="fi-FI" sz="2400" dirty="0">
              <a:solidFill>
                <a:prstClr val="black"/>
              </a:solidFill>
              <a:latin typeface="Calibri"/>
            </a:endParaRPr>
          </a:p>
        </p:txBody>
      </p:sp>
      <p:grpSp>
        <p:nvGrpSpPr>
          <p:cNvPr id="4" name="Group 3"/>
          <p:cNvGrpSpPr/>
          <p:nvPr/>
        </p:nvGrpSpPr>
        <p:grpSpPr>
          <a:xfrm>
            <a:off x="9085428" y="2813680"/>
            <a:ext cx="1003652" cy="617938"/>
            <a:chOff x="7198404" y="5508215"/>
            <a:chExt cx="1761094" cy="1279318"/>
          </a:xfrm>
        </p:grpSpPr>
        <p:pic>
          <p:nvPicPr>
            <p:cNvPr id="19" name="Picture 18"/>
            <p:cNvPicPr>
              <a:picLocks noChangeAspect="1"/>
            </p:cNvPicPr>
            <p:nvPr/>
          </p:nvPicPr>
          <p:blipFill>
            <a:blip r:embed="rId3"/>
            <a:stretch>
              <a:fillRect/>
            </a:stretch>
          </p:blipFill>
          <p:spPr>
            <a:xfrm>
              <a:off x="7381088" y="5508215"/>
              <a:ext cx="1432837" cy="1279318"/>
            </a:xfrm>
            <a:prstGeom prst="rect">
              <a:avLst/>
            </a:prstGeom>
          </p:spPr>
        </p:pic>
        <p:sp>
          <p:nvSpPr>
            <p:cNvPr id="21" name="Down Arrow 20"/>
            <p:cNvSpPr/>
            <p:nvPr/>
          </p:nvSpPr>
          <p:spPr>
            <a:xfrm rot="16200000">
              <a:off x="7204300" y="61384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1" name="Down Arrow 30"/>
            <p:cNvSpPr/>
            <p:nvPr/>
          </p:nvSpPr>
          <p:spPr>
            <a:xfrm rot="16200000">
              <a:off x="8658880" y="61385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grpSp>
      <p:sp>
        <p:nvSpPr>
          <p:cNvPr id="52" name="Rectangle 51"/>
          <p:cNvSpPr/>
          <p:nvPr/>
        </p:nvSpPr>
        <p:spPr>
          <a:xfrm>
            <a:off x="2012178" y="1141510"/>
            <a:ext cx="1827653" cy="707886"/>
          </a:xfrm>
          <a:prstGeom prst="rect">
            <a:avLst/>
          </a:prstGeom>
          <a:noFill/>
        </p:spPr>
        <p:txBody>
          <a:bodyPr wrap="square" lIns="91440" tIns="45720" rIns="91440" bIns="45720">
            <a:spAutoFit/>
          </a:bodyPr>
          <a:lstStyle/>
          <a:p>
            <a:pPr algn="ctr">
              <a:defRPr/>
            </a:pPr>
            <a:r>
              <a:rPr lang="en-US" sz="2000" dirty="0">
                <a:ln w="0"/>
                <a:solidFill>
                  <a:prstClr val="black"/>
                </a:solidFill>
                <a:effectLst>
                  <a:outerShdw blurRad="38100" dist="19050" dir="2700000" algn="tl" rotWithShape="0">
                    <a:prstClr val="black">
                      <a:alpha val="40000"/>
                    </a:prstClr>
                  </a:outerShdw>
                </a:effectLst>
                <a:latin typeface="Calibri"/>
              </a:rPr>
              <a:t>Smart Privacy Guardian</a:t>
            </a:r>
          </a:p>
        </p:txBody>
      </p:sp>
      <p:grpSp>
        <p:nvGrpSpPr>
          <p:cNvPr id="65" name="Group 64"/>
          <p:cNvGrpSpPr/>
          <p:nvPr/>
        </p:nvGrpSpPr>
        <p:grpSpPr>
          <a:xfrm>
            <a:off x="5663160" y="1597340"/>
            <a:ext cx="1946618" cy="1258453"/>
            <a:chOff x="5372429" y="3312274"/>
            <a:chExt cx="1980943" cy="1129577"/>
          </a:xfrm>
        </p:grpSpPr>
        <p:pic>
          <p:nvPicPr>
            <p:cNvPr id="6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2429" y="3312274"/>
              <a:ext cx="1980943" cy="112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67" name="Rectangle 66"/>
            <p:cNvSpPr/>
            <p:nvPr/>
          </p:nvSpPr>
          <p:spPr>
            <a:xfrm>
              <a:off x="5464260" y="4142584"/>
              <a:ext cx="1819902" cy="248632"/>
            </a:xfrm>
            <a:prstGeom prst="rect">
              <a:avLst/>
            </a:prstGeom>
            <a:solidFill>
              <a:schemeClr val="bg1"/>
            </a:solidFill>
          </p:spPr>
          <p:txBody>
            <a:bodyPr wrap="square" lIns="91440" tIns="45720" rIns="91440" bIns="45720">
              <a:spAutoFit/>
            </a:bodyPr>
            <a:lstStyle/>
            <a:p>
              <a:pPr algn="ctr">
                <a:defRPr/>
              </a:pPr>
              <a:r>
                <a:rPr lang="en-US" sz="1200" dirty="0">
                  <a:ln w="0"/>
                  <a:solidFill>
                    <a:prstClr val="black"/>
                  </a:solidFill>
                  <a:effectLst>
                    <a:outerShdw blurRad="38100" dist="19050" dir="2700000" algn="tl" rotWithShape="0">
                      <a:prstClr val="black">
                        <a:alpha val="40000"/>
                      </a:prstClr>
                    </a:outerShdw>
                  </a:effectLst>
                  <a:latin typeface="Calibri"/>
                </a:rPr>
                <a:t>Intelligence-as-a-Service</a:t>
              </a:r>
            </a:p>
          </p:txBody>
        </p:sp>
      </p:grpSp>
      <p:sp>
        <p:nvSpPr>
          <p:cNvPr id="73" name="TextBox 72"/>
          <p:cNvSpPr txBox="1"/>
          <p:nvPr/>
        </p:nvSpPr>
        <p:spPr>
          <a:xfrm>
            <a:off x="2266347" y="91374"/>
            <a:ext cx="8017948" cy="769441"/>
          </a:xfrm>
          <a:prstGeom prst="rect">
            <a:avLst/>
          </a:prstGeom>
          <a:solidFill>
            <a:srgbClr val="FF0000"/>
          </a:solidFill>
          <a:ln w="41275" cmpd="thinThick">
            <a:solidFill>
              <a:schemeClr val="tx1"/>
            </a:solidFill>
          </a:ln>
        </p:spPr>
        <p:txBody>
          <a:bodyPr wrap="square" rtlCol="0">
            <a:spAutoFit/>
          </a:bodyPr>
          <a:lstStyle/>
          <a:p>
            <a:pPr algn="just">
              <a:defRPr/>
            </a:pPr>
            <a:r>
              <a:rPr lang="en-US" sz="2400" b="1" dirty="0">
                <a:solidFill>
                  <a:prstClr val="white"/>
                </a:solidFill>
                <a:latin typeface="Calibri"/>
              </a:rPr>
              <a:t>Additional Challenge 2</a:t>
            </a:r>
            <a:r>
              <a:rPr lang="en-US" sz="2400" dirty="0">
                <a:solidFill>
                  <a:prstClr val="white"/>
                </a:solidFill>
                <a:latin typeface="Calibri"/>
              </a:rPr>
              <a:t>: </a:t>
            </a:r>
            <a:r>
              <a:rPr lang="en-US" sz="2000" dirty="0">
                <a:solidFill>
                  <a:prstClr val="white"/>
                </a:solidFill>
                <a:latin typeface="Calibri"/>
              </a:rPr>
              <a:t>Smart Anonymization may require different approaches depending on the type of source data to be anonymized …</a:t>
            </a:r>
            <a:endParaRPr lang="fi-FI" sz="2000" dirty="0">
              <a:solidFill>
                <a:prstClr val="white"/>
              </a:solidFill>
              <a:latin typeface="Calibri"/>
            </a:endParaRPr>
          </a:p>
        </p:txBody>
      </p:sp>
      <p:sp>
        <p:nvSpPr>
          <p:cNvPr id="57" name="Flowchart: Magnetic Disk 56"/>
          <p:cNvSpPr/>
          <p:nvPr/>
        </p:nvSpPr>
        <p:spPr>
          <a:xfrm>
            <a:off x="2066696" y="3314367"/>
            <a:ext cx="1790174" cy="1028829"/>
          </a:xfrm>
          <a:prstGeom prst="flowChartMagneticDisk">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black"/>
                </a:solidFill>
                <a:latin typeface="Calibri"/>
              </a:rPr>
              <a:t>Texts</a:t>
            </a:r>
            <a:endParaRPr lang="fi-FI" sz="2400" dirty="0">
              <a:solidFill>
                <a:prstClr val="black"/>
              </a:solidFill>
              <a:latin typeface="Calibri"/>
            </a:endParaRPr>
          </a:p>
        </p:txBody>
      </p:sp>
      <p:sp>
        <p:nvSpPr>
          <p:cNvPr id="47" name="Flowchart: Magnetic Disk 46"/>
          <p:cNvSpPr/>
          <p:nvPr/>
        </p:nvSpPr>
        <p:spPr>
          <a:xfrm>
            <a:off x="2072314" y="2638099"/>
            <a:ext cx="1790174" cy="1028829"/>
          </a:xfrm>
          <a:prstGeom prst="flowChartMagneticDisk">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black"/>
                </a:solidFill>
                <a:latin typeface="Calibri"/>
              </a:rPr>
              <a:t>Numeric</a:t>
            </a:r>
            <a:endParaRPr lang="fi-FI" sz="2400" dirty="0">
              <a:solidFill>
                <a:prstClr val="black"/>
              </a:solidFill>
              <a:latin typeface="Calibri"/>
            </a:endParaRPr>
          </a:p>
        </p:txBody>
      </p:sp>
      <p:pic>
        <p:nvPicPr>
          <p:cNvPr id="51" name="Picture 2"/>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177722" y="1818641"/>
            <a:ext cx="1575638" cy="102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p:nvPicPr>
        <p:blipFill>
          <a:blip r:embed="rId6">
            <a:clrChange>
              <a:clrFrom>
                <a:srgbClr val="FFFFFF"/>
              </a:clrFrom>
              <a:clrTo>
                <a:srgbClr val="FFFFFF">
                  <a:alpha val="0"/>
                </a:srgbClr>
              </a:clrTo>
            </a:clrChange>
          </a:blip>
          <a:stretch>
            <a:fillRect/>
          </a:stretch>
        </p:blipFill>
        <p:spPr>
          <a:xfrm rot="1862362">
            <a:off x="3643711" y="2198962"/>
            <a:ext cx="271991" cy="402949"/>
          </a:xfrm>
          <a:prstGeom prst="rect">
            <a:avLst/>
          </a:prstGeom>
        </p:spPr>
      </p:pic>
      <p:sp>
        <p:nvSpPr>
          <p:cNvPr id="27" name="Down Arrow 26"/>
          <p:cNvSpPr/>
          <p:nvPr/>
        </p:nvSpPr>
        <p:spPr>
          <a:xfrm rot="16200000">
            <a:off x="6194968" y="552495"/>
            <a:ext cx="205336" cy="5359588"/>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80" name="Down Arrow 79"/>
          <p:cNvSpPr/>
          <p:nvPr/>
        </p:nvSpPr>
        <p:spPr>
          <a:xfrm rot="16200000">
            <a:off x="6184434" y="1305642"/>
            <a:ext cx="205336" cy="5380661"/>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81" name="Down Arrow 80"/>
          <p:cNvSpPr/>
          <p:nvPr/>
        </p:nvSpPr>
        <p:spPr>
          <a:xfrm rot="16200000">
            <a:off x="6184434" y="1981837"/>
            <a:ext cx="205336" cy="5380661"/>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82" name="Down Arrow 81"/>
          <p:cNvSpPr/>
          <p:nvPr/>
        </p:nvSpPr>
        <p:spPr>
          <a:xfrm rot="16200000">
            <a:off x="6173219" y="2691413"/>
            <a:ext cx="205336" cy="5403085"/>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83" name="Down Arrow 82"/>
          <p:cNvSpPr/>
          <p:nvPr/>
        </p:nvSpPr>
        <p:spPr>
          <a:xfrm rot="16200000">
            <a:off x="6168888" y="3375931"/>
            <a:ext cx="205336" cy="5411747"/>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33" name="Flowchart: Magnetic Disk 32"/>
          <p:cNvSpPr/>
          <p:nvPr/>
        </p:nvSpPr>
        <p:spPr>
          <a:xfrm>
            <a:off x="4712482" y="2990887"/>
            <a:ext cx="628762" cy="507667"/>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sp>
        <p:nvSpPr>
          <p:cNvPr id="74" name="Flowchart: Magnetic Disk 73"/>
          <p:cNvSpPr/>
          <p:nvPr/>
        </p:nvSpPr>
        <p:spPr>
          <a:xfrm>
            <a:off x="4711136" y="3689900"/>
            <a:ext cx="628762" cy="507667"/>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sp>
        <p:nvSpPr>
          <p:cNvPr id="75" name="Flowchart: Magnetic Disk 74"/>
          <p:cNvSpPr/>
          <p:nvPr/>
        </p:nvSpPr>
        <p:spPr>
          <a:xfrm>
            <a:off x="4718231" y="4364707"/>
            <a:ext cx="628762" cy="507667"/>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sp>
        <p:nvSpPr>
          <p:cNvPr id="76" name="Flowchart: Magnetic Disk 75"/>
          <p:cNvSpPr/>
          <p:nvPr/>
        </p:nvSpPr>
        <p:spPr>
          <a:xfrm>
            <a:off x="4716885" y="5094456"/>
            <a:ext cx="628762" cy="507667"/>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sp>
        <p:nvSpPr>
          <p:cNvPr id="77" name="Flowchart: Magnetic Disk 76"/>
          <p:cNvSpPr/>
          <p:nvPr/>
        </p:nvSpPr>
        <p:spPr>
          <a:xfrm>
            <a:off x="4716885" y="5816186"/>
            <a:ext cx="628762" cy="507667"/>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pic>
        <p:nvPicPr>
          <p:cNvPr id="48" name="Picture 47"/>
          <p:cNvPicPr>
            <a:picLocks noChangeAspect="1"/>
          </p:cNvPicPr>
          <p:nvPr/>
        </p:nvPicPr>
        <p:blipFill>
          <a:blip r:embed="rId7">
            <a:clrChange>
              <a:clrFrom>
                <a:srgbClr val="FEFEFE"/>
              </a:clrFrom>
              <a:clrTo>
                <a:srgbClr val="FEFEFE">
                  <a:alpha val="0"/>
                </a:srgbClr>
              </a:clrTo>
            </a:clrChange>
          </a:blip>
          <a:stretch>
            <a:fillRect/>
          </a:stretch>
        </p:blipFill>
        <p:spPr>
          <a:xfrm>
            <a:off x="4857047" y="2572891"/>
            <a:ext cx="336940" cy="555112"/>
          </a:xfrm>
          <a:prstGeom prst="rect">
            <a:avLst/>
          </a:prstGeom>
        </p:spPr>
      </p:pic>
      <p:pic>
        <p:nvPicPr>
          <p:cNvPr id="84" name="Picture 83"/>
          <p:cNvPicPr>
            <a:picLocks noChangeAspect="1"/>
          </p:cNvPicPr>
          <p:nvPr/>
        </p:nvPicPr>
        <p:blipFill>
          <a:blip r:embed="rId7">
            <a:clrChange>
              <a:clrFrom>
                <a:srgbClr val="FEFEFE"/>
              </a:clrFrom>
              <a:clrTo>
                <a:srgbClr val="FEFEFE">
                  <a:alpha val="0"/>
                </a:srgbClr>
              </a:clrTo>
            </a:clrChange>
          </a:blip>
          <a:stretch>
            <a:fillRect/>
          </a:stretch>
        </p:blipFill>
        <p:spPr>
          <a:xfrm>
            <a:off x="4111212" y="2850447"/>
            <a:ext cx="336940" cy="555112"/>
          </a:xfrm>
          <a:prstGeom prst="rect">
            <a:avLst/>
          </a:prstGeom>
        </p:spPr>
      </p:pic>
      <p:pic>
        <p:nvPicPr>
          <p:cNvPr id="43" name="Picture 42"/>
          <p:cNvPicPr>
            <a:picLocks noChangeAspect="1"/>
          </p:cNvPicPr>
          <p:nvPr/>
        </p:nvPicPr>
        <p:blipFill>
          <a:blip r:embed="rId8">
            <a:clrChange>
              <a:clrFrom>
                <a:srgbClr val="FFFFFF"/>
              </a:clrFrom>
              <a:clrTo>
                <a:srgbClr val="FFFFFF">
                  <a:alpha val="0"/>
                </a:srgbClr>
              </a:clrTo>
            </a:clrChange>
          </a:blip>
          <a:stretch>
            <a:fillRect/>
          </a:stretch>
        </p:blipFill>
        <p:spPr>
          <a:xfrm>
            <a:off x="4039661" y="3679589"/>
            <a:ext cx="456966" cy="515797"/>
          </a:xfrm>
          <a:prstGeom prst="rect">
            <a:avLst/>
          </a:prstGeom>
        </p:spPr>
      </p:pic>
      <p:pic>
        <p:nvPicPr>
          <p:cNvPr id="85" name="Picture 84"/>
          <p:cNvPicPr>
            <a:picLocks noChangeAspect="1"/>
          </p:cNvPicPr>
          <p:nvPr/>
        </p:nvPicPr>
        <p:blipFill>
          <a:blip r:embed="rId8">
            <a:clrChange>
              <a:clrFrom>
                <a:srgbClr val="FFFFFF"/>
              </a:clrFrom>
              <a:clrTo>
                <a:srgbClr val="FFFFFF">
                  <a:alpha val="0"/>
                </a:srgbClr>
              </a:clrTo>
            </a:clrChange>
          </a:blip>
          <a:stretch>
            <a:fillRect/>
          </a:stretch>
        </p:blipFill>
        <p:spPr>
          <a:xfrm>
            <a:off x="4897653" y="3530788"/>
            <a:ext cx="275513" cy="310983"/>
          </a:xfrm>
          <a:prstGeom prst="rect">
            <a:avLst/>
          </a:prstGeom>
        </p:spPr>
      </p:pic>
      <p:pic>
        <p:nvPicPr>
          <p:cNvPr id="3" name="Picture 2"/>
          <p:cNvPicPr>
            <a:picLocks noChangeAspect="1"/>
          </p:cNvPicPr>
          <p:nvPr/>
        </p:nvPicPr>
        <p:blipFill>
          <a:blip r:embed="rId9">
            <a:clrChange>
              <a:clrFrom>
                <a:srgbClr val="FFFFFF"/>
              </a:clrFrom>
              <a:clrTo>
                <a:srgbClr val="FFFFFF">
                  <a:alpha val="0"/>
                </a:srgbClr>
              </a:clrTo>
            </a:clrChange>
          </a:blip>
          <a:stretch>
            <a:fillRect/>
          </a:stretch>
        </p:blipFill>
        <p:spPr>
          <a:xfrm>
            <a:off x="4123629" y="4366959"/>
            <a:ext cx="324524" cy="486474"/>
          </a:xfrm>
          <a:prstGeom prst="rect">
            <a:avLst/>
          </a:prstGeom>
        </p:spPr>
      </p:pic>
      <p:pic>
        <p:nvPicPr>
          <p:cNvPr id="86" name="Picture 85"/>
          <p:cNvPicPr>
            <a:picLocks noChangeAspect="1"/>
          </p:cNvPicPr>
          <p:nvPr/>
        </p:nvPicPr>
        <p:blipFill>
          <a:blip r:embed="rId9">
            <a:clrChange>
              <a:clrFrom>
                <a:srgbClr val="FFFFFF"/>
              </a:clrFrom>
              <a:clrTo>
                <a:srgbClr val="FFFFFF">
                  <a:alpha val="0"/>
                </a:srgbClr>
              </a:clrTo>
            </a:clrChange>
          </a:blip>
          <a:stretch>
            <a:fillRect/>
          </a:stretch>
        </p:blipFill>
        <p:spPr>
          <a:xfrm>
            <a:off x="4945064" y="4225327"/>
            <a:ext cx="192094" cy="287957"/>
          </a:xfrm>
          <a:prstGeom prst="rect">
            <a:avLst/>
          </a:prstGeom>
        </p:spPr>
      </p:pic>
      <p:grpSp>
        <p:nvGrpSpPr>
          <p:cNvPr id="13" name="Group 12"/>
          <p:cNvGrpSpPr/>
          <p:nvPr/>
        </p:nvGrpSpPr>
        <p:grpSpPr>
          <a:xfrm>
            <a:off x="6074628" y="2910686"/>
            <a:ext cx="1927562" cy="3413167"/>
            <a:chOff x="6948264" y="2725535"/>
            <a:chExt cx="1927562" cy="3281471"/>
          </a:xfrm>
        </p:grpSpPr>
        <p:sp>
          <p:nvSpPr>
            <p:cNvPr id="7" name="Rectangle 6"/>
            <p:cNvSpPr/>
            <p:nvPr/>
          </p:nvSpPr>
          <p:spPr>
            <a:xfrm>
              <a:off x="6948264" y="2780008"/>
              <a:ext cx="1800200" cy="3226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7574882" y="2725535"/>
              <a:ext cx="1300944" cy="798933"/>
            </a:xfrm>
            <a:prstGeom prst="rect">
              <a:avLst/>
            </a:prstGeom>
            <a:noFill/>
          </p:spPr>
          <p:txBody>
            <a:bodyPr wrap="square" lIns="91440" tIns="45720" rIns="91440" bIns="45720">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Learning Neural Network</a:t>
              </a:r>
            </a:p>
          </p:txBody>
        </p:sp>
        <p:pic>
          <p:nvPicPr>
            <p:cNvPr id="10" name="Picture 9"/>
            <p:cNvPicPr>
              <a:picLocks noChangeAspect="1"/>
            </p:cNvPicPr>
            <p:nvPr/>
          </p:nvPicPr>
          <p:blipFill>
            <a:blip r:embed="rId10"/>
            <a:stretch>
              <a:fillRect/>
            </a:stretch>
          </p:blipFill>
          <p:spPr>
            <a:xfrm>
              <a:off x="6984097" y="2899992"/>
              <a:ext cx="839354" cy="521986"/>
            </a:xfrm>
            <a:prstGeom prst="rect">
              <a:avLst/>
            </a:prstGeom>
          </p:spPr>
        </p:pic>
      </p:grpSp>
      <p:pic>
        <p:nvPicPr>
          <p:cNvPr id="87" name="Picture 8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5732036" y="4162540"/>
            <a:ext cx="2497646" cy="1640562"/>
          </a:xfrm>
          <a:prstGeom prst="rect">
            <a:avLst/>
          </a:prstGeom>
          <a:ln w="50800">
            <a:solidFill>
              <a:schemeClr val="accent6">
                <a:lumMod val="50000"/>
              </a:schemeClr>
            </a:solidFill>
          </a:ln>
        </p:spPr>
      </p:pic>
      <p:grpSp>
        <p:nvGrpSpPr>
          <p:cNvPr id="88" name="Group 87"/>
          <p:cNvGrpSpPr/>
          <p:nvPr/>
        </p:nvGrpSpPr>
        <p:grpSpPr>
          <a:xfrm>
            <a:off x="9088318" y="3572366"/>
            <a:ext cx="1003652" cy="617938"/>
            <a:chOff x="7198404" y="5508215"/>
            <a:chExt cx="1761094" cy="1279318"/>
          </a:xfrm>
        </p:grpSpPr>
        <p:pic>
          <p:nvPicPr>
            <p:cNvPr id="89" name="Picture 88"/>
            <p:cNvPicPr>
              <a:picLocks noChangeAspect="1"/>
            </p:cNvPicPr>
            <p:nvPr/>
          </p:nvPicPr>
          <p:blipFill>
            <a:blip r:embed="rId3"/>
            <a:stretch>
              <a:fillRect/>
            </a:stretch>
          </p:blipFill>
          <p:spPr>
            <a:xfrm>
              <a:off x="7381088" y="5508215"/>
              <a:ext cx="1432837" cy="1279318"/>
            </a:xfrm>
            <a:prstGeom prst="rect">
              <a:avLst/>
            </a:prstGeom>
          </p:spPr>
        </p:pic>
        <p:sp>
          <p:nvSpPr>
            <p:cNvPr id="90" name="Down Arrow 89"/>
            <p:cNvSpPr/>
            <p:nvPr/>
          </p:nvSpPr>
          <p:spPr>
            <a:xfrm rot="16200000">
              <a:off x="7204300" y="61384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91" name="Down Arrow 90"/>
            <p:cNvSpPr/>
            <p:nvPr/>
          </p:nvSpPr>
          <p:spPr>
            <a:xfrm rot="16200000">
              <a:off x="8658880" y="61385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grpSp>
      <p:grpSp>
        <p:nvGrpSpPr>
          <p:cNvPr id="92" name="Group 91"/>
          <p:cNvGrpSpPr/>
          <p:nvPr/>
        </p:nvGrpSpPr>
        <p:grpSpPr>
          <a:xfrm>
            <a:off x="9091188" y="4324725"/>
            <a:ext cx="1003652" cy="617938"/>
            <a:chOff x="7198404" y="5508215"/>
            <a:chExt cx="1761094" cy="1279318"/>
          </a:xfrm>
        </p:grpSpPr>
        <p:pic>
          <p:nvPicPr>
            <p:cNvPr id="93" name="Picture 92"/>
            <p:cNvPicPr>
              <a:picLocks noChangeAspect="1"/>
            </p:cNvPicPr>
            <p:nvPr/>
          </p:nvPicPr>
          <p:blipFill>
            <a:blip r:embed="rId3"/>
            <a:stretch>
              <a:fillRect/>
            </a:stretch>
          </p:blipFill>
          <p:spPr>
            <a:xfrm>
              <a:off x="7381088" y="5508215"/>
              <a:ext cx="1432837" cy="1279318"/>
            </a:xfrm>
            <a:prstGeom prst="rect">
              <a:avLst/>
            </a:prstGeom>
          </p:spPr>
        </p:pic>
        <p:sp>
          <p:nvSpPr>
            <p:cNvPr id="94" name="Down Arrow 93"/>
            <p:cNvSpPr/>
            <p:nvPr/>
          </p:nvSpPr>
          <p:spPr>
            <a:xfrm rot="16200000">
              <a:off x="7204300" y="61384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95" name="Down Arrow 94"/>
            <p:cNvSpPr/>
            <p:nvPr/>
          </p:nvSpPr>
          <p:spPr>
            <a:xfrm rot="16200000">
              <a:off x="8658880" y="61385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grpSp>
      <p:grpSp>
        <p:nvGrpSpPr>
          <p:cNvPr id="96" name="Group 95"/>
          <p:cNvGrpSpPr/>
          <p:nvPr/>
        </p:nvGrpSpPr>
        <p:grpSpPr>
          <a:xfrm>
            <a:off x="9094078" y="5052675"/>
            <a:ext cx="1003652" cy="617938"/>
            <a:chOff x="7198404" y="5508215"/>
            <a:chExt cx="1761094" cy="1279318"/>
          </a:xfrm>
        </p:grpSpPr>
        <p:pic>
          <p:nvPicPr>
            <p:cNvPr id="97" name="Picture 96"/>
            <p:cNvPicPr>
              <a:picLocks noChangeAspect="1"/>
            </p:cNvPicPr>
            <p:nvPr/>
          </p:nvPicPr>
          <p:blipFill>
            <a:blip r:embed="rId3"/>
            <a:stretch>
              <a:fillRect/>
            </a:stretch>
          </p:blipFill>
          <p:spPr>
            <a:xfrm>
              <a:off x="7381088" y="5508215"/>
              <a:ext cx="1432837" cy="1279318"/>
            </a:xfrm>
            <a:prstGeom prst="rect">
              <a:avLst/>
            </a:prstGeom>
          </p:spPr>
        </p:pic>
        <p:sp>
          <p:nvSpPr>
            <p:cNvPr id="98" name="Down Arrow 97"/>
            <p:cNvSpPr/>
            <p:nvPr/>
          </p:nvSpPr>
          <p:spPr>
            <a:xfrm rot="16200000">
              <a:off x="7204300" y="61384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99" name="Down Arrow 98"/>
            <p:cNvSpPr/>
            <p:nvPr/>
          </p:nvSpPr>
          <p:spPr>
            <a:xfrm rot="16200000">
              <a:off x="8658880" y="61385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grpSp>
      <p:grpSp>
        <p:nvGrpSpPr>
          <p:cNvPr id="100" name="Group 99"/>
          <p:cNvGrpSpPr/>
          <p:nvPr/>
        </p:nvGrpSpPr>
        <p:grpSpPr>
          <a:xfrm>
            <a:off x="9104652" y="5834086"/>
            <a:ext cx="1003652" cy="617938"/>
            <a:chOff x="7198404" y="5508215"/>
            <a:chExt cx="1761094" cy="1279318"/>
          </a:xfrm>
        </p:grpSpPr>
        <p:pic>
          <p:nvPicPr>
            <p:cNvPr id="101" name="Picture 100"/>
            <p:cNvPicPr>
              <a:picLocks noChangeAspect="1"/>
            </p:cNvPicPr>
            <p:nvPr/>
          </p:nvPicPr>
          <p:blipFill>
            <a:blip r:embed="rId3"/>
            <a:stretch>
              <a:fillRect/>
            </a:stretch>
          </p:blipFill>
          <p:spPr>
            <a:xfrm>
              <a:off x="7381088" y="5508215"/>
              <a:ext cx="1432837" cy="1279318"/>
            </a:xfrm>
            <a:prstGeom prst="rect">
              <a:avLst/>
            </a:prstGeom>
          </p:spPr>
        </p:pic>
        <p:sp>
          <p:nvSpPr>
            <p:cNvPr id="102" name="Down Arrow 101"/>
            <p:cNvSpPr/>
            <p:nvPr/>
          </p:nvSpPr>
          <p:spPr>
            <a:xfrm rot="16200000">
              <a:off x="7204300" y="61384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sp>
          <p:nvSpPr>
            <p:cNvPr id="103" name="Down Arrow 102"/>
            <p:cNvSpPr/>
            <p:nvPr/>
          </p:nvSpPr>
          <p:spPr>
            <a:xfrm rot="16200000">
              <a:off x="8658880" y="6138594"/>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a:endParaRPr>
            </a:p>
          </p:txBody>
        </p:sp>
      </p:grpSp>
      <p:pic>
        <p:nvPicPr>
          <p:cNvPr id="104" name="Picture 103"/>
          <p:cNvPicPr>
            <a:picLocks noChangeAspect="1"/>
          </p:cNvPicPr>
          <p:nvPr/>
        </p:nvPicPr>
        <p:blipFill>
          <a:blip r:embed="rId7">
            <a:clrChange>
              <a:clrFrom>
                <a:srgbClr val="FEFEFE"/>
              </a:clrFrom>
              <a:clrTo>
                <a:srgbClr val="FEFEFE">
                  <a:alpha val="0"/>
                </a:srgbClr>
              </a:clrTo>
            </a:clrChange>
          </a:blip>
          <a:stretch>
            <a:fillRect/>
          </a:stretch>
        </p:blipFill>
        <p:spPr>
          <a:xfrm>
            <a:off x="8952506" y="2541589"/>
            <a:ext cx="336940" cy="555112"/>
          </a:xfrm>
          <a:prstGeom prst="rect">
            <a:avLst/>
          </a:prstGeom>
        </p:spPr>
      </p:pic>
      <p:pic>
        <p:nvPicPr>
          <p:cNvPr id="105" name="Picture 104"/>
          <p:cNvPicPr>
            <a:picLocks noChangeAspect="1"/>
          </p:cNvPicPr>
          <p:nvPr/>
        </p:nvPicPr>
        <p:blipFill>
          <a:blip r:embed="rId8">
            <a:clrChange>
              <a:clrFrom>
                <a:srgbClr val="FFFFFF"/>
              </a:clrFrom>
              <a:clrTo>
                <a:srgbClr val="FFFFFF">
                  <a:alpha val="0"/>
                </a:srgbClr>
              </a:clrTo>
            </a:clrChange>
          </a:blip>
          <a:stretch>
            <a:fillRect/>
          </a:stretch>
        </p:blipFill>
        <p:spPr>
          <a:xfrm>
            <a:off x="8980986" y="3444971"/>
            <a:ext cx="275513" cy="310983"/>
          </a:xfrm>
          <a:prstGeom prst="rect">
            <a:avLst/>
          </a:prstGeom>
        </p:spPr>
      </p:pic>
      <p:pic>
        <p:nvPicPr>
          <p:cNvPr id="106" name="Picture 105"/>
          <p:cNvPicPr>
            <a:picLocks noChangeAspect="1"/>
          </p:cNvPicPr>
          <p:nvPr/>
        </p:nvPicPr>
        <p:blipFill>
          <a:blip r:embed="rId9">
            <a:clrChange>
              <a:clrFrom>
                <a:srgbClr val="FFFFFF"/>
              </a:clrFrom>
              <a:clrTo>
                <a:srgbClr val="FFFFFF">
                  <a:alpha val="0"/>
                </a:srgbClr>
              </a:clrTo>
            </a:clrChange>
          </a:blip>
          <a:stretch>
            <a:fillRect/>
          </a:stretch>
        </p:blipFill>
        <p:spPr>
          <a:xfrm>
            <a:off x="9070907" y="4232618"/>
            <a:ext cx="192094" cy="287957"/>
          </a:xfrm>
          <a:prstGeom prst="rect">
            <a:avLst/>
          </a:prstGeom>
        </p:spPr>
      </p:pic>
      <p:pic>
        <p:nvPicPr>
          <p:cNvPr id="5" name="Picture 4"/>
          <p:cNvPicPr>
            <a:picLocks noChangeAspect="1"/>
          </p:cNvPicPr>
          <p:nvPr/>
        </p:nvPicPr>
        <p:blipFill>
          <a:blip r:embed="rId12">
            <a:clrChange>
              <a:clrFrom>
                <a:srgbClr val="FFFFFF"/>
              </a:clrFrom>
              <a:clrTo>
                <a:srgbClr val="FFFFFF">
                  <a:alpha val="0"/>
                </a:srgbClr>
              </a:clrTo>
            </a:clrChange>
          </a:blip>
          <a:stretch>
            <a:fillRect/>
          </a:stretch>
        </p:blipFill>
        <p:spPr>
          <a:xfrm>
            <a:off x="3952969" y="5016383"/>
            <a:ext cx="545606" cy="307908"/>
          </a:xfrm>
          <a:prstGeom prst="rect">
            <a:avLst/>
          </a:prstGeom>
        </p:spPr>
      </p:pic>
      <p:pic>
        <p:nvPicPr>
          <p:cNvPr id="107" name="Picture 106"/>
          <p:cNvPicPr>
            <a:picLocks noChangeAspect="1"/>
          </p:cNvPicPr>
          <p:nvPr/>
        </p:nvPicPr>
        <p:blipFill>
          <a:blip r:embed="rId12">
            <a:clrChange>
              <a:clrFrom>
                <a:srgbClr val="FFFFFF"/>
              </a:clrFrom>
              <a:clrTo>
                <a:srgbClr val="FFFFFF">
                  <a:alpha val="0"/>
                </a:srgbClr>
              </a:clrTo>
            </a:clrChange>
          </a:blip>
          <a:stretch>
            <a:fillRect/>
          </a:stretch>
        </p:blipFill>
        <p:spPr>
          <a:xfrm>
            <a:off x="4768308" y="4903426"/>
            <a:ext cx="545606" cy="307908"/>
          </a:xfrm>
          <a:prstGeom prst="rect">
            <a:avLst/>
          </a:prstGeom>
        </p:spPr>
      </p:pic>
      <p:pic>
        <p:nvPicPr>
          <p:cNvPr id="108" name="Picture 107"/>
          <p:cNvPicPr>
            <a:picLocks noChangeAspect="1"/>
          </p:cNvPicPr>
          <p:nvPr/>
        </p:nvPicPr>
        <p:blipFill>
          <a:blip r:embed="rId12">
            <a:clrChange>
              <a:clrFrom>
                <a:srgbClr val="FFFFFF"/>
              </a:clrFrom>
              <a:clrTo>
                <a:srgbClr val="FFFFFF">
                  <a:alpha val="0"/>
                </a:srgbClr>
              </a:clrTo>
            </a:clrChange>
          </a:blip>
          <a:stretch>
            <a:fillRect/>
          </a:stretch>
        </p:blipFill>
        <p:spPr>
          <a:xfrm>
            <a:off x="8743840" y="4964250"/>
            <a:ext cx="545606" cy="307908"/>
          </a:xfrm>
          <a:prstGeom prst="rect">
            <a:avLst/>
          </a:prstGeom>
        </p:spPr>
      </p:pic>
      <p:pic>
        <p:nvPicPr>
          <p:cNvPr id="6" name="Picture 5"/>
          <p:cNvPicPr>
            <a:picLocks noChangeAspect="1"/>
          </p:cNvPicPr>
          <p:nvPr/>
        </p:nvPicPr>
        <p:blipFill>
          <a:blip r:embed="rId13">
            <a:clrChange>
              <a:clrFrom>
                <a:srgbClr val="FFFFFF"/>
              </a:clrFrom>
              <a:clrTo>
                <a:srgbClr val="FFFFFF">
                  <a:alpha val="0"/>
                </a:srgbClr>
              </a:clrTo>
            </a:clrChange>
          </a:blip>
          <a:stretch>
            <a:fillRect/>
          </a:stretch>
        </p:blipFill>
        <p:spPr>
          <a:xfrm>
            <a:off x="4199105" y="5619133"/>
            <a:ext cx="243554" cy="354626"/>
          </a:xfrm>
          <a:prstGeom prst="rect">
            <a:avLst/>
          </a:prstGeom>
        </p:spPr>
      </p:pic>
      <p:pic>
        <p:nvPicPr>
          <p:cNvPr id="109" name="Picture 108"/>
          <p:cNvPicPr>
            <a:picLocks noChangeAspect="1"/>
          </p:cNvPicPr>
          <p:nvPr/>
        </p:nvPicPr>
        <p:blipFill>
          <a:blip r:embed="rId13">
            <a:clrChange>
              <a:clrFrom>
                <a:srgbClr val="FFFFFF"/>
              </a:clrFrom>
              <a:clrTo>
                <a:srgbClr val="FFFFFF">
                  <a:alpha val="0"/>
                </a:srgbClr>
              </a:clrTo>
            </a:clrChange>
          </a:blip>
          <a:stretch>
            <a:fillRect/>
          </a:stretch>
        </p:blipFill>
        <p:spPr>
          <a:xfrm>
            <a:off x="4928110" y="5629247"/>
            <a:ext cx="221131" cy="321977"/>
          </a:xfrm>
          <a:prstGeom prst="rect">
            <a:avLst/>
          </a:prstGeom>
        </p:spPr>
      </p:pic>
      <p:pic>
        <p:nvPicPr>
          <p:cNvPr id="110" name="Picture 109"/>
          <p:cNvPicPr>
            <a:picLocks noChangeAspect="1"/>
          </p:cNvPicPr>
          <p:nvPr/>
        </p:nvPicPr>
        <p:blipFill>
          <a:blip r:embed="rId13">
            <a:clrChange>
              <a:clrFrom>
                <a:srgbClr val="FFFFFF"/>
              </a:clrFrom>
              <a:clrTo>
                <a:srgbClr val="FFFFFF">
                  <a:alpha val="0"/>
                </a:srgbClr>
              </a:clrTo>
            </a:clrChange>
          </a:blip>
          <a:stretch>
            <a:fillRect/>
          </a:stretch>
        </p:blipFill>
        <p:spPr>
          <a:xfrm>
            <a:off x="9045892" y="5692418"/>
            <a:ext cx="243554" cy="354626"/>
          </a:xfrm>
          <a:prstGeom prst="rect">
            <a:avLst/>
          </a:prstGeom>
        </p:spPr>
      </p:pic>
    </p:spTree>
    <p:extLst>
      <p:ext uri="{BB962C8B-B14F-4D97-AF65-F5344CB8AC3E}">
        <p14:creationId xmlns:p14="http://schemas.microsoft.com/office/powerpoint/2010/main" val="301273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1254" y="33824"/>
            <a:ext cx="9585021" cy="1938992"/>
          </a:xfrm>
          <a:prstGeom prst="rect">
            <a:avLst/>
          </a:prstGeom>
          <a:noFill/>
        </p:spPr>
        <p:txBody>
          <a:bodyPr wrap="square" lIns="91440" tIns="45720" rIns="91440" bIns="45720">
            <a:spAutoFit/>
          </a:bodyPr>
          <a:lstStyle/>
          <a:p>
            <a:r>
              <a:rPr lang="en-US" sz="3200" b="1" dirty="0">
                <a:ln w="22225">
                  <a:solidFill>
                    <a:schemeClr val="accent2"/>
                  </a:solidFill>
                  <a:prstDash val="solid"/>
                </a:ln>
                <a:solidFill>
                  <a:schemeClr val="accent2">
                    <a:lumMod val="40000"/>
                    <a:lumOff val="60000"/>
                  </a:schemeClr>
                </a:solidFill>
              </a:rPr>
              <a:t>We based our solution “Smart Privacy Guardian” on the basis of the homeomorphic data space transformation </a:t>
            </a:r>
          </a:p>
          <a:p>
            <a:pPr algn="r"/>
            <a:r>
              <a:rPr lang="en-US" sz="2800" b="1" i="1" dirty="0">
                <a:ln w="22225">
                  <a:solidFill>
                    <a:schemeClr val="accent2"/>
                  </a:solidFill>
                  <a:prstDash val="solid"/>
                </a:ln>
                <a:solidFill>
                  <a:srgbClr val="0070C0"/>
                </a:solidFill>
              </a:rPr>
              <a:t>(we used </a:t>
            </a:r>
            <a:r>
              <a:rPr lang="en-US" sz="2800" b="1" i="1" dirty="0" err="1">
                <a:ln w="22225">
                  <a:solidFill>
                    <a:schemeClr val="accent2"/>
                  </a:solidFill>
                  <a:prstDash val="solid"/>
                </a:ln>
                <a:solidFill>
                  <a:srgbClr val="0070C0"/>
                </a:solidFill>
              </a:rPr>
              <a:t>Olah</a:t>
            </a:r>
            <a:r>
              <a:rPr lang="en-US" sz="2800" b="1" i="1" dirty="0">
                <a:ln w="22225">
                  <a:solidFill>
                    <a:schemeClr val="accent2"/>
                  </a:solidFill>
                  <a:prstDash val="solid"/>
                </a:ln>
                <a:solidFill>
                  <a:srgbClr val="0070C0"/>
                </a:solidFill>
              </a:rPr>
              <a:t> (2014) post and proven theorem from: </a:t>
            </a:r>
            <a:r>
              <a:rPr lang="en-US" sz="2400" dirty="0">
                <a:solidFill>
                  <a:prstClr val="black"/>
                </a:solidFill>
                <a:hlinkClick r:id="rId2"/>
              </a:rPr>
              <a:t>http://colah.github.io/posts/2014-03-NN-Manifolds-Topology/</a:t>
            </a:r>
            <a:r>
              <a:rPr lang="en-US" sz="2400" dirty="0">
                <a:solidFill>
                  <a:prstClr val="black"/>
                </a:solidFill>
              </a:rPr>
              <a:t> </a:t>
            </a:r>
            <a:r>
              <a:rPr lang="en-US" sz="2800" b="1" i="1" dirty="0">
                <a:ln w="22225">
                  <a:solidFill>
                    <a:schemeClr val="accent2"/>
                  </a:solidFill>
                  <a:prstDash val="solid"/>
                </a:ln>
                <a:solidFill>
                  <a:srgbClr val="0070C0"/>
                </a:solidFill>
              </a:rPr>
              <a:t>)</a:t>
            </a:r>
          </a:p>
        </p:txBody>
      </p:sp>
      <p:sp>
        <p:nvSpPr>
          <p:cNvPr id="5" name="Rectangle 4"/>
          <p:cNvSpPr/>
          <p:nvPr/>
        </p:nvSpPr>
        <p:spPr>
          <a:xfrm>
            <a:off x="66239" y="103655"/>
            <a:ext cx="2455015" cy="954107"/>
          </a:xfrm>
          <a:prstGeom prst="rect">
            <a:avLst/>
          </a:prstGeom>
          <a:noFill/>
        </p:spPr>
        <p:txBody>
          <a:bodyPr wrap="square" lIns="91440" tIns="45720" rIns="91440" bIns="45720">
            <a:spAutoFit/>
          </a:bodyPr>
          <a:lstStyle/>
          <a:p>
            <a:pPr algn="ctr">
              <a:defRPr/>
            </a:pPr>
            <a:r>
              <a:rPr lang="en-US" sz="2800" dirty="0">
                <a:ln w="0"/>
                <a:solidFill>
                  <a:prstClr val="black"/>
                </a:solidFill>
                <a:effectLst>
                  <a:outerShdw blurRad="38100" dist="19050" dir="2700000" algn="tl" rotWithShape="0">
                    <a:prstClr val="black">
                      <a:alpha val="40000"/>
                    </a:prstClr>
                  </a:outerShdw>
                </a:effectLst>
                <a:latin typeface="Calibri"/>
              </a:rPr>
              <a:t>Smart Privacy Guardian</a:t>
            </a:r>
          </a:p>
        </p:txBody>
      </p:sp>
      <p:grpSp>
        <p:nvGrpSpPr>
          <p:cNvPr id="2" name="Group 1"/>
          <p:cNvGrpSpPr/>
          <p:nvPr/>
        </p:nvGrpSpPr>
        <p:grpSpPr>
          <a:xfrm>
            <a:off x="205004" y="1057762"/>
            <a:ext cx="2436748" cy="1774760"/>
            <a:chOff x="5771776" y="967825"/>
            <a:chExt cx="3058313" cy="1944215"/>
          </a:xfrm>
        </p:grpSpPr>
        <p:pic>
          <p:nvPicPr>
            <p:cNvPr id="6" name="Picture 2"/>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771776" y="967825"/>
              <a:ext cx="2977355"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rot="1862362">
              <a:off x="8328171" y="1816924"/>
              <a:ext cx="501918" cy="743581"/>
            </a:xfrm>
            <a:prstGeom prst="rect">
              <a:avLst/>
            </a:prstGeom>
          </p:spPr>
        </p:pic>
      </p:grpSp>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4401" y="3363860"/>
            <a:ext cx="3494140" cy="3494140"/>
          </a:xfrm>
          <a:prstGeom prst="rect">
            <a:avLst/>
          </a:prstGeom>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3915" y="4446555"/>
            <a:ext cx="2968621" cy="204566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6239" y="4437030"/>
            <a:ext cx="4905811" cy="2062103"/>
          </a:xfrm>
          <a:prstGeom prst="rect">
            <a:avLst/>
          </a:prstGeom>
          <a:solidFill>
            <a:schemeClr val="bg1">
              <a:lumMod val="85000"/>
            </a:schemeClr>
          </a:solidFill>
          <a:ln w="25400">
            <a:solidFill>
              <a:schemeClr val="tx1"/>
            </a:solidFill>
          </a:ln>
        </p:spPr>
        <p:txBody>
          <a:bodyPr wrap="square" rtlCol="0">
            <a:spAutoFit/>
          </a:bodyPr>
          <a:lstStyle/>
          <a:p>
            <a:pPr algn="just"/>
            <a:r>
              <a:rPr lang="en-US" sz="1600" dirty="0">
                <a:solidFill>
                  <a:prstClr val="black"/>
                </a:solidFill>
                <a:latin typeface="Calibri"/>
              </a:rPr>
              <a:t>In the mathematical field of topology, a </a:t>
            </a:r>
            <a:r>
              <a:rPr lang="en-US" sz="1600" b="1" dirty="0">
                <a:solidFill>
                  <a:prstClr val="black"/>
                </a:solidFill>
                <a:latin typeface="Calibri"/>
              </a:rPr>
              <a:t>homeomorphism</a:t>
            </a:r>
            <a:r>
              <a:rPr lang="en-US" sz="1600" dirty="0">
                <a:solidFill>
                  <a:prstClr val="black"/>
                </a:solidFill>
                <a:latin typeface="Calibri"/>
              </a:rPr>
              <a:t> or </a:t>
            </a:r>
            <a:r>
              <a:rPr lang="en-US" sz="1600" b="1" dirty="0">
                <a:solidFill>
                  <a:prstClr val="black"/>
                </a:solidFill>
                <a:latin typeface="Calibri"/>
              </a:rPr>
              <a:t>topological isomorphism</a:t>
            </a:r>
            <a:r>
              <a:rPr lang="en-US" sz="1600" dirty="0">
                <a:solidFill>
                  <a:prstClr val="black"/>
                </a:solidFill>
                <a:latin typeface="Calibri"/>
              </a:rPr>
              <a:t> is a continuous function between topological spaces that has a continuous inverse function. Homeomorphisms are the mappings that preserve all the topological properties of a given space. Two spaces with a homeomorphism between them are called </a:t>
            </a:r>
            <a:r>
              <a:rPr lang="en-US" sz="1600" b="1" dirty="0">
                <a:solidFill>
                  <a:prstClr val="black"/>
                </a:solidFill>
                <a:latin typeface="Calibri"/>
              </a:rPr>
              <a:t>homeomorphic</a:t>
            </a:r>
            <a:r>
              <a:rPr lang="en-US" sz="1600" dirty="0">
                <a:solidFill>
                  <a:prstClr val="black"/>
                </a:solidFill>
                <a:latin typeface="Calibri"/>
              </a:rPr>
              <a:t>, and from a topological viewpoint they are the same. [Wikipedia]</a:t>
            </a:r>
          </a:p>
        </p:txBody>
      </p:sp>
      <p:grpSp>
        <p:nvGrpSpPr>
          <p:cNvPr id="12" name="Group 11"/>
          <p:cNvGrpSpPr/>
          <p:nvPr/>
        </p:nvGrpSpPr>
        <p:grpSpPr>
          <a:xfrm>
            <a:off x="5450521" y="2000825"/>
            <a:ext cx="6419988" cy="1657350"/>
            <a:chOff x="2680741" y="2242028"/>
            <a:chExt cx="5440398" cy="1297638"/>
          </a:xfrm>
        </p:grpSpPr>
        <p:pic>
          <p:nvPicPr>
            <p:cNvPr id="13"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0741" y="2243666"/>
              <a:ext cx="1208268"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80555" y="2242028"/>
              <a:ext cx="4240584"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66239" y="2863845"/>
            <a:ext cx="4441649" cy="1446550"/>
          </a:xfrm>
          <a:prstGeom prst="rect">
            <a:avLst/>
          </a:prstGeom>
          <a:solidFill>
            <a:schemeClr val="bg1">
              <a:lumMod val="95000"/>
            </a:schemeClr>
          </a:solidFill>
          <a:ln w="19050">
            <a:solidFill>
              <a:schemeClr val="tx1"/>
            </a:solidFill>
          </a:ln>
        </p:spPr>
        <p:txBody>
          <a:bodyPr wrap="square" rtlCol="0">
            <a:spAutoFit/>
          </a:bodyPr>
          <a:lstStyle/>
          <a:p>
            <a:r>
              <a:rPr lang="en-US" b="1" dirty="0">
                <a:solidFill>
                  <a:prstClr val="black"/>
                </a:solidFill>
                <a:latin typeface="Calibri"/>
              </a:rPr>
              <a:t>Topology</a:t>
            </a:r>
            <a:r>
              <a:rPr lang="en-US" dirty="0">
                <a:solidFill>
                  <a:prstClr val="black"/>
                </a:solidFill>
                <a:latin typeface="Calibri"/>
              </a:rPr>
              <a:t> is concerned with the properties of space that are preserved under continuous deformations, such as stretching, crumpling and bending, but not tearing or gluing. </a:t>
            </a:r>
          </a:p>
          <a:p>
            <a:r>
              <a:rPr lang="en-US" sz="1600" dirty="0">
                <a:solidFill>
                  <a:prstClr val="black"/>
                </a:solidFill>
                <a:latin typeface="Calibri"/>
                <a:hlinkClick r:id="rId11"/>
              </a:rPr>
              <a:t>https://en.wikipedia.org/wiki/Topology</a:t>
            </a:r>
            <a:r>
              <a:rPr lang="en-US" sz="1600" dirty="0">
                <a:solidFill>
                  <a:prstClr val="black"/>
                </a:solidFill>
                <a:latin typeface="Calibri"/>
              </a:rPr>
              <a:t> </a:t>
            </a:r>
          </a:p>
        </p:txBody>
      </p:sp>
    </p:spTree>
    <p:extLst>
      <p:ext uri="{BB962C8B-B14F-4D97-AF65-F5344CB8AC3E}">
        <p14:creationId xmlns:p14="http://schemas.microsoft.com/office/powerpoint/2010/main" val="1841490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366583" y="2105026"/>
            <a:ext cx="4288588" cy="178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805" y="571203"/>
            <a:ext cx="3159125"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234" y="4479691"/>
            <a:ext cx="3238500" cy="20431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55250" y="4504063"/>
            <a:ext cx="1479605" cy="204760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8410502" y="4527901"/>
            <a:ext cx="1657711" cy="2023767"/>
          </a:xfrm>
          <a:prstGeom prst="rect">
            <a:avLst/>
          </a:prstGeom>
          <a:ln w="19050">
            <a:solidFill>
              <a:schemeClr val="tx1"/>
            </a:solidFill>
          </a:ln>
        </p:spPr>
      </p:pic>
      <p:sp>
        <p:nvSpPr>
          <p:cNvPr id="13" name="Rectangle 12"/>
          <p:cNvSpPr/>
          <p:nvPr/>
        </p:nvSpPr>
        <p:spPr>
          <a:xfrm>
            <a:off x="7925502" y="4011048"/>
            <a:ext cx="2475100"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Andrii Gontarenko</a:t>
            </a:r>
          </a:p>
        </p:txBody>
      </p:sp>
      <p:sp>
        <p:nvSpPr>
          <p:cNvPr id="14" name="Rectangle 13"/>
          <p:cNvSpPr/>
          <p:nvPr/>
        </p:nvSpPr>
        <p:spPr>
          <a:xfrm>
            <a:off x="3684314" y="3991999"/>
            <a:ext cx="2166299"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Anastasiia Girka</a:t>
            </a:r>
          </a:p>
        </p:txBody>
      </p:sp>
      <p:sp>
        <p:nvSpPr>
          <p:cNvPr id="15" name="Rectangle 14"/>
          <p:cNvSpPr/>
          <p:nvPr/>
        </p:nvSpPr>
        <p:spPr>
          <a:xfrm>
            <a:off x="414936" y="3992000"/>
            <a:ext cx="2764411"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Mariia Gavriushenko</a:t>
            </a:r>
          </a:p>
        </p:txBody>
      </p:sp>
      <p:sp>
        <p:nvSpPr>
          <p:cNvPr id="16" name="Rectangle 15"/>
          <p:cNvSpPr/>
          <p:nvPr/>
        </p:nvSpPr>
        <p:spPr>
          <a:xfrm>
            <a:off x="316811" y="-2834"/>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7" name="Rectangle 16"/>
          <p:cNvSpPr/>
          <p:nvPr/>
        </p:nvSpPr>
        <p:spPr>
          <a:xfrm>
            <a:off x="5534855" y="1022078"/>
            <a:ext cx="6238875" cy="1384995"/>
          </a:xfrm>
          <a:prstGeom prst="rect">
            <a:avLst/>
          </a:prstGeom>
        </p:spPr>
        <p:txBody>
          <a:bodyPr wrap="square">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“ANONYMIZATION AS HOMEOMORPHIC DATA SPACE TRANSFORMATION  FOR PRIVACY-PRESERVING DEEP LEARNING”</a:t>
            </a:r>
          </a:p>
        </p:txBody>
      </p:sp>
      <p:sp>
        <p:nvSpPr>
          <p:cNvPr id="18" name="Rectangle 17"/>
          <p:cNvSpPr/>
          <p:nvPr/>
        </p:nvSpPr>
        <p:spPr>
          <a:xfrm>
            <a:off x="8927023" y="23509"/>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pic>
        <p:nvPicPr>
          <p:cNvPr id="19" name="Picture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7878" y="5848351"/>
            <a:ext cx="1668333" cy="70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10377878" y="5539784"/>
            <a:ext cx="1755609" cy="307777"/>
          </a:xfrm>
          <a:prstGeom prst="rect">
            <a:avLst/>
          </a:prstGeom>
        </p:spPr>
        <p:txBody>
          <a:bodyPr wrap="none">
            <a:spAutoFit/>
          </a:bodyPr>
          <a:lstStyle/>
          <a:p>
            <a:r>
              <a:rPr lang="en-US" sz="1400" dirty="0">
                <a:hlinkClick r:id="rId9"/>
              </a:rPr>
              <a:t>https://qvantel.com/</a:t>
            </a:r>
            <a:r>
              <a:rPr lang="en-US" sz="1400" dirty="0"/>
              <a:t> </a:t>
            </a:r>
          </a:p>
        </p:txBody>
      </p:sp>
      <p:sp>
        <p:nvSpPr>
          <p:cNvPr id="21" name="Rectangle 20"/>
          <p:cNvSpPr/>
          <p:nvPr/>
        </p:nvSpPr>
        <p:spPr>
          <a:xfrm>
            <a:off x="4251517" y="2749034"/>
            <a:ext cx="2370264" cy="369332"/>
          </a:xfrm>
          <a:prstGeom prst="rect">
            <a:avLst/>
          </a:prstGeom>
        </p:spPr>
        <p:txBody>
          <a:bodyPr wrap="none">
            <a:spAutoFit/>
          </a:bodyPr>
          <a:lstStyle/>
          <a:p>
            <a:r>
              <a:rPr lang="en-US" dirty="0">
                <a:hlinkClick r:id="rId10"/>
              </a:rPr>
              <a:t>https://www.jyu.fi/en/</a:t>
            </a:r>
            <a:r>
              <a:rPr lang="en-US" dirty="0"/>
              <a:t> </a:t>
            </a:r>
          </a:p>
        </p:txBody>
      </p:sp>
      <p:sp>
        <p:nvSpPr>
          <p:cNvPr id="22" name="TextBox 21"/>
          <p:cNvSpPr txBox="1"/>
          <p:nvPr/>
        </p:nvSpPr>
        <p:spPr>
          <a:xfrm>
            <a:off x="3179347" y="124865"/>
            <a:ext cx="2212200" cy="369332"/>
          </a:xfrm>
          <a:prstGeom prst="rect">
            <a:avLst/>
          </a:prstGeom>
          <a:noFill/>
        </p:spPr>
        <p:txBody>
          <a:bodyPr wrap="square" rtlCol="0">
            <a:spAutoFit/>
          </a:bodyPr>
          <a:lstStyle/>
          <a:p>
            <a:r>
              <a:rPr lang="en-US" dirty="0">
                <a:hlinkClick r:id="rId11"/>
              </a:rPr>
              <a:t>vagan.terziyan@jyu.fi</a:t>
            </a:r>
            <a:r>
              <a:rPr lang="en-US" dirty="0"/>
              <a:t> </a:t>
            </a:r>
          </a:p>
        </p:txBody>
      </p:sp>
    </p:spTree>
    <p:extLst>
      <p:ext uri="{BB962C8B-B14F-4D97-AF65-F5344CB8AC3E}">
        <p14:creationId xmlns:p14="http://schemas.microsoft.com/office/powerpoint/2010/main" val="20580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865" y="657321"/>
            <a:ext cx="1803237" cy="2089990"/>
          </a:xfrm>
          <a:prstGeom prst="rect">
            <a:avLst/>
          </a:prstGeom>
        </p:spPr>
      </p:pic>
      <p:sp>
        <p:nvSpPr>
          <p:cNvPr id="5" name="Rectangle 4"/>
          <p:cNvSpPr/>
          <p:nvPr/>
        </p:nvSpPr>
        <p:spPr>
          <a:xfrm>
            <a:off x="192068" y="29393"/>
            <a:ext cx="1723549" cy="646331"/>
          </a:xfrm>
          <a:prstGeom prst="rect">
            <a:avLst/>
          </a:prstGeom>
          <a:noFill/>
        </p:spPr>
        <p:txBody>
          <a:bodyPr wrap="none" lIns="91440" tIns="45720" rIns="91440" bIns="45720">
            <a:spAutoFit/>
          </a:bodyPr>
          <a:lstStyle/>
          <a:p>
            <a:pPr algn="ct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Bending</a:t>
            </a:r>
          </a:p>
        </p:txBody>
      </p:sp>
      <p:pic>
        <p:nvPicPr>
          <p:cNvPr id="6" name="Picture 5"/>
          <p:cNvPicPr>
            <a:picLocks noChangeAspect="1"/>
          </p:cNvPicPr>
          <p:nvPr/>
        </p:nvPicPr>
        <p:blipFill>
          <a:blip r:embed="rId3"/>
          <a:stretch>
            <a:fillRect/>
          </a:stretch>
        </p:blipFill>
        <p:spPr>
          <a:xfrm>
            <a:off x="107096" y="3432981"/>
            <a:ext cx="2380177" cy="917262"/>
          </a:xfrm>
          <a:prstGeom prst="rect">
            <a:avLst/>
          </a:prstGeom>
        </p:spPr>
      </p:pic>
      <p:sp>
        <p:nvSpPr>
          <p:cNvPr id="7" name="Rectangle 6"/>
          <p:cNvSpPr/>
          <p:nvPr/>
        </p:nvSpPr>
        <p:spPr>
          <a:xfrm>
            <a:off x="199084" y="2827900"/>
            <a:ext cx="2065502" cy="646331"/>
          </a:xfrm>
          <a:prstGeom prst="rect">
            <a:avLst/>
          </a:prstGeom>
          <a:noFill/>
        </p:spPr>
        <p:txBody>
          <a:bodyPr wrap="none" lIns="91440" tIns="45720" rIns="91440" bIns="45720">
            <a:spAutoFit/>
          </a:bodyPr>
          <a:lstStyle/>
          <a:p>
            <a:pPr algn="ct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Stretching</a:t>
            </a:r>
          </a:p>
        </p:txBody>
      </p:sp>
      <p:pic>
        <p:nvPicPr>
          <p:cNvPr id="8" name="Picture 7"/>
          <p:cNvPicPr>
            <a:picLocks noChangeAspect="1"/>
          </p:cNvPicPr>
          <p:nvPr/>
        </p:nvPicPr>
        <p:blipFill>
          <a:blip r:embed="rId4"/>
          <a:stretch>
            <a:fillRect/>
          </a:stretch>
        </p:blipFill>
        <p:spPr>
          <a:xfrm>
            <a:off x="165864" y="4957824"/>
            <a:ext cx="2359450" cy="1718295"/>
          </a:xfrm>
          <a:prstGeom prst="rect">
            <a:avLst/>
          </a:prstGeom>
        </p:spPr>
      </p:pic>
      <p:sp>
        <p:nvSpPr>
          <p:cNvPr id="9" name="Rectangle 8"/>
          <p:cNvSpPr/>
          <p:nvPr/>
        </p:nvSpPr>
        <p:spPr>
          <a:xfrm>
            <a:off x="199084" y="4389583"/>
            <a:ext cx="2185214" cy="646331"/>
          </a:xfrm>
          <a:prstGeom prst="rect">
            <a:avLst/>
          </a:prstGeom>
        </p:spPr>
        <p:txBody>
          <a:bodyPr wrap="none">
            <a:spAutoFit/>
          </a:bodyPr>
          <a:lstStyle/>
          <a:p>
            <a:pP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Crumpling</a:t>
            </a:r>
          </a:p>
        </p:txBody>
      </p:sp>
      <p:pic>
        <p:nvPicPr>
          <p:cNvPr id="10" name="Picture 9"/>
          <p:cNvPicPr>
            <a:picLocks noChangeAspect="1"/>
          </p:cNvPicPr>
          <p:nvPr/>
        </p:nvPicPr>
        <p:blipFill>
          <a:blip r:embed="rId5"/>
          <a:stretch>
            <a:fillRect/>
          </a:stretch>
        </p:blipFill>
        <p:spPr>
          <a:xfrm>
            <a:off x="8573591" y="1458831"/>
            <a:ext cx="3419475" cy="1876425"/>
          </a:xfrm>
          <a:prstGeom prst="rect">
            <a:avLst/>
          </a:prstGeom>
        </p:spPr>
      </p:pic>
      <p:sp>
        <p:nvSpPr>
          <p:cNvPr id="11" name="Rectangle 10"/>
          <p:cNvSpPr/>
          <p:nvPr/>
        </p:nvSpPr>
        <p:spPr>
          <a:xfrm>
            <a:off x="9660572" y="637514"/>
            <a:ext cx="1604222" cy="646331"/>
          </a:xfrm>
          <a:prstGeom prst="rect">
            <a:avLst/>
          </a:prstGeom>
        </p:spPr>
        <p:txBody>
          <a:bodyPr wrap="none">
            <a:spAutoFit/>
          </a:bodyPr>
          <a:lstStyle/>
          <a:p>
            <a:pP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Tearing</a:t>
            </a:r>
          </a:p>
        </p:txBody>
      </p:sp>
      <p:pic>
        <p:nvPicPr>
          <p:cNvPr id="12" name="Picture 11"/>
          <p:cNvPicPr>
            <a:picLocks noChangeAspect="1"/>
          </p:cNvPicPr>
          <p:nvPr/>
        </p:nvPicPr>
        <p:blipFill>
          <a:blip r:embed="rId6"/>
          <a:stretch>
            <a:fillRect/>
          </a:stretch>
        </p:blipFill>
        <p:spPr>
          <a:xfrm>
            <a:off x="8382559" y="4592257"/>
            <a:ext cx="3485044" cy="1573891"/>
          </a:xfrm>
          <a:prstGeom prst="rect">
            <a:avLst/>
          </a:prstGeom>
        </p:spPr>
      </p:pic>
      <p:sp>
        <p:nvSpPr>
          <p:cNvPr id="13" name="Rectangle 12"/>
          <p:cNvSpPr/>
          <p:nvPr/>
        </p:nvSpPr>
        <p:spPr>
          <a:xfrm>
            <a:off x="9797726" y="4175746"/>
            <a:ext cx="1467068" cy="646331"/>
          </a:xfrm>
          <a:prstGeom prst="rect">
            <a:avLst/>
          </a:prstGeom>
        </p:spPr>
        <p:txBody>
          <a:bodyPr wrap="none">
            <a:spAutoFit/>
          </a:bodyPr>
          <a:lstStyle/>
          <a:p>
            <a:pP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Gluing</a:t>
            </a:r>
          </a:p>
        </p:txBody>
      </p:sp>
      <p:cxnSp>
        <p:nvCxnSpPr>
          <p:cNvPr id="16" name="Straight Connector 15"/>
          <p:cNvCxnSpPr/>
          <p:nvPr/>
        </p:nvCxnSpPr>
        <p:spPr>
          <a:xfrm flipV="1">
            <a:off x="8769448" y="1225320"/>
            <a:ext cx="2972495" cy="20744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645599" y="1367433"/>
            <a:ext cx="3222005" cy="196782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49094" y="4340395"/>
            <a:ext cx="3222005" cy="196782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638834" y="4354056"/>
            <a:ext cx="2972495" cy="20744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763371" y="339046"/>
            <a:ext cx="5581650" cy="5572125"/>
            <a:chOff x="2763371" y="815296"/>
            <a:chExt cx="5581650" cy="5572125"/>
          </a:xfrm>
        </p:grpSpPr>
        <p:pic>
          <p:nvPicPr>
            <p:cNvPr id="2" name="Picture 1"/>
            <p:cNvPicPr>
              <a:picLocks noChangeAspect="1"/>
            </p:cNvPicPr>
            <p:nvPr/>
          </p:nvPicPr>
          <p:blipFill>
            <a:blip r:embed="rId7"/>
            <a:stretch>
              <a:fillRect/>
            </a:stretch>
          </p:blipFill>
          <p:spPr>
            <a:xfrm>
              <a:off x="2763371" y="815296"/>
              <a:ext cx="5581650" cy="5572125"/>
            </a:xfrm>
            <a:prstGeom prst="rect">
              <a:avLst/>
            </a:prstGeom>
          </p:spPr>
        </p:pic>
        <p:sp>
          <p:nvSpPr>
            <p:cNvPr id="19" name="Cube 18"/>
            <p:cNvSpPr/>
            <p:nvPr/>
          </p:nvSpPr>
          <p:spPr>
            <a:xfrm>
              <a:off x="6947954" y="2968185"/>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p:cNvSpPr/>
            <p:nvPr/>
          </p:nvSpPr>
          <p:spPr>
            <a:xfrm>
              <a:off x="4326604" y="2079646"/>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5665843" y="1807898"/>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6669888" y="4315019"/>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5371316" y="5114929"/>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4234607" y="4639197"/>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4051727" y="3627510"/>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6165585" y="4026853"/>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5028876" y="3551121"/>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4845996" y="2539434"/>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5727388" y="4680116"/>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4590679" y="4204384"/>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4407799" y="3192697"/>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5238612" y="4551734"/>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4101903" y="4076002"/>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3919023" y="3064315"/>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7118538" y="3734690"/>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5806195" y="4167442"/>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5623315" y="3155755"/>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4941020" y="1638926"/>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6581620" y="2785305"/>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5428235" y="3526148"/>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7170637" y="3368241"/>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4898210" y="5391262"/>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4890447" y="3935413"/>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4421569" y="3683014"/>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p:cNvSpPr/>
            <p:nvPr/>
          </p:nvSpPr>
          <p:spPr>
            <a:xfrm>
              <a:off x="5399829" y="3992866"/>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4382343" y="5232866"/>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4705120" y="4621308"/>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7159797" y="3926003"/>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4767596" y="5111625"/>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4343320" y="2596341"/>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4744954" y="2204227"/>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6889983" y="4194561"/>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4994755" y="4284088"/>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4100026" y="4982913"/>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5923269" y="2431043"/>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5800410" y="3659902"/>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5609427" y="2245792"/>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5326110" y="2112787"/>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2264585" y="-49455"/>
            <a:ext cx="9406513" cy="707886"/>
          </a:xfrm>
          <a:prstGeom prst="rect">
            <a:avLst/>
          </a:prstGeom>
          <a:noFill/>
        </p:spPr>
        <p:txBody>
          <a:bodyPr wrap="square" lIns="91440" tIns="45720" rIns="91440" bIns="45720">
            <a:spAutoFit/>
          </a:bodyPr>
          <a:lstStyle/>
          <a:p>
            <a:pPr algn="ctr"/>
            <a:r>
              <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Homeomorphism and Deep Neural Nets</a:t>
            </a:r>
          </a:p>
        </p:txBody>
      </p:sp>
      <p:sp>
        <p:nvSpPr>
          <p:cNvPr id="15" name="Rectangle 14"/>
          <p:cNvSpPr/>
          <p:nvPr/>
        </p:nvSpPr>
        <p:spPr>
          <a:xfrm>
            <a:off x="2833611" y="5379202"/>
            <a:ext cx="5511410" cy="1169551"/>
          </a:xfrm>
          <a:prstGeom prst="rect">
            <a:avLst/>
          </a:prstGeom>
        </p:spPr>
        <p:txBody>
          <a:bodyPr wrap="square">
            <a:spAutoFit/>
          </a:bodyPr>
          <a:lstStyle/>
          <a:p>
            <a:pPr>
              <a:defRPr/>
            </a:pPr>
            <a:r>
              <a:rPr lang="en-US" sz="1400" b="1" dirty="0">
                <a:solidFill>
                  <a:prstClr val="black"/>
                </a:solidFill>
              </a:rPr>
              <a:t>Topology of hidden layers in deep NN (</a:t>
            </a:r>
            <a:r>
              <a:rPr lang="en-US" sz="1400" dirty="0">
                <a:solidFill>
                  <a:prstClr val="black"/>
                </a:solidFill>
              </a:rPr>
              <a:t>according to </a:t>
            </a:r>
            <a:r>
              <a:rPr lang="en-US" sz="1400" b="1" dirty="0" err="1">
                <a:solidFill>
                  <a:prstClr val="black"/>
                </a:solidFill>
              </a:rPr>
              <a:t>Olah</a:t>
            </a:r>
            <a:r>
              <a:rPr lang="en-US" sz="1400" b="1" dirty="0">
                <a:solidFill>
                  <a:prstClr val="black"/>
                </a:solidFill>
              </a:rPr>
              <a:t> (2014)):</a:t>
            </a:r>
          </a:p>
          <a:p>
            <a:pPr>
              <a:defRPr/>
            </a:pPr>
            <a:r>
              <a:rPr lang="en-US" sz="1400" dirty="0">
                <a:solidFill>
                  <a:prstClr val="black"/>
                </a:solidFill>
              </a:rPr>
              <a:t>Each layer stretches and squishes space, but it never cuts, breaks, or folds it. We can see that it preserves </a:t>
            </a:r>
            <a:r>
              <a:rPr lang="en-US" sz="1400" b="1" i="1" dirty="0">
                <a:solidFill>
                  <a:prstClr val="black"/>
                </a:solidFill>
              </a:rPr>
              <a:t>topological properties</a:t>
            </a:r>
            <a:r>
              <a:rPr lang="en-US" sz="1400" dirty="0">
                <a:solidFill>
                  <a:prstClr val="black"/>
                </a:solidFill>
              </a:rPr>
              <a:t>. Transformations like this, which don’t affect topology, are called </a:t>
            </a:r>
            <a:r>
              <a:rPr lang="en-US" sz="1400" b="1" i="1" dirty="0">
                <a:solidFill>
                  <a:prstClr val="black"/>
                </a:solidFill>
              </a:rPr>
              <a:t>homeomorphisms</a:t>
            </a:r>
            <a:r>
              <a:rPr lang="en-US" sz="1400" dirty="0">
                <a:solidFill>
                  <a:prstClr val="black"/>
                </a:solidFill>
              </a:rPr>
              <a:t>. Formally, they are bijections that are continuous functions both ways.</a:t>
            </a:r>
          </a:p>
        </p:txBody>
      </p:sp>
      <p:sp>
        <p:nvSpPr>
          <p:cNvPr id="17" name="Rectangle 16"/>
          <p:cNvSpPr/>
          <p:nvPr/>
        </p:nvSpPr>
        <p:spPr>
          <a:xfrm>
            <a:off x="3564095" y="532434"/>
            <a:ext cx="6096477" cy="369332"/>
          </a:xfrm>
          <a:prstGeom prst="rect">
            <a:avLst/>
          </a:prstGeom>
        </p:spPr>
        <p:txBody>
          <a:bodyPr wrap="none">
            <a:spAutoFit/>
          </a:bodyPr>
          <a:lstStyle/>
          <a:p>
            <a:pPr fontAlgn="auto">
              <a:spcBef>
                <a:spcPts val="0"/>
              </a:spcBef>
              <a:spcAft>
                <a:spcPts val="0"/>
              </a:spcAft>
            </a:pPr>
            <a:r>
              <a:rPr lang="en-US" dirty="0">
                <a:solidFill>
                  <a:prstClr val="black"/>
                </a:solidFill>
                <a:hlinkClick r:id="rId8"/>
              </a:rPr>
              <a:t>http://colah.github.io/posts/2014-03-NN-Manifolds-Topology/</a:t>
            </a:r>
            <a:r>
              <a:rPr lang="en-US" dirty="0">
                <a:solidFill>
                  <a:prstClr val="black"/>
                </a:solidFill>
              </a:rPr>
              <a:t> </a:t>
            </a:r>
          </a:p>
        </p:txBody>
      </p:sp>
    </p:spTree>
    <p:extLst>
      <p:ext uri="{BB962C8B-B14F-4D97-AF65-F5344CB8AC3E}">
        <p14:creationId xmlns:p14="http://schemas.microsoft.com/office/powerpoint/2010/main" val="686842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645" y="339046"/>
            <a:ext cx="5577873" cy="5577873"/>
          </a:xfrm>
          <a:prstGeom prst="rect">
            <a:avLst/>
          </a:prstGeom>
          <a:ln>
            <a:noFill/>
          </a:ln>
        </p:spPr>
      </p:pic>
      <p:pic>
        <p:nvPicPr>
          <p:cNvPr id="4" name="Picture 3"/>
          <p:cNvPicPr>
            <a:picLocks noChangeAspect="1"/>
          </p:cNvPicPr>
          <p:nvPr/>
        </p:nvPicPr>
        <p:blipFill>
          <a:blip r:embed="rId3"/>
          <a:stretch>
            <a:fillRect/>
          </a:stretch>
        </p:blipFill>
        <p:spPr>
          <a:xfrm>
            <a:off x="165865" y="657321"/>
            <a:ext cx="1803237" cy="2089990"/>
          </a:xfrm>
          <a:prstGeom prst="rect">
            <a:avLst/>
          </a:prstGeom>
        </p:spPr>
      </p:pic>
      <p:sp>
        <p:nvSpPr>
          <p:cNvPr id="5" name="Rectangle 4"/>
          <p:cNvSpPr/>
          <p:nvPr/>
        </p:nvSpPr>
        <p:spPr>
          <a:xfrm>
            <a:off x="192068" y="29393"/>
            <a:ext cx="1723549" cy="646331"/>
          </a:xfrm>
          <a:prstGeom prst="rect">
            <a:avLst/>
          </a:prstGeom>
          <a:noFill/>
        </p:spPr>
        <p:txBody>
          <a:bodyPr wrap="none" lIns="91440" tIns="45720" rIns="91440" bIns="45720">
            <a:spAutoFit/>
          </a:bodyPr>
          <a:lstStyle/>
          <a:p>
            <a:pPr algn="ct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Bending</a:t>
            </a:r>
          </a:p>
        </p:txBody>
      </p:sp>
      <p:pic>
        <p:nvPicPr>
          <p:cNvPr id="6" name="Picture 5"/>
          <p:cNvPicPr>
            <a:picLocks noChangeAspect="1"/>
          </p:cNvPicPr>
          <p:nvPr/>
        </p:nvPicPr>
        <p:blipFill>
          <a:blip r:embed="rId4"/>
          <a:stretch>
            <a:fillRect/>
          </a:stretch>
        </p:blipFill>
        <p:spPr>
          <a:xfrm>
            <a:off x="107096" y="3432981"/>
            <a:ext cx="2380177" cy="917262"/>
          </a:xfrm>
          <a:prstGeom prst="rect">
            <a:avLst/>
          </a:prstGeom>
        </p:spPr>
      </p:pic>
      <p:sp>
        <p:nvSpPr>
          <p:cNvPr id="7" name="Rectangle 6"/>
          <p:cNvSpPr/>
          <p:nvPr/>
        </p:nvSpPr>
        <p:spPr>
          <a:xfrm>
            <a:off x="199084" y="2827900"/>
            <a:ext cx="2065502" cy="646331"/>
          </a:xfrm>
          <a:prstGeom prst="rect">
            <a:avLst/>
          </a:prstGeom>
          <a:noFill/>
        </p:spPr>
        <p:txBody>
          <a:bodyPr wrap="none" lIns="91440" tIns="45720" rIns="91440" bIns="45720">
            <a:spAutoFit/>
          </a:bodyPr>
          <a:lstStyle/>
          <a:p>
            <a:pPr algn="ct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Stretching</a:t>
            </a:r>
          </a:p>
        </p:txBody>
      </p:sp>
      <p:pic>
        <p:nvPicPr>
          <p:cNvPr id="8" name="Picture 7"/>
          <p:cNvPicPr>
            <a:picLocks noChangeAspect="1"/>
          </p:cNvPicPr>
          <p:nvPr/>
        </p:nvPicPr>
        <p:blipFill>
          <a:blip r:embed="rId5"/>
          <a:stretch>
            <a:fillRect/>
          </a:stretch>
        </p:blipFill>
        <p:spPr>
          <a:xfrm>
            <a:off x="165864" y="4957824"/>
            <a:ext cx="2359450" cy="1718295"/>
          </a:xfrm>
          <a:prstGeom prst="rect">
            <a:avLst/>
          </a:prstGeom>
        </p:spPr>
      </p:pic>
      <p:sp>
        <p:nvSpPr>
          <p:cNvPr id="9" name="Rectangle 8"/>
          <p:cNvSpPr/>
          <p:nvPr/>
        </p:nvSpPr>
        <p:spPr>
          <a:xfrm>
            <a:off x="199084" y="4389583"/>
            <a:ext cx="2185214" cy="646331"/>
          </a:xfrm>
          <a:prstGeom prst="rect">
            <a:avLst/>
          </a:prstGeom>
        </p:spPr>
        <p:txBody>
          <a:bodyPr wrap="none">
            <a:spAutoFit/>
          </a:bodyPr>
          <a:lstStyle/>
          <a:p>
            <a:pP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Crumpling</a:t>
            </a:r>
          </a:p>
        </p:txBody>
      </p:sp>
      <p:pic>
        <p:nvPicPr>
          <p:cNvPr id="10" name="Picture 9"/>
          <p:cNvPicPr>
            <a:picLocks noChangeAspect="1"/>
          </p:cNvPicPr>
          <p:nvPr/>
        </p:nvPicPr>
        <p:blipFill>
          <a:blip r:embed="rId6"/>
          <a:stretch>
            <a:fillRect/>
          </a:stretch>
        </p:blipFill>
        <p:spPr>
          <a:xfrm>
            <a:off x="8573591" y="1458831"/>
            <a:ext cx="3419475" cy="1876425"/>
          </a:xfrm>
          <a:prstGeom prst="rect">
            <a:avLst/>
          </a:prstGeom>
        </p:spPr>
      </p:pic>
      <p:sp>
        <p:nvSpPr>
          <p:cNvPr id="11" name="Rectangle 10"/>
          <p:cNvSpPr/>
          <p:nvPr/>
        </p:nvSpPr>
        <p:spPr>
          <a:xfrm>
            <a:off x="9660572" y="637514"/>
            <a:ext cx="1604222" cy="646331"/>
          </a:xfrm>
          <a:prstGeom prst="rect">
            <a:avLst/>
          </a:prstGeom>
        </p:spPr>
        <p:txBody>
          <a:bodyPr wrap="none">
            <a:spAutoFit/>
          </a:bodyPr>
          <a:lstStyle/>
          <a:p>
            <a:pP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Tearing</a:t>
            </a:r>
          </a:p>
        </p:txBody>
      </p:sp>
      <p:pic>
        <p:nvPicPr>
          <p:cNvPr id="12" name="Picture 11"/>
          <p:cNvPicPr>
            <a:picLocks noChangeAspect="1"/>
          </p:cNvPicPr>
          <p:nvPr/>
        </p:nvPicPr>
        <p:blipFill>
          <a:blip r:embed="rId7"/>
          <a:stretch>
            <a:fillRect/>
          </a:stretch>
        </p:blipFill>
        <p:spPr>
          <a:xfrm>
            <a:off x="8382559" y="4411282"/>
            <a:ext cx="3485044" cy="1573891"/>
          </a:xfrm>
          <a:prstGeom prst="rect">
            <a:avLst/>
          </a:prstGeom>
        </p:spPr>
      </p:pic>
      <p:sp>
        <p:nvSpPr>
          <p:cNvPr id="13" name="Rectangle 12"/>
          <p:cNvSpPr/>
          <p:nvPr/>
        </p:nvSpPr>
        <p:spPr>
          <a:xfrm>
            <a:off x="9797726" y="3994771"/>
            <a:ext cx="1467068" cy="646331"/>
          </a:xfrm>
          <a:prstGeom prst="rect">
            <a:avLst/>
          </a:prstGeom>
        </p:spPr>
        <p:txBody>
          <a:bodyPr wrap="none">
            <a:spAutoFit/>
          </a:bodyPr>
          <a:lstStyle/>
          <a:p>
            <a:pP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Gluing</a:t>
            </a:r>
          </a:p>
        </p:txBody>
      </p:sp>
      <p:cxnSp>
        <p:nvCxnSpPr>
          <p:cNvPr id="16" name="Straight Connector 15"/>
          <p:cNvCxnSpPr/>
          <p:nvPr/>
        </p:nvCxnSpPr>
        <p:spPr>
          <a:xfrm flipV="1">
            <a:off x="8769448" y="1225320"/>
            <a:ext cx="2972495" cy="20744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645599" y="1367433"/>
            <a:ext cx="3222005" cy="196782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49094" y="4159420"/>
            <a:ext cx="3222005" cy="196782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638834" y="4173081"/>
            <a:ext cx="2972495" cy="20744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64585" y="-49455"/>
            <a:ext cx="9406513" cy="707886"/>
          </a:xfrm>
          <a:prstGeom prst="rect">
            <a:avLst/>
          </a:prstGeom>
          <a:noFill/>
        </p:spPr>
        <p:txBody>
          <a:bodyPr wrap="square" lIns="91440" tIns="45720" rIns="91440" bIns="45720">
            <a:spAutoFit/>
          </a:bodyPr>
          <a:lstStyle/>
          <a:p>
            <a:pPr algn="ctr"/>
            <a:r>
              <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Homeomorphism and Deep Neural Nets</a:t>
            </a:r>
          </a:p>
        </p:txBody>
      </p:sp>
      <p:sp>
        <p:nvSpPr>
          <p:cNvPr id="3" name="Rectangle 2"/>
          <p:cNvSpPr/>
          <p:nvPr/>
        </p:nvSpPr>
        <p:spPr>
          <a:xfrm>
            <a:off x="2662069" y="5255199"/>
            <a:ext cx="5660720" cy="1323439"/>
          </a:xfrm>
          <a:prstGeom prst="rect">
            <a:avLst/>
          </a:prstGeom>
        </p:spPr>
        <p:txBody>
          <a:bodyPr wrap="square">
            <a:spAutoFit/>
          </a:bodyPr>
          <a:lstStyle/>
          <a:p>
            <a:pPr>
              <a:defRPr/>
            </a:pPr>
            <a:r>
              <a:rPr lang="en-US" sz="2000" b="1" dirty="0" err="1">
                <a:solidFill>
                  <a:prstClr val="black"/>
                </a:solidFill>
              </a:rPr>
              <a:t>Olah</a:t>
            </a:r>
            <a:r>
              <a:rPr lang="en-US" sz="2000" b="1" dirty="0">
                <a:solidFill>
                  <a:prstClr val="black"/>
                </a:solidFill>
              </a:rPr>
              <a:t> Theorem</a:t>
            </a:r>
            <a:r>
              <a:rPr lang="en-US" sz="2000" dirty="0">
                <a:solidFill>
                  <a:prstClr val="black"/>
                </a:solidFill>
              </a:rPr>
              <a:t>: Deep NN Layers with </a:t>
            </a:r>
            <a:r>
              <a:rPr lang="en-US" sz="2000" i="1" dirty="0">
                <a:solidFill>
                  <a:prstClr val="black"/>
                </a:solidFill>
              </a:rPr>
              <a:t>N</a:t>
            </a:r>
            <a:r>
              <a:rPr lang="en-US" sz="2000" dirty="0">
                <a:solidFill>
                  <a:prstClr val="black"/>
                </a:solidFill>
              </a:rPr>
              <a:t>  inputs and </a:t>
            </a:r>
            <a:r>
              <a:rPr lang="en-US" sz="2000" i="1" dirty="0">
                <a:solidFill>
                  <a:prstClr val="black"/>
                </a:solidFill>
              </a:rPr>
              <a:t>N</a:t>
            </a:r>
            <a:r>
              <a:rPr lang="en-US" sz="2000" dirty="0">
                <a:solidFill>
                  <a:prstClr val="black"/>
                </a:solidFill>
              </a:rPr>
              <a:t>  outputs are homeomorphisms, if the corresponding weight matrix </a:t>
            </a:r>
            <a:r>
              <a:rPr lang="en-US" sz="2000" b="1" i="1" dirty="0">
                <a:solidFill>
                  <a:prstClr val="black"/>
                </a:solidFill>
              </a:rPr>
              <a:t>W</a:t>
            </a:r>
            <a:r>
              <a:rPr lang="en-US" sz="2000" dirty="0">
                <a:solidFill>
                  <a:prstClr val="black"/>
                </a:solidFill>
              </a:rPr>
              <a:t> [</a:t>
            </a:r>
            <a:r>
              <a:rPr lang="en-US" sz="2000" i="1" dirty="0">
                <a:solidFill>
                  <a:prstClr val="black"/>
                </a:solidFill>
              </a:rPr>
              <a:t>N</a:t>
            </a:r>
            <a:r>
              <a:rPr lang="en-US" sz="2000" dirty="0">
                <a:solidFill>
                  <a:prstClr val="black"/>
                </a:solidFill>
              </a:rPr>
              <a:t>×</a:t>
            </a:r>
            <a:r>
              <a:rPr lang="en-US" sz="2000" i="1" dirty="0">
                <a:solidFill>
                  <a:prstClr val="black"/>
                </a:solidFill>
              </a:rPr>
              <a:t>N</a:t>
            </a:r>
            <a:r>
              <a:rPr lang="en-US" sz="2000" dirty="0">
                <a:solidFill>
                  <a:prstClr val="black"/>
                </a:solidFill>
              </a:rPr>
              <a:t>], is invertible (i.e., non-singular).</a:t>
            </a:r>
          </a:p>
        </p:txBody>
      </p:sp>
      <p:sp>
        <p:nvSpPr>
          <p:cNvPr id="15" name="Rectangle 14"/>
          <p:cNvSpPr/>
          <p:nvPr/>
        </p:nvSpPr>
        <p:spPr>
          <a:xfrm>
            <a:off x="2602299" y="6537619"/>
            <a:ext cx="4084260" cy="276999"/>
          </a:xfrm>
          <a:prstGeom prst="rect">
            <a:avLst/>
          </a:prstGeom>
        </p:spPr>
        <p:txBody>
          <a:bodyPr wrap="none">
            <a:spAutoFit/>
          </a:bodyPr>
          <a:lstStyle/>
          <a:p>
            <a:r>
              <a:rPr lang="en-US" sz="1200" dirty="0">
                <a:solidFill>
                  <a:prstClr val="black"/>
                </a:solidFill>
                <a:hlinkClick r:id="rId8"/>
              </a:rPr>
              <a:t>http://colah.github.io/posts/2014-03-NN-Manifolds-Topology/</a:t>
            </a:r>
            <a:endParaRPr lang="en-US" sz="1200" dirty="0"/>
          </a:p>
        </p:txBody>
      </p:sp>
      <p:sp>
        <p:nvSpPr>
          <p:cNvPr id="24" name="TextBox 23"/>
          <p:cNvSpPr txBox="1"/>
          <p:nvPr/>
        </p:nvSpPr>
        <p:spPr>
          <a:xfrm>
            <a:off x="6717220" y="6305420"/>
            <a:ext cx="4104456" cy="430887"/>
          </a:xfrm>
          <a:prstGeom prst="rect">
            <a:avLst/>
          </a:prstGeom>
          <a:solidFill>
            <a:schemeClr val="bg1">
              <a:lumMod val="85000"/>
            </a:schemeClr>
          </a:solidFill>
          <a:ln w="12700">
            <a:solidFill>
              <a:schemeClr val="tx1"/>
            </a:solidFill>
          </a:ln>
        </p:spPr>
        <p:txBody>
          <a:bodyPr wrap="square" rtlCol="0">
            <a:spAutoFit/>
          </a:bodyPr>
          <a:lstStyle/>
          <a:p>
            <a:pPr>
              <a:defRPr/>
            </a:pPr>
            <a:r>
              <a:rPr lang="en-US" sz="1100" dirty="0">
                <a:solidFill>
                  <a:prstClr val="black"/>
                </a:solidFill>
                <a:latin typeface="Calibri"/>
              </a:rPr>
              <a:t>A square matrix that is not invertible is called </a:t>
            </a:r>
            <a:r>
              <a:rPr lang="en-US" sz="1100" b="1" dirty="0">
                <a:solidFill>
                  <a:prstClr val="black"/>
                </a:solidFill>
                <a:latin typeface="Calibri"/>
              </a:rPr>
              <a:t>singular</a:t>
            </a:r>
            <a:r>
              <a:rPr lang="en-US" sz="1100" dirty="0">
                <a:solidFill>
                  <a:prstClr val="black"/>
                </a:solidFill>
                <a:latin typeface="Calibri"/>
              </a:rPr>
              <a:t> or degenerate. A square matrix is </a:t>
            </a:r>
            <a:r>
              <a:rPr lang="en-US" sz="1100" b="1" dirty="0">
                <a:solidFill>
                  <a:prstClr val="black"/>
                </a:solidFill>
                <a:latin typeface="Calibri"/>
              </a:rPr>
              <a:t>singular</a:t>
            </a:r>
            <a:r>
              <a:rPr lang="en-US" sz="1100" dirty="0">
                <a:solidFill>
                  <a:prstClr val="black"/>
                </a:solidFill>
                <a:latin typeface="Calibri"/>
              </a:rPr>
              <a:t> if and only if its </a:t>
            </a:r>
            <a:r>
              <a:rPr lang="en-US" sz="1100" b="1" dirty="0">
                <a:solidFill>
                  <a:prstClr val="black"/>
                </a:solidFill>
                <a:latin typeface="Calibri"/>
                <a:hlinkClick r:id="rId9"/>
              </a:rPr>
              <a:t>determinant</a:t>
            </a:r>
            <a:r>
              <a:rPr lang="en-US" sz="1100" dirty="0">
                <a:solidFill>
                  <a:prstClr val="black"/>
                </a:solidFill>
                <a:latin typeface="Calibri"/>
              </a:rPr>
              <a:t> is 0.</a:t>
            </a:r>
          </a:p>
        </p:txBody>
      </p:sp>
      <p:pic>
        <p:nvPicPr>
          <p:cNvPr id="17" name="Picture 16"/>
          <p:cNvPicPr>
            <a:picLocks noChangeAspect="1"/>
          </p:cNvPicPr>
          <p:nvPr/>
        </p:nvPicPr>
        <p:blipFill>
          <a:blip r:embed="rId10"/>
          <a:stretch>
            <a:fillRect/>
          </a:stretch>
        </p:blipFill>
        <p:spPr>
          <a:xfrm>
            <a:off x="2092951" y="713416"/>
            <a:ext cx="1716865" cy="854928"/>
          </a:xfrm>
          <a:prstGeom prst="rect">
            <a:avLst/>
          </a:prstGeom>
        </p:spPr>
      </p:pic>
    </p:spTree>
    <p:extLst>
      <p:ext uri="{BB962C8B-B14F-4D97-AF65-F5344CB8AC3E}">
        <p14:creationId xmlns:p14="http://schemas.microsoft.com/office/powerpoint/2010/main" val="706364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865" y="657321"/>
            <a:ext cx="1803237" cy="2089990"/>
          </a:xfrm>
          <a:prstGeom prst="rect">
            <a:avLst/>
          </a:prstGeom>
        </p:spPr>
      </p:pic>
      <p:sp>
        <p:nvSpPr>
          <p:cNvPr id="5" name="Rectangle 4"/>
          <p:cNvSpPr/>
          <p:nvPr/>
        </p:nvSpPr>
        <p:spPr>
          <a:xfrm>
            <a:off x="192068" y="29393"/>
            <a:ext cx="1723549" cy="646331"/>
          </a:xfrm>
          <a:prstGeom prst="rect">
            <a:avLst/>
          </a:prstGeom>
          <a:noFill/>
        </p:spPr>
        <p:txBody>
          <a:bodyPr wrap="none" lIns="91440" tIns="45720" rIns="91440" bIns="45720">
            <a:spAutoFit/>
          </a:bodyPr>
          <a:lstStyle/>
          <a:p>
            <a:pPr algn="ct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Bending</a:t>
            </a:r>
          </a:p>
        </p:txBody>
      </p:sp>
      <p:pic>
        <p:nvPicPr>
          <p:cNvPr id="6" name="Picture 5"/>
          <p:cNvPicPr>
            <a:picLocks noChangeAspect="1"/>
          </p:cNvPicPr>
          <p:nvPr/>
        </p:nvPicPr>
        <p:blipFill>
          <a:blip r:embed="rId3"/>
          <a:stretch>
            <a:fillRect/>
          </a:stretch>
        </p:blipFill>
        <p:spPr>
          <a:xfrm>
            <a:off x="107096" y="3432981"/>
            <a:ext cx="2380177" cy="917262"/>
          </a:xfrm>
          <a:prstGeom prst="rect">
            <a:avLst/>
          </a:prstGeom>
        </p:spPr>
      </p:pic>
      <p:sp>
        <p:nvSpPr>
          <p:cNvPr id="7" name="Rectangle 6"/>
          <p:cNvSpPr/>
          <p:nvPr/>
        </p:nvSpPr>
        <p:spPr>
          <a:xfrm>
            <a:off x="199084" y="2827900"/>
            <a:ext cx="2065502" cy="646331"/>
          </a:xfrm>
          <a:prstGeom prst="rect">
            <a:avLst/>
          </a:prstGeom>
          <a:noFill/>
        </p:spPr>
        <p:txBody>
          <a:bodyPr wrap="none" lIns="91440" tIns="45720" rIns="91440" bIns="45720">
            <a:spAutoFit/>
          </a:bodyPr>
          <a:lstStyle/>
          <a:p>
            <a:pPr algn="ct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Stretching</a:t>
            </a:r>
          </a:p>
        </p:txBody>
      </p:sp>
      <p:pic>
        <p:nvPicPr>
          <p:cNvPr id="8" name="Picture 7"/>
          <p:cNvPicPr>
            <a:picLocks noChangeAspect="1"/>
          </p:cNvPicPr>
          <p:nvPr/>
        </p:nvPicPr>
        <p:blipFill>
          <a:blip r:embed="rId4"/>
          <a:stretch>
            <a:fillRect/>
          </a:stretch>
        </p:blipFill>
        <p:spPr>
          <a:xfrm>
            <a:off x="165864" y="4957824"/>
            <a:ext cx="2359450" cy="1718295"/>
          </a:xfrm>
          <a:prstGeom prst="rect">
            <a:avLst/>
          </a:prstGeom>
        </p:spPr>
      </p:pic>
      <p:sp>
        <p:nvSpPr>
          <p:cNvPr id="9" name="Rectangle 8"/>
          <p:cNvSpPr/>
          <p:nvPr/>
        </p:nvSpPr>
        <p:spPr>
          <a:xfrm>
            <a:off x="199084" y="4389583"/>
            <a:ext cx="2185214" cy="646331"/>
          </a:xfrm>
          <a:prstGeom prst="rect">
            <a:avLst/>
          </a:prstGeom>
        </p:spPr>
        <p:txBody>
          <a:bodyPr wrap="none">
            <a:spAutoFit/>
          </a:bodyPr>
          <a:lstStyle/>
          <a:p>
            <a:pP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Crumpling</a:t>
            </a:r>
          </a:p>
        </p:txBody>
      </p:sp>
      <p:pic>
        <p:nvPicPr>
          <p:cNvPr id="10" name="Picture 9"/>
          <p:cNvPicPr>
            <a:picLocks noChangeAspect="1"/>
          </p:cNvPicPr>
          <p:nvPr/>
        </p:nvPicPr>
        <p:blipFill>
          <a:blip r:embed="rId5"/>
          <a:stretch>
            <a:fillRect/>
          </a:stretch>
        </p:blipFill>
        <p:spPr>
          <a:xfrm>
            <a:off x="8573591" y="1458831"/>
            <a:ext cx="3419475" cy="1876425"/>
          </a:xfrm>
          <a:prstGeom prst="rect">
            <a:avLst/>
          </a:prstGeom>
        </p:spPr>
      </p:pic>
      <p:sp>
        <p:nvSpPr>
          <p:cNvPr id="11" name="Rectangle 10"/>
          <p:cNvSpPr/>
          <p:nvPr/>
        </p:nvSpPr>
        <p:spPr>
          <a:xfrm>
            <a:off x="9660572" y="637514"/>
            <a:ext cx="1604222" cy="646331"/>
          </a:xfrm>
          <a:prstGeom prst="rect">
            <a:avLst/>
          </a:prstGeom>
        </p:spPr>
        <p:txBody>
          <a:bodyPr wrap="none">
            <a:spAutoFit/>
          </a:bodyPr>
          <a:lstStyle/>
          <a:p>
            <a:pP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Tearing</a:t>
            </a:r>
          </a:p>
        </p:txBody>
      </p:sp>
      <p:pic>
        <p:nvPicPr>
          <p:cNvPr id="12" name="Picture 11"/>
          <p:cNvPicPr>
            <a:picLocks noChangeAspect="1"/>
          </p:cNvPicPr>
          <p:nvPr/>
        </p:nvPicPr>
        <p:blipFill>
          <a:blip r:embed="rId6"/>
          <a:stretch>
            <a:fillRect/>
          </a:stretch>
        </p:blipFill>
        <p:spPr>
          <a:xfrm>
            <a:off x="8382559" y="4592257"/>
            <a:ext cx="3485044" cy="1573891"/>
          </a:xfrm>
          <a:prstGeom prst="rect">
            <a:avLst/>
          </a:prstGeom>
        </p:spPr>
      </p:pic>
      <p:sp>
        <p:nvSpPr>
          <p:cNvPr id="13" name="Rectangle 12"/>
          <p:cNvSpPr/>
          <p:nvPr/>
        </p:nvSpPr>
        <p:spPr>
          <a:xfrm>
            <a:off x="9797726" y="4175746"/>
            <a:ext cx="1467068" cy="646331"/>
          </a:xfrm>
          <a:prstGeom prst="rect">
            <a:avLst/>
          </a:prstGeom>
        </p:spPr>
        <p:txBody>
          <a:bodyPr wrap="none">
            <a:spAutoFit/>
          </a:bodyPr>
          <a:lstStyle/>
          <a:p>
            <a:pPr fontAlgn="base">
              <a:spcBef>
                <a:spcPct val="0"/>
              </a:spcBef>
              <a:spcAft>
                <a:spcPct val="0"/>
              </a:spcAft>
            </a:pPr>
            <a:r>
              <a:rPr lang="en-US" sz="3600" i="1" dirty="0">
                <a:ln w="0"/>
                <a:solidFill>
                  <a:prstClr val="black"/>
                </a:solidFill>
                <a:effectLst>
                  <a:outerShdw blurRad="38100" dist="19050" dir="2700000" algn="tl" rotWithShape="0">
                    <a:prstClr val="black">
                      <a:alpha val="40000"/>
                    </a:prstClr>
                  </a:outerShdw>
                </a:effectLst>
                <a:latin typeface="Times New Roman" pitchFamily="18" charset="0"/>
              </a:rPr>
              <a:t>Gluing</a:t>
            </a:r>
          </a:p>
        </p:txBody>
      </p:sp>
      <p:cxnSp>
        <p:nvCxnSpPr>
          <p:cNvPr id="16" name="Straight Connector 15"/>
          <p:cNvCxnSpPr/>
          <p:nvPr/>
        </p:nvCxnSpPr>
        <p:spPr>
          <a:xfrm flipV="1">
            <a:off x="8769448" y="1225320"/>
            <a:ext cx="2972495" cy="20744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645599" y="1367433"/>
            <a:ext cx="3222005" cy="196782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49094" y="4340395"/>
            <a:ext cx="3222005" cy="196782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638834" y="4354056"/>
            <a:ext cx="2972495" cy="20744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873947" y="1228725"/>
            <a:ext cx="4552689" cy="4074550"/>
            <a:chOff x="3873947" y="1704975"/>
            <a:chExt cx="4552689" cy="4074550"/>
          </a:xfrm>
        </p:grpSpPr>
        <p:pic>
          <p:nvPicPr>
            <p:cNvPr id="3" name="Picture 2"/>
            <p:cNvPicPr>
              <a:picLocks noChangeAspect="1"/>
            </p:cNvPicPr>
            <p:nvPr/>
          </p:nvPicPr>
          <p:blipFill>
            <a:blip r:embed="rId7"/>
            <a:stretch>
              <a:fillRect/>
            </a:stretch>
          </p:blipFill>
          <p:spPr>
            <a:xfrm>
              <a:off x="3873947" y="1704975"/>
              <a:ext cx="4552689" cy="4067175"/>
            </a:xfrm>
            <a:prstGeom prst="rect">
              <a:avLst/>
            </a:prstGeom>
          </p:spPr>
        </p:pic>
        <p:sp>
          <p:nvSpPr>
            <p:cNvPr id="15" name="Cube 14"/>
            <p:cNvSpPr/>
            <p:nvPr/>
          </p:nvSpPr>
          <p:spPr>
            <a:xfrm>
              <a:off x="4814354" y="2490990"/>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p:cNvSpPr/>
            <p:nvPr/>
          </p:nvSpPr>
          <p:spPr>
            <a:xfrm>
              <a:off x="4779230" y="2811605"/>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p:cNvSpPr/>
            <p:nvPr/>
          </p:nvSpPr>
          <p:spPr>
            <a:xfrm>
              <a:off x="5139078" y="2678808"/>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p:cNvSpPr/>
            <p:nvPr/>
          </p:nvSpPr>
          <p:spPr>
            <a:xfrm>
              <a:off x="5124159" y="3040184"/>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p:cNvSpPr/>
            <p:nvPr/>
          </p:nvSpPr>
          <p:spPr>
            <a:xfrm>
              <a:off x="4839257" y="3131624"/>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5102332" y="3379601"/>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5207611" y="3826120"/>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p:cNvSpPr/>
            <p:nvPr/>
          </p:nvSpPr>
          <p:spPr>
            <a:xfrm>
              <a:off x="4596598" y="3780421"/>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4956446" y="3647624"/>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5696685" y="4477723"/>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4875470" y="4040428"/>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p:cNvSpPr/>
            <p:nvPr/>
          </p:nvSpPr>
          <p:spPr>
            <a:xfrm>
              <a:off x="4919700" y="4348417"/>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p:cNvSpPr/>
            <p:nvPr/>
          </p:nvSpPr>
          <p:spPr>
            <a:xfrm>
              <a:off x="5237789" y="4730637"/>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5482963" y="2351344"/>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4584420" y="4454221"/>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5684513" y="2932726"/>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4339382" y="3135783"/>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4283269" y="4084306"/>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5699331" y="2627198"/>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5652893" y="5035914"/>
              <a:ext cx="182880" cy="182880"/>
            </a:xfrm>
            <a:prstGeom prst="cub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7331483" y="2749983"/>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7296359" y="3070598"/>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7656207" y="2937801"/>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7641288" y="3299177"/>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7619461" y="3638594"/>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7724740" y="4085113"/>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7148851" y="3718799"/>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p:cNvSpPr/>
            <p:nvPr/>
          </p:nvSpPr>
          <p:spPr>
            <a:xfrm>
              <a:off x="7113727" y="4039414"/>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7473575" y="3906617"/>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7116411" y="2451607"/>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p:cNvSpPr/>
            <p:nvPr/>
          </p:nvSpPr>
          <p:spPr>
            <a:xfrm>
              <a:off x="7392599" y="4299421"/>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7436829" y="4607410"/>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6726941" y="4116541"/>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p:cNvSpPr/>
            <p:nvPr/>
          </p:nvSpPr>
          <p:spPr>
            <a:xfrm>
              <a:off x="6655672" y="3070598"/>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p:cNvSpPr/>
            <p:nvPr/>
          </p:nvSpPr>
          <p:spPr>
            <a:xfrm>
              <a:off x="7101549" y="4713214"/>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p:cNvSpPr/>
            <p:nvPr/>
          </p:nvSpPr>
          <p:spPr>
            <a:xfrm>
              <a:off x="6846597" y="2720165"/>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p:cNvSpPr/>
            <p:nvPr/>
          </p:nvSpPr>
          <p:spPr>
            <a:xfrm>
              <a:off x="6942236" y="3375726"/>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p:cNvSpPr/>
            <p:nvPr/>
          </p:nvSpPr>
          <p:spPr>
            <a:xfrm>
              <a:off x="6564232" y="4932199"/>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p:cNvSpPr/>
            <p:nvPr/>
          </p:nvSpPr>
          <p:spPr>
            <a:xfrm>
              <a:off x="6537571" y="2210758"/>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p:cNvSpPr/>
            <p:nvPr/>
          </p:nvSpPr>
          <p:spPr>
            <a:xfrm>
              <a:off x="6930847" y="4397987"/>
              <a:ext cx="182880" cy="182880"/>
            </a:xfrm>
            <a:prstGeom prst="cub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p:nvSpPr>
          <p:spPr>
            <a:xfrm rot="713609" flipH="1">
              <a:off x="5732827" y="1759678"/>
              <a:ext cx="975376" cy="4019847"/>
            </a:xfrm>
            <a:prstGeom prst="parallelogram">
              <a:avLst>
                <a:gd name="adj" fmla="val 78108"/>
              </a:avLst>
            </a:prstGeom>
            <a:solidFill>
              <a:schemeClr val="tx1"/>
            </a:solidFill>
            <a:ln w="508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p:cNvSpPr/>
          <p:nvPr/>
        </p:nvSpPr>
        <p:spPr>
          <a:xfrm>
            <a:off x="2264585" y="-49455"/>
            <a:ext cx="9406513" cy="707886"/>
          </a:xfrm>
          <a:prstGeom prst="rect">
            <a:avLst/>
          </a:prstGeom>
          <a:noFill/>
        </p:spPr>
        <p:txBody>
          <a:bodyPr wrap="square" lIns="91440" tIns="45720" rIns="91440" bIns="45720">
            <a:spAutoFit/>
          </a:bodyPr>
          <a:lstStyle/>
          <a:p>
            <a:pPr algn="ctr"/>
            <a:r>
              <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Homeomorphism and Deep Neural Nets</a:t>
            </a:r>
          </a:p>
        </p:txBody>
      </p:sp>
      <p:sp>
        <p:nvSpPr>
          <p:cNvPr id="20" name="Rectangle 19"/>
          <p:cNvSpPr/>
          <p:nvPr/>
        </p:nvSpPr>
        <p:spPr>
          <a:xfrm>
            <a:off x="2542834" y="5477619"/>
            <a:ext cx="5906260" cy="1200329"/>
          </a:xfrm>
          <a:prstGeom prst="rect">
            <a:avLst/>
          </a:prstGeom>
        </p:spPr>
        <p:txBody>
          <a:bodyPr wrap="square">
            <a:spAutoFit/>
          </a:bodyPr>
          <a:lstStyle/>
          <a:p>
            <a:pPr algn="just" fontAlgn="auto">
              <a:spcBef>
                <a:spcPts val="0"/>
              </a:spcBef>
              <a:spcAft>
                <a:spcPts val="0"/>
              </a:spcAft>
            </a:pPr>
            <a:r>
              <a:rPr lang="en-US" sz="1200" b="1" dirty="0">
                <a:solidFill>
                  <a:prstClr val="black"/>
                </a:solidFill>
              </a:rPr>
              <a:t>Proof</a:t>
            </a:r>
            <a:r>
              <a:rPr lang="en-US" sz="1200" dirty="0">
                <a:solidFill>
                  <a:prstClr val="black"/>
                </a:solidFill>
              </a:rPr>
              <a:t>: Assume </a:t>
            </a:r>
            <a:r>
              <a:rPr lang="en-US" sz="1200" b="1" i="1" dirty="0">
                <a:solidFill>
                  <a:prstClr val="black"/>
                </a:solidFill>
              </a:rPr>
              <a:t>W</a:t>
            </a:r>
            <a:r>
              <a:rPr lang="en-US" sz="1200" dirty="0">
                <a:solidFill>
                  <a:prstClr val="black"/>
                </a:solidFill>
              </a:rPr>
              <a:t> has a non-zero determinant. Then it is a bijective linear function with a linear inverse. Linear functions are continuous. So, multiplying by </a:t>
            </a:r>
            <a:r>
              <a:rPr lang="en-US" sz="1200" b="1" i="1" dirty="0">
                <a:solidFill>
                  <a:prstClr val="black"/>
                </a:solidFill>
              </a:rPr>
              <a:t>W</a:t>
            </a:r>
            <a:r>
              <a:rPr lang="en-US" sz="1200" dirty="0">
                <a:solidFill>
                  <a:prstClr val="black"/>
                </a:solidFill>
              </a:rPr>
              <a:t> is a homeomorphism. Translations are homeomorphisms. Activation functions </a:t>
            </a:r>
            <a:r>
              <a:rPr lang="en-US" sz="1200" b="1" dirty="0">
                <a:solidFill>
                  <a:prstClr val="black"/>
                </a:solidFill>
              </a:rPr>
              <a:t>tanh</a:t>
            </a:r>
            <a:r>
              <a:rPr lang="en-US" sz="1200" dirty="0">
                <a:solidFill>
                  <a:prstClr val="black"/>
                </a:solidFill>
              </a:rPr>
              <a:t> and </a:t>
            </a:r>
            <a:r>
              <a:rPr lang="en-US" sz="1200" b="1" dirty="0">
                <a:solidFill>
                  <a:prstClr val="black"/>
                </a:solidFill>
              </a:rPr>
              <a:t>sigmoid</a:t>
            </a:r>
            <a:r>
              <a:rPr lang="en-US" sz="1200" dirty="0">
                <a:solidFill>
                  <a:prstClr val="black"/>
                </a:solidFill>
              </a:rPr>
              <a:t> (but not </a:t>
            </a:r>
            <a:r>
              <a:rPr lang="en-US" sz="1200" b="1" dirty="0">
                <a:solidFill>
                  <a:prstClr val="black"/>
                </a:solidFill>
              </a:rPr>
              <a:t>ReLU</a:t>
            </a:r>
            <a:r>
              <a:rPr lang="en-US" sz="1200" dirty="0">
                <a:solidFill>
                  <a:prstClr val="black"/>
                </a:solidFill>
              </a:rPr>
              <a:t>) are continuous functions with continuous inverses. Applying them pointwise is a homeomorphism. Thus, if </a:t>
            </a:r>
            <a:r>
              <a:rPr lang="en-US" sz="1200" b="1" i="1" dirty="0">
                <a:solidFill>
                  <a:prstClr val="black"/>
                </a:solidFill>
              </a:rPr>
              <a:t>W</a:t>
            </a:r>
            <a:r>
              <a:rPr lang="en-US" sz="1200" dirty="0">
                <a:solidFill>
                  <a:prstClr val="black"/>
                </a:solidFill>
              </a:rPr>
              <a:t> has a non-zero determinant, our layer is a homeomorphism.  This result continues to hold if we compose arbitrarily many of these layers together.</a:t>
            </a:r>
          </a:p>
        </p:txBody>
      </p:sp>
      <p:pic>
        <p:nvPicPr>
          <p:cNvPr id="66" name="Picture 65"/>
          <p:cNvPicPr>
            <a:picLocks noChangeAspect="1"/>
          </p:cNvPicPr>
          <p:nvPr/>
        </p:nvPicPr>
        <p:blipFill>
          <a:blip r:embed="rId8"/>
          <a:stretch>
            <a:fillRect/>
          </a:stretch>
        </p:blipFill>
        <p:spPr>
          <a:xfrm>
            <a:off x="2092951" y="713416"/>
            <a:ext cx="1716865" cy="854928"/>
          </a:xfrm>
          <a:prstGeom prst="rect">
            <a:avLst/>
          </a:prstGeom>
        </p:spPr>
      </p:pic>
    </p:spTree>
    <p:extLst>
      <p:ext uri="{BB962C8B-B14F-4D97-AF65-F5344CB8AC3E}">
        <p14:creationId xmlns:p14="http://schemas.microsoft.com/office/powerpoint/2010/main" val="4249136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9614109" y="2211290"/>
            <a:ext cx="589574" cy="476492"/>
          </a:xfrm>
          <a:prstGeom prst="rect">
            <a:avLst/>
          </a:prstGeom>
        </p:spPr>
      </p:pic>
      <p:grpSp>
        <p:nvGrpSpPr>
          <p:cNvPr id="23" name="Group 22"/>
          <p:cNvGrpSpPr/>
          <p:nvPr/>
        </p:nvGrpSpPr>
        <p:grpSpPr>
          <a:xfrm>
            <a:off x="1871943" y="1859762"/>
            <a:ext cx="7582044" cy="3351134"/>
            <a:chOff x="214593" y="3430747"/>
            <a:chExt cx="7582044" cy="3351134"/>
          </a:xfrm>
        </p:grpSpPr>
        <p:pic>
          <p:nvPicPr>
            <p:cNvPr id="11" name="Picture 10"/>
            <p:cNvPicPr>
              <a:picLocks noChangeAspect="1"/>
            </p:cNvPicPr>
            <p:nvPr/>
          </p:nvPicPr>
          <p:blipFill>
            <a:blip r:embed="rId4"/>
            <a:stretch>
              <a:fillRect/>
            </a:stretch>
          </p:blipFill>
          <p:spPr>
            <a:xfrm>
              <a:off x="214593" y="3430747"/>
              <a:ext cx="7582044" cy="3351134"/>
            </a:xfrm>
            <a:prstGeom prst="rect">
              <a:avLst/>
            </a:prstGeom>
          </p:spPr>
        </p:pic>
        <p:pic>
          <p:nvPicPr>
            <p:cNvPr id="4" name="Picture 3"/>
            <p:cNvPicPr>
              <a:picLocks noChangeAspect="1"/>
            </p:cNvPicPr>
            <p:nvPr/>
          </p:nvPicPr>
          <p:blipFill>
            <a:blip r:embed="rId5"/>
            <a:stretch>
              <a:fillRect/>
            </a:stretch>
          </p:blipFill>
          <p:spPr>
            <a:xfrm>
              <a:off x="1060283" y="4793068"/>
              <a:ext cx="1372605" cy="690847"/>
            </a:xfrm>
            <a:prstGeom prst="rect">
              <a:avLst/>
            </a:prstGeom>
            <a:ln w="63500">
              <a:solidFill>
                <a:srgbClr val="7030A0"/>
              </a:solidFill>
            </a:ln>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1157460" y="4272551"/>
              <a:ext cx="504056" cy="755600"/>
            </a:xfrm>
            <a:prstGeom prst="rect">
              <a:avLst/>
            </a:prstGeom>
          </p:spPr>
        </p:pic>
        <p:pic>
          <p:nvPicPr>
            <p:cNvPr id="13" name="Picture 12"/>
            <p:cNvPicPr>
              <a:picLocks noChangeAspect="1"/>
            </p:cNvPicPr>
            <p:nvPr/>
          </p:nvPicPr>
          <p:blipFill>
            <a:blip r:embed="rId5"/>
            <a:stretch>
              <a:fillRect/>
            </a:stretch>
          </p:blipFill>
          <p:spPr>
            <a:xfrm>
              <a:off x="3365952" y="4807818"/>
              <a:ext cx="1372605" cy="690847"/>
            </a:xfrm>
            <a:prstGeom prst="rect">
              <a:avLst/>
            </a:prstGeom>
            <a:ln w="63500">
              <a:solidFill>
                <a:srgbClr val="7030A0"/>
              </a:solidFill>
            </a:ln>
          </p:spPr>
        </p:pic>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3419456" y="4321866"/>
              <a:ext cx="504056" cy="755600"/>
            </a:xfrm>
            <a:prstGeom prst="rect">
              <a:avLst/>
            </a:prstGeom>
          </p:spPr>
        </p:pic>
        <p:pic>
          <p:nvPicPr>
            <p:cNvPr id="19" name="Picture 18"/>
            <p:cNvPicPr>
              <a:picLocks noChangeAspect="1"/>
            </p:cNvPicPr>
            <p:nvPr/>
          </p:nvPicPr>
          <p:blipFill>
            <a:blip r:embed="rId5"/>
            <a:stretch>
              <a:fillRect/>
            </a:stretch>
          </p:blipFill>
          <p:spPr>
            <a:xfrm>
              <a:off x="5681452" y="4812738"/>
              <a:ext cx="1372605" cy="690847"/>
            </a:xfrm>
            <a:prstGeom prst="rect">
              <a:avLst/>
            </a:prstGeom>
            <a:ln w="63500">
              <a:solidFill>
                <a:srgbClr val="7030A0"/>
              </a:solidFill>
            </a:ln>
          </p:spPr>
        </p:pic>
        <p:pic>
          <p:nvPicPr>
            <p:cNvPr id="21" name="Picture 20"/>
            <p:cNvPicPr>
              <a:picLocks noChangeAspect="1"/>
            </p:cNvPicPr>
            <p:nvPr/>
          </p:nvPicPr>
          <p:blipFill>
            <a:blip r:embed="rId6">
              <a:clrChange>
                <a:clrFrom>
                  <a:srgbClr val="FFFFFF"/>
                </a:clrFrom>
                <a:clrTo>
                  <a:srgbClr val="FFFFFF">
                    <a:alpha val="0"/>
                  </a:srgbClr>
                </a:clrTo>
              </a:clrChange>
            </a:blip>
            <a:stretch>
              <a:fillRect/>
            </a:stretch>
          </p:blipFill>
          <p:spPr>
            <a:xfrm>
              <a:off x="5716532" y="4343417"/>
              <a:ext cx="504056" cy="755600"/>
            </a:xfrm>
            <a:prstGeom prst="rect">
              <a:avLst/>
            </a:prstGeom>
          </p:spPr>
        </p:pic>
      </p:grpSp>
      <p:pic>
        <p:nvPicPr>
          <p:cNvPr id="26" name="Picture 25"/>
          <p:cNvPicPr>
            <a:picLocks noChangeAspect="1"/>
          </p:cNvPicPr>
          <p:nvPr/>
        </p:nvPicPr>
        <p:blipFill>
          <a:blip r:embed="rId3">
            <a:clrChange>
              <a:clrFrom>
                <a:srgbClr val="FFFFFF"/>
              </a:clrFrom>
              <a:clrTo>
                <a:srgbClr val="FFFFFF">
                  <a:alpha val="0"/>
                </a:srgbClr>
              </a:clrTo>
            </a:clrChange>
          </a:blip>
          <a:stretch>
            <a:fillRect/>
          </a:stretch>
        </p:blipFill>
        <p:spPr>
          <a:xfrm rot="1988308">
            <a:off x="9766509" y="2363690"/>
            <a:ext cx="589574" cy="476492"/>
          </a:xfrm>
          <a:prstGeom prst="rect">
            <a:avLst/>
          </a:prstGeom>
        </p:spPr>
      </p:pic>
      <p:pic>
        <p:nvPicPr>
          <p:cNvPr id="27" name="Picture 26"/>
          <p:cNvPicPr>
            <a:picLocks noChangeAspect="1"/>
          </p:cNvPicPr>
          <p:nvPr/>
        </p:nvPicPr>
        <p:blipFill>
          <a:blip r:embed="rId3">
            <a:clrChange>
              <a:clrFrom>
                <a:srgbClr val="FFFFFF"/>
              </a:clrFrom>
              <a:clrTo>
                <a:srgbClr val="FFFFFF">
                  <a:alpha val="0"/>
                </a:srgbClr>
              </a:clrTo>
            </a:clrChange>
          </a:blip>
          <a:stretch>
            <a:fillRect/>
          </a:stretch>
        </p:blipFill>
        <p:spPr>
          <a:xfrm rot="3176816">
            <a:off x="9583036" y="2625732"/>
            <a:ext cx="589574" cy="476492"/>
          </a:xfrm>
          <a:prstGeom prst="rect">
            <a:avLst/>
          </a:prstGeom>
        </p:spPr>
      </p:pic>
      <p:pic>
        <p:nvPicPr>
          <p:cNvPr id="29" name="Picture 2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41396">
            <a:off x="2664160" y="3669067"/>
            <a:ext cx="14795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41396">
            <a:off x="4923190" y="3698814"/>
            <a:ext cx="14795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41396">
            <a:off x="7299766" y="3687177"/>
            <a:ext cx="14795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clrChange>
              <a:clrFrom>
                <a:srgbClr val="FFFFFF"/>
              </a:clrFrom>
              <a:clrTo>
                <a:srgbClr val="FFFFFF">
                  <a:alpha val="0"/>
                </a:srgbClr>
              </a:clrTo>
            </a:clrChange>
          </a:blip>
          <a:stretch>
            <a:fillRect/>
          </a:stretch>
        </p:blipFill>
        <p:spPr>
          <a:xfrm rot="19331324">
            <a:off x="9505836" y="3743523"/>
            <a:ext cx="728960" cy="363424"/>
          </a:xfrm>
          <a:prstGeom prst="rect">
            <a:avLst/>
          </a:prstGeom>
        </p:spPr>
      </p:pic>
      <p:pic>
        <p:nvPicPr>
          <p:cNvPr id="22" name="Picture 21"/>
          <p:cNvPicPr>
            <a:picLocks noChangeAspect="1"/>
          </p:cNvPicPr>
          <p:nvPr/>
        </p:nvPicPr>
        <p:blipFill>
          <a:blip r:embed="rId9">
            <a:clrChange>
              <a:clrFrom>
                <a:srgbClr val="FFFFFF"/>
              </a:clrFrom>
              <a:clrTo>
                <a:srgbClr val="FFFFFF">
                  <a:alpha val="0"/>
                </a:srgbClr>
              </a:clrTo>
            </a:clrChange>
          </a:blip>
          <a:stretch>
            <a:fillRect/>
          </a:stretch>
        </p:blipFill>
        <p:spPr>
          <a:xfrm>
            <a:off x="8208174" y="2844398"/>
            <a:ext cx="549239" cy="666290"/>
          </a:xfrm>
          <a:prstGeom prst="rect">
            <a:avLst/>
          </a:prstGeom>
        </p:spPr>
      </p:pic>
      <p:pic>
        <p:nvPicPr>
          <p:cNvPr id="24" name="Picture 23"/>
          <p:cNvPicPr>
            <a:picLocks noChangeAspect="1"/>
          </p:cNvPicPr>
          <p:nvPr/>
        </p:nvPicPr>
        <p:blipFill>
          <a:blip r:embed="rId9">
            <a:clrChange>
              <a:clrFrom>
                <a:srgbClr val="FFFFFF"/>
              </a:clrFrom>
              <a:clrTo>
                <a:srgbClr val="FFFFFF">
                  <a:alpha val="0"/>
                </a:srgbClr>
              </a:clrTo>
            </a:clrChange>
          </a:blip>
          <a:stretch>
            <a:fillRect/>
          </a:stretch>
        </p:blipFill>
        <p:spPr>
          <a:xfrm>
            <a:off x="5846669" y="2808814"/>
            <a:ext cx="549239" cy="666290"/>
          </a:xfrm>
          <a:prstGeom prst="rect">
            <a:avLst/>
          </a:prstGeom>
        </p:spPr>
      </p:pic>
      <p:pic>
        <p:nvPicPr>
          <p:cNvPr id="25" name="Picture 24"/>
          <p:cNvPicPr>
            <a:picLocks noChangeAspect="1"/>
          </p:cNvPicPr>
          <p:nvPr/>
        </p:nvPicPr>
        <p:blipFill>
          <a:blip r:embed="rId9">
            <a:clrChange>
              <a:clrFrom>
                <a:srgbClr val="FFFFFF"/>
              </a:clrFrom>
              <a:clrTo>
                <a:srgbClr val="FFFFFF">
                  <a:alpha val="0"/>
                </a:srgbClr>
              </a:clrTo>
            </a:clrChange>
          </a:blip>
          <a:stretch>
            <a:fillRect/>
          </a:stretch>
        </p:blipFill>
        <p:spPr>
          <a:xfrm>
            <a:off x="3537531" y="2780786"/>
            <a:ext cx="549239" cy="666290"/>
          </a:xfrm>
          <a:prstGeom prst="rect">
            <a:avLst/>
          </a:prstGeom>
        </p:spPr>
      </p:pic>
      <p:pic>
        <p:nvPicPr>
          <p:cNvPr id="32" name="Picture 31"/>
          <p:cNvPicPr>
            <a:picLocks noChangeAspect="1"/>
          </p:cNvPicPr>
          <p:nvPr/>
        </p:nvPicPr>
        <p:blipFill>
          <a:blip r:embed="rId8">
            <a:clrChange>
              <a:clrFrom>
                <a:srgbClr val="FFFFFF"/>
              </a:clrFrom>
              <a:clrTo>
                <a:srgbClr val="FFFFFF">
                  <a:alpha val="0"/>
                </a:srgbClr>
              </a:clrTo>
            </a:clrChange>
          </a:blip>
          <a:stretch>
            <a:fillRect/>
          </a:stretch>
        </p:blipFill>
        <p:spPr>
          <a:xfrm>
            <a:off x="9670157" y="3830848"/>
            <a:ext cx="728961" cy="363424"/>
          </a:xfrm>
          <a:prstGeom prst="rect">
            <a:avLst/>
          </a:prstGeom>
        </p:spPr>
      </p:pic>
      <p:pic>
        <p:nvPicPr>
          <p:cNvPr id="33" name="Picture 32"/>
          <p:cNvPicPr>
            <a:picLocks noChangeAspect="1"/>
          </p:cNvPicPr>
          <p:nvPr/>
        </p:nvPicPr>
        <p:blipFill>
          <a:blip r:embed="rId8">
            <a:clrChange>
              <a:clrFrom>
                <a:srgbClr val="FFFFFF"/>
              </a:clrFrom>
              <a:clrTo>
                <a:srgbClr val="FFFFFF">
                  <a:alpha val="0"/>
                </a:srgbClr>
              </a:clrTo>
            </a:clrChange>
          </a:blip>
          <a:stretch>
            <a:fillRect/>
          </a:stretch>
        </p:blipFill>
        <p:spPr>
          <a:xfrm rot="2357629">
            <a:off x="9544744" y="3994022"/>
            <a:ext cx="728961" cy="363424"/>
          </a:xfrm>
          <a:prstGeom prst="rect">
            <a:avLst/>
          </a:prstGeom>
        </p:spPr>
      </p:pic>
      <p:sp>
        <p:nvSpPr>
          <p:cNvPr id="2" name="Right Brace 1"/>
          <p:cNvSpPr/>
          <p:nvPr/>
        </p:nvSpPr>
        <p:spPr>
          <a:xfrm rot="5400000">
            <a:off x="5499066" y="1452625"/>
            <a:ext cx="370373" cy="7838795"/>
          </a:xfrm>
          <a:prstGeom prst="rightBrace">
            <a:avLst>
              <a:gd name="adj1" fmla="val 17147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1886105" y="5624662"/>
            <a:ext cx="7867282" cy="1200329"/>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Several fully-connected anonymization layers aka deep neural</a:t>
            </a:r>
          </a:p>
          <a:p>
            <a:pPr algn="ctr"/>
            <a:r>
              <a:rPr lang="en-US" sz="2400" dirty="0">
                <a:ln w="0"/>
                <a:effectLst>
                  <a:outerShdw blurRad="38100" dist="19050" dir="2700000" algn="tl" rotWithShape="0">
                    <a:schemeClr val="dk1">
                      <a:alpha val="40000"/>
                    </a:schemeClr>
                  </a:outerShdw>
                </a:effectLst>
              </a:rPr>
              <a:t>network with frozen secret weights-and-biases-as-keys</a:t>
            </a:r>
          </a:p>
          <a:p>
            <a:pPr algn="ctr"/>
            <a:r>
              <a:rPr lang="en-US" sz="2400" dirty="0">
                <a:ln w="0"/>
                <a:effectLst>
                  <a:outerShdw blurRad="38100" dist="19050" dir="2700000" algn="tl" rotWithShape="0">
                    <a:schemeClr val="dk1">
                      <a:alpha val="40000"/>
                    </a:schemeClr>
                  </a:outerShdw>
                </a:effectLst>
              </a:rPr>
              <a:t>and non-linear invertible activation functions</a:t>
            </a:r>
          </a:p>
        </p:txBody>
      </p:sp>
      <p:sp>
        <p:nvSpPr>
          <p:cNvPr id="5" name="Rectangle 4"/>
          <p:cNvSpPr/>
          <p:nvPr/>
        </p:nvSpPr>
        <p:spPr>
          <a:xfrm rot="16200000">
            <a:off x="-921356" y="3421347"/>
            <a:ext cx="4681859" cy="523220"/>
          </a:xfrm>
          <a:prstGeom prst="rect">
            <a:avLst/>
          </a:prstGeom>
          <a:noFill/>
        </p:spPr>
        <p:txBody>
          <a:bodyPr wrap="none" lIns="91440" tIns="45720" rIns="91440" bIns="45720">
            <a:spAutoFit/>
          </a:bodyPr>
          <a:lstStyle/>
          <a:p>
            <a:pPr algn="ctr"/>
            <a:r>
              <a:rPr lang="en-US" sz="2800" b="1" cap="none" spc="0" dirty="0">
                <a:ln w="0"/>
                <a:solidFill>
                  <a:srgbClr val="FF0000"/>
                </a:solidFill>
                <a:effectLst>
                  <a:outerShdw blurRad="38100" dist="19050" dir="2700000" algn="tl" rotWithShape="0">
                    <a:schemeClr val="dk1">
                      <a:alpha val="40000"/>
                    </a:schemeClr>
                  </a:outerShdw>
                </a:effectLst>
              </a:rPr>
              <a:t>Not safe for Machine Learning</a:t>
            </a:r>
          </a:p>
        </p:txBody>
      </p:sp>
      <p:sp>
        <p:nvSpPr>
          <p:cNvPr id="28" name="Rectangle 27"/>
          <p:cNvSpPr/>
          <p:nvPr/>
        </p:nvSpPr>
        <p:spPr>
          <a:xfrm rot="16200000">
            <a:off x="8712502" y="3305896"/>
            <a:ext cx="4072718" cy="523220"/>
          </a:xfrm>
          <a:prstGeom prst="rect">
            <a:avLst/>
          </a:prstGeom>
          <a:noFill/>
        </p:spPr>
        <p:txBody>
          <a:bodyPr wrap="none" lIns="91440" tIns="45720" rIns="91440" bIns="45720">
            <a:spAutoFit/>
          </a:bodyPr>
          <a:lstStyle/>
          <a:p>
            <a:pPr algn="ctr"/>
            <a:r>
              <a:rPr lang="en-US" sz="2800" b="1" cap="none" spc="0" dirty="0">
                <a:ln w="0"/>
                <a:solidFill>
                  <a:srgbClr val="00B050"/>
                </a:solidFill>
                <a:effectLst>
                  <a:outerShdw blurRad="38100" dist="19050" dir="2700000" algn="tl" rotWithShape="0">
                    <a:schemeClr val="dk1">
                      <a:alpha val="40000"/>
                    </a:schemeClr>
                  </a:outerShdw>
                </a:effectLst>
              </a:rPr>
              <a:t>Safe for Machine Learning</a:t>
            </a:r>
          </a:p>
        </p:txBody>
      </p:sp>
      <p:sp>
        <p:nvSpPr>
          <p:cNvPr id="35" name="Flowchart: Magnetic Disk 34"/>
          <p:cNvSpPr/>
          <p:nvPr/>
        </p:nvSpPr>
        <p:spPr>
          <a:xfrm>
            <a:off x="88986" y="3177543"/>
            <a:ext cx="1008112" cy="85548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endParaRPr lang="fi-FI" dirty="0">
              <a:solidFill>
                <a:schemeClr val="tx1"/>
              </a:solidFill>
            </a:endParaRPr>
          </a:p>
        </p:txBody>
      </p:sp>
      <p:grpSp>
        <p:nvGrpSpPr>
          <p:cNvPr id="37" name="Group 36"/>
          <p:cNvGrpSpPr/>
          <p:nvPr/>
        </p:nvGrpSpPr>
        <p:grpSpPr>
          <a:xfrm>
            <a:off x="11046465" y="2716806"/>
            <a:ext cx="1061405" cy="1360085"/>
            <a:chOff x="7179450" y="3146078"/>
            <a:chExt cx="705340" cy="1004588"/>
          </a:xfrm>
        </p:grpSpPr>
        <p:sp>
          <p:nvSpPr>
            <p:cNvPr id="38" name="Flowchart: Magnetic Disk 37"/>
            <p:cNvSpPr/>
            <p:nvPr/>
          </p:nvSpPr>
          <p:spPr>
            <a:xfrm>
              <a:off x="7179450" y="3506710"/>
              <a:ext cx="705340" cy="643956"/>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u="sng" dirty="0">
                  <a:solidFill>
                    <a:prstClr val="black"/>
                  </a:solidFill>
                  <a:latin typeface="Calibri"/>
                </a:rPr>
                <a:t>D</a:t>
              </a:r>
              <a:r>
                <a:rPr lang="en-US" dirty="0">
                  <a:solidFill>
                    <a:prstClr val="black"/>
                  </a:solidFill>
                  <a:latin typeface="Calibri"/>
                </a:rPr>
                <a:t>ata</a:t>
              </a:r>
              <a:endParaRPr lang="fi-FI" dirty="0">
                <a:solidFill>
                  <a:prstClr val="black"/>
                </a:solidFill>
                <a:latin typeface="Calibri"/>
              </a:endParaRPr>
            </a:p>
          </p:txBody>
        </p:sp>
        <p:pic>
          <p:nvPicPr>
            <p:cNvPr id="39" name="Picture 38"/>
            <p:cNvPicPr>
              <a:picLocks noChangeAspect="1"/>
            </p:cNvPicPr>
            <p:nvPr/>
          </p:nvPicPr>
          <p:blipFill>
            <a:blip r:embed="rId10">
              <a:clrChange>
                <a:clrFrom>
                  <a:srgbClr val="FFFFFF"/>
                </a:clrFrom>
                <a:clrTo>
                  <a:srgbClr val="FFFFFF">
                    <a:alpha val="0"/>
                  </a:srgbClr>
                </a:clrTo>
              </a:clrChange>
            </a:blip>
            <a:stretch>
              <a:fillRect/>
            </a:stretch>
          </p:blipFill>
          <p:spPr>
            <a:xfrm>
              <a:off x="7340972" y="3146078"/>
              <a:ext cx="356642" cy="428098"/>
            </a:xfrm>
            <a:prstGeom prst="rect">
              <a:avLst/>
            </a:prstGeom>
          </p:spPr>
        </p:pic>
      </p:grpSp>
      <p:sp>
        <p:nvSpPr>
          <p:cNvPr id="40" name="Rectangle 39"/>
          <p:cNvSpPr/>
          <p:nvPr/>
        </p:nvSpPr>
        <p:spPr>
          <a:xfrm>
            <a:off x="2035540" y="16532"/>
            <a:ext cx="8532144" cy="1323439"/>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Anonymizer as a Deep Neural Network </a:t>
            </a:r>
          </a:p>
          <a:p>
            <a:pPr algn="ctr"/>
            <a:r>
              <a:rPr lang="en-US" sz="4000" b="1" dirty="0">
                <a:ln w="22225">
                  <a:solidFill>
                    <a:schemeClr val="accent2"/>
                  </a:solidFill>
                  <a:prstDash val="solid"/>
                </a:ln>
                <a:solidFill>
                  <a:schemeClr val="accent2">
                    <a:lumMod val="40000"/>
                    <a:lumOff val="60000"/>
                  </a:schemeClr>
                </a:solidFill>
              </a:rPr>
              <a:t>with “frozen” secret parameters </a:t>
            </a:r>
          </a:p>
        </p:txBody>
      </p:sp>
      <p:pic>
        <p:nvPicPr>
          <p:cNvPr id="41" name="Picture 40"/>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87251" y="0"/>
            <a:ext cx="1703888" cy="1703888"/>
          </a:xfrm>
          <a:prstGeom prst="rect">
            <a:avLst/>
          </a:prstGeom>
        </p:spPr>
      </p:pic>
      <p:grpSp>
        <p:nvGrpSpPr>
          <p:cNvPr id="42" name="Group 41"/>
          <p:cNvGrpSpPr/>
          <p:nvPr/>
        </p:nvGrpSpPr>
        <p:grpSpPr>
          <a:xfrm>
            <a:off x="88986" y="88846"/>
            <a:ext cx="1708429" cy="1222550"/>
            <a:chOff x="5771776" y="967825"/>
            <a:chExt cx="3058313" cy="1944215"/>
          </a:xfrm>
        </p:grpSpPr>
        <p:pic>
          <p:nvPicPr>
            <p:cNvPr id="43" name="Picture 2"/>
            <p:cNvPicPr>
              <a:picLocks noChangeAspect="1" noChangeArrowheads="1"/>
            </p:cNvPicPr>
            <p:nvPr/>
          </p:nvPicPr>
          <p:blipFill>
            <a:blip r:embed="rId1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771776" y="967825"/>
              <a:ext cx="2977355"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3"/>
            <p:cNvPicPr>
              <a:picLocks noChangeAspect="1"/>
            </p:cNvPicPr>
            <p:nvPr/>
          </p:nvPicPr>
          <p:blipFill>
            <a:blip r:embed="rId13">
              <a:clrChange>
                <a:clrFrom>
                  <a:srgbClr val="FFFFFF"/>
                </a:clrFrom>
                <a:clrTo>
                  <a:srgbClr val="FFFFFF">
                    <a:alpha val="0"/>
                  </a:srgbClr>
                </a:clrTo>
              </a:clrChange>
            </a:blip>
            <a:stretch>
              <a:fillRect/>
            </a:stretch>
          </p:blipFill>
          <p:spPr>
            <a:xfrm rot="1862362">
              <a:off x="8328171" y="1816924"/>
              <a:ext cx="501918" cy="743581"/>
            </a:xfrm>
            <a:prstGeom prst="rect">
              <a:avLst/>
            </a:prstGeom>
          </p:spPr>
        </p:pic>
      </p:grpSp>
    </p:spTree>
    <p:extLst>
      <p:ext uri="{BB962C8B-B14F-4D97-AF65-F5344CB8AC3E}">
        <p14:creationId xmlns:p14="http://schemas.microsoft.com/office/powerpoint/2010/main" val="483820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613254666"/>
              </p:ext>
            </p:extLst>
          </p:nvPr>
        </p:nvGraphicFramePr>
        <p:xfrm>
          <a:off x="-2" y="-3"/>
          <a:ext cx="12188350" cy="5690826"/>
        </p:xfrm>
        <a:graphic>
          <a:graphicData uri="http://schemas.openxmlformats.org/drawingml/2006/table">
            <a:tbl>
              <a:tblPr firstRow="1" bandRow="1">
                <a:tableStyleId>{5C22544A-7EE6-4342-B048-85BDC9FD1C3A}</a:tableStyleId>
              </a:tblPr>
              <a:tblGrid>
                <a:gridCol w="2437670">
                  <a:extLst>
                    <a:ext uri="{9D8B030D-6E8A-4147-A177-3AD203B41FA5}">
                      <a16:colId xmlns:a16="http://schemas.microsoft.com/office/drawing/2014/main" val="518444388"/>
                    </a:ext>
                  </a:extLst>
                </a:gridCol>
                <a:gridCol w="2437670">
                  <a:extLst>
                    <a:ext uri="{9D8B030D-6E8A-4147-A177-3AD203B41FA5}">
                      <a16:colId xmlns:a16="http://schemas.microsoft.com/office/drawing/2014/main" val="2004572391"/>
                    </a:ext>
                  </a:extLst>
                </a:gridCol>
                <a:gridCol w="2437670">
                  <a:extLst>
                    <a:ext uri="{9D8B030D-6E8A-4147-A177-3AD203B41FA5}">
                      <a16:colId xmlns:a16="http://schemas.microsoft.com/office/drawing/2014/main" val="2541343948"/>
                    </a:ext>
                  </a:extLst>
                </a:gridCol>
                <a:gridCol w="2437670">
                  <a:extLst>
                    <a:ext uri="{9D8B030D-6E8A-4147-A177-3AD203B41FA5}">
                      <a16:colId xmlns:a16="http://schemas.microsoft.com/office/drawing/2014/main" val="1428935093"/>
                    </a:ext>
                  </a:extLst>
                </a:gridCol>
                <a:gridCol w="2437670">
                  <a:extLst>
                    <a:ext uri="{9D8B030D-6E8A-4147-A177-3AD203B41FA5}">
                      <a16:colId xmlns:a16="http://schemas.microsoft.com/office/drawing/2014/main" val="35297989"/>
                    </a:ext>
                  </a:extLst>
                </a:gridCol>
              </a:tblGrid>
              <a:tr h="1571628">
                <a:tc gridSpan="5">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30107797"/>
                  </a:ext>
                </a:extLst>
              </a:tr>
              <a:tr h="1808355">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95116074"/>
                  </a:ext>
                </a:extLst>
              </a:tr>
              <a:tr h="231084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82897611"/>
                  </a:ext>
                </a:extLst>
              </a:tr>
            </a:tbl>
          </a:graphicData>
        </a:graphic>
      </p:graphicFrame>
      <p:pic>
        <p:nvPicPr>
          <p:cNvPr id="4" name="Picture 3"/>
          <p:cNvPicPr/>
          <p:nvPr/>
        </p:nvPicPr>
        <p:blipFill>
          <a:blip r:embed="rId2">
            <a:extLst>
              <a:ext uri="{28A0092B-C50C-407E-A947-70E740481C1C}">
                <a14:useLocalDpi xmlns:a14="http://schemas.microsoft.com/office/drawing/2010/main" val="0"/>
              </a:ext>
            </a:extLst>
          </a:blip>
          <a:stretch>
            <a:fillRect/>
          </a:stretch>
        </p:blipFill>
        <p:spPr bwMode="auto">
          <a:xfrm>
            <a:off x="118191" y="1815146"/>
            <a:ext cx="2226945" cy="154940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2533934" y="1815146"/>
            <a:ext cx="2151497" cy="154940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5054599" y="1815146"/>
            <a:ext cx="2127251" cy="1559083"/>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bwMode="auto">
          <a:xfrm>
            <a:off x="7428108" y="1870708"/>
            <a:ext cx="2135188" cy="1611313"/>
          </a:xfrm>
          <a:prstGeom prst="rect">
            <a:avLst/>
          </a:prstGeom>
          <a:noFill/>
          <a:ln>
            <a:noFill/>
          </a:ln>
        </p:spPr>
      </p:pic>
      <p:pic>
        <p:nvPicPr>
          <p:cNvPr id="8" name="Picture 7"/>
          <p:cNvPicPr/>
          <p:nvPr/>
        </p:nvPicPr>
        <p:blipFill>
          <a:blip r:embed="rId6">
            <a:extLst>
              <a:ext uri="{28A0092B-C50C-407E-A947-70E740481C1C}">
                <a14:useLocalDpi xmlns:a14="http://schemas.microsoft.com/office/drawing/2010/main" val="0"/>
              </a:ext>
            </a:extLst>
          </a:blip>
          <a:stretch>
            <a:fillRect/>
          </a:stretch>
        </p:blipFill>
        <p:spPr bwMode="auto">
          <a:xfrm>
            <a:off x="9800240" y="1870708"/>
            <a:ext cx="2313301" cy="1601865"/>
          </a:xfrm>
          <a:prstGeom prst="rect">
            <a:avLst/>
          </a:prstGeom>
          <a:noFill/>
          <a:ln>
            <a:noFill/>
          </a:ln>
        </p:spPr>
      </p:pic>
      <p:pic>
        <p:nvPicPr>
          <p:cNvPr id="9" name="Picture 8"/>
          <p:cNvPicPr/>
          <p:nvPr/>
        </p:nvPicPr>
        <p:blipFill>
          <a:blip r:embed="rId6">
            <a:extLst>
              <a:ext uri="{28A0092B-C50C-407E-A947-70E740481C1C}">
                <a14:useLocalDpi xmlns:a14="http://schemas.microsoft.com/office/drawing/2010/main" val="0"/>
              </a:ext>
            </a:extLst>
          </a:blip>
          <a:stretch>
            <a:fillRect/>
          </a:stretch>
        </p:blipFill>
        <p:spPr bwMode="auto">
          <a:xfrm>
            <a:off x="118191" y="3658869"/>
            <a:ext cx="2187667" cy="1838326"/>
          </a:xfrm>
          <a:prstGeom prst="rect">
            <a:avLst/>
          </a:prstGeom>
          <a:noFill/>
          <a:ln>
            <a:noFill/>
          </a:ln>
        </p:spPr>
      </p:pic>
      <p:pic>
        <p:nvPicPr>
          <p:cNvPr id="10" name="Picture 9"/>
          <p:cNvPicPr/>
          <p:nvPr/>
        </p:nvPicPr>
        <p:blipFill>
          <a:blip r:embed="rId7">
            <a:extLst>
              <a:ext uri="{28A0092B-C50C-407E-A947-70E740481C1C}">
                <a14:useLocalDpi xmlns:a14="http://schemas.microsoft.com/office/drawing/2010/main" val="0"/>
              </a:ext>
            </a:extLst>
          </a:blip>
          <a:stretch>
            <a:fillRect/>
          </a:stretch>
        </p:blipFill>
        <p:spPr bwMode="auto">
          <a:xfrm>
            <a:off x="2533934" y="3785947"/>
            <a:ext cx="2255118" cy="1521777"/>
          </a:xfrm>
          <a:prstGeom prst="rect">
            <a:avLst/>
          </a:prstGeom>
          <a:noFill/>
          <a:ln>
            <a:noFill/>
          </a:ln>
        </p:spPr>
      </p:pic>
      <p:pic>
        <p:nvPicPr>
          <p:cNvPr id="11" name="Picture 10"/>
          <p:cNvPicPr/>
          <p:nvPr/>
        </p:nvPicPr>
        <p:blipFill>
          <a:blip r:embed="rId8">
            <a:extLst>
              <a:ext uri="{28A0092B-C50C-407E-A947-70E740481C1C}">
                <a14:useLocalDpi xmlns:a14="http://schemas.microsoft.com/office/drawing/2010/main" val="0"/>
              </a:ext>
            </a:extLst>
          </a:blip>
          <a:stretch>
            <a:fillRect/>
          </a:stretch>
        </p:blipFill>
        <p:spPr bwMode="auto">
          <a:xfrm>
            <a:off x="4983643" y="3772906"/>
            <a:ext cx="2221060" cy="1597184"/>
          </a:xfrm>
          <a:prstGeom prst="rect">
            <a:avLst/>
          </a:prstGeom>
          <a:noFill/>
          <a:ln>
            <a:noFill/>
          </a:ln>
        </p:spPr>
      </p:pic>
      <p:pic>
        <p:nvPicPr>
          <p:cNvPr id="12" name="Picture 11"/>
          <p:cNvPicPr/>
          <p:nvPr/>
        </p:nvPicPr>
        <p:blipFill>
          <a:blip r:embed="rId9">
            <a:extLst>
              <a:ext uri="{28A0092B-C50C-407E-A947-70E740481C1C}">
                <a14:useLocalDpi xmlns:a14="http://schemas.microsoft.com/office/drawing/2010/main" val="0"/>
              </a:ext>
            </a:extLst>
          </a:blip>
          <a:stretch>
            <a:fillRect/>
          </a:stretch>
        </p:blipFill>
        <p:spPr bwMode="auto">
          <a:xfrm>
            <a:off x="7399294" y="3843946"/>
            <a:ext cx="2300732" cy="1507966"/>
          </a:xfrm>
          <a:prstGeom prst="rect">
            <a:avLst/>
          </a:prstGeom>
          <a:noFill/>
          <a:ln>
            <a:noFill/>
          </a:ln>
        </p:spPr>
      </p:pic>
      <p:pic>
        <p:nvPicPr>
          <p:cNvPr id="13" name="Picture 1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00240" y="4006943"/>
            <a:ext cx="2258699" cy="1181972"/>
          </a:xfrm>
          <a:prstGeom prst="rect">
            <a:avLst/>
          </a:prstGeom>
          <a:noFill/>
          <a:ln>
            <a:noFill/>
          </a:ln>
        </p:spPr>
      </p:pic>
      <p:sp>
        <p:nvSpPr>
          <p:cNvPr id="15" name="Rectangle 14"/>
          <p:cNvSpPr/>
          <p:nvPr/>
        </p:nvSpPr>
        <p:spPr>
          <a:xfrm>
            <a:off x="943890" y="91925"/>
            <a:ext cx="10348667" cy="1446550"/>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See details on the anonymization algorithm</a:t>
            </a:r>
          </a:p>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with the step-by-step example in the paper</a:t>
            </a:r>
          </a:p>
        </p:txBody>
      </p:sp>
      <p:sp>
        <p:nvSpPr>
          <p:cNvPr id="16" name="TextBox 15"/>
          <p:cNvSpPr txBox="1"/>
          <p:nvPr/>
        </p:nvSpPr>
        <p:spPr>
          <a:xfrm>
            <a:off x="54602" y="5809694"/>
            <a:ext cx="12058939" cy="830997"/>
          </a:xfrm>
          <a:prstGeom prst="rect">
            <a:avLst/>
          </a:prstGeom>
          <a:noFill/>
        </p:spPr>
        <p:txBody>
          <a:bodyPr wrap="square" rtlCol="0">
            <a:spAutoFit/>
          </a:bodyPr>
          <a:lstStyle/>
          <a:p>
            <a:pPr algn="just"/>
            <a:r>
              <a:rPr lang="en-GB" sz="1600" dirty="0"/>
              <a:t>Smart Privacy Guardian concept offers a reliable and accessible solution to save privacy of data processed by MLaaS platforms. In this paper, we take the problem of supervised machine learning with deep feedforward neural nets and provide an anonymization algorithm (based on the homeomorphic data space transformation), which guarantees privacy of the data and allows neural networks to learn successfully.</a:t>
            </a:r>
            <a:endParaRPr lang="en-US" sz="1600" dirty="0"/>
          </a:p>
        </p:txBody>
      </p:sp>
    </p:spTree>
    <p:extLst>
      <p:ext uri="{BB962C8B-B14F-4D97-AF65-F5344CB8AC3E}">
        <p14:creationId xmlns:p14="http://schemas.microsoft.com/office/powerpoint/2010/main" val="1227208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71451" y="914400"/>
                <a:ext cx="11849100" cy="5857875"/>
              </a:xfrm>
              <a:prstGeom prst="rect">
                <a:avLst/>
              </a:prstGeom>
              <a:solidFill>
                <a:schemeClr val="tx1">
                  <a:alpha val="69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2400" b="0" i="0" u="none" strike="noStrike" kern="1200" cap="none" spc="0" normalizeH="0" baseline="0" noProof="0" dirty="0">
                    <a:ln>
                      <a:noFill/>
                    </a:ln>
                    <a:solidFill>
                      <a:prstClr val="white"/>
                    </a:solidFill>
                    <a:effectLst/>
                    <a:uLnTx/>
                    <a:uFillTx/>
                    <a:latin typeface="Calibri"/>
                  </a:rPr>
                  <a:t>Assume the unlikely worth case scenario. Due to huge leak, a hacker knows (almost) everything about the original </a:t>
                </a:r>
                <a14:m>
                  <m:oMath xmlns:m="http://schemas.openxmlformats.org/officeDocument/2006/math">
                    <m:d>
                      <m:dPr>
                        <m:begChr m:val="["/>
                        <m:endChr m:val="]"/>
                        <m:ctrlPr>
                          <a:rPr lang="en-US" sz="2400" b="1" i="1">
                            <a:latin typeface="Cambria Math" panose="02040503050406030204" pitchFamily="18" charset="0"/>
                          </a:rPr>
                        </m:ctrlPr>
                      </m:dPr>
                      <m:e>
                        <m:r>
                          <a:rPr lang="en-US" sz="2400" b="1" i="1">
                            <a:latin typeface="Cambria Math" panose="02040503050406030204" pitchFamily="18" charset="0"/>
                          </a:rPr>
                          <m:t>𝒏</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𝒌</m:t>
                        </m:r>
                      </m:e>
                    </m:d>
                  </m:oMath>
                </a14:m>
                <a:r>
                  <a:rPr kumimoji="0" lang="en-US" sz="2400" b="0" i="0" u="none" strike="noStrike" kern="1200" cap="none" spc="0" normalizeH="0" baseline="0" noProof="0" dirty="0">
                    <a:ln>
                      <a:noFill/>
                    </a:ln>
                    <a:solidFill>
                      <a:prstClr val="white"/>
                    </a:solidFill>
                    <a:effectLst/>
                    <a:uLnTx/>
                    <a:uFillTx/>
                    <a:latin typeface="Calibri"/>
                  </a:rPr>
                  <a:t> dataset (</a:t>
                </a:r>
                <a14:m>
                  <m:oMath xmlns:m="http://schemas.openxmlformats.org/officeDocument/2006/math">
                    <m:r>
                      <a:rPr lang="en-US" sz="2400" b="1" i="1">
                        <a:latin typeface="Cambria Math" panose="02040503050406030204" pitchFamily="18" charset="0"/>
                      </a:rPr>
                      <m:t>𝒏</m:t>
                    </m:r>
                  </m:oMath>
                </a14:m>
                <a:r>
                  <a:rPr kumimoji="0" lang="en-US" sz="2400" b="0" i="0" u="none" strike="noStrike" kern="1200" cap="none" spc="0" normalizeH="0" baseline="0" noProof="0" dirty="0">
                    <a:ln>
                      <a:noFill/>
                    </a:ln>
                    <a:solidFill>
                      <a:prstClr val="white"/>
                    </a:solidFill>
                    <a:effectLst/>
                    <a:uLnTx/>
                    <a:uFillTx/>
                    <a:latin typeface="Calibri"/>
                  </a:rPr>
                  <a:t> </a:t>
                </a:r>
                <a14:m>
                  <m:oMath xmlns:m="http://schemas.openxmlformats.org/officeDocument/2006/math">
                    <m:r>
                      <a:rPr lang="en-US" sz="2400" b="1" i="1" smtClean="0">
                        <a:latin typeface="Cambria Math" panose="02040503050406030204" pitchFamily="18" charset="0"/>
                      </a:rPr>
                      <m:t>𝒌</m:t>
                    </m:r>
                  </m:oMath>
                </a14:m>
                <a:r>
                  <a:rPr kumimoji="0" lang="en-US" sz="2400" b="0" i="0" u="none" strike="noStrike" kern="1200" cap="none" spc="0" normalizeH="0" baseline="0" noProof="0" dirty="0">
                    <a:ln>
                      <a:noFill/>
                    </a:ln>
                    <a:solidFill>
                      <a:prstClr val="white"/>
                    </a:solidFill>
                    <a:effectLst/>
                    <a:uLnTx/>
                    <a:uFillTx/>
                    <a:latin typeface="Calibri"/>
                  </a:rPr>
                  <a:t>-dimensional data samples) and also he got access to the anonymized data. </a:t>
                </a:r>
                <a:r>
                  <a:rPr lang="en-US" sz="2400" dirty="0">
                    <a:solidFill>
                      <a:prstClr val="white"/>
                    </a:solidFill>
                  </a:rPr>
                  <a:t>Assume also (almost impossible) </a:t>
                </a:r>
                <a:r>
                  <a:rPr kumimoji="0" lang="en-US" sz="2400" b="0" i="0" u="none" strike="noStrike" kern="1200" cap="none" spc="0" normalizeH="0" baseline="0" noProof="0" dirty="0">
                    <a:ln>
                      <a:noFill/>
                    </a:ln>
                    <a:solidFill>
                      <a:prstClr val="white"/>
                    </a:solidFill>
                    <a:effectLst/>
                    <a:uLnTx/>
                    <a:uFillTx/>
                    <a:latin typeface="Calibri"/>
                  </a:rPr>
                  <a:t>that he uncovered correct order of samples in the dataset (</a:t>
                </a:r>
                <a14:m>
                  <m:oMath xmlns:m="http://schemas.openxmlformats.org/officeDocument/2006/math">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rPr>
                      <m:t>𝒏</m:t>
                    </m:r>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rPr>
                      <m:t>!</m:t>
                    </m:r>
                  </m:oMath>
                </a14:m>
                <a:r>
                  <a:rPr kumimoji="0" lang="en-US" sz="2400" b="0" i="0" u="none" strike="noStrike" kern="1200" cap="none" spc="0" normalizeH="0" baseline="0" noProof="0" dirty="0">
                    <a:ln>
                      <a:noFill/>
                    </a:ln>
                    <a:solidFill>
                      <a:prstClr val="white"/>
                    </a:solidFill>
                    <a:effectLst/>
                    <a:uLnTx/>
                    <a:uFillTx/>
                    <a:latin typeface="Calibri"/>
                  </a:rPr>
                  <a:t> complexity) as well as the correct order of attributes (</a:t>
                </a:r>
                <a14:m>
                  <m:oMath xmlns:m="http://schemas.openxmlformats.org/officeDocument/2006/math">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rPr>
                      <m:t>𝒌</m:t>
                    </m:r>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rPr>
                      <m:t>!</m:t>
                    </m:r>
                  </m:oMath>
                </a14:m>
                <a:r>
                  <a:rPr kumimoji="0" lang="en-US" sz="2400" b="0" i="0" u="none" strike="noStrike" kern="1200" cap="none" spc="0" normalizeH="0" baseline="0" noProof="0" dirty="0">
                    <a:ln>
                      <a:noFill/>
                    </a:ln>
                    <a:solidFill>
                      <a:prstClr val="white"/>
                    </a:solidFill>
                    <a:effectLst/>
                    <a:uLnTx/>
                    <a:uFillTx/>
                    <a:latin typeface="Calibri"/>
                  </a:rPr>
                  <a:t> complexity). Now he wants to break the homeomorphic protection (i.e., uncover</a:t>
                </a:r>
                <a:r>
                  <a:rPr kumimoji="0" lang="en-US" sz="2400" b="0" i="0" u="none" strike="noStrike" kern="1200" cap="none" spc="0" normalizeH="0" noProof="0" dirty="0">
                    <a:ln>
                      <a:noFill/>
                    </a:ln>
                    <a:solidFill>
                      <a:prstClr val="white"/>
                    </a:solidFill>
                    <a:effectLst/>
                    <a:uLnTx/>
                    <a:uFillTx/>
                    <a:latin typeface="Calibri"/>
                  </a:rPr>
                  <a:t> the transformation matrixes and biases by solving the set of complex non-linear equations</a:t>
                </a:r>
                <a:r>
                  <a:rPr kumimoji="0" lang="en-US" sz="2400" b="0" i="0" u="none" strike="noStrike" kern="1200" cap="none" spc="0" normalizeH="0" baseline="0" noProof="0" dirty="0">
                    <a:ln>
                      <a:noFill/>
                    </a:ln>
                    <a:solidFill>
                      <a:prstClr val="white"/>
                    </a:solidFill>
                    <a:effectLst/>
                    <a:uLnTx/>
                    <a:uFillTx/>
                    <a:latin typeface="Calibri"/>
                  </a:rPr>
                  <a:t>). If he does this computationally huge task, then he can uncover the remaining part of the original data.  Each additional layer of defense produces  </a:t>
                </a:r>
                <a14:m>
                  <m:oMath xmlns:m="http://schemas.openxmlformats.org/officeDocument/2006/math">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rPr>
                      <m:t>𝑘</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𝑘</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+1)</m:t>
                    </m:r>
                  </m:oMath>
                </a14:m>
                <a:r>
                  <a:rPr kumimoji="0" lang="en-US" sz="2400" b="0" i="0" u="none" strike="noStrike" kern="1200" cap="none" spc="0" normalizeH="0" baseline="0" noProof="0" dirty="0">
                    <a:ln>
                      <a:noFill/>
                    </a:ln>
                    <a:solidFill>
                      <a:prstClr val="white"/>
                    </a:solidFill>
                    <a:effectLst/>
                    <a:uLnTx/>
                    <a:uFillTx/>
                    <a:latin typeface="Calibri"/>
                  </a:rPr>
                  <a:t>  unknown variables (</a:t>
                </a:r>
                <a14:m>
                  <m:oMath xmlns:m="http://schemas.openxmlformats.org/officeDocument/2006/math">
                    <m:sSup>
                      <m:sSupPr>
                        <m:ctrlPr>
                          <a:rPr lang="en-US" sz="2400" i="1" smtClean="0">
                            <a:solidFill>
                              <a:prstClr val="white"/>
                            </a:solidFill>
                            <a:latin typeface="Cambria Math" panose="02040503050406030204" pitchFamily="18" charset="0"/>
                          </a:rPr>
                        </m:ctrlPr>
                      </m:sSupPr>
                      <m:e>
                        <m:r>
                          <a:rPr lang="en-US" sz="2400" b="0" i="1" smtClean="0">
                            <a:solidFill>
                              <a:prstClr val="white"/>
                            </a:solidFill>
                            <a:latin typeface="Cambria Math" panose="02040503050406030204" pitchFamily="18" charset="0"/>
                          </a:rPr>
                          <m:t>𝑘</m:t>
                        </m:r>
                      </m:e>
                      <m:sup>
                        <m:r>
                          <a:rPr lang="en-US" sz="2400" b="0" i="1" smtClean="0">
                            <a:solidFill>
                              <a:prstClr val="white"/>
                            </a:solidFill>
                            <a:latin typeface="Cambria Math" panose="02040503050406030204" pitchFamily="18" charset="0"/>
                          </a:rPr>
                          <m:t>2</m:t>
                        </m:r>
                      </m:sup>
                    </m:sSup>
                  </m:oMath>
                </a14:m>
                <a:r>
                  <a:rPr kumimoji="0" lang="en-US" sz="2400" b="0" i="0" u="none" strike="noStrike" kern="1200" cap="none" spc="0" normalizeH="0" baseline="0" noProof="0" dirty="0">
                    <a:ln>
                      <a:noFill/>
                    </a:ln>
                    <a:solidFill>
                      <a:prstClr val="white"/>
                    </a:solidFill>
                    <a:effectLst/>
                    <a:uLnTx/>
                    <a:uFillTx/>
                    <a:latin typeface="Calibri"/>
                  </a:rPr>
                  <a:t> - transformation matrix values and </a:t>
                </a:r>
                <a14:m>
                  <m:oMath xmlns:m="http://schemas.openxmlformats.org/officeDocument/2006/math">
                    <m:r>
                      <a:rPr lang="en-US" sz="2400" i="1">
                        <a:solidFill>
                          <a:prstClr val="white"/>
                        </a:solidFill>
                        <a:latin typeface="Cambria Math" panose="02040503050406030204" pitchFamily="18" charset="0"/>
                      </a:rPr>
                      <m:t>𝑘</m:t>
                    </m:r>
                  </m:oMath>
                </a14:m>
                <a:r>
                  <a:rPr kumimoji="0" lang="en-US" sz="2400" b="0" i="0" u="none" strike="noStrike" kern="1200" cap="none" spc="0" normalizeH="0" baseline="0" noProof="0" dirty="0">
                    <a:ln>
                      <a:noFill/>
                    </a:ln>
                    <a:solidFill>
                      <a:prstClr val="white"/>
                    </a:solidFill>
                    <a:effectLst/>
                    <a:uLnTx/>
                    <a:uFillTx/>
                    <a:latin typeface="Calibri"/>
                  </a:rPr>
                  <a:t> – bias vector values) to the hacker’s set of equations, however, if the number of data samples in the dataset </a:t>
                </a:r>
                <a14:m>
                  <m:oMath xmlns:m="http://schemas.openxmlformats.org/officeDocument/2006/math">
                    <m:r>
                      <a:rPr lang="en-US" sz="2400" b="0" i="1" smtClean="0">
                        <a:solidFill>
                          <a:prstClr val="white"/>
                        </a:solidFill>
                        <a:latin typeface="Cambria Math" panose="02040503050406030204" pitchFamily="18" charset="0"/>
                        <a:ea typeface="Cambria Math" panose="02040503050406030204" pitchFamily="18" charset="0"/>
                      </a:rPr>
                      <m:t>𝑛</m:t>
                    </m:r>
                    <m:r>
                      <a:rPr lang="en-US" sz="2400" b="0" i="1" smtClean="0">
                        <a:solidFill>
                          <a:prstClr val="white"/>
                        </a:solidFill>
                        <a:latin typeface="Cambria Math" panose="02040503050406030204" pitchFamily="18" charset="0"/>
                        <a:ea typeface="Cambria Math" panose="02040503050406030204" pitchFamily="18" charset="0"/>
                      </a:rPr>
                      <m:t>≫</m:t>
                    </m:r>
                    <m:r>
                      <a:rPr lang="en-US" sz="2400" b="0" i="1" smtClean="0">
                        <a:solidFill>
                          <a:prstClr val="white"/>
                        </a:solidFill>
                        <a:latin typeface="Cambria Math" panose="02040503050406030204" pitchFamily="18" charset="0"/>
                        <a:ea typeface="Cambria Math" panose="02040503050406030204" pitchFamily="18" charset="0"/>
                      </a:rPr>
                      <m:t>𝑘</m:t>
                    </m:r>
                  </m:oMath>
                </a14:m>
                <a:r>
                  <a:rPr kumimoji="0" lang="fi-FI" sz="2400" b="0" i="0" u="none" strike="noStrike" kern="1200" cap="none" spc="0" normalizeH="0" baseline="0" noProof="0" dirty="0">
                    <a:ln>
                      <a:noFill/>
                    </a:ln>
                    <a:solidFill>
                      <a:prstClr val="white"/>
                    </a:solidFill>
                    <a:effectLst/>
                    <a:uLnTx/>
                    <a:uFillTx/>
                    <a:latin typeface="Calibri"/>
                  </a:rPr>
                  <a:t> , </a:t>
                </a:r>
                <a:r>
                  <a:rPr kumimoji="0" lang="en-US" sz="2400" b="0" i="0" u="none" strike="noStrike" kern="1200" cap="none" spc="0" normalizeH="0" baseline="0" dirty="0">
                    <a:ln>
                      <a:noFill/>
                    </a:ln>
                    <a:solidFill>
                      <a:prstClr val="white"/>
                    </a:solidFill>
                    <a:effectLst/>
                    <a:uLnTx/>
                    <a:uFillTx/>
                    <a:latin typeface="Calibri"/>
                  </a:rPr>
                  <a:t>then the hacker will have enough equations to succeed. Therefore, for </a:t>
                </a:r>
                <a:r>
                  <a:rPr kumimoji="0" lang="en-US" sz="2400" b="1" i="1" u="none" strike="noStrike" kern="1200" cap="none" spc="0" normalizeH="0" baseline="0" dirty="0">
                    <a:ln>
                      <a:noFill/>
                    </a:ln>
                    <a:solidFill>
                      <a:prstClr val="white"/>
                    </a:solidFill>
                    <a:effectLst/>
                    <a:uLnTx/>
                    <a:uFillTx/>
                    <a:latin typeface="Calibri"/>
                  </a:rPr>
                  <a:t>complete protection</a:t>
                </a:r>
                <a:r>
                  <a:rPr kumimoji="0" lang="en-US" sz="2400" b="0" i="0" u="none" strike="noStrike" kern="1200" cap="none" spc="0" normalizeH="0" baseline="0" dirty="0">
                    <a:ln>
                      <a:noFill/>
                    </a:ln>
                    <a:solidFill>
                      <a:prstClr val="white"/>
                    </a:solidFill>
                    <a:effectLst/>
                    <a:uLnTx/>
                    <a:uFillTx/>
                    <a:latin typeface="Calibri"/>
                  </a:rPr>
                  <a:t> (i.e., even with all the data leaked, the keys</a:t>
                </a:r>
                <a:r>
                  <a:rPr kumimoji="0" lang="en-US" sz="2400" b="0" i="0" u="none" strike="noStrike" kern="1200" cap="none" spc="0" normalizeH="0" dirty="0">
                    <a:ln>
                      <a:noFill/>
                    </a:ln>
                    <a:solidFill>
                      <a:prstClr val="white"/>
                    </a:solidFill>
                    <a:effectLst/>
                    <a:uLnTx/>
                    <a:uFillTx/>
                    <a:latin typeface="Calibri"/>
                  </a:rPr>
                  <a:t> cannot </a:t>
                </a:r>
                <a:r>
                  <a:rPr lang="en-US" sz="2400" dirty="0">
                    <a:solidFill>
                      <a:prstClr val="white"/>
                    </a:solidFill>
                  </a:rPr>
                  <a:t>be uncovered unambiguously</a:t>
                </a:r>
                <a:r>
                  <a:rPr kumimoji="0" lang="en-US" sz="2400" b="0" i="0" u="none" strike="noStrike" kern="1200" cap="none" spc="0" normalizeH="0" baseline="0" dirty="0">
                    <a:ln>
                      <a:noFill/>
                    </a:ln>
                    <a:solidFill>
                      <a:prstClr val="white"/>
                    </a:solidFill>
                    <a:effectLst/>
                    <a:uLnTx/>
                    <a:uFillTx/>
                    <a:latin typeface="Calibri"/>
                  </a:rPr>
                  <a:t>), more anonymization layers are needed. Minimum amount of</a:t>
                </a:r>
                <a:r>
                  <a:rPr kumimoji="0" lang="en-US" sz="2400" b="0" i="0" u="none" strike="noStrike" kern="1200" cap="none" spc="0" normalizeH="0" dirty="0">
                    <a:ln>
                      <a:noFill/>
                    </a:ln>
                    <a:solidFill>
                      <a:prstClr val="white"/>
                    </a:solidFill>
                    <a:effectLst/>
                    <a:uLnTx/>
                    <a:uFillTx/>
                    <a:latin typeface="Calibri"/>
                  </a:rPr>
                  <a:t> layers </a:t>
                </a:r>
                <a14:m>
                  <m:oMath xmlns:m="http://schemas.openxmlformats.org/officeDocument/2006/math">
                    <m:r>
                      <a:rPr lang="en-US" sz="2400" i="1">
                        <a:solidFill>
                          <a:prstClr val="white"/>
                        </a:solidFill>
                        <a:latin typeface="Cambria Math" panose="02040503050406030204" pitchFamily="18" charset="0"/>
                      </a:rPr>
                      <m:t>𝑙</m:t>
                    </m:r>
                  </m:oMath>
                </a14:m>
                <a:r>
                  <a:rPr kumimoji="0" lang="en-US" sz="2400" b="0" i="0" u="none" strike="noStrike" kern="1200" cap="none" spc="0" normalizeH="0" dirty="0">
                    <a:ln>
                      <a:noFill/>
                    </a:ln>
                    <a:solidFill>
                      <a:prstClr val="white"/>
                    </a:solidFill>
                    <a:effectLst/>
                    <a:uLnTx/>
                    <a:uFillTx/>
                    <a:latin typeface="Calibri"/>
                  </a:rPr>
                  <a:t> for complete protection </a:t>
                </a:r>
                <a:r>
                  <a:rPr kumimoji="0" lang="en-US" sz="2400" b="0" i="0" u="none" strike="noStrike" kern="1200" cap="none" spc="0" normalizeH="0" baseline="0" dirty="0">
                    <a:ln>
                      <a:noFill/>
                    </a:ln>
                    <a:solidFill>
                      <a:prstClr val="white"/>
                    </a:solidFill>
                    <a:effectLst/>
                    <a:uLnTx/>
                    <a:uFillTx/>
                    <a:latin typeface="Calibri"/>
                  </a:rPr>
                  <a:t>can be computed as follows:</a:t>
                </a:r>
                <a:r>
                  <a:rPr lang="en-US" sz="2400" dirty="0">
                    <a:solidFill>
                      <a:prstClr val="white"/>
                    </a:solidFill>
                    <a:latin typeface="Calibri"/>
                  </a:rPr>
                  <a:t>    </a:t>
                </a:r>
                <a14:m>
                  <m:oMath xmlns:m="http://schemas.openxmlformats.org/officeDocument/2006/math">
                    <m:r>
                      <a:rPr kumimoji="0" lang="en-US" sz="2400" b="0" i="1" u="none" strike="noStrike" kern="1200" cap="none" spc="0" normalizeH="0" baseline="0" smtClean="0">
                        <a:ln>
                          <a:noFill/>
                        </a:ln>
                        <a:solidFill>
                          <a:prstClr val="white"/>
                        </a:solidFill>
                        <a:effectLst/>
                        <a:uLnTx/>
                        <a:uFillTx/>
                        <a:latin typeface="Cambria Math" panose="02040503050406030204" pitchFamily="18" charset="0"/>
                      </a:rPr>
                      <m:t>𝑙</m:t>
                    </m:r>
                    <m:r>
                      <a:rPr kumimoji="0" lang="en-US" sz="2400" b="0" i="1" u="none" strike="noStrike" kern="1200" cap="none" spc="0" normalizeH="0" baseline="0" smtClean="0">
                        <a:ln>
                          <a:noFill/>
                        </a:ln>
                        <a:solidFill>
                          <a:prstClr val="white"/>
                        </a:solidFill>
                        <a:effectLst/>
                        <a:uLnTx/>
                        <a:uFillTx/>
                        <a:latin typeface="Cambria Math" panose="02040503050406030204" pitchFamily="18" charset="0"/>
                      </a:rPr>
                      <m:t>=</m:t>
                    </m:r>
                    <m:d>
                      <m:dPr>
                        <m:begChr m:val="⌈"/>
                        <m:endChr m:val="⌉"/>
                        <m:ctrlPr>
                          <a:rPr lang="en-US" sz="2400" i="1">
                            <a:solidFill>
                              <a:prstClr val="white"/>
                            </a:solidFill>
                            <a:latin typeface="Cambria Math" panose="02040503050406030204" pitchFamily="18" charset="0"/>
                          </a:rPr>
                        </m:ctrlPr>
                      </m:dPr>
                      <m:e>
                        <m:f>
                          <m:fPr>
                            <m:ctrlPr>
                              <a:rPr lang="en-US" sz="2400" i="1" smtClean="0">
                                <a:solidFill>
                                  <a:prstClr val="white"/>
                                </a:solidFill>
                                <a:latin typeface="Cambria Math" panose="02040503050406030204" pitchFamily="18" charset="0"/>
                              </a:rPr>
                            </m:ctrlPr>
                          </m:fPr>
                          <m:num>
                            <m:r>
                              <a:rPr lang="en-US" sz="2400" b="0" i="1" smtClean="0">
                                <a:solidFill>
                                  <a:prstClr val="white"/>
                                </a:solidFill>
                                <a:latin typeface="Cambria Math" panose="02040503050406030204" pitchFamily="18" charset="0"/>
                              </a:rPr>
                              <m:t>𝑛</m:t>
                            </m:r>
                          </m:num>
                          <m:den>
                            <m:r>
                              <a:rPr lang="en-US" sz="2400" b="0" i="1" smtClean="0">
                                <a:solidFill>
                                  <a:prstClr val="white"/>
                                </a:solidFill>
                                <a:latin typeface="Cambria Math" panose="02040503050406030204" pitchFamily="18" charset="0"/>
                              </a:rPr>
                              <m:t>𝑘</m:t>
                            </m:r>
                            <m:r>
                              <a:rPr lang="en-US" sz="2400" b="0" i="1" smtClean="0">
                                <a:solidFill>
                                  <a:prstClr val="white"/>
                                </a:solidFill>
                                <a:latin typeface="Cambria Math" panose="02040503050406030204" pitchFamily="18" charset="0"/>
                                <a:ea typeface="Cambria Math" panose="02040503050406030204" pitchFamily="18" charset="0"/>
                              </a:rPr>
                              <m:t>∙(</m:t>
                            </m:r>
                            <m:r>
                              <a:rPr lang="en-US" sz="2400" b="0" i="1" smtClean="0">
                                <a:solidFill>
                                  <a:prstClr val="white"/>
                                </a:solidFill>
                                <a:latin typeface="Cambria Math" panose="02040503050406030204" pitchFamily="18" charset="0"/>
                                <a:ea typeface="Cambria Math" panose="02040503050406030204" pitchFamily="18" charset="0"/>
                              </a:rPr>
                              <m:t>𝑘</m:t>
                            </m:r>
                            <m:r>
                              <a:rPr lang="en-US" sz="2400" b="0" i="1" smtClean="0">
                                <a:solidFill>
                                  <a:prstClr val="white"/>
                                </a:solidFill>
                                <a:latin typeface="Cambria Math" panose="02040503050406030204" pitchFamily="18" charset="0"/>
                                <a:ea typeface="Cambria Math" panose="02040503050406030204" pitchFamily="18" charset="0"/>
                              </a:rPr>
                              <m:t>+1)</m:t>
                            </m:r>
                          </m:den>
                        </m:f>
                      </m:e>
                    </m:d>
                    <m:r>
                      <a:rPr lang="en-US" sz="2400" b="0" i="0" smtClean="0">
                        <a:solidFill>
                          <a:prstClr val="white"/>
                        </a:solidFill>
                        <a:latin typeface="Cambria Math" panose="02040503050406030204" pitchFamily="18" charset="0"/>
                      </a:rPr>
                      <m:t>.</m:t>
                    </m:r>
                  </m:oMath>
                </a14:m>
                <a:r>
                  <a:rPr lang="en-US" sz="2400" dirty="0">
                    <a:solidFill>
                      <a:prstClr val="white"/>
                    </a:solidFill>
                  </a:rPr>
                  <a:t> For example, complete protection of the completely leaked 10-dimensional dataset with 10000 data samples will require 91 protection layers.</a:t>
                </a:r>
              </a:p>
            </p:txBody>
          </p:sp>
        </mc:Choice>
        <mc:Fallback xmlns="">
          <p:sp>
            <p:nvSpPr>
              <p:cNvPr id="4" name="Rectangle 3"/>
              <p:cNvSpPr>
                <a:spLocks noRot="1" noChangeAspect="1" noMove="1" noResize="1" noEditPoints="1" noAdjustHandles="1" noChangeArrowheads="1" noChangeShapeType="1" noTextEdit="1"/>
              </p:cNvSpPr>
              <p:nvPr/>
            </p:nvSpPr>
            <p:spPr>
              <a:xfrm>
                <a:off x="171451" y="914400"/>
                <a:ext cx="11849100" cy="5857875"/>
              </a:xfrm>
              <a:prstGeom prst="rect">
                <a:avLst/>
              </a:prstGeom>
              <a:blipFill>
                <a:blip r:embed="rId2"/>
                <a:stretch>
                  <a:fillRect l="-564" t="-413" r="-615" b="-2064"/>
                </a:stretch>
              </a:blipFill>
              <a:ln w="50800">
                <a:solidFill>
                  <a:srgbClr val="FF0000"/>
                </a:solidFill>
              </a:ln>
            </p:spPr>
            <p:txBody>
              <a:bodyPr/>
              <a:lstStyle/>
              <a:p>
                <a:r>
                  <a:rPr lang="en-US">
                    <a:noFill/>
                  </a:rPr>
                  <a:t> </a:t>
                </a:r>
              </a:p>
            </p:txBody>
          </p:sp>
        </mc:Fallback>
      </mc:AlternateContent>
      <p:sp>
        <p:nvSpPr>
          <p:cNvPr id="5" name="Rectangle 4"/>
          <p:cNvSpPr/>
          <p:nvPr/>
        </p:nvSpPr>
        <p:spPr>
          <a:xfrm>
            <a:off x="2866126" y="92732"/>
            <a:ext cx="6108981"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How secure is this solution?</a:t>
            </a:r>
          </a:p>
        </p:txBody>
      </p:sp>
    </p:spTree>
    <p:extLst>
      <p:ext uri="{BB962C8B-B14F-4D97-AF65-F5344CB8AC3E}">
        <p14:creationId xmlns:p14="http://schemas.microsoft.com/office/powerpoint/2010/main" val="2185602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341879942"/>
              </p:ext>
            </p:extLst>
          </p:nvPr>
        </p:nvGraphicFramePr>
        <p:xfrm>
          <a:off x="5448300" y="1"/>
          <a:ext cx="6724650" cy="6857999"/>
        </p:xfrm>
        <a:graphic>
          <a:graphicData uri="http://schemas.openxmlformats.org/drawingml/2006/table">
            <a:tbl>
              <a:tblPr firstRow="1" bandRow="1">
                <a:tableStyleId>{5C22544A-7EE6-4342-B048-85BDC9FD1C3A}</a:tableStyleId>
              </a:tblPr>
              <a:tblGrid>
                <a:gridCol w="3362325">
                  <a:extLst>
                    <a:ext uri="{9D8B030D-6E8A-4147-A177-3AD203B41FA5}">
                      <a16:colId xmlns:a16="http://schemas.microsoft.com/office/drawing/2014/main" val="1428935093"/>
                    </a:ext>
                  </a:extLst>
                </a:gridCol>
                <a:gridCol w="3362325">
                  <a:extLst>
                    <a:ext uri="{9D8B030D-6E8A-4147-A177-3AD203B41FA5}">
                      <a16:colId xmlns:a16="http://schemas.microsoft.com/office/drawing/2014/main" val="35297989"/>
                    </a:ext>
                  </a:extLst>
                </a:gridCol>
              </a:tblGrid>
              <a:tr h="843145">
                <a:tc>
                  <a:txBody>
                    <a:bodyPr/>
                    <a:lstStyle/>
                    <a:p>
                      <a:pPr algn="ctr"/>
                      <a:r>
                        <a:rPr lang="en-US" sz="2400" dirty="0"/>
                        <a:t>Classification</a:t>
                      </a:r>
                    </a:p>
                  </a:txBody>
                  <a:tcPr anchor="ctr"/>
                </a:tc>
                <a:tc>
                  <a:txBody>
                    <a:bodyPr/>
                    <a:lstStyle/>
                    <a:p>
                      <a:pPr algn="ctr"/>
                      <a:r>
                        <a:rPr lang="en-US" sz="2400" dirty="0"/>
                        <a:t>Prediction</a:t>
                      </a:r>
                    </a:p>
                  </a:txBody>
                  <a:tcPr anchor="ctr"/>
                </a:tc>
                <a:extLst>
                  <a:ext uri="{0D108BD9-81ED-4DB2-BD59-A6C34878D82A}">
                    <a16:rowId xmlns:a16="http://schemas.microsoft.com/office/drawing/2014/main" val="2930107797"/>
                  </a:ext>
                </a:extLst>
              </a:tr>
              <a:tr h="2001742">
                <a:tc>
                  <a:txBody>
                    <a:bodyPr/>
                    <a:lstStyle/>
                    <a:p>
                      <a:endParaRPr lang="en-US" dirty="0"/>
                    </a:p>
                  </a:txBody>
                  <a:tcPr/>
                </a:tc>
                <a:tc>
                  <a:txBody>
                    <a:bodyPr/>
                    <a:lstStyle/>
                    <a:p>
                      <a:endParaRPr lang="en-US"/>
                    </a:p>
                  </a:txBody>
                  <a:tcPr/>
                </a:tc>
                <a:extLst>
                  <a:ext uri="{0D108BD9-81ED-4DB2-BD59-A6C34878D82A}">
                    <a16:rowId xmlns:a16="http://schemas.microsoft.com/office/drawing/2014/main" val="3995116074"/>
                  </a:ext>
                </a:extLst>
              </a:tr>
              <a:tr h="200655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82897611"/>
                  </a:ext>
                </a:extLst>
              </a:tr>
              <a:tr h="200655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76991941"/>
                  </a:ext>
                </a:extLst>
              </a:tr>
            </a:tbl>
          </a:graphicData>
        </a:graphic>
      </p:graphicFrame>
      <p:pic>
        <p:nvPicPr>
          <p:cNvPr id="4" name="image9.jpg"/>
          <p:cNvPicPr/>
          <p:nvPr/>
        </p:nvPicPr>
        <p:blipFill>
          <a:blip r:embed="rId2"/>
          <a:srcRect/>
          <a:stretch>
            <a:fillRect/>
          </a:stretch>
        </p:blipFill>
        <p:spPr>
          <a:xfrm>
            <a:off x="5529897" y="966152"/>
            <a:ext cx="3166428" cy="1748790"/>
          </a:xfrm>
          <a:prstGeom prst="rect">
            <a:avLst/>
          </a:prstGeom>
          <a:ln/>
        </p:spPr>
      </p:pic>
      <p:pic>
        <p:nvPicPr>
          <p:cNvPr id="5" name="image7.jpg"/>
          <p:cNvPicPr/>
          <p:nvPr/>
        </p:nvPicPr>
        <p:blipFill>
          <a:blip r:embed="rId3"/>
          <a:srcRect/>
          <a:stretch>
            <a:fillRect/>
          </a:stretch>
        </p:blipFill>
        <p:spPr>
          <a:xfrm>
            <a:off x="8941118" y="966152"/>
            <a:ext cx="3155631" cy="1748790"/>
          </a:xfrm>
          <a:prstGeom prst="rect">
            <a:avLst/>
          </a:prstGeom>
          <a:ln/>
        </p:spPr>
      </p:pic>
      <p:pic>
        <p:nvPicPr>
          <p:cNvPr id="6" name="image13.jpg"/>
          <p:cNvPicPr/>
          <p:nvPr/>
        </p:nvPicPr>
        <p:blipFill>
          <a:blip r:embed="rId4"/>
          <a:srcRect/>
          <a:stretch>
            <a:fillRect/>
          </a:stretch>
        </p:blipFill>
        <p:spPr>
          <a:xfrm>
            <a:off x="5529897" y="2907347"/>
            <a:ext cx="3166428" cy="1864678"/>
          </a:xfrm>
          <a:prstGeom prst="rect">
            <a:avLst/>
          </a:prstGeom>
          <a:ln/>
        </p:spPr>
      </p:pic>
      <p:pic>
        <p:nvPicPr>
          <p:cNvPr id="7" name="image14.jpg"/>
          <p:cNvPicPr/>
          <p:nvPr/>
        </p:nvPicPr>
        <p:blipFill>
          <a:blip r:embed="rId5"/>
          <a:srcRect/>
          <a:stretch>
            <a:fillRect/>
          </a:stretch>
        </p:blipFill>
        <p:spPr>
          <a:xfrm>
            <a:off x="8941118" y="2907347"/>
            <a:ext cx="3155631" cy="1864678"/>
          </a:xfrm>
          <a:prstGeom prst="rect">
            <a:avLst/>
          </a:prstGeom>
          <a:ln/>
        </p:spPr>
      </p:pic>
      <p:pic>
        <p:nvPicPr>
          <p:cNvPr id="8" name="image10.jpg"/>
          <p:cNvPicPr/>
          <p:nvPr/>
        </p:nvPicPr>
        <p:blipFill>
          <a:blip r:embed="rId6"/>
          <a:srcRect/>
          <a:stretch>
            <a:fillRect/>
          </a:stretch>
        </p:blipFill>
        <p:spPr>
          <a:xfrm>
            <a:off x="5529897" y="4964430"/>
            <a:ext cx="3166428" cy="1785938"/>
          </a:xfrm>
          <a:prstGeom prst="rect">
            <a:avLst/>
          </a:prstGeom>
          <a:ln/>
        </p:spPr>
      </p:pic>
      <p:pic>
        <p:nvPicPr>
          <p:cNvPr id="9" name="image3.jpg"/>
          <p:cNvPicPr/>
          <p:nvPr/>
        </p:nvPicPr>
        <p:blipFill>
          <a:blip r:embed="rId7"/>
          <a:srcRect/>
          <a:stretch>
            <a:fillRect/>
          </a:stretch>
        </p:blipFill>
        <p:spPr>
          <a:xfrm>
            <a:off x="8941118" y="4964430"/>
            <a:ext cx="3155631" cy="1798320"/>
          </a:xfrm>
          <a:prstGeom prst="rect">
            <a:avLst/>
          </a:prstGeom>
          <a:ln/>
        </p:spPr>
      </p:pic>
      <p:sp>
        <p:nvSpPr>
          <p:cNvPr id="11" name="Rectangle 10"/>
          <p:cNvSpPr/>
          <p:nvPr/>
        </p:nvSpPr>
        <p:spPr>
          <a:xfrm>
            <a:off x="326485" y="0"/>
            <a:ext cx="369043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Experiments</a:t>
            </a:r>
          </a:p>
        </p:txBody>
      </p:sp>
      <p:sp>
        <p:nvSpPr>
          <p:cNvPr id="12" name="Rectangle 11"/>
          <p:cNvSpPr/>
          <p:nvPr/>
        </p:nvSpPr>
        <p:spPr>
          <a:xfrm>
            <a:off x="19050" y="866755"/>
            <a:ext cx="5380354" cy="5878532"/>
          </a:xfrm>
          <a:prstGeom prst="rect">
            <a:avLst/>
          </a:prstGeom>
          <a:noFill/>
        </p:spPr>
        <p:txBody>
          <a:bodyPr wrap="square" lIns="91440" tIns="45720" rIns="91440" bIns="45720">
            <a:spAutoFit/>
          </a:bodyPr>
          <a:lstStyle/>
          <a:p>
            <a:pPr algn="just"/>
            <a:r>
              <a:rPr lang="en-US" sz="2400" b="1" dirty="0">
                <a:ln w="22225">
                  <a:solidFill>
                    <a:schemeClr val="accent2"/>
                  </a:solidFill>
                  <a:prstDash val="solid"/>
                </a:ln>
                <a:solidFill>
                  <a:schemeClr val="accent2">
                    <a:lumMod val="40000"/>
                    <a:lumOff val="60000"/>
                  </a:schemeClr>
                </a:solidFill>
              </a:rPr>
              <a:t>     Checking the performance and the efficiency of the ML algorithms (Classification and Prediction) with the anonymizes datasets depending on the depth of anonymization. </a:t>
            </a:r>
          </a:p>
          <a:p>
            <a:pPr algn="just"/>
            <a:endParaRPr lang="en-US" sz="2400" b="1" dirty="0">
              <a:ln w="22225">
                <a:solidFill>
                  <a:schemeClr val="accent2"/>
                </a:solidFill>
                <a:prstDash val="solid"/>
              </a:ln>
              <a:solidFill>
                <a:schemeClr val="accent2">
                  <a:lumMod val="40000"/>
                  <a:lumOff val="60000"/>
                </a:schemeClr>
              </a:solidFill>
            </a:endParaRPr>
          </a:p>
          <a:p>
            <a:r>
              <a:rPr lang="en-US" sz="5400" dirty="0">
                <a:ln w="0"/>
                <a:effectLst>
                  <a:outerShdw blurRad="38100" dist="19050" dir="2700000" algn="tl" rotWithShape="0">
                    <a:schemeClr val="dk1">
                      <a:alpha val="40000"/>
                    </a:schemeClr>
                  </a:outerShdw>
                </a:effectLst>
              </a:rPr>
              <a:t>  Conclusion</a:t>
            </a:r>
          </a:p>
          <a:p>
            <a:pPr algn="just"/>
            <a:endParaRPr lang="en-GB" sz="800" dirty="0"/>
          </a:p>
          <a:p>
            <a:pPr algn="just"/>
            <a:r>
              <a:rPr lang="en-GB" sz="2000" b="1" dirty="0">
                <a:ln w="22225">
                  <a:solidFill>
                    <a:schemeClr val="accent2"/>
                  </a:solidFill>
                  <a:prstDash val="solid"/>
                </a:ln>
                <a:solidFill>
                  <a:schemeClr val="accent2">
                    <a:lumMod val="40000"/>
                    <a:lumOff val="60000"/>
                  </a:schemeClr>
                </a:solidFill>
              </a:rPr>
              <a:t>     We made several experiments to show how much the performance of the trained neural nets will suffer from the deepening of the anonymization power. The conducted experiments revealed no sufficiently decreasing performance with the introduced homeomorphic transformation and no dependency between number of frozen layers and the training time. </a:t>
            </a:r>
            <a:endParaRPr lang="en-US" sz="2000" b="1" dirty="0">
              <a:ln w="22225">
                <a:solidFill>
                  <a:schemeClr val="accent2"/>
                </a:solidFill>
                <a:prstDash val="solid"/>
              </a:ln>
              <a:solidFill>
                <a:schemeClr val="accent2">
                  <a:lumMod val="40000"/>
                  <a:lumOff val="60000"/>
                </a:schemeClr>
              </a:solidFill>
            </a:endParaRPr>
          </a:p>
        </p:txBody>
      </p:sp>
      <p:grpSp>
        <p:nvGrpSpPr>
          <p:cNvPr id="13" name="Group 12"/>
          <p:cNvGrpSpPr/>
          <p:nvPr/>
        </p:nvGrpSpPr>
        <p:grpSpPr>
          <a:xfrm>
            <a:off x="3390900" y="2571750"/>
            <a:ext cx="1896903" cy="1321484"/>
            <a:chOff x="5771776" y="967825"/>
            <a:chExt cx="3058313" cy="1944215"/>
          </a:xfrm>
        </p:grpSpPr>
        <p:pic>
          <p:nvPicPr>
            <p:cNvPr id="14" name="Picture 2"/>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771776" y="967825"/>
              <a:ext cx="2977355"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9">
              <a:clrChange>
                <a:clrFrom>
                  <a:srgbClr val="FFFFFF"/>
                </a:clrFrom>
                <a:clrTo>
                  <a:srgbClr val="FFFFFF">
                    <a:alpha val="0"/>
                  </a:srgbClr>
                </a:clrTo>
              </a:clrChange>
            </a:blip>
            <a:stretch>
              <a:fillRect/>
            </a:stretch>
          </p:blipFill>
          <p:spPr>
            <a:xfrm rot="1862362">
              <a:off x="8328171" y="1816924"/>
              <a:ext cx="501918" cy="743581"/>
            </a:xfrm>
            <a:prstGeom prst="rect">
              <a:avLst/>
            </a:prstGeom>
          </p:spPr>
        </p:pic>
      </p:grpSp>
    </p:spTree>
    <p:extLst>
      <p:ext uri="{BB962C8B-B14F-4D97-AF65-F5344CB8AC3E}">
        <p14:creationId xmlns:p14="http://schemas.microsoft.com/office/powerpoint/2010/main" val="1974105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7180"/>
            <a:ext cx="4242388" cy="5769238"/>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Come to study at our International Master Program</a:t>
            </a:r>
            <a:endParaRPr kumimoji="0" lang="en-US" alt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srgbClr val="FFFFFF"/>
                  </a:solidFill>
                  <a:prstDash val="solid"/>
                </a:ln>
                <a:solidFill>
                  <a:srgbClr val="FF0000"/>
                </a:solidFill>
                <a:effectLst>
                  <a:outerShdw dist="38100" dir="2700000" algn="bl" rotWithShape="0">
                    <a:srgbClr val="DAEDEF"/>
                  </a:outerShdw>
                </a:effectLst>
                <a:uLnTx/>
                <a:uFillTx/>
                <a:latin typeface="Arial"/>
                <a:ea typeface="+mn-ea"/>
                <a:cs typeface="Arial"/>
              </a:rPr>
              <a:t>COIN:</a:t>
            </a:r>
            <a:r>
              <a:rPr kumimoji="0" lang="en-US" sz="36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Arial"/>
                <a:ea typeface="+mn-ea"/>
                <a:cs typeface="Arial"/>
              </a:rPr>
              <a:t> </a:t>
            </a:r>
            <a:r>
              <a:rPr kumimoji="0" lang="en-US" sz="3600" b="1" i="0" u="none" strike="noStrike" kern="1200" cap="none" spc="0" normalizeH="0" baseline="0" noProof="0" dirty="0">
                <a:ln w="13462">
                  <a:solidFill>
                    <a:srgbClr val="FFFFFF"/>
                  </a:solidFill>
                  <a:prstDash val="solid"/>
                </a:ln>
                <a:solidFill>
                  <a:srgbClr val="0070C0"/>
                </a:solidFill>
                <a:effectLst>
                  <a:outerShdw dist="38100" dir="2700000" algn="bl" rotWithShape="0">
                    <a:srgbClr val="DAEDEF"/>
                  </a:outerShdw>
                </a:effectLst>
                <a:uLnTx/>
                <a:uFillTx/>
                <a:latin typeface="Arial"/>
                <a:ea typeface="+mn-ea"/>
                <a:cs typeface="Arial"/>
              </a:rPr>
              <a:t>Cognitive Computing and Collective Intelligence … </a:t>
            </a:r>
          </a:p>
        </p:txBody>
      </p:sp>
      <p:grpSp>
        <p:nvGrpSpPr>
          <p:cNvPr id="9" name="Группа 2"/>
          <p:cNvGrpSpPr/>
          <p:nvPr/>
        </p:nvGrpSpPr>
        <p:grpSpPr>
          <a:xfrm>
            <a:off x="4461700" y="3409753"/>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Arial"/>
                  <a:ea typeface="+mn-ea"/>
                  <a:cs typeface="Arial"/>
                </a:rPr>
                <a:t>COIN</a:t>
              </a:r>
              <a:endParaRPr kumimoji="0" lang="ru-RU"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Arial"/>
                <a:ea typeface="+mn-ea"/>
                <a:cs typeface="Arial"/>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1791" y="3967701"/>
            <a:ext cx="5115035" cy="2557518"/>
          </a:xfrm>
          <a:prstGeom prst="rect">
            <a:avLst/>
          </a:prstGeom>
        </p:spPr>
      </p:pic>
      <p:sp>
        <p:nvSpPr>
          <p:cNvPr id="7" name="Rectangle 6"/>
          <p:cNvSpPr/>
          <p:nvPr/>
        </p:nvSpPr>
        <p:spPr>
          <a:xfrm>
            <a:off x="7021791" y="3055810"/>
            <a:ext cx="457586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n-ea"/>
                <a:cs typeface="Arial"/>
                <a:hlinkClick r:id="rId8"/>
              </a:rPr>
              <a:t>http://www.jyu.fi/ai</a:t>
            </a:r>
            <a:r>
              <a:rPr kumimoji="0" lang="en-US" sz="4000" b="0" i="0" u="none" strike="noStrike" kern="1200" cap="none" spc="0" normalizeH="0" baseline="0" noProof="0" dirty="0">
                <a:ln>
                  <a:noFill/>
                </a:ln>
                <a:solidFill>
                  <a:srgbClr val="000000"/>
                </a:solidFill>
                <a:effectLst/>
                <a:uLnTx/>
                <a:uFillTx/>
                <a:latin typeface="Arial"/>
                <a:ea typeface="+mn-ea"/>
                <a:cs typeface="Arial"/>
              </a:rPr>
              <a:t>  </a:t>
            </a:r>
          </a:p>
        </p:txBody>
      </p:sp>
    </p:spTree>
    <p:extLst>
      <p:ext uri="{BB962C8B-B14F-4D97-AF65-F5344CB8AC3E}">
        <p14:creationId xmlns:p14="http://schemas.microsoft.com/office/powerpoint/2010/main" val="1856097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468763"/>
            <a:ext cx="10779308" cy="4400673"/>
          </a:xfrm>
          <a:prstGeom prst="rect">
            <a:avLst/>
          </a:prstGeom>
        </p:spPr>
      </p:pic>
      <p:sp>
        <p:nvSpPr>
          <p:cNvPr id="5" name="Rectangle 4"/>
          <p:cNvSpPr/>
          <p:nvPr/>
        </p:nvSpPr>
        <p:spPr>
          <a:xfrm>
            <a:off x="2317690" y="5043785"/>
            <a:ext cx="941244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400" b="0" cap="none" spc="0" dirty="0">
                <a:ln w="0"/>
                <a:solidFill>
                  <a:schemeClr val="tx1"/>
                </a:solidFill>
                <a:effectLst>
                  <a:outerShdw blurRad="38100" dist="19050" dir="2700000" algn="tl" rotWithShape="0">
                    <a:schemeClr val="dk1">
                      <a:alpha val="40000"/>
                    </a:schemeClr>
                  </a:outerShdw>
                </a:effectLst>
                <a:hlinkClick r:id="rId3"/>
              </a:rPr>
              <a:t>https://ai.it.jyu.fi/ISM-2020-Anonymization.pptx</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1992953" y="5591842"/>
            <a:ext cx="412100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US" sz="2400" b="0" cap="none" spc="0" dirty="0">
                <a:ln w="0"/>
                <a:solidFill>
                  <a:schemeClr val="tx1"/>
                </a:solidFill>
                <a:effectLst>
                  <a:outerShdw blurRad="38100" dist="19050" dir="2700000" algn="tl" rotWithShape="0">
                    <a:schemeClr val="dk1">
                      <a:alpha val="40000"/>
                    </a:schemeClr>
                  </a:outerShdw>
                </a:effectLst>
                <a:hlinkClick r:id="rId4"/>
              </a:rPr>
              <a:t>vagan.terziyan@jyu.fi</a:t>
            </a:r>
            <a:r>
              <a:rPr lang="en-US" sz="2400" b="0" cap="none" spc="0" dirty="0">
                <a:ln w="0"/>
                <a:solidFill>
                  <a:schemeClr val="tx1"/>
                </a:solidFill>
                <a:effectLst>
                  <a:outerShdw blurRad="38100" dist="19050" dir="2700000" algn="tl" rotWithShape="0">
                    <a:schemeClr val="dk1">
                      <a:alpha val="40000"/>
                    </a:schemeClr>
                  </a:outerShdw>
                </a:effectLst>
              </a:rPr>
              <a:t>  </a:t>
            </a:r>
          </a:p>
        </p:txBody>
      </p:sp>
      <p:grpSp>
        <p:nvGrpSpPr>
          <p:cNvPr id="7" name="Group 6"/>
          <p:cNvGrpSpPr/>
          <p:nvPr/>
        </p:nvGrpSpPr>
        <p:grpSpPr>
          <a:xfrm>
            <a:off x="96050" y="4931100"/>
            <a:ext cx="1896903" cy="1321484"/>
            <a:chOff x="5771776" y="967825"/>
            <a:chExt cx="3058313" cy="1944215"/>
          </a:xfrm>
        </p:grpSpPr>
        <p:pic>
          <p:nvPicPr>
            <p:cNvPr id="8" name="Picture 2"/>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771776" y="967825"/>
              <a:ext cx="2977355"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rot="1862362">
              <a:off x="8328171" y="1816924"/>
              <a:ext cx="501918" cy="743581"/>
            </a:xfrm>
            <a:prstGeom prst="rect">
              <a:avLst/>
            </a:prstGeom>
          </p:spPr>
        </p:pic>
      </p:grpSp>
    </p:spTree>
    <p:extLst>
      <p:ext uri="{BB962C8B-B14F-4D97-AF65-F5344CB8AC3E}">
        <p14:creationId xmlns:p14="http://schemas.microsoft.com/office/powerpoint/2010/main" val="316133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ent Arrow 18"/>
          <p:cNvSpPr/>
          <p:nvPr/>
        </p:nvSpPr>
        <p:spPr>
          <a:xfrm rot="5400000">
            <a:off x="8568445" y="2048193"/>
            <a:ext cx="2674480" cy="3001785"/>
          </a:xfrm>
          <a:prstGeom prst="bentArrow">
            <a:avLst>
              <a:gd name="adj1" fmla="val 10547"/>
              <a:gd name="adj2" fmla="val 15163"/>
              <a:gd name="adj3" fmla="val 23096"/>
              <a:gd name="adj4" fmla="val 282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Left Arrow 10"/>
          <p:cNvSpPr/>
          <p:nvPr/>
        </p:nvSpPr>
        <p:spPr>
          <a:xfrm rot="10800000">
            <a:off x="4743450" y="2986407"/>
            <a:ext cx="1828800" cy="182380"/>
          </a:xfrm>
          <a:prstGeom prst="leftArrow">
            <a:avLst>
              <a:gd name="adj1" fmla="val 50000"/>
              <a:gd name="adj2" fmla="val 8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rot="10800000">
            <a:off x="4743450" y="2252982"/>
            <a:ext cx="1828800" cy="182380"/>
          </a:xfrm>
          <a:prstGeom prst="leftArrow">
            <a:avLst>
              <a:gd name="adj1" fmla="val 50000"/>
              <a:gd name="adj2" fmla="val 8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10800000">
            <a:off x="4753121" y="1491751"/>
            <a:ext cx="1828800" cy="182380"/>
          </a:xfrm>
          <a:prstGeom prst="leftArrow">
            <a:avLst>
              <a:gd name="adj1" fmla="val 50000"/>
              <a:gd name="adj2" fmla="val 8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5251" y="4453673"/>
            <a:ext cx="6210299" cy="2308324"/>
          </a:xfrm>
          <a:prstGeom prst="rect">
            <a:avLst/>
          </a:prstGeom>
          <a:solidFill>
            <a:schemeClr val="bg1">
              <a:lumMod val="85000"/>
            </a:schemeClr>
          </a:solidFill>
          <a:ln w="19050">
            <a:solidFill>
              <a:schemeClr val="tx1"/>
            </a:solidFill>
          </a:ln>
        </p:spPr>
        <p:txBody>
          <a:bodyPr wrap="square">
            <a:spAutoFit/>
          </a:bodyPr>
          <a:lstStyle/>
          <a:p>
            <a:pPr algn="just"/>
            <a:r>
              <a:rPr lang="en-US" dirty="0">
                <a:latin typeface="Times New Roman" panose="02020603050405020304" pitchFamily="18" charset="0"/>
                <a:ea typeface="SimSun" panose="02010600030101010101" pitchFamily="2" charset="-122"/>
              </a:rPr>
              <a:t>     The technical challenge would be enabling correct and efficient analysis of the large amounts of data produced by Industry 4.0 and its large sensor networks.</a:t>
            </a:r>
          </a:p>
          <a:p>
            <a:pPr algn="just"/>
            <a:r>
              <a:rPr lang="en-US" dirty="0">
                <a:latin typeface="Times New Roman" panose="02020603050405020304" pitchFamily="18" charset="0"/>
                <a:ea typeface="SimSun" panose="02010600030101010101" pitchFamily="2" charset="-122"/>
              </a:rPr>
              <a:t>     Machine Learning (ML) as a technology has progressed a lot during the last few years, however, the legal aspects of the collection and processing data (such as privacy concern regarding personal data) has been neglected. Nowadays the potential of the ML models is essentially limited by the strict privacy regulations. </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5778" y="1044482"/>
            <a:ext cx="707929" cy="6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914400"/>
            <a:ext cx="4631823" cy="3473867"/>
          </a:xfrm>
          <a:prstGeom prst="rect">
            <a:avLst/>
          </a:prstGeom>
        </p:spPr>
      </p:pic>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5778" y="1796957"/>
            <a:ext cx="707929" cy="6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5778" y="2539907"/>
            <a:ext cx="707929" cy="6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lowchart: Magnetic Disk 11"/>
          <p:cNvSpPr/>
          <p:nvPr/>
        </p:nvSpPr>
        <p:spPr>
          <a:xfrm>
            <a:off x="6632754" y="1277303"/>
            <a:ext cx="1692095" cy="2152788"/>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Private (!)</a:t>
            </a:r>
          </a:p>
          <a:p>
            <a:pPr algn="ctr"/>
            <a:r>
              <a:rPr lang="en-US" sz="4000" b="1" dirty="0">
                <a:solidFill>
                  <a:schemeClr val="tx1"/>
                </a:solidFill>
              </a:rPr>
              <a:t>DATA</a:t>
            </a:r>
            <a:endParaRPr lang="fi-FI" sz="4000" b="1" dirty="0">
              <a:solidFill>
                <a:schemeClr val="tx1"/>
              </a:solidFill>
            </a:endParaRPr>
          </a:p>
        </p:txBody>
      </p:sp>
      <p:sp>
        <p:nvSpPr>
          <p:cNvPr id="13" name="Rectangle 12"/>
          <p:cNvSpPr/>
          <p:nvPr/>
        </p:nvSpPr>
        <p:spPr>
          <a:xfrm>
            <a:off x="633602" y="-93386"/>
            <a:ext cx="1121550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Data privacy challenge for Industry 4.0</a:t>
            </a:r>
          </a:p>
        </p:txBody>
      </p:sp>
      <p:grpSp>
        <p:nvGrpSpPr>
          <p:cNvPr id="14" name="Group 13"/>
          <p:cNvGrpSpPr/>
          <p:nvPr/>
        </p:nvGrpSpPr>
        <p:grpSpPr>
          <a:xfrm>
            <a:off x="9196974" y="1500447"/>
            <a:ext cx="2756901" cy="2014595"/>
            <a:chOff x="5434599" y="1337703"/>
            <a:chExt cx="2756901" cy="2014595"/>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52" y="1691501"/>
              <a:ext cx="2718848" cy="166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6" name="Rectangle 15"/>
            <p:cNvSpPr/>
            <p:nvPr/>
          </p:nvSpPr>
          <p:spPr>
            <a:xfrm>
              <a:off x="5434599" y="1337703"/>
              <a:ext cx="2723759"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Intelligence-as-a-Service</a:t>
              </a:r>
            </a:p>
          </p:txBody>
        </p:sp>
      </p:grpSp>
      <p:grpSp>
        <p:nvGrpSpPr>
          <p:cNvPr id="20" name="Group 19"/>
          <p:cNvGrpSpPr/>
          <p:nvPr/>
        </p:nvGrpSpPr>
        <p:grpSpPr>
          <a:xfrm>
            <a:off x="9901051" y="4743450"/>
            <a:ext cx="2138558" cy="1332540"/>
            <a:chOff x="9363075" y="5183586"/>
            <a:chExt cx="2138558" cy="1332540"/>
          </a:xfrm>
        </p:grpSpPr>
        <p:pic>
          <p:nvPicPr>
            <p:cNvPr id="17" name="Picture 16"/>
            <p:cNvPicPr>
              <a:picLocks noChangeAspect="1"/>
            </p:cNvPicPr>
            <p:nvPr/>
          </p:nvPicPr>
          <p:blipFill>
            <a:blip r:embed="rId5">
              <a:clrChange>
                <a:clrFrom>
                  <a:srgbClr val="FFFFFF"/>
                </a:clrFrom>
                <a:clrTo>
                  <a:srgbClr val="FFFFFF">
                    <a:alpha val="0"/>
                  </a:srgbClr>
                </a:clrTo>
              </a:clrChange>
            </a:blip>
            <a:stretch>
              <a:fillRect/>
            </a:stretch>
          </p:blipFill>
          <p:spPr>
            <a:xfrm>
              <a:off x="9363075" y="5183586"/>
              <a:ext cx="2024062" cy="1332540"/>
            </a:xfrm>
            <a:prstGeom prst="rect">
              <a:avLst/>
            </a:prstGeom>
          </p:spPr>
        </p:pic>
        <p:pic>
          <p:nvPicPr>
            <p:cNvPr id="18" name="Picture 17"/>
            <p:cNvPicPr>
              <a:picLocks noChangeAspect="1"/>
            </p:cNvPicPr>
            <p:nvPr/>
          </p:nvPicPr>
          <p:blipFill>
            <a:blip r:embed="rId6">
              <a:clrChange>
                <a:clrFrom>
                  <a:srgbClr val="1A1A1A"/>
                </a:clrFrom>
                <a:clrTo>
                  <a:srgbClr val="1A1A1A">
                    <a:alpha val="0"/>
                  </a:srgbClr>
                </a:clrTo>
              </a:clrChange>
            </a:blip>
            <a:stretch>
              <a:fillRect/>
            </a:stretch>
          </p:blipFill>
          <p:spPr>
            <a:xfrm>
              <a:off x="10591995" y="5433699"/>
              <a:ext cx="909638" cy="540277"/>
            </a:xfrm>
            <a:prstGeom prst="rect">
              <a:avLst/>
            </a:prstGeom>
          </p:spPr>
        </p:pic>
      </p:grpSp>
      <p:sp>
        <p:nvSpPr>
          <p:cNvPr id="21" name="Rectangle 20"/>
          <p:cNvSpPr/>
          <p:nvPr/>
        </p:nvSpPr>
        <p:spPr>
          <a:xfrm>
            <a:off x="6395018" y="3643622"/>
            <a:ext cx="3429833" cy="2554545"/>
          </a:xfrm>
          <a:prstGeom prst="rect">
            <a:avLst/>
          </a:prstGeom>
          <a:solidFill>
            <a:schemeClr val="bg1">
              <a:lumMod val="85000"/>
            </a:schemeClr>
          </a:solidFill>
          <a:ln w="25400">
            <a:solidFill>
              <a:schemeClr val="tx1"/>
            </a:solidFill>
          </a:ln>
        </p:spPr>
        <p:txBody>
          <a:bodyPr wrap="square" lIns="91440" tIns="45720" rIns="91440" bIns="45720">
            <a:spAutoFit/>
          </a:bodyPr>
          <a:lstStyle/>
          <a:p>
            <a:pPr algn="just"/>
            <a:r>
              <a:rPr lang="en-US" sz="3200" b="0" cap="none" spc="0" dirty="0">
                <a:ln w="0"/>
                <a:solidFill>
                  <a:srgbClr val="FF0000"/>
                </a:solidFill>
                <a:effectLst>
                  <a:outerShdw blurRad="38100" dist="19050" dir="2700000" algn="tl" rotWithShape="0">
                    <a:schemeClr val="dk1">
                      <a:alpha val="40000"/>
                    </a:schemeClr>
                  </a:outerShdw>
                </a:effectLst>
              </a:rPr>
              <a:t>How to capture hidden value out of the data but (while doing it) preserve the data privacy?</a:t>
            </a:r>
          </a:p>
        </p:txBody>
      </p:sp>
    </p:spTree>
    <p:extLst>
      <p:ext uri="{BB962C8B-B14F-4D97-AF65-F5344CB8AC3E}">
        <p14:creationId xmlns:p14="http://schemas.microsoft.com/office/powerpoint/2010/main" val="1191601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0"/>
            <a:ext cx="4631823" cy="3473867"/>
          </a:xfrm>
          <a:prstGeom prst="rect">
            <a:avLst/>
          </a:prstGeom>
        </p:spPr>
      </p:pic>
      <p:pic>
        <p:nvPicPr>
          <p:cNvPr id="2" name="Picture 1"/>
          <p:cNvPicPr>
            <a:picLocks noChangeAspect="1"/>
          </p:cNvPicPr>
          <p:nvPr/>
        </p:nvPicPr>
        <p:blipFill>
          <a:blip r:embed="rId3"/>
          <a:stretch>
            <a:fillRect/>
          </a:stretch>
        </p:blipFill>
        <p:spPr>
          <a:xfrm>
            <a:off x="1798763" y="3582486"/>
            <a:ext cx="3432369" cy="1945382"/>
          </a:xfrm>
          <a:prstGeom prst="rect">
            <a:avLst/>
          </a:prstGeom>
        </p:spPr>
      </p:pic>
      <p:sp>
        <p:nvSpPr>
          <p:cNvPr id="3" name="Rectangle 2"/>
          <p:cNvSpPr/>
          <p:nvPr/>
        </p:nvSpPr>
        <p:spPr>
          <a:xfrm>
            <a:off x="2806874" y="4872923"/>
            <a:ext cx="1528944"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Private</a:t>
            </a:r>
          </a:p>
        </p:txBody>
      </p:sp>
      <p:pic>
        <p:nvPicPr>
          <p:cNvPr id="4" name="Picture 3"/>
          <p:cNvPicPr>
            <a:picLocks noChangeAspect="1"/>
          </p:cNvPicPr>
          <p:nvPr/>
        </p:nvPicPr>
        <p:blipFill>
          <a:blip r:embed="rId4">
            <a:clrChange>
              <a:clrFrom>
                <a:srgbClr val="FCE5FF"/>
              </a:clrFrom>
              <a:clrTo>
                <a:srgbClr val="FCE5FF">
                  <a:alpha val="0"/>
                </a:srgbClr>
              </a:clrTo>
            </a:clrChange>
          </a:blip>
          <a:stretch>
            <a:fillRect/>
          </a:stretch>
        </p:blipFill>
        <p:spPr>
          <a:xfrm>
            <a:off x="1665354" y="3477673"/>
            <a:ext cx="1051000" cy="1097168"/>
          </a:xfrm>
          <a:prstGeom prst="rect">
            <a:avLst/>
          </a:prstGeom>
        </p:spPr>
      </p:pic>
      <p:sp>
        <p:nvSpPr>
          <p:cNvPr id="5" name="Flowchart: Magnetic Disk 4"/>
          <p:cNvSpPr/>
          <p:nvPr/>
        </p:nvSpPr>
        <p:spPr>
          <a:xfrm>
            <a:off x="2965630" y="4017442"/>
            <a:ext cx="1008112" cy="85548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endParaRPr lang="fi-FI" dirty="0">
              <a:solidFill>
                <a:schemeClr val="tx1"/>
              </a:solidFill>
            </a:endParaRPr>
          </a:p>
        </p:txBody>
      </p:sp>
      <p:sp>
        <p:nvSpPr>
          <p:cNvPr id="6" name="Rectangle 5"/>
          <p:cNvSpPr/>
          <p:nvPr/>
        </p:nvSpPr>
        <p:spPr>
          <a:xfrm>
            <a:off x="314325" y="3566397"/>
            <a:ext cx="1484438" cy="707886"/>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Private Data Owner</a:t>
            </a:r>
          </a:p>
        </p:txBody>
      </p:sp>
      <p:sp>
        <p:nvSpPr>
          <p:cNvPr id="7" name="TextBox 6"/>
          <p:cNvSpPr txBox="1"/>
          <p:nvPr/>
        </p:nvSpPr>
        <p:spPr>
          <a:xfrm>
            <a:off x="6715125" y="994939"/>
            <a:ext cx="5200649" cy="4524315"/>
          </a:xfrm>
          <a:prstGeom prst="rect">
            <a:avLst/>
          </a:prstGeom>
          <a:solidFill>
            <a:srgbClr val="FF0000"/>
          </a:solidFill>
          <a:ln w="41275" cmpd="thinThick">
            <a:solidFill>
              <a:schemeClr val="tx1"/>
            </a:solidFill>
          </a:ln>
        </p:spPr>
        <p:txBody>
          <a:bodyPr wrap="square" rtlCol="0">
            <a:spAutoFit/>
          </a:bodyPr>
          <a:lstStyle/>
          <a:p>
            <a:pPr algn="just"/>
            <a:r>
              <a:rPr lang="en-US" sz="2400" dirty="0">
                <a:solidFill>
                  <a:schemeClr val="bg1"/>
                </a:solidFill>
              </a:rPr>
              <a:t>Assume that some company (Private Data Owner in the picture) has collected data from its processes. The data contains also sensitive information about the personnel, customers (patients, etc.).</a:t>
            </a:r>
          </a:p>
          <a:p>
            <a:pPr algn="just"/>
            <a:endParaRPr lang="en-US" sz="2400" dirty="0">
              <a:solidFill>
                <a:schemeClr val="bg1"/>
              </a:solidFill>
            </a:endParaRPr>
          </a:p>
          <a:p>
            <a:pPr algn="just"/>
            <a:r>
              <a:rPr lang="en-US" sz="2400" dirty="0">
                <a:solidFill>
                  <a:schemeClr val="bg1"/>
                </a:solidFill>
              </a:rPr>
              <a:t>Assume that this company wants to get some added value from the data but cannot afford expensive AI/ML analytics and appropriate Data Science / AI skills within own (Private) premises …</a:t>
            </a:r>
            <a:endParaRPr lang="fi-FI" sz="2400" dirty="0">
              <a:solidFill>
                <a:schemeClr val="bg1"/>
              </a:solidFill>
            </a:endParaRPr>
          </a:p>
        </p:txBody>
      </p:sp>
      <p:sp>
        <p:nvSpPr>
          <p:cNvPr id="9" name="Rectangle 8"/>
          <p:cNvSpPr/>
          <p:nvPr/>
        </p:nvSpPr>
        <p:spPr>
          <a:xfrm>
            <a:off x="8237629" y="0"/>
            <a:ext cx="2844048"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need</a:t>
            </a:r>
          </a:p>
        </p:txBody>
      </p:sp>
    </p:spTree>
    <p:extLst>
      <p:ext uri="{BB962C8B-B14F-4D97-AF65-F5344CB8AC3E}">
        <p14:creationId xmlns:p14="http://schemas.microsoft.com/office/powerpoint/2010/main" val="1283973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2977114" y="4504622"/>
            <a:ext cx="997966"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sp>
        <p:nvSpPr>
          <p:cNvPr id="5" name="Flowchart: Magnetic Disk 4"/>
          <p:cNvSpPr/>
          <p:nvPr/>
        </p:nvSpPr>
        <p:spPr>
          <a:xfrm>
            <a:off x="2870380" y="3649141"/>
            <a:ext cx="1008112" cy="85548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endParaRPr lang="fi-FI" dirty="0">
              <a:solidFill>
                <a:schemeClr val="tx1"/>
              </a:solidFill>
            </a:endParaRPr>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5771022" y="3109373"/>
            <a:ext cx="4778690" cy="2769109"/>
          </a:xfrm>
          <a:prstGeom prst="rect">
            <a:avLst/>
          </a:prstGeom>
        </p:spPr>
      </p:pic>
      <p:sp>
        <p:nvSpPr>
          <p:cNvPr id="7" name="Rectangle 6"/>
          <p:cNvSpPr/>
          <p:nvPr/>
        </p:nvSpPr>
        <p:spPr>
          <a:xfrm>
            <a:off x="7403301" y="5209570"/>
            <a:ext cx="1514132"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Unsafe</a:t>
            </a:r>
          </a:p>
        </p:txBody>
      </p:sp>
      <p:pic>
        <p:nvPicPr>
          <p:cNvPr id="9" name="Picture 8"/>
          <p:cNvPicPr>
            <a:picLocks noChangeAspect="1"/>
          </p:cNvPicPr>
          <p:nvPr/>
        </p:nvPicPr>
        <p:blipFill>
          <a:blip r:embed="rId5"/>
          <a:stretch>
            <a:fillRect/>
          </a:stretch>
        </p:blipFill>
        <p:spPr>
          <a:xfrm>
            <a:off x="6269782" y="1356446"/>
            <a:ext cx="4337701" cy="2292694"/>
          </a:xfrm>
          <a:prstGeom prst="rect">
            <a:avLst/>
          </a:prstGeom>
        </p:spPr>
      </p:pic>
      <p:grpSp>
        <p:nvGrpSpPr>
          <p:cNvPr id="13" name="Group 12"/>
          <p:cNvGrpSpPr/>
          <p:nvPr/>
        </p:nvGrpSpPr>
        <p:grpSpPr>
          <a:xfrm>
            <a:off x="7072852" y="3964625"/>
            <a:ext cx="2088232" cy="1275588"/>
            <a:chOff x="5548852" y="2667272"/>
            <a:chExt cx="2088232" cy="1275588"/>
          </a:xfrm>
        </p:grpSpPr>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8852" y="2667272"/>
              <a:ext cx="2088232" cy="127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0" name="Rectangle 9"/>
            <p:cNvSpPr/>
            <p:nvPr/>
          </p:nvSpPr>
          <p:spPr>
            <a:xfrm>
              <a:off x="5619986" y="3600027"/>
              <a:ext cx="1960600" cy="307777"/>
            </a:xfrm>
            <a:prstGeom prst="rect">
              <a:avLst/>
            </a:prstGeom>
            <a:solidFill>
              <a:schemeClr val="bg1"/>
            </a:solidFill>
          </p:spPr>
          <p:txBody>
            <a:bodyPr wrap="none" lIns="91440" tIns="45720" rIns="91440" bIns="45720">
              <a:spAutoFit/>
            </a:bodyPr>
            <a:lstStyle/>
            <a:p>
              <a:pPr algn="ctr"/>
              <a:r>
                <a:rPr lang="en-US" sz="1400" dirty="0">
                  <a:ln w="0"/>
                  <a:effectLst>
                    <a:outerShdw blurRad="38100" dist="19050" dir="2700000" algn="tl" rotWithShape="0">
                      <a:schemeClr val="dk1">
                        <a:alpha val="40000"/>
                      </a:schemeClr>
                    </a:outerShdw>
                  </a:effectLst>
                </a:rPr>
                <a:t>Intelligence-as-a-Service</a:t>
              </a:r>
            </a:p>
          </p:txBody>
        </p:sp>
      </p:grpSp>
      <p:sp>
        <p:nvSpPr>
          <p:cNvPr id="12" name="Rectangle 11"/>
          <p:cNvSpPr/>
          <p:nvPr/>
        </p:nvSpPr>
        <p:spPr>
          <a:xfrm>
            <a:off x="7863268" y="1416819"/>
            <a:ext cx="1996309" cy="523220"/>
          </a:xfrm>
          <a:prstGeom prst="rect">
            <a:avLst/>
          </a:prstGeom>
          <a:noFill/>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Intelligence-as-a-Service Provider</a:t>
            </a:r>
          </a:p>
        </p:txBody>
      </p:sp>
      <p:sp>
        <p:nvSpPr>
          <p:cNvPr id="15" name="Rectangle 14"/>
          <p:cNvSpPr/>
          <p:nvPr/>
        </p:nvSpPr>
        <p:spPr>
          <a:xfrm>
            <a:off x="621079" y="3214185"/>
            <a:ext cx="1051000" cy="523220"/>
          </a:xfrm>
          <a:prstGeom prst="rect">
            <a:avLst/>
          </a:prstGeom>
          <a:noFill/>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Private Data Owner</a:t>
            </a:r>
          </a:p>
        </p:txBody>
      </p:sp>
      <p:sp>
        <p:nvSpPr>
          <p:cNvPr id="16" name="TextBox 15"/>
          <p:cNvSpPr txBox="1"/>
          <p:nvPr/>
        </p:nvSpPr>
        <p:spPr>
          <a:xfrm>
            <a:off x="190539" y="1114590"/>
            <a:ext cx="5829863" cy="1569660"/>
          </a:xfrm>
          <a:prstGeom prst="rect">
            <a:avLst/>
          </a:prstGeom>
          <a:solidFill>
            <a:srgbClr val="FF0000"/>
          </a:solidFill>
          <a:ln w="41275" cmpd="thinThick">
            <a:solidFill>
              <a:schemeClr val="tx1"/>
            </a:solidFill>
          </a:ln>
        </p:spPr>
        <p:txBody>
          <a:bodyPr wrap="square" rtlCol="0">
            <a:spAutoFit/>
          </a:bodyPr>
          <a:lstStyle/>
          <a:p>
            <a:pPr algn="just"/>
            <a:r>
              <a:rPr lang="en-US" sz="2400" dirty="0">
                <a:solidFill>
                  <a:schemeClr val="bg1"/>
                </a:solidFill>
              </a:rPr>
              <a:t>… Popular option would be to use external clouds (provided by, e.g., Microsoft, IBM, Google, Amazon,…, etc.), which provide solid  Intelligence-as-a-Service AI/ML analytics …</a:t>
            </a:r>
            <a:endParaRPr lang="fi-FI" sz="2400" dirty="0">
              <a:solidFill>
                <a:schemeClr val="bg1"/>
              </a:solidFill>
            </a:endParaRPr>
          </a:p>
        </p:txBody>
      </p:sp>
      <p:sp>
        <p:nvSpPr>
          <p:cNvPr id="17" name="Rectangle 16"/>
          <p:cNvSpPr/>
          <p:nvPr/>
        </p:nvSpPr>
        <p:spPr>
          <a:xfrm>
            <a:off x="2891649" y="27112"/>
            <a:ext cx="9023304"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Machine-Learning-as-a-Service</a:t>
            </a:r>
          </a:p>
        </p:txBody>
      </p:sp>
    </p:spTree>
    <p:extLst>
      <p:ext uri="{BB962C8B-B14F-4D97-AF65-F5344CB8AC3E}">
        <p14:creationId xmlns:p14="http://schemas.microsoft.com/office/powerpoint/2010/main" val="3119591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2976060"/>
            <a:ext cx="3432369" cy="1945382"/>
          </a:xfrm>
          <a:prstGeom prst="rect">
            <a:avLst/>
          </a:prstGeom>
        </p:spPr>
      </p:pic>
      <p:sp>
        <p:nvSpPr>
          <p:cNvPr id="3" name="Rectangle 2"/>
          <p:cNvSpPr/>
          <p:nvPr/>
        </p:nvSpPr>
        <p:spPr>
          <a:xfrm>
            <a:off x="2977114" y="4266497"/>
            <a:ext cx="997966"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2871247"/>
            <a:ext cx="1051000" cy="1097168"/>
          </a:xfrm>
          <a:prstGeom prst="rect">
            <a:avLst/>
          </a:prstGeom>
        </p:spPr>
      </p:pic>
      <p:sp>
        <p:nvSpPr>
          <p:cNvPr id="5" name="Flowchart: Magnetic Disk 4"/>
          <p:cNvSpPr/>
          <p:nvPr/>
        </p:nvSpPr>
        <p:spPr>
          <a:xfrm>
            <a:off x="2870380" y="3411016"/>
            <a:ext cx="1008112" cy="85548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endParaRPr lang="fi-FI" dirty="0">
              <a:solidFill>
                <a:schemeClr val="tx1"/>
              </a:solidFill>
            </a:endParaRPr>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961022" y="3276849"/>
            <a:ext cx="5646460" cy="3271956"/>
          </a:xfrm>
          <a:prstGeom prst="rect">
            <a:avLst/>
          </a:prstGeom>
        </p:spPr>
      </p:pic>
      <p:pic>
        <p:nvPicPr>
          <p:cNvPr id="9" name="Picture 8"/>
          <p:cNvPicPr>
            <a:picLocks noChangeAspect="1"/>
          </p:cNvPicPr>
          <p:nvPr/>
        </p:nvPicPr>
        <p:blipFill>
          <a:blip r:embed="rId5"/>
          <a:stretch>
            <a:fillRect/>
          </a:stretch>
        </p:blipFill>
        <p:spPr>
          <a:xfrm>
            <a:off x="6269782" y="1118321"/>
            <a:ext cx="4337701" cy="2292694"/>
          </a:xfrm>
          <a:prstGeom prst="rect">
            <a:avLst/>
          </a:prstGeom>
        </p:spPr>
      </p:pic>
      <p:grpSp>
        <p:nvGrpSpPr>
          <p:cNvPr id="13" name="Group 12"/>
          <p:cNvGrpSpPr/>
          <p:nvPr/>
        </p:nvGrpSpPr>
        <p:grpSpPr>
          <a:xfrm>
            <a:off x="7216813" y="4698685"/>
            <a:ext cx="1439486" cy="934595"/>
            <a:chOff x="5162286" y="3415216"/>
            <a:chExt cx="2134126" cy="1188454"/>
          </a:xfrm>
        </p:grpSpPr>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2286" y="3415216"/>
              <a:ext cx="2134126" cy="1188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0" name="Rectangle 9"/>
            <p:cNvSpPr/>
            <p:nvPr/>
          </p:nvSpPr>
          <p:spPr>
            <a:xfrm>
              <a:off x="5207854" y="4267561"/>
              <a:ext cx="2030740" cy="293532"/>
            </a:xfrm>
            <a:prstGeom prst="rect">
              <a:avLst/>
            </a:prstGeom>
            <a:solidFill>
              <a:schemeClr val="bg1"/>
            </a:solidFill>
          </p:spPr>
          <p:txBody>
            <a:bodyPr wrap="square" lIns="91440" tIns="45720" rIns="91440" bIns="45720">
              <a:spAutoFit/>
            </a:bodyPr>
            <a:lstStyle/>
            <a:p>
              <a:pPr algn="ctr"/>
              <a:r>
                <a:rPr lang="en-US" sz="900" dirty="0">
                  <a:ln w="0"/>
                  <a:effectLst>
                    <a:outerShdw blurRad="38100" dist="19050" dir="2700000" algn="tl" rotWithShape="0">
                      <a:schemeClr val="dk1">
                        <a:alpha val="40000"/>
                      </a:schemeClr>
                    </a:outerShdw>
                  </a:effectLst>
                </a:rPr>
                <a:t>Intelligence-as-a-Service</a:t>
              </a:r>
            </a:p>
          </p:txBody>
        </p:sp>
      </p:grpSp>
      <p:sp>
        <p:nvSpPr>
          <p:cNvPr id="12" name="Rectangle 11"/>
          <p:cNvSpPr/>
          <p:nvPr/>
        </p:nvSpPr>
        <p:spPr>
          <a:xfrm>
            <a:off x="7863268" y="1178694"/>
            <a:ext cx="1996309" cy="523220"/>
          </a:xfrm>
          <a:prstGeom prst="rect">
            <a:avLst/>
          </a:prstGeom>
          <a:noFill/>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Intelligence-as-a-Service Provider</a:t>
            </a:r>
          </a:p>
        </p:txBody>
      </p:sp>
      <p:sp>
        <p:nvSpPr>
          <p:cNvPr id="15" name="Rectangle 14"/>
          <p:cNvSpPr/>
          <p:nvPr/>
        </p:nvSpPr>
        <p:spPr>
          <a:xfrm>
            <a:off x="0" y="2987483"/>
            <a:ext cx="1571541" cy="707886"/>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Private Data Owner</a:t>
            </a:r>
          </a:p>
        </p:txBody>
      </p:sp>
      <p:sp>
        <p:nvSpPr>
          <p:cNvPr id="14" name="Flowchart: Magnetic Disk 13"/>
          <p:cNvSpPr/>
          <p:nvPr/>
        </p:nvSpPr>
        <p:spPr>
          <a:xfrm>
            <a:off x="6350723" y="3999242"/>
            <a:ext cx="625923" cy="622148"/>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endParaRPr lang="fi-FI" dirty="0">
              <a:solidFill>
                <a:schemeClr val="tx1"/>
              </a:solidFill>
            </a:endParaRPr>
          </a:p>
        </p:txBody>
      </p:sp>
      <p:sp>
        <p:nvSpPr>
          <p:cNvPr id="11" name="Curved Down Arrow 10"/>
          <p:cNvSpPr/>
          <p:nvPr/>
        </p:nvSpPr>
        <p:spPr>
          <a:xfrm rot="645672">
            <a:off x="3586581" y="3291615"/>
            <a:ext cx="3313091" cy="588227"/>
          </a:xfrm>
          <a:prstGeom prst="curvedDownArrow">
            <a:avLst>
              <a:gd name="adj1" fmla="val 20818"/>
              <a:gd name="adj2" fmla="val 50000"/>
              <a:gd name="adj3" fmla="val 36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 name="Rectangle 15"/>
          <p:cNvSpPr/>
          <p:nvPr/>
        </p:nvSpPr>
        <p:spPr>
          <a:xfrm>
            <a:off x="7681565" y="3503089"/>
            <a:ext cx="1514132"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Unsafe</a:t>
            </a:r>
          </a:p>
        </p:txBody>
      </p:sp>
      <p:sp>
        <p:nvSpPr>
          <p:cNvPr id="17" name="TextBox 16"/>
          <p:cNvSpPr txBox="1"/>
          <p:nvPr/>
        </p:nvSpPr>
        <p:spPr>
          <a:xfrm>
            <a:off x="990829" y="968984"/>
            <a:ext cx="4368492" cy="1569660"/>
          </a:xfrm>
          <a:prstGeom prst="rect">
            <a:avLst/>
          </a:prstGeom>
          <a:solidFill>
            <a:srgbClr val="FF0000"/>
          </a:solidFill>
          <a:ln w="41275" cmpd="thinThick">
            <a:solidFill>
              <a:schemeClr val="tx1"/>
            </a:solidFill>
          </a:ln>
        </p:spPr>
        <p:txBody>
          <a:bodyPr wrap="square" rtlCol="0">
            <a:spAutoFit/>
          </a:bodyPr>
          <a:lstStyle/>
          <a:p>
            <a:pPr algn="just"/>
            <a:r>
              <a:rPr lang="en-US" sz="2400" dirty="0">
                <a:solidFill>
                  <a:schemeClr val="bg1"/>
                </a:solidFill>
              </a:rPr>
              <a:t>… Ordinary practice is that the data has to be placed within this remote cloud before the actual processing starts …</a:t>
            </a:r>
            <a:endParaRPr lang="fi-FI" sz="2400" dirty="0">
              <a:solidFill>
                <a:schemeClr val="bg1"/>
              </a:solidFill>
            </a:endParaRPr>
          </a:p>
        </p:txBody>
      </p:sp>
      <p:sp>
        <p:nvSpPr>
          <p:cNvPr id="18" name="Rectangle 17"/>
          <p:cNvSpPr/>
          <p:nvPr/>
        </p:nvSpPr>
        <p:spPr>
          <a:xfrm>
            <a:off x="2891649" y="27112"/>
            <a:ext cx="9023304"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Machine-Learning-as-a-Service</a:t>
            </a:r>
          </a:p>
        </p:txBody>
      </p:sp>
    </p:spTree>
    <p:extLst>
      <p:ext uri="{BB962C8B-B14F-4D97-AF65-F5344CB8AC3E}">
        <p14:creationId xmlns:p14="http://schemas.microsoft.com/office/powerpoint/2010/main" val="222396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2028435" y="4452450"/>
            <a:ext cx="997966"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5456322" y="2897181"/>
            <a:ext cx="5646460" cy="3703644"/>
          </a:xfrm>
          <a:prstGeom prst="rect">
            <a:avLst/>
          </a:prstGeom>
        </p:spPr>
      </p:pic>
      <p:pic>
        <p:nvPicPr>
          <p:cNvPr id="9" name="Picture 8"/>
          <p:cNvPicPr>
            <a:picLocks noChangeAspect="1"/>
          </p:cNvPicPr>
          <p:nvPr/>
        </p:nvPicPr>
        <p:blipFill>
          <a:blip r:embed="rId5"/>
          <a:stretch>
            <a:fillRect/>
          </a:stretch>
        </p:blipFill>
        <p:spPr>
          <a:xfrm>
            <a:off x="6269782" y="978168"/>
            <a:ext cx="4337701" cy="2292694"/>
          </a:xfrm>
          <a:prstGeom prst="rect">
            <a:avLst/>
          </a:prstGeom>
        </p:spPr>
      </p:pic>
      <p:grpSp>
        <p:nvGrpSpPr>
          <p:cNvPr id="13" name="Group 12"/>
          <p:cNvGrpSpPr/>
          <p:nvPr/>
        </p:nvGrpSpPr>
        <p:grpSpPr>
          <a:xfrm>
            <a:off x="7830806" y="4445498"/>
            <a:ext cx="1336163" cy="775616"/>
            <a:chOff x="5372429" y="3415216"/>
            <a:chExt cx="1980943" cy="1026635"/>
          </a:xfrm>
        </p:grpSpPr>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2429" y="3415216"/>
              <a:ext cx="1980943" cy="102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0" name="Rectangle 9"/>
            <p:cNvSpPr/>
            <p:nvPr/>
          </p:nvSpPr>
          <p:spPr>
            <a:xfrm>
              <a:off x="5464260" y="4114997"/>
              <a:ext cx="1819902" cy="285170"/>
            </a:xfrm>
            <a:prstGeom prst="rect">
              <a:avLst/>
            </a:prstGeom>
            <a:solidFill>
              <a:schemeClr val="bg1"/>
            </a:solid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Intelligence-as-a-Service</a:t>
              </a:r>
            </a:p>
          </p:txBody>
        </p:sp>
      </p:grpSp>
      <p:sp>
        <p:nvSpPr>
          <p:cNvPr id="12" name="Rectangle 11"/>
          <p:cNvSpPr/>
          <p:nvPr/>
        </p:nvSpPr>
        <p:spPr>
          <a:xfrm>
            <a:off x="7863268" y="1019491"/>
            <a:ext cx="1996309" cy="523220"/>
          </a:xfrm>
          <a:prstGeom prst="rect">
            <a:avLst/>
          </a:prstGeom>
          <a:noFill/>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Intelligence-as-a-Service Provider</a:t>
            </a:r>
          </a:p>
        </p:txBody>
      </p:sp>
      <p:sp>
        <p:nvSpPr>
          <p:cNvPr id="15" name="Rectangle 14"/>
          <p:cNvSpPr/>
          <p:nvPr/>
        </p:nvSpPr>
        <p:spPr>
          <a:xfrm>
            <a:off x="493614" y="3256902"/>
            <a:ext cx="1051000" cy="523220"/>
          </a:xfrm>
          <a:prstGeom prst="rect">
            <a:avLst/>
          </a:prstGeom>
          <a:noFill/>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Private Data Owner</a:t>
            </a:r>
          </a:p>
        </p:txBody>
      </p:sp>
      <p:sp>
        <p:nvSpPr>
          <p:cNvPr id="14" name="Flowchart: Magnetic Disk 13"/>
          <p:cNvSpPr/>
          <p:nvPr/>
        </p:nvSpPr>
        <p:spPr>
          <a:xfrm>
            <a:off x="8114763" y="3438038"/>
            <a:ext cx="625923" cy="622148"/>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endParaRPr lang="fi-FI" dirty="0">
              <a:solidFill>
                <a:schemeClr val="tx1"/>
              </a:solidFill>
            </a:endParaRPr>
          </a:p>
        </p:txBody>
      </p:sp>
      <p:pic>
        <p:nvPicPr>
          <p:cNvPr id="19" name="Picture 18"/>
          <p:cNvPicPr>
            <a:picLocks noChangeAspect="1"/>
          </p:cNvPicPr>
          <p:nvPr/>
        </p:nvPicPr>
        <p:blipFill>
          <a:blip r:embed="rId7"/>
          <a:stretch>
            <a:fillRect/>
          </a:stretch>
        </p:blipFill>
        <p:spPr>
          <a:xfrm>
            <a:off x="7997872" y="5512162"/>
            <a:ext cx="931272" cy="831492"/>
          </a:xfrm>
          <a:prstGeom prst="rect">
            <a:avLst/>
          </a:prstGeom>
        </p:spPr>
      </p:pic>
      <p:sp>
        <p:nvSpPr>
          <p:cNvPr id="20" name="Down Arrow 19"/>
          <p:cNvSpPr/>
          <p:nvPr/>
        </p:nvSpPr>
        <p:spPr>
          <a:xfrm>
            <a:off x="8211699" y="3965290"/>
            <a:ext cx="432048" cy="432048"/>
          </a:xfrm>
          <a:prstGeom prst="downArrow">
            <a:avLst>
              <a:gd name="adj1" fmla="val 50000"/>
              <a:gd name="adj2" fmla="val 68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Down Arrow 20"/>
          <p:cNvSpPr/>
          <p:nvPr/>
        </p:nvSpPr>
        <p:spPr>
          <a:xfrm>
            <a:off x="8245442" y="5158811"/>
            <a:ext cx="432048" cy="432048"/>
          </a:xfrm>
          <a:prstGeom prst="downArrow">
            <a:avLst>
              <a:gd name="adj1" fmla="val 50000"/>
              <a:gd name="adj2" fmla="val 68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21"/>
          <p:cNvSpPr/>
          <p:nvPr/>
        </p:nvSpPr>
        <p:spPr>
          <a:xfrm>
            <a:off x="9445749" y="4705937"/>
            <a:ext cx="1514132"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Unsafe</a:t>
            </a:r>
          </a:p>
        </p:txBody>
      </p:sp>
      <p:sp>
        <p:nvSpPr>
          <p:cNvPr id="17" name="TextBox 16"/>
          <p:cNvSpPr txBox="1"/>
          <p:nvPr/>
        </p:nvSpPr>
        <p:spPr>
          <a:xfrm>
            <a:off x="17548" y="128656"/>
            <a:ext cx="5456703" cy="2677656"/>
          </a:xfrm>
          <a:prstGeom prst="rect">
            <a:avLst/>
          </a:prstGeom>
          <a:solidFill>
            <a:srgbClr val="FF0000"/>
          </a:solidFill>
          <a:ln w="41275" cmpd="thinThick">
            <a:solidFill>
              <a:schemeClr val="tx1"/>
            </a:solidFill>
          </a:ln>
        </p:spPr>
        <p:txBody>
          <a:bodyPr wrap="square" rtlCol="0">
            <a:spAutoFit/>
          </a:bodyPr>
          <a:lstStyle/>
          <a:p>
            <a:pPr algn="just"/>
            <a:r>
              <a:rPr lang="en-US" sz="2400" dirty="0">
                <a:solidFill>
                  <a:schemeClr val="bg1"/>
                </a:solidFill>
              </a:rPr>
              <a:t>… Machine Learning tools of the cloud process the data, and the as a result there will be trained model(s) as function(s) for potential decision-making, anomaly detection, diagnostics, classification, prediction, forecasting, etc. Let us call this outcome as “Knowledge” …</a:t>
            </a:r>
            <a:endParaRPr lang="fi-FI" sz="2400" dirty="0">
              <a:solidFill>
                <a:schemeClr val="bg1"/>
              </a:solidFill>
            </a:endParaRPr>
          </a:p>
        </p:txBody>
      </p:sp>
      <p:sp>
        <p:nvSpPr>
          <p:cNvPr id="18" name="Down Arrow 17"/>
          <p:cNvSpPr/>
          <p:nvPr/>
        </p:nvSpPr>
        <p:spPr>
          <a:xfrm rot="16200000">
            <a:off x="8835616" y="5875722"/>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Down Arrow 22"/>
          <p:cNvSpPr/>
          <p:nvPr/>
        </p:nvSpPr>
        <p:spPr>
          <a:xfrm rot="16200000">
            <a:off x="7853660" y="5866202"/>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Rectangle 23"/>
          <p:cNvSpPr/>
          <p:nvPr/>
        </p:nvSpPr>
        <p:spPr>
          <a:xfrm>
            <a:off x="5518147" y="248053"/>
            <a:ext cx="6686550" cy="707886"/>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Machine-Learning-as-a-Service</a:t>
            </a:r>
          </a:p>
        </p:txBody>
      </p:sp>
    </p:spTree>
    <p:extLst>
      <p:ext uri="{BB962C8B-B14F-4D97-AF65-F5344CB8AC3E}">
        <p14:creationId xmlns:p14="http://schemas.microsoft.com/office/powerpoint/2010/main" val="316720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1855250" y="4443150"/>
            <a:ext cx="997966"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961022" y="3154356"/>
            <a:ext cx="5646460" cy="3703644"/>
          </a:xfrm>
          <a:prstGeom prst="rect">
            <a:avLst/>
          </a:prstGeom>
        </p:spPr>
      </p:pic>
      <p:pic>
        <p:nvPicPr>
          <p:cNvPr id="9" name="Picture 8"/>
          <p:cNvPicPr>
            <a:picLocks noChangeAspect="1"/>
          </p:cNvPicPr>
          <p:nvPr/>
        </p:nvPicPr>
        <p:blipFill>
          <a:blip r:embed="rId5"/>
          <a:stretch>
            <a:fillRect/>
          </a:stretch>
        </p:blipFill>
        <p:spPr>
          <a:xfrm>
            <a:off x="6269782" y="1359168"/>
            <a:ext cx="4337701" cy="2292694"/>
          </a:xfrm>
          <a:prstGeom prst="rect">
            <a:avLst/>
          </a:prstGeom>
        </p:spPr>
      </p:pic>
      <p:sp>
        <p:nvSpPr>
          <p:cNvPr id="12" name="Rectangle 11"/>
          <p:cNvSpPr/>
          <p:nvPr/>
        </p:nvSpPr>
        <p:spPr>
          <a:xfrm>
            <a:off x="7863268" y="1419541"/>
            <a:ext cx="1996309" cy="523220"/>
          </a:xfrm>
          <a:prstGeom prst="rect">
            <a:avLst/>
          </a:prstGeom>
          <a:noFill/>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Intelligence-as-a-Service Provider</a:t>
            </a:r>
          </a:p>
        </p:txBody>
      </p:sp>
      <p:sp>
        <p:nvSpPr>
          <p:cNvPr id="15" name="Rectangle 14"/>
          <p:cNvSpPr/>
          <p:nvPr/>
        </p:nvSpPr>
        <p:spPr>
          <a:xfrm>
            <a:off x="1524000" y="2586152"/>
            <a:ext cx="1051000" cy="523220"/>
          </a:xfrm>
          <a:prstGeom prst="rect">
            <a:avLst/>
          </a:prstGeom>
          <a:noFill/>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Private Data Owner</a:t>
            </a:r>
          </a:p>
        </p:txBody>
      </p:sp>
      <p:sp>
        <p:nvSpPr>
          <p:cNvPr id="14" name="Flowchart: Magnetic Disk 13"/>
          <p:cNvSpPr/>
          <p:nvPr/>
        </p:nvSpPr>
        <p:spPr>
          <a:xfrm>
            <a:off x="6416520" y="3945814"/>
            <a:ext cx="1299253" cy="1017757"/>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endParaRPr lang="fi-FI" dirty="0">
              <a:solidFill>
                <a:schemeClr val="tx1"/>
              </a:solidFill>
            </a:endParaRPr>
          </a:p>
        </p:txBody>
      </p:sp>
      <p:pic>
        <p:nvPicPr>
          <p:cNvPr id="19" name="Picture 18"/>
          <p:cNvPicPr>
            <a:picLocks noChangeAspect="1"/>
          </p:cNvPicPr>
          <p:nvPr/>
        </p:nvPicPr>
        <p:blipFill>
          <a:blip r:embed="rId6"/>
          <a:stretch>
            <a:fillRect/>
          </a:stretch>
        </p:blipFill>
        <p:spPr>
          <a:xfrm>
            <a:off x="6454987" y="5301862"/>
            <a:ext cx="1432837" cy="1279318"/>
          </a:xfrm>
          <a:prstGeom prst="rect">
            <a:avLst/>
          </a:prstGeom>
        </p:spPr>
      </p:pic>
      <p:sp>
        <p:nvSpPr>
          <p:cNvPr id="22" name="Rectangle 21"/>
          <p:cNvSpPr/>
          <p:nvPr/>
        </p:nvSpPr>
        <p:spPr>
          <a:xfrm>
            <a:off x="8126989" y="4899301"/>
            <a:ext cx="2177327"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Unsafe</a:t>
            </a:r>
          </a:p>
        </p:txBody>
      </p:sp>
      <p:grpSp>
        <p:nvGrpSpPr>
          <p:cNvPr id="26" name="Group 25"/>
          <p:cNvGrpSpPr/>
          <p:nvPr/>
        </p:nvGrpSpPr>
        <p:grpSpPr>
          <a:xfrm>
            <a:off x="3210132" y="3884334"/>
            <a:ext cx="1214097" cy="1083871"/>
            <a:chOff x="2587331" y="1993401"/>
            <a:chExt cx="1024550" cy="927166"/>
          </a:xfrm>
        </p:grpSpPr>
        <p:sp>
          <p:nvSpPr>
            <p:cNvPr id="24" name="Rectangle 23"/>
            <p:cNvSpPr/>
            <p:nvPr/>
          </p:nvSpPr>
          <p:spPr>
            <a:xfrm>
              <a:off x="2587331" y="2021120"/>
              <a:ext cx="1024550" cy="8994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p:cNvSpPr/>
            <p:nvPr/>
          </p:nvSpPr>
          <p:spPr>
            <a:xfrm>
              <a:off x="2591497" y="1993401"/>
              <a:ext cx="1015798" cy="289606"/>
            </a:xfrm>
            <a:prstGeom prst="rect">
              <a:avLst/>
            </a:prstGeom>
          </p:spPr>
          <p:txBody>
            <a:bodyPr wrap="none">
              <a:spAutoFit/>
            </a:bodyPr>
            <a:lstStyle/>
            <a:p>
              <a:pPr algn="ctr"/>
              <a:r>
                <a:rPr lang="en-US" sz="1600" dirty="0"/>
                <a:t>Applications</a:t>
              </a:r>
              <a:endParaRPr lang="fi-FI" sz="1600" dirty="0"/>
            </a:p>
          </p:txBody>
        </p:sp>
        <p:pic>
          <p:nvPicPr>
            <p:cNvPr id="23" name="Picture 22"/>
            <p:cNvPicPr>
              <a:picLocks noChangeAspect="1"/>
            </p:cNvPicPr>
            <p:nvPr/>
          </p:nvPicPr>
          <p:blipFill>
            <a:blip r:embed="rId7">
              <a:clrChange>
                <a:clrFrom>
                  <a:srgbClr val="FEFEFE"/>
                </a:clrFrom>
                <a:clrTo>
                  <a:srgbClr val="FEFEFE">
                    <a:alpha val="0"/>
                  </a:srgbClr>
                </a:clrTo>
              </a:clrChange>
            </a:blip>
            <a:stretch>
              <a:fillRect/>
            </a:stretch>
          </p:blipFill>
          <p:spPr>
            <a:xfrm>
              <a:off x="2782582" y="2232886"/>
              <a:ext cx="630308" cy="618778"/>
            </a:xfrm>
            <a:prstGeom prst="rect">
              <a:avLst/>
            </a:prstGeom>
          </p:spPr>
        </p:pic>
      </p:grpSp>
      <p:sp>
        <p:nvSpPr>
          <p:cNvPr id="27" name="Down Arrow 26"/>
          <p:cNvSpPr/>
          <p:nvPr/>
        </p:nvSpPr>
        <p:spPr>
          <a:xfrm rot="16200000">
            <a:off x="5371536" y="3272321"/>
            <a:ext cx="148301" cy="211862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Down Arrow 27"/>
          <p:cNvSpPr/>
          <p:nvPr/>
        </p:nvSpPr>
        <p:spPr>
          <a:xfrm rot="5400000">
            <a:off x="5349221" y="3482030"/>
            <a:ext cx="162982" cy="2133203"/>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Down Arrow 28"/>
          <p:cNvSpPr/>
          <p:nvPr/>
        </p:nvSpPr>
        <p:spPr>
          <a:xfrm rot="17507602">
            <a:off x="5386510" y="3989969"/>
            <a:ext cx="148470" cy="233919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Down Arrow 29"/>
          <p:cNvSpPr/>
          <p:nvPr/>
        </p:nvSpPr>
        <p:spPr>
          <a:xfrm rot="6757823">
            <a:off x="5296061" y="4065655"/>
            <a:ext cx="139104" cy="2611025"/>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TextBox 19"/>
          <p:cNvSpPr txBox="1"/>
          <p:nvPr/>
        </p:nvSpPr>
        <p:spPr>
          <a:xfrm>
            <a:off x="466725" y="79185"/>
            <a:ext cx="5485259" cy="2246769"/>
          </a:xfrm>
          <a:prstGeom prst="rect">
            <a:avLst/>
          </a:prstGeom>
          <a:solidFill>
            <a:srgbClr val="FF0000"/>
          </a:solidFill>
          <a:ln w="41275" cmpd="thinThick">
            <a:solidFill>
              <a:schemeClr val="tx1"/>
            </a:solidFill>
          </a:ln>
        </p:spPr>
        <p:txBody>
          <a:bodyPr wrap="square" rtlCol="0">
            <a:spAutoFit/>
          </a:bodyPr>
          <a:lstStyle/>
          <a:p>
            <a:pPr algn="just"/>
            <a:r>
              <a:rPr lang="en-US" sz="2000" dirty="0">
                <a:solidFill>
                  <a:schemeClr val="bg1"/>
                </a:solidFill>
              </a:rPr>
              <a:t>… Traditionally derived Knowledge is not returned back but remain available in the cloud for remote queries managed by the data owner. Now  our Private Data Owner can arrange different business models and design “Applications”, which will send queries to both Data and Knowledge and get the corresponding outcomes …</a:t>
            </a:r>
            <a:endParaRPr lang="fi-FI" sz="2000" dirty="0">
              <a:solidFill>
                <a:schemeClr val="bg1"/>
              </a:solidFill>
            </a:endParaRPr>
          </a:p>
        </p:txBody>
      </p:sp>
      <p:sp>
        <p:nvSpPr>
          <p:cNvPr id="21" name="Down Arrow 20"/>
          <p:cNvSpPr/>
          <p:nvPr/>
        </p:nvSpPr>
        <p:spPr>
          <a:xfrm rot="16200000">
            <a:off x="6335570" y="59389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Down Arrow 30"/>
          <p:cNvSpPr/>
          <p:nvPr/>
        </p:nvSpPr>
        <p:spPr>
          <a:xfrm rot="16200000">
            <a:off x="7790150" y="59390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p:cNvSpPr/>
          <p:nvPr/>
        </p:nvSpPr>
        <p:spPr>
          <a:xfrm>
            <a:off x="5848350" y="-6915"/>
            <a:ext cx="6222372" cy="1323439"/>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Keeping Data and Knowledge in the cloud …</a:t>
            </a:r>
          </a:p>
        </p:txBody>
      </p:sp>
    </p:spTree>
    <p:extLst>
      <p:ext uri="{BB962C8B-B14F-4D97-AF65-F5344CB8AC3E}">
        <p14:creationId xmlns:p14="http://schemas.microsoft.com/office/powerpoint/2010/main" val="191194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3513" y="3214185"/>
            <a:ext cx="3432369" cy="1945382"/>
          </a:xfrm>
          <a:prstGeom prst="rect">
            <a:avLst/>
          </a:prstGeom>
        </p:spPr>
      </p:pic>
      <p:sp>
        <p:nvSpPr>
          <p:cNvPr id="3" name="Rectangle 2"/>
          <p:cNvSpPr/>
          <p:nvPr/>
        </p:nvSpPr>
        <p:spPr>
          <a:xfrm>
            <a:off x="1855250" y="4443150"/>
            <a:ext cx="997966"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Safe</a:t>
            </a:r>
          </a:p>
        </p:txBody>
      </p:sp>
      <p:pic>
        <p:nvPicPr>
          <p:cNvPr id="4" name="Picture 3"/>
          <p:cNvPicPr>
            <a:picLocks noChangeAspect="1"/>
          </p:cNvPicPr>
          <p:nvPr/>
        </p:nvPicPr>
        <p:blipFill>
          <a:blip r:embed="rId3">
            <a:clrChange>
              <a:clrFrom>
                <a:srgbClr val="FCE5FF"/>
              </a:clrFrom>
              <a:clrTo>
                <a:srgbClr val="FCE5FF">
                  <a:alpha val="0"/>
                </a:srgbClr>
              </a:clrTo>
            </a:clrChange>
          </a:blip>
          <a:stretch>
            <a:fillRect/>
          </a:stretch>
        </p:blipFill>
        <p:spPr>
          <a:xfrm>
            <a:off x="1570104" y="3109372"/>
            <a:ext cx="1051000" cy="1097168"/>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4961022" y="3154356"/>
            <a:ext cx="5646460" cy="3703644"/>
          </a:xfrm>
          <a:prstGeom prst="rect">
            <a:avLst/>
          </a:prstGeom>
        </p:spPr>
      </p:pic>
      <p:pic>
        <p:nvPicPr>
          <p:cNvPr id="9" name="Picture 8"/>
          <p:cNvPicPr>
            <a:picLocks noChangeAspect="1"/>
          </p:cNvPicPr>
          <p:nvPr/>
        </p:nvPicPr>
        <p:blipFill>
          <a:blip r:embed="rId5"/>
          <a:stretch>
            <a:fillRect/>
          </a:stretch>
        </p:blipFill>
        <p:spPr>
          <a:xfrm>
            <a:off x="6269782" y="1225818"/>
            <a:ext cx="4337701" cy="2292694"/>
          </a:xfrm>
          <a:prstGeom prst="rect">
            <a:avLst/>
          </a:prstGeom>
        </p:spPr>
      </p:pic>
      <p:sp>
        <p:nvSpPr>
          <p:cNvPr id="12" name="Rectangle 11"/>
          <p:cNvSpPr/>
          <p:nvPr/>
        </p:nvSpPr>
        <p:spPr>
          <a:xfrm>
            <a:off x="7863268" y="1286191"/>
            <a:ext cx="1996309" cy="523220"/>
          </a:xfrm>
          <a:prstGeom prst="rect">
            <a:avLst/>
          </a:prstGeom>
          <a:noFill/>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Intelligence-as-a-Service Provider</a:t>
            </a:r>
          </a:p>
        </p:txBody>
      </p:sp>
      <p:sp>
        <p:nvSpPr>
          <p:cNvPr id="15" name="Rectangle 14"/>
          <p:cNvSpPr/>
          <p:nvPr/>
        </p:nvSpPr>
        <p:spPr>
          <a:xfrm>
            <a:off x="1524000" y="2586152"/>
            <a:ext cx="1051000" cy="523220"/>
          </a:xfrm>
          <a:prstGeom prst="rect">
            <a:avLst/>
          </a:prstGeom>
          <a:noFill/>
        </p:spPr>
        <p:txBody>
          <a:bodyPr wrap="square" lIns="91440" tIns="45720" rIns="91440" bIns="45720">
            <a:spAutoFit/>
          </a:bodyPr>
          <a:lstStyle/>
          <a:p>
            <a:pPr algn="ctr"/>
            <a:r>
              <a:rPr lang="en-US" sz="1400" dirty="0">
                <a:ln w="0"/>
                <a:effectLst>
                  <a:outerShdw blurRad="38100" dist="19050" dir="2700000" algn="tl" rotWithShape="0">
                    <a:schemeClr val="dk1">
                      <a:alpha val="40000"/>
                    </a:schemeClr>
                  </a:outerShdw>
                </a:effectLst>
              </a:rPr>
              <a:t>Private Data Owner</a:t>
            </a:r>
          </a:p>
        </p:txBody>
      </p:sp>
      <p:sp>
        <p:nvSpPr>
          <p:cNvPr id="14" name="Flowchart: Magnetic Disk 13"/>
          <p:cNvSpPr/>
          <p:nvPr/>
        </p:nvSpPr>
        <p:spPr>
          <a:xfrm>
            <a:off x="6416520" y="3945814"/>
            <a:ext cx="1299253" cy="1017757"/>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a:t>
            </a:r>
            <a:endParaRPr lang="fi-FI" dirty="0">
              <a:solidFill>
                <a:schemeClr val="tx1"/>
              </a:solidFill>
            </a:endParaRPr>
          </a:p>
        </p:txBody>
      </p:sp>
      <p:pic>
        <p:nvPicPr>
          <p:cNvPr id="19" name="Picture 18"/>
          <p:cNvPicPr>
            <a:picLocks noChangeAspect="1"/>
          </p:cNvPicPr>
          <p:nvPr/>
        </p:nvPicPr>
        <p:blipFill>
          <a:blip r:embed="rId6"/>
          <a:stretch>
            <a:fillRect/>
          </a:stretch>
        </p:blipFill>
        <p:spPr>
          <a:xfrm>
            <a:off x="6454987" y="5301862"/>
            <a:ext cx="1432837" cy="1279318"/>
          </a:xfrm>
          <a:prstGeom prst="rect">
            <a:avLst/>
          </a:prstGeom>
        </p:spPr>
      </p:pic>
      <p:grpSp>
        <p:nvGrpSpPr>
          <p:cNvPr id="26" name="Group 25"/>
          <p:cNvGrpSpPr/>
          <p:nvPr/>
        </p:nvGrpSpPr>
        <p:grpSpPr>
          <a:xfrm>
            <a:off x="3210132" y="3884334"/>
            <a:ext cx="1214097" cy="1083871"/>
            <a:chOff x="2587331" y="1993401"/>
            <a:chExt cx="1024550" cy="927166"/>
          </a:xfrm>
        </p:grpSpPr>
        <p:sp>
          <p:nvSpPr>
            <p:cNvPr id="24" name="Rectangle 23"/>
            <p:cNvSpPr/>
            <p:nvPr/>
          </p:nvSpPr>
          <p:spPr>
            <a:xfrm>
              <a:off x="2587331" y="2021120"/>
              <a:ext cx="1024550" cy="8994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Rectangle 24"/>
            <p:cNvSpPr/>
            <p:nvPr/>
          </p:nvSpPr>
          <p:spPr>
            <a:xfrm>
              <a:off x="2591497" y="1993401"/>
              <a:ext cx="1015798" cy="289606"/>
            </a:xfrm>
            <a:prstGeom prst="rect">
              <a:avLst/>
            </a:prstGeom>
          </p:spPr>
          <p:txBody>
            <a:bodyPr wrap="none">
              <a:spAutoFit/>
            </a:bodyPr>
            <a:lstStyle/>
            <a:p>
              <a:pPr algn="ctr"/>
              <a:r>
                <a:rPr lang="en-US" sz="1600" dirty="0"/>
                <a:t>Applications</a:t>
              </a:r>
              <a:endParaRPr lang="fi-FI" sz="1600" dirty="0"/>
            </a:p>
          </p:txBody>
        </p:sp>
        <p:pic>
          <p:nvPicPr>
            <p:cNvPr id="23" name="Picture 22"/>
            <p:cNvPicPr>
              <a:picLocks noChangeAspect="1"/>
            </p:cNvPicPr>
            <p:nvPr/>
          </p:nvPicPr>
          <p:blipFill>
            <a:blip r:embed="rId7">
              <a:clrChange>
                <a:clrFrom>
                  <a:srgbClr val="FEFEFE"/>
                </a:clrFrom>
                <a:clrTo>
                  <a:srgbClr val="FEFEFE">
                    <a:alpha val="0"/>
                  </a:srgbClr>
                </a:clrTo>
              </a:clrChange>
            </a:blip>
            <a:stretch>
              <a:fillRect/>
            </a:stretch>
          </p:blipFill>
          <p:spPr>
            <a:xfrm>
              <a:off x="2782582" y="2232886"/>
              <a:ext cx="630308" cy="618778"/>
            </a:xfrm>
            <a:prstGeom prst="rect">
              <a:avLst/>
            </a:prstGeom>
          </p:spPr>
        </p:pic>
      </p:grpSp>
      <p:sp>
        <p:nvSpPr>
          <p:cNvPr id="27" name="Down Arrow 26"/>
          <p:cNvSpPr/>
          <p:nvPr/>
        </p:nvSpPr>
        <p:spPr>
          <a:xfrm rot="16200000">
            <a:off x="5371536" y="3272321"/>
            <a:ext cx="148301" cy="211862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Down Arrow 27"/>
          <p:cNvSpPr/>
          <p:nvPr/>
        </p:nvSpPr>
        <p:spPr>
          <a:xfrm rot="5400000">
            <a:off x="5349221" y="3482030"/>
            <a:ext cx="162982" cy="2133203"/>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Down Arrow 28"/>
          <p:cNvSpPr/>
          <p:nvPr/>
        </p:nvSpPr>
        <p:spPr>
          <a:xfrm rot="17507602">
            <a:off x="5386510" y="3989969"/>
            <a:ext cx="148470" cy="2339196"/>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Down Arrow 29"/>
          <p:cNvSpPr/>
          <p:nvPr/>
        </p:nvSpPr>
        <p:spPr>
          <a:xfrm rot="6757823">
            <a:off x="5296061" y="4065655"/>
            <a:ext cx="139104" cy="2611025"/>
          </a:xfrm>
          <a:prstGeom prst="downArrow">
            <a:avLst>
              <a:gd name="adj1" fmla="val 50000"/>
              <a:gd name="adj2" fmla="val 134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TextBox 19"/>
          <p:cNvSpPr txBox="1"/>
          <p:nvPr/>
        </p:nvSpPr>
        <p:spPr>
          <a:xfrm>
            <a:off x="552451" y="79185"/>
            <a:ext cx="5399534" cy="2246769"/>
          </a:xfrm>
          <a:prstGeom prst="rect">
            <a:avLst/>
          </a:prstGeom>
          <a:solidFill>
            <a:srgbClr val="FF0000"/>
          </a:solidFill>
          <a:ln w="41275" cmpd="thinThick">
            <a:solidFill>
              <a:schemeClr val="tx1"/>
            </a:solidFill>
          </a:ln>
        </p:spPr>
        <p:txBody>
          <a:bodyPr wrap="square" rtlCol="0">
            <a:spAutoFit/>
          </a:bodyPr>
          <a:lstStyle/>
          <a:p>
            <a:pPr algn="just"/>
            <a:r>
              <a:rPr lang="en-US" sz="2000" dirty="0">
                <a:solidFill>
                  <a:schemeClr val="bg1"/>
                </a:solidFill>
              </a:rPr>
              <a:t>… Traditionally derived Knowledge is not returned back but remain available in the cloud for remote queries managed by the data owner. Now  our Private Data Owner can arrange different business models and design “Applications”, which will send queries to both Data and Knowledge and get the corresponding outcomes …</a:t>
            </a:r>
            <a:endParaRPr lang="fi-FI" sz="2000" dirty="0">
              <a:solidFill>
                <a:schemeClr val="bg1"/>
              </a:solidFill>
            </a:endParaRPr>
          </a:p>
        </p:txBody>
      </p:sp>
      <p:sp>
        <p:nvSpPr>
          <p:cNvPr id="21" name="Down Arrow 20"/>
          <p:cNvSpPr/>
          <p:nvPr/>
        </p:nvSpPr>
        <p:spPr>
          <a:xfrm rot="16200000">
            <a:off x="6335570" y="59389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Down Arrow 30"/>
          <p:cNvSpPr/>
          <p:nvPr/>
        </p:nvSpPr>
        <p:spPr>
          <a:xfrm rot="16200000">
            <a:off x="7790150" y="5939017"/>
            <a:ext cx="294721" cy="306514"/>
          </a:xfrm>
          <a:prstGeom prst="downArrow">
            <a:avLst>
              <a:gd name="adj1" fmla="val 50000"/>
              <a:gd name="adj2" fmla="val 6829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rot="19813344">
            <a:off x="2627617" y="2093982"/>
            <a:ext cx="6808200" cy="2787064"/>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t>This traditional practice is not safe regarding the personal data privacy and derived knowledge ownership and does not fit current requirements, concerns and laws regarding personal data …</a:t>
            </a:r>
            <a:endParaRPr lang="fi-FI" sz="3200" dirty="0"/>
          </a:p>
        </p:txBody>
      </p:sp>
      <p:pic>
        <p:nvPicPr>
          <p:cNvPr id="7" name="Picture 6"/>
          <p:cNvPicPr>
            <a:picLocks noChangeAspect="1"/>
          </p:cNvPicPr>
          <p:nvPr/>
        </p:nvPicPr>
        <p:blipFill>
          <a:blip r:embed="rId8"/>
          <a:stretch>
            <a:fillRect/>
          </a:stretch>
        </p:blipFill>
        <p:spPr>
          <a:xfrm>
            <a:off x="9532289" y="4488953"/>
            <a:ext cx="1074544" cy="1251945"/>
          </a:xfrm>
          <a:prstGeom prst="rect">
            <a:avLst/>
          </a:prstGeom>
        </p:spPr>
      </p:pic>
      <p:sp>
        <p:nvSpPr>
          <p:cNvPr id="32" name="Down Arrow 31"/>
          <p:cNvSpPr/>
          <p:nvPr/>
        </p:nvSpPr>
        <p:spPr>
          <a:xfrm rot="17624994">
            <a:off x="8563363" y="3739054"/>
            <a:ext cx="324559" cy="2428332"/>
          </a:xfrm>
          <a:prstGeom prst="downArrow">
            <a:avLst>
              <a:gd name="adj1" fmla="val 50000"/>
              <a:gd name="adj2" fmla="val 1347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Down Arrow 32"/>
          <p:cNvSpPr/>
          <p:nvPr/>
        </p:nvSpPr>
        <p:spPr>
          <a:xfrm rot="15648957">
            <a:off x="8628599" y="4618400"/>
            <a:ext cx="324559" cy="2158983"/>
          </a:xfrm>
          <a:prstGeom prst="downArrow">
            <a:avLst>
              <a:gd name="adj1" fmla="val 50000"/>
              <a:gd name="adj2" fmla="val 1347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p:cNvPicPr>
            <a:picLocks noChangeAspect="1"/>
          </p:cNvPicPr>
          <p:nvPr/>
        </p:nvPicPr>
        <p:blipFill>
          <a:blip r:embed="rId9"/>
          <a:stretch>
            <a:fillRect/>
          </a:stretch>
        </p:blipFill>
        <p:spPr>
          <a:xfrm>
            <a:off x="8037737" y="4863458"/>
            <a:ext cx="1274214" cy="842337"/>
          </a:xfrm>
          <a:prstGeom prst="rect">
            <a:avLst/>
          </a:prstGeom>
        </p:spPr>
      </p:pic>
      <p:sp>
        <p:nvSpPr>
          <p:cNvPr id="34" name="Rectangle 33"/>
          <p:cNvSpPr/>
          <p:nvPr/>
        </p:nvSpPr>
        <p:spPr>
          <a:xfrm>
            <a:off x="8674844" y="168625"/>
            <a:ext cx="3085973"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is not safe</a:t>
            </a:r>
          </a:p>
        </p:txBody>
      </p:sp>
    </p:spTree>
    <p:extLst>
      <p:ext uri="{BB962C8B-B14F-4D97-AF65-F5344CB8AC3E}">
        <p14:creationId xmlns:p14="http://schemas.microsoft.com/office/powerpoint/2010/main" val="3798908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2140</Words>
  <Application>Microsoft Office PowerPoint</Application>
  <PresentationFormat>Widescreen</PresentationFormat>
  <Paragraphs>224</Paragraphs>
  <Slides>28</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Light</vt:lpstr>
      <vt:lpstr>Cambria Math</vt:lpstr>
      <vt:lpstr>Montserrat</vt:lpstr>
      <vt:lpstr>Times New Roman</vt:lpstr>
      <vt:lpstr>Office Theme</vt:lpstr>
      <vt:lpstr>39_Office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50</cp:revision>
  <dcterms:created xsi:type="dcterms:W3CDTF">2020-10-19T08:16:34Z</dcterms:created>
  <dcterms:modified xsi:type="dcterms:W3CDTF">2024-03-15T14:08:08Z</dcterms:modified>
</cp:coreProperties>
</file>