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8" r:id="rId2"/>
    <p:sldMasterId id="2147483700" r:id="rId3"/>
    <p:sldMasterId id="2147483712" r:id="rId4"/>
    <p:sldMasterId id="2147483777" r:id="rId5"/>
  </p:sldMasterIdLst>
  <p:notesMasterIdLst>
    <p:notesMasterId r:id="rId27"/>
  </p:notesMasterIdLst>
  <p:sldIdLst>
    <p:sldId id="258" r:id="rId6"/>
    <p:sldId id="256" r:id="rId7"/>
    <p:sldId id="311" r:id="rId8"/>
    <p:sldId id="314" r:id="rId9"/>
    <p:sldId id="318" r:id="rId10"/>
    <p:sldId id="315" r:id="rId11"/>
    <p:sldId id="319" r:id="rId12"/>
    <p:sldId id="316" r:id="rId13"/>
    <p:sldId id="320" r:id="rId14"/>
    <p:sldId id="322" r:id="rId15"/>
    <p:sldId id="321" r:id="rId16"/>
    <p:sldId id="323" r:id="rId17"/>
    <p:sldId id="324" r:id="rId18"/>
    <p:sldId id="325" r:id="rId19"/>
    <p:sldId id="327" r:id="rId20"/>
    <p:sldId id="326" r:id="rId21"/>
    <p:sldId id="330" r:id="rId22"/>
    <p:sldId id="329" r:id="rId23"/>
    <p:sldId id="328" r:id="rId24"/>
    <p:sldId id="331" r:id="rId25"/>
    <p:sldId id="296" r:id="rId2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EC2130"/>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207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539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535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235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92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29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703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965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220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67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829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0447C6-2009-41CA-88CC-35C1E69C6D00}"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2826326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447C6-2009-41CA-88CC-35C1E69C6D00}"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2721487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0447C6-2009-41CA-88CC-35C1E69C6D00}"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3027149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0447C6-2009-41CA-88CC-35C1E69C6D00}"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115555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0447C6-2009-41CA-88CC-35C1E69C6D00}"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2230955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0447C6-2009-41CA-88CC-35C1E69C6D00}"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804625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447C6-2009-41CA-88CC-35C1E69C6D00}"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1684157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0447C6-2009-41CA-88CC-35C1E69C6D00}"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3470696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0447C6-2009-41CA-88CC-35C1E69C6D00}"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3363362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447C6-2009-41CA-88CC-35C1E69C6D00}"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1047430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447C6-2009-41CA-88CC-35C1E69C6D00}"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877F6-1BB6-444E-A047-A38D72B6FB77}" type="slidenum">
              <a:rPr lang="en-US" smtClean="0"/>
              <a:t>‹#›</a:t>
            </a:fld>
            <a:endParaRPr lang="en-US"/>
          </a:p>
        </p:txBody>
      </p:sp>
    </p:spTree>
    <p:extLst>
      <p:ext uri="{BB962C8B-B14F-4D97-AF65-F5344CB8AC3E}">
        <p14:creationId xmlns:p14="http://schemas.microsoft.com/office/powerpoint/2010/main" val="560255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515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058849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260649"/>
            <a:ext cx="11233248" cy="76808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527381" y="1028734"/>
            <a:ext cx="11233248"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19674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39350" y="452671"/>
            <a:ext cx="5664629" cy="76808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39350" y="1220756"/>
            <a:ext cx="5664629"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529271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865663" y="1700809"/>
            <a:ext cx="2198492" cy="2198492"/>
          </a:xfrm>
          <a:prstGeom prst="ellipse">
            <a:avLst/>
          </a:prstGeom>
          <a:solidFill>
            <a:schemeClr val="bg1">
              <a:lumMod val="95000"/>
            </a:schemeClr>
          </a:solidFill>
          <a:ln w="38100">
            <a:solidFill>
              <a:schemeClr val="accent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627722" y="1700809"/>
            <a:ext cx="2198492" cy="2198492"/>
          </a:xfrm>
          <a:prstGeom prst="ellipse">
            <a:avLst/>
          </a:prstGeom>
          <a:solidFill>
            <a:schemeClr val="bg1">
              <a:lumMod val="95000"/>
            </a:schemeClr>
          </a:solidFill>
          <a:ln w="3810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389781" y="1700809"/>
            <a:ext cx="2198492" cy="2198492"/>
          </a:xfrm>
          <a:prstGeom prst="ellipse">
            <a:avLst/>
          </a:prstGeom>
          <a:solidFill>
            <a:schemeClr val="bg1">
              <a:lumMod val="95000"/>
            </a:schemeClr>
          </a:solidFill>
          <a:ln w="38100">
            <a:solidFill>
              <a:schemeClr val="accent3"/>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51841" y="1700809"/>
            <a:ext cx="2198492" cy="2198492"/>
          </a:xfrm>
          <a:prstGeom prst="ellipse">
            <a:avLst/>
          </a:prstGeom>
          <a:solidFill>
            <a:schemeClr val="bg1">
              <a:lumMod val="95000"/>
            </a:schemeClr>
          </a:solidFill>
          <a:ln w="3810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638829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0" y="0"/>
            <a:ext cx="12192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508225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4" name="Rectangle 3"/>
          <p:cNvSpPr/>
          <p:nvPr userDrawn="1"/>
        </p:nvSpPr>
        <p:spPr>
          <a:xfrm>
            <a:off x="6096000" y="0"/>
            <a:ext cx="54726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prstClr val="white"/>
              </a:solidFill>
            </a:endParaRPr>
          </a:p>
        </p:txBody>
      </p:sp>
      <p:sp>
        <p:nvSpPr>
          <p:cNvPr id="5" name="Picture Placeholder 2"/>
          <p:cNvSpPr>
            <a:spLocks noGrp="1"/>
          </p:cNvSpPr>
          <p:nvPr>
            <p:ph type="pic" idx="1" hasCustomPrompt="1"/>
          </p:nvPr>
        </p:nvSpPr>
        <p:spPr>
          <a:xfrm>
            <a:off x="0" y="2660916"/>
            <a:ext cx="12192000" cy="3840427"/>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887624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mages and Contents Layout">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4463819" y="175381"/>
            <a:ext cx="7728181"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5472000" y="2397761"/>
            <a:ext cx="6720000"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3" hasCustomPrompt="1"/>
          </p:nvPr>
        </p:nvSpPr>
        <p:spPr>
          <a:xfrm>
            <a:off x="6432000" y="4620141"/>
            <a:ext cx="5760000"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19521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5249889"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5" name="Picture Placeholder 2"/>
          <p:cNvSpPr>
            <a:spLocks noGrp="1"/>
          </p:cNvSpPr>
          <p:nvPr>
            <p:ph type="pic" idx="10" hasCustomPrompt="1"/>
          </p:nvPr>
        </p:nvSpPr>
        <p:spPr>
          <a:xfrm>
            <a:off x="2624944"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6" name="Picture Placeholder 2"/>
          <p:cNvSpPr>
            <a:spLocks noGrp="1"/>
          </p:cNvSpPr>
          <p:nvPr>
            <p:ph type="pic" idx="11" hasCustomPrompt="1"/>
          </p:nvPr>
        </p:nvSpPr>
        <p:spPr>
          <a:xfrm>
            <a:off x="0"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3445789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Images Layout">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8925520"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6173213"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3420908"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5" hasCustomPrompt="1"/>
          </p:nvPr>
        </p:nvSpPr>
        <p:spPr>
          <a:xfrm>
            <a:off x="668603" y="596933"/>
            <a:ext cx="2592288" cy="57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223566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5060828" y="307892"/>
            <a:ext cx="4392149"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7484222" y="4532361"/>
            <a:ext cx="4391925"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5060828" y="2420128"/>
            <a:ext cx="2304256"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7" hasCustomPrompt="1"/>
          </p:nvPr>
        </p:nvSpPr>
        <p:spPr>
          <a:xfrm>
            <a:off x="7495339" y="2419365"/>
            <a:ext cx="1957637"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8" hasCustomPrompt="1"/>
          </p:nvPr>
        </p:nvSpPr>
        <p:spPr>
          <a:xfrm>
            <a:off x="9571891" y="307893"/>
            <a:ext cx="2304256"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0447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7"/>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2"/>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4"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388" y="1751814"/>
            <a:ext cx="8584243" cy="4366084"/>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 hasCustomPrompt="1"/>
          </p:nvPr>
        </p:nvSpPr>
        <p:spPr>
          <a:xfrm>
            <a:off x="1309200" y="2308373"/>
            <a:ext cx="4114129" cy="304249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495632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4677140"/>
            <a:ext cx="12192000" cy="21808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1"/>
            <a:endParaRPr lang="ko-KR" altLang="en-US" sz="1800">
              <a:solidFill>
                <a:srgbClr val="535353"/>
              </a:solidFill>
            </a:endParaRPr>
          </a:p>
        </p:txBody>
      </p:sp>
      <p:pic>
        <p:nvPicPr>
          <p:cNvPr id="6"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5"/>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4755106" y="1622871"/>
            <a:ext cx="2593953" cy="400686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999336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7"/>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dirty="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solidFill>
              </a:endParaRPr>
            </a:p>
          </p:txBody>
        </p:sp>
      </p:grpSp>
    </p:spTree>
    <p:extLst>
      <p:ext uri="{BB962C8B-B14F-4D97-AF65-F5344CB8AC3E}">
        <p14:creationId xmlns:p14="http://schemas.microsoft.com/office/powerpoint/2010/main" val="3544239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957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855258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865663" y="1700809"/>
            <a:ext cx="2198492" cy="2198492"/>
          </a:xfrm>
          <a:prstGeom prst="ellipse">
            <a:avLst/>
          </a:prstGeom>
          <a:solidFill>
            <a:schemeClr val="bg1">
              <a:lumMod val="95000"/>
            </a:schemeClr>
          </a:solidFill>
          <a:ln w="38100">
            <a:solidFill>
              <a:schemeClr val="accent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627722" y="1700809"/>
            <a:ext cx="2198492" cy="2198492"/>
          </a:xfrm>
          <a:prstGeom prst="ellipse">
            <a:avLst/>
          </a:prstGeom>
          <a:solidFill>
            <a:schemeClr val="bg1">
              <a:lumMod val="95000"/>
            </a:schemeClr>
          </a:solidFill>
          <a:ln w="3810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389781" y="1700809"/>
            <a:ext cx="2198492" cy="2198492"/>
          </a:xfrm>
          <a:prstGeom prst="ellipse">
            <a:avLst/>
          </a:prstGeom>
          <a:solidFill>
            <a:schemeClr val="bg1">
              <a:lumMod val="95000"/>
            </a:schemeClr>
          </a:solidFill>
          <a:ln w="38100">
            <a:solidFill>
              <a:schemeClr val="accent3"/>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51841" y="1700809"/>
            <a:ext cx="2198492" cy="2198492"/>
          </a:xfrm>
          <a:prstGeom prst="ellipse">
            <a:avLst/>
          </a:prstGeom>
          <a:solidFill>
            <a:schemeClr val="bg1">
              <a:lumMod val="95000"/>
            </a:schemeClr>
          </a:solidFill>
          <a:ln w="3810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19961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Images and Contents Layout">
    <p:spTree>
      <p:nvGrpSpPr>
        <p:cNvPr id="1" name=""/>
        <p:cNvGrpSpPr/>
        <p:nvPr/>
      </p:nvGrpSpPr>
      <p:grpSpPr>
        <a:xfrm>
          <a:off x="0" y="0"/>
          <a:ext cx="0" cy="0"/>
          <a:chOff x="0" y="0"/>
          <a:chExt cx="0" cy="0"/>
        </a:xfrm>
      </p:grpSpPr>
      <p:sp>
        <p:nvSpPr>
          <p:cNvPr id="4" name="Rectangle 3"/>
          <p:cNvSpPr/>
          <p:nvPr userDrawn="1"/>
        </p:nvSpPr>
        <p:spPr>
          <a:xfrm>
            <a:off x="6096000" y="0"/>
            <a:ext cx="54726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prstClr val="white"/>
              </a:solidFill>
            </a:endParaRPr>
          </a:p>
        </p:txBody>
      </p:sp>
      <p:sp>
        <p:nvSpPr>
          <p:cNvPr id="5" name="Picture Placeholder 2"/>
          <p:cNvSpPr>
            <a:spLocks noGrp="1"/>
          </p:cNvSpPr>
          <p:nvPr>
            <p:ph type="pic" idx="1" hasCustomPrompt="1"/>
          </p:nvPr>
        </p:nvSpPr>
        <p:spPr>
          <a:xfrm>
            <a:off x="0" y="2660916"/>
            <a:ext cx="12192000" cy="3840427"/>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428476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1_Images Layout">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8925520"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6173213"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3420908"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5" hasCustomPrompt="1"/>
          </p:nvPr>
        </p:nvSpPr>
        <p:spPr>
          <a:xfrm>
            <a:off x="668603" y="596933"/>
            <a:ext cx="2592288" cy="57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3638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Images and Contents Layout">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4463819" y="175381"/>
            <a:ext cx="7728181"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5472000" y="2397761"/>
            <a:ext cx="6720000"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3" hasCustomPrompt="1"/>
          </p:nvPr>
        </p:nvSpPr>
        <p:spPr>
          <a:xfrm>
            <a:off x="6432000" y="4620141"/>
            <a:ext cx="5760000"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714767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0" y="0"/>
            <a:ext cx="12192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116100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7"/>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2"/>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4"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388" y="1751814"/>
            <a:ext cx="8584243" cy="4366084"/>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 hasCustomPrompt="1"/>
          </p:nvPr>
        </p:nvSpPr>
        <p:spPr>
          <a:xfrm>
            <a:off x="1309200" y="2308373"/>
            <a:ext cx="4114129" cy="304249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498100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5249889"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5" name="Picture Placeholder 2"/>
          <p:cNvSpPr>
            <a:spLocks noGrp="1"/>
          </p:cNvSpPr>
          <p:nvPr>
            <p:ph type="pic" idx="10" hasCustomPrompt="1"/>
          </p:nvPr>
        </p:nvSpPr>
        <p:spPr>
          <a:xfrm>
            <a:off x="2624944"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6" name="Picture Placeholder 2"/>
          <p:cNvSpPr>
            <a:spLocks noGrp="1"/>
          </p:cNvSpPr>
          <p:nvPr>
            <p:ph type="pic" idx="11" hasCustomPrompt="1"/>
          </p:nvPr>
        </p:nvSpPr>
        <p:spPr>
          <a:xfrm>
            <a:off x="0"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604788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9_Images and Contents Layout">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5060828" y="307892"/>
            <a:ext cx="4392149"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7484222" y="4532361"/>
            <a:ext cx="4391925"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5060828" y="2420128"/>
            <a:ext cx="2304256"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7" hasCustomPrompt="1"/>
          </p:nvPr>
        </p:nvSpPr>
        <p:spPr>
          <a:xfrm>
            <a:off x="7495339" y="2419365"/>
            <a:ext cx="1957637"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8" hasCustomPrompt="1"/>
          </p:nvPr>
        </p:nvSpPr>
        <p:spPr>
          <a:xfrm>
            <a:off x="9571891" y="307893"/>
            <a:ext cx="2304256"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4231963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260649"/>
            <a:ext cx="11233248" cy="76808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527381" y="1028734"/>
            <a:ext cx="11233248"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8661186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4677140"/>
            <a:ext cx="12192000" cy="21808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1"/>
            <a:endParaRPr lang="ko-KR" altLang="en-US" sz="1800">
              <a:solidFill>
                <a:srgbClr val="535353"/>
              </a:solidFill>
            </a:endParaRPr>
          </a:p>
        </p:txBody>
      </p:sp>
      <p:pic>
        <p:nvPicPr>
          <p:cNvPr id="6"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5"/>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4755106" y="1622871"/>
            <a:ext cx="2593953" cy="400686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518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0" y="1556792"/>
            <a:ext cx="3840000" cy="3744416"/>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8352000" y="2"/>
            <a:ext cx="3840000" cy="6857999"/>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900321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39350" y="452671"/>
            <a:ext cx="5664629" cy="76808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39350" y="1220756"/>
            <a:ext cx="5664629"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335598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7"/>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dirty="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solidFill>
              </a:endParaRPr>
            </a:p>
          </p:txBody>
        </p:sp>
      </p:grpSp>
    </p:spTree>
    <p:extLst>
      <p:ext uri="{BB962C8B-B14F-4D97-AF65-F5344CB8AC3E}">
        <p14:creationId xmlns:p14="http://schemas.microsoft.com/office/powerpoint/2010/main" val="23396817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4940282"/>
            <a:ext cx="12192000" cy="696967"/>
          </a:xfrm>
          <a:prstGeom prst="rect">
            <a:avLst/>
          </a:prstGeom>
        </p:spPr>
        <p:txBody>
          <a:bodyPr anchor="ctr"/>
          <a:lstStyle>
            <a:lvl1pPr marL="0" indent="0" algn="ctr">
              <a:lnSpc>
                <a:spcPct val="100000"/>
              </a:lnSpc>
              <a:buNone/>
              <a:defRPr sz="3600" b="1" baseline="0">
                <a:solidFill>
                  <a:schemeClr val="tx1">
                    <a:lumMod val="75000"/>
                    <a:lumOff val="25000"/>
                  </a:schemeClr>
                </a:solidFill>
                <a:latin typeface="+mj-lt"/>
                <a:cs typeface="Arial" pitchFamily="34" charset="0"/>
              </a:defRPr>
            </a:lvl1pPr>
          </a:lstStyle>
          <a:p>
            <a:pPr lvl="0"/>
            <a:r>
              <a:rPr lang="en-US" altLang="ko-KR"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197" y="5637246"/>
            <a:ext cx="12192000" cy="384043"/>
          </a:xfrm>
          <a:prstGeom prst="rect">
            <a:avLst/>
          </a:prstGeom>
        </p:spPr>
        <p:txBody>
          <a:bodyPr anchor="ctr"/>
          <a:lstStyle>
            <a:lvl1pPr marL="0" indent="0" algn="ctr">
              <a:lnSpc>
                <a:spcPct val="100000"/>
              </a:lnSpc>
              <a:buNone/>
              <a:defRPr sz="1400" b="1" baseline="0">
                <a:solidFill>
                  <a:schemeClr val="tx1">
                    <a:lumMod val="75000"/>
                    <a:lumOff val="25000"/>
                  </a:schemeClr>
                </a:solidFill>
                <a:latin typeface="+mn-lt"/>
                <a:cs typeface="Arial" pitchFamily="34" charset="0"/>
              </a:defRPr>
            </a:lvl1pPr>
          </a:lstStyle>
          <a:p>
            <a:pPr lvl="0"/>
            <a:r>
              <a:rPr lang="en-US" altLang="ko-KR" dirty="0"/>
              <a:t>INSTERT THE TITLE OF YOUR PRESENTATION HERE</a:t>
            </a:r>
            <a:endParaRPr lang="ko-KR" altLang="en-US" dirty="0"/>
          </a:p>
        </p:txBody>
      </p:sp>
    </p:spTree>
    <p:extLst>
      <p:ext uri="{BB962C8B-B14F-4D97-AF65-F5344CB8AC3E}">
        <p14:creationId xmlns:p14="http://schemas.microsoft.com/office/powerpoint/2010/main" val="26192910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096000" y="3004318"/>
            <a:ext cx="6096000" cy="63143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6096000" y="3635753"/>
            <a:ext cx="6096000"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031938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229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5454432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865663" y="1700809"/>
            <a:ext cx="2198492" cy="2198492"/>
          </a:xfrm>
          <a:prstGeom prst="ellipse">
            <a:avLst/>
          </a:prstGeom>
          <a:solidFill>
            <a:schemeClr val="bg1">
              <a:lumMod val="95000"/>
            </a:schemeClr>
          </a:solidFill>
          <a:ln w="38100">
            <a:solidFill>
              <a:schemeClr val="accent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627722" y="1700809"/>
            <a:ext cx="2198492" cy="2198492"/>
          </a:xfrm>
          <a:prstGeom prst="ellipse">
            <a:avLst/>
          </a:prstGeom>
          <a:solidFill>
            <a:schemeClr val="bg1">
              <a:lumMod val="95000"/>
            </a:schemeClr>
          </a:solidFill>
          <a:ln w="3810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389781" y="1700809"/>
            <a:ext cx="2198492" cy="2198492"/>
          </a:xfrm>
          <a:prstGeom prst="ellipse">
            <a:avLst/>
          </a:prstGeom>
          <a:solidFill>
            <a:schemeClr val="bg1">
              <a:lumMod val="95000"/>
            </a:schemeClr>
          </a:solidFill>
          <a:ln w="38100">
            <a:solidFill>
              <a:schemeClr val="accent3"/>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51841" y="1700809"/>
            <a:ext cx="2198492" cy="2198492"/>
          </a:xfrm>
          <a:prstGeom prst="ellipse">
            <a:avLst/>
          </a:prstGeom>
          <a:solidFill>
            <a:schemeClr val="bg1">
              <a:lumMod val="95000"/>
            </a:schemeClr>
          </a:solidFill>
          <a:ln w="3810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68900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0_Images and Contents Layout">
    <p:spTree>
      <p:nvGrpSpPr>
        <p:cNvPr id="1" name=""/>
        <p:cNvGrpSpPr/>
        <p:nvPr/>
      </p:nvGrpSpPr>
      <p:grpSpPr>
        <a:xfrm>
          <a:off x="0" y="0"/>
          <a:ext cx="0" cy="0"/>
          <a:chOff x="0" y="0"/>
          <a:chExt cx="0" cy="0"/>
        </a:xfrm>
      </p:grpSpPr>
      <p:sp>
        <p:nvSpPr>
          <p:cNvPr id="4" name="Rectangle 3"/>
          <p:cNvSpPr/>
          <p:nvPr userDrawn="1"/>
        </p:nvSpPr>
        <p:spPr>
          <a:xfrm>
            <a:off x="6096000" y="0"/>
            <a:ext cx="54726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prstClr val="white"/>
              </a:solidFill>
            </a:endParaRPr>
          </a:p>
        </p:txBody>
      </p:sp>
      <p:sp>
        <p:nvSpPr>
          <p:cNvPr id="5" name="Picture Placeholder 2"/>
          <p:cNvSpPr>
            <a:spLocks noGrp="1"/>
          </p:cNvSpPr>
          <p:nvPr>
            <p:ph type="pic" idx="1" hasCustomPrompt="1"/>
          </p:nvPr>
        </p:nvSpPr>
        <p:spPr>
          <a:xfrm>
            <a:off x="0" y="2660916"/>
            <a:ext cx="12192000" cy="3840427"/>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339899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2_Images Layout">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8925520"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6173213"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3420908"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5" hasCustomPrompt="1"/>
          </p:nvPr>
        </p:nvSpPr>
        <p:spPr>
          <a:xfrm>
            <a:off x="668603" y="596933"/>
            <a:ext cx="2592288" cy="57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95213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1_Images and Contents Layout">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4463819" y="175381"/>
            <a:ext cx="7728181"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5472000" y="2397761"/>
            <a:ext cx="6720000"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3" hasCustomPrompt="1"/>
          </p:nvPr>
        </p:nvSpPr>
        <p:spPr>
          <a:xfrm>
            <a:off x="6432000" y="4620141"/>
            <a:ext cx="5760000"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911783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2_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0" y="0"/>
            <a:ext cx="12192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56115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3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7"/>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2"/>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4"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388" y="1751814"/>
            <a:ext cx="8584243" cy="4366084"/>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 hasCustomPrompt="1"/>
          </p:nvPr>
        </p:nvSpPr>
        <p:spPr>
          <a:xfrm>
            <a:off x="1309200" y="2308373"/>
            <a:ext cx="4114129" cy="304249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878110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5249889"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5" name="Picture Placeholder 2"/>
          <p:cNvSpPr>
            <a:spLocks noGrp="1"/>
          </p:cNvSpPr>
          <p:nvPr>
            <p:ph type="pic" idx="10" hasCustomPrompt="1"/>
          </p:nvPr>
        </p:nvSpPr>
        <p:spPr>
          <a:xfrm>
            <a:off x="2624944"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6" name="Picture Placeholder 2"/>
          <p:cNvSpPr>
            <a:spLocks noGrp="1"/>
          </p:cNvSpPr>
          <p:nvPr>
            <p:ph type="pic" idx="11" hasCustomPrompt="1"/>
          </p:nvPr>
        </p:nvSpPr>
        <p:spPr>
          <a:xfrm>
            <a:off x="0"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28559411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4_Images and Contents Layout">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5060828" y="307892"/>
            <a:ext cx="4392149"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7484222" y="4532361"/>
            <a:ext cx="4391925"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5060828" y="2420128"/>
            <a:ext cx="2304256"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7" hasCustomPrompt="1"/>
          </p:nvPr>
        </p:nvSpPr>
        <p:spPr>
          <a:xfrm>
            <a:off x="7495339" y="2419365"/>
            <a:ext cx="1957637"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8" hasCustomPrompt="1"/>
          </p:nvPr>
        </p:nvSpPr>
        <p:spPr>
          <a:xfrm>
            <a:off x="9571891" y="307893"/>
            <a:ext cx="2304256"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997788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260649"/>
            <a:ext cx="11233248" cy="76808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527381" y="1028734"/>
            <a:ext cx="11233248"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2335602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4677140"/>
            <a:ext cx="12192000" cy="21808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1"/>
            <a:endParaRPr lang="ko-KR" altLang="en-US" sz="1800">
              <a:solidFill>
                <a:srgbClr val="535353"/>
              </a:solidFill>
            </a:endParaRPr>
          </a:p>
        </p:txBody>
      </p:sp>
      <p:pic>
        <p:nvPicPr>
          <p:cNvPr id="6"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5"/>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4755106" y="1622871"/>
            <a:ext cx="2593953" cy="400686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6425661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0" y="1556792"/>
            <a:ext cx="3840000" cy="3744416"/>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8352000" y="2"/>
            <a:ext cx="3840000" cy="6857999"/>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684389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39350" y="452671"/>
            <a:ext cx="5664629" cy="76808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39350" y="1220756"/>
            <a:ext cx="5664629"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616938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7"/>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dirty="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solidFill>
              </a:endParaRPr>
            </a:p>
          </p:txBody>
        </p:sp>
      </p:grpSp>
    </p:spTree>
    <p:extLst>
      <p:ext uri="{BB962C8B-B14F-4D97-AF65-F5344CB8AC3E}">
        <p14:creationId xmlns:p14="http://schemas.microsoft.com/office/powerpoint/2010/main" val="120908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4940282"/>
            <a:ext cx="12192000" cy="696967"/>
          </a:xfrm>
          <a:prstGeom prst="rect">
            <a:avLst/>
          </a:prstGeom>
        </p:spPr>
        <p:txBody>
          <a:bodyPr anchor="ctr"/>
          <a:lstStyle>
            <a:lvl1pPr marL="0" indent="0" algn="ctr">
              <a:lnSpc>
                <a:spcPct val="100000"/>
              </a:lnSpc>
              <a:buNone/>
              <a:defRPr sz="3600" b="1" baseline="0">
                <a:solidFill>
                  <a:schemeClr val="tx1">
                    <a:lumMod val="75000"/>
                    <a:lumOff val="25000"/>
                  </a:schemeClr>
                </a:solidFill>
                <a:latin typeface="+mj-lt"/>
                <a:cs typeface="Arial" pitchFamily="34" charset="0"/>
              </a:defRPr>
            </a:lvl1pPr>
          </a:lstStyle>
          <a:p>
            <a:pPr lvl="0"/>
            <a:r>
              <a:rPr lang="en-US" altLang="ko-KR"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197" y="5637246"/>
            <a:ext cx="12192000" cy="384043"/>
          </a:xfrm>
          <a:prstGeom prst="rect">
            <a:avLst/>
          </a:prstGeom>
        </p:spPr>
        <p:txBody>
          <a:bodyPr anchor="ctr"/>
          <a:lstStyle>
            <a:lvl1pPr marL="0" indent="0" algn="ctr">
              <a:lnSpc>
                <a:spcPct val="100000"/>
              </a:lnSpc>
              <a:buNone/>
              <a:defRPr sz="1400" b="1" baseline="0">
                <a:solidFill>
                  <a:schemeClr val="tx1">
                    <a:lumMod val="75000"/>
                    <a:lumOff val="25000"/>
                  </a:schemeClr>
                </a:solidFill>
                <a:latin typeface="+mn-lt"/>
                <a:cs typeface="Arial" pitchFamily="34" charset="0"/>
              </a:defRPr>
            </a:lvl1pPr>
          </a:lstStyle>
          <a:p>
            <a:pPr lvl="0"/>
            <a:r>
              <a:rPr lang="en-US" altLang="ko-KR" dirty="0"/>
              <a:t>INSTERT THE TITLE OF YOUR PRESENTATION HERE</a:t>
            </a:r>
            <a:endParaRPr lang="ko-KR" altLang="en-US" dirty="0"/>
          </a:p>
        </p:txBody>
      </p:sp>
    </p:spTree>
    <p:extLst>
      <p:ext uri="{BB962C8B-B14F-4D97-AF65-F5344CB8AC3E}">
        <p14:creationId xmlns:p14="http://schemas.microsoft.com/office/powerpoint/2010/main" val="3311084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8322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096000" y="3004318"/>
            <a:ext cx="6096000" cy="63143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6096000" y="3635753"/>
            <a:ext cx="6096000"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2906355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prstClr val="white"/>
              </a:solidFill>
            </a:endParaRPr>
          </a:p>
        </p:txBody>
      </p:sp>
      <p:sp>
        <p:nvSpPr>
          <p:cNvPr id="2" name="Oval 1"/>
          <p:cNvSpPr/>
          <p:nvPr userDrawn="1"/>
        </p:nvSpPr>
        <p:spPr>
          <a:xfrm>
            <a:off x="3599723" y="932724"/>
            <a:ext cx="4992555" cy="4992555"/>
          </a:xfrm>
          <a:prstGeom prst="ellipse">
            <a:avLst/>
          </a:prstGeom>
          <a:solidFill>
            <a:schemeClr val="accent1">
              <a:alpha val="77000"/>
            </a:schemeClr>
          </a:solidFill>
          <a:ln w="857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prstClr val="white"/>
              </a:solidFill>
            </a:endParaRPr>
          </a:p>
        </p:txBody>
      </p:sp>
      <p:sp>
        <p:nvSpPr>
          <p:cNvPr id="10" name="Text Placeholder 9"/>
          <p:cNvSpPr>
            <a:spLocks noGrp="1"/>
          </p:cNvSpPr>
          <p:nvPr>
            <p:ph type="body" sz="quarter" idx="10" hasCustomPrompt="1"/>
          </p:nvPr>
        </p:nvSpPr>
        <p:spPr>
          <a:xfrm>
            <a:off x="3599723" y="2908307"/>
            <a:ext cx="4992555" cy="768084"/>
          </a:xfrm>
          <a:prstGeom prst="rect">
            <a:avLst/>
          </a:prstGeom>
        </p:spPr>
        <p:txBody>
          <a:bodyPr anchor="ctr"/>
          <a:lstStyle>
            <a:lvl1pPr marL="0" indent="0" algn="ctr">
              <a:buNone/>
              <a:defRPr sz="3600" b="1" baseline="0">
                <a:solidFill>
                  <a:schemeClr val="tx1">
                    <a:lumMod val="75000"/>
                    <a:lumOff val="25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3599525" y="3676393"/>
            <a:ext cx="4992555"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0796760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1195790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865663" y="1700809"/>
            <a:ext cx="2198492" cy="2198492"/>
          </a:xfrm>
          <a:prstGeom prst="ellipse">
            <a:avLst/>
          </a:prstGeom>
          <a:solidFill>
            <a:schemeClr val="bg1">
              <a:lumMod val="95000"/>
            </a:schemeClr>
          </a:solidFill>
          <a:ln w="38100">
            <a:solidFill>
              <a:schemeClr val="accent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627722" y="1700809"/>
            <a:ext cx="2198492" cy="2198492"/>
          </a:xfrm>
          <a:prstGeom prst="ellipse">
            <a:avLst/>
          </a:prstGeom>
          <a:solidFill>
            <a:schemeClr val="bg1">
              <a:lumMod val="95000"/>
            </a:schemeClr>
          </a:solidFill>
          <a:ln w="3810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389781" y="1700809"/>
            <a:ext cx="2198492" cy="2198492"/>
          </a:xfrm>
          <a:prstGeom prst="ellipse">
            <a:avLst/>
          </a:prstGeom>
          <a:solidFill>
            <a:schemeClr val="bg1">
              <a:lumMod val="95000"/>
            </a:schemeClr>
          </a:solidFill>
          <a:ln w="38100">
            <a:solidFill>
              <a:schemeClr val="accent3"/>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51841" y="1700809"/>
            <a:ext cx="2198492" cy="2198492"/>
          </a:xfrm>
          <a:prstGeom prst="ellipse">
            <a:avLst/>
          </a:prstGeom>
          <a:solidFill>
            <a:schemeClr val="bg1">
              <a:lumMod val="95000"/>
            </a:schemeClr>
          </a:solidFill>
          <a:ln w="3810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700438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5_Images and Contents Layout">
    <p:spTree>
      <p:nvGrpSpPr>
        <p:cNvPr id="1" name=""/>
        <p:cNvGrpSpPr/>
        <p:nvPr/>
      </p:nvGrpSpPr>
      <p:grpSpPr>
        <a:xfrm>
          <a:off x="0" y="0"/>
          <a:ext cx="0" cy="0"/>
          <a:chOff x="0" y="0"/>
          <a:chExt cx="0" cy="0"/>
        </a:xfrm>
      </p:grpSpPr>
      <p:sp>
        <p:nvSpPr>
          <p:cNvPr id="4" name="Rectangle 3"/>
          <p:cNvSpPr/>
          <p:nvPr userDrawn="1"/>
        </p:nvSpPr>
        <p:spPr>
          <a:xfrm>
            <a:off x="6096000" y="0"/>
            <a:ext cx="54726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prstClr val="white"/>
              </a:solidFill>
            </a:endParaRPr>
          </a:p>
        </p:txBody>
      </p:sp>
      <p:sp>
        <p:nvSpPr>
          <p:cNvPr id="5" name="Picture Placeholder 2"/>
          <p:cNvSpPr>
            <a:spLocks noGrp="1"/>
          </p:cNvSpPr>
          <p:nvPr>
            <p:ph type="pic" idx="1" hasCustomPrompt="1"/>
          </p:nvPr>
        </p:nvSpPr>
        <p:spPr>
          <a:xfrm>
            <a:off x="0" y="2660916"/>
            <a:ext cx="12192000" cy="3840427"/>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753639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3_Images Layout">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8925520"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6173213"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3420908" y="2948933"/>
            <a:ext cx="2592288" cy="340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5" hasCustomPrompt="1"/>
          </p:nvPr>
        </p:nvSpPr>
        <p:spPr>
          <a:xfrm>
            <a:off x="668603" y="596933"/>
            <a:ext cx="2592288" cy="57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409808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6_Images and Contents Layout">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4463819" y="175381"/>
            <a:ext cx="7728181"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5472000" y="2397761"/>
            <a:ext cx="6720000"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3" hasCustomPrompt="1"/>
          </p:nvPr>
        </p:nvSpPr>
        <p:spPr>
          <a:xfrm>
            <a:off x="6432000" y="4620141"/>
            <a:ext cx="5760000" cy="20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992936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7_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0" y="0"/>
            <a:ext cx="12192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83707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7"/>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2"/>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4"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388" y="1751814"/>
            <a:ext cx="8584243" cy="4366084"/>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 hasCustomPrompt="1"/>
          </p:nvPr>
        </p:nvSpPr>
        <p:spPr>
          <a:xfrm>
            <a:off x="1309200" y="2308373"/>
            <a:ext cx="4114129" cy="304249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06410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0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5249889"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5" name="Picture Placeholder 2"/>
          <p:cNvSpPr>
            <a:spLocks noGrp="1"/>
          </p:cNvSpPr>
          <p:nvPr>
            <p:ph type="pic" idx="10" hasCustomPrompt="1"/>
          </p:nvPr>
        </p:nvSpPr>
        <p:spPr>
          <a:xfrm>
            <a:off x="2624944"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6" name="Picture Placeholder 2"/>
          <p:cNvSpPr>
            <a:spLocks noGrp="1"/>
          </p:cNvSpPr>
          <p:nvPr>
            <p:ph type="pic" idx="11" hasCustomPrompt="1"/>
          </p:nvPr>
        </p:nvSpPr>
        <p:spPr>
          <a:xfrm>
            <a:off x="0" y="3"/>
            <a:ext cx="2496000" cy="685799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31600036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9_Images and Contents Layout">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5060828" y="307892"/>
            <a:ext cx="4392149"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7484222" y="4532361"/>
            <a:ext cx="4391925"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5060828" y="2420128"/>
            <a:ext cx="2304256"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7" hasCustomPrompt="1"/>
          </p:nvPr>
        </p:nvSpPr>
        <p:spPr>
          <a:xfrm>
            <a:off x="7495339" y="2419365"/>
            <a:ext cx="1957637" cy="201622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8" hasCustomPrompt="1"/>
          </p:nvPr>
        </p:nvSpPr>
        <p:spPr>
          <a:xfrm>
            <a:off x="9571891" y="307893"/>
            <a:ext cx="2304256"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880127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260649"/>
            <a:ext cx="11233248" cy="76808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527381" y="1028734"/>
            <a:ext cx="11233248"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550693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lumMod val="75000"/>
                  <a:lumOff val="25000"/>
                </a:srgbClr>
              </a:solidFill>
            </a:endParaRPr>
          </a:p>
        </p:txBody>
      </p:sp>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4"/>
            <a:ext cx="12192000" cy="384043"/>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4677140"/>
            <a:ext cx="12192000" cy="21808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latinLnBrk="1"/>
            <a:endParaRPr lang="ko-KR" altLang="en-US" sz="1800">
              <a:solidFill>
                <a:srgbClr val="535353"/>
              </a:solidFill>
            </a:endParaRPr>
          </a:p>
        </p:txBody>
      </p:sp>
      <p:pic>
        <p:nvPicPr>
          <p:cNvPr id="6"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5"/>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4755106" y="1622871"/>
            <a:ext cx="2593953" cy="400686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551087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0" y="1556792"/>
            <a:ext cx="3840000" cy="3744416"/>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8352000" y="2"/>
            <a:ext cx="3840000" cy="6857999"/>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41281914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39350" y="452671"/>
            <a:ext cx="5664629" cy="768085"/>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39350" y="1220756"/>
            <a:ext cx="5664629" cy="384043"/>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19891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9"/>
            <a:ext cx="12192000" cy="768085"/>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7"/>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dirty="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1800">
                <a:solidFill>
                  <a:srgbClr val="535353"/>
                </a:solidFill>
              </a:endParaRPr>
            </a:p>
          </p:txBody>
        </p:sp>
      </p:grpSp>
    </p:spTree>
    <p:extLst>
      <p:ext uri="{BB962C8B-B14F-4D97-AF65-F5344CB8AC3E}">
        <p14:creationId xmlns:p14="http://schemas.microsoft.com/office/powerpoint/2010/main" val="11689812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i="1"/>
            </a:lvl1pPr>
          </a:lstStyle>
          <a:p>
            <a:pPr>
              <a:defRPr/>
            </a:pPr>
            <a:endParaRPr lang="en-US"/>
          </a:p>
        </p:txBody>
      </p:sp>
      <p:sp>
        <p:nvSpPr>
          <p:cNvPr id="5" name="Rectangle 5"/>
          <p:cNvSpPr>
            <a:spLocks noGrp="1" noChangeArrowheads="1"/>
          </p:cNvSpPr>
          <p:nvPr>
            <p:ph type="ftr" sz="quarter" idx="11"/>
          </p:nvPr>
        </p:nvSpPr>
        <p:spPr/>
        <p:txBody>
          <a:bodyPr/>
          <a:lstStyle>
            <a:lvl1pPr>
              <a:defRPr i="1"/>
            </a:lvl1pPr>
          </a:lstStyle>
          <a:p>
            <a:pPr>
              <a:defRPr/>
            </a:pPr>
            <a:endParaRPr lang="en-US"/>
          </a:p>
        </p:txBody>
      </p:sp>
      <p:sp>
        <p:nvSpPr>
          <p:cNvPr id="6" name="Rectangle 6"/>
          <p:cNvSpPr>
            <a:spLocks noGrp="1" noChangeArrowheads="1"/>
          </p:cNvSpPr>
          <p:nvPr>
            <p:ph type="sldNum" sz="quarter" idx="12"/>
          </p:nvPr>
        </p:nvSpPr>
        <p:spPr/>
        <p:txBody>
          <a:bodyPr/>
          <a:lstStyle>
            <a:lvl1pPr>
              <a:defRPr i="1"/>
            </a:lvl1pPr>
          </a:lstStyle>
          <a:p>
            <a:pPr>
              <a:defRPr/>
            </a:pPr>
            <a:fld id="{60585CB6-55F2-4DB6-BFF2-751E880DBD98}" type="slidenum">
              <a:rPr lang="en-US"/>
              <a:pPr>
                <a:defRPr/>
              </a:pPr>
              <a:t>‹#›</a:t>
            </a:fld>
            <a:endParaRPr lang="en-US"/>
          </a:p>
        </p:txBody>
      </p:sp>
    </p:spTree>
    <p:extLst>
      <p:ext uri="{BB962C8B-B14F-4D97-AF65-F5344CB8AC3E}">
        <p14:creationId xmlns:p14="http://schemas.microsoft.com/office/powerpoint/2010/main" val="17705081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636113-75FD-42EE-9C9E-2D44ADDC74CE}" type="slidenum">
              <a:rPr lang="en-US"/>
              <a:pPr>
                <a:defRPr/>
              </a:pPr>
              <a:t>‹#›</a:t>
            </a:fld>
            <a:endParaRPr lang="en-US"/>
          </a:p>
        </p:txBody>
      </p:sp>
    </p:spTree>
    <p:extLst>
      <p:ext uri="{BB962C8B-B14F-4D97-AF65-F5344CB8AC3E}">
        <p14:creationId xmlns:p14="http://schemas.microsoft.com/office/powerpoint/2010/main" val="6188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59.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63" Type="http://schemas.openxmlformats.org/officeDocument/2006/relationships/slideLayout" Target="../slideLayouts/slideLayout9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5" Type="http://schemas.openxmlformats.org/officeDocument/2006/relationships/slideLayout" Target="../slideLayouts/slideLayout38.xml"/><Relationship Id="rId61" Type="http://schemas.openxmlformats.org/officeDocument/2006/relationships/slideLayout" Target="../slideLayouts/slideLayout94.xml"/><Relationship Id="rId19" Type="http://schemas.openxmlformats.org/officeDocument/2006/relationships/slideLayout" Target="../slideLayouts/slideLayout5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64" Type="http://schemas.openxmlformats.org/officeDocument/2006/relationships/slideLayout" Target="../slideLayouts/slideLayout97.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slideLayout" Target="../slideLayouts/slideLayout9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10" Type="http://schemas.openxmlformats.org/officeDocument/2006/relationships/slideLayout" Target="../slideLayouts/slideLayout43.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65"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9.xml"/><Relationship Id="rId1"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B4E5D-E32F-4831-A0BA-ACA51CC249BA}"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3F062-C51A-42F2-B90A-12A1A8118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21430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0447C6-2009-41CA-88CC-35C1E69C6D00}" type="datetimeFigureOut">
              <a:rPr lang="en-US" smtClean="0"/>
              <a:t>3/15/2024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3877F6-1BB6-444E-A047-A38D72B6FB77}" type="slidenum">
              <a:rPr lang="en-US" smtClean="0"/>
              <a:t>‹#›</a:t>
            </a:fld>
            <a:endParaRPr lang="en-US"/>
          </a:p>
        </p:txBody>
      </p:sp>
    </p:spTree>
    <p:extLst>
      <p:ext uri="{BB962C8B-B14F-4D97-AF65-F5344CB8AC3E}">
        <p14:creationId xmlns:p14="http://schemas.microsoft.com/office/powerpoint/2010/main" val="369452239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98819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 id="2147483762" r:id="rId50"/>
    <p:sldLayoutId id="2147483763" r:id="rId51"/>
    <p:sldLayoutId id="2147483764" r:id="rId52"/>
    <p:sldLayoutId id="2147483765" r:id="rId53"/>
    <p:sldLayoutId id="2147483766" r:id="rId54"/>
    <p:sldLayoutId id="2147483767" r:id="rId55"/>
    <p:sldLayoutId id="2147483768" r:id="rId56"/>
    <p:sldLayoutId id="2147483769" r:id="rId57"/>
    <p:sldLayoutId id="2147483770" r:id="rId58"/>
    <p:sldLayoutId id="2147483771" r:id="rId59"/>
    <p:sldLayoutId id="2147483772" r:id="rId60"/>
    <p:sldLayoutId id="2147483773" r:id="rId61"/>
    <p:sldLayoutId id="2147483774" r:id="rId62"/>
    <p:sldLayoutId id="2147483775" r:id="rId63"/>
    <p:sldLayoutId id="2147483776" r:id="rId64"/>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cs typeface="Arial" charset="0"/>
              </a:defRPr>
            </a:lvl1pPr>
          </a:lstStyle>
          <a:p>
            <a:pPr>
              <a:defRPr/>
            </a:pPr>
            <a:fld id="{4BDCDB56-ED00-4F7C-AE6C-6ABC0D2F39E3}" type="slidenum">
              <a:rPr lang="en-US"/>
              <a:pPr>
                <a:defRPr/>
              </a:pPr>
              <a:t>‹#›</a:t>
            </a:fld>
            <a:endParaRPr lang="en-US"/>
          </a:p>
        </p:txBody>
      </p:sp>
    </p:spTree>
    <p:extLst>
      <p:ext uri="{BB962C8B-B14F-4D97-AF65-F5344CB8AC3E}">
        <p14:creationId xmlns:p14="http://schemas.microsoft.com/office/powerpoint/2010/main" val="1812176852"/>
      </p:ext>
    </p:extLst>
  </p:cSld>
  <p:clrMap bg1="lt1" tx1="dk1" bg2="lt2" tx2="dk2" accent1="accent1" accent2="accent2" accent3="accent3" accent4="accent4" accent5="accent5" accent6="accent6" hlink="hlink" folHlink="folHlink"/>
  <p:sldLayoutIdLst>
    <p:sldLayoutId id="2147483778" r:id="rId1"/>
    <p:sldLayoutId id="214748377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gif"/><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gif"/></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12.png"/><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24.xml"/><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hyperlink" Target="https://www.jyu.fi/en/" TargetMode="External"/><Relationship Id="rId3" Type="http://schemas.openxmlformats.org/officeDocument/2006/relationships/hyperlink" Target="mailto:Vagan.Terziyan@jyu.fi" TargetMode="External"/><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5" Type="http://schemas.openxmlformats.org/officeDocument/2006/relationships/image" Target="../media/image22.png"/><Relationship Id="rId10" Type="http://schemas.openxmlformats.org/officeDocument/2006/relationships/hyperlink" Target="https://nure.ua/en/" TargetMode="External"/><Relationship Id="rId4" Type="http://schemas.openxmlformats.org/officeDocument/2006/relationships/image" Target="../media/image21.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77.gif"/><Relationship Id="rId7"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98.xml"/><Relationship Id="rId6" Type="http://schemas.openxmlformats.org/officeDocument/2006/relationships/image" Target="../media/image28.gif"/><Relationship Id="rId5" Type="http://schemas.openxmlformats.org/officeDocument/2006/relationships/image" Target="../media/image78.png"/><Relationship Id="rId4" Type="http://schemas.openxmlformats.org/officeDocument/2006/relationships/hyperlink" Target="http://clipartall.com/img/clipart-165720.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hyperlink" Target="mailto:vagan.terziyan@jyu.fi" TargetMode="External"/><Relationship Id="rId4" Type="http://schemas.openxmlformats.org/officeDocument/2006/relationships/hyperlink" Target="https://ai.it.jyu.fi/ISM-2020-GAN-Taxonomy.pptx"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gif"/><Relationship Id="rId10" Type="http://schemas.openxmlformats.org/officeDocument/2006/relationships/hyperlink" Target="https://www.schneier.com/crypto-gram/archives/2000/1015.html" TargetMode="External"/><Relationship Id="rId4" Type="http://schemas.openxmlformats.org/officeDocument/2006/relationships/image" Target="../media/image27.png"/><Relationship Id="rId9" Type="http://schemas.openxmlformats.org/officeDocument/2006/relationships/hyperlink" Target="https://bt3gl.github.io/index.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belfercenter.org/publication/AttackingAI" TargetMode="Externa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hyperlink" Target="http://recode.bg/natog5511" TargetMode="External"/><Relationship Id="rId2" Type="http://schemas.openxmlformats.org/officeDocument/2006/relationships/image" Target="../media/image44.png"/><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gif"/><Relationship Id="rId7" Type="http://schemas.openxmlformats.org/officeDocument/2006/relationships/image" Target="../media/image50.png"/><Relationship Id="rId2" Type="http://schemas.openxmlformats.org/officeDocument/2006/relationships/image" Target="../media/image46.gif"/><Relationship Id="rId1" Type="http://schemas.openxmlformats.org/officeDocument/2006/relationships/slideLayout" Target="../slideLayouts/slideLayout24.xml"/><Relationship Id="rId6" Type="http://schemas.openxmlformats.org/officeDocument/2006/relationships/hyperlink" Target="https://github.com/dhyaaalayed/gan-gaussian" TargetMode="External"/><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hyperlink" Target="https://medium.com/@jamaltoutouh/lipizzaner-a-framework-for-co-evolutionary-distributed-gan-training-7a725fb17e49" TargetMode="External"/><Relationship Id="rId4" Type="http://schemas.openxmlformats.org/officeDocument/2006/relationships/image" Target="../media/image48.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225" y="2737751"/>
            <a:ext cx="10915650" cy="954107"/>
          </a:xfrm>
          <a:prstGeom prst="rect">
            <a:avLst/>
          </a:prstGeom>
        </p:spPr>
        <p:txBody>
          <a:bodyPr wrap="square">
            <a:spAutoFit/>
          </a:bodyPr>
          <a:lstStyle/>
          <a:p>
            <a:pPr algn="ct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Taxonomy of generative adversarial networks for digital immunity of Industry 4.0 systems</a:t>
            </a: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6" name="Rectangle 5"/>
          <p:cNvSpPr/>
          <p:nvPr/>
        </p:nvSpPr>
        <p:spPr>
          <a:xfrm>
            <a:off x="4907258" y="3656526"/>
            <a:ext cx="1291636"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83</a:t>
            </a:r>
          </a:p>
        </p:txBody>
      </p:sp>
      <p:sp>
        <p:nvSpPr>
          <p:cNvPr id="7" name="Rectangle 6"/>
          <p:cNvSpPr/>
          <p:nvPr/>
        </p:nvSpPr>
        <p:spPr>
          <a:xfrm>
            <a:off x="3150804" y="4114899"/>
            <a:ext cx="5011372" cy="89255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rgbClr val="FF0000"/>
                </a:solidFill>
                <a:effectLst/>
              </a:rPr>
              <a:t>Vagan Terziyan,</a:t>
            </a:r>
          </a:p>
          <a:p>
            <a:pPr algn="ctr"/>
            <a:r>
              <a:rPr lang="en-US" sz="2400" b="1" cap="none" spc="0" dirty="0">
                <a:ln/>
                <a:solidFill>
                  <a:schemeClr val="accent3"/>
                </a:solidFill>
                <a:effectLst/>
              </a:rPr>
              <a:t>Svitlana Gryshko &amp; </a:t>
            </a:r>
            <a:r>
              <a:rPr lang="en-US" sz="2400" b="1" dirty="0">
                <a:ln/>
                <a:solidFill>
                  <a:schemeClr val="accent3"/>
                </a:solidFill>
              </a:rPr>
              <a:t>Mariia Golovianko</a:t>
            </a:r>
            <a:endParaRPr lang="en-US" sz="2400" b="1" cap="none" spc="0" dirty="0">
              <a:ln/>
              <a:solidFill>
                <a:schemeClr val="accent3"/>
              </a:solidFill>
              <a:effectLst/>
            </a:endParaRPr>
          </a:p>
        </p:txBody>
      </p:sp>
      <p:pic>
        <p:nvPicPr>
          <p:cNvPr id="8" name="Picture 7"/>
          <p:cNvPicPr>
            <a:picLocks noChangeAspect="1"/>
          </p:cNvPicPr>
          <p:nvPr/>
        </p:nvPicPr>
        <p:blipFill>
          <a:blip r:embed="rId2"/>
          <a:stretch>
            <a:fillRect/>
          </a:stretch>
        </p:blipFill>
        <p:spPr>
          <a:xfrm>
            <a:off x="82091" y="5431943"/>
            <a:ext cx="1346660" cy="983144"/>
          </a:xfrm>
          <a:prstGeom prst="rect">
            <a:avLst/>
          </a:prstGeom>
        </p:spPr>
      </p:pic>
      <p:sp>
        <p:nvSpPr>
          <p:cNvPr id="9" name="Rectangle 8"/>
          <p:cNvSpPr/>
          <p:nvPr/>
        </p:nvSpPr>
        <p:spPr>
          <a:xfrm>
            <a:off x="1457326" y="5544658"/>
            <a:ext cx="3600449" cy="800219"/>
          </a:xfrm>
          <a:prstGeom prst="rect">
            <a:avLst/>
          </a:prstGeom>
        </p:spPr>
        <p:txBody>
          <a:bodyPr wrap="square">
            <a:spAutoFit/>
          </a:bodyPr>
          <a:lstStyle/>
          <a:p>
            <a:r>
              <a:rPr lang="en-US" b="1" i="0" dirty="0">
                <a:effectLst/>
                <a:latin typeface="Montserrat"/>
              </a:rPr>
              <a:t>ISM 2020</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sp>
        <p:nvSpPr>
          <p:cNvPr id="10" name="Rectangle 9"/>
          <p:cNvSpPr/>
          <p:nvPr/>
        </p:nvSpPr>
        <p:spPr>
          <a:xfrm>
            <a:off x="9354415" y="5272295"/>
            <a:ext cx="2754284" cy="307777"/>
          </a:xfrm>
          <a:prstGeom prst="rect">
            <a:avLst/>
          </a:prstGeom>
          <a:noFill/>
        </p:spPr>
        <p:txBody>
          <a:bodyPr wrap="square" lIns="91440" tIns="45720" rIns="91440" bIns="45720">
            <a:spAutoFit/>
          </a:bodyPr>
          <a:lstStyle/>
          <a:p>
            <a:r>
              <a:rPr lang="en-US" sz="1400" b="0" cap="none" spc="0" dirty="0">
                <a:ln w="0"/>
                <a:solidFill>
                  <a:schemeClr val="tx1"/>
                </a:solidFill>
                <a:effectLst>
                  <a:outerShdw blurRad="38100" dist="19050" dir="2700000" algn="tl" rotWithShape="0">
                    <a:schemeClr val="dk1">
                      <a:alpha val="40000"/>
                    </a:schemeClr>
                  </a:outerShdw>
                </a:effectLst>
              </a:rPr>
              <a:t>23 November, 2020, </a:t>
            </a:r>
            <a:r>
              <a:rPr lang="en-US" sz="1400" dirty="0">
                <a:ln w="0"/>
                <a:effectLst>
                  <a:outerShdw blurRad="38100" dist="19050" dir="2700000" algn="tl" rotWithShape="0">
                    <a:schemeClr val="dk1">
                      <a:alpha val="40000"/>
                    </a:schemeClr>
                  </a:outerShdw>
                </a:effectLst>
              </a:rPr>
              <a:t>14:00 - 15:30</a:t>
            </a:r>
            <a:endParaRPr lang="en-US" sz="1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9007713" y="5584090"/>
            <a:ext cx="3085920" cy="584775"/>
          </a:xfrm>
          <a:prstGeom prst="rect">
            <a:avLst/>
          </a:prstGeom>
        </p:spPr>
        <p:txBody>
          <a:bodyPr wrap="square">
            <a:spAutoFit/>
          </a:bodyPr>
          <a:lstStyle/>
          <a:p>
            <a:pPr algn="just"/>
            <a:r>
              <a:rPr lang="en-US" sz="1600" b="1" dirty="0">
                <a:effectLst/>
                <a:latin typeface="Montserrat"/>
              </a:rPr>
              <a:t>Room 3: </a:t>
            </a:r>
            <a:r>
              <a:rPr lang="en-US" sz="1600" b="1" dirty="0">
                <a:solidFill>
                  <a:srgbClr val="7030A0"/>
                </a:solidFill>
                <a:effectLst/>
                <a:latin typeface="Montserrat"/>
              </a:rPr>
              <a:t>Security and Privacy for the Smart Factory</a:t>
            </a:r>
            <a:endParaRPr lang="en-US" sz="1600" dirty="0">
              <a:solidFill>
                <a:srgbClr val="7030A0"/>
              </a:solidFill>
            </a:endParaRPr>
          </a:p>
        </p:txBody>
      </p:sp>
      <p:grpSp>
        <p:nvGrpSpPr>
          <p:cNvPr id="20" name="Group 19"/>
          <p:cNvGrpSpPr/>
          <p:nvPr/>
        </p:nvGrpSpPr>
        <p:grpSpPr>
          <a:xfrm>
            <a:off x="5272432" y="5187107"/>
            <a:ext cx="3520623" cy="1337364"/>
            <a:chOff x="5272432" y="5358557"/>
            <a:chExt cx="3520623" cy="1337364"/>
          </a:xfrm>
        </p:grpSpPr>
        <p:pic>
          <p:nvPicPr>
            <p:cNvPr id="18" name="Picture 17"/>
            <p:cNvPicPr>
              <a:picLocks noChangeAspect="1"/>
            </p:cNvPicPr>
            <p:nvPr/>
          </p:nvPicPr>
          <p:blipFill>
            <a:blip r:embed="rId3"/>
            <a:stretch>
              <a:fillRect/>
            </a:stretch>
          </p:blipFill>
          <p:spPr>
            <a:xfrm>
              <a:off x="5272432" y="5358557"/>
              <a:ext cx="3520623" cy="1337364"/>
            </a:xfrm>
            <a:prstGeom prst="rect">
              <a:avLst/>
            </a:prstGeom>
          </p:spPr>
        </p:pic>
        <p:sp>
          <p:nvSpPr>
            <p:cNvPr id="19" name="Rectangle 18"/>
            <p:cNvSpPr/>
            <p:nvPr/>
          </p:nvSpPr>
          <p:spPr>
            <a:xfrm>
              <a:off x="6943567" y="5406182"/>
              <a:ext cx="1781333" cy="461665"/>
            </a:xfrm>
            <a:prstGeom prst="rect">
              <a:avLst/>
            </a:prstGeom>
            <a:solidFill>
              <a:schemeClr val="bg1"/>
            </a:solidFill>
          </p:spPr>
          <p:txBody>
            <a:bodyPr wrap="square">
              <a:spAutoFit/>
            </a:bodyPr>
            <a:lstStyle/>
            <a:p>
              <a:pPr algn="just"/>
              <a:r>
                <a:rPr lang="en-US" sz="1200" b="1" dirty="0">
                  <a:solidFill>
                    <a:srgbClr val="7030A0"/>
                  </a:solidFill>
                  <a:effectLst/>
                  <a:latin typeface="Montserrat"/>
                </a:rPr>
                <a:t>University of Applied Science, Linz, Austria</a:t>
              </a:r>
              <a:endParaRPr lang="en-US" sz="1200" dirty="0">
                <a:solidFill>
                  <a:srgbClr val="7030A0"/>
                </a:solidFill>
              </a:endParaRPr>
            </a:p>
          </p:txBody>
        </p:sp>
      </p:grpSp>
      <p:grpSp>
        <p:nvGrpSpPr>
          <p:cNvPr id="14" name="Group 13"/>
          <p:cNvGrpSpPr/>
          <p:nvPr/>
        </p:nvGrpSpPr>
        <p:grpSpPr>
          <a:xfrm>
            <a:off x="69231" y="-22995"/>
            <a:ext cx="12178821" cy="2336443"/>
            <a:chOff x="69231" y="-22995"/>
            <a:chExt cx="12178821" cy="2336443"/>
          </a:xfrm>
        </p:grpSpPr>
        <p:pic>
          <p:nvPicPr>
            <p:cNvPr id="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4681" y="-22995"/>
              <a:ext cx="3403371" cy="2336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3801" y="846597"/>
              <a:ext cx="1901521" cy="1234815"/>
            </a:xfrm>
            <a:prstGeom prst="rect">
              <a:avLst/>
            </a:prstGeom>
          </p:spPr>
        </p:pic>
        <p:grpSp>
          <p:nvGrpSpPr>
            <p:cNvPr id="17" name="Group 16"/>
            <p:cNvGrpSpPr/>
            <p:nvPr/>
          </p:nvGrpSpPr>
          <p:grpSpPr>
            <a:xfrm>
              <a:off x="69231" y="63608"/>
              <a:ext cx="9039273" cy="2249840"/>
              <a:chOff x="69231" y="0"/>
              <a:chExt cx="9063323" cy="2249840"/>
            </a:xfrm>
          </p:grpSpPr>
          <p:pic>
            <p:nvPicPr>
              <p:cNvPr id="23"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91" y="132992"/>
                <a:ext cx="2870363" cy="192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2112" y="0"/>
                <a:ext cx="1633445" cy="2249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24"/>
              <p:cNvGrpSpPr/>
              <p:nvPr/>
            </p:nvGrpSpPr>
            <p:grpSpPr>
              <a:xfrm>
                <a:off x="69231" y="80542"/>
                <a:ext cx="5150132" cy="2169297"/>
                <a:chOff x="-510" y="127036"/>
                <a:chExt cx="5150132" cy="2169297"/>
              </a:xfrm>
            </p:grpSpPr>
            <p:pic>
              <p:nvPicPr>
                <p:cNvPr id="2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10" y="127036"/>
                  <a:ext cx="4860541" cy="216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2737" y="167489"/>
                  <a:ext cx="973381" cy="756279"/>
                </a:xfrm>
                <a:prstGeom prst="rect">
                  <a:avLst/>
                </a:prstGeom>
                <a:ln w="25400">
                  <a:solidFill>
                    <a:schemeClr val="tx1"/>
                  </a:solidFill>
                </a:ln>
              </p:spPr>
            </p:pic>
            <p:pic>
              <p:nvPicPr>
                <p:cNvPr id="28" name="Picture 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1844" y="818665"/>
                  <a:ext cx="864096"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8522" y="182433"/>
                  <a:ext cx="11811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0" name="Rectangle 29"/>
            <p:cNvSpPr/>
            <p:nvPr/>
          </p:nvSpPr>
          <p:spPr>
            <a:xfrm>
              <a:off x="7302711" y="1061106"/>
              <a:ext cx="654345" cy="769441"/>
            </a:xfrm>
            <a:prstGeom prst="rect">
              <a:avLst/>
            </a:prstGeom>
            <a:noFill/>
          </p:spPr>
          <p:txBody>
            <a:bodyPr wrap="none" lIns="91440" tIns="45720" rIns="91440" bIns="45720">
              <a:spAutoFit/>
            </a:bodyPr>
            <a:lstStyle/>
            <a:p>
              <a:pPr algn="ctr"/>
              <a:r>
                <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AI</a:t>
              </a:r>
            </a:p>
          </p:txBody>
        </p:sp>
        <p:sp>
          <p:nvSpPr>
            <p:cNvPr id="32" name="Rectangle 31"/>
            <p:cNvSpPr/>
            <p:nvPr/>
          </p:nvSpPr>
          <p:spPr>
            <a:xfrm>
              <a:off x="9698673" y="728512"/>
              <a:ext cx="1770036" cy="646331"/>
            </a:xfrm>
            <a:prstGeom prst="rect">
              <a:avLst/>
            </a:prstGeom>
            <a:noFill/>
          </p:spPr>
          <p:txBody>
            <a:bodyPr wrap="none" lIns="91440" tIns="45720" rIns="91440" bIns="45720">
              <a:spAutoFit/>
            </a:bodyPr>
            <a:lstStyle/>
            <a:p>
              <a:pPr algn="ctr"/>
              <a:r>
                <a:rPr lang="en-US" sz="3600" b="1" cap="none" spc="0" dirty="0">
                  <a:ln w="18415" cmpd="sng">
                    <a:solidFill>
                      <a:srgbClr val="FFFFFF"/>
                    </a:solidFill>
                    <a:prstDash val="solid"/>
                  </a:ln>
                  <a:effectLst>
                    <a:outerShdw blurRad="63500" dir="3600000" algn="tl" rotWithShape="0">
                      <a:srgbClr val="000000">
                        <a:alpha val="70000"/>
                      </a:srgbClr>
                    </a:outerShdw>
                  </a:effectLst>
                </a:rPr>
                <a:t>G  A  N s</a:t>
              </a:r>
            </a:p>
          </p:txBody>
        </p:sp>
      </p:grpSp>
    </p:spTree>
    <p:extLst>
      <p:ext uri="{BB962C8B-B14F-4D97-AF65-F5344CB8AC3E}">
        <p14:creationId xmlns:p14="http://schemas.microsoft.com/office/powerpoint/2010/main" val="2273393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0550" y="1612434"/>
            <a:ext cx="10544175" cy="5121742"/>
          </a:xfrm>
          <a:prstGeom prst="rect">
            <a:avLst/>
          </a:prstGeom>
        </p:spPr>
      </p:pic>
      <p:sp>
        <p:nvSpPr>
          <p:cNvPr id="5" name="Rectangle 4"/>
          <p:cNvSpPr>
            <a:spLocks noChangeArrowheads="1"/>
          </p:cNvSpPr>
          <p:nvPr/>
        </p:nvSpPr>
        <p:spPr bwMode="auto">
          <a:xfrm>
            <a:off x="177022" y="70411"/>
            <a:ext cx="113712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4000" b="1" dirty="0">
                <a:solidFill>
                  <a:srgbClr val="FF0000"/>
                </a:solidFill>
              </a:rPr>
              <a:t>“Filtered Reality” adds the third Neural Network-driven player to the GAN game</a:t>
            </a:r>
          </a:p>
        </p:txBody>
      </p:sp>
    </p:spTree>
    <p:extLst>
      <p:ext uri="{BB962C8B-B14F-4D97-AF65-F5344CB8AC3E}">
        <p14:creationId xmlns:p14="http://schemas.microsoft.com/office/powerpoint/2010/main" val="3304937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095375"/>
            <a:ext cx="12192000" cy="3699161"/>
            <a:chOff x="0" y="0"/>
            <a:chExt cx="12192000" cy="3699161"/>
          </a:xfrm>
        </p:grpSpPr>
        <p:pic>
          <p:nvPicPr>
            <p:cNvPr id="4" name="Picture 3"/>
            <p:cNvPicPr>
              <a:picLocks noChangeAspect="1"/>
            </p:cNvPicPr>
            <p:nvPr/>
          </p:nvPicPr>
          <p:blipFill>
            <a:blip r:embed="rId2"/>
            <a:stretch>
              <a:fillRect/>
            </a:stretch>
          </p:blipFill>
          <p:spPr>
            <a:xfrm>
              <a:off x="0" y="0"/>
              <a:ext cx="3952875" cy="3695940"/>
            </a:xfrm>
            <a:prstGeom prst="rect">
              <a:avLst/>
            </a:prstGeom>
            <a:ln w="25400">
              <a:solidFill>
                <a:schemeClr val="tx1"/>
              </a:solidFill>
            </a:ln>
          </p:spPr>
        </p:pic>
        <p:pic>
          <p:nvPicPr>
            <p:cNvPr id="5" name="Picture 4"/>
            <p:cNvPicPr>
              <a:picLocks noChangeAspect="1"/>
            </p:cNvPicPr>
            <p:nvPr/>
          </p:nvPicPr>
          <p:blipFill>
            <a:blip r:embed="rId3"/>
            <a:stretch>
              <a:fillRect/>
            </a:stretch>
          </p:blipFill>
          <p:spPr>
            <a:xfrm>
              <a:off x="3980767" y="0"/>
              <a:ext cx="4252426" cy="3699161"/>
            </a:xfrm>
            <a:prstGeom prst="rect">
              <a:avLst/>
            </a:prstGeom>
            <a:noFill/>
            <a:ln w="25400">
              <a:solidFill>
                <a:schemeClr val="tx1"/>
              </a:solidFill>
            </a:ln>
          </p:spPr>
        </p:pic>
        <p:pic>
          <p:nvPicPr>
            <p:cNvPr id="6" name="Picture 5"/>
            <p:cNvPicPr>
              <a:picLocks noChangeAspect="1"/>
            </p:cNvPicPr>
            <p:nvPr/>
          </p:nvPicPr>
          <p:blipFill>
            <a:blip r:embed="rId4"/>
            <a:stretch>
              <a:fillRect/>
            </a:stretch>
          </p:blipFill>
          <p:spPr>
            <a:xfrm>
              <a:off x="8233192" y="0"/>
              <a:ext cx="3958808" cy="3695939"/>
            </a:xfrm>
            <a:prstGeom prst="rect">
              <a:avLst/>
            </a:prstGeom>
            <a:ln w="25400">
              <a:solidFill>
                <a:schemeClr val="tx1"/>
              </a:solidFill>
            </a:ln>
          </p:spPr>
        </p:pic>
      </p:grpSp>
      <mc:AlternateContent xmlns:mc="http://schemas.openxmlformats.org/markup-compatibility/2006" xmlns:a14="http://schemas.microsoft.com/office/drawing/2010/main">
        <mc:Choice Requires="a14">
          <p:sp>
            <p:nvSpPr>
              <p:cNvPr id="8" name="TextBox 7"/>
              <p:cNvSpPr txBox="1"/>
              <p:nvPr/>
            </p:nvSpPr>
            <p:spPr>
              <a:xfrm>
                <a:off x="38100" y="4914900"/>
                <a:ext cx="12087225" cy="1700337"/>
              </a:xfrm>
              <a:prstGeom prst="rect">
                <a:avLst/>
              </a:prstGeom>
              <a:solidFill>
                <a:schemeClr val="bg1">
                  <a:lumMod val="95000"/>
                </a:schemeClr>
              </a:solidFill>
              <a:ln w="19050">
                <a:solidFill>
                  <a:schemeClr val="tx1"/>
                </a:solidFill>
              </a:ln>
            </p:spPr>
            <p:txBody>
              <a:bodyPr wrap="square" rtlCol="0">
                <a:spAutoFit/>
              </a:bodyPr>
              <a:lstStyle/>
              <a:p>
                <a:pPr algn="just"/>
                <a:r>
                  <a:rPr lang="en-GB" sz="1400" dirty="0"/>
                  <a:t>Assume we have a complete set </a:t>
                </a:r>
                <a14:m>
                  <m:oMath xmlns:m="http://schemas.openxmlformats.org/officeDocument/2006/math">
                    <m:r>
                      <a:rPr lang="en-GB" sz="1400" i="1">
                        <a:latin typeface="Cambria Math" panose="02040503050406030204" pitchFamily="18" charset="0"/>
                      </a:rPr>
                      <m:t>𝑅</m:t>
                    </m:r>
                  </m:oMath>
                </a14:m>
                <a:r>
                  <a:rPr lang="en-GB" sz="1400" dirty="0"/>
                  <a:t> of the Real-World samples (e.g. images), which has some distribution  </a:t>
                </a:r>
                <a14:m>
                  <m:oMath xmlns:m="http://schemas.openxmlformats.org/officeDocument/2006/math">
                    <m:r>
                      <a:rPr lang="en-GB" sz="1400" i="1">
                        <a:latin typeface="Cambria Math" panose="02040503050406030204" pitchFamily="18" charset="0"/>
                      </a:rPr>
                      <m:t>𝜃</m:t>
                    </m:r>
                    <m:r>
                      <a:rPr lang="en-GB" sz="1400" i="1">
                        <a:latin typeface="Cambria Math" panose="02040503050406030204" pitchFamily="18" charset="0"/>
                      </a:rPr>
                      <m:t>=</m:t>
                    </m:r>
                    <m:sSub>
                      <m:sSubPr>
                        <m:ctrlPr>
                          <a:rPr lang="fi-FI" sz="1400" i="1">
                            <a:latin typeface="Cambria Math" panose="02040503050406030204" pitchFamily="18" charset="0"/>
                          </a:rPr>
                        </m:ctrlPr>
                      </m:sSubPr>
                      <m:e>
                        <m:r>
                          <a:rPr lang="en-GB" sz="1400" i="1">
                            <a:latin typeface="Cambria Math" panose="02040503050406030204" pitchFamily="18" charset="0"/>
                          </a:rPr>
                          <m:t>𝑝</m:t>
                        </m:r>
                      </m:e>
                      <m:sub>
                        <m:r>
                          <a:rPr lang="en-GB" sz="1400" i="1">
                            <a:latin typeface="Cambria Math" panose="02040503050406030204" pitchFamily="18" charset="0"/>
                          </a:rPr>
                          <m:t>𝑑𝑎𝑡𝑎</m:t>
                        </m:r>
                      </m:sub>
                    </m:sSub>
                    <m:r>
                      <a:rPr lang="en-GB" sz="1400" i="1">
                        <a:latin typeface="Cambria Math" panose="02040503050406030204" pitchFamily="18" charset="0"/>
                      </a:rPr>
                      <m:t>(</m:t>
                    </m:r>
                    <m:r>
                      <a:rPr lang="en-GB" sz="1400" i="1">
                        <a:latin typeface="Cambria Math" panose="02040503050406030204" pitchFamily="18" charset="0"/>
                      </a:rPr>
                      <m:t>𝑥</m:t>
                    </m:r>
                    <m:r>
                      <a:rPr lang="en-GB" sz="1400" i="1">
                        <a:latin typeface="Cambria Math" panose="02040503050406030204" pitchFamily="18" charset="0"/>
                      </a:rPr>
                      <m:t>)</m:t>
                    </m:r>
                  </m:oMath>
                </a14:m>
                <a:r>
                  <a:rPr lang="en-GB" sz="1400" dirty="0"/>
                  <a:t>. Such set can be divided into a number of subsets </a:t>
                </a:r>
                <a14:m>
                  <m:oMath xmlns:m="http://schemas.openxmlformats.org/officeDocument/2006/math">
                    <m:sSub>
                      <m:sSubPr>
                        <m:ctrlPr>
                          <a:rPr lang="fi-FI"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1</m:t>
                        </m:r>
                      </m:sub>
                    </m:sSub>
                    <m:r>
                      <a:rPr lang="en-GB" sz="1400" i="1">
                        <a:latin typeface="Cambria Math" panose="02040503050406030204" pitchFamily="18" charset="0"/>
                      </a:rPr>
                      <m:t> </m:t>
                    </m:r>
                    <m:sSub>
                      <m:sSubPr>
                        <m:ctrlPr>
                          <a:rPr lang="fi-FI"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2</m:t>
                        </m:r>
                      </m:sub>
                    </m:sSub>
                    <m:r>
                      <a:rPr lang="en-GB" sz="1400" i="1">
                        <a:latin typeface="Cambria Math" panose="02040503050406030204" pitchFamily="18" charset="0"/>
                      </a:rPr>
                      <m:t>,…, </m:t>
                    </m:r>
                    <m:sSub>
                      <m:sSubPr>
                        <m:ctrlPr>
                          <a:rPr lang="fi-FI"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𝑛</m:t>
                        </m:r>
                      </m:sub>
                    </m:sSub>
                    <m:r>
                      <a:rPr lang="en-GB" sz="1400" i="1">
                        <a:latin typeface="Cambria Math" panose="02040503050406030204" pitchFamily="18" charset="0"/>
                      </a:rPr>
                      <m:t>∈Ƥ(</m:t>
                    </m:r>
                    <m:r>
                      <a:rPr lang="en-GB" sz="1400" i="1">
                        <a:latin typeface="Cambria Math" panose="02040503050406030204" pitchFamily="18" charset="0"/>
                      </a:rPr>
                      <m:t>𝑅</m:t>
                    </m:r>
                    <m:r>
                      <a:rPr lang="en-GB" sz="1400" i="1">
                        <a:latin typeface="Cambria Math" panose="02040503050406030204" pitchFamily="18" charset="0"/>
                      </a:rPr>
                      <m:t>) </m:t>
                    </m:r>
                  </m:oMath>
                </a14:m>
                <a:r>
                  <a:rPr lang="en-GB" sz="1400" dirty="0"/>
                  <a:t>so that each subset </a:t>
                </a:r>
                <a14:m>
                  <m:oMath xmlns:m="http://schemas.openxmlformats.org/officeDocument/2006/math">
                    <m:sSub>
                      <m:sSubPr>
                        <m:ctrlPr>
                          <a:rPr lang="fi-FI"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𝑖</m:t>
                        </m:r>
                      </m:sub>
                    </m:sSub>
                  </m:oMath>
                </a14:m>
                <a:r>
                  <a:rPr lang="en-GB" sz="1400" b="1" baseline="-25000" dirty="0"/>
                  <a:t> </a:t>
                </a:r>
                <a:r>
                  <a:rPr lang="en-GB" sz="1400" dirty="0"/>
                  <a:t>has some distribution </a:t>
                </a:r>
                <a14:m>
                  <m:oMath xmlns:m="http://schemas.openxmlformats.org/officeDocument/2006/math">
                    <m:sSub>
                      <m:sSubPr>
                        <m:ctrlPr>
                          <a:rPr lang="fi-FI" sz="1400" i="1">
                            <a:latin typeface="Cambria Math" panose="02040503050406030204" pitchFamily="18" charset="0"/>
                          </a:rPr>
                        </m:ctrlPr>
                      </m:sSubPr>
                      <m:e>
                        <m:r>
                          <a:rPr lang="en-GB" sz="1400" i="1">
                            <a:latin typeface="Cambria Math" panose="02040503050406030204" pitchFamily="18" charset="0"/>
                          </a:rPr>
                          <m:t>𝜃</m:t>
                        </m:r>
                      </m:e>
                      <m:sub>
                        <m:r>
                          <a:rPr lang="en-GB" sz="1400" i="1">
                            <a:latin typeface="Cambria Math" panose="02040503050406030204" pitchFamily="18" charset="0"/>
                          </a:rPr>
                          <m:t>𝑖</m:t>
                        </m:r>
                      </m:sub>
                    </m:sSub>
                    <m:r>
                      <a:rPr lang="en-GB" sz="1400" i="1">
                        <a:latin typeface="Cambria Math" panose="02040503050406030204" pitchFamily="18" charset="0"/>
                      </a:rPr>
                      <m:t>=</m:t>
                    </m:r>
                    <m:sSubSup>
                      <m:sSubSupPr>
                        <m:ctrlPr>
                          <a:rPr lang="fi-FI" sz="1400" i="1">
                            <a:latin typeface="Cambria Math" panose="02040503050406030204" pitchFamily="18" charset="0"/>
                          </a:rPr>
                        </m:ctrlPr>
                      </m:sSubSupPr>
                      <m:e>
                        <m:r>
                          <a:rPr lang="en-GB" sz="1400" i="1">
                            <a:latin typeface="Cambria Math" panose="02040503050406030204" pitchFamily="18" charset="0"/>
                          </a:rPr>
                          <m:t>𝑝</m:t>
                        </m:r>
                      </m:e>
                      <m:sub>
                        <m:r>
                          <a:rPr lang="en-GB" sz="1400" i="1">
                            <a:latin typeface="Cambria Math" panose="02040503050406030204" pitchFamily="18" charset="0"/>
                          </a:rPr>
                          <m:t>𝑑𝑎𝑡𝑎</m:t>
                        </m:r>
                      </m:sub>
                      <m:sup>
                        <m:r>
                          <a:rPr lang="en-GB" sz="1400" i="1">
                            <a:latin typeface="Cambria Math" panose="02040503050406030204" pitchFamily="18" charset="0"/>
                          </a:rPr>
                          <m:t>(</m:t>
                        </m:r>
                        <m:r>
                          <a:rPr lang="en-GB" sz="1400" i="1">
                            <a:latin typeface="Cambria Math" panose="02040503050406030204" pitchFamily="18" charset="0"/>
                          </a:rPr>
                          <m:t>𝑖</m:t>
                        </m:r>
                        <m:r>
                          <a:rPr lang="en-GB" sz="1400" i="1">
                            <a:latin typeface="Cambria Math" panose="02040503050406030204" pitchFamily="18" charset="0"/>
                          </a:rPr>
                          <m:t>)</m:t>
                        </m:r>
                      </m:sup>
                    </m:sSubSup>
                    <m:r>
                      <a:rPr lang="en-GB" sz="1400" i="1">
                        <a:latin typeface="Cambria Math" panose="02040503050406030204" pitchFamily="18" charset="0"/>
                      </a:rPr>
                      <m:t>(</m:t>
                    </m:r>
                    <m:r>
                      <a:rPr lang="en-GB" sz="1400" i="1">
                        <a:latin typeface="Cambria Math" panose="02040503050406030204" pitchFamily="18" charset="0"/>
                      </a:rPr>
                      <m:t>𝑥</m:t>
                    </m:r>
                    <m:r>
                      <a:rPr lang="en-GB" sz="1400" i="1">
                        <a:latin typeface="Cambria Math" panose="02040503050406030204" pitchFamily="18" charset="0"/>
                      </a:rPr>
                      <m:t>)</m:t>
                    </m:r>
                  </m:oMath>
                </a14:m>
                <a:r>
                  <a:rPr lang="en-GB" sz="1400" dirty="0"/>
                  <a:t>. The core of Filtered Reality is a neural network “Reality Recruiter” (RR). Its configuration works as a filter, which recognizes a sample of a particular distribution </a:t>
                </a:r>
                <a14:m>
                  <m:oMath xmlns:m="http://schemas.openxmlformats.org/officeDocument/2006/math">
                    <m:sSub>
                      <m:sSubPr>
                        <m:ctrlPr>
                          <a:rPr lang="fi-FI" sz="1400" i="1">
                            <a:latin typeface="Cambria Math" panose="02040503050406030204" pitchFamily="18" charset="0"/>
                          </a:rPr>
                        </m:ctrlPr>
                      </m:sSubPr>
                      <m:e>
                        <m:r>
                          <a:rPr lang="en-GB" sz="1400" i="1">
                            <a:latin typeface="Cambria Math" panose="02040503050406030204" pitchFamily="18" charset="0"/>
                          </a:rPr>
                          <m:t>𝜃</m:t>
                        </m:r>
                      </m:e>
                      <m:sub>
                        <m:r>
                          <a:rPr lang="en-GB" sz="1400" i="1">
                            <a:latin typeface="Cambria Math" panose="02040503050406030204" pitchFamily="18" charset="0"/>
                          </a:rPr>
                          <m:t>𝑖</m:t>
                        </m:r>
                      </m:sub>
                    </m:sSub>
                  </m:oMath>
                </a14:m>
                <a:r>
                  <a:rPr lang="en-GB" sz="1400" dirty="0"/>
                  <a:t> and “recruits” it as a set </a:t>
                </a:r>
                <a14:m>
                  <m:oMath xmlns:m="http://schemas.openxmlformats.org/officeDocument/2006/math">
                    <m:sSub>
                      <m:sSubPr>
                        <m:ctrlPr>
                          <a:rPr lang="fi-FI"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𝑖</m:t>
                        </m:r>
                      </m:sub>
                    </m:sSub>
                  </m:oMath>
                </a14:m>
                <a:r>
                  <a:rPr lang="en-GB" sz="1400" dirty="0"/>
                  <a:t>  to represent the Reality. After the set </a:t>
                </a:r>
                <a14:m>
                  <m:oMath xmlns:m="http://schemas.openxmlformats.org/officeDocument/2006/math">
                    <m:sSub>
                      <m:sSubPr>
                        <m:ctrlPr>
                          <a:rPr lang="fi-FI"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𝑖</m:t>
                        </m:r>
                      </m:sub>
                    </m:sSub>
                  </m:oMath>
                </a14:m>
                <a:r>
                  <a:rPr lang="en-GB" sz="1400" dirty="0"/>
                  <a:t>  is collected, the traditional “game”: G vs. D starts. It lasts as long as necessary for reaching the balance (i.e., G learns </a:t>
                </a:r>
                <a14:m>
                  <m:oMath xmlns:m="http://schemas.openxmlformats.org/officeDocument/2006/math">
                    <m:sSub>
                      <m:sSubPr>
                        <m:ctrlPr>
                          <a:rPr lang="fi-FI" sz="1400" i="1">
                            <a:latin typeface="Cambria Math" panose="02040503050406030204" pitchFamily="18" charset="0"/>
                          </a:rPr>
                        </m:ctrlPr>
                      </m:sSubPr>
                      <m:e>
                        <m:r>
                          <a:rPr lang="en-GB" sz="1400" i="1">
                            <a:latin typeface="Cambria Math" panose="02040503050406030204" pitchFamily="18" charset="0"/>
                          </a:rPr>
                          <m:t>𝜃</m:t>
                        </m:r>
                      </m:e>
                      <m:sub>
                        <m:r>
                          <a:rPr lang="en-GB" sz="1400" i="1">
                            <a:latin typeface="Cambria Math" panose="02040503050406030204" pitchFamily="18" charset="0"/>
                          </a:rPr>
                          <m:t>𝑖</m:t>
                        </m:r>
                      </m:sub>
                    </m:sSub>
                  </m:oMath>
                </a14:m>
                <a:r>
                  <a:rPr lang="en-GB" sz="1400" dirty="0"/>
                  <a:t> and is capable to fool D). Then RR gets the feedback from this game as a loss function, which is the inverse ratio to the time needed to reach the balance. After one cycle of the backpropagation, RR will be modified and will be capable to recruit the Reality samples with different distribution </a:t>
                </a:r>
                <a14:m>
                  <m:oMath xmlns:m="http://schemas.openxmlformats.org/officeDocument/2006/math">
                    <m:sSub>
                      <m:sSubPr>
                        <m:ctrlPr>
                          <a:rPr lang="fi-FI" sz="1400" i="1">
                            <a:latin typeface="Cambria Math" panose="02040503050406030204" pitchFamily="18" charset="0"/>
                          </a:rPr>
                        </m:ctrlPr>
                      </m:sSubPr>
                      <m:e>
                        <m:r>
                          <a:rPr lang="en-GB" sz="1400" i="1">
                            <a:latin typeface="Cambria Math" panose="02040503050406030204" pitchFamily="18" charset="0"/>
                          </a:rPr>
                          <m:t>𝜃</m:t>
                        </m:r>
                      </m:e>
                      <m:sub>
                        <m:r>
                          <a:rPr lang="en-US" sz="1400" b="0" i="1" smtClean="0">
                            <a:latin typeface="Cambria Math" panose="02040503050406030204" pitchFamily="18" charset="0"/>
                          </a:rPr>
                          <m:t>𝑖</m:t>
                        </m:r>
                        <m:r>
                          <a:rPr lang="en-US" sz="1400" b="0" i="1" smtClean="0">
                            <a:latin typeface="Cambria Math" panose="02040503050406030204" pitchFamily="18" charset="0"/>
                          </a:rPr>
                          <m:t>+1</m:t>
                        </m:r>
                      </m:sub>
                    </m:sSub>
                  </m:oMath>
                </a14:m>
                <a:r>
                  <a:rPr lang="en-GB" sz="1400" dirty="0"/>
                  <a:t>, which will be harder to fake. After several iterations RR is expected to find such configuration </a:t>
                </a:r>
                <a14:m>
                  <m:oMath xmlns:m="http://schemas.openxmlformats.org/officeDocument/2006/math">
                    <m:sSub>
                      <m:sSubPr>
                        <m:ctrlPr>
                          <a:rPr lang="fi-FI" sz="1400" i="1">
                            <a:latin typeface="Cambria Math" panose="02040503050406030204" pitchFamily="18" charset="0"/>
                          </a:rPr>
                        </m:ctrlPr>
                      </m:sSubPr>
                      <m:e>
                        <m:r>
                          <a:rPr lang="en-GB" sz="1400" i="1">
                            <a:latin typeface="Cambria Math" panose="02040503050406030204" pitchFamily="18" charset="0"/>
                          </a:rPr>
                          <m:t>𝜃</m:t>
                        </m:r>
                      </m:e>
                      <m:sub>
                        <m:r>
                          <a:rPr lang="en-GB" sz="1400" i="1">
                            <a:latin typeface="Cambria Math" panose="02040503050406030204" pitchFamily="18" charset="0"/>
                          </a:rPr>
                          <m:t>𝑡𝑎𝑟𝑔𝑒𝑡</m:t>
                        </m:r>
                      </m:sub>
                    </m:sSub>
                  </m:oMath>
                </a14:m>
                <a:r>
                  <a:rPr lang="en-GB" sz="1400" dirty="0"/>
                  <a:t>, which corresponds to the subset of samples </a:t>
                </a:r>
                <a14:m>
                  <m:oMath xmlns:m="http://schemas.openxmlformats.org/officeDocument/2006/math">
                    <m:sSub>
                      <m:sSubPr>
                        <m:ctrlPr>
                          <a:rPr lang="fi-FI" sz="1400" i="1">
                            <a:latin typeface="Cambria Math" panose="02040503050406030204" pitchFamily="18" charset="0"/>
                          </a:rPr>
                        </m:ctrlPr>
                      </m:sSubPr>
                      <m:e>
                        <m:r>
                          <a:rPr lang="en-GB" sz="1400" i="1">
                            <a:latin typeface="Cambria Math" panose="02040503050406030204" pitchFamily="18" charset="0"/>
                          </a:rPr>
                          <m:t>𝑅</m:t>
                        </m:r>
                      </m:e>
                      <m:sub>
                        <m:r>
                          <a:rPr lang="en-GB" sz="1400" i="1">
                            <a:latin typeface="Cambria Math" panose="02040503050406030204" pitchFamily="18" charset="0"/>
                          </a:rPr>
                          <m:t>𝑡𝑎𝑟𝑔𝑒𝑡</m:t>
                        </m:r>
                      </m:sub>
                    </m:sSub>
                  </m:oMath>
                </a14:m>
                <a:r>
                  <a:rPr lang="en-GB" sz="1400" dirty="0"/>
                  <a:t>  from the reality, which would be most difficult to forge. </a:t>
                </a:r>
                <a:endParaRPr lang="en-US" sz="1400" dirty="0"/>
              </a:p>
            </p:txBody>
          </p:sp>
        </mc:Choice>
        <mc:Fallback xmlns="">
          <p:sp>
            <p:nvSpPr>
              <p:cNvPr id="8" name="TextBox 7"/>
              <p:cNvSpPr txBox="1">
                <a:spLocks noRot="1" noChangeAspect="1" noMove="1" noResize="1" noEditPoints="1" noAdjustHandles="1" noChangeArrowheads="1" noChangeShapeType="1" noTextEdit="1"/>
              </p:cNvSpPr>
              <p:nvPr/>
            </p:nvSpPr>
            <p:spPr>
              <a:xfrm>
                <a:off x="38100" y="4914900"/>
                <a:ext cx="12087225" cy="1700337"/>
              </a:xfrm>
              <a:prstGeom prst="rect">
                <a:avLst/>
              </a:prstGeom>
              <a:blipFill>
                <a:blip r:embed="rId5"/>
                <a:stretch>
                  <a:fillRect l="-101" r="-50"/>
                </a:stretch>
              </a:blipFill>
              <a:ln w="19050">
                <a:solidFill>
                  <a:schemeClr val="tx1"/>
                </a:solidFill>
              </a:ln>
            </p:spPr>
            <p:txBody>
              <a:bodyPr/>
              <a:lstStyle/>
              <a:p>
                <a:r>
                  <a:rPr lang="en-US">
                    <a:noFill/>
                  </a:rPr>
                  <a:t> </a:t>
                </a:r>
              </a:p>
            </p:txBody>
          </p:sp>
        </mc:Fallback>
      </mc:AlternateContent>
      <p:sp>
        <p:nvSpPr>
          <p:cNvPr id="9" name="Rectangle 8"/>
          <p:cNvSpPr>
            <a:spLocks noChangeArrowheads="1"/>
          </p:cNvSpPr>
          <p:nvPr/>
        </p:nvSpPr>
        <p:spPr bwMode="auto">
          <a:xfrm>
            <a:off x="154542" y="232336"/>
            <a:ext cx="100753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4000" b="1" dirty="0">
                <a:solidFill>
                  <a:srgbClr val="FF0000"/>
                </a:solidFill>
              </a:rPr>
              <a:t>“Filtered Reality” as sustainable reality </a:t>
            </a:r>
          </a:p>
        </p:txBody>
      </p:sp>
    </p:spTree>
    <p:extLst>
      <p:ext uri="{BB962C8B-B14F-4D97-AF65-F5344CB8AC3E}">
        <p14:creationId xmlns:p14="http://schemas.microsoft.com/office/powerpoint/2010/main" val="2206064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75631" y="1419226"/>
            <a:ext cx="9401516" cy="4743449"/>
          </a:xfrm>
          <a:prstGeom prst="rect">
            <a:avLst/>
          </a:prstGeom>
        </p:spPr>
      </p:pic>
      <p:sp>
        <p:nvSpPr>
          <p:cNvPr id="5" name="Rectangle 4"/>
          <p:cNvSpPr>
            <a:spLocks noChangeArrowheads="1"/>
          </p:cNvSpPr>
          <p:nvPr/>
        </p:nvSpPr>
        <p:spPr bwMode="auto">
          <a:xfrm>
            <a:off x="329422" y="70411"/>
            <a:ext cx="88431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4000" b="1" dirty="0">
                <a:solidFill>
                  <a:srgbClr val="FF0000"/>
                </a:solidFill>
              </a:rPr>
              <a:t>“Generated Reality” – the “game” with the “Open World Assumption”</a:t>
            </a:r>
          </a:p>
        </p:txBody>
      </p:sp>
      <mc:AlternateContent xmlns:mc="http://schemas.openxmlformats.org/markup-compatibility/2006" xmlns:a14="http://schemas.microsoft.com/office/drawing/2010/main">
        <mc:Choice Requires="a14">
          <p:sp>
            <p:nvSpPr>
              <p:cNvPr id="6" name="TextBox 5"/>
              <p:cNvSpPr txBox="1"/>
              <p:nvPr/>
            </p:nvSpPr>
            <p:spPr>
              <a:xfrm>
                <a:off x="114299" y="4419600"/>
                <a:ext cx="4467226" cy="2308324"/>
              </a:xfrm>
              <a:prstGeom prst="rect">
                <a:avLst/>
              </a:prstGeom>
              <a:solidFill>
                <a:schemeClr val="bg1">
                  <a:lumMod val="85000"/>
                </a:schemeClr>
              </a:solidFill>
              <a:ln w="19050">
                <a:solidFill>
                  <a:schemeClr val="tx1"/>
                </a:solidFill>
              </a:ln>
            </p:spPr>
            <p:txBody>
              <a:bodyPr wrap="square" rtlCol="0">
                <a:spAutoFit/>
              </a:bodyPr>
              <a:lstStyle/>
              <a:p>
                <a:r>
                  <a:rPr lang="en-US" dirty="0"/>
                  <a:t>“</a:t>
                </a:r>
                <a:r>
                  <a:rPr lang="en-US" b="1" dirty="0"/>
                  <a:t>Generated Reality</a:t>
                </a:r>
                <a:r>
                  <a:rPr lang="en-US" dirty="0"/>
                  <a:t>” version of the “Reality” component is an intelligent one (learnable and neural network driven). This component intends to generate some new version of the “Reality” so that it would be as difficult as possible to learn how to fake it. It follows the Open World Assumption. It can work without set </a:t>
                </a:r>
                <a14:m>
                  <m:oMath xmlns:m="http://schemas.openxmlformats.org/officeDocument/2006/math">
                    <m:r>
                      <a:rPr lang="en-US" b="1" i="1" dirty="0">
                        <a:latin typeface="Cambria Math"/>
                      </a:rPr>
                      <m:t>𝑹</m:t>
                    </m:r>
                  </m:oMath>
                </a14:m>
                <a:r>
                  <a:rPr lang="en-US" dirty="0"/>
                  <a:t> of the Real World samples (e.g. images).</a:t>
                </a:r>
              </a:p>
            </p:txBody>
          </p:sp>
        </mc:Choice>
        <mc:Fallback xmlns="">
          <p:sp>
            <p:nvSpPr>
              <p:cNvPr id="6" name="TextBox 5"/>
              <p:cNvSpPr txBox="1">
                <a:spLocks noRot="1" noChangeAspect="1" noMove="1" noResize="1" noEditPoints="1" noAdjustHandles="1" noChangeArrowheads="1" noChangeShapeType="1" noTextEdit="1"/>
              </p:cNvSpPr>
              <p:nvPr/>
            </p:nvSpPr>
            <p:spPr>
              <a:xfrm>
                <a:off x="114299" y="4419600"/>
                <a:ext cx="4467226" cy="2308324"/>
              </a:xfrm>
              <a:prstGeom prst="rect">
                <a:avLst/>
              </a:prstGeom>
              <a:blipFill>
                <a:blip r:embed="rId3"/>
                <a:stretch>
                  <a:fillRect l="-1087" t="-1047" r="-815" b="-2618"/>
                </a:stretch>
              </a:blipFill>
              <a:ln w="19050">
                <a:solidFill>
                  <a:schemeClr val="tx1"/>
                </a:solidFill>
              </a:ln>
            </p:spPr>
            <p:txBody>
              <a:bodyPr/>
              <a:lstStyle/>
              <a:p>
                <a:r>
                  <a:rPr lang="en-US">
                    <a:noFill/>
                  </a:rPr>
                  <a:t> </a:t>
                </a:r>
              </a:p>
            </p:txBody>
          </p:sp>
        </mc:Fallback>
      </mc:AlternateContent>
      <p:sp>
        <p:nvSpPr>
          <p:cNvPr id="7" name="TextBox 6"/>
          <p:cNvSpPr txBox="1"/>
          <p:nvPr/>
        </p:nvSpPr>
        <p:spPr>
          <a:xfrm>
            <a:off x="275330" y="1792248"/>
            <a:ext cx="2400301" cy="2062103"/>
          </a:xfrm>
          <a:prstGeom prst="rect">
            <a:avLst/>
          </a:prstGeom>
          <a:solidFill>
            <a:schemeClr val="bg1">
              <a:lumMod val="85000"/>
            </a:schemeClr>
          </a:solidFill>
          <a:ln w="19050">
            <a:solidFill>
              <a:schemeClr val="tx1"/>
            </a:solidFill>
          </a:ln>
        </p:spPr>
        <p:txBody>
          <a:bodyPr wrap="square" rtlCol="0">
            <a:spAutoFit/>
          </a:bodyPr>
          <a:lstStyle/>
          <a:p>
            <a:pPr algn="just"/>
            <a:r>
              <a:rPr lang="en-US" sz="1600" b="1" dirty="0">
                <a:solidFill>
                  <a:prstClr val="black"/>
                </a:solidFill>
              </a:rPr>
              <a:t>Reality Generator (GR):</a:t>
            </a:r>
            <a:r>
              <a:rPr lang="en-US" sz="1600" dirty="0">
                <a:solidFill>
                  <a:prstClr val="black"/>
                </a:solidFill>
              </a:rPr>
              <a:t> “creates” an “artificial real world” and therefore updates the distribution of the artificial reality images (aiming to hide as long as possible this distribution from the Fake Generator)   </a:t>
            </a:r>
          </a:p>
        </p:txBody>
      </p:sp>
    </p:spTree>
    <p:extLst>
      <p:ext uri="{BB962C8B-B14F-4D97-AF65-F5344CB8AC3E}">
        <p14:creationId xmlns:p14="http://schemas.microsoft.com/office/powerpoint/2010/main" val="2128045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29561" y="3910726"/>
            <a:ext cx="4610100" cy="265747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826421469"/>
              </p:ext>
            </p:extLst>
          </p:nvPr>
        </p:nvGraphicFramePr>
        <p:xfrm>
          <a:off x="7250067" y="344743"/>
          <a:ext cx="4712911" cy="6250327"/>
        </p:xfrm>
        <a:graphic>
          <a:graphicData uri="http://schemas.openxmlformats.org/drawingml/2006/table">
            <a:tbl>
              <a:tblPr firstRow="1" bandRow="1">
                <a:tableStyleId>{2D5ABB26-0587-4C30-8999-92F81FD0307C}</a:tableStyleId>
              </a:tblPr>
              <a:tblGrid>
                <a:gridCol w="4712911">
                  <a:extLst>
                    <a:ext uri="{9D8B030D-6E8A-4147-A177-3AD203B41FA5}">
                      <a16:colId xmlns:a16="http://schemas.microsoft.com/office/drawing/2014/main" val="1785018039"/>
                    </a:ext>
                  </a:extLst>
                </a:gridCol>
              </a:tblGrid>
              <a:tr h="2937959">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7686305"/>
                  </a:ext>
                </a:extLst>
              </a:tr>
              <a:tr h="3312368">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9788043"/>
                  </a:ext>
                </a:extLst>
              </a:tr>
            </a:tbl>
          </a:graphicData>
        </a:graphic>
      </p:graphicFrame>
      <p:cxnSp>
        <p:nvCxnSpPr>
          <p:cNvPr id="6" name="Straight Arrow Connector 5"/>
          <p:cNvCxnSpPr/>
          <p:nvPr/>
        </p:nvCxnSpPr>
        <p:spPr>
          <a:xfrm flipV="1">
            <a:off x="6473914" y="1410494"/>
            <a:ext cx="678909" cy="1722390"/>
          </a:xfrm>
          <a:prstGeom prst="straightConnector1">
            <a:avLst/>
          </a:prstGeom>
          <a:ln w="762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473914" y="4290814"/>
            <a:ext cx="678909" cy="1810043"/>
          </a:xfrm>
          <a:prstGeom prst="straightConnector1">
            <a:avLst/>
          </a:prstGeom>
          <a:ln w="762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482826" y="2110060"/>
            <a:ext cx="444352" cy="707886"/>
          </a:xfrm>
          <a:prstGeom prst="rect">
            <a:avLst/>
          </a:prstGeom>
          <a:solidFill>
            <a:schemeClr val="bg1"/>
          </a:solidFill>
        </p:spPr>
        <p:txBody>
          <a:bodyPr wrap="none">
            <a:spAutoFit/>
          </a:bodyPr>
          <a:lstStyle/>
          <a:p>
            <a:r>
              <a:rPr lang="en-US" sz="4000" b="1" dirty="0">
                <a:solidFill>
                  <a:srgbClr val="FF0000"/>
                </a:solidFill>
              </a:rPr>
              <a:t>1</a:t>
            </a:r>
            <a:endParaRPr lang="en-US" sz="4000" dirty="0"/>
          </a:p>
        </p:txBody>
      </p:sp>
      <p:sp>
        <p:nvSpPr>
          <p:cNvPr id="9" name="Rectangle 8"/>
          <p:cNvSpPr/>
          <p:nvPr/>
        </p:nvSpPr>
        <p:spPr>
          <a:xfrm>
            <a:off x="6498078" y="4665949"/>
            <a:ext cx="455574" cy="707886"/>
          </a:xfrm>
          <a:prstGeom prst="rect">
            <a:avLst/>
          </a:prstGeom>
          <a:solidFill>
            <a:schemeClr val="bg1"/>
          </a:solidFill>
        </p:spPr>
        <p:txBody>
          <a:bodyPr wrap="none">
            <a:spAutoFit/>
          </a:bodyPr>
          <a:lstStyle/>
          <a:p>
            <a:r>
              <a:rPr lang="en-US" sz="4000" b="1" dirty="0">
                <a:solidFill>
                  <a:srgbClr val="FF0000"/>
                </a:solidFill>
              </a:rPr>
              <a:t>2</a:t>
            </a:r>
            <a:endParaRPr lang="en-US" sz="4000" dirty="0"/>
          </a:p>
        </p:txBody>
      </p:sp>
      <p:sp>
        <p:nvSpPr>
          <p:cNvPr id="10" name="Rounded Rectangle 9"/>
          <p:cNvSpPr/>
          <p:nvPr/>
        </p:nvSpPr>
        <p:spPr>
          <a:xfrm>
            <a:off x="5532149" y="3207793"/>
            <a:ext cx="1602170" cy="100811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1" name="Rectangle 10"/>
          <p:cNvSpPr/>
          <p:nvPr/>
        </p:nvSpPr>
        <p:spPr>
          <a:xfrm>
            <a:off x="5777900" y="3357906"/>
            <a:ext cx="1122551" cy="707886"/>
          </a:xfrm>
          <a:prstGeom prst="rect">
            <a:avLst/>
          </a:prstGeom>
          <a:noFill/>
        </p:spPr>
        <p:txBody>
          <a:bodyPr wrap="none" lIns="91440" tIns="45720" rIns="91440" bIns="45720">
            <a:spAutoFit/>
          </a:bodyPr>
          <a:lstStyle/>
          <a:p>
            <a:pPr algn="ctr"/>
            <a:r>
              <a:rPr lang="en-US" sz="4000" dirty="0">
                <a:ln w="0"/>
                <a:effectLst>
                  <a:outerShdw blurRad="38100" dist="25400" dir="5400000" algn="ctr" rotWithShape="0">
                    <a:srgbClr val="6E747A">
                      <a:alpha val="43000"/>
                    </a:srgbClr>
                  </a:outerShdw>
                </a:effectLst>
              </a:rPr>
              <a:t>Fake</a:t>
            </a:r>
          </a:p>
        </p:txBody>
      </p:sp>
      <p:sp>
        <p:nvSpPr>
          <p:cNvPr id="12" name="TextBox 11"/>
          <p:cNvSpPr txBox="1"/>
          <p:nvPr/>
        </p:nvSpPr>
        <p:spPr>
          <a:xfrm>
            <a:off x="7547391" y="409785"/>
            <a:ext cx="3244077" cy="584775"/>
          </a:xfrm>
          <a:prstGeom prst="rect">
            <a:avLst/>
          </a:prstGeom>
          <a:noFill/>
        </p:spPr>
        <p:txBody>
          <a:bodyPr wrap="square" rtlCol="0">
            <a:spAutoFit/>
          </a:bodyPr>
          <a:lstStyle/>
          <a:p>
            <a:r>
              <a:rPr lang="en-US" sz="3200" b="1" dirty="0">
                <a:solidFill>
                  <a:srgbClr val="FF0000"/>
                </a:solidFill>
              </a:rPr>
              <a:t>(1) </a:t>
            </a:r>
            <a:r>
              <a:rPr lang="en-US" sz="2800" b="1" dirty="0">
                <a:solidFill>
                  <a:srgbClr val="FF0000"/>
                </a:solidFill>
              </a:rPr>
              <a:t>Generated Fake</a:t>
            </a:r>
          </a:p>
        </p:txBody>
      </p:sp>
      <p:sp>
        <p:nvSpPr>
          <p:cNvPr id="13" name="TextBox 12"/>
          <p:cNvSpPr txBox="1"/>
          <p:nvPr/>
        </p:nvSpPr>
        <p:spPr>
          <a:xfrm>
            <a:off x="7527727" y="3357906"/>
            <a:ext cx="3326488" cy="584775"/>
          </a:xfrm>
          <a:prstGeom prst="rect">
            <a:avLst/>
          </a:prstGeom>
          <a:noFill/>
        </p:spPr>
        <p:txBody>
          <a:bodyPr wrap="square" rtlCol="0">
            <a:spAutoFit/>
          </a:bodyPr>
          <a:lstStyle/>
          <a:p>
            <a:r>
              <a:rPr lang="en-US" sz="3200" b="1" dirty="0">
                <a:solidFill>
                  <a:srgbClr val="FF0000"/>
                </a:solidFill>
              </a:rPr>
              <a:t>(2) </a:t>
            </a:r>
            <a:r>
              <a:rPr lang="en-US" sz="2800" b="1" dirty="0">
                <a:solidFill>
                  <a:srgbClr val="FF0000"/>
                </a:solidFill>
              </a:rPr>
              <a:t>Generated Noise</a:t>
            </a:r>
          </a:p>
        </p:txBody>
      </p:sp>
      <p:pic>
        <p:nvPicPr>
          <p:cNvPr id="14" name="Picture 13"/>
          <p:cNvPicPr>
            <a:picLocks noChangeAspect="1"/>
          </p:cNvPicPr>
          <p:nvPr/>
        </p:nvPicPr>
        <p:blipFill>
          <a:blip r:embed="rId3"/>
          <a:stretch>
            <a:fillRect/>
          </a:stretch>
        </p:blipFill>
        <p:spPr>
          <a:xfrm>
            <a:off x="7354733" y="1059602"/>
            <a:ext cx="4204308" cy="1956460"/>
          </a:xfrm>
          <a:prstGeom prst="rect">
            <a:avLst/>
          </a:prstGeom>
        </p:spPr>
      </p:pic>
      <p:sp>
        <p:nvSpPr>
          <p:cNvPr id="15" name="Rectangle 14"/>
          <p:cNvSpPr>
            <a:spLocks noChangeArrowheads="1"/>
          </p:cNvSpPr>
          <p:nvPr/>
        </p:nvSpPr>
        <p:spPr bwMode="auto">
          <a:xfrm>
            <a:off x="84092" y="90106"/>
            <a:ext cx="569380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4000" b="1" dirty="0">
                <a:solidFill>
                  <a:srgbClr val="FF0000"/>
                </a:solidFill>
              </a:rPr>
              <a:t>Different “players” for the “Fake-Maker” role  in GANs</a:t>
            </a:r>
          </a:p>
        </p:txBody>
      </p:sp>
      <mc:AlternateContent xmlns:mc="http://schemas.openxmlformats.org/markup-compatibility/2006" xmlns:a14="http://schemas.microsoft.com/office/drawing/2010/main">
        <mc:Choice Requires="a14">
          <p:sp>
            <p:nvSpPr>
              <p:cNvPr id="16" name="Rectangle 15"/>
              <p:cNvSpPr/>
              <p:nvPr/>
            </p:nvSpPr>
            <p:spPr>
              <a:xfrm>
                <a:off x="119385" y="2027828"/>
                <a:ext cx="5245766" cy="2308324"/>
              </a:xfrm>
              <a:prstGeom prst="rect">
                <a:avLst/>
              </a:prstGeom>
              <a:solidFill>
                <a:schemeClr val="bg1">
                  <a:lumMod val="85000"/>
                </a:schemeClr>
              </a:solidFill>
              <a:ln w="19050">
                <a:solidFill>
                  <a:schemeClr val="tx1"/>
                </a:solidFill>
              </a:ln>
            </p:spPr>
            <p:txBody>
              <a:bodyPr wrap="square">
                <a:spAutoFit/>
              </a:bodyPr>
              <a:lstStyle/>
              <a:p>
                <a:pPr indent="155575" algn="just"/>
                <a:r>
                  <a:rPr lang="en-GB" sz="1600" dirty="0">
                    <a:latin typeface="Times New Roman" panose="02020603050405020304" pitchFamily="18" charset="0"/>
                    <a:ea typeface="Times New Roman" panose="02020603050405020304" pitchFamily="18" charset="0"/>
                  </a:rPr>
                  <a:t>(1) Fake-component of the first type is defined as “</a:t>
                </a:r>
                <a:r>
                  <a:rPr lang="en-GB" sz="1600" b="1" dirty="0">
                    <a:solidFill>
                      <a:srgbClr val="FF0000"/>
                    </a:solidFill>
                    <a:latin typeface="Times New Roman" panose="02020603050405020304" pitchFamily="18" charset="0"/>
                    <a:ea typeface="Times New Roman" panose="02020603050405020304" pitchFamily="18" charset="0"/>
                  </a:rPr>
                  <a:t>Generated Fake</a:t>
                </a:r>
                <a:r>
                  <a:rPr lang="en-GB" sz="1600" dirty="0">
                    <a:latin typeface="Times New Roman" panose="02020603050405020304" pitchFamily="18" charset="0"/>
                    <a:ea typeface="Times New Roman" panose="02020603050405020304" pitchFamily="18" charset="0"/>
                  </a:rPr>
                  <a:t>”. This version of the “Fake” component is exactly G from the traditional GAN architecture. This is an intelligent (learning and neural network driven) component. G tries to generate samples from scratch (from the random noise </a:t>
                </a:r>
                <a14:m>
                  <m:oMath xmlns:m="http://schemas.openxmlformats.org/officeDocument/2006/math">
                    <m:r>
                      <a:rPr lang="en-GB" sz="1600" i="1">
                        <a:latin typeface="Cambria Math" panose="02040503050406030204" pitchFamily="18" charset="0"/>
                        <a:ea typeface="Times New Roman" panose="02020603050405020304" pitchFamily="18" charset="0"/>
                      </a:rPr>
                      <m:t>𝑧</m:t>
                    </m:r>
                  </m:oMath>
                </a14:m>
                <a:r>
                  <a:rPr lang="en-GB" sz="1600" dirty="0">
                    <a:latin typeface="Times New Roman" panose="02020603050405020304" pitchFamily="18" charset="0"/>
                    <a:ea typeface="Times New Roman" panose="02020603050405020304" pitchFamily="18" charset="0"/>
                  </a:rPr>
                  <a:t>) with the distribution  </a:t>
                </a:r>
                <a14:m>
                  <m:oMath xmlns:m="http://schemas.openxmlformats.org/officeDocument/2006/math">
                    <m:sSub>
                      <m:sSubPr>
                        <m:ctrlPr>
                          <a:rPr lang="fi-FI" sz="1600" i="1">
                            <a:latin typeface="Cambria Math" panose="02040503050406030204" pitchFamily="18" charset="0"/>
                            <a:ea typeface="Times New Roman" panose="02020603050405020304" pitchFamily="18" charset="0"/>
                          </a:rPr>
                        </m:ctrlPr>
                      </m:sSubPr>
                      <m:e>
                        <m:r>
                          <a:rPr lang="en-GB" sz="1600" i="1">
                            <a:latin typeface="Cambria Math" panose="02040503050406030204" pitchFamily="18" charset="0"/>
                            <a:ea typeface="Times New Roman" panose="02020603050405020304" pitchFamily="18" charset="0"/>
                          </a:rPr>
                          <m:t>𝑝</m:t>
                        </m:r>
                      </m:e>
                      <m:sub>
                        <m:r>
                          <a:rPr lang="en-GB" sz="1600" i="1">
                            <a:latin typeface="Cambria Math" panose="02040503050406030204" pitchFamily="18" charset="0"/>
                            <a:ea typeface="Times New Roman" panose="02020603050405020304" pitchFamily="18" charset="0"/>
                          </a:rPr>
                          <m:t>𝑧</m:t>
                        </m:r>
                      </m:sub>
                    </m:sSub>
                    <m:r>
                      <a:rPr lang="en-GB" sz="1600">
                        <a:latin typeface="Cambria Math" panose="02040503050406030204" pitchFamily="18" charset="0"/>
                        <a:ea typeface="Times New Roman" panose="02020603050405020304" pitchFamily="18" charset="0"/>
                      </a:rPr>
                      <m:t>(</m:t>
                    </m:r>
                    <m:r>
                      <a:rPr lang="en-GB" sz="1600" i="1">
                        <a:latin typeface="Cambria Math" panose="02040503050406030204" pitchFamily="18" charset="0"/>
                        <a:ea typeface="Times New Roman" panose="02020603050405020304" pitchFamily="18" charset="0"/>
                      </a:rPr>
                      <m:t>𝑧</m:t>
                    </m:r>
                    <m:r>
                      <a:rPr lang="en-GB" sz="1600">
                        <a:latin typeface="Cambria Math" panose="02040503050406030204" pitchFamily="18" charset="0"/>
                        <a:ea typeface="Times New Roman" panose="02020603050405020304" pitchFamily="18" charset="0"/>
                      </a:rPr>
                      <m:t>)</m:t>
                    </m:r>
                  </m:oMath>
                </a14:m>
                <a:r>
                  <a:rPr lang="en-GB" sz="1600" dirty="0">
                    <a:latin typeface="Times New Roman" panose="02020603050405020304" pitchFamily="18" charset="0"/>
                    <a:ea typeface="Times New Roman" panose="02020603050405020304" pitchFamily="18" charset="0"/>
                  </a:rPr>
                  <a:t> aiming to bring this distribution as close as possible to the reality samples distribution. It trains to capture the reality samples distribution and, therefore, to fool D.  </a:t>
                </a:r>
                <a:endParaRPr lang="fi-FI" sz="1600" dirty="0">
                  <a:latin typeface="Times New Roman" panose="02020603050405020304" pitchFamily="18" charset="0"/>
                  <a:ea typeface="SimSun" panose="02010600030101010101" pitchFamily="2" charset="-122"/>
                </a:endParaRPr>
              </a:p>
            </p:txBody>
          </p:sp>
        </mc:Choice>
        <mc:Fallback xmlns="">
          <p:sp>
            <p:nvSpPr>
              <p:cNvPr id="16" name="Rectangle 15"/>
              <p:cNvSpPr>
                <a:spLocks noRot="1" noChangeAspect="1" noMove="1" noResize="1" noEditPoints="1" noAdjustHandles="1" noChangeArrowheads="1" noChangeShapeType="1" noTextEdit="1"/>
              </p:cNvSpPr>
              <p:nvPr/>
            </p:nvSpPr>
            <p:spPr>
              <a:xfrm>
                <a:off x="119385" y="2027828"/>
                <a:ext cx="5245766" cy="2308324"/>
              </a:xfrm>
              <a:prstGeom prst="rect">
                <a:avLst/>
              </a:prstGeom>
              <a:blipFill>
                <a:blip r:embed="rId4"/>
                <a:stretch>
                  <a:fillRect l="-579" t="-525" r="-348" b="-2100"/>
                </a:stretch>
              </a:blipFill>
              <a:ln w="19050">
                <a:solidFill>
                  <a:schemeClr val="tx1"/>
                </a:solidFill>
              </a:ln>
            </p:spPr>
            <p:txBody>
              <a:bodyPr/>
              <a:lstStyle/>
              <a:p>
                <a:r>
                  <a:rPr lang="en-US">
                    <a:noFill/>
                  </a:rPr>
                  <a:t> </a:t>
                </a:r>
              </a:p>
            </p:txBody>
          </p:sp>
        </mc:Fallback>
      </mc:AlternateContent>
      <p:sp>
        <p:nvSpPr>
          <p:cNvPr id="17" name="Rectangle 16"/>
          <p:cNvSpPr/>
          <p:nvPr/>
        </p:nvSpPr>
        <p:spPr>
          <a:xfrm>
            <a:off x="84092" y="4465460"/>
            <a:ext cx="5693808" cy="2308324"/>
          </a:xfrm>
          <a:prstGeom prst="rect">
            <a:avLst/>
          </a:prstGeom>
          <a:solidFill>
            <a:schemeClr val="bg1">
              <a:lumMod val="85000"/>
            </a:schemeClr>
          </a:solidFill>
          <a:ln w="19050">
            <a:solidFill>
              <a:schemeClr val="tx1"/>
            </a:solidFill>
          </a:ln>
        </p:spPr>
        <p:txBody>
          <a:bodyPr wrap="square">
            <a:spAutoFit/>
          </a:bodyPr>
          <a:lstStyle/>
          <a:p>
            <a:pPr algn="just"/>
            <a:r>
              <a:rPr lang="en-GB" sz="1600" dirty="0">
                <a:latin typeface="Times New Roman" panose="02020603050405020304" pitchFamily="18" charset="0"/>
                <a:ea typeface="Times New Roman" panose="02020603050405020304" pitchFamily="18" charset="0"/>
              </a:rPr>
              <a:t>   (2) Fake-component of the second type is defined as “</a:t>
            </a:r>
            <a:r>
              <a:rPr lang="en-GB" sz="1600" b="1" dirty="0">
                <a:solidFill>
                  <a:srgbClr val="FF0000"/>
                </a:solidFill>
                <a:latin typeface="Times New Roman" panose="02020603050405020304" pitchFamily="18" charset="0"/>
                <a:ea typeface="Times New Roman" panose="02020603050405020304" pitchFamily="18" charset="0"/>
              </a:rPr>
              <a:t>Generated Noise</a:t>
            </a:r>
            <a:r>
              <a:rPr lang="en-GB" sz="1600" dirty="0">
                <a:latin typeface="Times New Roman" panose="02020603050405020304" pitchFamily="18" charset="0"/>
                <a:ea typeface="Times New Roman" panose="02020603050405020304" pitchFamily="18" charset="0"/>
              </a:rPr>
              <a:t>”. Such component is not creating fakes as such, but it creates (generates) special signals (“noise”), which being mixed with the Reality samples, keep these samples to be naturally looking for humans and at the same time confusing for the artificial D (evasion attack). We consider two kinds of “noise”: the one, which is added as such to the reality samples; or the one, which is served as a “style”, i.e., set of features values, which are integrated to the deeper representation of the reality sample.</a:t>
            </a:r>
            <a:endParaRPr lang="en-US" sz="1600" dirty="0"/>
          </a:p>
        </p:txBody>
      </p:sp>
    </p:spTree>
    <p:extLst>
      <p:ext uri="{BB962C8B-B14F-4D97-AF65-F5344CB8AC3E}">
        <p14:creationId xmlns:p14="http://schemas.microsoft.com/office/powerpoint/2010/main" val="707796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38900" y="0"/>
            <a:ext cx="5753100" cy="6835288"/>
          </a:xfrm>
          <a:prstGeom prst="rect">
            <a:avLst/>
          </a:prstGeom>
        </p:spPr>
      </p:pic>
      <p:sp>
        <p:nvSpPr>
          <p:cNvPr id="5" name="Rectangle 4"/>
          <p:cNvSpPr>
            <a:spLocks noChangeArrowheads="1"/>
          </p:cNvSpPr>
          <p:nvPr/>
        </p:nvSpPr>
        <p:spPr bwMode="auto">
          <a:xfrm>
            <a:off x="84091" y="90106"/>
            <a:ext cx="76978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b="1" dirty="0">
                <a:solidFill>
                  <a:srgbClr val="FF0000"/>
                </a:solidFill>
              </a:rPr>
              <a:t>Different “players” for the “Debunker” (i.e., “Discriminator”) role  in GANs</a:t>
            </a:r>
          </a:p>
        </p:txBody>
      </p:sp>
      <p:sp>
        <p:nvSpPr>
          <p:cNvPr id="6" name="Rectangle 5"/>
          <p:cNvSpPr/>
          <p:nvPr/>
        </p:nvSpPr>
        <p:spPr>
          <a:xfrm>
            <a:off x="84091" y="1486030"/>
            <a:ext cx="6107159" cy="2062103"/>
          </a:xfrm>
          <a:prstGeom prst="rect">
            <a:avLst/>
          </a:prstGeom>
          <a:solidFill>
            <a:schemeClr val="bg1">
              <a:lumMod val="85000"/>
            </a:schemeClr>
          </a:solidFill>
          <a:ln w="19050">
            <a:solidFill>
              <a:schemeClr val="tx1"/>
            </a:solidFill>
          </a:ln>
        </p:spPr>
        <p:txBody>
          <a:bodyPr wrap="square">
            <a:spAutoFit/>
          </a:bodyPr>
          <a:lstStyle/>
          <a:p>
            <a:pPr indent="155575" algn="just"/>
            <a:r>
              <a:rPr lang="en-GB" sz="1600" dirty="0"/>
              <a:t>(I) The </a:t>
            </a:r>
            <a:r>
              <a:rPr lang="en-GB" sz="1600" b="1" dirty="0">
                <a:solidFill>
                  <a:srgbClr val="FF0000"/>
                </a:solidFill>
              </a:rPr>
              <a:t>Traditional Discriminator</a:t>
            </a:r>
            <a:r>
              <a:rPr lang="en-GB" sz="1600" dirty="0"/>
              <a:t> version of the “Debunker” component is exactly the one, named D in the traditional GAN architecture. This is an intelligent (learning and neural network driven) component. D tries to distinguish between samples coming from the “Reality” channel from the ones coming from the “Fake” channel, i.e., it learns the decision boundary between real and fake samples. When trained, it can be used as a component, which “protects” the “organism” of an intelligent system from the dangerous alien instances.</a:t>
            </a:r>
            <a:endParaRPr lang="fi-FI" sz="1600" dirty="0">
              <a:latin typeface="Times New Roman" panose="02020603050405020304" pitchFamily="18" charset="0"/>
              <a:ea typeface="SimSun" panose="02010600030101010101" pitchFamily="2" charset="-122"/>
            </a:endParaRPr>
          </a:p>
        </p:txBody>
      </p:sp>
      <p:sp>
        <p:nvSpPr>
          <p:cNvPr id="7" name="Rectangle 6"/>
          <p:cNvSpPr/>
          <p:nvPr/>
        </p:nvSpPr>
        <p:spPr>
          <a:xfrm>
            <a:off x="84091" y="3895855"/>
            <a:ext cx="7107284" cy="2800767"/>
          </a:xfrm>
          <a:prstGeom prst="rect">
            <a:avLst/>
          </a:prstGeom>
          <a:solidFill>
            <a:schemeClr val="bg1">
              <a:lumMod val="85000"/>
            </a:schemeClr>
          </a:solidFill>
          <a:ln w="19050">
            <a:solidFill>
              <a:schemeClr val="tx1"/>
            </a:solidFill>
          </a:ln>
        </p:spPr>
        <p:txBody>
          <a:bodyPr wrap="square">
            <a:spAutoFit/>
          </a:bodyPr>
          <a:lstStyle/>
          <a:p>
            <a:pPr indent="155575" algn="just"/>
            <a:r>
              <a:rPr lang="en-GB" sz="1600" dirty="0"/>
              <a:t>(II) The </a:t>
            </a:r>
            <a:r>
              <a:rPr lang="en-GB" sz="1600" b="1" dirty="0">
                <a:solidFill>
                  <a:srgbClr val="FF0000"/>
                </a:solidFill>
              </a:rPr>
              <a:t>“Turing” Discriminator</a:t>
            </a:r>
            <a:r>
              <a:rPr lang="en-GB" sz="1600" dirty="0"/>
              <a:t> version of the “Debunker” component is an innovative and potentially very useful and multi-purpose component. The “Turing Discriminator” (TD) behaves, on the one hand, as a “black box”, i.e., similar to the traditional D, it has the same structure of the loss function, however, on the other hand, it has different semantics. TD is a collective intelligence, which includes at least one human (H), and at least one traditional learning neural (D) discriminator. Both (H and D) are differentiating between input samples (“real” or “fake”). The TD outputs the probability distribution between “Match” and “No match” of the H and D opinions, which is used as the loss function to train D. The D player in TD tries to learn to synchronize its own opinions on the inputs with the H’s opinions. Such schema allows training D to be resistant against potential evasion attacks. </a:t>
            </a:r>
            <a:endParaRPr lang="fi-FI" sz="16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57476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73789" y="190329"/>
            <a:ext cx="1293789" cy="46166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67960" y="18879"/>
            <a:ext cx="5732405" cy="1815882"/>
          </a:xfrm>
          <a:prstGeom prst="rect">
            <a:avLst/>
          </a:prstGeom>
          <a:noFill/>
        </p:spPr>
        <p:txBody>
          <a:bodyPr wrap="square" lIns="91440" tIns="45720" rIns="91440" bIns="45720">
            <a:spAutoFit/>
          </a:bodyPr>
          <a:lstStyle/>
          <a:p>
            <a:pPr algn="ctr"/>
            <a:r>
              <a:rPr lang="en-US" sz="4800" b="1" dirty="0">
                <a:ln w="22225">
                  <a:solidFill>
                    <a:srgbClr val="C0504D"/>
                  </a:solidFill>
                  <a:prstDash val="solid"/>
                </a:ln>
                <a:solidFill>
                  <a:srgbClr val="C0504D">
                    <a:lumMod val="40000"/>
                    <a:lumOff val="60000"/>
                  </a:srgbClr>
                </a:solidFill>
              </a:rPr>
              <a:t>GAN Taxonomy</a:t>
            </a:r>
          </a:p>
          <a:p>
            <a:pPr algn="ctr"/>
            <a:r>
              <a:rPr lang="en-US" sz="3200" b="1" dirty="0">
                <a:ln w="22225">
                  <a:solidFill>
                    <a:srgbClr val="C0504D"/>
                  </a:solidFill>
                  <a:prstDash val="solid"/>
                </a:ln>
                <a:solidFill>
                  <a:srgbClr val="C0504D">
                    <a:lumMod val="40000"/>
                    <a:lumOff val="60000"/>
                  </a:srgbClr>
                </a:solidFill>
              </a:rPr>
              <a:t>as a “Periodic table of elements” for GAN architectures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5950" y="1"/>
            <a:ext cx="2686050" cy="184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651994"/>
            <a:ext cx="1373237" cy="93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534" y="237354"/>
            <a:ext cx="3341291" cy="1705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020248" y="190329"/>
            <a:ext cx="1400872" cy="461665"/>
          </a:xfrm>
          <a:prstGeom prst="rect">
            <a:avLst/>
          </a:prstGeom>
        </p:spPr>
        <p:txBody>
          <a:bodyPr wrap="square">
            <a:spAutoFit/>
          </a:bodyPr>
          <a:lstStyle/>
          <a:p>
            <a:r>
              <a:rPr lang="en-US" sz="2400" b="1" dirty="0">
                <a:solidFill>
                  <a:srgbClr val="FF0000"/>
                </a:solidFill>
              </a:rPr>
              <a:t>(A) (1) (I) </a:t>
            </a:r>
            <a:endParaRPr lang="en-US" sz="2400" dirty="0"/>
          </a:p>
        </p:txBody>
      </p:sp>
      <p:pic>
        <p:nvPicPr>
          <p:cNvPr id="3" name="Picture 2"/>
          <p:cNvPicPr>
            <a:picLocks noChangeAspect="1"/>
          </p:cNvPicPr>
          <p:nvPr/>
        </p:nvPicPr>
        <p:blipFill>
          <a:blip r:embed="rId5"/>
          <a:stretch>
            <a:fillRect/>
          </a:stretch>
        </p:blipFill>
        <p:spPr>
          <a:xfrm>
            <a:off x="1752600" y="1943100"/>
            <a:ext cx="8795772" cy="4829175"/>
          </a:xfrm>
          <a:prstGeom prst="rect">
            <a:avLst/>
          </a:prstGeom>
          <a:ln w="25400">
            <a:solidFill>
              <a:schemeClr val="tx1"/>
            </a:solidFill>
          </a:ln>
        </p:spPr>
      </p:pic>
      <p:sp>
        <p:nvSpPr>
          <p:cNvPr id="9" name="Rounded Rectangle 8"/>
          <p:cNvSpPr/>
          <p:nvPr/>
        </p:nvSpPr>
        <p:spPr>
          <a:xfrm>
            <a:off x="5562600" y="3629025"/>
            <a:ext cx="1175434" cy="35611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625415" y="3625334"/>
            <a:ext cx="1093569" cy="369332"/>
          </a:xfrm>
          <a:prstGeom prst="rect">
            <a:avLst/>
          </a:prstGeom>
        </p:spPr>
        <p:txBody>
          <a:bodyPr wrap="none">
            <a:spAutoFit/>
          </a:bodyPr>
          <a:lstStyle/>
          <a:p>
            <a:r>
              <a:rPr lang="en-US" b="1" dirty="0">
                <a:solidFill>
                  <a:srgbClr val="FF0000"/>
                </a:solidFill>
              </a:rPr>
              <a:t>(A) (1) (I) </a:t>
            </a:r>
            <a:endParaRPr lang="en-US" dirty="0"/>
          </a:p>
        </p:txBody>
      </p:sp>
      <p:cxnSp>
        <p:nvCxnSpPr>
          <p:cNvPr id="8" name="Straight Connector 7"/>
          <p:cNvCxnSpPr>
            <a:endCxn id="9" idx="1"/>
          </p:cNvCxnSpPr>
          <p:nvPr/>
        </p:nvCxnSpPr>
        <p:spPr>
          <a:xfrm>
            <a:off x="3383019" y="542925"/>
            <a:ext cx="2179581" cy="3264158"/>
          </a:xfrm>
          <a:prstGeom prst="line">
            <a:avLst/>
          </a:prstGeom>
          <a:ln w="25400">
            <a:solidFill>
              <a:schemeClr val="tx1">
                <a:alpha val="67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16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812" y="3556519"/>
            <a:ext cx="5573863" cy="3233195"/>
          </a:xfrm>
          <a:prstGeom prst="rect">
            <a:avLst/>
          </a:prstGeom>
        </p:spPr>
      </p:pic>
      <p:sp>
        <p:nvSpPr>
          <p:cNvPr id="6" name="Rectangle 5"/>
          <p:cNvSpPr/>
          <p:nvPr/>
        </p:nvSpPr>
        <p:spPr>
          <a:xfrm>
            <a:off x="438075" y="3078086"/>
            <a:ext cx="2218190" cy="707886"/>
          </a:xfrm>
          <a:prstGeom prst="rect">
            <a:avLst/>
          </a:prstGeom>
        </p:spPr>
        <p:txBody>
          <a:bodyPr wrap="square">
            <a:spAutoFit/>
          </a:bodyPr>
          <a:lstStyle/>
          <a:p>
            <a:r>
              <a:rPr lang="en-US" sz="4000" b="1" dirty="0">
                <a:solidFill>
                  <a:srgbClr val="FF0000"/>
                </a:solidFill>
              </a:rPr>
              <a:t>(A) (1) (II) </a:t>
            </a:r>
            <a:endParaRPr lang="en-US" sz="4000" dirty="0"/>
          </a:p>
        </p:txBody>
      </p:sp>
      <p:sp>
        <p:nvSpPr>
          <p:cNvPr id="11" name="Rectangle 10"/>
          <p:cNvSpPr/>
          <p:nvPr/>
        </p:nvSpPr>
        <p:spPr>
          <a:xfrm>
            <a:off x="4070800" y="3387210"/>
            <a:ext cx="444353" cy="369332"/>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TD</a:t>
            </a:r>
          </a:p>
        </p:txBody>
      </p:sp>
      <p:sp>
        <p:nvSpPr>
          <p:cNvPr id="7" name="TextBox 6"/>
          <p:cNvSpPr txBox="1"/>
          <p:nvPr/>
        </p:nvSpPr>
        <p:spPr>
          <a:xfrm>
            <a:off x="6409702" y="3785972"/>
            <a:ext cx="5701392" cy="2554545"/>
          </a:xfrm>
          <a:prstGeom prst="rect">
            <a:avLst/>
          </a:prstGeom>
          <a:solidFill>
            <a:schemeClr val="bg1">
              <a:lumMod val="85000"/>
            </a:schemeClr>
          </a:solidFill>
          <a:ln w="19050">
            <a:solidFill>
              <a:schemeClr val="tx1"/>
            </a:solidFill>
          </a:ln>
        </p:spPr>
        <p:txBody>
          <a:bodyPr wrap="square" rtlCol="0">
            <a:spAutoFit/>
          </a:bodyPr>
          <a:lstStyle/>
          <a:p>
            <a:pPr algn="just"/>
            <a:r>
              <a:rPr lang="en-GB" sz="2000" dirty="0"/>
              <a:t>GAN architecture with TD encoded as (A) (1) (II) is an illustration of a “vaccination” aiming protection of the intelligent systems against evasion attacks. TD improves own performance in being at least as good as a human in handling pertrubated images. Such or similar architectures can be used also to train “cognitive clones” of particular human skills or other intelligent decision-makers.</a:t>
            </a:r>
            <a:endParaRPr lang="fi-FI" sz="2000" dirty="0"/>
          </a:p>
        </p:txBody>
      </p:sp>
      <p:pic>
        <p:nvPicPr>
          <p:cNvPr id="8" name="Picture 7"/>
          <p:cNvPicPr>
            <a:picLocks noChangeAspect="1"/>
          </p:cNvPicPr>
          <p:nvPr/>
        </p:nvPicPr>
        <p:blipFill>
          <a:blip r:embed="rId3"/>
          <a:stretch>
            <a:fillRect/>
          </a:stretch>
        </p:blipFill>
        <p:spPr>
          <a:xfrm>
            <a:off x="5723443" y="28576"/>
            <a:ext cx="6453703" cy="3543300"/>
          </a:xfrm>
          <a:prstGeom prst="rect">
            <a:avLst/>
          </a:prstGeom>
          <a:ln w="25400">
            <a:solidFill>
              <a:schemeClr val="tx1"/>
            </a:solidFill>
          </a:ln>
        </p:spPr>
      </p:pic>
      <p:sp>
        <p:nvSpPr>
          <p:cNvPr id="12" name="Rounded Rectangle 11"/>
          <p:cNvSpPr/>
          <p:nvPr/>
        </p:nvSpPr>
        <p:spPr>
          <a:xfrm>
            <a:off x="8505825" y="1496304"/>
            <a:ext cx="914400" cy="27432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501965" y="1459469"/>
            <a:ext cx="1047082" cy="338554"/>
          </a:xfrm>
          <a:prstGeom prst="rect">
            <a:avLst/>
          </a:prstGeom>
        </p:spPr>
        <p:txBody>
          <a:bodyPr wrap="none">
            <a:spAutoFit/>
          </a:bodyPr>
          <a:lstStyle/>
          <a:p>
            <a:r>
              <a:rPr lang="en-US" sz="1600" b="1" dirty="0">
                <a:solidFill>
                  <a:srgbClr val="FF0000"/>
                </a:solidFill>
              </a:rPr>
              <a:t>(A) (1) (II) </a:t>
            </a:r>
            <a:endParaRPr lang="en-US" sz="1600" dirty="0"/>
          </a:p>
        </p:txBody>
      </p:sp>
      <p:sp>
        <p:nvSpPr>
          <p:cNvPr id="14" name="Rectangle 13"/>
          <p:cNvSpPr>
            <a:spLocks noChangeArrowheads="1"/>
          </p:cNvSpPr>
          <p:nvPr/>
        </p:nvSpPr>
        <p:spPr bwMode="auto">
          <a:xfrm>
            <a:off x="164485" y="79198"/>
            <a:ext cx="460530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4000" b="1" dirty="0">
                <a:solidFill>
                  <a:srgbClr val="FF0000"/>
                </a:solidFill>
              </a:rPr>
              <a:t>Just an example of one of 12 GAN architectures</a:t>
            </a:r>
          </a:p>
        </p:txBody>
      </p:sp>
      <p:sp>
        <p:nvSpPr>
          <p:cNvPr id="17" name="Rectangle 16"/>
          <p:cNvSpPr/>
          <p:nvPr/>
        </p:nvSpPr>
        <p:spPr>
          <a:xfrm>
            <a:off x="296215" y="2352001"/>
            <a:ext cx="2581541"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Vaccination</a:t>
            </a:r>
          </a:p>
        </p:txBody>
      </p:sp>
      <p:pic>
        <p:nvPicPr>
          <p:cNvPr id="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44606" y="1906271"/>
            <a:ext cx="1019949" cy="1408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302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09702" y="3700247"/>
            <a:ext cx="5701392" cy="3046988"/>
          </a:xfrm>
          <a:prstGeom prst="rect">
            <a:avLst/>
          </a:prstGeom>
          <a:solidFill>
            <a:schemeClr val="bg1">
              <a:lumMod val="85000"/>
            </a:schemeClr>
          </a:solidFill>
          <a:ln w="19050">
            <a:solidFill>
              <a:schemeClr val="tx1"/>
            </a:solidFill>
          </a:ln>
        </p:spPr>
        <p:txBody>
          <a:bodyPr wrap="square" rtlCol="0">
            <a:spAutoFit/>
          </a:bodyPr>
          <a:lstStyle/>
          <a:p>
            <a:pPr algn="just"/>
            <a:r>
              <a:rPr lang="en-GB" sz="2400" dirty="0"/>
              <a:t>GAN architecture encoded as (A) (2) (I) is a good illustration of a training model (aka “immunity against poisons”) for an Intelligent System. GN generates well camouflaged and constantly evolving noise (or style) to compromise data, and D improves own performance in the discovery (“poisoned” or “clean”) for every input.</a:t>
            </a:r>
            <a:endParaRPr lang="fi-FI" sz="2400" dirty="0"/>
          </a:p>
        </p:txBody>
      </p:sp>
      <p:pic>
        <p:nvPicPr>
          <p:cNvPr id="8" name="Picture 7"/>
          <p:cNvPicPr>
            <a:picLocks noChangeAspect="1"/>
          </p:cNvPicPr>
          <p:nvPr/>
        </p:nvPicPr>
        <p:blipFill>
          <a:blip r:embed="rId2"/>
          <a:stretch>
            <a:fillRect/>
          </a:stretch>
        </p:blipFill>
        <p:spPr>
          <a:xfrm>
            <a:off x="5723443" y="28576"/>
            <a:ext cx="6453703" cy="3543300"/>
          </a:xfrm>
          <a:prstGeom prst="rect">
            <a:avLst/>
          </a:prstGeom>
          <a:ln w="25400">
            <a:solidFill>
              <a:schemeClr val="tx1"/>
            </a:solidFill>
          </a:ln>
        </p:spPr>
      </p:pic>
      <p:sp>
        <p:nvSpPr>
          <p:cNvPr id="12" name="Rounded Rectangle 11"/>
          <p:cNvSpPr/>
          <p:nvPr/>
        </p:nvSpPr>
        <p:spPr>
          <a:xfrm>
            <a:off x="10424946" y="1208886"/>
            <a:ext cx="914400" cy="27432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377655" y="1176769"/>
            <a:ext cx="992579" cy="338554"/>
          </a:xfrm>
          <a:prstGeom prst="rect">
            <a:avLst/>
          </a:prstGeom>
        </p:spPr>
        <p:txBody>
          <a:bodyPr wrap="none">
            <a:spAutoFit/>
          </a:bodyPr>
          <a:lstStyle/>
          <a:p>
            <a:r>
              <a:rPr lang="en-US" sz="1600" b="1" dirty="0">
                <a:solidFill>
                  <a:srgbClr val="FF0000"/>
                </a:solidFill>
              </a:rPr>
              <a:t>(A) (2) (I) </a:t>
            </a:r>
            <a:endParaRPr lang="en-US" sz="1600" dirty="0"/>
          </a:p>
        </p:txBody>
      </p:sp>
      <p:sp>
        <p:nvSpPr>
          <p:cNvPr id="14" name="Rectangle 13"/>
          <p:cNvSpPr>
            <a:spLocks noChangeArrowheads="1"/>
          </p:cNvSpPr>
          <p:nvPr/>
        </p:nvSpPr>
        <p:spPr bwMode="auto">
          <a:xfrm>
            <a:off x="75767" y="28576"/>
            <a:ext cx="54838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3600" b="1" dirty="0">
                <a:solidFill>
                  <a:srgbClr val="FF0000"/>
                </a:solidFill>
              </a:rPr>
              <a:t>Just an example of one of 12 GAN architectures</a:t>
            </a:r>
          </a:p>
        </p:txBody>
      </p:sp>
      <p:sp>
        <p:nvSpPr>
          <p:cNvPr id="17" name="Rectangle 16"/>
          <p:cNvSpPr/>
          <p:nvPr/>
        </p:nvSpPr>
        <p:spPr>
          <a:xfrm>
            <a:off x="245061" y="1548599"/>
            <a:ext cx="3091433" cy="1077218"/>
          </a:xfrm>
          <a:prstGeom prst="rect">
            <a:avLst/>
          </a:prstGeom>
          <a:noFill/>
        </p:spPr>
        <p:txBody>
          <a:bodyPr wrap="squar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Immunity against poisons</a:t>
            </a:r>
          </a:p>
        </p:txBody>
      </p:sp>
      <p:pic>
        <p:nvPicPr>
          <p:cNvPr id="1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411" y="1212625"/>
            <a:ext cx="2141195" cy="2187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94817" y="3023691"/>
            <a:ext cx="6182158" cy="3524671"/>
            <a:chOff x="75767" y="3023691"/>
            <a:chExt cx="6182158" cy="3524671"/>
          </a:xfrm>
        </p:grpSpPr>
        <p:grpSp>
          <p:nvGrpSpPr>
            <p:cNvPr id="19" name="Group 18"/>
            <p:cNvGrpSpPr/>
            <p:nvPr/>
          </p:nvGrpSpPr>
          <p:grpSpPr>
            <a:xfrm>
              <a:off x="75767" y="3409950"/>
              <a:ext cx="6182158" cy="3138412"/>
              <a:chOff x="285136" y="2633440"/>
              <a:chExt cx="8559551" cy="3914922"/>
            </a:xfrm>
          </p:grpSpPr>
          <p:pic>
            <p:nvPicPr>
              <p:cNvPr id="20" name="Picture 19"/>
              <p:cNvPicPr>
                <a:picLocks noChangeAspect="1"/>
              </p:cNvPicPr>
              <p:nvPr/>
            </p:nvPicPr>
            <p:blipFill>
              <a:blip r:embed="rId4"/>
              <a:stretch>
                <a:fillRect/>
              </a:stretch>
            </p:blipFill>
            <p:spPr>
              <a:xfrm>
                <a:off x="5028493" y="2992299"/>
                <a:ext cx="3476625" cy="1466850"/>
              </a:xfrm>
              <a:prstGeom prst="rect">
                <a:avLst/>
              </a:prstGeom>
            </p:spPr>
          </p:pic>
          <p:grpSp>
            <p:nvGrpSpPr>
              <p:cNvPr id="21" name="Group 20"/>
              <p:cNvGrpSpPr/>
              <p:nvPr/>
            </p:nvGrpSpPr>
            <p:grpSpPr>
              <a:xfrm>
                <a:off x="300223" y="2759175"/>
                <a:ext cx="8544464" cy="3789187"/>
                <a:chOff x="22193" y="2376117"/>
                <a:chExt cx="8544464" cy="3789187"/>
              </a:xfrm>
            </p:grpSpPr>
            <p:pic>
              <p:nvPicPr>
                <p:cNvPr id="27" name="Picture 26"/>
                <p:cNvPicPr>
                  <a:picLocks noChangeAspect="1"/>
                </p:cNvPicPr>
                <p:nvPr/>
              </p:nvPicPr>
              <p:blipFill>
                <a:blip r:embed="rId5"/>
                <a:stretch>
                  <a:fillRect/>
                </a:stretch>
              </p:blipFill>
              <p:spPr>
                <a:xfrm>
                  <a:off x="22193" y="2376117"/>
                  <a:ext cx="3684724" cy="3789187"/>
                </a:xfrm>
                <a:prstGeom prst="rect">
                  <a:avLst/>
                </a:prstGeom>
              </p:spPr>
            </p:pic>
            <p:cxnSp>
              <p:nvCxnSpPr>
                <p:cNvPr id="28" name="Straight Arrow Connector 27"/>
                <p:cNvCxnSpPr/>
                <p:nvPr/>
              </p:nvCxnSpPr>
              <p:spPr>
                <a:xfrm>
                  <a:off x="3671627" y="3225993"/>
                  <a:ext cx="1097280" cy="0"/>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671627" y="3515032"/>
                  <a:ext cx="1097280" cy="3467"/>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30" name="Flowchart: Or 29"/>
                <p:cNvSpPr/>
                <p:nvPr/>
              </p:nvSpPr>
              <p:spPr>
                <a:xfrm>
                  <a:off x="3914224" y="3373680"/>
                  <a:ext cx="274320" cy="274320"/>
                </a:xfrm>
                <a:prstGeom prst="flowChar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V="1">
                  <a:off x="4051384" y="3669683"/>
                  <a:ext cx="0" cy="1406414"/>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8189754" y="3366390"/>
                  <a:ext cx="365760" cy="0"/>
                </a:xfrm>
                <a:prstGeom prst="straightConnector1">
                  <a:avLst/>
                </a:prstGeom>
                <a:ln w="25400">
                  <a:solidFill>
                    <a:schemeClr val="tx1">
                      <a:lumMod val="50000"/>
                      <a:lumOff val="50000"/>
                    </a:schemeClr>
                  </a:solidFill>
                  <a:prstDash val="sysDot"/>
                  <a:tailEnd type="none"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566657" y="3365834"/>
                  <a:ext cx="0" cy="2194560"/>
                </a:xfrm>
                <a:prstGeom prst="straightConnector1">
                  <a:avLst/>
                </a:prstGeom>
                <a:ln w="25400">
                  <a:solidFill>
                    <a:schemeClr val="tx1">
                      <a:lumMod val="50000"/>
                      <a:lumOff val="50000"/>
                    </a:schemeClr>
                  </a:solidFill>
                  <a:prstDash val="sysDot"/>
                  <a:tailEnd type="none"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555776" y="5582872"/>
                  <a:ext cx="6010881" cy="20110"/>
                </a:xfrm>
                <a:prstGeom prst="straightConnector1">
                  <a:avLst/>
                </a:prstGeom>
                <a:ln w="25400">
                  <a:solidFill>
                    <a:schemeClr val="tx1">
                      <a:lumMod val="50000"/>
                      <a:lumOff val="50000"/>
                    </a:schemeClr>
                  </a:solidFill>
                  <a:prstDash val="sysDot"/>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440278" y="5190185"/>
                  <a:ext cx="1589515" cy="74041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544564" y="5169387"/>
                  <a:ext cx="1380942" cy="806247"/>
                </a:xfrm>
                <a:prstGeom prst="rect">
                  <a:avLst/>
                </a:prstGeom>
                <a:noFill/>
              </p:spPr>
              <p:txBody>
                <a:bodyPr wrap="non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Loss</a:t>
                  </a:r>
                </a:p>
              </p:txBody>
            </p:sp>
            <p:cxnSp>
              <p:nvCxnSpPr>
                <p:cNvPr id="37" name="Straight Arrow Connector 36"/>
                <p:cNvCxnSpPr/>
                <p:nvPr/>
              </p:nvCxnSpPr>
              <p:spPr>
                <a:xfrm>
                  <a:off x="5515210" y="3774182"/>
                  <a:ext cx="0" cy="1828800"/>
                </a:xfrm>
                <a:prstGeom prst="straightConnector1">
                  <a:avLst/>
                </a:prstGeom>
                <a:ln w="25400">
                  <a:solidFill>
                    <a:schemeClr val="tx1">
                      <a:lumMod val="50000"/>
                      <a:lumOff val="50000"/>
                    </a:schemeClr>
                  </a:solidFill>
                  <a:prstDash val="sysDot"/>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555776" y="5076097"/>
                  <a:ext cx="1495608" cy="0"/>
                </a:xfrm>
                <a:prstGeom prst="straightConnector1">
                  <a:avLst/>
                </a:prstGeom>
                <a:ln w="1905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285136" y="2633440"/>
                <a:ext cx="2914792"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2129416" y="3666732"/>
                <a:ext cx="1097280" cy="0"/>
              </a:xfrm>
              <a:prstGeom prst="straightConnector1">
                <a:avLst/>
              </a:prstGeom>
              <a:ln w="1905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530238" y="2888971"/>
                <a:ext cx="1800200" cy="1440160"/>
                <a:chOff x="395766" y="3136036"/>
                <a:chExt cx="1800200" cy="1440160"/>
              </a:xfrm>
            </p:grpSpPr>
            <p:sp>
              <p:nvSpPr>
                <p:cNvPr id="25" name="Flowchart: Magnetic Disk 24"/>
                <p:cNvSpPr/>
                <p:nvPr/>
              </p:nvSpPr>
              <p:spPr>
                <a:xfrm>
                  <a:off x="395766" y="3136036"/>
                  <a:ext cx="1800200" cy="1440160"/>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47050" y="3547357"/>
                  <a:ext cx="1697634" cy="1016320"/>
                </a:xfrm>
                <a:prstGeom prst="rect">
                  <a:avLst/>
                </a:prstGeom>
                <a:noFill/>
              </p:spPr>
              <p:txBody>
                <a:bodyPr wrap="none" lIns="91440" tIns="45720" rIns="91440" bIns="45720">
                  <a:spAutoFit/>
                </a:bodyPr>
                <a:lstStyle/>
                <a:p>
                  <a:pPr algn="ctr"/>
                  <a:r>
                    <a:rPr lang="en-US" sz="1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Real world</a:t>
                  </a:r>
                </a:p>
                <a:p>
                  <a:pPr algn="ctr"/>
                  <a:r>
                    <a:rPr lang="en-US" sz="1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images</a:t>
                  </a:r>
                </a:p>
              </p:txBody>
            </p:sp>
          </p:grpSp>
        </p:grpSp>
        <p:sp>
          <p:nvSpPr>
            <p:cNvPr id="6" name="Rectangle 5"/>
            <p:cNvSpPr/>
            <p:nvPr/>
          </p:nvSpPr>
          <p:spPr>
            <a:xfrm>
              <a:off x="1348029" y="3023691"/>
              <a:ext cx="2218190" cy="707886"/>
            </a:xfrm>
            <a:prstGeom prst="rect">
              <a:avLst/>
            </a:prstGeom>
          </p:spPr>
          <p:txBody>
            <a:bodyPr wrap="square">
              <a:spAutoFit/>
            </a:bodyPr>
            <a:lstStyle/>
            <a:p>
              <a:r>
                <a:rPr lang="en-US" sz="4000" b="1" dirty="0">
                  <a:solidFill>
                    <a:srgbClr val="FF0000"/>
                  </a:solidFill>
                </a:rPr>
                <a:t>(A) (2) (I) </a:t>
              </a:r>
              <a:endParaRPr lang="en-US" sz="4000" dirty="0"/>
            </a:p>
          </p:txBody>
        </p:sp>
        <p:sp>
          <p:nvSpPr>
            <p:cNvPr id="39" name="Rectangle 38"/>
            <p:cNvSpPr/>
            <p:nvPr/>
          </p:nvSpPr>
          <p:spPr>
            <a:xfrm>
              <a:off x="1248420" y="5773776"/>
              <a:ext cx="484428" cy="369332"/>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GN</a:t>
              </a:r>
            </a:p>
          </p:txBody>
        </p:sp>
        <p:sp>
          <p:nvSpPr>
            <p:cNvPr id="11" name="Rectangle 10"/>
            <p:cNvSpPr/>
            <p:nvPr/>
          </p:nvSpPr>
          <p:spPr>
            <a:xfrm>
              <a:off x="3888740" y="4311943"/>
              <a:ext cx="330540" cy="369332"/>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D</a:t>
              </a:r>
            </a:p>
          </p:txBody>
        </p:sp>
      </p:grpSp>
    </p:spTree>
    <p:extLst>
      <p:ext uri="{BB962C8B-B14F-4D97-AF65-F5344CB8AC3E}">
        <p14:creationId xmlns:p14="http://schemas.microsoft.com/office/powerpoint/2010/main" val="173269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3100" y="1218458"/>
            <a:ext cx="3591664" cy="1836339"/>
          </a:xfrm>
          <a:prstGeom prst="rect">
            <a:avLst/>
          </a:prstGeom>
        </p:spPr>
      </p:pic>
      <p:grpSp>
        <p:nvGrpSpPr>
          <p:cNvPr id="15" name="Group 14"/>
          <p:cNvGrpSpPr/>
          <p:nvPr/>
        </p:nvGrpSpPr>
        <p:grpSpPr>
          <a:xfrm>
            <a:off x="123826" y="2870047"/>
            <a:ext cx="6133488" cy="3884938"/>
            <a:chOff x="123826" y="2870047"/>
            <a:chExt cx="6133488" cy="3884938"/>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6" y="3205035"/>
              <a:ext cx="6133488" cy="354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34827" y="3338349"/>
              <a:ext cx="2218190" cy="707886"/>
            </a:xfrm>
            <a:prstGeom prst="rect">
              <a:avLst/>
            </a:prstGeom>
          </p:spPr>
          <p:txBody>
            <a:bodyPr wrap="square">
              <a:spAutoFit/>
            </a:bodyPr>
            <a:lstStyle/>
            <a:p>
              <a:r>
                <a:rPr lang="en-US" sz="4000" b="1" dirty="0">
                  <a:solidFill>
                    <a:srgbClr val="FF0000"/>
                  </a:solidFill>
                </a:rPr>
                <a:t>(C) (1) (II) </a:t>
              </a:r>
              <a:endParaRPr lang="en-US" sz="4000" dirty="0"/>
            </a:p>
          </p:txBody>
        </p:sp>
        <p:sp>
          <p:nvSpPr>
            <p:cNvPr id="9" name="Rectangle 8"/>
            <p:cNvSpPr/>
            <p:nvPr/>
          </p:nvSpPr>
          <p:spPr>
            <a:xfrm>
              <a:off x="1178706" y="4667829"/>
              <a:ext cx="461986" cy="369332"/>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GR</a:t>
              </a:r>
            </a:p>
          </p:txBody>
        </p:sp>
        <p:sp>
          <p:nvSpPr>
            <p:cNvPr id="10" name="Rectangle 9"/>
            <p:cNvSpPr/>
            <p:nvPr/>
          </p:nvSpPr>
          <p:spPr>
            <a:xfrm>
              <a:off x="1253153" y="5915604"/>
              <a:ext cx="332142" cy="369332"/>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G</a:t>
              </a:r>
            </a:p>
          </p:txBody>
        </p:sp>
        <p:sp>
          <p:nvSpPr>
            <p:cNvPr id="11" name="Rectangle 10"/>
            <p:cNvSpPr/>
            <p:nvPr/>
          </p:nvSpPr>
          <p:spPr>
            <a:xfrm>
              <a:off x="4058660" y="2870047"/>
              <a:ext cx="444353" cy="369332"/>
            </a:xfrm>
            <a:prstGeom prst="rect">
              <a:avLst/>
            </a:prstGeom>
            <a:noFill/>
          </p:spPr>
          <p:txBody>
            <a:bodyPr wrap="non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rPr>
                <a:t>TD</a:t>
              </a:r>
            </a:p>
          </p:txBody>
        </p:sp>
      </p:grpSp>
      <p:sp>
        <p:nvSpPr>
          <p:cNvPr id="7" name="TextBox 6"/>
          <p:cNvSpPr txBox="1"/>
          <p:nvPr/>
        </p:nvSpPr>
        <p:spPr>
          <a:xfrm>
            <a:off x="6600825" y="3692292"/>
            <a:ext cx="5576320" cy="3139321"/>
          </a:xfrm>
          <a:prstGeom prst="rect">
            <a:avLst/>
          </a:prstGeom>
          <a:solidFill>
            <a:schemeClr val="bg1">
              <a:lumMod val="85000"/>
            </a:schemeClr>
          </a:solidFill>
          <a:ln w="19050">
            <a:solidFill>
              <a:schemeClr val="tx1"/>
            </a:solidFill>
          </a:ln>
        </p:spPr>
        <p:txBody>
          <a:bodyPr wrap="square" rtlCol="0">
            <a:spAutoFit/>
          </a:bodyPr>
          <a:lstStyle/>
          <a:p>
            <a:pPr algn="just"/>
            <a:r>
              <a:rPr lang="en-US" dirty="0"/>
              <a:t>Architecture (C)(1)(II) naturally inherits the properties of (C)(1)(I), (A)(1)(II) and (B)(1)(II)  architectures. This architecture is a challenge for both (human and AI components of the TD) because the GR may generate new reality samples never seen before. Anyway the target is still synchronous decision (human and AI) on inputs to be protected against the “</a:t>
            </a:r>
            <a:r>
              <a:rPr lang="en-US" b="1" dirty="0"/>
              <a:t>Evasion</a:t>
            </a:r>
            <a:r>
              <a:rPr lang="en-US" dirty="0"/>
              <a:t>” attacks on the test data. G is trained against smart (self-creative) reality, therefore, while competing with G, the TD  improves own performance in a harder competition while learning to distinguish (“friend” or “alien”) for every input. </a:t>
            </a:r>
          </a:p>
        </p:txBody>
      </p:sp>
      <p:pic>
        <p:nvPicPr>
          <p:cNvPr id="8" name="Picture 7"/>
          <p:cNvPicPr>
            <a:picLocks noChangeAspect="1"/>
          </p:cNvPicPr>
          <p:nvPr/>
        </p:nvPicPr>
        <p:blipFill>
          <a:blip r:embed="rId4"/>
          <a:stretch>
            <a:fillRect/>
          </a:stretch>
        </p:blipFill>
        <p:spPr>
          <a:xfrm>
            <a:off x="5723443" y="28576"/>
            <a:ext cx="6453703" cy="3543300"/>
          </a:xfrm>
          <a:prstGeom prst="rect">
            <a:avLst/>
          </a:prstGeom>
          <a:ln w="25400">
            <a:solidFill>
              <a:schemeClr val="tx1"/>
            </a:solidFill>
          </a:ln>
        </p:spPr>
      </p:pic>
      <p:sp>
        <p:nvSpPr>
          <p:cNvPr id="12" name="Rounded Rectangle 11"/>
          <p:cNvSpPr/>
          <p:nvPr/>
        </p:nvSpPr>
        <p:spPr>
          <a:xfrm>
            <a:off x="8505825" y="3239379"/>
            <a:ext cx="914400" cy="27432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501965" y="3202544"/>
            <a:ext cx="1031051" cy="338554"/>
          </a:xfrm>
          <a:prstGeom prst="rect">
            <a:avLst/>
          </a:prstGeom>
        </p:spPr>
        <p:txBody>
          <a:bodyPr wrap="none">
            <a:spAutoFit/>
          </a:bodyPr>
          <a:lstStyle/>
          <a:p>
            <a:r>
              <a:rPr lang="en-US" sz="1600" b="1" dirty="0">
                <a:solidFill>
                  <a:srgbClr val="FF0000"/>
                </a:solidFill>
              </a:rPr>
              <a:t>(C) (1) (II) </a:t>
            </a:r>
            <a:endParaRPr lang="en-US" sz="1600" dirty="0"/>
          </a:p>
        </p:txBody>
      </p:sp>
      <p:sp>
        <p:nvSpPr>
          <p:cNvPr id="14" name="Rectangle 13"/>
          <p:cNvSpPr>
            <a:spLocks noChangeArrowheads="1"/>
          </p:cNvSpPr>
          <p:nvPr/>
        </p:nvSpPr>
        <p:spPr bwMode="auto">
          <a:xfrm>
            <a:off x="39578" y="45319"/>
            <a:ext cx="55325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3600" b="1" dirty="0">
                <a:solidFill>
                  <a:srgbClr val="FF0000"/>
                </a:solidFill>
              </a:rPr>
              <a:t>Just an example of one of 12 GAN architectures</a:t>
            </a:r>
          </a:p>
        </p:txBody>
      </p:sp>
      <p:sp>
        <p:nvSpPr>
          <p:cNvPr id="16" name="Rectangle 15"/>
          <p:cNvSpPr/>
          <p:nvPr/>
        </p:nvSpPr>
        <p:spPr>
          <a:xfrm>
            <a:off x="123826" y="1317400"/>
            <a:ext cx="1600665" cy="1815882"/>
          </a:xfrm>
          <a:prstGeom prst="rect">
            <a:avLst/>
          </a:prstGeom>
          <a:noFill/>
        </p:spPr>
        <p:txBody>
          <a:bodyPr wrap="squar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Immunity against evasion attacks</a:t>
            </a:r>
          </a:p>
        </p:txBody>
      </p:sp>
    </p:spTree>
    <p:extLst>
      <p:ext uri="{BB962C8B-B14F-4D97-AF65-F5344CB8AC3E}">
        <p14:creationId xmlns:p14="http://schemas.microsoft.com/office/powerpoint/2010/main" val="755414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451" y="878205"/>
            <a:ext cx="11839574" cy="590931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Digital immunity as a basic trained self-protection mechanism is needed for Industry 4.0 systems. </a:t>
            </a:r>
          </a:p>
          <a:p>
            <a:pPr marL="285750" indent="-285750" algn="just">
              <a:lnSpc>
                <a:spcPct val="150000"/>
              </a:lnSpc>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GAN is a suitable paradigm to simulate training environment needed for the digital immunity. </a:t>
            </a:r>
          </a:p>
          <a:p>
            <a:pPr marL="285750" indent="-285750" algn="just">
              <a:lnSpc>
                <a:spcPct val="150000"/>
              </a:lnSpc>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We suggest a couple of modifications to the basic GAN schema </a:t>
            </a:r>
            <a:r>
              <a:rPr lang="en-US" dirty="0">
                <a:latin typeface="Times New Roman" panose="02020603050405020304" pitchFamily="18" charset="0"/>
                <a:ea typeface="Times New Roman" panose="02020603050405020304" pitchFamily="18" charset="0"/>
              </a:rPr>
              <a:t>(</a:t>
            </a:r>
            <a:r>
              <a:rPr lang="en-GB" dirty="0">
                <a:latin typeface="Times New Roman" panose="02020603050405020304" pitchFamily="18" charset="0"/>
                <a:ea typeface="Times New Roman" panose="02020603050405020304" pitchFamily="18" charset="0"/>
              </a:rPr>
              <a:t>proactive smart Reality and Turing Discriminator).</a:t>
            </a:r>
          </a:p>
          <a:p>
            <a:pPr marL="285750" indent="-285750" algn="just">
              <a:lnSpc>
                <a:spcPct val="150000"/>
              </a:lnSpc>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 By combining various players in the GAN configuration (three options for the Reality role; two options for the Discriminator role and two options for the Generator role), we present taxonomy of 12 GAN architectures.</a:t>
            </a:r>
          </a:p>
          <a:p>
            <a:pPr marL="285750" indent="-285750" algn="just">
              <a:lnSpc>
                <a:spcPct val="150000"/>
              </a:lnSpc>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Each of these 12 architectures has certain specifics if applied for the purpose of security of Industry 4.0 systems. Tasks related to the immunity training against various sophisticated attacks (data poisoning, evasion, etc.) could be addressed by thorough choice of the appropriate GAN architecture.</a:t>
            </a:r>
          </a:p>
          <a:p>
            <a:pPr marL="285750" indent="-285750" algn="just">
              <a:lnSpc>
                <a:spcPct val="150000"/>
              </a:lnSpc>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Smart and evolving adversarial components in the architectures essentially facilitate the immunity training. </a:t>
            </a:r>
          </a:p>
          <a:p>
            <a:pPr marL="285750" indent="-285750" algn="just">
              <a:lnSpc>
                <a:spcPct val="150000"/>
              </a:lnSpc>
              <a:buFont typeface="Arial" panose="020B0604020202020204" pitchFamily="34" charset="0"/>
              <a:buChar char="•"/>
            </a:pPr>
            <a:r>
              <a:rPr lang="en-GB" i="1" dirty="0">
                <a:latin typeface="Times New Roman" panose="02020603050405020304" pitchFamily="18" charset="0"/>
                <a:ea typeface="Times New Roman" panose="02020603050405020304" pitchFamily="18" charset="0"/>
              </a:rPr>
              <a:t>Future research</a:t>
            </a:r>
            <a:r>
              <a:rPr lang="en-GB" dirty="0">
                <a:latin typeface="Times New Roman" panose="02020603050405020304" pitchFamily="18" charset="0"/>
                <a:ea typeface="Times New Roman" panose="02020603050405020304" pitchFamily="18" charset="0"/>
              </a:rPr>
              <a:t>: basic GAN components can be multiplied (e.g., several Discriminators or Generators, or several humans within Turing Discriminator), which creates wide possibilities to create complex GANs for new challenging problems. Therefore, as the immediate goals for the future research would be constructing and testing GAN architectures with multiple human and AI components, i.e., with the embedded collective intelligence and checking the potential impact of such digitalized collaborative intelligence for a variety of industrial problems.   </a:t>
            </a:r>
            <a:endParaRPr lang="fi-FI" dirty="0">
              <a:latin typeface="Times New Roman" panose="02020603050405020304" pitchFamily="18" charset="0"/>
              <a:ea typeface="SimSun" panose="02010600030101010101" pitchFamily="2" charset="-122"/>
            </a:endParaRPr>
          </a:p>
        </p:txBody>
      </p:sp>
      <p:sp>
        <p:nvSpPr>
          <p:cNvPr id="5" name="Rectangle 4"/>
          <p:cNvSpPr>
            <a:spLocks noChangeArrowheads="1"/>
          </p:cNvSpPr>
          <p:nvPr/>
        </p:nvSpPr>
        <p:spPr bwMode="auto">
          <a:xfrm>
            <a:off x="171451" y="96540"/>
            <a:ext cx="80676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4000" b="1" dirty="0">
                <a:solidFill>
                  <a:srgbClr val="FF0000"/>
                </a:solidFill>
              </a:rPr>
              <a:t>Conclusions and Future Work</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0" y="0"/>
            <a:ext cx="2476500" cy="1749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110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806" y="762000"/>
            <a:ext cx="3078069" cy="307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6516543" y="3745258"/>
            <a:ext cx="2243692"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Svitlana Gryshko</a:t>
            </a:r>
          </a:p>
        </p:txBody>
      </p:sp>
      <p:sp>
        <p:nvSpPr>
          <p:cNvPr id="15" name="Rectangle 14"/>
          <p:cNvSpPr/>
          <p:nvPr/>
        </p:nvSpPr>
        <p:spPr>
          <a:xfrm>
            <a:off x="8776576" y="3744793"/>
            <a:ext cx="2457212"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Mariia Golovianko</a:t>
            </a:r>
          </a:p>
        </p:txBody>
      </p:sp>
      <p:sp>
        <p:nvSpPr>
          <p:cNvPr id="16" name="Rectangle 15"/>
          <p:cNvSpPr/>
          <p:nvPr/>
        </p:nvSpPr>
        <p:spPr>
          <a:xfrm>
            <a:off x="234879" y="182759"/>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7" name="Rectangle 16"/>
          <p:cNvSpPr/>
          <p:nvPr/>
        </p:nvSpPr>
        <p:spPr>
          <a:xfrm>
            <a:off x="4369672" y="1301323"/>
            <a:ext cx="6238875" cy="1384995"/>
          </a:xfrm>
          <a:prstGeom prst="rect">
            <a:avLst/>
          </a:prstGeom>
        </p:spPr>
        <p:txBody>
          <a:bodyPr wrap="square">
            <a:spAutoFit/>
          </a:bodyPr>
          <a:lstStyle/>
          <a:p>
            <a:pPr algn="ct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Taxonomy of generative adversarial networks for digital immunity of Industry 4.0 systems</a:t>
            </a: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8" name="Rectangle 17"/>
          <p:cNvSpPr/>
          <p:nvPr/>
        </p:nvSpPr>
        <p:spPr>
          <a:xfrm>
            <a:off x="8927023" y="23509"/>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3003769" y="301509"/>
            <a:ext cx="2212200" cy="369332"/>
          </a:xfrm>
          <a:prstGeom prst="rect">
            <a:avLst/>
          </a:prstGeom>
          <a:noFill/>
        </p:spPr>
        <p:txBody>
          <a:bodyPr wrap="square" rtlCol="0">
            <a:spAutoFit/>
          </a:bodyPr>
          <a:lstStyle/>
          <a:p>
            <a:r>
              <a:rPr lang="en-US" dirty="0">
                <a:hlinkClick r:id="rId3"/>
              </a:rPr>
              <a:t>vagan.terziyan@jyu.fi</a:t>
            </a:r>
            <a:r>
              <a:rPr lang="en-US" dirty="0"/>
              <a:t> </a:t>
            </a:r>
          </a:p>
        </p:txBody>
      </p:sp>
      <p:pic>
        <p:nvPicPr>
          <p:cNvPr id="2" name="Picture 1"/>
          <p:cNvPicPr>
            <a:picLocks noChangeAspect="1"/>
          </p:cNvPicPr>
          <p:nvPr/>
        </p:nvPicPr>
        <p:blipFill>
          <a:blip r:embed="rId4"/>
          <a:stretch>
            <a:fillRect/>
          </a:stretch>
        </p:blipFill>
        <p:spPr>
          <a:xfrm>
            <a:off x="6712875" y="4228541"/>
            <a:ext cx="1928338" cy="2457544"/>
          </a:xfrm>
          <a:prstGeom prst="rect">
            <a:avLst/>
          </a:prstGeom>
          <a:ln w="19050">
            <a:solidFill>
              <a:schemeClr val="tx1"/>
            </a:solidFill>
          </a:ln>
        </p:spPr>
      </p:pic>
      <p:pic>
        <p:nvPicPr>
          <p:cNvPr id="3" name="Picture 2"/>
          <p:cNvPicPr>
            <a:picLocks noChangeAspect="1"/>
          </p:cNvPicPr>
          <p:nvPr/>
        </p:nvPicPr>
        <p:blipFill>
          <a:blip r:embed="rId5"/>
          <a:stretch>
            <a:fillRect/>
          </a:stretch>
        </p:blipFill>
        <p:spPr>
          <a:xfrm>
            <a:off x="9168531" y="4224598"/>
            <a:ext cx="1927561" cy="2461487"/>
          </a:xfrm>
          <a:prstGeom prst="rect">
            <a:avLst/>
          </a:prstGeom>
          <a:ln w="19050">
            <a:solidFill>
              <a:schemeClr val="tx1"/>
            </a:solidFill>
          </a:ln>
        </p:spPr>
      </p:pic>
      <p:grpSp>
        <p:nvGrpSpPr>
          <p:cNvPr id="23" name="Group 22"/>
          <p:cNvGrpSpPr/>
          <p:nvPr/>
        </p:nvGrpSpPr>
        <p:grpSpPr>
          <a:xfrm>
            <a:off x="2000305" y="3417917"/>
            <a:ext cx="3435776" cy="1427465"/>
            <a:chOff x="2663700" y="3423372"/>
            <a:chExt cx="3435776" cy="1427465"/>
          </a:xfrm>
        </p:grpSpPr>
        <p:pic>
          <p:nvPicPr>
            <p:cNvPr id="7" name="Picture 2">
              <a:hlinkClick r:id="rId6"/>
            </p:cNvPr>
            <p:cNvPicPr>
              <a:picLocks noChangeAspect="1" noChangeArrowheads="1"/>
            </p:cNvPicPr>
            <p:nvPr/>
          </p:nvPicPr>
          <p:blipFill>
            <a:blip r:embed="rId7">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8"/>
                </a:rPr>
                <a:t>https://www.jyu.fi/en/</a:t>
              </a:r>
              <a:r>
                <a:rPr lang="en-US" dirty="0"/>
                <a:t> </a:t>
              </a:r>
            </a:p>
          </p:txBody>
        </p:sp>
      </p:grpSp>
      <p:grpSp>
        <p:nvGrpSpPr>
          <p:cNvPr id="11" name="Group 10"/>
          <p:cNvGrpSpPr/>
          <p:nvPr/>
        </p:nvGrpSpPr>
        <p:grpSpPr>
          <a:xfrm>
            <a:off x="2458609" y="5576981"/>
            <a:ext cx="4265812" cy="1110393"/>
            <a:chOff x="7560792" y="2676526"/>
            <a:chExt cx="4265812" cy="1110393"/>
          </a:xfrm>
        </p:grpSpPr>
        <p:pic>
          <p:nvPicPr>
            <p:cNvPr id="5" name="Picture 4"/>
            <p:cNvPicPr>
              <a:picLocks noChangeAspect="1"/>
            </p:cNvPicPr>
            <p:nvPr/>
          </p:nvPicPr>
          <p:blipFill>
            <a:blip r:embed="rId9"/>
            <a:stretch>
              <a:fillRect/>
            </a:stretch>
          </p:blipFill>
          <p:spPr>
            <a:xfrm>
              <a:off x="7560792" y="2676526"/>
              <a:ext cx="4151512" cy="1109104"/>
            </a:xfrm>
            <a:prstGeom prst="rect">
              <a:avLst/>
            </a:prstGeom>
            <a:ln w="19050">
              <a:solidFill>
                <a:schemeClr val="tx1"/>
              </a:solidFill>
            </a:ln>
          </p:spPr>
        </p:pic>
        <p:sp>
          <p:nvSpPr>
            <p:cNvPr id="6" name="Rectangle 5"/>
            <p:cNvSpPr/>
            <p:nvPr/>
          </p:nvSpPr>
          <p:spPr>
            <a:xfrm>
              <a:off x="9727247" y="3417587"/>
              <a:ext cx="2099357" cy="369332"/>
            </a:xfrm>
            <a:prstGeom prst="rect">
              <a:avLst/>
            </a:prstGeom>
          </p:spPr>
          <p:txBody>
            <a:bodyPr wrap="none">
              <a:spAutoFit/>
            </a:bodyPr>
            <a:lstStyle/>
            <a:p>
              <a:r>
                <a:rPr lang="en-US" dirty="0">
                  <a:hlinkClick r:id="rId10"/>
                </a:rPr>
                <a:t>https://nure.ua/en/</a:t>
              </a:r>
              <a:r>
                <a:rPr lang="en-US" dirty="0"/>
                <a:t> </a:t>
              </a:r>
            </a:p>
          </p:txBody>
        </p:sp>
      </p:grpSp>
    </p:spTree>
    <p:extLst>
      <p:ext uri="{BB962C8B-B14F-4D97-AF65-F5344CB8AC3E}">
        <p14:creationId xmlns:p14="http://schemas.microsoft.com/office/powerpoint/2010/main" val="205801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7180"/>
            <a:ext cx="4242388" cy="5769238"/>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Come to study at our International Master Program</a:t>
            </a:r>
            <a:endParaRPr kumimoji="0" lang="en-US" alt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Rectangle 1"/>
          <p:cNvSpPr/>
          <p:nvPr/>
        </p:nvSpPr>
        <p:spPr>
          <a:xfrm>
            <a:off x="4526252" y="1793846"/>
            <a:ext cx="7170118" cy="1200329"/>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rPr>
              <a:t>… the first university program for collective intelligence, where humans learn together with their digital clones and autonomous digital assistants …</a:t>
            </a:r>
          </a:p>
        </p:txBody>
      </p:sp>
      <p:sp>
        <p:nvSpPr>
          <p:cNvPr id="3" name="Rectangle 2"/>
          <p:cNvSpPr/>
          <p:nvPr/>
        </p:nvSpPr>
        <p:spPr>
          <a:xfrm>
            <a:off x="4657643" y="544463"/>
            <a:ext cx="667959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srgbClr val="FFFFFF"/>
                  </a:solidFill>
                  <a:prstDash val="solid"/>
                </a:ln>
                <a:solidFill>
                  <a:srgbClr val="FF0000"/>
                </a:solidFill>
                <a:effectLst>
                  <a:outerShdw dist="38100" dir="2700000" algn="bl" rotWithShape="0">
                    <a:srgbClr val="DAEDEF"/>
                  </a:outerShdw>
                </a:effectLst>
                <a:uLnTx/>
                <a:uFillTx/>
                <a:latin typeface="Arial"/>
                <a:ea typeface="+mn-ea"/>
                <a:cs typeface="Arial"/>
              </a:rPr>
              <a:t>COIN:</a:t>
            </a:r>
            <a:r>
              <a:rPr kumimoji="0" lang="en-US" sz="36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Arial"/>
                <a:ea typeface="+mn-ea"/>
                <a:cs typeface="Arial"/>
              </a:rPr>
              <a:t> </a:t>
            </a:r>
            <a:r>
              <a:rPr kumimoji="0" lang="en-US" sz="3600" b="1" i="0" u="none" strike="noStrike" kern="1200" cap="none" spc="0" normalizeH="0" baseline="0" noProof="0" dirty="0">
                <a:ln w="13462">
                  <a:solidFill>
                    <a:srgbClr val="FFFFFF"/>
                  </a:solidFill>
                  <a:prstDash val="solid"/>
                </a:ln>
                <a:solidFill>
                  <a:srgbClr val="0070C0"/>
                </a:solidFill>
                <a:effectLst>
                  <a:outerShdw dist="38100" dir="2700000" algn="bl" rotWithShape="0">
                    <a:srgbClr val="DAEDEF"/>
                  </a:outerShdw>
                </a:effectLst>
                <a:uLnTx/>
                <a:uFillTx/>
                <a:latin typeface="Arial"/>
                <a:ea typeface="+mn-ea"/>
                <a:cs typeface="Arial"/>
              </a:rPr>
              <a:t>Cognitive Computing and Collective Intelligence … </a:t>
            </a:r>
          </a:p>
        </p:txBody>
      </p:sp>
      <p:grpSp>
        <p:nvGrpSpPr>
          <p:cNvPr id="9" name="Группа 2"/>
          <p:cNvGrpSpPr/>
          <p:nvPr/>
        </p:nvGrpSpPr>
        <p:grpSpPr>
          <a:xfrm>
            <a:off x="4461700" y="3409753"/>
            <a:ext cx="3024156" cy="3218198"/>
            <a:chOff x="328337" y="3275104"/>
            <a:chExt cx="329587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0"/>
                  <a:solidFill>
                    <a:srgbClr val="7030A0"/>
                  </a:solidFill>
                  <a:effectLst>
                    <a:reflection blurRad="12700" stA="50000" endPos="50000" dist="5000" dir="5400000" sy="-100000" rotWithShape="0"/>
                  </a:effectLst>
                  <a:uLnTx/>
                  <a:uFillTx/>
                  <a:latin typeface="Arial"/>
                  <a:ea typeface="+mn-ea"/>
                  <a:cs typeface="Arial"/>
                </a:rPr>
                <a:t>COIN</a:t>
              </a:r>
              <a:endParaRPr kumimoji="0" lang="ru-RU" sz="3200" b="1" i="0" u="none" strike="noStrike" kern="1200" cap="all" spc="0" normalizeH="0" baseline="0" noProof="0" dirty="0">
                <a:ln w="0"/>
                <a:solidFill>
                  <a:srgbClr val="7030A0"/>
                </a:solidFill>
                <a:effectLst>
                  <a:reflection blurRad="12700" stA="50000" endPos="50000" dist="5000" dir="5400000" sy="-100000" rotWithShape="0"/>
                </a:effectLst>
                <a:uLnTx/>
                <a:uFillTx/>
                <a:latin typeface="Arial"/>
                <a:ea typeface="+mn-ea"/>
                <a:cs typeface="Arial"/>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1791" y="3967701"/>
            <a:ext cx="5115035" cy="2557518"/>
          </a:xfrm>
          <a:prstGeom prst="rect">
            <a:avLst/>
          </a:prstGeom>
        </p:spPr>
      </p:pic>
      <p:sp>
        <p:nvSpPr>
          <p:cNvPr id="7" name="Rectangle 6"/>
          <p:cNvSpPr/>
          <p:nvPr/>
        </p:nvSpPr>
        <p:spPr>
          <a:xfrm>
            <a:off x="7021791" y="3055810"/>
            <a:ext cx="457586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mn-ea"/>
                <a:cs typeface="Arial"/>
                <a:hlinkClick r:id="rId8"/>
              </a:rPr>
              <a:t>http://www.jyu.fi/ai</a:t>
            </a:r>
            <a:r>
              <a:rPr kumimoji="0" lang="en-US" sz="4000" b="0" i="0" u="none" strike="noStrike" kern="1200" cap="none" spc="0" normalizeH="0" baseline="0" noProof="0" dirty="0">
                <a:ln>
                  <a:noFill/>
                </a:ln>
                <a:solidFill>
                  <a:srgbClr val="000000"/>
                </a:solidFill>
                <a:effectLst/>
                <a:uLnTx/>
                <a:uFillTx/>
                <a:latin typeface="Arial"/>
                <a:ea typeface="+mn-ea"/>
                <a:cs typeface="Arial"/>
              </a:rPr>
              <a:t>  </a:t>
            </a:r>
          </a:p>
        </p:txBody>
      </p:sp>
    </p:spTree>
    <p:extLst>
      <p:ext uri="{BB962C8B-B14F-4D97-AF65-F5344CB8AC3E}">
        <p14:creationId xmlns:p14="http://schemas.microsoft.com/office/powerpoint/2010/main" val="3587334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537" y="4878961"/>
            <a:ext cx="2292902" cy="1880695"/>
          </a:xfrm>
          <a:prstGeom prst="rect">
            <a:avLst/>
          </a:prstGeom>
        </p:spPr>
      </p:pic>
      <p:pic>
        <p:nvPicPr>
          <p:cNvPr id="4" name="Picture 3"/>
          <p:cNvPicPr>
            <a:picLocks noChangeAspect="1"/>
          </p:cNvPicPr>
          <p:nvPr/>
        </p:nvPicPr>
        <p:blipFill>
          <a:blip r:embed="rId3"/>
          <a:stretch>
            <a:fillRect/>
          </a:stretch>
        </p:blipFill>
        <p:spPr>
          <a:xfrm>
            <a:off x="822142" y="468763"/>
            <a:ext cx="10779308" cy="4400673"/>
          </a:xfrm>
          <a:prstGeom prst="rect">
            <a:avLst/>
          </a:prstGeom>
        </p:spPr>
      </p:pic>
      <p:sp>
        <p:nvSpPr>
          <p:cNvPr id="5" name="Rectangle 4"/>
          <p:cNvSpPr/>
          <p:nvPr/>
        </p:nvSpPr>
        <p:spPr>
          <a:xfrm>
            <a:off x="2341708" y="5043785"/>
            <a:ext cx="9446752"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a:t>
            </a:r>
            <a:r>
              <a:rPr lang="en-US" sz="2400" b="0" cap="none" spc="0">
                <a:ln w="0"/>
                <a:solidFill>
                  <a:schemeClr val="tx1"/>
                </a:solidFill>
                <a:effectLst>
                  <a:outerShdw blurRad="38100" dist="19050" dir="2700000" algn="tl" rotWithShape="0">
                    <a:schemeClr val="dk1">
                      <a:alpha val="40000"/>
                    </a:schemeClr>
                  </a:outerShdw>
                </a:effectLst>
              </a:rPr>
              <a:t>: </a:t>
            </a:r>
            <a:r>
              <a:rPr lang="en-US" sz="2400" b="0" cap="none" spc="0">
                <a:ln w="0"/>
                <a:solidFill>
                  <a:schemeClr val="tx1"/>
                </a:solidFill>
                <a:effectLst>
                  <a:outerShdw blurRad="38100" dist="19050" dir="2700000" algn="tl" rotWithShape="0">
                    <a:schemeClr val="dk1">
                      <a:alpha val="40000"/>
                    </a:schemeClr>
                  </a:outerShdw>
                </a:effectLst>
                <a:hlinkClick r:id="rId4"/>
              </a:rPr>
              <a:t>https://ai.it.jyu.fi/ISM-2020-GAN-Taxonomy.pptx</a:t>
            </a:r>
            <a:r>
              <a:rPr lang="en-US" sz="2400" b="0" cap="none" spc="0">
                <a:ln w="0"/>
                <a:solidFill>
                  <a:schemeClr val="tx1"/>
                </a:solidFill>
                <a:effectLst>
                  <a:outerShdw blurRad="38100" dist="19050" dir="2700000" algn="tl" rotWithShape="0">
                    <a:schemeClr val="dk1">
                      <a:alpha val="40000"/>
                    </a:schemeClr>
                  </a:outerShdw>
                </a:effectLst>
              </a:rPr>
              <a:t>  </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1982507" y="5679799"/>
            <a:ext cx="412100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US" sz="2400" b="0" cap="none" spc="0" dirty="0">
                <a:ln w="0"/>
                <a:solidFill>
                  <a:schemeClr val="tx1"/>
                </a:solidFill>
                <a:effectLst>
                  <a:outerShdw blurRad="38100" dist="19050" dir="2700000" algn="tl" rotWithShape="0">
                    <a:schemeClr val="dk1">
                      <a:alpha val="40000"/>
                    </a:schemeClr>
                  </a:outerShdw>
                </a:effectLst>
                <a:hlinkClick r:id="rId5"/>
              </a:rPr>
              <a:t>vagan.terziyan@jyu.fi</a:t>
            </a:r>
            <a:r>
              <a:rPr lang="en-US" sz="2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16133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8595" y="46427"/>
            <a:ext cx="3286092"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Cyber-Physical Systems</a:t>
            </a:r>
          </a:p>
        </p:txBody>
      </p:sp>
      <p:sp>
        <p:nvSpPr>
          <p:cNvPr id="11" name="Rectangle 17"/>
          <p:cNvSpPr/>
          <p:nvPr/>
        </p:nvSpPr>
        <p:spPr bwMode="auto">
          <a:xfrm>
            <a:off x="8911895" y="69839"/>
            <a:ext cx="3121304"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Collective Intelligence</a:t>
            </a:r>
          </a:p>
        </p:txBody>
      </p:sp>
      <p:grpSp>
        <p:nvGrpSpPr>
          <p:cNvPr id="25" name="Group 24"/>
          <p:cNvGrpSpPr/>
          <p:nvPr/>
        </p:nvGrpSpPr>
        <p:grpSpPr>
          <a:xfrm>
            <a:off x="489596" y="540931"/>
            <a:ext cx="2415012" cy="2566604"/>
            <a:chOff x="440198" y="2075021"/>
            <a:chExt cx="3471580" cy="3853901"/>
          </a:xfrm>
        </p:grpSpPr>
        <p:pic>
          <p:nvPicPr>
            <p:cNvPr id="24" name="Picture 2"/>
            <p:cNvPicPr>
              <a:picLocks noChangeAspect="1" noChangeArrowheads="1"/>
            </p:cNvPicPr>
            <p:nvPr/>
          </p:nvPicPr>
          <p:blipFill>
            <a:blip r:embed="rId2"/>
            <a:srcRect/>
            <a:stretch>
              <a:fillRect/>
            </a:stretch>
          </p:blipFill>
          <p:spPr bwMode="auto">
            <a:xfrm>
              <a:off x="440198" y="3573016"/>
              <a:ext cx="3471580" cy="2355906"/>
            </a:xfrm>
            <a:prstGeom prst="rect">
              <a:avLst/>
            </a:prstGeom>
            <a:noFill/>
            <a:ln w="19050">
              <a:solidFill>
                <a:schemeClr val="tx1"/>
              </a:solidFill>
              <a:miter lim="800000"/>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198" y="2075021"/>
              <a:ext cx="3471580" cy="146511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6" name="Group 25"/>
          <p:cNvGrpSpPr/>
          <p:nvPr/>
        </p:nvGrpSpPr>
        <p:grpSpPr>
          <a:xfrm>
            <a:off x="9428905" y="535449"/>
            <a:ext cx="2304256" cy="2566604"/>
            <a:chOff x="5051759" y="2276872"/>
            <a:chExt cx="3787526" cy="4335421"/>
          </a:xfrm>
        </p:grpSpPr>
        <p:grpSp>
          <p:nvGrpSpPr>
            <p:cNvPr id="7" name="Group 4"/>
            <p:cNvGrpSpPr>
              <a:grpSpLocks/>
            </p:cNvGrpSpPr>
            <p:nvPr/>
          </p:nvGrpSpPr>
          <p:grpSpPr bwMode="auto">
            <a:xfrm>
              <a:off x="5051759" y="2276872"/>
              <a:ext cx="3779777" cy="2359133"/>
              <a:chOff x="5650696" y="192028"/>
              <a:chExt cx="3779912" cy="2358899"/>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696" y="192028"/>
                <a:ext cx="3779912" cy="23588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8917" y="4636005"/>
              <a:ext cx="3780368" cy="19762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8966" y="3639542"/>
            <a:ext cx="4187956" cy="3140968"/>
          </a:xfrm>
          <a:prstGeom prst="rect">
            <a:avLst/>
          </a:prstGeom>
        </p:spPr>
      </p:pic>
      <p:sp>
        <p:nvSpPr>
          <p:cNvPr id="32" name="Rectangle 31"/>
          <p:cNvSpPr/>
          <p:nvPr/>
        </p:nvSpPr>
        <p:spPr bwMode="auto">
          <a:xfrm>
            <a:off x="5150971" y="3233725"/>
            <a:ext cx="1783950"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Industry 4.0</a:t>
            </a:r>
          </a:p>
        </p:txBody>
      </p:sp>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7964" y="2319164"/>
            <a:ext cx="3744416" cy="104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3154680" y="1303501"/>
            <a:ext cx="6019799" cy="1015663"/>
          </a:xfrm>
          <a:prstGeom prst="rect">
            <a:avLst/>
          </a:prstGeom>
          <a:noFill/>
        </p:spPr>
        <p:txBody>
          <a:bodyPr wrap="square" rtlCol="0">
            <a:spAutoFit/>
          </a:bodyPr>
          <a:lstStyle/>
          <a:p>
            <a:pPr algn="just"/>
            <a:r>
              <a:rPr lang="en-US" sz="2000" b="1" dirty="0">
                <a:solidFill>
                  <a:prstClr val="black"/>
                </a:solidFill>
                <a:latin typeface="Calibri"/>
              </a:rPr>
              <a:t>Industry 4.0 </a:t>
            </a:r>
            <a:r>
              <a:rPr lang="en-US" sz="2000" dirty="0">
                <a:solidFill>
                  <a:prstClr val="black"/>
                </a:solidFill>
                <a:latin typeface="Calibri"/>
              </a:rPr>
              <a:t>is about Cyber-Physical Systems populated and controlled by the Collective Intelligence for the smart and autonomous manufacturing  purposes</a:t>
            </a:r>
          </a:p>
        </p:txBody>
      </p:sp>
      <p:sp>
        <p:nvSpPr>
          <p:cNvPr id="2" name="Rounded Rectangular Callout 1"/>
          <p:cNvSpPr/>
          <p:nvPr/>
        </p:nvSpPr>
        <p:spPr>
          <a:xfrm>
            <a:off x="874837" y="3414730"/>
            <a:ext cx="1656184" cy="662342"/>
          </a:xfrm>
          <a:prstGeom prst="wedgeRoundRectCallout">
            <a:avLst>
              <a:gd name="adj1" fmla="val -7645"/>
              <a:gd name="adj2" fmla="val -1328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Flexible infrastructure</a:t>
            </a:r>
          </a:p>
        </p:txBody>
      </p:sp>
      <p:sp>
        <p:nvSpPr>
          <p:cNvPr id="17" name="Rounded Rectangular Callout 16"/>
          <p:cNvSpPr/>
          <p:nvPr/>
        </p:nvSpPr>
        <p:spPr>
          <a:xfrm>
            <a:off x="8384236" y="3595255"/>
            <a:ext cx="3267738" cy="681470"/>
          </a:xfrm>
          <a:prstGeom prst="wedgeRoundRectCallout">
            <a:avLst>
              <a:gd name="adj1" fmla="val 11591"/>
              <a:gd name="adj2" fmla="val -1388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Humans and artificial decision makers (AI agents)</a:t>
            </a:r>
            <a:endParaRPr lang="en-US" sz="2400" u="sng" dirty="0">
              <a:solidFill>
                <a:prstClr val="white"/>
              </a:solidFill>
              <a:latin typeface="Calibri"/>
            </a:endParaRPr>
          </a:p>
        </p:txBody>
      </p:sp>
      <p:sp>
        <p:nvSpPr>
          <p:cNvPr id="18" name="Rectangle 17"/>
          <p:cNvSpPr/>
          <p:nvPr/>
        </p:nvSpPr>
        <p:spPr>
          <a:xfrm>
            <a:off x="6119748" y="6520308"/>
            <a:ext cx="1986441" cy="246221"/>
          </a:xfrm>
          <a:prstGeom prst="rect">
            <a:avLst/>
          </a:prstGeom>
          <a:solidFill>
            <a:srgbClr val="FFFF00"/>
          </a:solidFill>
        </p:spPr>
        <p:txBody>
          <a:bodyPr wrap="none">
            <a:spAutoFit/>
          </a:bodyPr>
          <a:lstStyle/>
          <a:p>
            <a:pPr algn="ctr"/>
            <a:r>
              <a:rPr lang="en-US" sz="1000" dirty="0">
                <a:solidFill>
                  <a:prstClr val="white"/>
                </a:solidFill>
                <a:latin typeface="Calibri"/>
                <a:hlinkClick r:id="rId9"/>
              </a:rPr>
              <a:t>https://bt3gl.github.io/index.html</a:t>
            </a:r>
            <a:r>
              <a:rPr lang="en-US" sz="1000" dirty="0">
                <a:solidFill>
                  <a:prstClr val="white"/>
                </a:solidFill>
                <a:latin typeface="Calibri"/>
              </a:rPr>
              <a:t> </a:t>
            </a:r>
          </a:p>
        </p:txBody>
      </p:sp>
      <p:sp>
        <p:nvSpPr>
          <p:cNvPr id="19" name="Rectangle 7"/>
          <p:cNvSpPr>
            <a:spLocks noChangeArrowheads="1"/>
          </p:cNvSpPr>
          <p:nvPr/>
        </p:nvSpPr>
        <p:spPr bwMode="auto">
          <a:xfrm>
            <a:off x="3249371" y="104703"/>
            <a:ext cx="58747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b="1" dirty="0">
                <a:solidFill>
                  <a:srgbClr val="FF0000"/>
                </a:solidFill>
              </a:rPr>
              <a:t>Where is the main vulnerability in Industry 4.0 ?</a:t>
            </a:r>
          </a:p>
        </p:txBody>
      </p:sp>
      <p:sp>
        <p:nvSpPr>
          <p:cNvPr id="20" name="TextBox 19"/>
          <p:cNvSpPr txBox="1"/>
          <p:nvPr/>
        </p:nvSpPr>
        <p:spPr>
          <a:xfrm>
            <a:off x="267664" y="4804024"/>
            <a:ext cx="3186765" cy="1231106"/>
          </a:xfrm>
          <a:prstGeom prst="rect">
            <a:avLst/>
          </a:prstGeom>
          <a:solidFill>
            <a:schemeClr val="bg1">
              <a:lumMod val="85000"/>
            </a:schemeClr>
          </a:solidFill>
          <a:ln w="19050">
            <a:solidFill>
              <a:schemeClr val="tx1"/>
            </a:solidFill>
          </a:ln>
        </p:spPr>
        <p:txBody>
          <a:bodyPr wrap="square" rtlCol="0">
            <a:spAutoFit/>
          </a:bodyPr>
          <a:lstStyle/>
          <a:p>
            <a:pPr fontAlgn="base">
              <a:spcBef>
                <a:spcPct val="0"/>
              </a:spcBef>
              <a:spcAft>
                <a:spcPct val="0"/>
              </a:spcAft>
            </a:pPr>
            <a:r>
              <a:rPr lang="en-US" sz="2800" b="1" i="1" dirty="0">
                <a:solidFill>
                  <a:srgbClr val="FF0000"/>
                </a:solidFill>
                <a:latin typeface="Times New Roman" pitchFamily="18" charset="0"/>
              </a:rPr>
              <a:t>“Only amateurs attack machines…”</a:t>
            </a:r>
            <a:endParaRPr lang="en-US" sz="2800" b="1" dirty="0">
              <a:solidFill>
                <a:srgbClr val="FF0000"/>
              </a:solidFill>
              <a:latin typeface="Times New Roman" pitchFamily="18" charset="0"/>
            </a:endParaRPr>
          </a:p>
          <a:p>
            <a:pPr fontAlgn="base">
              <a:spcBef>
                <a:spcPct val="0"/>
              </a:spcBef>
              <a:spcAft>
                <a:spcPct val="0"/>
              </a:spcAft>
            </a:pPr>
            <a:endParaRPr lang="en-US" sz="800" b="1" dirty="0">
              <a:solidFill>
                <a:srgbClr val="FF0000"/>
              </a:solidFill>
              <a:latin typeface="Times New Roman" pitchFamily="18" charset="0"/>
            </a:endParaRPr>
          </a:p>
          <a:p>
            <a:pPr fontAlgn="base">
              <a:spcBef>
                <a:spcPct val="0"/>
              </a:spcBef>
              <a:spcAft>
                <a:spcPct val="0"/>
              </a:spcAft>
            </a:pPr>
            <a:r>
              <a:rPr lang="en-US" sz="1000" dirty="0">
                <a:solidFill>
                  <a:prstClr val="black"/>
                </a:solidFill>
                <a:latin typeface="Times New Roman" pitchFamily="18" charset="0"/>
              </a:rPr>
              <a:t>[B. Schneier (2000). </a:t>
            </a:r>
            <a:r>
              <a:rPr lang="en-US" sz="1000" u="sng" dirty="0">
                <a:solidFill>
                  <a:prstClr val="black"/>
                </a:solidFill>
                <a:latin typeface="Times New Roman" pitchFamily="18" charset="0"/>
                <a:hlinkClick r:id="rId10"/>
              </a:rPr>
              <a:t>Semantic Attacks</a:t>
            </a:r>
            <a:r>
              <a:rPr lang="en-US" sz="1000" u="sng" dirty="0">
                <a:solidFill>
                  <a:prstClr val="black"/>
                </a:solidFill>
                <a:latin typeface="Times New Roman" pitchFamily="18" charset="0"/>
              </a:rPr>
              <a:t>…</a:t>
            </a:r>
            <a:r>
              <a:rPr lang="en-US" sz="1000" dirty="0">
                <a:solidFill>
                  <a:prstClr val="black"/>
                </a:solidFill>
                <a:latin typeface="Times New Roman" pitchFamily="18" charset="0"/>
              </a:rPr>
              <a:t>]</a:t>
            </a:r>
          </a:p>
        </p:txBody>
      </p:sp>
      <p:sp>
        <p:nvSpPr>
          <p:cNvPr id="21" name="Down Arrow 20"/>
          <p:cNvSpPr/>
          <p:nvPr/>
        </p:nvSpPr>
        <p:spPr>
          <a:xfrm rot="10800000">
            <a:off x="1382431" y="4144033"/>
            <a:ext cx="432048" cy="681100"/>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631460" y="4934698"/>
            <a:ext cx="3020514" cy="1231106"/>
          </a:xfrm>
          <a:prstGeom prst="rect">
            <a:avLst/>
          </a:prstGeom>
          <a:solidFill>
            <a:schemeClr val="bg1">
              <a:lumMod val="85000"/>
            </a:schemeClr>
          </a:solidFill>
          <a:ln w="19050">
            <a:solidFill>
              <a:schemeClr val="tx1"/>
            </a:solidFill>
          </a:ln>
        </p:spPr>
        <p:txBody>
          <a:bodyPr wrap="square" rtlCol="0">
            <a:spAutoFit/>
          </a:bodyPr>
          <a:lstStyle/>
          <a:p>
            <a:pPr fontAlgn="base">
              <a:spcBef>
                <a:spcPct val="0"/>
              </a:spcBef>
              <a:spcAft>
                <a:spcPct val="0"/>
              </a:spcAft>
            </a:pPr>
            <a:r>
              <a:rPr lang="en-US" sz="2800" b="1" i="1" dirty="0">
                <a:solidFill>
                  <a:srgbClr val="FF0000"/>
                </a:solidFill>
                <a:latin typeface="Times New Roman" pitchFamily="18" charset="0"/>
              </a:rPr>
              <a:t>“… professionals target people”</a:t>
            </a:r>
            <a:endParaRPr lang="en-US" sz="2800" b="1" dirty="0">
              <a:solidFill>
                <a:srgbClr val="FF0000"/>
              </a:solidFill>
              <a:latin typeface="Times New Roman" pitchFamily="18" charset="0"/>
            </a:endParaRPr>
          </a:p>
          <a:p>
            <a:pPr fontAlgn="base">
              <a:spcBef>
                <a:spcPct val="0"/>
              </a:spcBef>
              <a:spcAft>
                <a:spcPct val="0"/>
              </a:spcAft>
            </a:pPr>
            <a:endParaRPr lang="en-US" sz="800" b="1" dirty="0">
              <a:solidFill>
                <a:srgbClr val="FF0000"/>
              </a:solidFill>
              <a:latin typeface="Times New Roman" pitchFamily="18" charset="0"/>
            </a:endParaRPr>
          </a:p>
          <a:p>
            <a:pPr fontAlgn="base">
              <a:spcBef>
                <a:spcPct val="0"/>
              </a:spcBef>
              <a:spcAft>
                <a:spcPct val="0"/>
              </a:spcAft>
            </a:pPr>
            <a:r>
              <a:rPr lang="en-US" sz="1000" dirty="0">
                <a:solidFill>
                  <a:prstClr val="black"/>
                </a:solidFill>
                <a:latin typeface="Times New Roman" pitchFamily="18" charset="0"/>
              </a:rPr>
              <a:t>[B. Schneier (2000). </a:t>
            </a:r>
            <a:r>
              <a:rPr lang="en-US" sz="1000" u="sng" dirty="0">
                <a:solidFill>
                  <a:prstClr val="black"/>
                </a:solidFill>
                <a:latin typeface="Times New Roman" pitchFamily="18" charset="0"/>
                <a:hlinkClick r:id="rId10"/>
              </a:rPr>
              <a:t>Semantic Attacks</a:t>
            </a:r>
            <a:r>
              <a:rPr lang="en-US" sz="1000" u="sng" dirty="0">
                <a:solidFill>
                  <a:prstClr val="black"/>
                </a:solidFill>
                <a:latin typeface="Times New Roman" pitchFamily="18" charset="0"/>
              </a:rPr>
              <a:t>…</a:t>
            </a:r>
            <a:r>
              <a:rPr lang="en-US" sz="1000" dirty="0">
                <a:solidFill>
                  <a:prstClr val="black"/>
                </a:solidFill>
                <a:latin typeface="Times New Roman" pitchFamily="18" charset="0"/>
              </a:rPr>
              <a:t>]</a:t>
            </a:r>
          </a:p>
        </p:txBody>
      </p:sp>
      <p:sp>
        <p:nvSpPr>
          <p:cNvPr id="29" name="Down Arrow 28"/>
          <p:cNvSpPr/>
          <p:nvPr/>
        </p:nvSpPr>
        <p:spPr>
          <a:xfrm rot="10800000">
            <a:off x="10416626" y="4348972"/>
            <a:ext cx="508168" cy="681100"/>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871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19100" y="1539009"/>
            <a:ext cx="6886575" cy="5144919"/>
            <a:chOff x="438150" y="1461549"/>
            <a:chExt cx="6363977" cy="4736604"/>
          </a:xfrm>
        </p:grpSpPr>
        <p:sp>
          <p:nvSpPr>
            <p:cNvPr id="8" name="Rectangle 7"/>
            <p:cNvSpPr/>
            <p:nvPr/>
          </p:nvSpPr>
          <p:spPr>
            <a:xfrm>
              <a:off x="1385072" y="5921154"/>
              <a:ext cx="3577646" cy="276999"/>
            </a:xfrm>
            <a:prstGeom prst="rect">
              <a:avLst/>
            </a:prstGeom>
          </p:spPr>
          <p:txBody>
            <a:bodyPr wrap="none">
              <a:spAutoFit/>
            </a:bodyPr>
            <a:lstStyle/>
            <a:p>
              <a:r>
                <a:rPr lang="en-US" sz="1200" dirty="0">
                  <a:hlinkClick r:id="rId2"/>
                </a:rPr>
                <a:t>https://www.belfercenter.org/publication/AttackingAI</a:t>
              </a:r>
              <a:r>
                <a:rPr lang="en-US" sz="1200" dirty="0"/>
                <a:t> </a:t>
              </a:r>
            </a:p>
          </p:txBody>
        </p:sp>
        <p:pic>
          <p:nvPicPr>
            <p:cNvPr id="9" name="Picture 8"/>
            <p:cNvPicPr>
              <a:picLocks noChangeAspect="1"/>
            </p:cNvPicPr>
            <p:nvPr/>
          </p:nvPicPr>
          <p:blipFill>
            <a:blip r:embed="rId3"/>
            <a:stretch>
              <a:fillRect/>
            </a:stretch>
          </p:blipFill>
          <p:spPr>
            <a:xfrm>
              <a:off x="438150" y="1461549"/>
              <a:ext cx="6363977" cy="4459605"/>
            </a:xfrm>
            <a:prstGeom prst="rect">
              <a:avLst/>
            </a:prstGeom>
          </p:spPr>
        </p:pic>
      </p:grpSp>
      <p:sp>
        <p:nvSpPr>
          <p:cNvPr id="10" name="Rectangle 7"/>
          <p:cNvSpPr>
            <a:spLocks noChangeArrowheads="1"/>
          </p:cNvSpPr>
          <p:nvPr/>
        </p:nvSpPr>
        <p:spPr bwMode="auto">
          <a:xfrm>
            <a:off x="625559" y="37803"/>
            <a:ext cx="77850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3600" b="1" dirty="0">
                <a:solidFill>
                  <a:srgbClr val="FF0000"/>
                </a:solidFill>
              </a:rPr>
              <a:t>Artificial Intelligence under Attack:</a:t>
            </a:r>
          </a:p>
          <a:p>
            <a:pPr algn="ctr" fontAlgn="base">
              <a:spcBef>
                <a:spcPct val="0"/>
              </a:spcBef>
              <a:spcAft>
                <a:spcPct val="0"/>
              </a:spcAft>
              <a:buNone/>
            </a:pPr>
            <a:r>
              <a:rPr lang="en-US" altLang="fi-FI" sz="3600" b="1" dirty="0">
                <a:solidFill>
                  <a:srgbClr val="FF0000"/>
                </a:solidFill>
              </a:rPr>
              <a:t> Adversarial Machine Learning</a:t>
            </a:r>
          </a:p>
        </p:txBody>
      </p:sp>
      <p:grpSp>
        <p:nvGrpSpPr>
          <p:cNvPr id="14" name="Group 13"/>
          <p:cNvGrpSpPr/>
          <p:nvPr/>
        </p:nvGrpSpPr>
        <p:grpSpPr>
          <a:xfrm>
            <a:off x="7905750" y="1095375"/>
            <a:ext cx="4068031" cy="5588553"/>
            <a:chOff x="8029575" y="1076126"/>
            <a:chExt cx="3687031" cy="5159501"/>
          </a:xfrm>
        </p:grpSpPr>
        <p:grpSp>
          <p:nvGrpSpPr>
            <p:cNvPr id="12" name="Group 11"/>
            <p:cNvGrpSpPr/>
            <p:nvPr/>
          </p:nvGrpSpPr>
          <p:grpSpPr>
            <a:xfrm>
              <a:off x="8029575" y="1076126"/>
              <a:ext cx="3687031" cy="4845028"/>
              <a:chOff x="8029575" y="1076126"/>
              <a:chExt cx="3687031" cy="4845028"/>
            </a:xfrm>
          </p:grpSpPr>
          <p:grpSp>
            <p:nvGrpSpPr>
              <p:cNvPr id="7" name="Group 6"/>
              <p:cNvGrpSpPr/>
              <p:nvPr/>
            </p:nvGrpSpPr>
            <p:grpSpPr>
              <a:xfrm>
                <a:off x="8029575" y="1489047"/>
                <a:ext cx="3687031" cy="4432107"/>
                <a:chOff x="294729" y="1518699"/>
                <a:chExt cx="4030477" cy="5266083"/>
              </a:xfrm>
            </p:grpSpPr>
            <p:pic>
              <p:nvPicPr>
                <p:cNvPr id="4" name="Picture 3"/>
                <p:cNvPicPr>
                  <a:picLocks noChangeAspect="1"/>
                </p:cNvPicPr>
                <p:nvPr/>
              </p:nvPicPr>
              <p:blipFill>
                <a:blip r:embed="rId4"/>
                <a:stretch>
                  <a:fillRect/>
                </a:stretch>
              </p:blipFill>
              <p:spPr>
                <a:xfrm>
                  <a:off x="305523" y="1518699"/>
                  <a:ext cx="4016279" cy="2367418"/>
                </a:xfrm>
                <a:prstGeom prst="rect">
                  <a:avLst/>
                </a:prstGeom>
                <a:ln w="38100">
                  <a:solidFill>
                    <a:schemeClr val="bg1"/>
                  </a:solidFill>
                </a:ln>
              </p:spPr>
            </p:pic>
            <p:pic>
              <p:nvPicPr>
                <p:cNvPr id="5" name="Picture 4"/>
                <p:cNvPicPr>
                  <a:picLocks noChangeAspect="1"/>
                </p:cNvPicPr>
                <p:nvPr/>
              </p:nvPicPr>
              <p:blipFill>
                <a:blip r:embed="rId5"/>
                <a:stretch>
                  <a:fillRect/>
                </a:stretch>
              </p:blipFill>
              <p:spPr>
                <a:xfrm>
                  <a:off x="294729" y="3894068"/>
                  <a:ext cx="4019122" cy="1452025"/>
                </a:xfrm>
                <a:prstGeom prst="rect">
                  <a:avLst/>
                </a:prstGeom>
                <a:ln w="38100">
                  <a:solidFill>
                    <a:schemeClr val="bg1"/>
                  </a:solidFill>
                </a:ln>
              </p:spPr>
            </p:pic>
            <p:pic>
              <p:nvPicPr>
                <p:cNvPr id="6" name="Picture 5"/>
                <p:cNvPicPr>
                  <a:picLocks noChangeAspect="1"/>
                </p:cNvPicPr>
                <p:nvPr/>
              </p:nvPicPr>
              <p:blipFill>
                <a:blip r:embed="rId6"/>
                <a:stretch>
                  <a:fillRect/>
                </a:stretch>
              </p:blipFill>
              <p:spPr>
                <a:xfrm>
                  <a:off x="297572" y="5346093"/>
                  <a:ext cx="4027634" cy="1438689"/>
                </a:xfrm>
                <a:prstGeom prst="rect">
                  <a:avLst/>
                </a:prstGeom>
                <a:ln w="38100">
                  <a:solidFill>
                    <a:schemeClr val="bg1"/>
                  </a:solidFill>
                </a:ln>
              </p:spPr>
            </p:pic>
          </p:grpSp>
          <p:sp>
            <p:nvSpPr>
              <p:cNvPr id="11" name="Rectangle 10"/>
              <p:cNvSpPr/>
              <p:nvPr/>
            </p:nvSpPr>
            <p:spPr>
              <a:xfrm>
                <a:off x="9884692" y="1076126"/>
                <a:ext cx="1828800" cy="409575"/>
              </a:xfrm>
              <a:prstGeom prst="rect">
                <a:avLst/>
              </a:prstGeom>
              <a:solidFill>
                <a:srgbClr val="EC2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EVASION ATTACK</a:t>
                </a:r>
              </a:p>
            </p:txBody>
          </p:sp>
        </p:grpSp>
        <p:sp>
          <p:nvSpPr>
            <p:cNvPr id="13" name="Rectangle 12"/>
            <p:cNvSpPr/>
            <p:nvPr/>
          </p:nvSpPr>
          <p:spPr>
            <a:xfrm>
              <a:off x="8095869" y="5958628"/>
              <a:ext cx="3577646" cy="276999"/>
            </a:xfrm>
            <a:prstGeom prst="rect">
              <a:avLst/>
            </a:prstGeom>
          </p:spPr>
          <p:txBody>
            <a:bodyPr wrap="none">
              <a:spAutoFit/>
            </a:bodyPr>
            <a:lstStyle/>
            <a:p>
              <a:r>
                <a:rPr lang="en-US" sz="1200" dirty="0">
                  <a:hlinkClick r:id="rId2"/>
                </a:rPr>
                <a:t>https://www.belfercenter.org/publication/AttackingAI</a:t>
              </a:r>
              <a:r>
                <a:rPr lang="en-US" sz="1200" dirty="0"/>
                <a:t> </a:t>
              </a:r>
            </a:p>
          </p:txBody>
        </p:sp>
      </p:grpSp>
    </p:spTree>
    <p:extLst>
      <p:ext uri="{BB962C8B-B14F-4D97-AF65-F5344CB8AC3E}">
        <p14:creationId xmlns:p14="http://schemas.microsoft.com/office/powerpoint/2010/main" val="1245681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481" y="30482"/>
            <a:ext cx="4876799" cy="6790153"/>
            <a:chOff x="1" y="60962"/>
            <a:chExt cx="4876799" cy="6790153"/>
          </a:xfrm>
        </p:grpSpPr>
        <p:pic>
          <p:nvPicPr>
            <p:cNvPr id="6" name="Picture 5"/>
            <p:cNvPicPr>
              <a:picLocks noChangeAspect="1"/>
            </p:cNvPicPr>
            <p:nvPr/>
          </p:nvPicPr>
          <p:blipFill>
            <a:blip r:embed="rId2"/>
            <a:stretch>
              <a:fillRect/>
            </a:stretch>
          </p:blipFill>
          <p:spPr>
            <a:xfrm>
              <a:off x="1" y="60962"/>
              <a:ext cx="4876799" cy="1897569"/>
            </a:xfrm>
            <a:prstGeom prst="rect">
              <a:avLst/>
            </a:prstGeom>
          </p:spPr>
        </p:pic>
        <p:pic>
          <p:nvPicPr>
            <p:cNvPr id="7" name="Picture 6"/>
            <p:cNvPicPr>
              <a:picLocks noChangeAspect="1"/>
            </p:cNvPicPr>
            <p:nvPr/>
          </p:nvPicPr>
          <p:blipFill>
            <a:blip r:embed="rId3"/>
            <a:stretch>
              <a:fillRect/>
            </a:stretch>
          </p:blipFill>
          <p:spPr>
            <a:xfrm>
              <a:off x="1" y="1960881"/>
              <a:ext cx="4876799" cy="2908397"/>
            </a:xfrm>
            <a:prstGeom prst="rect">
              <a:avLst/>
            </a:prstGeom>
          </p:spPr>
        </p:pic>
        <p:pic>
          <p:nvPicPr>
            <p:cNvPr id="8" name="Picture 7"/>
            <p:cNvPicPr>
              <a:picLocks noChangeAspect="1"/>
            </p:cNvPicPr>
            <p:nvPr/>
          </p:nvPicPr>
          <p:blipFill>
            <a:blip r:embed="rId4"/>
            <a:stretch>
              <a:fillRect/>
            </a:stretch>
          </p:blipFill>
          <p:spPr>
            <a:xfrm>
              <a:off x="1" y="4865993"/>
              <a:ext cx="4876799" cy="1985122"/>
            </a:xfrm>
            <a:prstGeom prst="rect">
              <a:avLst/>
            </a:prstGeom>
          </p:spPr>
        </p:pic>
      </p:grpSp>
      <p:sp>
        <p:nvSpPr>
          <p:cNvPr id="2" name="Rectangle 1"/>
          <p:cNvSpPr/>
          <p:nvPr/>
        </p:nvSpPr>
        <p:spPr>
          <a:xfrm>
            <a:off x="4971414" y="30482"/>
            <a:ext cx="7172960" cy="4154984"/>
          </a:xfrm>
          <a:prstGeom prst="rect">
            <a:avLst/>
          </a:prstGeom>
          <a:solidFill>
            <a:schemeClr val="bg1">
              <a:lumMod val="85000"/>
            </a:schemeClr>
          </a:solidFill>
          <a:ln w="25400">
            <a:solidFill>
              <a:schemeClr val="tx1"/>
            </a:solidFill>
          </a:ln>
        </p:spPr>
        <p:txBody>
          <a:bodyPr wrap="square">
            <a:spAutoFit/>
          </a:bodyPr>
          <a:lstStyle/>
          <a:p>
            <a:pPr marL="342900" lvl="0" indent="-342900" algn="just">
              <a:buFont typeface="Arial" panose="020B0604020202020204" pitchFamily="34" charset="0"/>
              <a:buChar char="•"/>
            </a:pPr>
            <a:r>
              <a:rPr lang="en-US" sz="2000" dirty="0">
                <a:solidFill>
                  <a:prstClr val="black"/>
                </a:solidFill>
              </a:rPr>
              <a:t>The Cognitive Early Warning Predictive System (CEWPS) described in the book replicates the human immune system and creates  </a:t>
            </a:r>
            <a:r>
              <a:rPr lang="en-US" sz="2800" b="1" dirty="0">
                <a:solidFill>
                  <a:srgbClr val="FF0000"/>
                </a:solidFill>
              </a:rPr>
              <a:t>“</a:t>
            </a:r>
            <a:r>
              <a:rPr lang="en-US" sz="2800" b="1" u="sng" dirty="0">
                <a:solidFill>
                  <a:srgbClr val="FF0000"/>
                </a:solidFill>
              </a:rPr>
              <a:t>the digital immune system</a:t>
            </a:r>
            <a:r>
              <a:rPr lang="en-US" sz="2800" b="1" dirty="0">
                <a:solidFill>
                  <a:srgbClr val="FF0000"/>
                </a:solidFill>
              </a:rPr>
              <a:t>”</a:t>
            </a:r>
            <a:r>
              <a:rPr lang="en-US" sz="2000" dirty="0">
                <a:solidFill>
                  <a:prstClr val="black"/>
                </a:solidFill>
              </a:rPr>
              <a:t>;</a:t>
            </a:r>
            <a:endParaRPr kumimoji="0" lang="en-US" sz="2000" b="0" i="0" u="none" strike="noStrike" kern="1200" cap="none" spc="0" normalizeH="0" baseline="0" noProof="0" dirty="0">
              <a:ln>
                <a:noFill/>
              </a:ln>
              <a:solidFill>
                <a:prstClr val="black"/>
              </a:solidFill>
              <a:effectLst/>
              <a:uLnTx/>
              <a:uFillTx/>
            </a:endParaRPr>
          </a:p>
          <a:p>
            <a:pPr marL="342900" lvl="0" indent="-342900">
              <a:buFont typeface="Arial" panose="020B0604020202020204" pitchFamily="34" charset="0"/>
              <a:buChar char="•"/>
            </a:pPr>
            <a:r>
              <a:rPr kumimoji="0" lang="en-US" sz="2000" b="0" i="0" u="none" strike="noStrike" kern="1200" cap="none" spc="0" normalizeH="0" baseline="0" noProof="0" dirty="0">
                <a:ln>
                  <a:noFill/>
                </a:ln>
                <a:solidFill>
                  <a:prstClr val="black"/>
                </a:solidFill>
                <a:effectLst/>
                <a:uLnTx/>
                <a:uFillTx/>
              </a:rPr>
              <a:t>CEWPS </a:t>
            </a:r>
            <a:r>
              <a:rPr lang="en-US" sz="2000" b="1" dirty="0">
                <a:solidFill>
                  <a:srgbClr val="FF0000"/>
                </a:solidFill>
              </a:rPr>
              <a:t>inoculates</a:t>
            </a:r>
            <a:r>
              <a:rPr kumimoji="0" lang="en-US" sz="2000" b="0" i="0" u="none" strike="noStrike" kern="1200" cap="none" spc="0" normalizeH="0" baseline="0" noProof="0" dirty="0">
                <a:ln>
                  <a:noFill/>
                </a:ln>
                <a:solidFill>
                  <a:prstClr val="black"/>
                </a:solidFill>
                <a:effectLst/>
                <a:uLnTx/>
                <a:uFillTx/>
              </a:rPr>
              <a:t> critical systems with the                      </a:t>
            </a:r>
            <a:r>
              <a:rPr lang="en-US" sz="2800" b="1" dirty="0">
                <a:solidFill>
                  <a:srgbClr val="FF0000"/>
                </a:solidFill>
              </a:rPr>
              <a:t>“</a:t>
            </a:r>
            <a:r>
              <a:rPr lang="en-US" sz="2800" b="1" u="sng" dirty="0">
                <a:solidFill>
                  <a:srgbClr val="FF0000"/>
                </a:solidFill>
              </a:rPr>
              <a:t>Vaccination-as-a-service</a:t>
            </a:r>
            <a:r>
              <a:rPr lang="en-US" sz="2800" b="1" dirty="0">
                <a:solidFill>
                  <a:srgbClr val="FF0000"/>
                </a:solidFill>
              </a:rPr>
              <a:t>”</a:t>
            </a:r>
            <a:r>
              <a:rPr kumimoji="0" lang="en-US" sz="2000" b="0" i="0" u="none" strike="noStrike" kern="1200" cap="none" spc="0" normalizeH="0" baseline="0" noProof="0" dirty="0">
                <a:ln>
                  <a:noFill/>
                </a:ln>
                <a:solidFill>
                  <a:prstClr val="black"/>
                </a:solidFill>
                <a:effectLst/>
                <a:uLnTx/>
                <a:uFillTx/>
              </a:rPr>
              <a:t>;</a:t>
            </a:r>
          </a:p>
          <a:p>
            <a:pPr marL="342900" lvl="0" indent="-342900" algn="just">
              <a:buFont typeface="Arial" panose="020B0604020202020204" pitchFamily="34" charset="0"/>
              <a:buChar char="•"/>
            </a:pPr>
            <a:r>
              <a:rPr kumimoji="0" lang="en-US" sz="2000" b="0" i="0" u="none" strike="noStrike" kern="1200" cap="none" spc="0" normalizeH="0" baseline="0" noProof="0" dirty="0">
                <a:ln>
                  <a:noFill/>
                </a:ln>
                <a:solidFill>
                  <a:prstClr val="black"/>
                </a:solidFill>
                <a:effectLst/>
                <a:uLnTx/>
                <a:uFillTx/>
              </a:rPr>
              <a:t>This is achieved through its </a:t>
            </a:r>
            <a:r>
              <a:rPr lang="en-US" sz="2800" b="1" dirty="0">
                <a:solidFill>
                  <a:srgbClr val="FF0000"/>
                </a:solidFill>
              </a:rPr>
              <a:t>“</a:t>
            </a:r>
            <a:r>
              <a:rPr lang="en-US" sz="2800" b="1" u="sng" dirty="0">
                <a:solidFill>
                  <a:srgbClr val="FF0000"/>
                </a:solidFill>
              </a:rPr>
              <a:t>Smart Vaccine</a:t>
            </a:r>
            <a:r>
              <a:rPr lang="en-US" sz="2800" b="1" dirty="0">
                <a:solidFill>
                  <a:srgbClr val="FF0000"/>
                </a:solidFill>
              </a:rPr>
              <a:t>”</a:t>
            </a:r>
            <a:r>
              <a:rPr lang="en-US" sz="2000" b="1" dirty="0">
                <a:solidFill>
                  <a:srgbClr val="FF0000"/>
                </a:solidFill>
              </a:rPr>
              <a:t> (autonomous AI robot)</a:t>
            </a:r>
            <a:r>
              <a:rPr kumimoji="0" lang="en-US" sz="2000" b="0" i="0" u="none" strike="noStrike" kern="1200" cap="none" spc="0" normalizeH="0" baseline="0" noProof="0" dirty="0">
                <a:ln>
                  <a:noFill/>
                </a:ln>
                <a:solidFill>
                  <a:prstClr val="black"/>
                </a:solidFill>
                <a:effectLst/>
                <a:uLnTx/>
                <a:uFillTx/>
              </a:rPr>
              <a:t>, the holy grail of digital immunity. It uses self-trained AI reasoning engine that acquires knowledge from past attacks and predicts, probable incoming cyberattacks;</a:t>
            </a:r>
          </a:p>
          <a:p>
            <a:pPr marL="342900" indent="-342900" algn="just">
              <a:buFont typeface="Arial" panose="020B0604020202020204" pitchFamily="34" charset="0"/>
              <a:buChar char="•"/>
            </a:pPr>
            <a:r>
              <a:rPr lang="en-GB" sz="2000" dirty="0">
                <a:solidFill>
                  <a:prstClr val="black"/>
                </a:solidFill>
              </a:rPr>
              <a:t>Such approach to digital immunity (</a:t>
            </a:r>
            <a:r>
              <a:rPr lang="en-GB" sz="2000" b="1" dirty="0">
                <a:solidFill>
                  <a:srgbClr val="FF0000"/>
                </a:solidFill>
              </a:rPr>
              <a:t>of the generic critical system components</a:t>
            </a:r>
            <a:r>
              <a:rPr lang="en-GB" sz="2000" dirty="0">
                <a:solidFill>
                  <a:prstClr val="black"/>
                </a:solidFill>
              </a:rPr>
              <a:t>) applies </a:t>
            </a:r>
            <a:r>
              <a:rPr lang="en-GB" sz="2000" b="1" dirty="0">
                <a:solidFill>
                  <a:srgbClr val="FF0000"/>
                </a:solidFill>
              </a:rPr>
              <a:t>top-down</a:t>
            </a:r>
            <a:r>
              <a:rPr lang="en-GB" sz="2000" dirty="0">
                <a:solidFill>
                  <a:prstClr val="black"/>
                </a:solidFill>
              </a:rPr>
              <a:t> (expert-driven) </a:t>
            </a:r>
            <a:r>
              <a:rPr lang="en-GB" sz="2000" b="1" dirty="0">
                <a:solidFill>
                  <a:srgbClr val="FF0000"/>
                </a:solidFill>
              </a:rPr>
              <a:t>AI</a:t>
            </a:r>
            <a:r>
              <a:rPr lang="en-GB" sz="2000" dirty="0">
                <a:solidFill>
                  <a:prstClr val="black"/>
                </a:solidFill>
              </a:rPr>
              <a:t> (ontological representation of knowledge and inference engine).</a:t>
            </a:r>
          </a:p>
        </p:txBody>
      </p:sp>
      <p:sp>
        <p:nvSpPr>
          <p:cNvPr id="3" name="TextBox 2"/>
          <p:cNvSpPr txBox="1"/>
          <p:nvPr/>
        </p:nvSpPr>
        <p:spPr>
          <a:xfrm>
            <a:off x="4971414" y="4334704"/>
            <a:ext cx="7172960" cy="2462213"/>
          </a:xfrm>
          <a:prstGeom prst="rect">
            <a:avLst/>
          </a:prstGeom>
          <a:solidFill>
            <a:schemeClr val="bg1">
              <a:lumMod val="85000"/>
            </a:schemeClr>
          </a:solidFill>
          <a:ln w="25400">
            <a:solidFill>
              <a:schemeClr val="tx1"/>
            </a:solidFill>
          </a:ln>
        </p:spPr>
        <p:txBody>
          <a:bodyPr wrap="square" rtlCol="0">
            <a:spAutoFit/>
          </a:bodyPr>
          <a:lstStyle/>
          <a:p>
            <a:pPr algn="just"/>
            <a:r>
              <a:rPr lang="en-GB" sz="2400" dirty="0">
                <a:solidFill>
                  <a:prstClr val="black"/>
                </a:solidFill>
                <a:latin typeface="Calibri" panose="020F0502020204030204"/>
              </a:rPr>
              <a:t>In our study, we suggest an opposite, bottom-up (computational intelligence) AI approach to </a:t>
            </a:r>
            <a:r>
              <a:rPr lang="en-GB" sz="2400" b="1" i="1" dirty="0">
                <a:solidFill>
                  <a:srgbClr val="FF0000"/>
                </a:solidFill>
                <a:latin typeface="Calibri" panose="020F0502020204030204"/>
              </a:rPr>
              <a:t>digital immunity of the intelligent component of critical systems</a:t>
            </a:r>
            <a:r>
              <a:rPr lang="en-GB" sz="2400" dirty="0">
                <a:solidFill>
                  <a:prstClr val="black"/>
                </a:solidFill>
                <a:latin typeface="Calibri" panose="020F0502020204030204"/>
              </a:rPr>
              <a:t>) and smart vaccination, which can be obtained as a result of adversarial </a:t>
            </a:r>
            <a:r>
              <a:rPr lang="en-GB" sz="2400" b="1" i="1" dirty="0">
                <a:solidFill>
                  <a:srgbClr val="FF0000"/>
                </a:solidFill>
                <a:latin typeface="Calibri" panose="020F0502020204030204"/>
              </a:rPr>
              <a:t>GAN-driven learning</a:t>
            </a:r>
            <a:r>
              <a:rPr lang="en-GB" sz="2400" dirty="0">
                <a:solidFill>
                  <a:prstClr val="black"/>
                </a:solidFill>
                <a:latin typeface="Calibri" panose="020F0502020204030204"/>
              </a:rPr>
              <a:t>.</a:t>
            </a:r>
          </a:p>
          <a:p>
            <a:pPr algn="just"/>
            <a:endParaRPr lang="en-GB" sz="1000" dirty="0">
              <a:solidFill>
                <a:prstClr val="black"/>
              </a:solidFill>
              <a:latin typeface="Calibri" panose="020F0502020204030204"/>
            </a:endParaRPr>
          </a:p>
          <a:p>
            <a:pPr algn="just"/>
            <a:r>
              <a:rPr lang="en-GB" sz="2400" b="1" i="1" dirty="0">
                <a:solidFill>
                  <a:srgbClr val="FF0000"/>
                </a:solidFill>
                <a:latin typeface="Calibri" panose="020F0502020204030204"/>
              </a:rPr>
              <a:t>GAN – Generative Adversarial Network</a:t>
            </a:r>
            <a:endParaRPr lang="en-US" sz="2400" b="1" i="1" dirty="0">
              <a:solidFill>
                <a:srgbClr val="FF0000"/>
              </a:solidFill>
              <a:latin typeface="Calibri" panose="020F0502020204030204"/>
            </a:endParaRPr>
          </a:p>
        </p:txBody>
      </p:sp>
    </p:spTree>
    <p:extLst>
      <p:ext uri="{BB962C8B-B14F-4D97-AF65-F5344CB8AC3E}">
        <p14:creationId xmlns:p14="http://schemas.microsoft.com/office/powerpoint/2010/main" val="776633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24001" y="1714899"/>
            <a:ext cx="9130441" cy="307877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p:cNvSpPr/>
          <p:nvPr/>
        </p:nvSpPr>
        <p:spPr>
          <a:xfrm>
            <a:off x="1496886" y="0"/>
            <a:ext cx="9171114" cy="1569660"/>
          </a:xfrm>
          <a:prstGeom prst="rect">
            <a:avLst/>
          </a:prstGeom>
        </p:spPr>
        <p:txBody>
          <a:bodyPr wrap="square">
            <a:spAutoFit/>
          </a:bodyPr>
          <a:lstStyle/>
          <a:p>
            <a:r>
              <a:rPr lang="en-US" sz="3200" b="1" dirty="0">
                <a:ln w="11430"/>
                <a:solidFill>
                  <a:srgbClr val="0070C0"/>
                </a:solidFill>
                <a:effectLst>
                  <a:outerShdw blurRad="50800" dist="39000" dir="5460000" algn="tl">
                    <a:srgbClr val="000000">
                      <a:alpha val="38000"/>
                    </a:srgbClr>
                  </a:outerShdw>
                </a:effectLst>
                <a:latin typeface="Calibri"/>
              </a:rPr>
              <a:t>Our approach: </a:t>
            </a: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Artificial Immune System for Artificial Intelligence trained by “Smart Vaccination” and driven by Generative Adversarial Networks (GANs)</a:t>
            </a:r>
            <a:endParaRPr lang="en-US" sz="3200" dirty="0">
              <a:solidFill>
                <a:prstClr val="black"/>
              </a:solidFill>
              <a:latin typeface="Calibri"/>
            </a:endParaRPr>
          </a:p>
        </p:txBody>
      </p:sp>
      <p:grpSp>
        <p:nvGrpSpPr>
          <p:cNvPr id="16" name="Group 15"/>
          <p:cNvGrpSpPr/>
          <p:nvPr/>
        </p:nvGrpSpPr>
        <p:grpSpPr>
          <a:xfrm>
            <a:off x="1697012" y="1714898"/>
            <a:ext cx="8804730" cy="2998648"/>
            <a:chOff x="173012" y="1714898"/>
            <a:chExt cx="8804730" cy="2998648"/>
          </a:xfrm>
        </p:grpSpPr>
        <p:grpSp>
          <p:nvGrpSpPr>
            <p:cNvPr id="14" name="Group 13"/>
            <p:cNvGrpSpPr/>
            <p:nvPr/>
          </p:nvGrpSpPr>
          <p:grpSpPr>
            <a:xfrm>
              <a:off x="173012" y="1714898"/>
              <a:ext cx="8804730" cy="2998648"/>
              <a:chOff x="108360" y="1798022"/>
              <a:chExt cx="8804730" cy="2998648"/>
            </a:xfrm>
          </p:grpSpPr>
          <p:grpSp>
            <p:nvGrpSpPr>
              <p:cNvPr id="8" name="Group 7"/>
              <p:cNvGrpSpPr/>
              <p:nvPr/>
            </p:nvGrpSpPr>
            <p:grpSpPr>
              <a:xfrm flipH="1">
                <a:off x="6049739" y="2549236"/>
                <a:ext cx="2863351" cy="2247434"/>
                <a:chOff x="221672" y="2123930"/>
                <a:chExt cx="4858039" cy="3337502"/>
              </a:xfrm>
            </p:grpSpPr>
            <p:pic>
              <p:nvPicPr>
                <p:cNvPr id="5" name="Picture 4"/>
                <p:cNvPicPr>
                  <a:picLocks noChangeAspect="1"/>
                </p:cNvPicPr>
                <p:nvPr/>
              </p:nvPicPr>
              <p:blipFill>
                <a:blip r:embed="rId2"/>
                <a:stretch>
                  <a:fillRect/>
                </a:stretch>
              </p:blipFill>
              <p:spPr>
                <a:xfrm>
                  <a:off x="221672" y="2398204"/>
                  <a:ext cx="4858039" cy="306322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1463675" y="2123930"/>
                  <a:ext cx="716108" cy="880052"/>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rot="21307554">
                  <a:off x="998087" y="3948290"/>
                  <a:ext cx="437880" cy="746702"/>
                </a:xfrm>
                <a:prstGeom prst="rect">
                  <a:avLst/>
                </a:prstGeom>
              </p:spPr>
            </p:pic>
          </p:grpSp>
          <p:pic>
            <p:nvPicPr>
              <p:cNvPr id="9" name="Picture 8"/>
              <p:cNvPicPr>
                <a:picLocks noChangeAspect="1"/>
              </p:cNvPicPr>
              <p:nvPr/>
            </p:nvPicPr>
            <p:blipFill>
              <a:blip r:embed="rId5"/>
              <a:stretch>
                <a:fillRect/>
              </a:stretch>
            </p:blipFill>
            <p:spPr>
              <a:xfrm>
                <a:off x="108360" y="2856663"/>
                <a:ext cx="3216731" cy="1940007"/>
              </a:xfrm>
              <a:prstGeom prst="rect">
                <a:avLst/>
              </a:prstGeom>
            </p:spPr>
          </p:pic>
          <p:sp>
            <p:nvSpPr>
              <p:cNvPr id="10" name="Rectangle 9"/>
              <p:cNvSpPr/>
              <p:nvPr/>
            </p:nvSpPr>
            <p:spPr>
              <a:xfrm>
                <a:off x="392363" y="1914830"/>
                <a:ext cx="2377317" cy="830997"/>
              </a:xfrm>
              <a:prstGeom prst="rect">
                <a:avLst/>
              </a:prstGeom>
              <a:noFill/>
            </p:spPr>
            <p:txBody>
              <a:bodyPr wrap="none" lIns="91440" tIns="45720" rIns="91440" bIns="45720">
                <a:spAutoFit/>
              </a:bodyPr>
              <a:lstStyle/>
              <a:p>
                <a:pPr algn="ctr"/>
                <a:r>
                  <a:rPr lang="en-US" sz="2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Calibri"/>
                  </a:rPr>
                  <a:t>Artificial attacker</a:t>
                </a:r>
              </a:p>
              <a:p>
                <a:pPr algn="ctr"/>
                <a:r>
                  <a:rPr lang="en-US" sz="2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Calibri"/>
                  </a:rPr>
                  <a:t>“Generator”</a:t>
                </a:r>
              </a:p>
            </p:txBody>
          </p:sp>
          <p:sp>
            <p:nvSpPr>
              <p:cNvPr id="11" name="Rectangle 10"/>
              <p:cNvSpPr/>
              <p:nvPr/>
            </p:nvSpPr>
            <p:spPr>
              <a:xfrm>
                <a:off x="6302248" y="1798022"/>
                <a:ext cx="2496581" cy="830997"/>
              </a:xfrm>
              <a:prstGeom prst="rect">
                <a:avLst/>
              </a:prstGeom>
              <a:noFill/>
            </p:spPr>
            <p:txBody>
              <a:bodyPr wrap="none" lIns="91440" tIns="45720" rIns="91440" bIns="45720">
                <a:spAutoFit/>
              </a:bodyPr>
              <a:lstStyle/>
              <a:p>
                <a:pPr algn="ctr"/>
                <a:r>
                  <a:rPr lang="en-US" sz="2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Calibri"/>
                  </a:rPr>
                  <a:t>Artificial defender</a:t>
                </a:r>
              </a:p>
              <a:p>
                <a:pPr algn="ctr"/>
                <a:r>
                  <a:rPr lang="en-US" sz="2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Calibri"/>
                  </a:rPr>
                  <a:t>“Discriminator”</a:t>
                </a:r>
              </a:p>
            </p:txBody>
          </p:sp>
          <p:sp>
            <p:nvSpPr>
              <p:cNvPr id="12" name="Left-Right Arrow 11"/>
              <p:cNvSpPr/>
              <p:nvPr/>
            </p:nvSpPr>
            <p:spPr>
              <a:xfrm>
                <a:off x="3445164" y="3112652"/>
                <a:ext cx="2382982" cy="1449565"/>
              </a:xfrm>
              <a:prstGeom prst="leftRightArrow">
                <a:avLst>
                  <a:gd name="adj1" fmla="val 50000"/>
                  <a:gd name="adj2" fmla="val 494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Oval 12"/>
              <p:cNvSpPr/>
              <p:nvPr/>
            </p:nvSpPr>
            <p:spPr>
              <a:xfrm>
                <a:off x="4331856" y="3555549"/>
                <a:ext cx="632651" cy="581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97D"/>
                    </a:solidFill>
                    <a:latin typeface="Calibri"/>
                  </a:rPr>
                  <a:t>VS</a:t>
                </a:r>
              </a:p>
            </p:txBody>
          </p:sp>
        </p:grpSp>
        <p:pic>
          <p:nvPicPr>
            <p:cNvPr id="15" name="Picture 14"/>
            <p:cNvPicPr>
              <a:picLocks noChangeAspect="1"/>
            </p:cNvPicPr>
            <p:nvPr/>
          </p:nvPicPr>
          <p:blipFill>
            <a:blip r:embed="rId6">
              <a:clrChange>
                <a:clrFrom>
                  <a:srgbClr val="FFFFFF"/>
                </a:clrFrom>
                <a:clrTo>
                  <a:srgbClr val="FFFFFF">
                    <a:alpha val="0"/>
                  </a:srgbClr>
                </a:clrTo>
              </a:clrChange>
            </a:blip>
            <a:stretch>
              <a:fillRect/>
            </a:stretch>
          </p:blipFill>
          <p:spPr>
            <a:xfrm>
              <a:off x="4118801" y="1977830"/>
              <a:ext cx="1158586" cy="1265446"/>
            </a:xfrm>
            <a:prstGeom prst="rect">
              <a:avLst/>
            </a:prstGeom>
          </p:spPr>
        </p:pic>
      </p:grpSp>
      <p:sp>
        <p:nvSpPr>
          <p:cNvPr id="17" name="Rectangle 16"/>
          <p:cNvSpPr/>
          <p:nvPr/>
        </p:nvSpPr>
        <p:spPr>
          <a:xfrm>
            <a:off x="1524000" y="4902797"/>
            <a:ext cx="4479636" cy="1938992"/>
          </a:xfrm>
          <a:prstGeom prst="rect">
            <a:avLst/>
          </a:prstGeom>
          <a:solidFill>
            <a:schemeClr val="bg1">
              <a:lumMod val="85000"/>
            </a:schemeClr>
          </a:solidFill>
          <a:ln w="25400">
            <a:solidFill>
              <a:schemeClr val="accent1">
                <a:shade val="50000"/>
              </a:schemeClr>
            </a:solidFill>
          </a:ln>
        </p:spPr>
        <p:txBody>
          <a:bodyPr wrap="square" lIns="91440" tIns="45720" rIns="91440" bIns="45720">
            <a:spAutoFit/>
          </a:bodyPr>
          <a:lstStyle/>
          <a:p>
            <a:pPr algn="ctr"/>
            <a:r>
              <a:rPr lang="en-US" sz="2400" b="1" dirty="0">
                <a:ln w="12700">
                  <a:solidFill>
                    <a:srgbClr val="4F81BD"/>
                  </a:solidFill>
                  <a:prstDash val="solid"/>
                </a:ln>
                <a:solidFill>
                  <a:srgbClr val="FF0000"/>
                </a:solidFill>
                <a:effectLst>
                  <a:outerShdw dist="38100" dir="2640000" algn="bl" rotWithShape="0">
                    <a:srgbClr val="4F81BD"/>
                  </a:outerShdw>
                </a:effectLst>
                <a:latin typeface="Calibri"/>
              </a:rPr>
              <a:t>Artificial attacker “Generator” is trained to generate sophisticated, well-disguised and constantly improved attacks by creating fake data as an input to AI system</a:t>
            </a:r>
          </a:p>
        </p:txBody>
      </p:sp>
      <p:sp>
        <p:nvSpPr>
          <p:cNvPr id="18" name="Rectangle 17"/>
          <p:cNvSpPr/>
          <p:nvPr/>
        </p:nvSpPr>
        <p:spPr>
          <a:xfrm>
            <a:off x="6114473" y="4901580"/>
            <a:ext cx="4539968" cy="1938992"/>
          </a:xfrm>
          <a:prstGeom prst="rect">
            <a:avLst/>
          </a:prstGeom>
          <a:solidFill>
            <a:schemeClr val="bg1">
              <a:lumMod val="85000"/>
            </a:schemeClr>
          </a:solidFill>
          <a:ln w="25400">
            <a:solidFill>
              <a:schemeClr val="accent1">
                <a:shade val="50000"/>
              </a:schemeClr>
            </a:solidFill>
          </a:ln>
        </p:spPr>
        <p:txBody>
          <a:bodyPr wrap="square" lIns="91440" tIns="45720" rIns="91440" bIns="45720">
            <a:spAutoFit/>
          </a:bodyPr>
          <a:lstStyle/>
          <a:p>
            <a:pPr algn="ctr"/>
            <a:r>
              <a:rPr lang="en-US" sz="2400" b="1" dirty="0">
                <a:ln w="12700">
                  <a:solidFill>
                    <a:srgbClr val="4F81BD"/>
                  </a:solidFill>
                  <a:prstDash val="solid"/>
                </a:ln>
                <a:solidFill>
                  <a:srgbClr val="00B050"/>
                </a:solidFill>
                <a:effectLst>
                  <a:outerShdw dist="38100" dir="2640000" algn="bl" rotWithShape="0">
                    <a:srgbClr val="4F81BD"/>
                  </a:outerShdw>
                </a:effectLst>
                <a:latin typeface="Calibri"/>
              </a:rPr>
              <a:t>Artificial defender “Discriminator” is trained to distinguish between fake and real inputs coming to AI system and constantly improves the ability to repel the attacks</a:t>
            </a:r>
          </a:p>
        </p:txBody>
      </p:sp>
    </p:spTree>
    <p:extLst>
      <p:ext uri="{BB962C8B-B14F-4D97-AF65-F5344CB8AC3E}">
        <p14:creationId xmlns:p14="http://schemas.microsoft.com/office/powerpoint/2010/main" val="1431846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26446" y="442068"/>
            <a:ext cx="8496944" cy="291357"/>
          </a:xfrm>
        </p:spPr>
        <p:txBody>
          <a:bodyPr/>
          <a:lstStyle/>
          <a:p>
            <a:r>
              <a:rPr lang="en-US" sz="1800" b="1" dirty="0"/>
              <a:t>Resilient Cyber Defense of Intelligent Systems:</a:t>
            </a: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6" y="733425"/>
            <a:ext cx="10870244" cy="6107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a:spLocks noChangeArrowheads="1"/>
          </p:cNvSpPr>
          <p:nvPr/>
        </p:nvSpPr>
        <p:spPr bwMode="auto">
          <a:xfrm>
            <a:off x="306941" y="23802"/>
            <a:ext cx="115897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2800" b="1" dirty="0">
                <a:solidFill>
                  <a:srgbClr val="FF0000"/>
                </a:solidFill>
              </a:rPr>
              <a:t>NATO SPS Project “Cyber-Defence of Intelligent Systems”</a:t>
            </a:r>
          </a:p>
        </p:txBody>
      </p:sp>
      <p:sp>
        <p:nvSpPr>
          <p:cNvPr id="5" name="Rectangle 4"/>
          <p:cNvSpPr/>
          <p:nvPr/>
        </p:nvSpPr>
        <p:spPr>
          <a:xfrm>
            <a:off x="760327" y="734455"/>
            <a:ext cx="3570016" cy="461665"/>
          </a:xfrm>
          <a:prstGeom prst="rect">
            <a:avLst/>
          </a:prstGeom>
        </p:spPr>
        <p:txBody>
          <a:bodyPr wrap="none">
            <a:spAutoFit/>
          </a:bodyPr>
          <a:lstStyle/>
          <a:p>
            <a:r>
              <a:rPr lang="en-GB" sz="2400" dirty="0">
                <a:solidFill>
                  <a:srgbClr val="000000"/>
                </a:solidFill>
                <a:latin typeface="Times New Roman" panose="02020603050405020304" pitchFamily="18" charset="0"/>
                <a:ea typeface="Times New Roman" panose="02020603050405020304" pitchFamily="18" charset="0"/>
                <a:hlinkClick r:id="rId3"/>
              </a:rPr>
              <a:t>http://recode.bg/natog5511</a:t>
            </a:r>
            <a:r>
              <a:rPr lang="en-GB"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327" y="3028950"/>
            <a:ext cx="4207030" cy="98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4855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for pos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782362"/>
            <a:ext cx="8658224" cy="29113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4" y="4924424"/>
            <a:ext cx="5800725" cy="1933575"/>
          </a:xfrm>
          <a:prstGeom prst="rect">
            <a:avLst/>
          </a:prstGeom>
        </p:spPr>
      </p:pic>
      <p:pic>
        <p:nvPicPr>
          <p:cNvPr id="6" name="Picture 5"/>
          <p:cNvPicPr>
            <a:picLocks noChangeAspect="1"/>
          </p:cNvPicPr>
          <p:nvPr/>
        </p:nvPicPr>
        <p:blipFill>
          <a:blip r:embed="rId4"/>
          <a:stretch>
            <a:fillRect/>
          </a:stretch>
        </p:blipFill>
        <p:spPr>
          <a:xfrm>
            <a:off x="6648450" y="4558180"/>
            <a:ext cx="5023862" cy="1994732"/>
          </a:xfrm>
          <a:prstGeom prst="rect">
            <a:avLst/>
          </a:prstGeom>
        </p:spPr>
      </p:pic>
      <p:pic>
        <p:nvPicPr>
          <p:cNvPr id="9" name="Picture 8"/>
          <p:cNvPicPr>
            <a:picLocks noChangeAspect="1"/>
          </p:cNvPicPr>
          <p:nvPr/>
        </p:nvPicPr>
        <p:blipFill>
          <a:blip r:embed="rId5"/>
          <a:stretch>
            <a:fillRect/>
          </a:stretch>
        </p:blipFill>
        <p:spPr>
          <a:xfrm>
            <a:off x="6410325" y="95910"/>
            <a:ext cx="5363303" cy="2175021"/>
          </a:xfrm>
          <a:prstGeom prst="rect">
            <a:avLst/>
          </a:prstGeom>
        </p:spPr>
      </p:pic>
      <p:sp>
        <p:nvSpPr>
          <p:cNvPr id="10" name="Rectangle 7"/>
          <p:cNvSpPr>
            <a:spLocks noChangeArrowheads="1"/>
          </p:cNvSpPr>
          <p:nvPr/>
        </p:nvSpPr>
        <p:spPr bwMode="auto">
          <a:xfrm>
            <a:off x="278367" y="142803"/>
            <a:ext cx="587478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4000" b="1" dirty="0">
                <a:solidFill>
                  <a:srgbClr val="FF0000"/>
                </a:solidFill>
              </a:rPr>
              <a:t>Generative Adversarial Networks (GANs)</a:t>
            </a:r>
          </a:p>
        </p:txBody>
      </p:sp>
      <p:sp>
        <p:nvSpPr>
          <p:cNvPr id="7" name="Rectangle 6"/>
          <p:cNvSpPr/>
          <p:nvPr/>
        </p:nvSpPr>
        <p:spPr>
          <a:xfrm>
            <a:off x="5682557" y="6552912"/>
            <a:ext cx="3603359" cy="307777"/>
          </a:xfrm>
          <a:prstGeom prst="rect">
            <a:avLst/>
          </a:prstGeom>
        </p:spPr>
        <p:txBody>
          <a:bodyPr wrap="none">
            <a:spAutoFit/>
          </a:bodyPr>
          <a:lstStyle/>
          <a:p>
            <a:r>
              <a:rPr lang="en-US" sz="1400" dirty="0">
                <a:hlinkClick r:id="rId6"/>
              </a:rPr>
              <a:t>https://github.com/dhyaaalayed/gan-gaussian</a:t>
            </a:r>
            <a:r>
              <a:rPr lang="en-US" sz="1400" dirty="0"/>
              <a:t> </a:t>
            </a:r>
          </a:p>
        </p:txBody>
      </p:sp>
      <p:pic>
        <p:nvPicPr>
          <p:cNvPr id="8" name="Picture 7"/>
          <p:cNvPicPr>
            <a:picLocks noChangeAspect="1"/>
          </p:cNvPicPr>
          <p:nvPr/>
        </p:nvPicPr>
        <p:blipFill>
          <a:blip r:embed="rId7"/>
          <a:stretch>
            <a:fillRect/>
          </a:stretch>
        </p:blipFill>
        <p:spPr>
          <a:xfrm>
            <a:off x="8632478" y="2450290"/>
            <a:ext cx="3390900" cy="326834"/>
          </a:xfrm>
          <a:prstGeom prst="rect">
            <a:avLst/>
          </a:prstGeom>
        </p:spPr>
      </p:pic>
      <p:pic>
        <p:nvPicPr>
          <p:cNvPr id="11" name="Picture 10"/>
          <p:cNvPicPr>
            <a:picLocks noChangeAspect="1"/>
          </p:cNvPicPr>
          <p:nvPr/>
        </p:nvPicPr>
        <p:blipFill>
          <a:blip r:embed="rId8"/>
          <a:stretch>
            <a:fillRect/>
          </a:stretch>
        </p:blipFill>
        <p:spPr>
          <a:xfrm>
            <a:off x="8632478" y="2828498"/>
            <a:ext cx="2657475" cy="324459"/>
          </a:xfrm>
          <a:prstGeom prst="rect">
            <a:avLst/>
          </a:prstGeom>
        </p:spPr>
      </p:pic>
      <p:pic>
        <p:nvPicPr>
          <p:cNvPr id="12" name="Picture 11"/>
          <p:cNvPicPr>
            <a:picLocks noChangeAspect="1"/>
          </p:cNvPicPr>
          <p:nvPr/>
        </p:nvPicPr>
        <p:blipFill>
          <a:blip r:embed="rId9"/>
          <a:stretch>
            <a:fillRect/>
          </a:stretch>
        </p:blipFill>
        <p:spPr>
          <a:xfrm>
            <a:off x="7110571" y="2048908"/>
            <a:ext cx="4887060" cy="271935"/>
          </a:xfrm>
          <a:prstGeom prst="rect">
            <a:avLst/>
          </a:prstGeom>
        </p:spPr>
      </p:pic>
      <p:sp>
        <p:nvSpPr>
          <p:cNvPr id="13" name="Rectangle 12"/>
          <p:cNvSpPr/>
          <p:nvPr/>
        </p:nvSpPr>
        <p:spPr>
          <a:xfrm>
            <a:off x="76200" y="4493536"/>
            <a:ext cx="6572250" cy="246221"/>
          </a:xfrm>
          <a:prstGeom prst="rect">
            <a:avLst/>
          </a:prstGeom>
        </p:spPr>
        <p:txBody>
          <a:bodyPr wrap="square">
            <a:spAutoFit/>
          </a:bodyPr>
          <a:lstStyle/>
          <a:p>
            <a:r>
              <a:rPr lang="en-US" sz="1000" dirty="0">
                <a:hlinkClick r:id="rId10"/>
              </a:rPr>
              <a:t>https://medium.com/@jamaltoutouh/lipizzaner-a-framework-for-co-evolutionary-distributed-gan-training-7a725fb17e49</a:t>
            </a:r>
            <a:r>
              <a:rPr lang="en-US" sz="1000" dirty="0"/>
              <a:t> </a:t>
            </a:r>
          </a:p>
        </p:txBody>
      </p:sp>
      <p:pic>
        <p:nvPicPr>
          <p:cNvPr id="14" name="Picture 13"/>
          <p:cNvPicPr>
            <a:picLocks noChangeAspect="1"/>
          </p:cNvPicPr>
          <p:nvPr/>
        </p:nvPicPr>
        <p:blipFill>
          <a:blip r:embed="rId11"/>
          <a:stretch>
            <a:fillRect/>
          </a:stretch>
        </p:blipFill>
        <p:spPr>
          <a:xfrm>
            <a:off x="9925857" y="3196407"/>
            <a:ext cx="1747115" cy="1318323"/>
          </a:xfrm>
          <a:prstGeom prst="rect">
            <a:avLst/>
          </a:prstGeom>
        </p:spPr>
      </p:pic>
    </p:spTree>
    <p:extLst>
      <p:ext uri="{BB962C8B-B14F-4D97-AF65-F5344CB8AC3E}">
        <p14:creationId xmlns:p14="http://schemas.microsoft.com/office/powerpoint/2010/main" val="1814863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22172" y="200025"/>
            <a:ext cx="7394249" cy="6536552"/>
          </a:xfrm>
          <a:prstGeom prst="rect">
            <a:avLst/>
          </a:prstGeom>
        </p:spPr>
      </p:pic>
      <p:pic>
        <p:nvPicPr>
          <p:cNvPr id="5" name="Picture 4"/>
          <p:cNvPicPr>
            <a:picLocks noChangeAspect="1"/>
          </p:cNvPicPr>
          <p:nvPr/>
        </p:nvPicPr>
        <p:blipFill>
          <a:blip r:embed="rId3"/>
          <a:stretch>
            <a:fillRect/>
          </a:stretch>
        </p:blipFill>
        <p:spPr>
          <a:xfrm>
            <a:off x="319625" y="4142630"/>
            <a:ext cx="6050761" cy="2453811"/>
          </a:xfrm>
          <a:prstGeom prst="rect">
            <a:avLst/>
          </a:prstGeom>
        </p:spPr>
      </p:pic>
      <p:sp>
        <p:nvSpPr>
          <p:cNvPr id="6" name="Rounded Rectangle 5"/>
          <p:cNvSpPr/>
          <p:nvPr/>
        </p:nvSpPr>
        <p:spPr>
          <a:xfrm>
            <a:off x="79513" y="4142630"/>
            <a:ext cx="2035534" cy="1075580"/>
          </a:xfrm>
          <a:prstGeom prst="roundRect">
            <a:avLst>
              <a:gd name="adj" fmla="val 2161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0940" y="4307261"/>
            <a:ext cx="1592679"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Reality</a:t>
            </a:r>
          </a:p>
        </p:txBody>
      </p:sp>
      <p:sp>
        <p:nvSpPr>
          <p:cNvPr id="8" name="Rectangle 7"/>
          <p:cNvSpPr>
            <a:spLocks noChangeArrowheads="1"/>
          </p:cNvSpPr>
          <p:nvPr/>
        </p:nvSpPr>
        <p:spPr bwMode="auto">
          <a:xfrm>
            <a:off x="154542" y="232336"/>
            <a:ext cx="50556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fi-FI" sz="4000" b="1" dirty="0">
                <a:solidFill>
                  <a:srgbClr val="FF0000"/>
                </a:solidFill>
              </a:rPr>
              <a:t>Different “players” for the “Reality” role  in GANs</a:t>
            </a:r>
          </a:p>
        </p:txBody>
      </p:sp>
    </p:spTree>
    <p:extLst>
      <p:ext uri="{BB962C8B-B14F-4D97-AF65-F5344CB8AC3E}">
        <p14:creationId xmlns:p14="http://schemas.microsoft.com/office/powerpoint/2010/main" val="1395514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s Slide Master">
  <a:themeElements>
    <a:clrScheme name="Custom 5">
      <a:dk1>
        <a:srgbClr val="535353"/>
      </a:dk1>
      <a:lt1>
        <a:sysClr val="window" lastClr="FFFFFF"/>
      </a:lt1>
      <a:dk2>
        <a:srgbClr val="535353"/>
      </a:dk2>
      <a:lt2>
        <a:srgbClr val="F8F8F8"/>
      </a:lt2>
      <a:accent1>
        <a:srgbClr val="FDE17D"/>
      </a:accent1>
      <a:accent2>
        <a:srgbClr val="7EBAF8"/>
      </a:accent2>
      <a:accent3>
        <a:srgbClr val="969696"/>
      </a:accent3>
      <a:accent4>
        <a:srgbClr val="3379BE"/>
      </a:accent4>
      <a:accent5>
        <a:srgbClr val="5F5F5F"/>
      </a:accent5>
      <a:accent6>
        <a:srgbClr val="535353"/>
      </a:accent6>
      <a:hlink>
        <a:srgbClr val="5F5F5F"/>
      </a:hlink>
      <a:folHlink>
        <a:srgbClr val="919191"/>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1746</TotalTime>
  <Words>2212</Words>
  <Application>Microsoft Office PowerPoint</Application>
  <PresentationFormat>Widescreen</PresentationFormat>
  <Paragraphs>122</Paragraphs>
  <Slides>21</Slides>
  <Notes>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맑은 고딕</vt:lpstr>
      <vt:lpstr>Arial</vt:lpstr>
      <vt:lpstr>Calibri</vt:lpstr>
      <vt:lpstr>Calibri Light</vt:lpstr>
      <vt:lpstr>Cambria Math</vt:lpstr>
      <vt:lpstr>Montserrat</vt:lpstr>
      <vt:lpstr>Times New Roman</vt:lpstr>
      <vt:lpstr>Office Theme</vt:lpstr>
      <vt:lpstr>131_Office Theme</vt:lpstr>
      <vt:lpstr>1_Office Theme</vt:lpstr>
      <vt:lpstr>Contents Slide Master</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127</cp:revision>
  <dcterms:created xsi:type="dcterms:W3CDTF">2020-10-19T08:16:34Z</dcterms:created>
  <dcterms:modified xsi:type="dcterms:W3CDTF">2024-03-15T14:08:53Z</dcterms:modified>
</cp:coreProperties>
</file>