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Lst>
  <p:notesMasterIdLst>
    <p:notesMasterId r:id="rId32"/>
  </p:notesMasterIdLst>
  <p:sldIdLst>
    <p:sldId id="367" r:id="rId3"/>
    <p:sldId id="371" r:id="rId4"/>
    <p:sldId id="258" r:id="rId5"/>
    <p:sldId id="369" r:id="rId6"/>
    <p:sldId id="345" r:id="rId7"/>
    <p:sldId id="370" r:id="rId8"/>
    <p:sldId id="347" r:id="rId9"/>
    <p:sldId id="346" r:id="rId10"/>
    <p:sldId id="348" r:id="rId11"/>
    <p:sldId id="349" r:id="rId12"/>
    <p:sldId id="350" r:id="rId13"/>
    <p:sldId id="351" r:id="rId14"/>
    <p:sldId id="352" r:id="rId15"/>
    <p:sldId id="360" r:id="rId16"/>
    <p:sldId id="361" r:id="rId17"/>
    <p:sldId id="362" r:id="rId18"/>
    <p:sldId id="363" r:id="rId19"/>
    <p:sldId id="364" r:id="rId20"/>
    <p:sldId id="365" r:id="rId21"/>
    <p:sldId id="366" r:id="rId22"/>
    <p:sldId id="353" r:id="rId23"/>
    <p:sldId id="355" r:id="rId24"/>
    <p:sldId id="356" r:id="rId25"/>
    <p:sldId id="357" r:id="rId26"/>
    <p:sldId id="358" r:id="rId27"/>
    <p:sldId id="359" r:id="rId28"/>
    <p:sldId id="314" r:id="rId29"/>
    <p:sldId id="296" r:id="rId30"/>
    <p:sldId id="368" r:id="rId3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4733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youtube.com/watch?v=dmH1ZpcROMk" TargetMode="External"/><Relationship Id="rId5" Type="http://schemas.openxmlformats.org/officeDocument/2006/relationships/image" Target="../media/image2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bdtechtalks.com/2021/07/07/ai-reward-is-not-enough-herbert-roitblat/"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medium.com/ontologik/reward-is-not-enough-and-neither-is-machine-learning-6f9896274995"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procs.2022.01.21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350.png"/></Relationships>
</file>

<file path=ppt/slides/_rels/slide2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90.png"/><Relationship Id="rId4" Type="http://schemas.openxmlformats.org/officeDocument/2006/relationships/image" Target="../media/image46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50.gif"/><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hyperlink" Target="http://clipartall.com/img/clipart-165720.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i.it.jyu.fi/ISM-2021-AGI.pptx"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5.jpeg"/><Relationship Id="rId4" Type="http://schemas.openxmlformats.org/officeDocument/2006/relationships/hyperlink" Target="mailto:vagan.terziyan@jyu.fi"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jyu.fi/en" TargetMode="External"/><Relationship Id="rId2" Type="http://schemas.openxmlformats.org/officeDocument/2006/relationships/hyperlink" Target="https://ai.it.jyu.fi/ISM-2021-AGI.pptx" TargetMode="External"/><Relationship Id="rId1" Type="http://schemas.openxmlformats.org/officeDocument/2006/relationships/slideLayout" Target="../slideLayouts/slideLayout12.xml"/><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mailto:samu.kumpulainen@gmail.com"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vagan.terziyan@jyu.fi" TargetMode="External"/><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ai.it.jyu.fi/ISM-2021-AGI.pptx"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zenodo.org/record/4765682#.YWk9FBpBw2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hyperlink" Target="https://www.economist.com/1843/2019/03/01/deepmind-and-google-the-battle-to-control-artificial-intelligence" TargetMode="Externa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895922" y="1824465"/>
            <a:ext cx="10335491"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“Artificial General Intelligence vs. Industry 4.0: Do They Need Each Other?”</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643408"/>
            <a:ext cx="8564628"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dirty="0"/>
              <a:t>Samu Kumpulainen</a:t>
            </a:r>
            <a:r>
              <a:rPr lang="it-IT" b="0" baseline="30000" dirty="0"/>
              <a:t> a</a:t>
            </a:r>
            <a:r>
              <a:rPr lang="it-IT" b="0" dirty="0"/>
              <a:t> , </a:t>
            </a:r>
            <a:r>
              <a:rPr lang="it-IT" b="0" baseline="30000" dirty="0"/>
              <a:t> </a:t>
            </a:r>
            <a:r>
              <a:rPr lang="it-IT" b="0" u="sng" dirty="0"/>
              <a:t>Vagan Terziyan</a:t>
            </a:r>
            <a:r>
              <a:rPr lang="it-IT"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173018" y="4344977"/>
            <a:ext cx="9688946" cy="586172"/>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aseline="30000" dirty="0" err="1"/>
              <a:t>a,b</a:t>
            </a:r>
            <a:r>
              <a:rPr lang="en-US" sz="1800" dirty="0"/>
              <a:t> Faculty of Information Technology, University of Jyväskylä, Jyväskylä, Finland</a:t>
            </a:r>
          </a:p>
          <a:p>
            <a:pPr>
              <a:spcBef>
                <a:spcPct val="0"/>
              </a:spcBef>
              <a:defRPr/>
            </a:pPr>
            <a:endParaRPr lang="en-US" sz="1800" dirty="0"/>
          </a:p>
        </p:txBody>
      </p:sp>
      <p:grpSp>
        <p:nvGrpSpPr>
          <p:cNvPr id="8" name="Group 7"/>
          <p:cNvGrpSpPr/>
          <p:nvPr/>
        </p:nvGrpSpPr>
        <p:grpSpPr>
          <a:xfrm>
            <a:off x="4477513" y="4930759"/>
            <a:ext cx="3012530" cy="132028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spTree>
    <p:extLst>
      <p:ext uri="{BB962C8B-B14F-4D97-AF65-F5344CB8AC3E}">
        <p14:creationId xmlns:p14="http://schemas.microsoft.com/office/powerpoint/2010/main" val="224100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889" y="1205879"/>
            <a:ext cx="6956803" cy="4573932"/>
          </a:xfrm>
          <a:prstGeom prst="rect">
            <a:avLst/>
          </a:prstGeom>
          <a:ln w="38100">
            <a:solidFill>
              <a:schemeClr val="tx1"/>
            </a:solidFill>
          </a:ln>
        </p:spPr>
      </p:pic>
      <p:sp>
        <p:nvSpPr>
          <p:cNvPr id="5" name="Title 1"/>
          <p:cNvSpPr>
            <a:spLocks noGrp="1"/>
          </p:cNvSpPr>
          <p:nvPr/>
        </p:nvSpPr>
        <p:spPr bwMode="auto">
          <a:xfrm>
            <a:off x="142697" y="58130"/>
            <a:ext cx="7514248" cy="9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Recent bold claim in AGI:</a:t>
            </a:r>
          </a:p>
          <a:p>
            <a:pPr algn="ctr" eaLnBrk="1" hangingPunct="1">
              <a:spcBef>
                <a:spcPct val="0"/>
              </a:spcBef>
              <a:buFontTx/>
              <a:buNone/>
            </a:pPr>
            <a:r>
              <a:rPr lang="en-US" altLang="en-US" sz="3600" b="1" dirty="0">
                <a:solidFill>
                  <a:srgbClr val="FF0000"/>
                </a:solidFill>
              </a:rPr>
              <a:t>“Reward is Enough”</a:t>
            </a:r>
          </a:p>
        </p:txBody>
      </p:sp>
      <p:pic>
        <p:nvPicPr>
          <p:cNvPr id="6" name="Picture 5"/>
          <p:cNvPicPr>
            <a:picLocks noChangeAspect="1"/>
          </p:cNvPicPr>
          <p:nvPr/>
        </p:nvPicPr>
        <p:blipFill>
          <a:blip r:embed="rId3"/>
          <a:stretch>
            <a:fillRect/>
          </a:stretch>
        </p:blipFill>
        <p:spPr>
          <a:xfrm>
            <a:off x="7121236" y="1431560"/>
            <a:ext cx="5057198" cy="2370901"/>
          </a:xfrm>
          <a:prstGeom prst="rect">
            <a:avLst/>
          </a:prstGeom>
        </p:spPr>
      </p:pic>
      <p:pic>
        <p:nvPicPr>
          <p:cNvPr id="7" name="Picture 6"/>
          <p:cNvPicPr>
            <a:picLocks noChangeAspect="1"/>
          </p:cNvPicPr>
          <p:nvPr/>
        </p:nvPicPr>
        <p:blipFill>
          <a:blip r:embed="rId4"/>
          <a:stretch>
            <a:fillRect/>
          </a:stretch>
        </p:blipFill>
        <p:spPr>
          <a:xfrm>
            <a:off x="7949298" y="86765"/>
            <a:ext cx="4160856" cy="1204385"/>
          </a:xfrm>
          <a:prstGeom prst="rect">
            <a:avLst/>
          </a:prstGeom>
          <a:ln w="28575">
            <a:solidFill>
              <a:schemeClr val="tx1"/>
            </a:solidFill>
          </a:ln>
        </p:spPr>
      </p:pic>
      <p:pic>
        <p:nvPicPr>
          <p:cNvPr id="8" name="Picture 7"/>
          <p:cNvPicPr>
            <a:picLocks noChangeAspect="1"/>
          </p:cNvPicPr>
          <p:nvPr/>
        </p:nvPicPr>
        <p:blipFill>
          <a:blip r:embed="rId5"/>
          <a:stretch>
            <a:fillRect/>
          </a:stretch>
        </p:blipFill>
        <p:spPr>
          <a:xfrm>
            <a:off x="7683723" y="3982799"/>
            <a:ext cx="4270952" cy="2750076"/>
          </a:xfrm>
          <a:prstGeom prst="rect">
            <a:avLst/>
          </a:prstGeom>
          <a:ln w="38100">
            <a:solidFill>
              <a:schemeClr val="tx1"/>
            </a:solidFill>
          </a:ln>
        </p:spPr>
      </p:pic>
      <p:sp>
        <p:nvSpPr>
          <p:cNvPr id="9" name="Rectangle 8"/>
          <p:cNvSpPr/>
          <p:nvPr/>
        </p:nvSpPr>
        <p:spPr>
          <a:xfrm>
            <a:off x="207666" y="5859392"/>
            <a:ext cx="6838026" cy="461665"/>
          </a:xfrm>
          <a:prstGeom prst="rect">
            <a:avLst/>
          </a:prstGeom>
        </p:spPr>
        <p:txBody>
          <a:bodyPr wrap="none">
            <a:spAutoFit/>
          </a:bodyPr>
          <a:lstStyle/>
          <a:p>
            <a:r>
              <a:rPr lang="en-US" sz="2400" dirty="0">
                <a:hlinkClick r:id="rId6"/>
              </a:rPr>
              <a:t>https://www.youtube.com/watch?v=dmH1ZpcROMk</a:t>
            </a:r>
            <a:r>
              <a:rPr lang="en-US" sz="2400" dirty="0"/>
              <a:t> </a:t>
            </a:r>
          </a:p>
        </p:txBody>
      </p:sp>
      <p:pic>
        <p:nvPicPr>
          <p:cNvPr id="10" name="Picture 9"/>
          <p:cNvPicPr>
            <a:picLocks noChangeAspect="1"/>
          </p:cNvPicPr>
          <p:nvPr/>
        </p:nvPicPr>
        <p:blipFill>
          <a:blip r:embed="rId7"/>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25319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bwMode="auto">
          <a:xfrm>
            <a:off x="142697" y="58130"/>
            <a:ext cx="5006819" cy="9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Critics of the bold claim:</a:t>
            </a:r>
          </a:p>
          <a:p>
            <a:pPr algn="ctr" eaLnBrk="1" hangingPunct="1">
              <a:spcBef>
                <a:spcPct val="0"/>
              </a:spcBef>
              <a:buFontTx/>
              <a:buNone/>
            </a:pPr>
            <a:r>
              <a:rPr lang="en-US" altLang="en-US" sz="3600" b="1" dirty="0">
                <a:solidFill>
                  <a:srgbClr val="FF0000"/>
                </a:solidFill>
              </a:rPr>
              <a:t>“Reward is NOT Enough”</a:t>
            </a:r>
          </a:p>
        </p:txBody>
      </p:sp>
      <p:pic>
        <p:nvPicPr>
          <p:cNvPr id="2" name="Picture 1"/>
          <p:cNvPicPr>
            <a:picLocks noChangeAspect="1"/>
          </p:cNvPicPr>
          <p:nvPr/>
        </p:nvPicPr>
        <p:blipFill>
          <a:blip r:embed="rId2"/>
          <a:stretch>
            <a:fillRect/>
          </a:stretch>
        </p:blipFill>
        <p:spPr>
          <a:xfrm>
            <a:off x="9683015" y="2093263"/>
            <a:ext cx="2451233" cy="4071678"/>
          </a:xfrm>
          <a:prstGeom prst="rect">
            <a:avLst/>
          </a:prstGeom>
          <a:ln w="25400">
            <a:solidFill>
              <a:schemeClr val="tx1"/>
            </a:solidFill>
          </a:ln>
        </p:spPr>
      </p:pic>
      <p:pic>
        <p:nvPicPr>
          <p:cNvPr id="10" name="Picture 9"/>
          <p:cNvPicPr>
            <a:picLocks noChangeAspect="1"/>
          </p:cNvPicPr>
          <p:nvPr/>
        </p:nvPicPr>
        <p:blipFill>
          <a:blip r:embed="rId3"/>
          <a:stretch>
            <a:fillRect/>
          </a:stretch>
        </p:blipFill>
        <p:spPr>
          <a:xfrm>
            <a:off x="7546207" y="0"/>
            <a:ext cx="4616917" cy="2045137"/>
          </a:xfrm>
          <a:prstGeom prst="rect">
            <a:avLst/>
          </a:prstGeom>
        </p:spPr>
      </p:pic>
      <p:grpSp>
        <p:nvGrpSpPr>
          <p:cNvPr id="14" name="Group 13"/>
          <p:cNvGrpSpPr/>
          <p:nvPr/>
        </p:nvGrpSpPr>
        <p:grpSpPr>
          <a:xfrm>
            <a:off x="171572" y="1170573"/>
            <a:ext cx="5921219" cy="1576625"/>
            <a:chOff x="171572" y="1411204"/>
            <a:chExt cx="5921219" cy="1576625"/>
          </a:xfrm>
        </p:grpSpPr>
        <p:pic>
          <p:nvPicPr>
            <p:cNvPr id="11" name="Picture 10"/>
            <p:cNvPicPr>
              <a:picLocks noChangeAspect="1"/>
            </p:cNvPicPr>
            <p:nvPr/>
          </p:nvPicPr>
          <p:blipFill>
            <a:blip r:embed="rId4"/>
            <a:stretch>
              <a:fillRect/>
            </a:stretch>
          </p:blipFill>
          <p:spPr>
            <a:xfrm>
              <a:off x="171572" y="1411204"/>
              <a:ext cx="5439955" cy="1576625"/>
            </a:xfrm>
            <a:prstGeom prst="rect">
              <a:avLst/>
            </a:prstGeom>
          </p:spPr>
        </p:pic>
        <p:sp>
          <p:nvSpPr>
            <p:cNvPr id="12" name="Rectangle 11"/>
            <p:cNvSpPr/>
            <p:nvPr/>
          </p:nvSpPr>
          <p:spPr>
            <a:xfrm>
              <a:off x="2027722" y="2341498"/>
              <a:ext cx="4065069" cy="646331"/>
            </a:xfrm>
            <a:prstGeom prst="rect">
              <a:avLst/>
            </a:prstGeom>
          </p:spPr>
          <p:txBody>
            <a:bodyPr wrap="square">
              <a:spAutoFit/>
            </a:bodyPr>
            <a:lstStyle/>
            <a:p>
              <a:r>
                <a:rPr lang="en-US" dirty="0">
                  <a:hlinkClick r:id="rId5"/>
                </a:rPr>
                <a:t>https://bdtechtalks.com/2021/07/07/ai-reward-is-not-enough-herbert-roitblat/</a:t>
              </a:r>
              <a:r>
                <a:rPr lang="en-US" dirty="0"/>
                <a:t> </a:t>
              </a:r>
            </a:p>
          </p:txBody>
        </p:sp>
      </p:grpSp>
      <p:sp>
        <p:nvSpPr>
          <p:cNvPr id="13" name="Rectangle 12"/>
          <p:cNvSpPr/>
          <p:nvPr/>
        </p:nvSpPr>
        <p:spPr>
          <a:xfrm>
            <a:off x="67374" y="3062056"/>
            <a:ext cx="9509761" cy="3108543"/>
          </a:xfrm>
          <a:prstGeom prst="rect">
            <a:avLst/>
          </a:prstGeom>
          <a:solidFill>
            <a:schemeClr val="bg1">
              <a:lumMod val="85000"/>
            </a:schemeClr>
          </a:solidFill>
          <a:ln w="19050">
            <a:solidFill>
              <a:schemeClr val="tx1"/>
            </a:solidFill>
          </a:ln>
        </p:spPr>
        <p:txBody>
          <a:bodyPr wrap="square">
            <a:spAutoFit/>
          </a:bodyPr>
          <a:lstStyle/>
          <a:p>
            <a:r>
              <a:rPr lang="en-US" sz="1400" i="1" dirty="0">
                <a:latin typeface="Arial Black" panose="020B0A04020102020204" pitchFamily="34" charset="0"/>
              </a:rPr>
              <a:t>“The “general” in artificial general intelligence is not characterized by the number of different problems it can solve, but by the ability to solve many </a:t>
            </a:r>
            <a:r>
              <a:rPr lang="en-US" sz="1400" b="1" i="1" dirty="0">
                <a:latin typeface="Arial Black" panose="020B0A04020102020204" pitchFamily="34" charset="0"/>
              </a:rPr>
              <a:t>types</a:t>
            </a:r>
            <a:r>
              <a:rPr lang="en-US" sz="1400" i="1" dirty="0">
                <a:latin typeface="Arial Black" panose="020B0A04020102020204" pitchFamily="34" charset="0"/>
              </a:rPr>
              <a:t> of problems. A general intelligence agent must be able to autonomously formulate its own representations. It has to invent its own approach to solving problems, selecting its own goals, representations, methods, and so on. So far, that is all the purview of human designers who reduce problems to forms that a computer can solve through the adjustment of model parameters. We cannot achieve general intelligence until we can remove the dependency on humans to structure problems. Reinforcement learning, as a selective process, cannot do it. </a:t>
            </a:r>
            <a:r>
              <a:rPr lang="en-US" sz="1400" i="1" dirty="0">
                <a:solidFill>
                  <a:srgbClr val="222222"/>
                </a:solidFill>
                <a:latin typeface="Arial Black" panose="020B0A04020102020204" pitchFamily="34" charset="0"/>
              </a:rPr>
              <a:t>Rewards select among available alternatives but they cannot create those alternatives. Behaviorist rewards work so long as one does not look too closely at the phenomena and as long as one assumes that there must be some reward that reinforces some action. They are good after the fact to “explain” any observed actions, but they do not help outside the laboratory to predict which actions will be forthcoming. These phenomena are consistent with reward, but it would be a mistake to think that they are caused by reward. … Contrary to Silver et al.’s claims, reward is not enough.”</a:t>
            </a:r>
          </a:p>
        </p:txBody>
      </p:sp>
      <p:pic>
        <p:nvPicPr>
          <p:cNvPr id="9" name="Picture 8"/>
          <p:cNvPicPr>
            <a:picLocks noChangeAspect="1"/>
          </p:cNvPicPr>
          <p:nvPr/>
        </p:nvPicPr>
        <p:blipFill>
          <a:blip r:embed="rId6"/>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541959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ro.medium.com/max/1050/1*kWHqQv1NfXSK4PtaTyk-w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70" y="1470547"/>
            <a:ext cx="5933501" cy="3181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81726" y="4504929"/>
            <a:ext cx="3708935" cy="523220"/>
          </a:xfrm>
          <a:prstGeom prst="rect">
            <a:avLst/>
          </a:prstGeom>
        </p:spPr>
        <p:txBody>
          <a:bodyPr wrap="square">
            <a:spAutoFit/>
          </a:bodyPr>
          <a:lstStyle/>
          <a:p>
            <a:r>
              <a:rPr lang="en-US" sz="1400" dirty="0">
                <a:solidFill>
                  <a:srgbClr val="757575"/>
                </a:solidFill>
              </a:rPr>
              <a:t>A “Reward is Enough” casting of an agent that is trying to learn the optimal sorting algorithm. </a:t>
            </a:r>
            <a:endParaRPr lang="en-US" sz="1400" dirty="0"/>
          </a:p>
        </p:txBody>
      </p:sp>
      <p:sp>
        <p:nvSpPr>
          <p:cNvPr id="5" name="Rectangle 4"/>
          <p:cNvSpPr/>
          <p:nvPr/>
        </p:nvSpPr>
        <p:spPr>
          <a:xfrm>
            <a:off x="203257" y="77622"/>
            <a:ext cx="7752250" cy="646331"/>
          </a:xfrm>
          <a:prstGeom prst="rect">
            <a:avLst/>
          </a:prstGeom>
        </p:spPr>
        <p:txBody>
          <a:bodyPr wrap="none">
            <a:spAutoFit/>
          </a:bodyPr>
          <a:lstStyle/>
          <a:p>
            <a:r>
              <a:rPr lang="en-US" sz="3600" b="1" dirty="0">
                <a:solidFill>
                  <a:srgbClr val="FF0000"/>
                </a:solidFill>
                <a:latin typeface="Calibri" pitchFamily="34" charset="0"/>
              </a:rPr>
              <a:t>A ‘Reward’ is not always computable …</a:t>
            </a:r>
          </a:p>
        </p:txBody>
      </p:sp>
      <p:sp>
        <p:nvSpPr>
          <p:cNvPr id="6" name="Rectangle 3"/>
          <p:cNvSpPr>
            <a:spLocks noChangeArrowheads="1"/>
          </p:cNvSpPr>
          <p:nvPr/>
        </p:nvSpPr>
        <p:spPr bwMode="auto">
          <a:xfrm>
            <a:off x="255546" y="5161936"/>
            <a:ext cx="11612404" cy="14465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b="0" i="0" u="none" strike="noStrike" cap="none" normalizeH="0" baseline="0" dirty="0">
                <a:ln>
                  <a:noFill/>
                </a:ln>
                <a:solidFill>
                  <a:srgbClr val="292929"/>
                </a:solidFill>
                <a:effectLst/>
                <a:latin typeface="charter"/>
              </a:rPr>
              <a:t>The </a:t>
            </a:r>
            <a:r>
              <a:rPr kumimoji="0" lang="en-US" altLang="fi-FI" b="0" i="1" u="none" strike="noStrike" cap="none" normalizeH="0" baseline="0" dirty="0">
                <a:ln>
                  <a:noFill/>
                </a:ln>
                <a:solidFill>
                  <a:srgbClr val="292929"/>
                </a:solidFill>
                <a:effectLst/>
                <a:latin typeface="charter"/>
              </a:rPr>
              <a:t>reward </a:t>
            </a:r>
            <a:r>
              <a:rPr kumimoji="0" lang="en-US" altLang="fi-FI" b="0" i="0" u="none" strike="noStrike" cap="none" normalizeH="0" baseline="0" dirty="0">
                <a:ln>
                  <a:noFill/>
                </a:ln>
                <a:solidFill>
                  <a:srgbClr val="292929"/>
                </a:solidFill>
                <a:effectLst/>
                <a:latin typeface="charter"/>
              </a:rPr>
              <a:t>in this problem is not defined — and thus: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i-FI"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b="0" i="1" u="none" strike="noStrike" cap="none" normalizeH="0" baseline="0" dirty="0">
                <a:ln>
                  <a:noFill/>
                </a:ln>
                <a:solidFill>
                  <a:srgbClr val="292929"/>
                </a:solidFill>
                <a:effectLst/>
                <a:latin typeface="charter"/>
              </a:rPr>
              <a:t>we cannot discover the best sorting algorithm within a reinforcement learning and “Reward is Enough” paradigm.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i-FI"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b="0" i="0" u="none" strike="noStrike" cap="none" normalizeH="0" baseline="0" dirty="0">
                <a:ln>
                  <a:noFill/>
                </a:ln>
                <a:solidFill>
                  <a:srgbClr val="292929"/>
                </a:solidFill>
                <a:effectLst/>
                <a:latin typeface="charter"/>
              </a:rPr>
              <a:t> … In fact, the best sorting algorithm, like many important human knowledge, is not discovered by incremental learning, but by reasoning and deduction.</a:t>
            </a:r>
            <a:endParaRPr kumimoji="0" lang="en-US" altLang="fi-FI" b="0" i="0" u="none" strike="noStrike" cap="none" normalizeH="0" baseline="0" dirty="0">
              <a:ln>
                <a:noFill/>
              </a:ln>
              <a:solidFill>
                <a:schemeClr val="tx1"/>
              </a:solidFill>
              <a:effectLst/>
            </a:endParaRPr>
          </a:p>
        </p:txBody>
      </p:sp>
      <p:sp>
        <p:nvSpPr>
          <p:cNvPr id="7" name="Rectangle 6"/>
          <p:cNvSpPr/>
          <p:nvPr/>
        </p:nvSpPr>
        <p:spPr>
          <a:xfrm>
            <a:off x="6330216" y="837676"/>
            <a:ext cx="5720614" cy="4185761"/>
          </a:xfrm>
          <a:prstGeom prst="rect">
            <a:avLst/>
          </a:prstGeom>
          <a:solidFill>
            <a:schemeClr val="bg1">
              <a:lumMod val="95000"/>
            </a:schemeClr>
          </a:solidFill>
          <a:ln w="25400">
            <a:solidFill>
              <a:schemeClr val="tx1"/>
            </a:solidFill>
          </a:ln>
        </p:spPr>
        <p:txBody>
          <a:bodyPr wrap="square">
            <a:spAutoFit/>
          </a:bodyPr>
          <a:lstStyle/>
          <a:p>
            <a:pPr algn="just"/>
            <a:r>
              <a:rPr lang="en-US" sz="1400" dirty="0">
                <a:solidFill>
                  <a:srgbClr val="292929"/>
                </a:solidFill>
              </a:rPr>
              <a:t>In typical reinforcement learning settings the computation of the reward is well defined — in fact, that’s what the agent uses to adjust their policy and take a new action that improves the situation. This works well for knowledge that we actually learn incrementally —which are mostly animal-like skills, like </a:t>
            </a:r>
            <a:r>
              <a:rPr lang="en-US" sz="1400" b="1" dirty="0">
                <a:solidFill>
                  <a:srgbClr val="292929"/>
                </a:solidFill>
              </a:rPr>
              <a:t>seeking food</a:t>
            </a:r>
            <a:r>
              <a:rPr lang="en-US" sz="1400" dirty="0">
                <a:solidFill>
                  <a:srgbClr val="292929"/>
                </a:solidFill>
              </a:rPr>
              <a:t> when hungry, or in more advanced settings like games where the goal is also well-defined, namely </a:t>
            </a:r>
            <a:r>
              <a:rPr lang="en-US" sz="1400" b="1" dirty="0">
                <a:solidFill>
                  <a:srgbClr val="292929"/>
                </a:solidFill>
              </a:rPr>
              <a:t>winning the game</a:t>
            </a:r>
            <a:r>
              <a:rPr lang="en-US" sz="1400" dirty="0">
                <a:solidFill>
                  <a:srgbClr val="292929"/>
                </a:solidFill>
              </a:rPr>
              <a:t>, etc. When the goal is well defined, a “reward” can be computed. In games like Go (or Chess), for example, one naïve way to compute the reward would be to apply some function on the current board that returns a numeric value of how “close” the current board is to winning. But how would we compute the reward in our problem above? The answer is we cannot. First, there are infinite number of semantically equivalent sorting algorithms — just think that we can always append an empty list to a list, or add 0 to some number without changing the semantics of a program. Worse yet, how do we </a:t>
            </a:r>
            <a:r>
              <a:rPr lang="en-US" sz="1400" b="1" dirty="0">
                <a:solidFill>
                  <a:srgbClr val="292929"/>
                </a:solidFill>
              </a:rPr>
              <a:t>score </a:t>
            </a:r>
            <a:r>
              <a:rPr lang="en-US" sz="1400" dirty="0">
                <a:solidFill>
                  <a:srgbClr val="292929"/>
                </a:solidFill>
              </a:rPr>
              <a:t>a certain algorithm that we reached to determine if the agent’s action improved its search for the optimal algorithm? The only way we can do this is by executing the program we are now at, but this immediately means </a:t>
            </a:r>
            <a:r>
              <a:rPr lang="en-US" sz="1400" b="1" i="1" dirty="0">
                <a:solidFill>
                  <a:srgbClr val="292929"/>
                </a:solidFill>
              </a:rPr>
              <a:t>we are face to face with the halting problem </a:t>
            </a:r>
            <a:r>
              <a:rPr lang="en-US" sz="1400" dirty="0">
                <a:solidFill>
                  <a:srgbClr val="292929"/>
                </a:solidFill>
              </a:rPr>
              <a:t>(what can we conclude if the program never terminated while we are evaluating the algorithm?)</a:t>
            </a:r>
            <a:endParaRPr lang="en-US" sz="1400" dirty="0"/>
          </a:p>
        </p:txBody>
      </p:sp>
      <p:sp>
        <p:nvSpPr>
          <p:cNvPr id="8" name="Rectangle 7"/>
          <p:cNvSpPr/>
          <p:nvPr/>
        </p:nvSpPr>
        <p:spPr>
          <a:xfrm>
            <a:off x="255545" y="780797"/>
            <a:ext cx="6096000" cy="646331"/>
          </a:xfrm>
          <a:prstGeom prst="rect">
            <a:avLst/>
          </a:prstGeom>
        </p:spPr>
        <p:txBody>
          <a:bodyPr>
            <a:spAutoFit/>
          </a:bodyPr>
          <a:lstStyle/>
          <a:p>
            <a:r>
              <a:rPr lang="en-US" dirty="0">
                <a:hlinkClick r:id="rId3"/>
              </a:rPr>
              <a:t>https://medium.com/ontologik/reward-is-not-enough-and-neither-is-machine-learning-6f9896274995</a:t>
            </a:r>
            <a:r>
              <a:rPr lang="en-US" dirty="0"/>
              <a:t> </a:t>
            </a:r>
          </a:p>
        </p:txBody>
      </p:sp>
      <p:pic>
        <p:nvPicPr>
          <p:cNvPr id="9" name="Picture 8"/>
          <p:cNvPicPr>
            <a:picLocks noChangeAspect="1"/>
          </p:cNvPicPr>
          <p:nvPr/>
        </p:nvPicPr>
        <p:blipFill>
          <a:blip r:embed="rId4"/>
          <a:stretch>
            <a:fillRect/>
          </a:stretch>
        </p:blipFill>
        <p:spPr>
          <a:xfrm>
            <a:off x="9679706" y="6293493"/>
            <a:ext cx="2283114" cy="448780"/>
          </a:xfrm>
          <a:prstGeom prst="rect">
            <a:avLst/>
          </a:prstGeom>
        </p:spPr>
      </p:pic>
    </p:spTree>
    <p:extLst>
      <p:ext uri="{BB962C8B-B14F-4D97-AF65-F5344CB8AC3E}">
        <p14:creationId xmlns:p14="http://schemas.microsoft.com/office/powerpoint/2010/main" val="736283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450983" y="1009676"/>
            <a:ext cx="3629106" cy="5178392"/>
            <a:chOff x="529389" y="1039528"/>
            <a:chExt cx="3629106" cy="5178392"/>
          </a:xfrm>
        </p:grpSpPr>
        <p:pic>
          <p:nvPicPr>
            <p:cNvPr id="4" name="Picture 3"/>
            <p:cNvPicPr>
              <a:picLocks noChangeAspect="1"/>
            </p:cNvPicPr>
            <p:nvPr/>
          </p:nvPicPr>
          <p:blipFill>
            <a:blip r:embed="rId2"/>
            <a:stretch>
              <a:fillRect/>
            </a:stretch>
          </p:blipFill>
          <p:spPr>
            <a:xfrm>
              <a:off x="646647" y="3994485"/>
              <a:ext cx="3511848" cy="2146433"/>
            </a:xfrm>
            <a:prstGeom prst="rect">
              <a:avLst/>
            </a:prstGeom>
          </p:spPr>
        </p:pic>
        <p:pic>
          <p:nvPicPr>
            <p:cNvPr id="5" name="Picture 4"/>
            <p:cNvPicPr>
              <a:picLocks noChangeAspect="1"/>
            </p:cNvPicPr>
            <p:nvPr/>
          </p:nvPicPr>
          <p:blipFill>
            <a:blip r:embed="rId3"/>
            <a:stretch>
              <a:fillRect/>
            </a:stretch>
          </p:blipFill>
          <p:spPr>
            <a:xfrm>
              <a:off x="609703" y="2483317"/>
              <a:ext cx="1591845" cy="1511167"/>
            </a:xfrm>
            <a:prstGeom prst="rect">
              <a:avLst/>
            </a:prstGeom>
          </p:spPr>
        </p:pic>
        <p:pic>
          <p:nvPicPr>
            <p:cNvPr id="6" name="Picture 5"/>
            <p:cNvPicPr>
              <a:picLocks noChangeAspect="1"/>
            </p:cNvPicPr>
            <p:nvPr/>
          </p:nvPicPr>
          <p:blipFill>
            <a:blip r:embed="rId4"/>
            <a:stretch>
              <a:fillRect/>
            </a:stretch>
          </p:blipFill>
          <p:spPr>
            <a:xfrm>
              <a:off x="2238492" y="2574581"/>
              <a:ext cx="1881977" cy="1328638"/>
            </a:xfrm>
            <a:prstGeom prst="rect">
              <a:avLst/>
            </a:prstGeom>
          </p:spPr>
        </p:pic>
        <p:pic>
          <p:nvPicPr>
            <p:cNvPr id="7" name="Picture 6"/>
            <p:cNvPicPr>
              <a:picLocks noChangeAspect="1"/>
            </p:cNvPicPr>
            <p:nvPr/>
          </p:nvPicPr>
          <p:blipFill>
            <a:blip r:embed="rId5"/>
            <a:stretch>
              <a:fillRect/>
            </a:stretch>
          </p:blipFill>
          <p:spPr>
            <a:xfrm>
              <a:off x="600467" y="1099502"/>
              <a:ext cx="3473822" cy="1420210"/>
            </a:xfrm>
            <a:prstGeom prst="rect">
              <a:avLst/>
            </a:prstGeom>
          </p:spPr>
        </p:pic>
        <p:sp>
          <p:nvSpPr>
            <p:cNvPr id="8" name="Rounded Rectangle 7"/>
            <p:cNvSpPr/>
            <p:nvPr/>
          </p:nvSpPr>
          <p:spPr>
            <a:xfrm>
              <a:off x="529389" y="1039528"/>
              <a:ext cx="3629106" cy="5178392"/>
            </a:xfrm>
            <a:prstGeom prst="roundRect">
              <a:avLst>
                <a:gd name="adj" fmla="val 4252"/>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20133" y="955250"/>
            <a:ext cx="4705737" cy="5262979"/>
          </a:xfrm>
          <a:prstGeom prst="rect">
            <a:avLst/>
          </a:prstGeom>
          <a:solidFill>
            <a:schemeClr val="bg1">
              <a:lumMod val="85000"/>
            </a:schemeClr>
          </a:solidFill>
          <a:ln w="25400">
            <a:solidFill>
              <a:schemeClr val="tx1"/>
            </a:solidFill>
          </a:ln>
        </p:spPr>
        <p:txBody>
          <a:bodyPr wrap="square">
            <a:spAutoFit/>
          </a:bodyPr>
          <a:lstStyle/>
          <a:p>
            <a:r>
              <a:rPr lang="en-GB" sz="2400" dirty="0">
                <a:latin typeface="Times New Roman" panose="02020603050405020304" pitchFamily="18" charset="0"/>
                <a:ea typeface="SimSun" panose="02010600030101010101" pitchFamily="2" charset="-122"/>
              </a:rPr>
              <a:t>Definitely, AGI is a popular subject within futurology and science fiction, however, our concerns are:</a:t>
            </a:r>
          </a:p>
          <a:p>
            <a:endParaRPr lang="en-GB" sz="2400" dirty="0">
              <a:latin typeface="Times New Roman" panose="02020603050405020304" pitchFamily="18" charset="0"/>
              <a:ea typeface="SimSun" panose="02010600030101010101" pitchFamily="2" charset="-122"/>
            </a:endParaRPr>
          </a:p>
          <a:p>
            <a:r>
              <a:rPr lang="en-GB" sz="2400" i="1" dirty="0">
                <a:latin typeface="Times New Roman" panose="02020603050405020304" pitchFamily="18" charset="0"/>
                <a:ea typeface="SimSun" panose="02010600030101010101" pitchFamily="2" charset="-122"/>
              </a:rPr>
              <a:t>- </a:t>
            </a:r>
            <a:r>
              <a:rPr lang="en-GB" sz="2400" i="1" dirty="0">
                <a:solidFill>
                  <a:srgbClr val="FF0000"/>
                </a:solidFill>
                <a:latin typeface="Times New Roman" panose="02020603050405020304" pitchFamily="18" charset="0"/>
                <a:ea typeface="SimSun" panose="02010600030101010101" pitchFamily="2" charset="-122"/>
              </a:rPr>
              <a:t>Are there any indicators (within the recent academic publications) that current discoveries in AGI are being adopted already or going to be adopted soon within Industry 4.0?</a:t>
            </a:r>
          </a:p>
          <a:p>
            <a:endParaRPr lang="en-GB" sz="2400" i="1" dirty="0">
              <a:latin typeface="Times New Roman" panose="02020603050405020304" pitchFamily="18" charset="0"/>
              <a:ea typeface="SimSun" panose="02010600030101010101" pitchFamily="2" charset="-122"/>
            </a:endParaRPr>
          </a:p>
          <a:p>
            <a:r>
              <a:rPr lang="en-GB" sz="2400" i="1" dirty="0">
                <a:latin typeface="Times New Roman" panose="02020603050405020304" pitchFamily="18" charset="0"/>
                <a:ea typeface="SimSun" panose="02010600030101010101" pitchFamily="2" charset="-122"/>
              </a:rPr>
              <a:t>- </a:t>
            </a:r>
            <a:r>
              <a:rPr lang="en-GB" sz="2400" i="1" dirty="0">
                <a:solidFill>
                  <a:srgbClr val="FF0000"/>
                </a:solidFill>
                <a:latin typeface="Times New Roman" panose="02020603050405020304" pitchFamily="18" charset="0"/>
                <a:ea typeface="SimSun" panose="02010600030101010101" pitchFamily="2" charset="-122"/>
              </a:rPr>
              <a:t>What is the gap (and trends regarding such gap) between the AGI research and modern industry needs?</a:t>
            </a:r>
            <a:endParaRPr lang="en-US" sz="2400" i="1" dirty="0">
              <a:solidFill>
                <a:srgbClr val="FF0000"/>
              </a:solidFill>
              <a:latin typeface="Times New Roman" panose="02020603050405020304" pitchFamily="18" charset="0"/>
              <a:ea typeface="SimSun" panose="02010600030101010101" pitchFamily="2" charset="-122"/>
            </a:endParaRPr>
          </a:p>
        </p:txBody>
      </p:sp>
      <p:sp>
        <p:nvSpPr>
          <p:cNvPr id="11" name="Rectangle 10"/>
          <p:cNvSpPr/>
          <p:nvPr/>
        </p:nvSpPr>
        <p:spPr>
          <a:xfrm>
            <a:off x="203257" y="77622"/>
            <a:ext cx="7244484" cy="646331"/>
          </a:xfrm>
          <a:prstGeom prst="rect">
            <a:avLst/>
          </a:prstGeom>
        </p:spPr>
        <p:txBody>
          <a:bodyPr wrap="none">
            <a:spAutoFit/>
          </a:bodyPr>
          <a:lstStyle/>
          <a:p>
            <a:r>
              <a:rPr lang="en-US" sz="3600" b="1" dirty="0">
                <a:solidFill>
                  <a:srgbClr val="FF0000"/>
                </a:solidFill>
                <a:latin typeface="Calibri" pitchFamily="34" charset="0"/>
              </a:rPr>
              <a:t>Objectives and methods of our study</a:t>
            </a:r>
          </a:p>
        </p:txBody>
      </p:sp>
      <p:sp>
        <p:nvSpPr>
          <p:cNvPr id="12" name="Right Arrow 11"/>
          <p:cNvSpPr/>
          <p:nvPr/>
        </p:nvSpPr>
        <p:spPr>
          <a:xfrm>
            <a:off x="4863896" y="3308853"/>
            <a:ext cx="3495534" cy="567890"/>
          </a:xfrm>
          <a:prstGeom prst="rightArrow">
            <a:avLst>
              <a:gd name="adj1" fmla="val 50000"/>
              <a:gd name="adj2" fmla="val 822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09108" y="1161057"/>
            <a:ext cx="3395713" cy="2246769"/>
          </a:xfrm>
          <a:prstGeom prst="rect">
            <a:avLst/>
          </a:prstGeom>
          <a:noFill/>
        </p:spPr>
        <p:txBody>
          <a:bodyPr wrap="square" lIns="91440" tIns="45720" rIns="91440" bIns="45720">
            <a:spAutoFit/>
          </a:bodyPr>
          <a:lstStyle/>
          <a:p>
            <a:pPr algn="just"/>
            <a:r>
              <a:rPr lang="en-US" sz="2000" b="0" cap="none" spc="0" dirty="0">
                <a:ln w="0"/>
                <a:solidFill>
                  <a:schemeClr val="accent1"/>
                </a:solidFill>
                <a:effectLst>
                  <a:outerShdw blurRad="38100" dist="25400" dir="5400000" algn="ctr" rotWithShape="0">
                    <a:srgbClr val="6E747A">
                      <a:alpha val="43000"/>
                    </a:srgbClr>
                  </a:outerShdw>
                </a:effectLst>
              </a:rPr>
              <a:t>We address our questions here (to the pool of academic publications) as the objectives for </a:t>
            </a:r>
            <a:r>
              <a:rPr lang="en-US" sz="2000" b="1" i="1" dirty="0">
                <a:ln w="0"/>
                <a:solidFill>
                  <a:schemeClr val="accent1"/>
                </a:solidFill>
                <a:effectLst>
                  <a:outerShdw blurRad="38100" dist="25400" dir="5400000" algn="ctr" rotWithShape="0">
                    <a:srgbClr val="6E747A">
                      <a:alpha val="43000"/>
                    </a:srgbClr>
                  </a:outerShdw>
                </a:effectLst>
              </a:rPr>
              <a:t>systematic mapping study </a:t>
            </a:r>
            <a:r>
              <a:rPr lang="en-US" sz="2000" dirty="0">
                <a:ln w="0"/>
                <a:solidFill>
                  <a:schemeClr val="accent1"/>
                </a:solidFill>
                <a:effectLst>
                  <a:outerShdw blurRad="38100" dist="25400" dir="5400000" algn="ctr" rotWithShape="0">
                    <a:srgbClr val="6E747A">
                      <a:alpha val="43000"/>
                    </a:srgbClr>
                  </a:outerShdw>
                </a:effectLst>
              </a:rPr>
              <a:t>and also we apply </a:t>
            </a:r>
            <a:r>
              <a:rPr lang="en-US" sz="2000" b="1" i="1" dirty="0">
                <a:ln w="0"/>
                <a:solidFill>
                  <a:schemeClr val="accent1"/>
                </a:solidFill>
                <a:effectLst>
                  <a:outerShdw blurRad="38100" dist="25400" dir="5400000" algn="ctr" rotWithShape="0">
                    <a:srgbClr val="6E747A">
                      <a:alpha val="43000"/>
                    </a:srgbClr>
                  </a:outerShdw>
                </a:effectLst>
              </a:rPr>
              <a:t>google distance-based measurements for the gap analysis </a:t>
            </a:r>
            <a:r>
              <a:rPr lang="en-US" sz="2000" dirty="0">
                <a:ln w="0"/>
                <a:solidFill>
                  <a:schemeClr val="accent1"/>
                </a:solidFill>
                <a:effectLst>
                  <a:outerShdw blurRad="38100" dist="25400" dir="5400000" algn="ctr" rotWithShape="0">
                    <a:srgbClr val="6E747A">
                      <a:alpha val="43000"/>
                    </a:srgbClr>
                  </a:outerShdw>
                </a:effectLst>
              </a:rPr>
              <a:t>…</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14" name="Rectangle 13"/>
          <p:cNvSpPr/>
          <p:nvPr/>
        </p:nvSpPr>
        <p:spPr>
          <a:xfrm>
            <a:off x="4862815" y="3882603"/>
            <a:ext cx="3497422" cy="2462213"/>
          </a:xfrm>
          <a:prstGeom prst="rect">
            <a:avLst/>
          </a:prstGeom>
        </p:spPr>
        <p:txBody>
          <a:bodyPr wrap="square">
            <a:spAutoFit/>
          </a:bodyPr>
          <a:lstStyle/>
          <a:p>
            <a:pPr algn="just"/>
            <a:r>
              <a:rPr lang="en-US" sz="1100" i="1" dirty="0">
                <a:solidFill>
                  <a:srgbClr val="2E2E2E"/>
                </a:solidFill>
              </a:rPr>
              <a:t>A systematic mapping study is “the process of identifying, categorizing, analyzing existing literatures that are relevant to a certain research topic”. The aim of a systematic mapping study is to get a comprehensive overview on a particular research topic, present unbiased assessment of current literature, identify research gaps and collect evidence for future research directions. The outcome of a mapping study is a classified portfolio of publications on the research area; i.e., a high level map reporting the structure of existing literature related to the research field subject of interest, visualizing the status of that field with respect to pre-defined research questions, and giving a visual summary and mapping with respect to various classification categories.</a:t>
            </a:r>
          </a:p>
        </p:txBody>
      </p:sp>
      <p:pic>
        <p:nvPicPr>
          <p:cNvPr id="15" name="Picture 14"/>
          <p:cNvPicPr>
            <a:picLocks noChangeAspect="1"/>
          </p:cNvPicPr>
          <p:nvPr/>
        </p:nvPicPr>
        <p:blipFill>
          <a:blip r:embed="rId6"/>
          <a:stretch>
            <a:fillRect/>
          </a:stretch>
        </p:blipFill>
        <p:spPr>
          <a:xfrm>
            <a:off x="73888" y="6350054"/>
            <a:ext cx="2283114" cy="448780"/>
          </a:xfrm>
          <a:prstGeom prst="rect">
            <a:avLst/>
          </a:prstGeom>
        </p:spPr>
      </p:pic>
    </p:spTree>
    <p:extLst>
      <p:ext uri="{BB962C8B-B14F-4D97-AF65-F5344CB8AC3E}">
        <p14:creationId xmlns:p14="http://schemas.microsoft.com/office/powerpoint/2010/main" val="1558427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909" y="933020"/>
            <a:ext cx="10972800" cy="4878259"/>
          </a:xfrm>
          <a:prstGeom prst="rect">
            <a:avLst/>
          </a:prstGeom>
        </p:spPr>
        <p:txBody>
          <a:bodyPr wrap="square">
            <a:spAutoFit/>
          </a:bodyPr>
          <a:lstStyle/>
          <a:p>
            <a:pPr indent="151130" algn="just">
              <a:spcAft>
                <a:spcPts val="600"/>
              </a:spcAft>
            </a:pPr>
            <a:r>
              <a:rPr lang="en-US" sz="2800" b="1" dirty="0">
                <a:solidFill>
                  <a:srgbClr val="0070C0"/>
                </a:solidFill>
                <a:latin typeface="Times New Roman" panose="02020603050405020304" pitchFamily="18" charset="0"/>
                <a:ea typeface="SimSun" panose="02010600030101010101" pitchFamily="2" charset="-122"/>
              </a:rPr>
              <a:t>92</a:t>
            </a:r>
            <a:r>
              <a:rPr lang="en-US" sz="2400" dirty="0">
                <a:latin typeface="Times New Roman" panose="02020603050405020304" pitchFamily="18" charset="0"/>
                <a:ea typeface="SimSun" panose="02010600030101010101" pitchFamily="2" charset="-122"/>
              </a:rPr>
              <a:t> articles from </a:t>
            </a:r>
            <a:r>
              <a:rPr lang="en-US" sz="2800" b="1" dirty="0">
                <a:solidFill>
                  <a:srgbClr val="0070C0"/>
                </a:solidFill>
                <a:latin typeface="Times New Roman" panose="02020603050405020304" pitchFamily="18" charset="0"/>
                <a:ea typeface="SimSun" panose="02010600030101010101" pitchFamily="2" charset="-122"/>
              </a:rPr>
              <a:t>3</a:t>
            </a:r>
            <a:r>
              <a:rPr lang="en-US" sz="2400" dirty="0">
                <a:latin typeface="Times New Roman" panose="02020603050405020304" pitchFamily="18" charset="0"/>
                <a:ea typeface="SimSun" panose="02010600030101010101" pitchFamily="2" charset="-122"/>
              </a:rPr>
              <a:t> scientific journals and </a:t>
            </a:r>
            <a:r>
              <a:rPr lang="en-US" sz="2800" b="1" dirty="0">
                <a:solidFill>
                  <a:srgbClr val="0070C0"/>
                </a:solidFill>
                <a:latin typeface="Times New Roman" panose="02020603050405020304" pitchFamily="18" charset="0"/>
                <a:ea typeface="SimSun" panose="02010600030101010101" pitchFamily="2" charset="-122"/>
              </a:rPr>
              <a:t>2</a:t>
            </a:r>
            <a:r>
              <a:rPr lang="en-US" sz="2400" dirty="0">
                <a:latin typeface="Times New Roman" panose="02020603050405020304" pitchFamily="18" charset="0"/>
                <a:ea typeface="SimSun" panose="02010600030101010101" pitchFamily="2" charset="-122"/>
              </a:rPr>
              <a:t> conferences published within the period </a:t>
            </a:r>
            <a:r>
              <a:rPr lang="en-US" sz="2800" b="1" dirty="0">
                <a:solidFill>
                  <a:srgbClr val="0070C0"/>
                </a:solidFill>
                <a:latin typeface="Times New Roman" panose="02020603050405020304" pitchFamily="18" charset="0"/>
                <a:ea typeface="SimSun" panose="02010600030101010101" pitchFamily="2" charset="-122"/>
              </a:rPr>
              <a:t>2015 – 2019</a:t>
            </a:r>
            <a:r>
              <a:rPr lang="en-US" sz="2400" dirty="0">
                <a:latin typeface="Times New Roman" panose="02020603050405020304" pitchFamily="18" charset="0"/>
                <a:ea typeface="SimSun" panose="02010600030101010101" pitchFamily="2" charset="-122"/>
              </a:rPr>
              <a:t> were inspected as follows: </a:t>
            </a:r>
            <a:endParaRPr lang="fi-FI" sz="2400" dirty="0">
              <a:latin typeface="Times New Roman" panose="02020603050405020304" pitchFamily="18" charset="0"/>
              <a:ea typeface="SimSun" panose="02010600030101010101" pitchFamily="2" charset="-122"/>
            </a:endParaRPr>
          </a:p>
          <a:p>
            <a:pPr marL="342900" marR="0" lvl="0" indent="-342900">
              <a:spcBef>
                <a:spcPts val="600"/>
              </a:spcBef>
              <a:spcAft>
                <a:spcPts val="0"/>
              </a:spcAft>
              <a:buFont typeface="Symbol" panose="05050102010706020507" pitchFamily="18" charset="2"/>
              <a:buChar char=""/>
              <a:tabLst>
                <a:tab pos="152400" algn="l"/>
                <a:tab pos="228600" algn="l"/>
              </a:tabLst>
            </a:pPr>
            <a:r>
              <a:rPr lang="en-US" sz="2800" b="1" dirty="0">
                <a:solidFill>
                  <a:srgbClr val="0070C0"/>
                </a:solidFill>
                <a:latin typeface="Times New Roman" panose="02020603050405020304" pitchFamily="18" charset="0"/>
                <a:ea typeface="SimSun" panose="02010600030101010101" pitchFamily="2" charset="-122"/>
              </a:rPr>
              <a:t>Artificial Intelligence (AIJ);</a:t>
            </a:r>
            <a:endParaRPr lang="fi-FI" sz="2800" b="1" dirty="0">
              <a:solidFill>
                <a:srgbClr val="0070C0"/>
              </a:solidFill>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152400" algn="l"/>
                <a:tab pos="228600" algn="l"/>
              </a:tabLst>
            </a:pPr>
            <a:r>
              <a:rPr lang="en-US" sz="2800" b="1" dirty="0">
                <a:solidFill>
                  <a:srgbClr val="0070C0"/>
                </a:solidFill>
                <a:latin typeface="Times New Roman" panose="02020603050405020304" pitchFamily="18" charset="0"/>
                <a:ea typeface="SimSun" panose="02010600030101010101" pitchFamily="2" charset="-122"/>
              </a:rPr>
              <a:t>International Conference on Artificial General Intelligence (ICAGI);</a:t>
            </a:r>
            <a:endParaRPr lang="fi-FI" sz="2800" b="1" dirty="0">
              <a:solidFill>
                <a:srgbClr val="0070C0"/>
              </a:solidFill>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152400" algn="l"/>
                <a:tab pos="228600" algn="l"/>
              </a:tabLst>
            </a:pPr>
            <a:r>
              <a:rPr lang="en-US" sz="2800" b="1" dirty="0">
                <a:solidFill>
                  <a:srgbClr val="0070C0"/>
                </a:solidFill>
                <a:latin typeface="Times New Roman" panose="02020603050405020304" pitchFamily="18" charset="0"/>
                <a:ea typeface="SimSun" panose="02010600030101010101" pitchFamily="2" charset="-122"/>
              </a:rPr>
              <a:t>International Joint Conference on Artificial Intelligence (IJCAI);</a:t>
            </a:r>
            <a:endParaRPr lang="fi-FI" sz="2800" b="1" dirty="0">
              <a:solidFill>
                <a:srgbClr val="0070C0"/>
              </a:solidFill>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152400" algn="l"/>
                <a:tab pos="228600" algn="l"/>
              </a:tabLst>
            </a:pPr>
            <a:r>
              <a:rPr lang="en-US" sz="2800" b="1" dirty="0">
                <a:solidFill>
                  <a:srgbClr val="0070C0"/>
                </a:solidFill>
                <a:latin typeface="Times New Roman" panose="02020603050405020304" pitchFamily="18" charset="0"/>
                <a:ea typeface="SimSun" panose="02010600030101010101" pitchFamily="2" charset="-122"/>
              </a:rPr>
              <a:t>Journal of Artificial General Intelligence (JAGI);</a:t>
            </a:r>
            <a:endParaRPr lang="fi-FI" sz="2800" b="1" dirty="0">
              <a:solidFill>
                <a:srgbClr val="0070C0"/>
              </a:solidFill>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152400" algn="l"/>
                <a:tab pos="228600" algn="l"/>
              </a:tabLst>
            </a:pPr>
            <a:r>
              <a:rPr lang="en-US" sz="2800" b="1" dirty="0">
                <a:solidFill>
                  <a:srgbClr val="0070C0"/>
                </a:solidFill>
                <a:latin typeface="Times New Roman" panose="02020603050405020304" pitchFamily="18" charset="0"/>
                <a:ea typeface="SimSun" panose="02010600030101010101" pitchFamily="2" charset="-122"/>
              </a:rPr>
              <a:t>Journal of Artificial Intelligence Research (JAIR).</a:t>
            </a:r>
            <a:endParaRPr lang="fi-FI" sz="2800" b="1" dirty="0">
              <a:solidFill>
                <a:srgbClr val="0070C0"/>
              </a:solidFill>
              <a:latin typeface="Times New Roman" panose="02020603050405020304" pitchFamily="18" charset="0"/>
              <a:ea typeface="SimSun" panose="02010600030101010101" pitchFamily="2" charset="-122"/>
            </a:endParaRPr>
          </a:p>
          <a:p>
            <a:pPr indent="171450" algn="just">
              <a:spcBef>
                <a:spcPts val="600"/>
              </a:spcBef>
              <a:spcAft>
                <a:spcPts val="600"/>
              </a:spcAft>
            </a:pPr>
            <a:endParaRPr lang="en-US" sz="800" dirty="0">
              <a:latin typeface="Times New Roman" panose="02020603050405020304" pitchFamily="18" charset="0"/>
              <a:ea typeface="SimSun" panose="02010600030101010101" pitchFamily="2" charset="-122"/>
            </a:endParaRPr>
          </a:p>
          <a:p>
            <a:pPr indent="171450" algn="just">
              <a:spcBef>
                <a:spcPts val="600"/>
              </a:spcBef>
              <a:spcAft>
                <a:spcPts val="600"/>
              </a:spcAft>
            </a:pPr>
            <a:r>
              <a:rPr lang="en-US" sz="2400" dirty="0">
                <a:latin typeface="Times New Roman" panose="02020603050405020304" pitchFamily="18" charset="0"/>
                <a:ea typeface="SimSun" panose="02010600030101010101" pitchFamily="2" charset="-122"/>
              </a:rPr>
              <a:t>Selected is based on relatedness to AGI, perceived popularity and quality. </a:t>
            </a:r>
          </a:p>
          <a:p>
            <a:pPr indent="171450" algn="just">
              <a:spcBef>
                <a:spcPts val="600"/>
              </a:spcBef>
              <a:spcAft>
                <a:spcPts val="600"/>
              </a:spcAft>
            </a:pPr>
            <a:r>
              <a:rPr lang="en-US" sz="2400" dirty="0">
                <a:latin typeface="Times New Roman" panose="02020603050405020304" pitchFamily="18" charset="0"/>
                <a:ea typeface="SimSun" panose="02010600030101010101" pitchFamily="2" charset="-122"/>
              </a:rPr>
              <a:t>The search phrase used in the automatic search was: ‘</a:t>
            </a:r>
            <a:r>
              <a:rPr lang="en-US" sz="2400" dirty="0">
                <a:solidFill>
                  <a:srgbClr val="0070C0"/>
                </a:solidFill>
                <a:latin typeface="Times New Roman" panose="02020603050405020304" pitchFamily="18" charset="0"/>
                <a:ea typeface="SimSun" panose="02010600030101010101" pitchFamily="2" charset="-122"/>
              </a:rPr>
              <a:t>Artificial General Intelligence</a:t>
            </a:r>
            <a:r>
              <a:rPr lang="en-US" sz="2400" dirty="0">
                <a:latin typeface="Times New Roman" panose="02020603050405020304" pitchFamily="18" charset="0"/>
                <a:ea typeface="SimSun" panose="02010600030101010101" pitchFamily="2" charset="-122"/>
              </a:rPr>
              <a:t>’ </a:t>
            </a:r>
            <a:r>
              <a:rPr lang="en-US" sz="2400" b="1" dirty="0">
                <a:latin typeface="Times New Roman" panose="02020603050405020304" pitchFamily="18" charset="0"/>
                <a:ea typeface="SimSun" panose="02010600030101010101" pitchFamily="2" charset="-122"/>
              </a:rPr>
              <a:t>OR</a:t>
            </a:r>
            <a:r>
              <a:rPr lang="en-US" sz="2400" dirty="0">
                <a:latin typeface="Times New Roman" panose="02020603050405020304" pitchFamily="18" charset="0"/>
                <a:ea typeface="SimSun" panose="02010600030101010101" pitchFamily="2" charset="-122"/>
              </a:rPr>
              <a:t> </a:t>
            </a:r>
            <a:r>
              <a:rPr lang="en-US" sz="2400" dirty="0">
                <a:solidFill>
                  <a:srgbClr val="0070C0"/>
                </a:solidFill>
                <a:latin typeface="Times New Roman" panose="02020603050405020304" pitchFamily="18" charset="0"/>
                <a:ea typeface="SimSun" panose="02010600030101010101" pitchFamily="2" charset="-122"/>
              </a:rPr>
              <a:t>AGI</a:t>
            </a:r>
            <a:r>
              <a:rPr lang="en-US" sz="2400" dirty="0">
                <a:latin typeface="Times New Roman" panose="02020603050405020304" pitchFamily="18" charset="0"/>
                <a:ea typeface="SimSun" panose="02010600030101010101" pitchFamily="2" charset="-122"/>
              </a:rPr>
              <a:t> </a:t>
            </a:r>
            <a:r>
              <a:rPr lang="en-US" sz="2400" b="1" dirty="0">
                <a:latin typeface="Times New Roman" panose="02020603050405020304" pitchFamily="18" charset="0"/>
                <a:ea typeface="SimSun" panose="02010600030101010101" pitchFamily="2" charset="-122"/>
              </a:rPr>
              <a:t>OR</a:t>
            </a:r>
            <a:r>
              <a:rPr lang="en-US" sz="2400" dirty="0">
                <a:latin typeface="Times New Roman" panose="02020603050405020304" pitchFamily="18" charset="0"/>
                <a:ea typeface="SimSun" panose="02010600030101010101" pitchFamily="2" charset="-122"/>
              </a:rPr>
              <a:t> ‘</a:t>
            </a:r>
            <a:r>
              <a:rPr lang="en-US" sz="2400" dirty="0">
                <a:solidFill>
                  <a:srgbClr val="0070C0"/>
                </a:solidFill>
                <a:latin typeface="Times New Roman" panose="02020603050405020304" pitchFamily="18" charset="0"/>
                <a:ea typeface="SimSun" panose="02010600030101010101" pitchFamily="2" charset="-122"/>
              </a:rPr>
              <a:t>Human-Level AI</a:t>
            </a:r>
            <a:r>
              <a:rPr lang="en-US" sz="2400" dirty="0">
                <a:latin typeface="Times New Roman" panose="02020603050405020304" pitchFamily="18" charset="0"/>
                <a:ea typeface="SimSun" panose="02010600030101010101" pitchFamily="2" charset="-122"/>
              </a:rPr>
              <a:t>’ </a:t>
            </a:r>
            <a:r>
              <a:rPr lang="en-US" sz="2400" b="1" dirty="0">
                <a:latin typeface="Times New Roman" panose="02020603050405020304" pitchFamily="18" charset="0"/>
                <a:ea typeface="SimSun" panose="02010600030101010101" pitchFamily="2" charset="-122"/>
              </a:rPr>
              <a:t>OR</a:t>
            </a:r>
            <a:r>
              <a:rPr lang="en-US" sz="2400" dirty="0">
                <a:latin typeface="Times New Roman" panose="02020603050405020304" pitchFamily="18" charset="0"/>
                <a:ea typeface="SimSun" panose="02010600030101010101" pitchFamily="2" charset="-122"/>
              </a:rPr>
              <a:t> </a:t>
            </a:r>
            <a:r>
              <a:rPr lang="en-US" sz="2400" dirty="0">
                <a:solidFill>
                  <a:srgbClr val="0070C0"/>
                </a:solidFill>
                <a:latin typeface="Times New Roman" panose="02020603050405020304" pitchFamily="18" charset="0"/>
                <a:ea typeface="SimSun" panose="02010600030101010101" pitchFamily="2" charset="-122"/>
              </a:rPr>
              <a:t>HLAI</a:t>
            </a:r>
            <a:r>
              <a:rPr lang="en-US" sz="2400" dirty="0">
                <a:latin typeface="Times New Roman" panose="02020603050405020304" pitchFamily="18" charset="0"/>
                <a:ea typeface="SimSun" panose="02010600030101010101" pitchFamily="2" charset="-122"/>
              </a:rPr>
              <a:t> </a:t>
            </a:r>
            <a:r>
              <a:rPr lang="en-US" sz="2400" b="1" dirty="0">
                <a:latin typeface="Times New Roman" panose="02020603050405020304" pitchFamily="18" charset="0"/>
                <a:ea typeface="SimSun" panose="02010600030101010101" pitchFamily="2" charset="-122"/>
              </a:rPr>
              <a:t>OR</a:t>
            </a:r>
            <a:r>
              <a:rPr lang="en-US" sz="2400" dirty="0">
                <a:latin typeface="Times New Roman" panose="02020603050405020304" pitchFamily="18" charset="0"/>
                <a:ea typeface="SimSun" panose="02010600030101010101" pitchFamily="2" charset="-122"/>
              </a:rPr>
              <a:t> </a:t>
            </a:r>
            <a:r>
              <a:rPr lang="en-US" sz="2400" dirty="0">
                <a:solidFill>
                  <a:srgbClr val="0070C0"/>
                </a:solidFill>
                <a:latin typeface="Times New Roman" panose="02020603050405020304" pitchFamily="18" charset="0"/>
                <a:ea typeface="SimSun" panose="02010600030101010101" pitchFamily="2" charset="-122"/>
              </a:rPr>
              <a:t>Superintelligence</a:t>
            </a:r>
            <a:endParaRPr lang="fi-FI" sz="2400" dirty="0">
              <a:latin typeface="Times New Roman" panose="02020603050405020304" pitchFamily="18" charset="0"/>
              <a:ea typeface="SimSun" panose="02010600030101010101" pitchFamily="2" charset="-122"/>
            </a:endParaRPr>
          </a:p>
        </p:txBody>
      </p:sp>
      <p:sp>
        <p:nvSpPr>
          <p:cNvPr id="5" name="Rectangle 4"/>
          <p:cNvSpPr/>
          <p:nvPr/>
        </p:nvSpPr>
        <p:spPr>
          <a:xfrm>
            <a:off x="203257" y="77622"/>
            <a:ext cx="7949292" cy="646331"/>
          </a:xfrm>
          <a:prstGeom prst="rect">
            <a:avLst/>
          </a:prstGeom>
        </p:spPr>
        <p:txBody>
          <a:bodyPr wrap="none">
            <a:spAutoFit/>
          </a:bodyPr>
          <a:lstStyle/>
          <a:p>
            <a:r>
              <a:rPr lang="en-US" sz="3600" b="1" dirty="0">
                <a:solidFill>
                  <a:srgbClr val="FF0000"/>
                </a:solidFill>
                <a:latin typeface="Calibri" pitchFamily="34" charset="0"/>
              </a:rPr>
              <a:t>Inspected sources for the mapping study</a:t>
            </a:r>
          </a:p>
        </p:txBody>
      </p:sp>
      <p:pic>
        <p:nvPicPr>
          <p:cNvPr id="6" name="Picture 5"/>
          <p:cNvPicPr>
            <a:picLocks noChangeAspect="1"/>
          </p:cNvPicPr>
          <p:nvPr/>
        </p:nvPicPr>
        <p:blipFill>
          <a:blip r:embed="rId2"/>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49708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87931" y="2050473"/>
            <a:ext cx="11342255" cy="3833091"/>
          </a:xfrm>
          <a:prstGeom prst="rect">
            <a:avLst/>
          </a:prstGeom>
        </p:spPr>
      </p:pic>
      <p:pic>
        <p:nvPicPr>
          <p:cNvPr id="5" name="Picture 4"/>
          <p:cNvPicPr>
            <a:picLocks noChangeAspect="1"/>
          </p:cNvPicPr>
          <p:nvPr/>
        </p:nvPicPr>
        <p:blipFill>
          <a:blip r:embed="rId3"/>
          <a:stretch>
            <a:fillRect/>
          </a:stretch>
        </p:blipFill>
        <p:spPr>
          <a:xfrm>
            <a:off x="6890323" y="504531"/>
            <a:ext cx="5192423" cy="1008069"/>
          </a:xfrm>
          <a:prstGeom prst="rect">
            <a:avLst/>
          </a:prstGeom>
        </p:spPr>
      </p:pic>
      <p:sp>
        <p:nvSpPr>
          <p:cNvPr id="6" name="Rectangle 5"/>
          <p:cNvSpPr/>
          <p:nvPr/>
        </p:nvSpPr>
        <p:spPr>
          <a:xfrm>
            <a:off x="203257" y="77622"/>
            <a:ext cx="6555384" cy="1384995"/>
          </a:xfrm>
          <a:prstGeom prst="rect">
            <a:avLst/>
          </a:prstGeom>
        </p:spPr>
        <p:txBody>
          <a:bodyPr wrap="none">
            <a:spAutoFit/>
          </a:bodyPr>
          <a:lstStyle/>
          <a:p>
            <a:r>
              <a:rPr lang="en-US" sz="3600" b="1" dirty="0">
                <a:solidFill>
                  <a:srgbClr val="FF0000"/>
                </a:solidFill>
                <a:latin typeface="Calibri" pitchFamily="34" charset="0"/>
              </a:rPr>
              <a:t>Distribution of inspected articles:</a:t>
            </a:r>
          </a:p>
          <a:p>
            <a:pPr marL="742950" indent="-742950">
              <a:buAutoNum type="alphaLcParenBoth"/>
            </a:pPr>
            <a:r>
              <a:rPr lang="en-US" sz="2400" b="1" dirty="0">
                <a:solidFill>
                  <a:srgbClr val="FF0000"/>
                </a:solidFill>
                <a:latin typeface="Calibri" pitchFamily="34" charset="0"/>
              </a:rPr>
              <a:t>among publication forums;</a:t>
            </a:r>
          </a:p>
          <a:p>
            <a:pPr marL="742950" indent="-742950">
              <a:buAutoNum type="alphaLcParenBoth"/>
            </a:pPr>
            <a:r>
              <a:rPr lang="en-US" sz="2400" b="1" dirty="0">
                <a:solidFill>
                  <a:srgbClr val="FF0000"/>
                </a:solidFill>
                <a:latin typeface="Calibri" pitchFamily="34" charset="0"/>
              </a:rPr>
              <a:t>yearly distribution</a:t>
            </a:r>
          </a:p>
        </p:txBody>
      </p:sp>
      <p:pic>
        <p:nvPicPr>
          <p:cNvPr id="7" name="Picture 6"/>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79464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3257" y="77622"/>
            <a:ext cx="9507474" cy="646331"/>
          </a:xfrm>
          <a:prstGeom prst="rect">
            <a:avLst/>
          </a:prstGeom>
        </p:spPr>
        <p:txBody>
          <a:bodyPr wrap="none">
            <a:spAutoFit/>
          </a:bodyPr>
          <a:lstStyle/>
          <a:p>
            <a:r>
              <a:rPr lang="en-US" sz="3600" b="1" dirty="0">
                <a:solidFill>
                  <a:srgbClr val="FF0000"/>
                </a:solidFill>
                <a:latin typeface="Calibri" pitchFamily="34" charset="0"/>
              </a:rPr>
              <a:t>Discovered topic categories of inspected articles:</a:t>
            </a:r>
          </a:p>
        </p:txBody>
      </p:sp>
      <p:pic>
        <p:nvPicPr>
          <p:cNvPr id="2" name="Picture 1"/>
          <p:cNvPicPr>
            <a:picLocks noChangeAspect="1"/>
          </p:cNvPicPr>
          <p:nvPr/>
        </p:nvPicPr>
        <p:blipFill>
          <a:blip r:embed="rId2"/>
          <a:stretch>
            <a:fillRect/>
          </a:stretch>
        </p:blipFill>
        <p:spPr>
          <a:xfrm>
            <a:off x="711200" y="756947"/>
            <a:ext cx="10363200" cy="5671562"/>
          </a:xfrm>
          <a:prstGeom prst="rect">
            <a:avLst/>
          </a:prstGeom>
        </p:spPr>
      </p:pic>
      <p:pic>
        <p:nvPicPr>
          <p:cNvPr id="4" name="Picture 3"/>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402369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4973" y="640807"/>
            <a:ext cx="7906316" cy="6096000"/>
          </a:xfrm>
          <a:prstGeom prst="rect">
            <a:avLst/>
          </a:prstGeom>
        </p:spPr>
      </p:pic>
      <p:sp>
        <p:nvSpPr>
          <p:cNvPr id="6" name="Rectangle 5"/>
          <p:cNvSpPr/>
          <p:nvPr/>
        </p:nvSpPr>
        <p:spPr>
          <a:xfrm>
            <a:off x="203257" y="77622"/>
            <a:ext cx="5157309" cy="646331"/>
          </a:xfrm>
          <a:prstGeom prst="rect">
            <a:avLst/>
          </a:prstGeom>
        </p:spPr>
        <p:txBody>
          <a:bodyPr wrap="none">
            <a:spAutoFit/>
          </a:bodyPr>
          <a:lstStyle/>
          <a:p>
            <a:r>
              <a:rPr lang="en-US" sz="3600" b="1" dirty="0">
                <a:solidFill>
                  <a:srgbClr val="FF0000"/>
                </a:solidFill>
                <a:latin typeface="Calibri" pitchFamily="34" charset="0"/>
              </a:rPr>
              <a:t>Topic frequencies by year:</a:t>
            </a:r>
          </a:p>
        </p:txBody>
      </p:sp>
      <p:sp>
        <p:nvSpPr>
          <p:cNvPr id="3" name="TextBox 2"/>
          <p:cNvSpPr txBox="1"/>
          <p:nvPr/>
        </p:nvSpPr>
        <p:spPr>
          <a:xfrm>
            <a:off x="7869382" y="240147"/>
            <a:ext cx="4267203" cy="6278642"/>
          </a:xfrm>
          <a:prstGeom prst="rect">
            <a:avLst/>
          </a:prstGeom>
          <a:solidFill>
            <a:schemeClr val="bg1">
              <a:lumMod val="85000"/>
            </a:schemeClr>
          </a:solidFill>
          <a:ln w="25400">
            <a:solidFill>
              <a:schemeClr val="tx1"/>
            </a:solidFill>
          </a:ln>
        </p:spPr>
        <p:txBody>
          <a:bodyPr wrap="square" rtlCol="0">
            <a:spAutoFit/>
          </a:bodyPr>
          <a:lstStyle/>
          <a:p>
            <a:pPr algn="just"/>
            <a:r>
              <a:rPr lang="en-US" dirty="0"/>
              <a:t>The most frequent topic is </a:t>
            </a:r>
            <a:r>
              <a:rPr lang="en-US" sz="2400" b="1" i="1" dirty="0">
                <a:solidFill>
                  <a:srgbClr val="0070C0"/>
                </a:solidFill>
              </a:rPr>
              <a:t>Cognitive Architectures</a:t>
            </a:r>
            <a:r>
              <a:rPr lang="en-US" b="1" dirty="0"/>
              <a:t>,</a:t>
            </a:r>
            <a:r>
              <a:rPr lang="en-US" dirty="0"/>
              <a:t> which are the abstract models of cognition as well as its software implementation that aims to be a system showing intelligent behavior through AI.</a:t>
            </a:r>
          </a:p>
          <a:p>
            <a:pPr algn="just"/>
            <a:endParaRPr lang="en-US" dirty="0"/>
          </a:p>
          <a:p>
            <a:pPr algn="just"/>
            <a:r>
              <a:rPr lang="en-GB" dirty="0"/>
              <a:t>The second largest topic category was </a:t>
            </a:r>
            <a:r>
              <a:rPr lang="en-GB" sz="2400" b="1" i="1" dirty="0">
                <a:solidFill>
                  <a:srgbClr val="0070C0"/>
                </a:solidFill>
              </a:rPr>
              <a:t>Universal AI</a:t>
            </a:r>
            <a:r>
              <a:rPr lang="en-GB" dirty="0"/>
              <a:t>. The theory of universal AI was created by Marcus </a:t>
            </a:r>
            <a:r>
              <a:rPr lang="en-GB" dirty="0" err="1"/>
              <a:t>Hutter</a:t>
            </a:r>
            <a:r>
              <a:rPr lang="en-GB" dirty="0"/>
              <a:t> and it describes a complete mathematical model for general AI, named AIXI. Although incomputable, this theory is a target of vigorous research.</a:t>
            </a:r>
          </a:p>
          <a:p>
            <a:pPr algn="just"/>
            <a:r>
              <a:rPr lang="en-GB" dirty="0"/>
              <a:t> </a:t>
            </a:r>
          </a:p>
          <a:p>
            <a:pPr algn="just"/>
            <a:r>
              <a:rPr lang="en-GB" sz="2400" b="1" i="1" dirty="0">
                <a:solidFill>
                  <a:srgbClr val="0070C0"/>
                </a:solidFill>
              </a:rPr>
              <a:t>Reinforcement Learning </a:t>
            </a:r>
            <a:r>
              <a:rPr lang="en-GB" dirty="0"/>
              <a:t>(RL) was the third largest category. In 2016 Susumu Katayama presents a new RL algorithm idea with similarity to AIXI. RL is one of the main paradigms of ML, and widely used in narrow AI approaches, but it is also a very important part of many approaches to AGI.</a:t>
            </a:r>
            <a:endParaRPr lang="en-US" dirty="0"/>
          </a:p>
        </p:txBody>
      </p:sp>
      <p:pic>
        <p:nvPicPr>
          <p:cNvPr id="5" name="Picture 4"/>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47656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6893" y="18130"/>
            <a:ext cx="6368714" cy="6386695"/>
          </a:xfrm>
          <a:prstGeom prst="rect">
            <a:avLst/>
          </a:prstGeom>
        </p:spPr>
      </p:pic>
      <p:sp>
        <p:nvSpPr>
          <p:cNvPr id="5" name="Rectangle 4"/>
          <p:cNvSpPr/>
          <p:nvPr/>
        </p:nvSpPr>
        <p:spPr>
          <a:xfrm>
            <a:off x="203257" y="77622"/>
            <a:ext cx="3425467" cy="1754326"/>
          </a:xfrm>
          <a:prstGeom prst="rect">
            <a:avLst/>
          </a:prstGeom>
        </p:spPr>
        <p:txBody>
          <a:bodyPr wrap="square">
            <a:spAutoFit/>
          </a:bodyPr>
          <a:lstStyle/>
          <a:p>
            <a:r>
              <a:rPr lang="en-US" sz="3600" b="1" dirty="0">
                <a:solidFill>
                  <a:srgbClr val="FF0000"/>
                </a:solidFill>
                <a:latin typeface="Calibri" pitchFamily="34" charset="0"/>
              </a:rPr>
              <a:t>Discovered connections between topics:</a:t>
            </a:r>
          </a:p>
        </p:txBody>
      </p:sp>
      <p:sp>
        <p:nvSpPr>
          <p:cNvPr id="6" name="TextBox 5"/>
          <p:cNvSpPr txBox="1"/>
          <p:nvPr/>
        </p:nvSpPr>
        <p:spPr>
          <a:xfrm>
            <a:off x="163629" y="1992431"/>
            <a:ext cx="4966636" cy="3970318"/>
          </a:xfrm>
          <a:prstGeom prst="rect">
            <a:avLst/>
          </a:prstGeom>
          <a:solidFill>
            <a:schemeClr val="bg1">
              <a:lumMod val="85000"/>
            </a:schemeClr>
          </a:solidFill>
          <a:ln w="25400">
            <a:solidFill>
              <a:schemeClr val="tx1"/>
            </a:solidFill>
          </a:ln>
        </p:spPr>
        <p:txBody>
          <a:bodyPr wrap="square" rtlCol="0">
            <a:spAutoFit/>
          </a:bodyPr>
          <a:lstStyle/>
          <a:p>
            <a:pPr algn="just"/>
            <a:r>
              <a:rPr lang="en-US" dirty="0"/>
              <a:t>Cognitive architectures can be associated with 15 other categories. As the aim of cognitive architecture is often to create a versatile general agent, it is reflected on the way the research is done. Nature-inspired approaches are often associated with agent environment and reinforcement learning. The relation between AI evaluation and universal AI can also be observed. A clearly visible focus area on the topic relations is the area with topics 15-20. The heatmap shows close connections between less technical topics such as human-computer interaction, AI safety, philosophical aspects, and human-like qualities, and also multi-agent systems and AGI research. </a:t>
            </a:r>
          </a:p>
        </p:txBody>
      </p:sp>
      <p:pic>
        <p:nvPicPr>
          <p:cNvPr id="7" name="Picture 6"/>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46139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3025" y="10247"/>
            <a:ext cx="6612002" cy="6576794"/>
          </a:xfrm>
          <a:prstGeom prst="rect">
            <a:avLst/>
          </a:prstGeom>
        </p:spPr>
      </p:pic>
      <p:sp>
        <p:nvSpPr>
          <p:cNvPr id="5" name="Rectangle 4"/>
          <p:cNvSpPr/>
          <p:nvPr/>
        </p:nvSpPr>
        <p:spPr>
          <a:xfrm>
            <a:off x="203257" y="77622"/>
            <a:ext cx="4927008" cy="646331"/>
          </a:xfrm>
          <a:prstGeom prst="rect">
            <a:avLst/>
          </a:prstGeom>
        </p:spPr>
        <p:txBody>
          <a:bodyPr wrap="square">
            <a:spAutoFit/>
          </a:bodyPr>
          <a:lstStyle/>
          <a:p>
            <a:r>
              <a:rPr lang="en-US" sz="3600" b="1" dirty="0">
                <a:solidFill>
                  <a:srgbClr val="FF0000"/>
                </a:solidFill>
                <a:latin typeface="Calibri" pitchFamily="34" charset="0"/>
              </a:rPr>
              <a:t>Types of AGI research:</a:t>
            </a:r>
          </a:p>
        </p:txBody>
      </p:sp>
      <p:sp>
        <p:nvSpPr>
          <p:cNvPr id="6" name="TextBox 5"/>
          <p:cNvSpPr txBox="1"/>
          <p:nvPr/>
        </p:nvSpPr>
        <p:spPr>
          <a:xfrm>
            <a:off x="96252" y="808527"/>
            <a:ext cx="6458551" cy="5355312"/>
          </a:xfrm>
          <a:prstGeom prst="rect">
            <a:avLst/>
          </a:prstGeom>
          <a:solidFill>
            <a:schemeClr val="bg1">
              <a:lumMod val="85000"/>
            </a:schemeClr>
          </a:solidFill>
          <a:ln w="25400">
            <a:solidFill>
              <a:schemeClr val="tx1"/>
            </a:solidFill>
          </a:ln>
        </p:spPr>
        <p:txBody>
          <a:bodyPr wrap="square" rtlCol="0">
            <a:spAutoFit/>
          </a:bodyPr>
          <a:lstStyle/>
          <a:p>
            <a:pPr algn="just"/>
            <a:r>
              <a:rPr lang="en-US" dirty="0"/>
              <a:t>     It can be seen that most of the research in the field is solution proposals. This means that the research consists predominantly of new approaches to different problems. This focus on the new ideas combined with the almost complete lack of evaluation research shows that the field is still very young, as there are not much practical applications to investigate. It is also possible that often this kind of evaluation research could be very valuable and therefore kept private and unpublished, but as the sample articles are mostly from academia, that should not be the case here. </a:t>
            </a:r>
            <a:endParaRPr lang="fi-FI" dirty="0"/>
          </a:p>
          <a:p>
            <a:pPr algn="just"/>
            <a:r>
              <a:rPr lang="en-US" dirty="0"/>
              <a:t>     There is some validation research, which means investigation of not-yet-implemented solution proposals. Often solution proposal articles provided some proof in form of methodological analysis, prototype or experiments, which makes them also validation research papers. </a:t>
            </a:r>
            <a:endParaRPr lang="fi-FI" dirty="0"/>
          </a:p>
          <a:p>
            <a:pPr algn="just"/>
            <a:r>
              <a:rPr lang="en-US" dirty="0"/>
              <a:t>     Also common were philosophical papers, meaning papers that sketch a new way of looking at the subject, or that present a conceptual framework to be used in future research. Especially on these topics the lack of practical applications makes evaluation and validation research difficult, as there is currently no competent AGI. </a:t>
            </a:r>
            <a:endParaRPr lang="fi-FI" dirty="0"/>
          </a:p>
        </p:txBody>
      </p:sp>
      <p:pic>
        <p:nvPicPr>
          <p:cNvPr id="7" name="Picture 6"/>
          <p:cNvPicPr>
            <a:picLocks noChangeAspect="1"/>
          </p:cNvPicPr>
          <p:nvPr/>
        </p:nvPicPr>
        <p:blipFill>
          <a:blip r:embed="rId3"/>
          <a:stretch>
            <a:fillRect/>
          </a:stretch>
        </p:blipFill>
        <p:spPr>
          <a:xfrm>
            <a:off x="3898240" y="6448927"/>
            <a:ext cx="8118730" cy="324101"/>
          </a:xfrm>
          <a:prstGeom prst="rect">
            <a:avLst/>
          </a:prstGeom>
          <a:ln w="19050">
            <a:solidFill>
              <a:schemeClr val="tx1"/>
            </a:solidFill>
          </a:ln>
        </p:spPr>
      </p:pic>
      <p:pic>
        <p:nvPicPr>
          <p:cNvPr id="8" name="Picture 7"/>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62819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778" y="1159773"/>
            <a:ext cx="759512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How to cite this paper:</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5" name="Rectangle 4"/>
          <p:cNvSpPr/>
          <p:nvPr/>
        </p:nvSpPr>
        <p:spPr>
          <a:xfrm>
            <a:off x="1938215" y="2604366"/>
            <a:ext cx="7643447" cy="923330"/>
          </a:xfrm>
          <a:prstGeom prst="rect">
            <a:avLst/>
          </a:prstGeom>
          <a:solidFill>
            <a:schemeClr val="bg1">
              <a:lumMod val="85000"/>
            </a:schemeClr>
          </a:solidFill>
          <a:ln w="38100">
            <a:solidFill>
              <a:srgbClr val="FF0000"/>
            </a:solidFill>
          </a:ln>
        </p:spPr>
        <p:txBody>
          <a:bodyPr wrap="square">
            <a:spAutoFit/>
          </a:bodyPr>
          <a:lstStyle/>
          <a:p>
            <a:pPr lvl="0"/>
            <a:r>
              <a:rPr lang="en-US" dirty="0" err="1"/>
              <a:t>Kumpulainen</a:t>
            </a:r>
            <a:r>
              <a:rPr lang="en-US" dirty="0"/>
              <a:t>, S., &amp; Terziyan, V. (2022). Artificial General Intelligence vs. Industry 4.0: Do They Need Each Other?</a:t>
            </a:r>
            <a:r>
              <a:rPr lang="en-US" i="1" dirty="0"/>
              <a:t> Procedia Computer Science</a:t>
            </a:r>
            <a:r>
              <a:rPr lang="en-US" dirty="0"/>
              <a:t>, </a:t>
            </a:r>
            <a:r>
              <a:rPr lang="en-US" i="1" dirty="0"/>
              <a:t>200</a:t>
            </a:r>
            <a:r>
              <a:rPr lang="en-US" dirty="0"/>
              <a:t>, 140-150. Elsevier. </a:t>
            </a:r>
            <a:r>
              <a:rPr lang="en-US" u="sng" dirty="0">
                <a:hlinkClick r:id="rId2" tooltip="Persistent link using digital object identifier"/>
              </a:rPr>
              <a:t>https://doi.org/10.1016/j.procs.2022.01.213</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2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57" y="77622"/>
            <a:ext cx="4927008" cy="646331"/>
          </a:xfrm>
          <a:prstGeom prst="rect">
            <a:avLst/>
          </a:prstGeom>
        </p:spPr>
        <p:txBody>
          <a:bodyPr wrap="square">
            <a:spAutoFit/>
          </a:bodyPr>
          <a:lstStyle/>
          <a:p>
            <a:r>
              <a:rPr lang="en-US" sz="3600" b="1" dirty="0">
                <a:solidFill>
                  <a:srgbClr val="FF0000"/>
                </a:solidFill>
                <a:latin typeface="Calibri" pitchFamily="34" charset="0"/>
              </a:rPr>
              <a:t>AGI research locations:</a:t>
            </a:r>
          </a:p>
        </p:txBody>
      </p:sp>
      <p:pic>
        <p:nvPicPr>
          <p:cNvPr id="2" name="Picture 1"/>
          <p:cNvPicPr>
            <a:picLocks noChangeAspect="1"/>
          </p:cNvPicPr>
          <p:nvPr/>
        </p:nvPicPr>
        <p:blipFill>
          <a:blip r:embed="rId2"/>
          <a:stretch>
            <a:fillRect/>
          </a:stretch>
        </p:blipFill>
        <p:spPr>
          <a:xfrm>
            <a:off x="67377" y="693440"/>
            <a:ext cx="11278635" cy="5919116"/>
          </a:xfrm>
          <a:prstGeom prst="rect">
            <a:avLst/>
          </a:prstGeom>
        </p:spPr>
      </p:pic>
      <p:sp>
        <p:nvSpPr>
          <p:cNvPr id="4" name="Rectangle 3"/>
          <p:cNvSpPr/>
          <p:nvPr/>
        </p:nvSpPr>
        <p:spPr>
          <a:xfrm>
            <a:off x="10029521" y="108633"/>
            <a:ext cx="2088683" cy="4031873"/>
          </a:xfrm>
          <a:prstGeom prst="rect">
            <a:avLst/>
          </a:prstGeom>
          <a:solidFill>
            <a:schemeClr val="bg1">
              <a:lumMod val="95000"/>
            </a:schemeClr>
          </a:solidFill>
          <a:ln w="25400">
            <a:solidFill>
              <a:schemeClr val="tx1"/>
            </a:solidFill>
          </a:ln>
        </p:spPr>
        <p:txBody>
          <a:bodyPr wrap="square" lIns="91440" tIns="45720" rIns="91440" bIns="45720">
            <a:spAutoFit/>
          </a:bodyPr>
          <a:lstStyle/>
          <a:p>
            <a:pPr algn="just"/>
            <a:r>
              <a:rPr lang="en-US" sz="3200" b="1" cap="none" spc="0" dirty="0">
                <a:ln w="0"/>
                <a:solidFill>
                  <a:schemeClr val="accent1"/>
                </a:solidFill>
                <a:effectLst>
                  <a:outerShdw blurRad="38100" dist="25400" dir="5400000" algn="ctr" rotWithShape="0">
                    <a:srgbClr val="6E747A">
                      <a:alpha val="43000"/>
                    </a:srgbClr>
                  </a:outerShdw>
                </a:effectLst>
              </a:rPr>
              <a:t>Leaders:</a:t>
            </a:r>
          </a:p>
          <a:p>
            <a:pPr algn="just"/>
            <a:r>
              <a:rPr lang="en-US" sz="2800" b="0" cap="none" spc="0" dirty="0">
                <a:ln w="0"/>
                <a:solidFill>
                  <a:schemeClr val="accent1"/>
                </a:solidFill>
                <a:effectLst>
                  <a:outerShdw blurRad="38100" dist="25400" dir="5400000" algn="ctr" rotWithShape="0">
                    <a:srgbClr val="6E747A">
                      <a:alpha val="43000"/>
                    </a:srgbClr>
                  </a:outerShdw>
                </a:effectLst>
              </a:rPr>
              <a:t>USA, Netherlands, Iceland, China, Australia, Russia, Canada, Japan …</a:t>
            </a:r>
          </a:p>
        </p:txBody>
      </p:sp>
      <p:pic>
        <p:nvPicPr>
          <p:cNvPr id="6" name="Picture 5"/>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61170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1095" y="185882"/>
            <a:ext cx="8019443" cy="154045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21813" y="3351792"/>
                <a:ext cx="9254837" cy="1135375"/>
              </a:xfrm>
              <a:prstGeom prst="rect">
                <a:avLst/>
              </a:prstGeom>
              <a:ln w="254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𝑁𝐺</m:t>
                      </m:r>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a:rPr lang="en-US" sz="3200" i="1">
                              <a:latin typeface="Cambria Math" panose="02040503050406030204" pitchFamily="18" charset="0"/>
                            </a:rPr>
                            <m:t>𝑦</m:t>
                          </m:r>
                        </m:e>
                      </m:d>
                      <m:r>
                        <a:rPr lang="en-US" sz="3200" i="0">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a:rPr lang="en-US" sz="3200" i="1">
                                  <a:latin typeface="Cambria Math" panose="02040503050406030204" pitchFamily="18" charset="0"/>
                                </a:rPr>
                                <m:t>𝑚𝑎𝑥</m:t>
                              </m:r>
                            </m:fName>
                            <m:e>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𝑦</m:t>
                                          </m:r>
                                        </m:e>
                                      </m:d>
                                    </m:e>
                                  </m:func>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a:rPr lang="en-US" sz="3200" i="1">
                                      <a:latin typeface="Cambria Math" panose="02040503050406030204" pitchFamily="18" charset="0"/>
                                    </a:rPr>
                                    <m:t>𝑦</m:t>
                                  </m:r>
                                </m:e>
                              </m:d>
                            </m:e>
                          </m:func>
                        </m:num>
                        <m:den>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𝑁</m:t>
                              </m:r>
                              <m:r>
                                <a:rPr lang="en-US" sz="3200" i="0">
                                  <a:latin typeface="Cambria Math" panose="02040503050406030204" pitchFamily="18" charset="0"/>
                                </a:rPr>
                                <m:t>−</m:t>
                              </m:r>
                            </m:e>
                          </m:func>
                          <m:func>
                            <m:funcPr>
                              <m:ctrlPr>
                                <a:rPr lang="en-US" sz="3200" i="1">
                                  <a:latin typeface="Cambria Math" panose="02040503050406030204" pitchFamily="18" charset="0"/>
                                </a:rPr>
                              </m:ctrlPr>
                            </m:funcPr>
                            <m:fName>
                              <m:r>
                                <a:rPr lang="en-US" sz="3200" i="1">
                                  <a:latin typeface="Cambria Math" panose="02040503050406030204" pitchFamily="18" charset="0"/>
                                </a:rPr>
                                <m:t>𝑚𝑖𝑛</m:t>
                              </m:r>
                            </m:fName>
                            <m:e>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b="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𝑦</m:t>
                                          </m:r>
                                        </m:e>
                                      </m:d>
                                    </m:e>
                                  </m:func>
                                </m:e>
                              </m:d>
                            </m:e>
                          </m:func>
                        </m:den>
                      </m:f>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321813" y="3351792"/>
                <a:ext cx="9254837" cy="1135375"/>
              </a:xfrm>
              <a:prstGeom prst="rect">
                <a:avLst/>
              </a:prstGeom>
              <a:blipFill>
                <a:blip r:embed="rId3"/>
                <a:stretch>
                  <a:fillRect/>
                </a:stretch>
              </a:blipFill>
              <a:ln w="254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2815" y="4677878"/>
                <a:ext cx="7931163" cy="1323439"/>
              </a:xfrm>
              <a:prstGeom prst="rect">
                <a:avLst/>
              </a:prstGeom>
            </p:spPr>
            <p:txBody>
              <a:bodyPr wrap="square">
                <a:spAutoFit/>
              </a:bodyPr>
              <a:lstStyle/>
              <a:p>
                <a:pPr algn="just"/>
                <a14:m>
                  <m:oMath xmlns:m="http://schemas.openxmlformats.org/officeDocument/2006/math">
                    <m:r>
                      <a:rPr lang="en-US" sz="2000" b="0" i="1" smtClean="0">
                        <a:latin typeface="Cambria Math" panose="02040503050406030204" pitchFamily="18" charset="0"/>
                        <a:ea typeface="SimSun" panose="02010600030101010101" pitchFamily="2" charset="-122"/>
                      </a:rPr>
                      <m:t>𝑓</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𝑥</m:t>
                    </m:r>
                    <m:r>
                      <a:rPr lang="en-US" sz="2000" i="1">
                        <a:latin typeface="Cambria Math" panose="02040503050406030204" pitchFamily="18" charset="0"/>
                        <a:ea typeface="SimSun" panose="02010600030101010101" pitchFamily="2" charset="-122"/>
                      </a:rPr>
                      <m:t>)</m:t>
                    </m:r>
                  </m:oMath>
                </a14:m>
                <a:r>
                  <a:rPr lang="en-US" sz="2000" dirty="0">
                    <a:latin typeface="Times New Roman" panose="02020603050405020304" pitchFamily="18" charset="0"/>
                    <a:ea typeface="SimSun" panose="02010600030101010101" pitchFamily="2" charset="-122"/>
                  </a:rPr>
                  <a:t> is the number of Google hits regarding the search term </a:t>
                </a:r>
                <a14:m>
                  <m:oMath xmlns:m="http://schemas.openxmlformats.org/officeDocument/2006/math">
                    <m:r>
                      <a:rPr lang="en-US" sz="2000" i="1">
                        <a:latin typeface="Cambria Math" panose="02040503050406030204" pitchFamily="18" charset="0"/>
                        <a:ea typeface="SimSun" panose="02010600030101010101" pitchFamily="2" charset="-122"/>
                      </a:rPr>
                      <m:t>𝑥</m:t>
                    </m:r>
                  </m:oMath>
                </a14:m>
                <a:r>
                  <a:rPr lang="en-US" sz="2000" dirty="0">
                    <a:latin typeface="Times New Roman" panose="02020603050405020304" pitchFamily="18" charset="0"/>
                    <a:ea typeface="SimSun" panose="02010600030101010101" pitchFamily="2" charset="-122"/>
                  </a:rPr>
                  <a:t>;</a:t>
                </a:r>
                <a:endParaRPr lang="fi-FI" sz="2000" dirty="0">
                  <a:latin typeface="Times New Roman" panose="02020603050405020304" pitchFamily="18" charset="0"/>
                  <a:ea typeface="SimSun" panose="02010600030101010101" pitchFamily="2" charset="-122"/>
                </a:endParaRPr>
              </a:p>
              <a:p>
                <a:pPr algn="just"/>
                <a14:m>
                  <m:oMath xmlns:m="http://schemas.openxmlformats.org/officeDocument/2006/math">
                    <m:r>
                      <a:rPr lang="en-US" sz="2000" b="0" i="1" smtClean="0">
                        <a:latin typeface="Cambria Math" panose="02040503050406030204" pitchFamily="18" charset="0"/>
                        <a:ea typeface="SimSun" panose="02010600030101010101" pitchFamily="2" charset="-122"/>
                      </a:rPr>
                      <m:t>𝑓</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𝑦</m:t>
                    </m:r>
                    <m:r>
                      <a:rPr lang="en-US" sz="2000" i="1">
                        <a:latin typeface="Cambria Math" panose="02040503050406030204" pitchFamily="18" charset="0"/>
                        <a:ea typeface="SimSun" panose="02010600030101010101" pitchFamily="2" charset="-122"/>
                      </a:rPr>
                      <m:t>)</m:t>
                    </m:r>
                  </m:oMath>
                </a14:m>
                <a:r>
                  <a:rPr lang="en-US" sz="2000" dirty="0">
                    <a:latin typeface="Times New Roman" panose="02020603050405020304" pitchFamily="18" charset="0"/>
                    <a:ea typeface="SimSun" panose="02010600030101010101" pitchFamily="2" charset="-122"/>
                  </a:rPr>
                  <a:t> is the number of Google hits regarding the search term </a:t>
                </a:r>
                <a14:m>
                  <m:oMath xmlns:m="http://schemas.openxmlformats.org/officeDocument/2006/math">
                    <m:r>
                      <a:rPr lang="en-US" sz="2000" i="1">
                        <a:latin typeface="Cambria Math" panose="02040503050406030204" pitchFamily="18" charset="0"/>
                        <a:ea typeface="SimSun" panose="02010600030101010101" pitchFamily="2" charset="-122"/>
                      </a:rPr>
                      <m:t>𝑦</m:t>
                    </m:r>
                  </m:oMath>
                </a14:m>
                <a:r>
                  <a:rPr lang="en-US" sz="2000" dirty="0">
                    <a:latin typeface="Times New Roman" panose="02020603050405020304" pitchFamily="18" charset="0"/>
                    <a:ea typeface="SimSun" panose="02010600030101010101" pitchFamily="2" charset="-122"/>
                  </a:rPr>
                  <a:t>;</a:t>
                </a:r>
                <a:endParaRPr lang="fi-FI" sz="2000" dirty="0">
                  <a:latin typeface="Times New Roman" panose="02020603050405020304" pitchFamily="18" charset="0"/>
                  <a:ea typeface="SimSun" panose="02010600030101010101" pitchFamily="2" charset="-122"/>
                </a:endParaRPr>
              </a:p>
              <a:p>
                <a:pPr algn="just"/>
                <a14:m>
                  <m:oMath xmlns:m="http://schemas.openxmlformats.org/officeDocument/2006/math">
                    <m:r>
                      <a:rPr lang="en-US" sz="2000" b="0" i="1" smtClean="0">
                        <a:latin typeface="Cambria Math" panose="02040503050406030204" pitchFamily="18" charset="0"/>
                        <a:ea typeface="SimSun" panose="02010600030101010101" pitchFamily="2" charset="-122"/>
                      </a:rPr>
                      <m:t>𝑓</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𝑥</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𝑦</m:t>
                    </m:r>
                    <m:r>
                      <a:rPr lang="en-US" sz="2000" i="1">
                        <a:latin typeface="Cambria Math" panose="02040503050406030204" pitchFamily="18" charset="0"/>
                        <a:ea typeface="SimSun" panose="02010600030101010101" pitchFamily="2" charset="-122"/>
                      </a:rPr>
                      <m:t>)</m:t>
                    </m:r>
                  </m:oMath>
                </a14:m>
                <a:r>
                  <a:rPr lang="en-US" sz="2000" dirty="0">
                    <a:latin typeface="Times New Roman" panose="02020603050405020304" pitchFamily="18" charset="0"/>
                    <a:ea typeface="SimSun" panose="02010600030101010101" pitchFamily="2" charset="-122"/>
                  </a:rPr>
                  <a:t> is the number of Google hits regarding the search term </a:t>
                </a:r>
                <a:r>
                  <a:rPr lang="en-US" sz="2000" dirty="0">
                    <a:latin typeface="Times New Roman" panose="02020603050405020304" pitchFamily="18" charset="0"/>
                    <a:ea typeface="MS Mincho"/>
                  </a:rPr>
                  <a:t>( </a:t>
                </a:r>
                <a14:m>
                  <m:oMath xmlns:m="http://schemas.openxmlformats.org/officeDocument/2006/math">
                    <m:r>
                      <a:rPr lang="en-US" sz="2000" i="1">
                        <a:latin typeface="Cambria Math" panose="02040503050406030204" pitchFamily="18" charset="0"/>
                        <a:ea typeface="SimSun" panose="02010600030101010101" pitchFamily="2" charset="-122"/>
                      </a:rPr>
                      <m:t>𝑥</m:t>
                    </m:r>
                  </m:oMath>
                </a14:m>
                <a:r>
                  <a:rPr lang="en-US" sz="2000" dirty="0">
                    <a:latin typeface="Times New Roman" panose="02020603050405020304" pitchFamily="18" charset="0"/>
                    <a:ea typeface="MS Mincho"/>
                  </a:rPr>
                  <a:t> AND </a:t>
                </a:r>
                <a14:m>
                  <m:oMath xmlns:m="http://schemas.openxmlformats.org/officeDocument/2006/math">
                    <m:r>
                      <a:rPr lang="en-US" sz="2000" i="1">
                        <a:latin typeface="Cambria Math" panose="02040503050406030204" pitchFamily="18" charset="0"/>
                        <a:ea typeface="SimSun" panose="02010600030101010101" pitchFamily="2" charset="-122"/>
                      </a:rPr>
                      <m:t>𝑦</m:t>
                    </m:r>
                  </m:oMath>
                </a14:m>
                <a:r>
                  <a:rPr lang="en-US" sz="2000" dirty="0">
                    <a:latin typeface="Times New Roman" panose="02020603050405020304" pitchFamily="18" charset="0"/>
                    <a:ea typeface="SimSun" panose="02010600030101010101" pitchFamily="2" charset="-122"/>
                  </a:rPr>
                  <a:t> );</a:t>
                </a:r>
                <a:endParaRPr lang="fi-FI" sz="2000" dirty="0">
                  <a:latin typeface="Times New Roman" panose="02020603050405020304" pitchFamily="18" charset="0"/>
                  <a:ea typeface="SimSun" panose="02010600030101010101" pitchFamily="2" charset="-122"/>
                </a:endParaRPr>
              </a:p>
              <a:p>
                <a:pPr algn="just"/>
                <a14:m>
                  <m:oMath xmlns:m="http://schemas.openxmlformats.org/officeDocument/2006/math">
                    <m:r>
                      <a:rPr lang="en-US" sz="2000" b="0" i="1" smtClean="0">
                        <a:latin typeface="Cambria Math" panose="02040503050406030204" pitchFamily="18" charset="0"/>
                        <a:ea typeface="SimSun" panose="02010600030101010101" pitchFamily="2" charset="-122"/>
                      </a:rPr>
                      <m:t>𝑁</m:t>
                    </m:r>
                  </m:oMath>
                </a14:m>
                <a:r>
                  <a:rPr lang="en-US" sz="2000" dirty="0">
                    <a:latin typeface="Times New Roman" panose="02020603050405020304" pitchFamily="18" charset="0"/>
                    <a:ea typeface="SimSun" panose="02010600030101010101" pitchFamily="2" charset="-122"/>
                  </a:rPr>
                  <a:t> is the total number of pages indexed by Google.</a:t>
                </a:r>
                <a:endParaRPr lang="fi-FI" sz="2000" dirty="0">
                  <a:latin typeface="Times New Roman" panose="02020603050405020304" pitchFamily="18" charset="0"/>
                  <a:ea typeface="SimSun" panose="02010600030101010101" pitchFamily="2" charset="-122"/>
                </a:endParaRPr>
              </a:p>
            </p:txBody>
          </p:sp>
        </mc:Choice>
        <mc:Fallback xmlns="">
          <p:sp>
            <p:nvSpPr>
              <p:cNvPr id="8" name="Rectangle 7"/>
              <p:cNvSpPr>
                <a:spLocks noRot="1" noChangeAspect="1" noMove="1" noResize="1" noEditPoints="1" noAdjustHandles="1" noChangeArrowheads="1" noChangeShapeType="1" noTextEdit="1"/>
              </p:cNvSpPr>
              <p:nvPr/>
            </p:nvSpPr>
            <p:spPr>
              <a:xfrm>
                <a:off x="442815" y="4677878"/>
                <a:ext cx="7931163" cy="1323439"/>
              </a:xfrm>
              <a:prstGeom prst="rect">
                <a:avLst/>
              </a:prstGeom>
              <a:blipFill>
                <a:blip r:embed="rId4"/>
                <a:stretch>
                  <a:fillRect l="-384" t="-2304" r="-615" b="-7373"/>
                </a:stretch>
              </a:blipFill>
            </p:spPr>
            <p:txBody>
              <a:bodyPr/>
              <a:lstStyle/>
              <a:p>
                <a:r>
                  <a:rPr lang="en-US">
                    <a:noFill/>
                  </a:rPr>
                  <a:t> </a:t>
                </a:r>
              </a:p>
            </p:txBody>
          </p:sp>
        </mc:Fallback>
      </mc:AlternateContent>
      <p:sp>
        <p:nvSpPr>
          <p:cNvPr id="9" name="Rectangle 8"/>
          <p:cNvSpPr/>
          <p:nvPr/>
        </p:nvSpPr>
        <p:spPr>
          <a:xfrm>
            <a:off x="317347" y="2005032"/>
            <a:ext cx="9892144" cy="1200329"/>
          </a:xfrm>
          <a:prstGeom prst="rect">
            <a:avLst/>
          </a:prstGeom>
          <a:solidFill>
            <a:schemeClr val="bg1">
              <a:lumMod val="85000"/>
            </a:schemeClr>
          </a:solidFill>
          <a:ln w="25400">
            <a:solidFill>
              <a:schemeClr val="tx1"/>
            </a:solidFill>
          </a:ln>
        </p:spPr>
        <p:txBody>
          <a:bodyPr wrap="square">
            <a:spAutoFit/>
          </a:bodyPr>
          <a:lstStyle/>
          <a:p>
            <a:r>
              <a:rPr lang="en-US" b="1" dirty="0">
                <a:solidFill>
                  <a:srgbClr val="202122"/>
                </a:solidFill>
                <a:latin typeface="Arial" panose="020B0604020202020204" pitchFamily="34" charset="0"/>
              </a:rPr>
              <a:t>Normalized Google Distance (NGD)</a:t>
            </a:r>
            <a:r>
              <a:rPr lang="en-US" dirty="0">
                <a:solidFill>
                  <a:srgbClr val="202122"/>
                </a:solidFill>
                <a:latin typeface="Arial" panose="020B0604020202020204" pitchFamily="34" charset="0"/>
              </a:rPr>
              <a:t> is a semantic similarity measure derived from the number of hits returned by the Google search engine for a given set of keywords.  Keywords (or search terms) with the same or similar meanings in a natural language sense tend to be "close" in units of Normalized Google Distance, while words with dissimilar meanings tend to be farther apart.</a:t>
            </a:r>
          </a:p>
        </p:txBody>
      </p:sp>
      <p:pic>
        <p:nvPicPr>
          <p:cNvPr id="10" name="Picture 9"/>
          <p:cNvPicPr>
            <a:picLocks noChangeAspect="1"/>
          </p:cNvPicPr>
          <p:nvPr/>
        </p:nvPicPr>
        <p:blipFill>
          <a:blip r:embed="rId5"/>
          <a:stretch>
            <a:fillRect/>
          </a:stretch>
        </p:blipFill>
        <p:spPr>
          <a:xfrm>
            <a:off x="8473165" y="340989"/>
            <a:ext cx="3472651" cy="1247179"/>
          </a:xfrm>
          <a:prstGeom prst="rect">
            <a:avLst/>
          </a:prstGeom>
        </p:spPr>
      </p:pic>
      <p:pic>
        <p:nvPicPr>
          <p:cNvPr id="7" name="Picture 6"/>
          <p:cNvPicPr>
            <a:picLocks noChangeAspect="1"/>
          </p:cNvPicPr>
          <p:nvPr/>
        </p:nvPicPr>
        <p:blipFill>
          <a:blip r:embed="rId6"/>
          <a:stretch>
            <a:fillRect/>
          </a:stretch>
        </p:blipFill>
        <p:spPr>
          <a:xfrm>
            <a:off x="73888" y="6350054"/>
            <a:ext cx="2283114" cy="448780"/>
          </a:xfrm>
          <a:prstGeom prst="rect">
            <a:avLst/>
          </a:prstGeom>
        </p:spPr>
      </p:pic>
    </p:spTree>
    <p:extLst>
      <p:ext uri="{BB962C8B-B14F-4D97-AF65-F5344CB8AC3E}">
        <p14:creationId xmlns:p14="http://schemas.microsoft.com/office/powerpoint/2010/main" val="2618765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383" y="215497"/>
            <a:ext cx="7285328" cy="1446550"/>
          </a:xfrm>
          <a:prstGeom prst="rect">
            <a:avLst/>
          </a:prstGeom>
        </p:spPr>
        <p:txBody>
          <a:bodyPr wrap="none">
            <a:spAutoFit/>
          </a:bodyPr>
          <a:lstStyle/>
          <a:p>
            <a:r>
              <a:rPr lang="en-US" sz="4400" b="1" dirty="0">
                <a:solidFill>
                  <a:srgbClr val="FF0000"/>
                </a:solidFill>
                <a:latin typeface="Calibri" pitchFamily="34" charset="0"/>
              </a:rPr>
              <a:t>Narrowing the scope of NGD:</a:t>
            </a:r>
          </a:p>
          <a:p>
            <a:r>
              <a:rPr lang="en-GB" sz="4400" b="1" dirty="0">
                <a:solidFill>
                  <a:srgbClr val="FF0000"/>
                </a:solidFill>
                <a:latin typeface="Calibri" pitchFamily="34" charset="0"/>
              </a:rPr>
              <a:t>Google Scholar Distance (GSD)</a:t>
            </a:r>
            <a:endParaRPr lang="en-US" sz="4400" b="1" dirty="0">
              <a:solidFill>
                <a:srgbClr val="FF0000"/>
              </a:solidFill>
              <a:latin typeface="Calibri" pitchFamily="34" charset="0"/>
            </a:endParaRPr>
          </a:p>
        </p:txBody>
      </p:sp>
      <p:pic>
        <p:nvPicPr>
          <p:cNvPr id="5" name="Picture 4"/>
          <p:cNvPicPr>
            <a:picLocks noChangeAspect="1"/>
          </p:cNvPicPr>
          <p:nvPr/>
        </p:nvPicPr>
        <p:blipFill>
          <a:blip r:embed="rId2"/>
          <a:stretch>
            <a:fillRect/>
          </a:stretch>
        </p:blipFill>
        <p:spPr>
          <a:xfrm>
            <a:off x="7785844" y="77621"/>
            <a:ext cx="4212739" cy="172230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84008" y="1848020"/>
                <a:ext cx="10991272" cy="1215269"/>
              </a:xfrm>
              <a:prstGeom prst="rect">
                <a:avLst/>
              </a:prstGeom>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𝐺𝑆𝐷</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a:rPr lang="en-US" sz="3200" i="1">
                              <a:latin typeface="Cambria Math" panose="02040503050406030204" pitchFamily="18" charset="0"/>
                            </a:rPr>
                            <m:t>𝑦</m:t>
                          </m:r>
                        </m:e>
                      </m:d>
                      <m:r>
                        <a:rPr lang="en-US" sz="3200" i="0">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a:rPr lang="en-US" sz="3200" i="1">
                                  <a:latin typeface="Cambria Math" panose="02040503050406030204" pitchFamily="18" charset="0"/>
                                </a:rPr>
                                <m:t>𝑚𝑎𝑥</m:t>
                              </m:r>
                            </m:fName>
                            <m:e>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𝑥</m:t>
                                          </m:r>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𝑦</m:t>
                                          </m:r>
                                        </m:e>
                                      </m:d>
                                    </m:e>
                                  </m:func>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a:rPr lang="en-US" sz="3200" i="1">
                                      <a:latin typeface="Cambria Math" panose="02040503050406030204" pitchFamily="18" charset="0"/>
                                    </a:rPr>
                                    <m:t>𝑦</m:t>
                                  </m:r>
                                </m:e>
                              </m:d>
                            </m:e>
                          </m:func>
                        </m:num>
                        <m:den>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𝐷𝑜𝑚𝑎𝑖𝑛</m:t>
                                  </m:r>
                                  <m:d>
                                    <m:dPr>
                                      <m:ctrlPr>
                                        <a:rPr lang="en-US" sz="3200" i="1">
                                          <a:latin typeface="Cambria Math" panose="02040503050406030204" pitchFamily="18" charset="0"/>
                                        </a:rPr>
                                      </m:ctrlPr>
                                    </m:dPr>
                                    <m:e>
                                      <m:r>
                                        <a:rPr lang="en-US" sz="3200" i="1">
                                          <a:latin typeface="Cambria Math" panose="02040503050406030204" pitchFamily="18" charset="0"/>
                                        </a:rPr>
                                        <m:t>𝑥</m:t>
                                      </m:r>
                                      <m:r>
                                        <a:rPr lang="en-US" sz="3200" i="0">
                                          <a:latin typeface="Cambria Math" panose="02040503050406030204" pitchFamily="18" charset="0"/>
                                        </a:rPr>
                                        <m:t>,</m:t>
                                      </m:r>
                                      <m:r>
                                        <a:rPr lang="en-US" sz="3200" i="1">
                                          <a:latin typeface="Cambria Math" panose="02040503050406030204" pitchFamily="18" charset="0"/>
                                        </a:rPr>
                                        <m:t>𝑦</m:t>
                                      </m:r>
                                    </m:e>
                                  </m:d>
                                </m:e>
                              </m:d>
                              <m:r>
                                <a:rPr lang="en-US" sz="3200" i="0">
                                  <a:latin typeface="Cambria Math" panose="02040503050406030204" pitchFamily="18" charset="0"/>
                                </a:rPr>
                                <m:t>−</m:t>
                              </m:r>
                            </m:e>
                          </m:func>
                          <m:func>
                            <m:funcPr>
                              <m:ctrlPr>
                                <a:rPr lang="en-US" sz="3200" i="1">
                                  <a:latin typeface="Cambria Math" panose="02040503050406030204" pitchFamily="18" charset="0"/>
                                </a:rPr>
                              </m:ctrlPr>
                            </m:funcPr>
                            <m:fName>
                              <m:r>
                                <a:rPr lang="en-US" sz="3200" i="1">
                                  <a:latin typeface="Cambria Math" panose="02040503050406030204" pitchFamily="18" charset="0"/>
                                </a:rPr>
                                <m:t>𝑚𝑖𝑛</m:t>
                              </m:r>
                            </m:fName>
                            <m:e>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𝑥</m:t>
                                          </m:r>
                                        </m:e>
                                      </m:d>
                                    </m:e>
                                  </m:func>
                                  <m:r>
                                    <a:rPr lang="en-US" sz="3200" i="0">
                                      <a:latin typeface="Cambria Math" panose="02040503050406030204" pitchFamily="18" charset="0"/>
                                    </a:rPr>
                                    <m:t>,</m:t>
                                  </m:r>
                                  <m:func>
                                    <m:funcPr>
                                      <m:ctrlPr>
                                        <a:rPr lang="en-US" sz="3200" i="1">
                                          <a:latin typeface="Cambria Math" panose="02040503050406030204" pitchFamily="18" charset="0"/>
                                        </a:rPr>
                                      </m:ctrlPr>
                                    </m:funcPr>
                                    <m:fName>
                                      <m:r>
                                        <a:rPr lang="en-US" sz="3200" i="1">
                                          <a:latin typeface="Cambria Math" panose="02040503050406030204" pitchFamily="18" charset="0"/>
                                        </a:rPr>
                                        <m:t>𝑙𝑜𝑔</m:t>
                                      </m:r>
                                    </m:fName>
                                    <m:e>
                                      <m:r>
                                        <a:rPr lang="en-US" sz="3200" i="1">
                                          <a:latin typeface="Cambria Math" panose="02040503050406030204" pitchFamily="18" charset="0"/>
                                        </a:rPr>
                                        <m:t>𝐹</m:t>
                                      </m:r>
                                      <m:d>
                                        <m:dPr>
                                          <m:ctrlPr>
                                            <a:rPr lang="en-US" sz="3200" i="1">
                                              <a:latin typeface="Cambria Math" panose="02040503050406030204" pitchFamily="18" charset="0"/>
                                            </a:rPr>
                                          </m:ctrlPr>
                                        </m:dPr>
                                        <m:e>
                                          <m:r>
                                            <a:rPr lang="en-US" sz="3200" i="1">
                                              <a:latin typeface="Cambria Math" panose="02040503050406030204" pitchFamily="18" charset="0"/>
                                            </a:rPr>
                                            <m:t>𝑦</m:t>
                                          </m:r>
                                        </m:e>
                                      </m:d>
                                    </m:e>
                                  </m:func>
                                </m:e>
                              </m:d>
                            </m:e>
                          </m:func>
                        </m:den>
                      </m:f>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184008" y="1848020"/>
                <a:ext cx="10991272" cy="1215269"/>
              </a:xfrm>
              <a:prstGeom prst="rect">
                <a:avLst/>
              </a:prstGeom>
              <a:blipFill>
                <a:blip r:embed="rId3"/>
                <a:stretch>
                  <a:fillRect/>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08" y="3036592"/>
                <a:ext cx="6813555" cy="3416320"/>
              </a:xfrm>
              <a:prstGeom prst="rect">
                <a:avLst/>
              </a:prstGeom>
            </p:spPr>
            <p:txBody>
              <a:bodyPr wrap="square">
                <a:spAutoFit/>
              </a:bodyPr>
              <a:lstStyle/>
              <a:p>
                <a:pPr algn="just">
                  <a:lnSpc>
                    <a:spcPct val="150000"/>
                  </a:lnSpc>
                </a:pPr>
                <a14:m>
                  <m:oMath xmlns:m="http://schemas.openxmlformats.org/officeDocument/2006/math">
                    <m:r>
                      <a:rPr lang="en-US" i="1">
                        <a:latin typeface="Cambria Math" panose="02040503050406030204" pitchFamily="18" charset="0"/>
                        <a:ea typeface="SimSun" panose="02010600030101010101" pitchFamily="2" charset="-122"/>
                      </a:rPr>
                      <m:t>𝐹</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𝑥</m:t>
                    </m:r>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is the number of Google Scholar hits regarding the search term </a:t>
                </a:r>
                <a14:m>
                  <m:oMath xmlns:m="http://schemas.openxmlformats.org/officeDocument/2006/math">
                    <m:r>
                      <a:rPr lang="en-US" i="1">
                        <a:latin typeface="Cambria Math" panose="02040503050406030204" pitchFamily="18" charset="0"/>
                        <a:ea typeface="SimSun" panose="02010600030101010101" pitchFamily="2" charset="-122"/>
                      </a:rPr>
                      <m:t>𝑥</m:t>
                    </m:r>
                  </m:oMath>
                </a14:m>
                <a:r>
                  <a:rPr lang="en-US" dirty="0">
                    <a:latin typeface="Times New Roman" panose="02020603050405020304" pitchFamily="18" charset="0"/>
                    <a:ea typeface="SimSun" panose="02010600030101010101" pitchFamily="2" charset="-122"/>
                  </a:rPr>
                  <a:t>;</a:t>
                </a:r>
                <a:endParaRPr lang="fi-FI" dirty="0">
                  <a:latin typeface="Times New Roman" panose="02020603050405020304" pitchFamily="18" charset="0"/>
                  <a:ea typeface="SimSun" panose="02010600030101010101" pitchFamily="2" charset="-122"/>
                </a:endParaRPr>
              </a:p>
              <a:p>
                <a:pPr algn="just">
                  <a:lnSpc>
                    <a:spcPct val="150000"/>
                  </a:lnSpc>
                </a:pPr>
                <a14:m>
                  <m:oMath xmlns:m="http://schemas.openxmlformats.org/officeDocument/2006/math">
                    <m:r>
                      <a:rPr lang="en-US" i="1">
                        <a:latin typeface="Cambria Math" panose="02040503050406030204" pitchFamily="18" charset="0"/>
                        <a:ea typeface="SimSun" panose="02010600030101010101" pitchFamily="2" charset="-122"/>
                      </a:rPr>
                      <m:t>𝐹</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𝑦</m:t>
                    </m:r>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is the number of Google Scholar hits regarding the search term </a:t>
                </a:r>
                <a14:m>
                  <m:oMath xmlns:m="http://schemas.openxmlformats.org/officeDocument/2006/math">
                    <m:r>
                      <a:rPr lang="en-US" i="1">
                        <a:latin typeface="Cambria Math" panose="02040503050406030204" pitchFamily="18" charset="0"/>
                        <a:ea typeface="SimSun" panose="02010600030101010101" pitchFamily="2" charset="-122"/>
                      </a:rPr>
                      <m:t>𝑦</m:t>
                    </m:r>
                  </m:oMath>
                </a14:m>
                <a:r>
                  <a:rPr lang="en-US" dirty="0">
                    <a:latin typeface="Times New Roman" panose="02020603050405020304" pitchFamily="18" charset="0"/>
                    <a:ea typeface="SimSun" panose="02010600030101010101" pitchFamily="2" charset="-122"/>
                  </a:rPr>
                  <a:t>;</a:t>
                </a:r>
                <a:endParaRPr lang="fi-FI" dirty="0">
                  <a:latin typeface="Times New Roman" panose="02020603050405020304" pitchFamily="18" charset="0"/>
                  <a:ea typeface="SimSun" panose="02010600030101010101" pitchFamily="2" charset="-122"/>
                </a:endParaRPr>
              </a:p>
              <a:p>
                <a:pPr algn="just">
                  <a:lnSpc>
                    <a:spcPct val="150000"/>
                  </a:lnSpc>
                </a:pPr>
                <a14:m>
                  <m:oMath xmlns:m="http://schemas.openxmlformats.org/officeDocument/2006/math">
                    <m:r>
                      <a:rPr lang="en-US" i="1">
                        <a:latin typeface="Cambria Math" panose="02040503050406030204" pitchFamily="18" charset="0"/>
                        <a:ea typeface="SimSun" panose="02010600030101010101" pitchFamily="2" charset="-122"/>
                      </a:rPr>
                      <m:t>𝐹</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𝑥</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𝑦</m:t>
                    </m:r>
                    <m:r>
                      <a:rPr lang="en-US" i="1">
                        <a:latin typeface="Cambria Math" panose="02040503050406030204" pitchFamily="18" charset="0"/>
                        <a:ea typeface="SimSun" panose="02010600030101010101" pitchFamily="2" charset="-122"/>
                      </a:rPr>
                      <m:t>)</m:t>
                    </m:r>
                  </m:oMath>
                </a14:m>
                <a:r>
                  <a:rPr lang="en-US" dirty="0">
                    <a:latin typeface="Times New Roman" panose="02020603050405020304" pitchFamily="18" charset="0"/>
                    <a:ea typeface="SimSun" panose="02010600030101010101" pitchFamily="2" charset="-122"/>
                  </a:rPr>
                  <a:t> is the number of Google Scholar hits regarding the search term </a:t>
                </a:r>
                <a:r>
                  <a:rPr lang="en-US" dirty="0">
                    <a:latin typeface="Times New Roman" panose="02020603050405020304" pitchFamily="18" charset="0"/>
                    <a:ea typeface="MS Mincho"/>
                  </a:rPr>
                  <a:t>( </a:t>
                </a:r>
                <a14:m>
                  <m:oMath xmlns:m="http://schemas.openxmlformats.org/officeDocument/2006/math">
                    <m:r>
                      <a:rPr lang="en-US" i="1">
                        <a:latin typeface="Cambria Math" panose="02040503050406030204" pitchFamily="18" charset="0"/>
                        <a:ea typeface="SimSun" panose="02010600030101010101" pitchFamily="2" charset="-122"/>
                      </a:rPr>
                      <m:t>𝑥</m:t>
                    </m:r>
                  </m:oMath>
                </a14:m>
                <a:r>
                  <a:rPr lang="en-US" dirty="0">
                    <a:latin typeface="Times New Roman" panose="02020603050405020304" pitchFamily="18" charset="0"/>
                    <a:ea typeface="MS Mincho"/>
                  </a:rPr>
                  <a:t> AND </a:t>
                </a:r>
                <a14:m>
                  <m:oMath xmlns:m="http://schemas.openxmlformats.org/officeDocument/2006/math">
                    <m:r>
                      <a:rPr lang="en-US" i="1">
                        <a:latin typeface="Cambria Math" panose="02040503050406030204" pitchFamily="18" charset="0"/>
                        <a:ea typeface="SimSun" panose="02010600030101010101" pitchFamily="2" charset="-122"/>
                      </a:rPr>
                      <m:t>𝑦</m:t>
                    </m:r>
                  </m:oMath>
                </a14:m>
                <a:r>
                  <a:rPr lang="en-US" dirty="0">
                    <a:latin typeface="Times New Roman" panose="02020603050405020304" pitchFamily="18" charset="0"/>
                    <a:ea typeface="SimSun" panose="02010600030101010101" pitchFamily="2" charset="-122"/>
                  </a:rPr>
                  <a:t> );</a:t>
                </a:r>
                <a:endParaRPr lang="fi-FI" dirty="0">
                  <a:latin typeface="Times New Roman" panose="02020603050405020304" pitchFamily="18" charset="0"/>
                  <a:ea typeface="SimSun" panose="02010600030101010101" pitchFamily="2" charset="-122"/>
                </a:endParaRPr>
              </a:p>
              <a:p>
                <a:pPr algn="just">
                  <a:lnSpc>
                    <a:spcPct val="150000"/>
                  </a:lnSpc>
                </a:pPr>
                <a14:m>
                  <m:oMath xmlns:m="http://schemas.openxmlformats.org/officeDocument/2006/math">
                    <m:r>
                      <a:rPr lang="en-US" i="1">
                        <a:solidFill>
                          <a:srgbClr val="0070C0"/>
                        </a:solidFill>
                        <a:latin typeface="Cambria Math" panose="02040503050406030204" pitchFamily="18" charset="0"/>
                        <a:ea typeface="SimSun" panose="02010600030101010101" pitchFamily="2" charset="-122"/>
                      </a:rPr>
                      <m:t>𝐹</m:t>
                    </m:r>
                    <m:r>
                      <a:rPr lang="en-US" i="1">
                        <a:solidFill>
                          <a:srgbClr val="0070C0"/>
                        </a:solidFill>
                        <a:latin typeface="Cambria Math" panose="02040503050406030204" pitchFamily="18" charset="0"/>
                        <a:ea typeface="SimSun" panose="02010600030101010101" pitchFamily="2" charset="-122"/>
                      </a:rPr>
                      <m:t>(</m:t>
                    </m:r>
                    <m:r>
                      <a:rPr lang="en-US" i="1">
                        <a:solidFill>
                          <a:srgbClr val="0070C0"/>
                        </a:solidFill>
                        <a:latin typeface="Cambria Math" panose="02040503050406030204" pitchFamily="18" charset="0"/>
                        <a:ea typeface="SimSun" panose="02010600030101010101" pitchFamily="2" charset="-122"/>
                      </a:rPr>
                      <m:t>𝐷𝑜𝑚𝑎𝑖𝑛</m:t>
                    </m:r>
                    <m:r>
                      <a:rPr lang="en-US" i="1">
                        <a:solidFill>
                          <a:srgbClr val="0070C0"/>
                        </a:solidFill>
                        <a:latin typeface="Cambria Math" panose="02040503050406030204" pitchFamily="18" charset="0"/>
                        <a:ea typeface="SimSun" panose="02010600030101010101" pitchFamily="2" charset="-122"/>
                      </a:rPr>
                      <m:t>(</m:t>
                    </m:r>
                    <m:r>
                      <a:rPr lang="en-US" i="1">
                        <a:solidFill>
                          <a:srgbClr val="0070C0"/>
                        </a:solidFill>
                        <a:latin typeface="Cambria Math" panose="02040503050406030204" pitchFamily="18" charset="0"/>
                        <a:ea typeface="SimSun" panose="02010600030101010101" pitchFamily="2" charset="-122"/>
                      </a:rPr>
                      <m:t>𝑥</m:t>
                    </m:r>
                    <m:r>
                      <a:rPr lang="en-US" i="1">
                        <a:solidFill>
                          <a:srgbClr val="0070C0"/>
                        </a:solidFill>
                        <a:latin typeface="Cambria Math" panose="02040503050406030204" pitchFamily="18" charset="0"/>
                        <a:ea typeface="SimSun" panose="02010600030101010101" pitchFamily="2" charset="-122"/>
                      </a:rPr>
                      <m:t>,</m:t>
                    </m:r>
                    <m:r>
                      <a:rPr lang="en-US" i="1">
                        <a:solidFill>
                          <a:srgbClr val="0070C0"/>
                        </a:solidFill>
                        <a:latin typeface="Cambria Math" panose="02040503050406030204" pitchFamily="18" charset="0"/>
                        <a:ea typeface="SimSun" panose="02010600030101010101" pitchFamily="2" charset="-122"/>
                      </a:rPr>
                      <m:t>𝑦</m:t>
                    </m:r>
                    <m:r>
                      <a:rPr lang="en-US" i="1">
                        <a:solidFill>
                          <a:srgbClr val="0070C0"/>
                        </a:solidFill>
                        <a:latin typeface="Cambria Math" panose="02040503050406030204" pitchFamily="18" charset="0"/>
                        <a:ea typeface="SimSun" panose="02010600030101010101" pitchFamily="2" charset="-122"/>
                      </a:rPr>
                      <m:t>))</m:t>
                    </m:r>
                  </m:oMath>
                </a14:m>
                <a:r>
                  <a:rPr lang="en-US" dirty="0">
                    <a:solidFill>
                      <a:srgbClr val="0070C0"/>
                    </a:solidFill>
                    <a:latin typeface="Times New Roman" panose="02020603050405020304" pitchFamily="18" charset="0"/>
                    <a:ea typeface="SimSun" panose="02010600030101010101" pitchFamily="2" charset="-122"/>
                  </a:rPr>
                  <a:t> is the number of Google Scholar hits regarding the search term </a:t>
                </a:r>
                <a:r>
                  <a:rPr lang="en-US" dirty="0">
                    <a:solidFill>
                      <a:srgbClr val="0070C0"/>
                    </a:solidFill>
                    <a:latin typeface="Times New Roman" panose="02020603050405020304" pitchFamily="18" charset="0"/>
                    <a:ea typeface="MS Mincho"/>
                  </a:rPr>
                  <a:t>( </a:t>
                </a:r>
                <a14:m>
                  <m:oMath xmlns:m="http://schemas.openxmlformats.org/officeDocument/2006/math">
                    <m:r>
                      <a:rPr lang="en-US" i="1">
                        <a:solidFill>
                          <a:srgbClr val="0070C0"/>
                        </a:solidFill>
                        <a:latin typeface="Cambria Math" panose="02040503050406030204" pitchFamily="18" charset="0"/>
                        <a:ea typeface="SimSun" panose="02010600030101010101" pitchFamily="2" charset="-122"/>
                      </a:rPr>
                      <m:t>𝑋</m:t>
                    </m:r>
                  </m:oMath>
                </a14:m>
                <a:r>
                  <a:rPr lang="en-US" dirty="0">
                    <a:solidFill>
                      <a:srgbClr val="0070C0"/>
                    </a:solidFill>
                    <a:latin typeface="Times New Roman" panose="02020603050405020304" pitchFamily="18" charset="0"/>
                    <a:ea typeface="MS Mincho"/>
                  </a:rPr>
                  <a:t> OR </a:t>
                </a:r>
                <a14:m>
                  <m:oMath xmlns:m="http://schemas.openxmlformats.org/officeDocument/2006/math">
                    <m:r>
                      <a:rPr lang="en-US" i="1">
                        <a:solidFill>
                          <a:srgbClr val="0070C0"/>
                        </a:solidFill>
                        <a:latin typeface="Cambria Math" panose="02040503050406030204" pitchFamily="18" charset="0"/>
                        <a:ea typeface="SimSun" panose="02010600030101010101" pitchFamily="2" charset="-122"/>
                      </a:rPr>
                      <m:t>𝑌</m:t>
                    </m:r>
                  </m:oMath>
                </a14:m>
                <a:r>
                  <a:rPr lang="en-US" dirty="0">
                    <a:solidFill>
                      <a:srgbClr val="0070C0"/>
                    </a:solidFill>
                    <a:latin typeface="Times New Roman" panose="02020603050405020304" pitchFamily="18" charset="0"/>
                    <a:ea typeface="SimSun" panose="02010600030101010101" pitchFamily="2" charset="-122"/>
                  </a:rPr>
                  <a:t> ), </a:t>
                </a:r>
                <a:r>
                  <a:rPr lang="en-US" dirty="0">
                    <a:latin typeface="Times New Roman" panose="02020603050405020304" pitchFamily="18" charset="0"/>
                    <a:ea typeface="SimSun" panose="02010600030101010101" pitchFamily="2" charset="-122"/>
                  </a:rPr>
                  <a:t>where </a:t>
                </a:r>
                <a14:m>
                  <m:oMath xmlns:m="http://schemas.openxmlformats.org/officeDocument/2006/math">
                    <m:r>
                      <a:rPr lang="en-US" i="1">
                        <a:latin typeface="Cambria Math" panose="02040503050406030204" pitchFamily="18" charset="0"/>
                        <a:ea typeface="SimSun" panose="02010600030101010101" pitchFamily="2" charset="-122"/>
                      </a:rPr>
                      <m:t>𝑥</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𝑋</m:t>
                    </m:r>
                  </m:oMath>
                </a14:m>
                <a:r>
                  <a:rPr lang="en-US" dirty="0">
                    <a:latin typeface="Times New Roman" panose="02020603050405020304" pitchFamily="18" charset="0"/>
                    <a:ea typeface="SimSun" panose="02010600030101010101" pitchFamily="2" charset="-122"/>
                  </a:rPr>
                  <a:t> and </a:t>
                </a:r>
                <a14:m>
                  <m:oMath xmlns:m="http://schemas.openxmlformats.org/officeDocument/2006/math">
                    <m:r>
                      <a:rPr lang="en-US" i="1">
                        <a:latin typeface="Cambria Math" panose="02040503050406030204" pitchFamily="18" charset="0"/>
                        <a:ea typeface="SimSun" panose="02010600030101010101" pitchFamily="2" charset="-122"/>
                      </a:rPr>
                      <m:t>𝑦</m:t>
                    </m:r>
                    <m:r>
                      <a:rPr lang="en-US" i="1">
                        <a:latin typeface="Cambria Math" panose="02040503050406030204" pitchFamily="18" charset="0"/>
                        <a:ea typeface="SimSun" panose="02010600030101010101" pitchFamily="2" charset="-122"/>
                      </a:rPr>
                      <m:t>⊂</m:t>
                    </m:r>
                    <m:r>
                      <a:rPr lang="en-US" i="1">
                        <a:latin typeface="Cambria Math" panose="02040503050406030204" pitchFamily="18" charset="0"/>
                        <a:ea typeface="SimSun" panose="02010600030101010101" pitchFamily="2" charset="-122"/>
                      </a:rPr>
                      <m:t>𝑌</m:t>
                    </m:r>
                  </m:oMath>
                </a14:m>
                <a:r>
                  <a:rPr lang="en-US" dirty="0">
                    <a:latin typeface="Times New Roman" panose="02020603050405020304" pitchFamily="18" charset="0"/>
                    <a:ea typeface="SimSun" panose="02010600030101010101" pitchFamily="2" charset="-122"/>
                  </a:rPr>
                  <a:t> . The maximal possible value here is the number of academic items indexed by Google Scholar (currently  &gt; 380 000 000 indexed items*).</a:t>
                </a:r>
                <a:endParaRPr lang="fi-FI" dirty="0">
                  <a:latin typeface="Times New Roman" panose="02020603050405020304" pitchFamily="18" charset="0"/>
                  <a:ea typeface="SimSun" panose="02010600030101010101" pitchFamily="2" charset="-122"/>
                </a:endParaRPr>
              </a:p>
            </p:txBody>
          </p:sp>
        </mc:Choice>
        <mc:Fallback xmlns="">
          <p:sp>
            <p:nvSpPr>
              <p:cNvPr id="7" name="Rectangle 6"/>
              <p:cNvSpPr>
                <a:spLocks noRot="1" noChangeAspect="1" noMove="1" noResize="1" noEditPoints="1" noAdjustHandles="1" noChangeArrowheads="1" noChangeShapeType="1" noTextEdit="1"/>
              </p:cNvSpPr>
              <p:nvPr/>
            </p:nvSpPr>
            <p:spPr>
              <a:xfrm>
                <a:off x="68508" y="3036592"/>
                <a:ext cx="6813555" cy="3416320"/>
              </a:xfrm>
              <a:prstGeom prst="rect">
                <a:avLst/>
              </a:prstGeom>
              <a:blipFill>
                <a:blip r:embed="rId4"/>
                <a:stretch>
                  <a:fillRect l="-716" r="-805" b="-357"/>
                </a:stretch>
              </a:blipFill>
            </p:spPr>
            <p:txBody>
              <a:bodyPr/>
              <a:lstStyle/>
              <a:p>
                <a:r>
                  <a:rPr lang="en-US">
                    <a:noFill/>
                  </a:rPr>
                  <a:t> </a:t>
                </a:r>
              </a:p>
            </p:txBody>
          </p:sp>
        </mc:Fallback>
      </mc:AlternateContent>
      <p:sp>
        <p:nvSpPr>
          <p:cNvPr id="8" name="Rectangle 7"/>
          <p:cNvSpPr/>
          <p:nvPr/>
        </p:nvSpPr>
        <p:spPr>
          <a:xfrm>
            <a:off x="7642457" y="4929833"/>
            <a:ext cx="3696725" cy="1600438"/>
          </a:xfrm>
          <a:prstGeom prst="rect">
            <a:avLst/>
          </a:prstGeom>
          <a:solidFill>
            <a:schemeClr val="bg1">
              <a:lumMod val="85000"/>
            </a:schemeClr>
          </a:solidFill>
          <a:ln w="19050">
            <a:solidFill>
              <a:schemeClr val="tx1"/>
            </a:solidFill>
          </a:ln>
        </p:spPr>
        <p:txBody>
          <a:bodyPr wrap="square">
            <a:spAutoFit/>
          </a:bodyPr>
          <a:lstStyle/>
          <a:p>
            <a:pPr algn="just"/>
            <a:r>
              <a:rPr lang="en-US" dirty="0">
                <a:solidFill>
                  <a:srgbClr val="333333"/>
                </a:solidFill>
                <a:latin typeface="ff-meta-serif-web-pro-1"/>
              </a:rPr>
              <a:t>*</a:t>
            </a:r>
            <a:r>
              <a:rPr lang="en-US" sz="1400" dirty="0" err="1">
                <a:solidFill>
                  <a:srgbClr val="333333"/>
                </a:solidFill>
              </a:rPr>
              <a:t>Gusenbauer</a:t>
            </a:r>
            <a:r>
              <a:rPr lang="en-US" sz="1400" dirty="0">
                <a:solidFill>
                  <a:srgbClr val="333333"/>
                </a:solidFill>
              </a:rPr>
              <a:t> (2019) has found that Google Scholar is the world’s largest academic search engine, containing over 380 000 000 records.</a:t>
            </a:r>
          </a:p>
          <a:p>
            <a:pPr algn="just"/>
            <a:endParaRPr lang="en-US" sz="800" dirty="0">
              <a:solidFill>
                <a:srgbClr val="333333"/>
              </a:solidFill>
            </a:endParaRPr>
          </a:p>
          <a:p>
            <a:pPr algn="just"/>
            <a:r>
              <a:rPr lang="en-US" sz="1100" dirty="0" err="1">
                <a:solidFill>
                  <a:srgbClr val="333333"/>
                </a:solidFill>
              </a:rPr>
              <a:t>Gusenbauer</a:t>
            </a:r>
            <a:r>
              <a:rPr lang="en-US" sz="1100" dirty="0">
                <a:solidFill>
                  <a:srgbClr val="333333"/>
                </a:solidFill>
              </a:rPr>
              <a:t>, M. (2019). </a:t>
            </a:r>
            <a:r>
              <a:rPr lang="en-US" sz="1100" b="1" dirty="0">
                <a:solidFill>
                  <a:srgbClr val="FF0000"/>
                </a:solidFill>
              </a:rPr>
              <a:t>Google Scholar to overshadow them all? Comparing the sizes of 12 academic search engines and bibliographic databases</a:t>
            </a:r>
            <a:r>
              <a:rPr lang="en-US" sz="1100" dirty="0">
                <a:solidFill>
                  <a:srgbClr val="333333"/>
                </a:solidFill>
              </a:rPr>
              <a:t>. </a:t>
            </a:r>
            <a:r>
              <a:rPr lang="en-US" sz="1100" i="1" dirty="0" err="1">
                <a:solidFill>
                  <a:srgbClr val="333333"/>
                </a:solidFill>
              </a:rPr>
              <a:t>Scientometrics</a:t>
            </a:r>
            <a:r>
              <a:rPr lang="en-US" sz="1100" dirty="0">
                <a:solidFill>
                  <a:srgbClr val="333333"/>
                </a:solidFill>
              </a:rPr>
              <a:t> </a:t>
            </a:r>
            <a:r>
              <a:rPr lang="en-US" sz="1100" b="1" dirty="0">
                <a:solidFill>
                  <a:srgbClr val="333333"/>
                </a:solidFill>
              </a:rPr>
              <a:t>118, </a:t>
            </a:r>
            <a:r>
              <a:rPr lang="en-US" sz="1100" dirty="0">
                <a:solidFill>
                  <a:srgbClr val="333333"/>
                </a:solidFill>
              </a:rPr>
              <a:t>177–214 (2019). https://doi.org/10.1007/s11192-018-2958-5</a:t>
            </a:r>
            <a:endParaRPr lang="en-US" sz="1100" dirty="0"/>
          </a:p>
        </p:txBody>
      </p:sp>
      <mc:AlternateContent xmlns:mc="http://schemas.openxmlformats.org/markup-compatibility/2006" xmlns:a14="http://schemas.microsoft.com/office/drawing/2010/main">
        <mc:Choice Requires="a14">
          <p:sp>
            <p:nvSpPr>
              <p:cNvPr id="10" name="Rectangle 9"/>
              <p:cNvSpPr/>
              <p:nvPr/>
            </p:nvSpPr>
            <p:spPr>
              <a:xfrm>
                <a:off x="7632833" y="3252744"/>
                <a:ext cx="4500501" cy="1569660"/>
              </a:xfrm>
              <a:prstGeom prst="rect">
                <a:avLst/>
              </a:prstGeom>
              <a:solidFill>
                <a:schemeClr val="bg1">
                  <a:lumMod val="85000"/>
                </a:schemeClr>
              </a:solidFill>
              <a:ln w="19050">
                <a:solidFill>
                  <a:schemeClr val="tx1"/>
                </a:solidFill>
              </a:ln>
            </p:spPr>
            <p:txBody>
              <a:bodyPr wrap="square">
                <a:spAutoFit/>
              </a:bodyPr>
              <a:lstStyle/>
              <a:p>
                <a:pPr algn="just"/>
                <a:r>
                  <a:rPr lang="en-GB" sz="1200" dirty="0">
                    <a:latin typeface="Times New Roman" panose="02020603050405020304" pitchFamily="18" charset="0"/>
                    <a:ea typeface="SimSun" panose="02010600030101010101" pitchFamily="2" charset="-122"/>
                  </a:rPr>
                  <a:t>Such function is definitely an </a:t>
                </a:r>
                <a:r>
                  <a:rPr lang="en-GB" sz="1200" b="1" i="1" dirty="0">
                    <a:latin typeface="Times New Roman" panose="02020603050405020304" pitchFamily="18" charset="0"/>
                    <a:ea typeface="SimSun" panose="02010600030101010101" pitchFamily="2" charset="-122"/>
                  </a:rPr>
                  <a:t>approximate and heuristic</a:t>
                </a:r>
                <a:r>
                  <a:rPr lang="en-GB" sz="1200" dirty="0">
                    <a:latin typeface="Times New Roman" panose="02020603050405020304" pitchFamily="18" charset="0"/>
                    <a:ea typeface="SimSun" panose="02010600030101010101" pitchFamily="2" charset="-122"/>
                  </a:rPr>
                  <a:t> </a:t>
                </a:r>
                <a:r>
                  <a:rPr lang="en-GB" sz="1200" b="1" i="1" dirty="0">
                    <a:latin typeface="Times New Roman" panose="02020603050405020304" pitchFamily="18" charset="0"/>
                    <a:ea typeface="SimSun" panose="02010600030101010101" pitchFamily="2" charset="-122"/>
                  </a:rPr>
                  <a:t>measure</a:t>
                </a:r>
                <a:r>
                  <a:rPr lang="en-GB" sz="1200" dirty="0">
                    <a:latin typeface="Times New Roman" panose="02020603050405020304" pitchFamily="18" charset="0"/>
                    <a:ea typeface="SimSun" panose="02010600030101010101" pitchFamily="2" charset="-122"/>
                  </a:rPr>
                  <a:t> for concept matching (or, to be precise, it is a mismatch or distance or the gap between the concepts measure) and it is usually applied when the concepts </a:t>
                </a:r>
                <a14:m>
                  <m:oMath xmlns:m="http://schemas.openxmlformats.org/officeDocument/2006/math">
                    <m:r>
                      <a:rPr lang="en-GB" sz="1200" i="1">
                        <a:latin typeface="Cambria Math" panose="02040503050406030204" pitchFamily="18" charset="0"/>
                        <a:ea typeface="SimSun" panose="02010600030101010101" pitchFamily="2" charset="-122"/>
                        <a:cs typeface="Times New Roman" panose="02020603050405020304" pitchFamily="18" charset="0"/>
                      </a:rPr>
                      <m:t>𝑥</m:t>
                    </m:r>
                  </m:oMath>
                </a14:m>
                <a:r>
                  <a:rPr lang="en-GB" sz="1200" dirty="0">
                    <a:latin typeface="Times New Roman" panose="02020603050405020304" pitchFamily="18" charset="0"/>
                    <a:ea typeface="SimSun" panose="02010600030101010101" pitchFamily="2" charset="-122"/>
                  </a:rPr>
                  <a:t> and </a:t>
                </a:r>
                <a14:m>
                  <m:oMath xmlns:m="http://schemas.openxmlformats.org/officeDocument/2006/math">
                    <m:r>
                      <a:rPr lang="en-GB" sz="1200" i="1">
                        <a:latin typeface="Cambria Math" panose="02040503050406030204" pitchFamily="18" charset="0"/>
                        <a:ea typeface="SimSun" panose="02010600030101010101" pitchFamily="2" charset="-122"/>
                        <a:cs typeface="Times New Roman" panose="02020603050405020304" pitchFamily="18" charset="0"/>
                      </a:rPr>
                      <m:t>𝑦</m:t>
                    </m:r>
                  </m:oMath>
                </a14:m>
                <a:r>
                  <a:rPr lang="en-GB" sz="1200" dirty="0">
                    <a:latin typeface="Times New Roman" panose="02020603050405020304" pitchFamily="18" charset="0"/>
                    <a:ea typeface="SimSun" panose="02010600030101010101" pitchFamily="2" charset="-122"/>
                  </a:rPr>
                  <a:t> are expected to have different definitions in different sources (articles) and the set of such sources is huge (</a:t>
                </a:r>
                <a:r>
                  <a:rPr lang="en-GB" sz="1200" b="1" i="1" dirty="0">
                    <a:latin typeface="Times New Roman" panose="02020603050405020304" pitchFamily="18" charset="0"/>
                    <a:ea typeface="SimSun" panose="02010600030101010101" pitchFamily="2" charset="-122"/>
                  </a:rPr>
                  <a:t>big data</a:t>
                </a:r>
                <a:r>
                  <a:rPr lang="en-GB" sz="1200" dirty="0">
                    <a:latin typeface="Times New Roman" panose="02020603050405020304" pitchFamily="18" charset="0"/>
                    <a:ea typeface="SimSun" panose="02010600030101010101" pitchFamily="2" charset="-122"/>
                  </a:rPr>
                  <a:t>) and it is not feasible to process it all manually. In many realistic domains like Industry 4.0, it is difficult to give precise concept definitions, and consequently any equivalence measure will be a fuzzy one.</a:t>
                </a:r>
                <a:endParaRPr lang="en-US" sz="1200" dirty="0"/>
              </a:p>
            </p:txBody>
          </p:sp>
        </mc:Choice>
        <mc:Fallback xmlns="">
          <p:sp>
            <p:nvSpPr>
              <p:cNvPr id="10" name="Rectangle 9"/>
              <p:cNvSpPr>
                <a:spLocks noRot="1" noChangeAspect="1" noMove="1" noResize="1" noEditPoints="1" noAdjustHandles="1" noChangeArrowheads="1" noChangeShapeType="1" noTextEdit="1"/>
              </p:cNvSpPr>
              <p:nvPr/>
            </p:nvSpPr>
            <p:spPr>
              <a:xfrm>
                <a:off x="7632833" y="3252744"/>
                <a:ext cx="4500501" cy="1569660"/>
              </a:xfrm>
              <a:prstGeom prst="rect">
                <a:avLst/>
              </a:prstGeom>
              <a:blipFill>
                <a:blip r:embed="rId5"/>
                <a:stretch>
                  <a:fillRect b="-1538"/>
                </a:stretch>
              </a:blipFill>
              <a:ln w="19050">
                <a:solidFill>
                  <a:schemeClr val="tx1"/>
                </a:solidFill>
              </a:ln>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73888" y="6350054"/>
            <a:ext cx="2283114" cy="448780"/>
          </a:xfrm>
          <a:prstGeom prst="rect">
            <a:avLst/>
          </a:prstGeom>
        </p:spPr>
      </p:pic>
    </p:spTree>
    <p:extLst>
      <p:ext uri="{BB962C8B-B14F-4D97-AF65-F5344CB8AC3E}">
        <p14:creationId xmlns:p14="http://schemas.microsoft.com/office/powerpoint/2010/main" val="283937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5807" y="671403"/>
            <a:ext cx="11397014" cy="5940743"/>
          </a:xfrm>
          <a:prstGeom prst="rect">
            <a:avLst/>
          </a:prstGeom>
        </p:spPr>
      </p:pic>
      <p:sp>
        <p:nvSpPr>
          <p:cNvPr id="5" name="Rectangle 4"/>
          <p:cNvSpPr/>
          <p:nvPr/>
        </p:nvSpPr>
        <p:spPr>
          <a:xfrm>
            <a:off x="125130" y="86628"/>
            <a:ext cx="11617691" cy="584775"/>
          </a:xfrm>
          <a:prstGeom prst="rect">
            <a:avLst/>
          </a:prstGeom>
        </p:spPr>
        <p:txBody>
          <a:bodyPr wrap="square">
            <a:spAutoFit/>
          </a:bodyPr>
          <a:lstStyle/>
          <a:p>
            <a:r>
              <a:rPr lang="en-US" sz="3200" b="1" dirty="0">
                <a:solidFill>
                  <a:srgbClr val="FF0000"/>
                </a:solidFill>
                <a:latin typeface="Calibri" pitchFamily="34" charset="0"/>
              </a:rPr>
              <a:t>Gap analysis using Google Scholar Distance (dissimilarity measure)</a:t>
            </a:r>
          </a:p>
        </p:txBody>
      </p:sp>
      <p:pic>
        <p:nvPicPr>
          <p:cNvPr id="6" name="Picture 5"/>
          <p:cNvPicPr>
            <a:picLocks noChangeAspect="1"/>
          </p:cNvPicPr>
          <p:nvPr/>
        </p:nvPicPr>
        <p:blipFill>
          <a:blip r:embed="rId3"/>
          <a:stretch>
            <a:fillRect/>
          </a:stretch>
        </p:blipFill>
        <p:spPr>
          <a:xfrm>
            <a:off x="9708092" y="6331580"/>
            <a:ext cx="2283114" cy="448780"/>
          </a:xfrm>
          <a:prstGeom prst="rect">
            <a:avLst/>
          </a:prstGeom>
        </p:spPr>
      </p:pic>
    </p:spTree>
    <p:extLst>
      <p:ext uri="{BB962C8B-B14F-4D97-AF65-F5344CB8AC3E}">
        <p14:creationId xmlns:p14="http://schemas.microsoft.com/office/powerpoint/2010/main" val="2759541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7"/>
          <p:cNvPicPr/>
          <p:nvPr/>
        </p:nvPicPr>
        <p:blipFill>
          <a:blip r:embed="rId2">
            <a:extLst>
              <a:ext uri="{28A0092B-C50C-407E-A947-70E740481C1C}">
                <a14:useLocalDpi xmlns:a14="http://schemas.microsoft.com/office/drawing/2010/main" val="0"/>
              </a:ext>
            </a:extLst>
          </a:blip>
          <a:stretch>
            <a:fillRect/>
          </a:stretch>
        </p:blipFill>
        <p:spPr>
          <a:xfrm>
            <a:off x="421523" y="895365"/>
            <a:ext cx="11205795" cy="3541879"/>
          </a:xfrm>
          <a:prstGeom prst="rect">
            <a:avLst/>
          </a:prstGeom>
        </p:spPr>
      </p:pic>
      <p:sp>
        <p:nvSpPr>
          <p:cNvPr id="5" name="Rectangle 4"/>
          <p:cNvSpPr/>
          <p:nvPr/>
        </p:nvSpPr>
        <p:spPr>
          <a:xfrm>
            <a:off x="125130" y="19253"/>
            <a:ext cx="5794407" cy="830997"/>
          </a:xfrm>
          <a:prstGeom prst="rect">
            <a:avLst/>
          </a:prstGeom>
        </p:spPr>
        <p:txBody>
          <a:bodyPr wrap="square">
            <a:spAutoFit/>
          </a:bodyPr>
          <a:lstStyle/>
          <a:p>
            <a:r>
              <a:rPr lang="en-US" sz="4800" b="1" dirty="0">
                <a:solidFill>
                  <a:srgbClr val="FF0000"/>
                </a:solidFill>
                <a:latin typeface="Calibri" pitchFamily="34" charset="0"/>
              </a:rPr>
              <a:t>Gap trends visualized</a:t>
            </a:r>
          </a:p>
        </p:txBody>
      </p:sp>
      <p:sp>
        <p:nvSpPr>
          <p:cNvPr id="6" name="Rectangle 5"/>
          <p:cNvSpPr/>
          <p:nvPr/>
        </p:nvSpPr>
        <p:spPr>
          <a:xfrm>
            <a:off x="356133" y="4507317"/>
            <a:ext cx="11646570" cy="2000548"/>
          </a:xfrm>
          <a:prstGeom prst="rect">
            <a:avLst/>
          </a:prstGeom>
          <a:solidFill>
            <a:schemeClr val="bg1">
              <a:lumMod val="95000"/>
            </a:schemeClr>
          </a:solidFill>
          <a:ln w="38100">
            <a:solidFill>
              <a:schemeClr val="tx1"/>
            </a:solidFill>
          </a:ln>
        </p:spPr>
        <p:txBody>
          <a:bodyPr wrap="square">
            <a:spAutoFit/>
          </a:bodyPr>
          <a:lstStyle/>
          <a:p>
            <a:pPr algn="just"/>
            <a:r>
              <a:rPr lang="en-US" sz="2800" b="1" dirty="0">
                <a:ea typeface="SimSun" panose="02010600030101010101" pitchFamily="2" charset="-122"/>
              </a:rPr>
              <a:t>Bad news for AGI:</a:t>
            </a:r>
            <a:r>
              <a:rPr lang="en-US" sz="2800" dirty="0">
                <a:ea typeface="SimSun" panose="02010600030101010101" pitchFamily="2" charset="-122"/>
              </a:rPr>
              <a:t> </a:t>
            </a:r>
            <a:r>
              <a:rPr lang="en-US" sz="2400" dirty="0">
                <a:ea typeface="SimSun" panose="02010600030101010101" pitchFamily="2" charset="-122"/>
              </a:rPr>
              <a:t>One can see that (according to the academic publications during 2015-2020) Industry 4.0 is much closer related to ML than to AGI. Even more – from 2019 the gap (Industry 4.0 – AGI) began to widen, while the gap (Industry 4.0 – ML) has almost vanished. </a:t>
            </a:r>
            <a:r>
              <a:rPr lang="en-GB" sz="2400" dirty="0"/>
              <a:t>Therefore, now one may see that the published studies related to the ML-for-Industry-4.0 steadily displace from the academic agenda the studies related to the AGI-for-Industry-4.0.</a:t>
            </a:r>
            <a:endParaRPr lang="en-US" sz="2400" dirty="0"/>
          </a:p>
        </p:txBody>
      </p:sp>
      <p:sp>
        <p:nvSpPr>
          <p:cNvPr id="7" name="Rectangle 6"/>
          <p:cNvSpPr/>
          <p:nvPr/>
        </p:nvSpPr>
        <p:spPr>
          <a:xfrm>
            <a:off x="7132319" y="92335"/>
            <a:ext cx="5034011" cy="830997"/>
          </a:xfrm>
          <a:prstGeom prst="rect">
            <a:avLst/>
          </a:prstGeom>
          <a:solidFill>
            <a:schemeClr val="bg1">
              <a:lumMod val="85000"/>
            </a:schemeClr>
          </a:solidFill>
          <a:ln w="19050">
            <a:solidFill>
              <a:schemeClr val="tx1"/>
            </a:solidFill>
          </a:ln>
        </p:spPr>
        <p:txBody>
          <a:bodyPr wrap="square">
            <a:spAutoFit/>
          </a:bodyPr>
          <a:lstStyle/>
          <a:p>
            <a:pPr algn="just"/>
            <a:r>
              <a:rPr lang="en-US" sz="1600" dirty="0"/>
              <a:t>Machine Learning (</a:t>
            </a:r>
            <a:r>
              <a:rPr lang="en-US" sz="1600" b="1" dirty="0"/>
              <a:t>ML</a:t>
            </a:r>
            <a:r>
              <a:rPr lang="en-US" sz="1600" dirty="0"/>
              <a:t>) is a “competitor” of </a:t>
            </a:r>
            <a:r>
              <a:rPr lang="en-US" sz="1600" b="1" dirty="0"/>
              <a:t>AGI</a:t>
            </a:r>
            <a:r>
              <a:rPr lang="en-US" sz="1600" dirty="0"/>
              <a:t> (regarding attention from </a:t>
            </a:r>
            <a:r>
              <a:rPr lang="en-US" sz="1600" b="1" dirty="0"/>
              <a:t>Industry 4.0</a:t>
            </a:r>
            <a:r>
              <a:rPr lang="en-US" sz="1600" dirty="0"/>
              <a:t>) and ML is usually associated with Narrow AI or application-specific cognitive abilities.</a:t>
            </a:r>
          </a:p>
        </p:txBody>
      </p:sp>
    </p:spTree>
    <p:extLst>
      <p:ext uri="{BB962C8B-B14F-4D97-AF65-F5344CB8AC3E}">
        <p14:creationId xmlns:p14="http://schemas.microsoft.com/office/powerpoint/2010/main" val="429179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08" y="1703672"/>
            <a:ext cx="11348186" cy="4989186"/>
          </a:xfrm>
          <a:prstGeom prst="rect">
            <a:avLst/>
          </a:prstGeom>
          <a:noFill/>
        </p:spPr>
        <p:txBody>
          <a:bodyPr wrap="square" rtlCol="0">
            <a:spAutoFit/>
          </a:bodyPr>
          <a:lstStyle/>
          <a:p>
            <a:pPr>
              <a:lnSpc>
                <a:spcPct val="150000"/>
              </a:lnSpc>
            </a:pPr>
            <a:r>
              <a:rPr lang="en-US" sz="2800" dirty="0"/>
              <a:t>Robot self-control, planning, re-planning;</a:t>
            </a:r>
          </a:p>
          <a:p>
            <a:pPr>
              <a:lnSpc>
                <a:spcPct val="150000"/>
              </a:lnSpc>
            </a:pPr>
            <a:r>
              <a:rPr lang="en-US" sz="2800" dirty="0"/>
              <a:t>Generalized cognitive architectures for generalized (industrial) diagnostics;</a:t>
            </a:r>
          </a:p>
          <a:p>
            <a:pPr>
              <a:lnSpc>
                <a:spcPct val="150000"/>
              </a:lnSpc>
            </a:pPr>
            <a:r>
              <a:rPr lang="en-US" sz="2800" dirty="0"/>
              <a:t>Manufacturing singularity driven by collective intelligence;</a:t>
            </a:r>
          </a:p>
          <a:p>
            <a:pPr>
              <a:lnSpc>
                <a:spcPct val="150000"/>
              </a:lnSpc>
            </a:pPr>
            <a:r>
              <a:rPr lang="en-US" sz="2800" dirty="0"/>
              <a:t>Digital cloning of human generic cognitive skills;</a:t>
            </a:r>
          </a:p>
          <a:p>
            <a:pPr>
              <a:lnSpc>
                <a:spcPct val="150000"/>
              </a:lnSpc>
            </a:pPr>
            <a:r>
              <a:rPr lang="en-US" sz="2800" dirty="0"/>
              <a:t>Cognitive self-protection, digital immunity and vaccination;</a:t>
            </a:r>
          </a:p>
          <a:p>
            <a:pPr>
              <a:lnSpc>
                <a:spcPct val="150000"/>
              </a:lnSpc>
            </a:pPr>
            <a:r>
              <a:rPr lang="en-US" sz="2800" dirty="0"/>
              <a:t>Bridging human and machine learning;</a:t>
            </a:r>
          </a:p>
          <a:p>
            <a:pPr>
              <a:lnSpc>
                <a:spcPct val="150000"/>
              </a:lnSpc>
            </a:pPr>
            <a:r>
              <a:rPr lang="en-US" sz="2800" dirty="0"/>
              <a:t>…</a:t>
            </a:r>
          </a:p>
          <a:p>
            <a:pPr>
              <a:lnSpc>
                <a:spcPct val="150000"/>
              </a:lnSpc>
            </a:pPr>
            <a:endParaRPr lang="en-US" dirty="0"/>
          </a:p>
        </p:txBody>
      </p:sp>
      <p:sp>
        <p:nvSpPr>
          <p:cNvPr id="5" name="Rectangle 4"/>
          <p:cNvSpPr/>
          <p:nvPr/>
        </p:nvSpPr>
        <p:spPr>
          <a:xfrm>
            <a:off x="125130" y="19253"/>
            <a:ext cx="11935325" cy="1569660"/>
          </a:xfrm>
          <a:prstGeom prst="rect">
            <a:avLst/>
          </a:prstGeom>
        </p:spPr>
        <p:txBody>
          <a:bodyPr wrap="square">
            <a:spAutoFit/>
          </a:bodyPr>
          <a:lstStyle/>
          <a:p>
            <a:r>
              <a:rPr lang="en-US" sz="4800" b="1" dirty="0">
                <a:solidFill>
                  <a:srgbClr val="FF0000"/>
                </a:solidFill>
                <a:latin typeface="Calibri" pitchFamily="34" charset="0"/>
              </a:rPr>
              <a:t>AGI is still alive as Industry’s 4.0 potential driver (Good News for AGI):</a:t>
            </a:r>
          </a:p>
        </p:txBody>
      </p:sp>
      <p:pic>
        <p:nvPicPr>
          <p:cNvPr id="6" name="Picture 5"/>
          <p:cNvPicPr>
            <a:picLocks noChangeAspect="1"/>
          </p:cNvPicPr>
          <p:nvPr/>
        </p:nvPicPr>
        <p:blipFill>
          <a:blip r:embed="rId2"/>
          <a:stretch>
            <a:fillRect/>
          </a:stretch>
        </p:blipFill>
        <p:spPr>
          <a:xfrm>
            <a:off x="73888" y="6350054"/>
            <a:ext cx="2283114" cy="448780"/>
          </a:xfrm>
          <a:prstGeom prst="rect">
            <a:avLst/>
          </a:prstGeom>
        </p:spPr>
      </p:pic>
    </p:spTree>
    <p:extLst>
      <p:ext uri="{BB962C8B-B14F-4D97-AF65-F5344CB8AC3E}">
        <p14:creationId xmlns:p14="http://schemas.microsoft.com/office/powerpoint/2010/main" val="445988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78" y="977910"/>
            <a:ext cx="9673389" cy="2539157"/>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q"/>
            </a:pPr>
            <a:r>
              <a:rPr lang="en-US" sz="2400" b="1" i="1" dirty="0">
                <a:solidFill>
                  <a:srgbClr val="0070C0"/>
                </a:solidFill>
                <a:ea typeface="SimSun" panose="02010600030101010101" pitchFamily="2" charset="-122"/>
              </a:rPr>
              <a:t>The gaps observed through the mapping suggest that there is a need for more research on the practical applications of AGI.</a:t>
            </a:r>
          </a:p>
          <a:p>
            <a:pPr marL="342900" indent="-342900" algn="just">
              <a:spcBef>
                <a:spcPts val="1200"/>
              </a:spcBef>
              <a:spcAft>
                <a:spcPts val="600"/>
              </a:spcAft>
              <a:buFont typeface="Wingdings" panose="05000000000000000000" pitchFamily="2" charset="2"/>
              <a:buChar char="q"/>
            </a:pPr>
            <a:r>
              <a:rPr lang="en-US" sz="2400" b="1" i="1" dirty="0">
                <a:solidFill>
                  <a:srgbClr val="0070C0"/>
                </a:solidFill>
                <a:ea typeface="SimSun" panose="02010600030101010101" pitchFamily="2" charset="-122"/>
              </a:rPr>
              <a:t>In this mapping study, it was observed that while AGI research is definitely not the most popular subfield of AI at the moment, there is steady number of articles being published on the topics regularly in its main publication forums, with wide variety of different issues.</a:t>
            </a:r>
            <a:endParaRPr lang="fi-FI" sz="2400" b="1" i="1" dirty="0">
              <a:solidFill>
                <a:srgbClr val="0070C0"/>
              </a:solidFill>
              <a:ea typeface="SimSun" panose="02010600030101010101" pitchFamily="2" charset="-122"/>
            </a:endParaRPr>
          </a:p>
        </p:txBody>
      </p:sp>
      <p:sp>
        <p:nvSpPr>
          <p:cNvPr id="5" name="Rectangle 4"/>
          <p:cNvSpPr/>
          <p:nvPr/>
        </p:nvSpPr>
        <p:spPr>
          <a:xfrm>
            <a:off x="221381" y="162618"/>
            <a:ext cx="3339966" cy="646331"/>
          </a:xfrm>
          <a:prstGeom prst="rect">
            <a:avLst/>
          </a:prstGeom>
        </p:spPr>
        <p:txBody>
          <a:bodyPr wrap="square">
            <a:spAutoFit/>
          </a:bodyPr>
          <a:lstStyle/>
          <a:p>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823176" y="808949"/>
            <a:ext cx="2368824" cy="2368824"/>
          </a:xfrm>
          <a:prstGeom prst="rect">
            <a:avLst/>
          </a:prstGeom>
        </p:spPr>
      </p:pic>
      <p:sp>
        <p:nvSpPr>
          <p:cNvPr id="7" name="Rectangle 6"/>
          <p:cNvSpPr/>
          <p:nvPr/>
        </p:nvSpPr>
        <p:spPr>
          <a:xfrm>
            <a:off x="154003" y="3604003"/>
            <a:ext cx="11858324" cy="2908489"/>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q"/>
            </a:pPr>
            <a:r>
              <a:rPr lang="en-US" sz="2400" b="1" i="1" dirty="0">
                <a:solidFill>
                  <a:srgbClr val="0070C0"/>
                </a:solidFill>
                <a:ea typeface="SimSun" panose="02010600030101010101" pitchFamily="2" charset="-122"/>
              </a:rPr>
              <a:t>It is obvious that even though there have been major breakthroughs in AI in recent years, the ultimate goal of general intelligence is not yet close to realization. </a:t>
            </a:r>
            <a:endParaRPr lang="fi-FI" sz="2400" b="1" i="1" dirty="0">
              <a:solidFill>
                <a:srgbClr val="0070C0"/>
              </a:solidFill>
              <a:ea typeface="SimSun" panose="02010600030101010101" pitchFamily="2" charset="-122"/>
            </a:endParaRPr>
          </a:p>
          <a:p>
            <a:pPr marL="342900" indent="-342900" algn="just">
              <a:spcBef>
                <a:spcPts val="1200"/>
              </a:spcBef>
              <a:spcAft>
                <a:spcPts val="600"/>
              </a:spcAft>
              <a:buFont typeface="Wingdings" panose="05000000000000000000" pitchFamily="2" charset="2"/>
              <a:buChar char="q"/>
            </a:pPr>
            <a:r>
              <a:rPr lang="en-US" sz="2400" b="1" i="1" dirty="0">
                <a:solidFill>
                  <a:srgbClr val="0070C0"/>
                </a:solidFill>
                <a:ea typeface="SimSun" panose="02010600030101010101" pitchFamily="2" charset="-122"/>
              </a:rPr>
              <a:t>We have also used the Google Scholar Distance to assess the dynamics of the AGI-Industry 4.0 gap using bigger set of articles (all indexed by Google Scholar). We admit that the gap is still big and even have tendency to grow, however we discovered some indicators of potential application areas of AGI suitable to the Industry 4.0 needs (e.g., adaptive planning, cumulative learning, general collective intelligence, digital cloning, etc.).</a:t>
            </a:r>
            <a:endParaRPr lang="fi-FI" sz="2400" b="1" i="1" dirty="0">
              <a:solidFill>
                <a:srgbClr val="0070C0"/>
              </a:solidFill>
              <a:ea typeface="SimSun" panose="02010600030101010101" pitchFamily="2" charset="-122"/>
            </a:endParaRPr>
          </a:p>
        </p:txBody>
      </p:sp>
      <p:pic>
        <p:nvPicPr>
          <p:cNvPr id="8" name="Picture 7"/>
          <p:cNvPicPr>
            <a:picLocks noChangeAspect="1"/>
          </p:cNvPicPr>
          <p:nvPr/>
        </p:nvPicPr>
        <p:blipFill>
          <a:blip r:embed="rId3"/>
          <a:stretch>
            <a:fillRect/>
          </a:stretch>
        </p:blipFill>
        <p:spPr>
          <a:xfrm>
            <a:off x="73888" y="6465406"/>
            <a:ext cx="1884221" cy="370372"/>
          </a:xfrm>
          <a:prstGeom prst="rect">
            <a:avLst/>
          </a:prstGeom>
        </p:spPr>
      </p:pic>
    </p:spTree>
    <p:extLst>
      <p:ext uri="{BB962C8B-B14F-4D97-AF65-F5344CB8AC3E}">
        <p14:creationId xmlns:p14="http://schemas.microsoft.com/office/powerpoint/2010/main" val="98929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468763"/>
            <a:ext cx="10779308" cy="4400673"/>
          </a:xfrm>
          <a:prstGeom prst="rect">
            <a:avLst/>
          </a:prstGeom>
        </p:spPr>
      </p:pic>
      <p:sp>
        <p:nvSpPr>
          <p:cNvPr id="5" name="Rectangle 4"/>
          <p:cNvSpPr/>
          <p:nvPr/>
        </p:nvSpPr>
        <p:spPr>
          <a:xfrm>
            <a:off x="3100408" y="5043785"/>
            <a:ext cx="8056564"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https://ai.it.jyu.fi/ISM-2021-AGI.pptx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795661" y="5553342"/>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51" y="5043785"/>
            <a:ext cx="2181225" cy="1512888"/>
          </a:xfrm>
          <a:prstGeom prst="rect">
            <a:avLst/>
          </a:prstGeom>
          <a:noFill/>
          <a:ln w="635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6"/>
          <a:stretch>
            <a:fillRect/>
          </a:stretch>
        </p:blipFill>
        <p:spPr>
          <a:xfrm>
            <a:off x="9735125" y="6332283"/>
            <a:ext cx="2283114" cy="448780"/>
          </a:xfrm>
          <a:prstGeom prst="rect">
            <a:avLst/>
          </a:prstGeom>
        </p:spPr>
      </p:pic>
    </p:spTree>
    <p:extLst>
      <p:ext uri="{BB962C8B-B14F-4D97-AF65-F5344CB8AC3E}">
        <p14:creationId xmlns:p14="http://schemas.microsoft.com/office/powerpoint/2010/main" val="316133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3435927" y="2323360"/>
            <a:ext cx="5855855" cy="645557"/>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400" dirty="0"/>
              <a:t>“Artificial General Intelligence vs. Industry 4.0: Do They Need Each Other?”</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80004"/>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dirty="0"/>
              <a:t>Samu Kumpulainen</a:t>
            </a:r>
            <a:r>
              <a:rPr lang="it-IT" sz="1600" b="0" baseline="30000" dirty="0"/>
              <a:t> a</a:t>
            </a:r>
            <a:r>
              <a:rPr lang="it-IT" sz="1600" b="0" dirty="0"/>
              <a:t> , </a:t>
            </a:r>
            <a:r>
              <a:rPr lang="it-IT" sz="1600" b="0" baseline="30000" dirty="0"/>
              <a:t> </a:t>
            </a:r>
            <a:r>
              <a:rPr lang="it-IT" sz="1600" b="0" u="sng" dirty="0"/>
              <a:t>Vagan Terziyan</a:t>
            </a:r>
            <a:r>
              <a:rPr lang="it-IT" sz="1600" b="0" baseline="30000" dirty="0"/>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542542"/>
            <a:ext cx="8564628" cy="294106"/>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aseline="30000" dirty="0" err="1"/>
              <a:t>a,b</a:t>
            </a:r>
            <a:r>
              <a:rPr lang="en-US" sz="1200" dirty="0"/>
              <a:t> Faculty of Information Technology, University of Jyväskylä, Jyväskylä, Finland</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813685" y="3927432"/>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a:t>
            </a:r>
            <a:r>
              <a:rPr lang="fi-FI" sz="1600" i="0" dirty="0"/>
              <a:t>samu.kumpulainen@gmail.com</a:t>
            </a:r>
            <a:r>
              <a:rPr lang="fi-FI" sz="1600" dirty="0"/>
              <a:t> </a:t>
            </a:r>
            <a:r>
              <a:rPr lang="en-US" sz="1600" i="0" dirty="0"/>
              <a:t>, </a:t>
            </a:r>
            <a:r>
              <a:rPr lang="en-US" sz="1600" i="0" baseline="30000" dirty="0"/>
              <a:t>b</a:t>
            </a:r>
            <a:r>
              <a:rPr lang="en-US" sz="1600" i="0" dirty="0"/>
              <a:t> vagan.terziyan@jyu.fi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110884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586486"/>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https://ai.it.jyu.fi/ISM-2021-AGI.pptx</a:t>
            </a:r>
            <a:r>
              <a:rPr lang="en-US" sz="1600" i="0">
                <a:ln w="0"/>
              </a:rPr>
              <a:t> </a:t>
            </a:r>
            <a:endParaRPr lang="en-US" sz="1600" i="0" dirty="0"/>
          </a:p>
        </p:txBody>
      </p:sp>
      <p:grpSp>
        <p:nvGrpSpPr>
          <p:cNvPr id="11" name="Group 10"/>
          <p:cNvGrpSpPr/>
          <p:nvPr/>
        </p:nvGrpSpPr>
        <p:grpSpPr>
          <a:xfrm>
            <a:off x="4957801" y="5448936"/>
            <a:ext cx="2154195" cy="933391"/>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spTree>
    <p:extLst>
      <p:ext uri="{BB962C8B-B14F-4D97-AF65-F5344CB8AC3E}">
        <p14:creationId xmlns:p14="http://schemas.microsoft.com/office/powerpoint/2010/main" val="203369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716" y="2442200"/>
            <a:ext cx="8516820" cy="954107"/>
          </a:xfrm>
          <a:prstGeom prst="rect">
            <a:avLst/>
          </a:prstGeom>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“Artificial General Intelligence vs. Industry 4.0: Do They Need Each Other?”</a:t>
            </a:r>
          </a:p>
        </p:txBody>
      </p:sp>
      <p:sp>
        <p:nvSpPr>
          <p:cNvPr id="6" name="Rectangle 5"/>
          <p:cNvSpPr/>
          <p:nvPr/>
        </p:nvSpPr>
        <p:spPr>
          <a:xfrm>
            <a:off x="5234428" y="3399448"/>
            <a:ext cx="129163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17</a:t>
            </a:r>
          </a:p>
        </p:txBody>
      </p:sp>
      <p:sp>
        <p:nvSpPr>
          <p:cNvPr id="7" name="Rectangle 6"/>
          <p:cNvSpPr/>
          <p:nvPr/>
        </p:nvSpPr>
        <p:spPr>
          <a:xfrm>
            <a:off x="4424802" y="3867084"/>
            <a:ext cx="3080652" cy="123110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Samu Kumpulainen</a:t>
            </a:r>
          </a:p>
          <a:p>
            <a:pPr algn="ctr"/>
            <a:r>
              <a:rPr lang="en-US" b="1" dirty="0">
                <a:ln/>
                <a:solidFill>
                  <a:schemeClr val="accent3"/>
                </a:solidFill>
              </a:rPr>
              <a:t>&amp;</a:t>
            </a:r>
          </a:p>
          <a:p>
            <a:pPr algn="ctr"/>
            <a:r>
              <a:rPr lang="en-US" sz="2800" b="1" cap="none" spc="0" dirty="0">
                <a:ln/>
                <a:solidFill>
                  <a:srgbClr val="FF0000"/>
                </a:solidFill>
                <a:effectLst/>
              </a:rPr>
              <a:t>Vagan Terziyan</a:t>
            </a:r>
          </a:p>
        </p:txBody>
      </p:sp>
      <p:grpSp>
        <p:nvGrpSpPr>
          <p:cNvPr id="17" name="Group 16"/>
          <p:cNvGrpSpPr/>
          <p:nvPr/>
        </p:nvGrpSpPr>
        <p:grpSpPr>
          <a:xfrm>
            <a:off x="36943" y="-9119"/>
            <a:ext cx="12118109" cy="2244985"/>
            <a:chOff x="0" y="-9118"/>
            <a:chExt cx="10996508" cy="1987948"/>
          </a:xfrm>
        </p:grpSpPr>
        <p:pic>
          <p:nvPicPr>
            <p:cNvPr id="2" name="Picture 1"/>
            <p:cNvPicPr>
              <a:picLocks noChangeAspect="1"/>
            </p:cNvPicPr>
            <p:nvPr/>
          </p:nvPicPr>
          <p:blipFill>
            <a:blip r:embed="rId2"/>
            <a:stretch>
              <a:fillRect/>
            </a:stretch>
          </p:blipFill>
          <p:spPr>
            <a:xfrm>
              <a:off x="0" y="-9118"/>
              <a:ext cx="4767017" cy="1987948"/>
            </a:xfrm>
            <a:prstGeom prst="rect">
              <a:avLst/>
            </a:prstGeom>
          </p:spPr>
        </p:pic>
        <p:pic>
          <p:nvPicPr>
            <p:cNvPr id="3" name="Picture 2"/>
            <p:cNvPicPr>
              <a:picLocks noChangeAspect="1"/>
            </p:cNvPicPr>
            <p:nvPr/>
          </p:nvPicPr>
          <p:blipFill>
            <a:blip r:embed="rId3"/>
            <a:stretch>
              <a:fillRect/>
            </a:stretch>
          </p:blipFill>
          <p:spPr>
            <a:xfrm>
              <a:off x="4767018" y="-9118"/>
              <a:ext cx="2650598" cy="1987948"/>
            </a:xfrm>
            <a:prstGeom prst="rect">
              <a:avLst/>
            </a:prstGeom>
          </p:spPr>
        </p:pic>
        <p:pic>
          <p:nvPicPr>
            <p:cNvPr id="5" name="Picture 4"/>
            <p:cNvPicPr>
              <a:picLocks noChangeAspect="1"/>
            </p:cNvPicPr>
            <p:nvPr/>
          </p:nvPicPr>
          <p:blipFill>
            <a:blip r:embed="rId4"/>
            <a:stretch>
              <a:fillRect/>
            </a:stretch>
          </p:blipFill>
          <p:spPr>
            <a:xfrm>
              <a:off x="7417615" y="-8648"/>
              <a:ext cx="3578893" cy="1987478"/>
            </a:xfrm>
            <a:prstGeom prst="rect">
              <a:avLst/>
            </a:prstGeom>
          </p:spPr>
        </p:pic>
      </p:grpSp>
      <p:grpSp>
        <p:nvGrpSpPr>
          <p:cNvPr id="22" name="Group 21"/>
          <p:cNvGrpSpPr/>
          <p:nvPr/>
        </p:nvGrpSpPr>
        <p:grpSpPr>
          <a:xfrm>
            <a:off x="190138" y="3658322"/>
            <a:ext cx="3303423" cy="1982811"/>
            <a:chOff x="82091" y="3450102"/>
            <a:chExt cx="3303423" cy="1982811"/>
          </a:xfrm>
        </p:grpSpPr>
        <p:sp>
          <p:nvSpPr>
            <p:cNvPr id="23" name="Rectangle 22"/>
            <p:cNvSpPr/>
            <p:nvPr/>
          </p:nvSpPr>
          <p:spPr>
            <a:xfrm>
              <a:off x="82091" y="3450102"/>
              <a:ext cx="3270709" cy="198281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744" y="3592180"/>
              <a:ext cx="1613924" cy="161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771590" y="4235126"/>
              <a:ext cx="1613924" cy="276999"/>
            </a:xfrm>
            <a:prstGeom prst="rect">
              <a:avLst/>
            </a:prstGeom>
            <a:noFill/>
          </p:spPr>
          <p:txBody>
            <a:bodyPr wrap="square" rtlCol="0">
              <a:spAutoFit/>
            </a:bodyPr>
            <a:lstStyle/>
            <a:p>
              <a:r>
                <a:rPr lang="en-US" sz="1200" dirty="0">
                  <a:hlinkClick r:id="rId6"/>
                </a:rPr>
                <a:t>vagan.terziyan@jyu.fi</a:t>
              </a:r>
              <a:r>
                <a:rPr lang="en-US" sz="1200" dirty="0"/>
                <a:t> </a:t>
              </a:r>
            </a:p>
          </p:txBody>
        </p:sp>
        <p:pic>
          <p:nvPicPr>
            <p:cNvPr id="26" name="Picture 25"/>
            <p:cNvPicPr>
              <a:picLocks noChangeAspect="1"/>
            </p:cNvPicPr>
            <p:nvPr/>
          </p:nvPicPr>
          <p:blipFill>
            <a:blip r:embed="rId7"/>
            <a:stretch>
              <a:fillRect/>
            </a:stretch>
          </p:blipFill>
          <p:spPr>
            <a:xfrm>
              <a:off x="1481865" y="4567772"/>
              <a:ext cx="1775685" cy="751251"/>
            </a:xfrm>
            <a:prstGeom prst="rect">
              <a:avLst/>
            </a:prstGeom>
          </p:spPr>
        </p:pic>
        <p:sp>
          <p:nvSpPr>
            <p:cNvPr id="27" name="Rectangle 26"/>
            <p:cNvSpPr/>
            <p:nvPr/>
          </p:nvSpPr>
          <p:spPr>
            <a:xfrm>
              <a:off x="1847835" y="3614445"/>
              <a:ext cx="1264668" cy="646331"/>
            </a:xfrm>
            <a:prstGeom prst="rect">
              <a:avLst/>
            </a:prstGeom>
          </p:spPr>
          <p:txBody>
            <a:bodyPr wrap="square">
              <a:spAutoFit/>
            </a:bodyPr>
            <a:lstStyle/>
            <a:p>
              <a:pPr algn="ctr"/>
              <a:r>
                <a:rPr lang="en-US" b="1" dirty="0">
                  <a:ln/>
                  <a:solidFill>
                    <a:srgbClr val="FF0000"/>
                  </a:solidFill>
                </a:rPr>
                <a:t>Vagan Terziyan</a:t>
              </a:r>
            </a:p>
          </p:txBody>
        </p:sp>
      </p:grpSp>
      <p:grpSp>
        <p:nvGrpSpPr>
          <p:cNvPr id="28" name="Group 27"/>
          <p:cNvGrpSpPr/>
          <p:nvPr/>
        </p:nvGrpSpPr>
        <p:grpSpPr>
          <a:xfrm>
            <a:off x="8892993" y="3590439"/>
            <a:ext cx="3135329" cy="1982811"/>
            <a:chOff x="250184" y="3450102"/>
            <a:chExt cx="3135329" cy="1982811"/>
          </a:xfrm>
        </p:grpSpPr>
        <p:sp>
          <p:nvSpPr>
            <p:cNvPr id="29" name="Rectangle 28"/>
            <p:cNvSpPr/>
            <p:nvPr/>
          </p:nvSpPr>
          <p:spPr>
            <a:xfrm>
              <a:off x="250184" y="3450102"/>
              <a:ext cx="3102616" cy="198281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06354" y="4235127"/>
              <a:ext cx="1979159" cy="276999"/>
            </a:xfrm>
            <a:prstGeom prst="rect">
              <a:avLst/>
            </a:prstGeom>
            <a:noFill/>
          </p:spPr>
          <p:txBody>
            <a:bodyPr wrap="square" rtlCol="0">
              <a:spAutoFit/>
            </a:bodyPr>
            <a:lstStyle/>
            <a:p>
              <a:r>
                <a:rPr lang="en-US" sz="1100" dirty="0">
                  <a:hlinkClick r:id="rId8"/>
                </a:rPr>
                <a:t>samu.kumpulainen@gmail.com</a:t>
              </a:r>
              <a:r>
                <a:rPr lang="en-US" sz="1200" dirty="0"/>
                <a:t> </a:t>
              </a:r>
            </a:p>
          </p:txBody>
        </p:sp>
        <p:pic>
          <p:nvPicPr>
            <p:cNvPr id="32" name="Picture 31"/>
            <p:cNvPicPr>
              <a:picLocks noChangeAspect="1"/>
            </p:cNvPicPr>
            <p:nvPr/>
          </p:nvPicPr>
          <p:blipFill>
            <a:blip r:embed="rId7"/>
            <a:stretch>
              <a:fillRect/>
            </a:stretch>
          </p:blipFill>
          <p:spPr>
            <a:xfrm>
              <a:off x="1481865" y="4567772"/>
              <a:ext cx="1775685" cy="751251"/>
            </a:xfrm>
            <a:prstGeom prst="rect">
              <a:avLst/>
            </a:prstGeom>
          </p:spPr>
        </p:pic>
        <p:sp>
          <p:nvSpPr>
            <p:cNvPr id="33" name="Rectangle 32"/>
            <p:cNvSpPr/>
            <p:nvPr/>
          </p:nvSpPr>
          <p:spPr>
            <a:xfrm>
              <a:off x="1670162" y="3614445"/>
              <a:ext cx="1442341" cy="646331"/>
            </a:xfrm>
            <a:prstGeom prst="rect">
              <a:avLst/>
            </a:prstGeom>
          </p:spPr>
          <p:txBody>
            <a:bodyPr wrap="square">
              <a:spAutoFit/>
            </a:bodyPr>
            <a:lstStyle/>
            <a:p>
              <a:pPr algn="ctr"/>
              <a:r>
                <a:rPr lang="en-US" b="1" dirty="0">
                  <a:ln/>
                  <a:solidFill>
                    <a:srgbClr val="FF0000"/>
                  </a:solidFill>
                </a:rPr>
                <a:t>Samu Kumpulainen</a:t>
              </a:r>
            </a:p>
          </p:txBody>
        </p:sp>
      </p:grpSp>
      <p:pic>
        <p:nvPicPr>
          <p:cNvPr id="34" name="Picture 33"/>
          <p:cNvPicPr>
            <a:picLocks noChangeAspect="1"/>
          </p:cNvPicPr>
          <p:nvPr/>
        </p:nvPicPr>
        <p:blipFill>
          <a:blip r:embed="rId9">
            <a:clrChange>
              <a:clrFrom>
                <a:srgbClr val="000000"/>
              </a:clrFrom>
              <a:clrTo>
                <a:srgbClr val="000000">
                  <a:alpha val="0"/>
                </a:srgbClr>
              </a:clrTo>
            </a:clrChange>
          </a:blip>
          <a:stretch>
            <a:fillRect/>
          </a:stretch>
        </p:blipFill>
        <p:spPr>
          <a:xfrm>
            <a:off x="8915352" y="3693095"/>
            <a:ext cx="1190540" cy="1749513"/>
          </a:xfrm>
          <a:prstGeom prst="rect">
            <a:avLst/>
          </a:prstGeom>
        </p:spPr>
      </p:pic>
      <p:sp>
        <p:nvSpPr>
          <p:cNvPr id="35" name="Rectangle 34"/>
          <p:cNvSpPr/>
          <p:nvPr/>
        </p:nvSpPr>
        <p:spPr>
          <a:xfrm>
            <a:off x="6051274" y="5708523"/>
            <a:ext cx="5427407" cy="523220"/>
          </a:xfrm>
          <a:prstGeom prst="rect">
            <a:avLst/>
          </a:prstGeom>
          <a:noFill/>
        </p:spPr>
        <p:txBody>
          <a:bodyPr wrap="square" lIns="91440" tIns="45720" rIns="91440" bIns="45720">
            <a:spAutoFit/>
          </a:bodyPr>
          <a:lstStyle/>
          <a:p>
            <a:r>
              <a:rPr lang="en-US" sz="2800" b="1" dirty="0">
                <a:ln w="0"/>
                <a:solidFill>
                  <a:srgbClr val="FF0000"/>
                </a:solidFill>
                <a:effectLst>
                  <a:outerShdw blurRad="38100" dist="19050" dir="2700000" algn="tl" rotWithShape="0">
                    <a:schemeClr val="dk1">
                      <a:alpha val="40000"/>
                    </a:schemeClr>
                  </a:outerShdw>
                </a:effectLst>
              </a:rPr>
              <a:t>18 November</a:t>
            </a:r>
            <a:r>
              <a:rPr lang="en-US" sz="2800" b="0" cap="none" spc="0" dirty="0">
                <a:ln w="0"/>
                <a:solidFill>
                  <a:schemeClr val="tx1"/>
                </a:solidFill>
                <a:effectLst>
                  <a:outerShdw blurRad="38100" dist="19050" dir="2700000" algn="tl" rotWithShape="0">
                    <a:schemeClr val="dk1">
                      <a:alpha val="40000"/>
                    </a:schemeClr>
                  </a:outerShdw>
                </a:effectLst>
              </a:rPr>
              <a:t>, 2021, </a:t>
            </a:r>
            <a:r>
              <a:rPr lang="en-US" sz="2800" b="1" cap="none" spc="0" dirty="0">
                <a:ln w="0"/>
                <a:solidFill>
                  <a:srgbClr val="FF0000"/>
                </a:solidFill>
                <a:effectLst>
                  <a:outerShdw blurRad="38100" dist="19050" dir="2700000" algn="tl" rotWithShape="0">
                    <a:schemeClr val="dk1">
                      <a:alpha val="40000"/>
                    </a:schemeClr>
                  </a:outerShdw>
                </a:effectLst>
              </a:rPr>
              <a:t>9</a:t>
            </a:r>
            <a:r>
              <a:rPr lang="en-US" sz="2800" b="1" dirty="0">
                <a:ln w="0"/>
                <a:solidFill>
                  <a:srgbClr val="FF0000"/>
                </a:solidFill>
                <a:effectLst>
                  <a:outerShdw blurRad="38100" dist="19050" dir="2700000" algn="tl" rotWithShape="0">
                    <a:schemeClr val="dk1">
                      <a:alpha val="40000"/>
                    </a:schemeClr>
                  </a:outerShdw>
                </a:effectLst>
              </a:rPr>
              <a:t>:10 - 9:30</a:t>
            </a:r>
            <a:endParaRPr lang="en-US" sz="2800" b="1" cap="none" spc="0" dirty="0">
              <a:ln w="0"/>
              <a:solidFill>
                <a:srgbClr val="FF0000"/>
              </a:solidFill>
              <a:effectLst>
                <a:outerShdw blurRad="38100" dist="19050" dir="2700000" algn="tl" rotWithShape="0">
                  <a:schemeClr val="dk1">
                    <a:alpha val="40000"/>
                  </a:schemeClr>
                </a:outerShdw>
              </a:effectLst>
            </a:endParaRPr>
          </a:p>
        </p:txBody>
      </p:sp>
      <p:sp>
        <p:nvSpPr>
          <p:cNvPr id="36" name="Rectangle 35"/>
          <p:cNvSpPr/>
          <p:nvPr/>
        </p:nvSpPr>
        <p:spPr>
          <a:xfrm>
            <a:off x="5555226" y="6195458"/>
            <a:ext cx="5806199" cy="369332"/>
          </a:xfrm>
          <a:prstGeom prst="rect">
            <a:avLst/>
          </a:prstGeom>
        </p:spPr>
        <p:txBody>
          <a:bodyPr wrap="square">
            <a:spAutoFit/>
          </a:bodyPr>
          <a:lstStyle/>
          <a:p>
            <a:pPr algn="just"/>
            <a:r>
              <a:rPr lang="en-US" sz="1600" b="1" dirty="0">
                <a:effectLst/>
                <a:latin typeface="Montserrat"/>
              </a:rPr>
              <a:t>Session </a:t>
            </a:r>
            <a:r>
              <a:rPr lang="fi-FI" sz="1600" b="1" dirty="0">
                <a:latin typeface="Montserrat"/>
              </a:rPr>
              <a:t>S1.1 - exAI </a:t>
            </a:r>
            <a:r>
              <a:rPr lang="en-US" sz="1600" b="1" dirty="0">
                <a:effectLst/>
                <a:latin typeface="Montserrat"/>
              </a:rPr>
              <a:t>: </a:t>
            </a:r>
            <a:r>
              <a:rPr lang="en-US" b="1" dirty="0">
                <a:solidFill>
                  <a:srgbClr val="7030A0"/>
                </a:solidFill>
                <a:effectLst/>
                <a:latin typeface="Montserrat"/>
              </a:rPr>
              <a:t>Explainable Artificial Intelligence</a:t>
            </a:r>
            <a:endParaRPr lang="en-US" dirty="0">
              <a:solidFill>
                <a:srgbClr val="7030A0"/>
              </a:solidFill>
            </a:endParaRPr>
          </a:p>
        </p:txBody>
      </p:sp>
      <p:pic>
        <p:nvPicPr>
          <p:cNvPr id="37" name="Picture 36"/>
          <p:cNvPicPr>
            <a:picLocks noChangeAspect="1"/>
          </p:cNvPicPr>
          <p:nvPr/>
        </p:nvPicPr>
        <p:blipFill>
          <a:blip r:embed="rId10"/>
          <a:stretch>
            <a:fillRect/>
          </a:stretch>
        </p:blipFill>
        <p:spPr>
          <a:xfrm>
            <a:off x="240026" y="5943121"/>
            <a:ext cx="4628228" cy="713983"/>
          </a:xfrm>
          <a:prstGeom prst="rect">
            <a:avLst/>
          </a:prstGeom>
        </p:spPr>
      </p:pic>
    </p:spTree>
    <p:extLst>
      <p:ext uri="{BB962C8B-B14F-4D97-AF65-F5344CB8AC3E}">
        <p14:creationId xmlns:p14="http://schemas.microsoft.com/office/powerpoint/2010/main" val="227339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45" y="1320800"/>
            <a:ext cx="5445415" cy="275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17267" y="0"/>
            <a:ext cx="8390515"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i="0" dirty="0">
                <a:ln w="11430"/>
                <a:solidFill>
                  <a:srgbClr val="FF0000"/>
                </a:solidFill>
                <a:effectLst>
                  <a:outerShdw blurRad="50800" dist="39000" dir="5460000" algn="tl">
                    <a:srgbClr val="000000">
                      <a:alpha val="38000"/>
                    </a:srgbClr>
                  </a:outerShdw>
                </a:effectLst>
              </a:rPr>
              <a:t>Beware on hidden slides!</a:t>
            </a:r>
          </a:p>
        </p:txBody>
      </p:sp>
      <p:sp>
        <p:nvSpPr>
          <p:cNvPr id="7" name="Rectangle 6"/>
          <p:cNvSpPr/>
          <p:nvPr/>
        </p:nvSpPr>
        <p:spPr>
          <a:xfrm>
            <a:off x="723894" y="4570083"/>
            <a:ext cx="10925042"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Link to the complete presentation: </a:t>
            </a:r>
            <a:r>
              <a:rPr lang="en-US" sz="2800" b="0" cap="none" spc="0" dirty="0">
                <a:ln w="0"/>
                <a:solidFill>
                  <a:schemeClr val="tx1"/>
                </a:solidFill>
                <a:effectLst>
                  <a:outerShdw blurRad="38100" dist="19050" dir="2700000" algn="tl" rotWithShape="0">
                    <a:schemeClr val="dk1">
                      <a:alpha val="40000"/>
                    </a:schemeClr>
                  </a:outerShdw>
                </a:effectLst>
                <a:hlinkClick r:id="rId3"/>
              </a:rPr>
              <a:t>https://ai.it.jyu.fi/ISM-2021-AGI.pptx</a:t>
            </a:r>
            <a:r>
              <a:rPr lang="en-US" sz="2800" b="0" cap="none" spc="0" dirty="0">
                <a:ln w="0"/>
                <a:solidFill>
                  <a:schemeClr val="tx1"/>
                </a:solidFill>
                <a:effectLst>
                  <a:outerShdw blurRad="38100" dist="19050" dir="2700000" algn="tl" rotWithShape="0">
                    <a:schemeClr val="dk1">
                      <a:alpha val="40000"/>
                    </a:schemeClr>
                  </a:outerShdw>
                </a:effectLst>
              </a:rPr>
              <a:t>    </a:t>
            </a:r>
          </a:p>
        </p:txBody>
      </p:sp>
      <p:sp>
        <p:nvSpPr>
          <p:cNvPr id="8" name="Rectangle 7"/>
          <p:cNvSpPr/>
          <p:nvPr/>
        </p:nvSpPr>
        <p:spPr>
          <a:xfrm>
            <a:off x="5772727" y="1046172"/>
            <a:ext cx="6132945" cy="3416320"/>
          </a:xfrm>
          <a:prstGeom prst="rect">
            <a:avLst/>
          </a:prstGeom>
          <a:noFill/>
        </p:spPr>
        <p:txBody>
          <a:bodyPr wrap="square" lIns="91440" tIns="45720" rIns="91440" bIns="45720">
            <a:spAutoFit/>
          </a:bodyPr>
          <a:lstStyle/>
          <a:p>
            <a:pPr algn="just"/>
            <a:r>
              <a:rPr lang="en-US" sz="36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Due to the time and video file size limits, I will report now only the key summary of our study with hidden details. You </a:t>
            </a:r>
            <a:r>
              <a:rPr lang="en-US" sz="36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can find </a:t>
            </a:r>
            <a:r>
              <a:rPr lang="en-US" sz="3600" b="0" i="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more detailed presentation in the Web …</a:t>
            </a:r>
          </a:p>
        </p:txBody>
      </p:sp>
      <p:sp>
        <p:nvSpPr>
          <p:cNvPr id="9" name="Rectangle 8"/>
          <p:cNvSpPr/>
          <p:nvPr/>
        </p:nvSpPr>
        <p:spPr>
          <a:xfrm>
            <a:off x="387869" y="5109769"/>
            <a:ext cx="8146589" cy="954107"/>
          </a:xfrm>
          <a:prstGeom prst="rect">
            <a:avLst/>
          </a:prstGeom>
        </p:spPr>
        <p:txBody>
          <a:bodyPr wrap="none">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n w="0"/>
                <a:effectLst>
                  <a:outerShdw blurRad="38100" dist="19050" dir="2700000" algn="tl" rotWithShape="0">
                    <a:schemeClr val="dk1">
                      <a:alpha val="40000"/>
                    </a:schemeClr>
                  </a:outerShdw>
                </a:effectLst>
              </a:rPr>
              <a:t>Original data and graphs regarding this mapping study:</a:t>
            </a:r>
          </a:p>
          <a:p>
            <a:r>
              <a:rPr lang="en-US" sz="2800" dirty="0">
                <a:ln w="0"/>
                <a:effectLst>
                  <a:outerShdw blurRad="38100" dist="19050" dir="2700000" algn="tl" rotWithShape="0">
                    <a:schemeClr val="dk1">
                      <a:alpha val="40000"/>
                    </a:schemeClr>
                  </a:outerShdw>
                </a:effectLst>
                <a:hlinkClick r:id="rId4"/>
              </a:rPr>
              <a:t>https://zenodo.org/record/4765682#.YWk9FBpBw2w</a:t>
            </a:r>
            <a:r>
              <a:rPr lang="en-US" sz="2800"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79153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326" y="1037025"/>
            <a:ext cx="7583056" cy="1477328"/>
          </a:xfrm>
          <a:prstGeom prst="rect">
            <a:avLst/>
          </a:prstGeom>
        </p:spPr>
        <p:txBody>
          <a:bodyPr wrap="square">
            <a:spAutoFit/>
          </a:bodyPr>
          <a:lstStyle/>
          <a:p>
            <a:pPr algn="just"/>
            <a:r>
              <a:rPr lang="en-US" b="1" dirty="0">
                <a:solidFill>
                  <a:srgbClr val="202122"/>
                </a:solidFill>
                <a:latin typeface="Arial" panose="020B0604020202020204" pitchFamily="34" charset="0"/>
              </a:rPr>
              <a:t>Artificial general intelligence</a:t>
            </a:r>
            <a:r>
              <a:rPr lang="en-US" dirty="0">
                <a:solidFill>
                  <a:srgbClr val="202122"/>
                </a:solidFill>
                <a:latin typeface="Arial" panose="020B0604020202020204" pitchFamily="34" charset="0"/>
              </a:rPr>
              <a:t> (</a:t>
            </a:r>
            <a:r>
              <a:rPr lang="en-US" b="1" dirty="0">
                <a:solidFill>
                  <a:srgbClr val="202122"/>
                </a:solidFill>
                <a:latin typeface="Arial" panose="020B0604020202020204" pitchFamily="34" charset="0"/>
              </a:rPr>
              <a:t>AGI</a:t>
            </a:r>
            <a:r>
              <a:rPr lang="en-US" dirty="0">
                <a:solidFill>
                  <a:srgbClr val="202122"/>
                </a:solidFill>
                <a:latin typeface="Arial" panose="020B0604020202020204" pitchFamily="34" charset="0"/>
              </a:rPr>
              <a:t>) is the hypothetical ability of an intelligent agent to understand or learn any intellectual task that a human being can. It is a primary goal of some artificial intelligence research and a common topic in science fiction and futures studies. [Possible also as a Collective AGI …]</a:t>
            </a:r>
          </a:p>
        </p:txBody>
      </p:sp>
      <p:sp>
        <p:nvSpPr>
          <p:cNvPr id="5" name="Rectangle 4"/>
          <p:cNvSpPr/>
          <p:nvPr/>
        </p:nvSpPr>
        <p:spPr>
          <a:xfrm>
            <a:off x="299715" y="2613435"/>
            <a:ext cx="11735267" cy="1200329"/>
          </a:xfrm>
          <a:prstGeom prst="rect">
            <a:avLst/>
          </a:prstGeom>
        </p:spPr>
        <p:txBody>
          <a:bodyPr wrap="square">
            <a:spAutoFit/>
          </a:bodyPr>
          <a:lstStyle/>
          <a:p>
            <a:pPr algn="just"/>
            <a:r>
              <a:rPr lang="en-US" b="1" dirty="0">
                <a:solidFill>
                  <a:srgbClr val="202122"/>
                </a:solidFill>
                <a:latin typeface="Arial" panose="020B0604020202020204" pitchFamily="34" charset="0"/>
              </a:rPr>
              <a:t>Superintelligence</a:t>
            </a:r>
            <a:r>
              <a:rPr lang="en-US" dirty="0">
                <a:solidFill>
                  <a:srgbClr val="202122"/>
                </a:solidFill>
                <a:latin typeface="Arial" panose="020B0604020202020204" pitchFamily="34" charset="0"/>
              </a:rPr>
              <a:t> is a hypothetical agent that possesses intelligence far surpassing that of the brightest and most gifted human minds. A superintelligence may or may not be created by an intelligence explosion and associated with a technological singularity (or a hypothetical point in time at which technological growth becomes uncontrollable and irreversible, resulting in unforeseeable changes to human civilization).</a:t>
            </a:r>
          </a:p>
        </p:txBody>
      </p:sp>
      <p:sp>
        <p:nvSpPr>
          <p:cNvPr id="6" name="Rectangle 5"/>
          <p:cNvSpPr/>
          <p:nvPr/>
        </p:nvSpPr>
        <p:spPr>
          <a:xfrm>
            <a:off x="286325" y="3909489"/>
            <a:ext cx="11684002" cy="1477328"/>
          </a:xfrm>
          <a:prstGeom prst="rect">
            <a:avLst/>
          </a:prstGeom>
        </p:spPr>
        <p:txBody>
          <a:bodyPr wrap="square">
            <a:spAutoFit/>
          </a:bodyPr>
          <a:lstStyle/>
          <a:p>
            <a:pPr algn="just"/>
            <a:r>
              <a:rPr lang="en-US" b="1" dirty="0">
                <a:solidFill>
                  <a:srgbClr val="202122"/>
                </a:solidFill>
                <a:latin typeface="Arial" panose="020B0604020202020204" pitchFamily="34" charset="0"/>
              </a:rPr>
              <a:t>Strong AI</a:t>
            </a:r>
            <a:r>
              <a:rPr lang="en-US" dirty="0">
                <a:solidFill>
                  <a:srgbClr val="202122"/>
                </a:solidFill>
                <a:latin typeface="Arial" panose="020B0604020202020204" pitchFamily="34" charset="0"/>
              </a:rPr>
              <a:t> aims to create intelligent machines that are indistinguishable from the human mind. But just like a child, the AI machine would have to learn through input and experiences, constantly progressing and advancing its abilities over time. If researchers are able to develop Strong AI, the machine would require an intelligence [at least] equal to humans; it would have a consciousness (i.e. a hypothetical machine that possesses awareness of external objects and self-awareness) that has the ability to solve problems, learn, and plan for the future.</a:t>
            </a:r>
          </a:p>
        </p:txBody>
      </p:sp>
      <p:sp>
        <p:nvSpPr>
          <p:cNvPr id="7" name="Rectangle 6"/>
          <p:cNvSpPr/>
          <p:nvPr/>
        </p:nvSpPr>
        <p:spPr>
          <a:xfrm>
            <a:off x="295560" y="5481286"/>
            <a:ext cx="11416147" cy="923330"/>
          </a:xfrm>
          <a:prstGeom prst="rect">
            <a:avLst/>
          </a:prstGeom>
        </p:spPr>
        <p:txBody>
          <a:bodyPr wrap="square">
            <a:spAutoFit/>
          </a:bodyPr>
          <a:lstStyle/>
          <a:p>
            <a:pPr algn="just"/>
            <a:r>
              <a:rPr lang="en-US" b="1" dirty="0">
                <a:solidFill>
                  <a:srgbClr val="202122"/>
                </a:solidFill>
                <a:latin typeface="Arial" panose="020B0604020202020204" pitchFamily="34" charset="0"/>
              </a:rPr>
              <a:t>Self-Managed AI </a:t>
            </a:r>
            <a:r>
              <a:rPr lang="en-US" dirty="0">
                <a:solidFill>
                  <a:srgbClr val="202122"/>
                </a:solidFill>
                <a:latin typeface="Arial" panose="020B0604020202020204" pitchFamily="34" charset="0"/>
              </a:rPr>
              <a:t>is such AI, which we  (humans) may not understand what such AI is doing, why and how. Probably humans will not immediately benefit from such AI because its logic of thinking and doing will be very different. Should we start worry about it ? …</a:t>
            </a:r>
          </a:p>
        </p:txBody>
      </p:sp>
      <p:sp>
        <p:nvSpPr>
          <p:cNvPr id="8" name="Title 1"/>
          <p:cNvSpPr>
            <a:spLocks noGrp="1"/>
          </p:cNvSpPr>
          <p:nvPr/>
        </p:nvSpPr>
        <p:spPr bwMode="auto">
          <a:xfrm>
            <a:off x="142697" y="58130"/>
            <a:ext cx="7172510" cy="8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Artificial General Intelligence </a:t>
            </a:r>
            <a:r>
              <a:rPr lang="en-US" altLang="en-US" sz="3600" b="1" dirty="0">
                <a:solidFill>
                  <a:srgbClr val="FF0000"/>
                </a:solidFill>
                <a:sym typeface="Wingdings" panose="05000000000000000000" pitchFamily="2" charset="2"/>
              </a:rPr>
              <a:t> ???</a:t>
            </a:r>
            <a:endParaRPr lang="en-US" altLang="en-US" sz="3600" b="1" dirty="0">
              <a:solidFill>
                <a:srgbClr val="FF0000"/>
              </a:solidFill>
            </a:endParaRPr>
          </a:p>
        </p:txBody>
      </p:sp>
      <p:pic>
        <p:nvPicPr>
          <p:cNvPr id="9" name="Picture 8"/>
          <p:cNvPicPr>
            <a:picLocks noChangeAspect="1"/>
          </p:cNvPicPr>
          <p:nvPr/>
        </p:nvPicPr>
        <p:blipFill>
          <a:blip r:embed="rId2"/>
          <a:stretch>
            <a:fillRect/>
          </a:stretch>
        </p:blipFill>
        <p:spPr>
          <a:xfrm>
            <a:off x="7961746" y="0"/>
            <a:ext cx="4230254" cy="2605837"/>
          </a:xfrm>
          <a:prstGeom prst="rect">
            <a:avLst/>
          </a:prstGeom>
        </p:spPr>
      </p:pic>
      <p:pic>
        <p:nvPicPr>
          <p:cNvPr id="10" name="Picture 9"/>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3042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671" y="973612"/>
            <a:ext cx="7583056" cy="830997"/>
          </a:xfrm>
          <a:prstGeom prst="rect">
            <a:avLst/>
          </a:prstGeom>
        </p:spPr>
        <p:txBody>
          <a:bodyPr wrap="square">
            <a:spAutoFit/>
          </a:bodyPr>
          <a:lstStyle/>
          <a:p>
            <a:pPr algn="just"/>
            <a:r>
              <a:rPr lang="en-US" sz="2400" b="1" dirty="0">
                <a:solidFill>
                  <a:srgbClr val="202122"/>
                </a:solidFill>
                <a:latin typeface="Arial" panose="020B0604020202020204" pitchFamily="34" charset="0"/>
              </a:rPr>
              <a:t>Artificial General Intelligence</a:t>
            </a:r>
            <a:r>
              <a:rPr lang="en-US" sz="2400" dirty="0">
                <a:solidFill>
                  <a:srgbClr val="202122"/>
                </a:solidFill>
                <a:latin typeface="Arial" panose="020B0604020202020204" pitchFamily="34" charset="0"/>
              </a:rPr>
              <a:t> (</a:t>
            </a:r>
            <a:r>
              <a:rPr lang="en-US" sz="2400" b="1" dirty="0">
                <a:solidFill>
                  <a:srgbClr val="202122"/>
                </a:solidFill>
                <a:latin typeface="Arial" panose="020B0604020202020204" pitchFamily="34" charset="0"/>
              </a:rPr>
              <a:t>AGI</a:t>
            </a:r>
            <a:r>
              <a:rPr lang="en-US" sz="2400" dirty="0">
                <a:solidFill>
                  <a:srgbClr val="202122"/>
                </a:solidFill>
                <a:latin typeface="Arial" panose="020B0604020202020204" pitchFamily="34" charset="0"/>
              </a:rPr>
              <a:t>) understands, learns, plans and performs like a human.</a:t>
            </a:r>
          </a:p>
        </p:txBody>
      </p:sp>
      <p:sp>
        <p:nvSpPr>
          <p:cNvPr id="5" name="Rectangle 4"/>
          <p:cNvSpPr/>
          <p:nvPr/>
        </p:nvSpPr>
        <p:spPr>
          <a:xfrm>
            <a:off x="221671" y="4149164"/>
            <a:ext cx="11720947" cy="1200329"/>
          </a:xfrm>
          <a:prstGeom prst="rect">
            <a:avLst/>
          </a:prstGeom>
        </p:spPr>
        <p:txBody>
          <a:bodyPr wrap="square">
            <a:spAutoFit/>
          </a:bodyPr>
          <a:lstStyle/>
          <a:p>
            <a:pPr algn="just"/>
            <a:r>
              <a:rPr lang="en-US" sz="2400" b="1" dirty="0">
                <a:solidFill>
                  <a:srgbClr val="202122"/>
                </a:solidFill>
                <a:latin typeface="Arial" panose="020B0604020202020204" pitchFamily="34" charset="0"/>
              </a:rPr>
              <a:t>Superintelligence</a:t>
            </a:r>
            <a:r>
              <a:rPr lang="en-US" sz="2400" dirty="0">
                <a:solidFill>
                  <a:srgbClr val="202122"/>
                </a:solidFill>
                <a:latin typeface="Arial" panose="020B0604020202020204" pitchFamily="34" charset="0"/>
              </a:rPr>
              <a:t> or hypothetical AI that performs stronger than the most gifted human intelligence; it is associated with a technological singularity (or a hypothetical point in time at which technological growth becomes uncontrollable ...).</a:t>
            </a:r>
          </a:p>
        </p:txBody>
      </p:sp>
      <p:sp>
        <p:nvSpPr>
          <p:cNvPr id="6" name="Rectangle 5"/>
          <p:cNvSpPr/>
          <p:nvPr/>
        </p:nvSpPr>
        <p:spPr>
          <a:xfrm>
            <a:off x="221672" y="1907506"/>
            <a:ext cx="7467154" cy="1200329"/>
          </a:xfrm>
          <a:prstGeom prst="rect">
            <a:avLst/>
          </a:prstGeom>
        </p:spPr>
        <p:txBody>
          <a:bodyPr wrap="square">
            <a:spAutoFit/>
          </a:bodyPr>
          <a:lstStyle/>
          <a:p>
            <a:pPr algn="just"/>
            <a:r>
              <a:rPr lang="en-US" sz="2400" b="1" dirty="0">
                <a:solidFill>
                  <a:srgbClr val="202122"/>
                </a:solidFill>
                <a:latin typeface="Arial" panose="020B0604020202020204" pitchFamily="34" charset="0"/>
              </a:rPr>
              <a:t>Strong AI</a:t>
            </a:r>
            <a:r>
              <a:rPr lang="en-US" sz="2400" dirty="0">
                <a:solidFill>
                  <a:srgbClr val="202122"/>
                </a:solidFill>
                <a:latin typeface="Arial" panose="020B0604020202020204" pitchFamily="34" charset="0"/>
              </a:rPr>
              <a:t> has intelligence [at least] equal to human’s; and consciousness (awareness of external objects and self-awareness).</a:t>
            </a:r>
          </a:p>
        </p:txBody>
      </p:sp>
      <p:sp>
        <p:nvSpPr>
          <p:cNvPr id="7" name="Rectangle 6"/>
          <p:cNvSpPr/>
          <p:nvPr/>
        </p:nvSpPr>
        <p:spPr>
          <a:xfrm>
            <a:off x="211839" y="3233510"/>
            <a:ext cx="11416147" cy="830997"/>
          </a:xfrm>
          <a:prstGeom prst="rect">
            <a:avLst/>
          </a:prstGeom>
        </p:spPr>
        <p:txBody>
          <a:bodyPr wrap="square">
            <a:spAutoFit/>
          </a:bodyPr>
          <a:lstStyle/>
          <a:p>
            <a:pPr algn="just"/>
            <a:r>
              <a:rPr lang="en-US" sz="2400" b="1" dirty="0">
                <a:solidFill>
                  <a:srgbClr val="202122"/>
                </a:solidFill>
                <a:latin typeface="Arial" panose="020B0604020202020204" pitchFamily="34" charset="0"/>
              </a:rPr>
              <a:t>Self-Managed AI </a:t>
            </a:r>
            <a:r>
              <a:rPr lang="en-US" sz="2400" dirty="0">
                <a:solidFill>
                  <a:srgbClr val="202122"/>
                </a:solidFill>
                <a:latin typeface="Arial" panose="020B0604020202020204" pitchFamily="34" charset="0"/>
              </a:rPr>
              <a:t>is such AI, which we  (humans) may not be capable to control and may not understand what such AI is doing, why and how. </a:t>
            </a:r>
          </a:p>
        </p:txBody>
      </p:sp>
      <p:sp>
        <p:nvSpPr>
          <p:cNvPr id="8" name="Title 1"/>
          <p:cNvSpPr>
            <a:spLocks noGrp="1"/>
          </p:cNvSpPr>
          <p:nvPr/>
        </p:nvSpPr>
        <p:spPr bwMode="auto">
          <a:xfrm>
            <a:off x="142697" y="58130"/>
            <a:ext cx="7172510" cy="8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Artificial General Intelligence </a:t>
            </a:r>
            <a:r>
              <a:rPr lang="en-US" altLang="en-US" sz="3600" b="1" dirty="0">
                <a:solidFill>
                  <a:srgbClr val="FF0000"/>
                </a:solidFill>
                <a:sym typeface="Wingdings" panose="05000000000000000000" pitchFamily="2" charset="2"/>
              </a:rPr>
              <a:t> ???</a:t>
            </a:r>
            <a:endParaRPr lang="en-US" altLang="en-US" sz="3600" b="1" dirty="0">
              <a:solidFill>
                <a:srgbClr val="FF0000"/>
              </a:solidFill>
            </a:endParaRPr>
          </a:p>
        </p:txBody>
      </p:sp>
      <p:pic>
        <p:nvPicPr>
          <p:cNvPr id="9" name="Picture 8"/>
          <p:cNvPicPr>
            <a:picLocks noChangeAspect="1"/>
          </p:cNvPicPr>
          <p:nvPr/>
        </p:nvPicPr>
        <p:blipFill>
          <a:blip r:embed="rId2"/>
          <a:stretch>
            <a:fillRect/>
          </a:stretch>
        </p:blipFill>
        <p:spPr>
          <a:xfrm>
            <a:off x="7961746" y="0"/>
            <a:ext cx="4230254" cy="2605837"/>
          </a:xfrm>
          <a:prstGeom prst="rect">
            <a:avLst/>
          </a:prstGeom>
        </p:spPr>
      </p:pic>
      <p:pic>
        <p:nvPicPr>
          <p:cNvPr id="10" name="Picture 9"/>
          <p:cNvPicPr>
            <a:picLocks noChangeAspect="1"/>
          </p:cNvPicPr>
          <p:nvPr/>
        </p:nvPicPr>
        <p:blipFill>
          <a:blip r:embed="rId3"/>
          <a:stretch>
            <a:fillRect/>
          </a:stretch>
        </p:blipFill>
        <p:spPr>
          <a:xfrm>
            <a:off x="73888" y="6350054"/>
            <a:ext cx="2283114" cy="448780"/>
          </a:xfrm>
          <a:prstGeom prst="rect">
            <a:avLst/>
          </a:prstGeom>
        </p:spPr>
      </p:pic>
      <p:sp>
        <p:nvSpPr>
          <p:cNvPr id="2" name="Rectangle 1"/>
          <p:cNvSpPr/>
          <p:nvPr/>
        </p:nvSpPr>
        <p:spPr>
          <a:xfrm>
            <a:off x="2308400" y="5480764"/>
            <a:ext cx="7768473" cy="584775"/>
          </a:xfrm>
          <a:prstGeom prst="rect">
            <a:avLst/>
          </a:prstGeom>
          <a:solidFill>
            <a:srgbClr val="FFC000"/>
          </a:solidFill>
          <a:ln w="25400">
            <a:solidFill>
              <a:schemeClr val="tx1"/>
            </a:solidFill>
          </a:ln>
        </p:spPr>
        <p:txBody>
          <a:bodyPr wrap="none">
            <a:spAutoFit/>
          </a:bodyPr>
          <a:lstStyle/>
          <a:p>
            <a:pPr algn="just"/>
            <a:r>
              <a:rPr lang="en-US" sz="3200" dirty="0">
                <a:solidFill>
                  <a:srgbClr val="202122"/>
                </a:solidFill>
                <a:latin typeface="Arial" panose="020B0604020202020204" pitchFamily="34" charset="0"/>
              </a:rPr>
              <a:t>Should we start worry about all these ? …</a:t>
            </a:r>
          </a:p>
        </p:txBody>
      </p:sp>
    </p:spTree>
    <p:extLst>
      <p:ext uri="{BB962C8B-B14F-4D97-AF65-F5344CB8AC3E}">
        <p14:creationId xmlns:p14="http://schemas.microsoft.com/office/powerpoint/2010/main" val="1048697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22475" y="64652"/>
            <a:ext cx="5405293" cy="6723058"/>
          </a:xfrm>
          <a:prstGeom prst="rect">
            <a:avLst/>
          </a:prstGeom>
        </p:spPr>
      </p:pic>
      <p:sp>
        <p:nvSpPr>
          <p:cNvPr id="5" name="Title 1"/>
          <p:cNvSpPr>
            <a:spLocks noGrp="1"/>
          </p:cNvSpPr>
          <p:nvPr/>
        </p:nvSpPr>
        <p:spPr bwMode="auto">
          <a:xfrm>
            <a:off x="87279" y="242858"/>
            <a:ext cx="6470539" cy="13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Artificial General Intelligence:</a:t>
            </a:r>
          </a:p>
          <a:p>
            <a:pPr algn="ctr" eaLnBrk="1" hangingPunct="1">
              <a:spcBef>
                <a:spcPct val="0"/>
              </a:spcBef>
              <a:buFontTx/>
              <a:buNone/>
            </a:pPr>
            <a:r>
              <a:rPr lang="en-US" altLang="en-US" b="1" dirty="0">
                <a:solidFill>
                  <a:srgbClr val="FF0000"/>
                </a:solidFill>
              </a:rPr>
              <a:t>myths or reality, worries or hopes?</a:t>
            </a:r>
          </a:p>
        </p:txBody>
      </p:sp>
      <p:pic>
        <p:nvPicPr>
          <p:cNvPr id="6" name="Picture 5"/>
          <p:cNvPicPr>
            <a:picLocks noChangeAspect="1"/>
          </p:cNvPicPr>
          <p:nvPr/>
        </p:nvPicPr>
        <p:blipFill>
          <a:blip r:embed="rId3"/>
          <a:stretch>
            <a:fillRect/>
          </a:stretch>
        </p:blipFill>
        <p:spPr>
          <a:xfrm>
            <a:off x="3717350" y="1560945"/>
            <a:ext cx="2905125" cy="390525"/>
          </a:xfrm>
          <a:prstGeom prst="rect">
            <a:avLst/>
          </a:prstGeom>
        </p:spPr>
      </p:pic>
      <p:sp>
        <p:nvSpPr>
          <p:cNvPr id="7" name="Rectangle 6"/>
          <p:cNvSpPr/>
          <p:nvPr/>
        </p:nvSpPr>
        <p:spPr>
          <a:xfrm>
            <a:off x="332509" y="2178571"/>
            <a:ext cx="5975927" cy="1200329"/>
          </a:xfrm>
          <a:prstGeom prst="rect">
            <a:avLst/>
          </a:prstGeom>
        </p:spPr>
        <p:txBody>
          <a:bodyPr wrap="square">
            <a:spAutoFit/>
          </a:bodyPr>
          <a:lstStyle/>
          <a:p>
            <a:r>
              <a:rPr lang="en-US" sz="2400" i="1" dirty="0">
                <a:solidFill>
                  <a:srgbClr val="000000"/>
                </a:solidFill>
              </a:rPr>
              <a:t>Are we capable of achieving AGI? Optimistic experts believe AGI is possible, but it’s hard to decide how far away we are from realizing it ...</a:t>
            </a:r>
            <a:endParaRPr lang="en-US" sz="2400" i="1" dirty="0"/>
          </a:p>
        </p:txBody>
      </p:sp>
      <p:grpSp>
        <p:nvGrpSpPr>
          <p:cNvPr id="10" name="Group 9"/>
          <p:cNvGrpSpPr/>
          <p:nvPr/>
        </p:nvGrpSpPr>
        <p:grpSpPr>
          <a:xfrm>
            <a:off x="332509" y="3722256"/>
            <a:ext cx="5975927" cy="2558472"/>
            <a:chOff x="332509" y="3703783"/>
            <a:chExt cx="5051551" cy="2176242"/>
          </a:xfrm>
        </p:grpSpPr>
        <p:pic>
          <p:nvPicPr>
            <p:cNvPr id="8" name="Picture 7"/>
            <p:cNvPicPr>
              <a:picLocks noChangeAspect="1"/>
            </p:cNvPicPr>
            <p:nvPr/>
          </p:nvPicPr>
          <p:blipFill>
            <a:blip r:embed="rId4"/>
            <a:stretch>
              <a:fillRect/>
            </a:stretch>
          </p:blipFill>
          <p:spPr>
            <a:xfrm>
              <a:off x="332509" y="3703783"/>
              <a:ext cx="3232727" cy="2173643"/>
            </a:xfrm>
            <a:prstGeom prst="rect">
              <a:avLst/>
            </a:prstGeom>
          </p:spPr>
        </p:pic>
        <p:pic>
          <p:nvPicPr>
            <p:cNvPr id="9" name="Picture 8"/>
            <p:cNvPicPr>
              <a:picLocks noChangeAspect="1"/>
            </p:cNvPicPr>
            <p:nvPr/>
          </p:nvPicPr>
          <p:blipFill>
            <a:blip r:embed="rId5"/>
            <a:stretch>
              <a:fillRect/>
            </a:stretch>
          </p:blipFill>
          <p:spPr>
            <a:xfrm>
              <a:off x="3879276" y="3703783"/>
              <a:ext cx="1504784" cy="2176242"/>
            </a:xfrm>
            <a:prstGeom prst="rect">
              <a:avLst/>
            </a:prstGeom>
          </p:spPr>
        </p:pic>
      </p:grpSp>
      <p:pic>
        <p:nvPicPr>
          <p:cNvPr id="11" name="Picture 10"/>
          <p:cNvPicPr>
            <a:picLocks noChangeAspect="1"/>
          </p:cNvPicPr>
          <p:nvPr/>
        </p:nvPicPr>
        <p:blipFill>
          <a:blip r:embed="rId6"/>
          <a:stretch>
            <a:fillRect/>
          </a:stretch>
        </p:blipFill>
        <p:spPr>
          <a:xfrm>
            <a:off x="73888" y="6350054"/>
            <a:ext cx="2283114" cy="448780"/>
          </a:xfrm>
          <a:prstGeom prst="rect">
            <a:avLst/>
          </a:prstGeom>
        </p:spPr>
      </p:pic>
    </p:spTree>
    <p:extLst>
      <p:ext uri="{BB962C8B-B14F-4D97-AF65-F5344CB8AC3E}">
        <p14:creationId xmlns:p14="http://schemas.microsoft.com/office/powerpoint/2010/main" val="25197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bwMode="auto">
          <a:xfrm>
            <a:off x="142697" y="58130"/>
            <a:ext cx="11513594" cy="11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Is the Artificial General Intelligence too far from the reality concept to be adopted by the industry (e.g., Industry 4.0 )</a:t>
            </a:r>
            <a:r>
              <a:rPr lang="en-US" altLang="en-US" sz="3600" b="1" dirty="0">
                <a:solidFill>
                  <a:srgbClr val="FF0000"/>
                </a:solidFill>
                <a:sym typeface="Wingdings" panose="05000000000000000000" pitchFamily="2" charset="2"/>
              </a:rPr>
              <a:t>?</a:t>
            </a:r>
            <a:endParaRPr lang="en-US" altLang="en-US" sz="3600" b="1" dirty="0">
              <a:solidFill>
                <a:srgbClr val="FF0000"/>
              </a:solidFill>
            </a:endParaRPr>
          </a:p>
        </p:txBody>
      </p:sp>
      <p:grpSp>
        <p:nvGrpSpPr>
          <p:cNvPr id="14" name="Group 13"/>
          <p:cNvGrpSpPr/>
          <p:nvPr/>
        </p:nvGrpSpPr>
        <p:grpSpPr>
          <a:xfrm>
            <a:off x="163632" y="1678894"/>
            <a:ext cx="11880458" cy="4404274"/>
            <a:chOff x="192507" y="1524888"/>
            <a:chExt cx="11880458" cy="4404274"/>
          </a:xfrm>
        </p:grpSpPr>
        <p:grpSp>
          <p:nvGrpSpPr>
            <p:cNvPr id="7" name="Group 6"/>
            <p:cNvGrpSpPr/>
            <p:nvPr/>
          </p:nvGrpSpPr>
          <p:grpSpPr>
            <a:xfrm>
              <a:off x="192507" y="1524888"/>
              <a:ext cx="2996860" cy="2811130"/>
              <a:chOff x="433137" y="1091755"/>
              <a:chExt cx="2996860" cy="281113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87" y="1699133"/>
                <a:ext cx="2967985" cy="2203752"/>
              </a:xfrm>
              <a:prstGeom prst="rect">
                <a:avLst/>
              </a:prstGeom>
              <a:ln w="25400">
                <a:solidFill>
                  <a:schemeClr val="tx1"/>
                </a:solidFill>
              </a:ln>
            </p:spPr>
          </p:pic>
          <p:sp>
            <p:nvSpPr>
              <p:cNvPr id="6" name="Rectangle 5"/>
              <p:cNvSpPr/>
              <p:nvPr/>
            </p:nvSpPr>
            <p:spPr>
              <a:xfrm>
                <a:off x="433137" y="1091755"/>
                <a:ext cx="2996860" cy="584775"/>
              </a:xfrm>
              <a:prstGeom prst="rect">
                <a:avLst/>
              </a:prstGeom>
              <a:solidFill>
                <a:schemeClr val="accent1"/>
              </a:solidFill>
              <a:ln w="25400">
                <a:solidFill>
                  <a:schemeClr val="tx1"/>
                </a:solidFill>
              </a:ln>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I n d u s t r y  4.0</a:t>
                </a:r>
              </a:p>
            </p:txBody>
          </p:sp>
        </p:grpSp>
        <p:grpSp>
          <p:nvGrpSpPr>
            <p:cNvPr id="11" name="Group 10"/>
            <p:cNvGrpSpPr/>
            <p:nvPr/>
          </p:nvGrpSpPr>
          <p:grpSpPr>
            <a:xfrm>
              <a:off x="6718432" y="1553768"/>
              <a:ext cx="5354533" cy="2811130"/>
              <a:chOff x="6679932" y="1380513"/>
              <a:chExt cx="5354533" cy="2811130"/>
            </a:xfrm>
          </p:grpSpPr>
          <p:pic>
            <p:nvPicPr>
              <p:cNvPr id="8" name="Picture 7"/>
              <p:cNvPicPr>
                <a:picLocks noChangeAspect="1"/>
              </p:cNvPicPr>
              <p:nvPr/>
            </p:nvPicPr>
            <p:blipFill>
              <a:blip r:embed="rId3"/>
              <a:stretch>
                <a:fillRect/>
              </a:stretch>
            </p:blipFill>
            <p:spPr>
              <a:xfrm>
                <a:off x="6679932" y="1380513"/>
                <a:ext cx="5354533" cy="2811130"/>
              </a:xfrm>
              <a:prstGeom prst="rect">
                <a:avLst/>
              </a:prstGeom>
              <a:ln w="25400">
                <a:solidFill>
                  <a:schemeClr val="tx1"/>
                </a:solidFill>
              </a:ln>
            </p:spPr>
          </p:pic>
          <p:sp>
            <p:nvSpPr>
              <p:cNvPr id="9" name="Rectangle 8"/>
              <p:cNvSpPr/>
              <p:nvPr/>
            </p:nvSpPr>
            <p:spPr>
              <a:xfrm>
                <a:off x="6699182" y="1390138"/>
                <a:ext cx="1192699" cy="923330"/>
              </a:xfrm>
              <a:prstGeom prst="rect">
                <a:avLst/>
              </a:prstGeom>
              <a:solidFill>
                <a:schemeClr val="bg1">
                  <a:lumMod val="75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AGI</a:t>
                </a:r>
              </a:p>
            </p:txBody>
          </p:sp>
        </p:grpSp>
        <p:sp>
          <p:nvSpPr>
            <p:cNvPr id="10" name="Right Arrow 9"/>
            <p:cNvSpPr/>
            <p:nvPr/>
          </p:nvSpPr>
          <p:spPr>
            <a:xfrm>
              <a:off x="3291840" y="2675823"/>
              <a:ext cx="3303165" cy="567890"/>
            </a:xfrm>
            <a:prstGeom prst="rightArrow">
              <a:avLst>
                <a:gd name="adj1" fmla="val 50000"/>
                <a:gd name="adj2" fmla="val 94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62197" y="1708322"/>
              <a:ext cx="2762450" cy="1077218"/>
            </a:xfrm>
            <a:prstGeom prst="rect">
              <a:avLst/>
            </a:prstGeom>
            <a:noFill/>
          </p:spPr>
          <p:txBody>
            <a:bodyPr wrap="square" rtlCol="0">
              <a:spAutoFit/>
            </a:bodyPr>
            <a:lstStyle/>
            <a:p>
              <a:r>
                <a:rPr lang="en-US" sz="3200" i="1" dirty="0"/>
                <a:t>“To apply or not to apply ?”</a:t>
              </a:r>
            </a:p>
          </p:txBody>
        </p:sp>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3648424" y="3320844"/>
              <a:ext cx="2345856" cy="2608318"/>
            </a:xfrm>
            <a:prstGeom prst="rect">
              <a:avLst/>
            </a:prstGeom>
          </p:spPr>
        </p:pic>
      </p:grpSp>
      <p:pic>
        <p:nvPicPr>
          <p:cNvPr id="15" name="Picture 14"/>
          <p:cNvPicPr>
            <a:picLocks noChangeAspect="1"/>
          </p:cNvPicPr>
          <p:nvPr/>
        </p:nvPicPr>
        <p:blipFill>
          <a:blip r:embed="rId5"/>
          <a:stretch>
            <a:fillRect/>
          </a:stretch>
        </p:blipFill>
        <p:spPr>
          <a:xfrm>
            <a:off x="73888" y="6350054"/>
            <a:ext cx="2283114" cy="448780"/>
          </a:xfrm>
          <a:prstGeom prst="rect">
            <a:avLst/>
          </a:prstGeom>
        </p:spPr>
      </p:pic>
    </p:spTree>
    <p:extLst>
      <p:ext uri="{BB962C8B-B14F-4D97-AF65-F5344CB8AC3E}">
        <p14:creationId xmlns:p14="http://schemas.microsoft.com/office/powerpoint/2010/main" val="16906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bwMode="auto">
          <a:xfrm>
            <a:off x="142697" y="58130"/>
            <a:ext cx="11513594" cy="11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Is the Artificial General Intelligence too far from the reality concept to be adopted by the industry (who else cares)</a:t>
            </a:r>
            <a:r>
              <a:rPr lang="en-US" altLang="en-US" sz="3600" b="1" dirty="0">
                <a:solidFill>
                  <a:srgbClr val="FF0000"/>
                </a:solidFill>
                <a:sym typeface="Wingdings" panose="05000000000000000000" pitchFamily="2" charset="2"/>
              </a:rPr>
              <a:t>?</a:t>
            </a:r>
            <a:endParaRPr lang="en-US" altLang="en-US" sz="3600" b="1" dirty="0">
              <a:solidFill>
                <a:srgbClr val="FF0000"/>
              </a:solidFill>
            </a:endParaRPr>
          </a:p>
        </p:txBody>
      </p:sp>
      <p:grpSp>
        <p:nvGrpSpPr>
          <p:cNvPr id="20" name="Group 19"/>
          <p:cNvGrpSpPr/>
          <p:nvPr/>
        </p:nvGrpSpPr>
        <p:grpSpPr>
          <a:xfrm>
            <a:off x="37624" y="1348500"/>
            <a:ext cx="12138337" cy="5437312"/>
            <a:chOff x="37624" y="1348500"/>
            <a:chExt cx="12138337" cy="5437312"/>
          </a:xfrm>
        </p:grpSpPr>
        <p:grpSp>
          <p:nvGrpSpPr>
            <p:cNvPr id="2" name="Group 1"/>
            <p:cNvGrpSpPr/>
            <p:nvPr/>
          </p:nvGrpSpPr>
          <p:grpSpPr>
            <a:xfrm>
              <a:off x="56874" y="1348500"/>
              <a:ext cx="12119087" cy="3782889"/>
              <a:chOff x="66499" y="1348500"/>
              <a:chExt cx="12119087" cy="378288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9" y="1348501"/>
                <a:ext cx="2368693" cy="3782888"/>
              </a:xfrm>
              <a:prstGeom prst="rect">
                <a:avLst/>
              </a:prstGeom>
            </p:spPr>
          </p:pic>
          <p:pic>
            <p:nvPicPr>
              <p:cNvPr id="16" name="Picture 15"/>
              <p:cNvPicPr>
                <a:picLocks noChangeAspect="1"/>
              </p:cNvPicPr>
              <p:nvPr/>
            </p:nvPicPr>
            <p:blipFill>
              <a:blip r:embed="rId3"/>
              <a:stretch>
                <a:fillRect/>
              </a:stretch>
            </p:blipFill>
            <p:spPr>
              <a:xfrm>
                <a:off x="6665446" y="1405289"/>
                <a:ext cx="5308381" cy="2893133"/>
              </a:xfrm>
              <a:prstGeom prst="rect">
                <a:avLst/>
              </a:prstGeom>
            </p:spPr>
          </p:pic>
          <p:pic>
            <p:nvPicPr>
              <p:cNvPr id="18" name="Picture 17"/>
              <p:cNvPicPr>
                <a:picLocks noChangeAspect="1"/>
              </p:cNvPicPr>
              <p:nvPr/>
            </p:nvPicPr>
            <p:blipFill>
              <a:blip r:embed="rId4"/>
              <a:stretch>
                <a:fillRect/>
              </a:stretch>
            </p:blipFill>
            <p:spPr>
              <a:xfrm>
                <a:off x="2444817" y="1348500"/>
                <a:ext cx="4160856" cy="1204385"/>
              </a:xfrm>
              <a:prstGeom prst="rect">
                <a:avLst/>
              </a:prstGeom>
              <a:ln w="28575">
                <a:solidFill>
                  <a:schemeClr val="tx1"/>
                </a:solidFill>
              </a:ln>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4816" y="2550075"/>
                <a:ext cx="4160857" cy="2579731"/>
              </a:xfrm>
              <a:prstGeom prst="rect">
                <a:avLst/>
              </a:prstGeom>
              <a:ln w="25400">
                <a:solidFill>
                  <a:schemeClr val="tx1"/>
                </a:solidFill>
              </a:ln>
            </p:spPr>
          </p:pic>
          <p:sp>
            <p:nvSpPr>
              <p:cNvPr id="17" name="Rectangle 16"/>
              <p:cNvSpPr/>
              <p:nvPr/>
            </p:nvSpPr>
            <p:spPr>
              <a:xfrm>
                <a:off x="6519047" y="4453941"/>
                <a:ext cx="5666539" cy="646331"/>
              </a:xfrm>
              <a:prstGeom prst="rect">
                <a:avLst/>
              </a:prstGeom>
              <a:solidFill>
                <a:schemeClr val="bg1">
                  <a:lumMod val="85000"/>
                </a:schemeClr>
              </a:solidFill>
              <a:ln w="25400">
                <a:solidFill>
                  <a:schemeClr val="tx1"/>
                </a:solidFill>
              </a:ln>
            </p:spPr>
            <p:txBody>
              <a:bodyPr wrap="square">
                <a:spAutoFit/>
              </a:bodyPr>
              <a:lstStyle/>
              <a:p>
                <a:r>
                  <a:rPr lang="en-US" i="0" dirty="0">
                    <a:hlinkClick r:id="rId6"/>
                  </a:rPr>
                  <a:t>https://www.economist.com/1843/2019/03/01/deepmind-and-google-the-battle-to-control-artificial-intelligence</a:t>
                </a:r>
                <a:r>
                  <a:rPr lang="en-US" i="0" dirty="0"/>
                  <a:t> </a:t>
                </a:r>
              </a:p>
            </p:txBody>
          </p:sp>
        </p:grpSp>
        <p:pic>
          <p:nvPicPr>
            <p:cNvPr id="3" name="Picture 2"/>
            <p:cNvPicPr>
              <a:picLocks noChangeAspect="1"/>
            </p:cNvPicPr>
            <p:nvPr/>
          </p:nvPicPr>
          <p:blipFill>
            <a:blip r:embed="rId7"/>
            <a:stretch>
              <a:fillRect/>
            </a:stretch>
          </p:blipFill>
          <p:spPr>
            <a:xfrm>
              <a:off x="37624" y="5101792"/>
              <a:ext cx="12125501" cy="1684020"/>
            </a:xfrm>
            <a:prstGeom prst="rect">
              <a:avLst/>
            </a:prstGeom>
          </p:spPr>
        </p:pic>
      </p:grpSp>
      <p:pic>
        <p:nvPicPr>
          <p:cNvPr id="11" name="Picture 10"/>
          <p:cNvPicPr>
            <a:picLocks noChangeAspect="1"/>
          </p:cNvPicPr>
          <p:nvPr/>
        </p:nvPicPr>
        <p:blipFill>
          <a:blip r:embed="rId8"/>
          <a:stretch>
            <a:fillRect/>
          </a:stretch>
        </p:blipFill>
        <p:spPr>
          <a:xfrm>
            <a:off x="9809014" y="6290852"/>
            <a:ext cx="2283114" cy="448780"/>
          </a:xfrm>
          <a:prstGeom prst="rect">
            <a:avLst/>
          </a:prstGeom>
        </p:spPr>
      </p:pic>
    </p:spTree>
    <p:extLst>
      <p:ext uri="{BB962C8B-B14F-4D97-AF65-F5344CB8AC3E}">
        <p14:creationId xmlns:p14="http://schemas.microsoft.com/office/powerpoint/2010/main" val="1755514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1839</TotalTime>
  <Words>3235</Words>
  <Application>Microsoft Office PowerPoint</Application>
  <PresentationFormat>Widescreen</PresentationFormat>
  <Paragraphs>145</Paragraphs>
  <Slides>29</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SimSun</vt:lpstr>
      <vt:lpstr>Arial</vt:lpstr>
      <vt:lpstr>Arial Black</vt:lpstr>
      <vt:lpstr>Calibri</vt:lpstr>
      <vt:lpstr>Calibri Light</vt:lpstr>
      <vt:lpstr>Cambria Math</vt:lpstr>
      <vt:lpstr>charter</vt:lpstr>
      <vt:lpstr>ff-meta-serif-web-pro-1</vt:lpstr>
      <vt:lpstr>Montserrat</vt:lpstr>
      <vt:lpstr>Symbol</vt:lpstr>
      <vt:lpstr>Times New Roman</vt:lpstr>
      <vt:lpstr>Wingdings</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174</cp:revision>
  <dcterms:created xsi:type="dcterms:W3CDTF">2020-10-19T08:16:34Z</dcterms:created>
  <dcterms:modified xsi:type="dcterms:W3CDTF">2024-03-15T13:46:36Z</dcterms:modified>
</cp:coreProperties>
</file>