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0" r:id="rId2"/>
    <p:sldMasterId id="2147483703" r:id="rId3"/>
    <p:sldMasterId id="2147483715" r:id="rId4"/>
  </p:sldMasterIdLst>
  <p:notesMasterIdLst>
    <p:notesMasterId r:id="rId33"/>
  </p:notesMasterIdLst>
  <p:sldIdLst>
    <p:sldId id="368" r:id="rId5"/>
    <p:sldId id="370" r:id="rId6"/>
    <p:sldId id="258" r:id="rId7"/>
    <p:sldId id="256" r:id="rId8"/>
    <p:sldId id="361" r:id="rId9"/>
    <p:sldId id="351" r:id="rId10"/>
    <p:sldId id="352" r:id="rId11"/>
    <p:sldId id="354" r:id="rId12"/>
    <p:sldId id="357" r:id="rId13"/>
    <p:sldId id="355" r:id="rId14"/>
    <p:sldId id="358" r:id="rId15"/>
    <p:sldId id="359" r:id="rId16"/>
    <p:sldId id="346" r:id="rId17"/>
    <p:sldId id="360" r:id="rId18"/>
    <p:sldId id="349" r:id="rId19"/>
    <p:sldId id="350" r:id="rId20"/>
    <p:sldId id="348" r:id="rId21"/>
    <p:sldId id="353" r:id="rId22"/>
    <p:sldId id="362" r:id="rId23"/>
    <p:sldId id="363" r:id="rId24"/>
    <p:sldId id="364" r:id="rId25"/>
    <p:sldId id="365" r:id="rId26"/>
    <p:sldId id="366" r:id="rId27"/>
    <p:sldId id="367" r:id="rId28"/>
    <p:sldId id="344" r:id="rId29"/>
    <p:sldId id="314" r:id="rId30"/>
    <p:sldId id="296" r:id="rId31"/>
    <p:sldId id="369" r:id="rId32"/>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3E7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autoAdjust="0"/>
  </p:normalViewPr>
  <p:slideViewPr>
    <p:cSldViewPr snapToGrid="0">
      <p:cViewPr varScale="1">
        <p:scale>
          <a:sx n="122" d="100"/>
          <a:sy n="122" d="100"/>
        </p:scale>
        <p:origin x="96" y="19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1" d="100"/>
          <a:sy n="61" d="100"/>
        </p:scale>
        <p:origin x="1840"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8684CD-F169-4DB1-BA84-C30EEB406F0C}"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11914A-6078-48B3-B0C0-38FBDAD8C88B}" type="slidenum">
              <a:rPr lang="en-US" smtClean="0"/>
              <a:t>‹#›</a:t>
            </a:fld>
            <a:endParaRPr lang="en-US"/>
          </a:p>
        </p:txBody>
      </p:sp>
    </p:spTree>
    <p:extLst>
      <p:ext uri="{BB962C8B-B14F-4D97-AF65-F5344CB8AC3E}">
        <p14:creationId xmlns:p14="http://schemas.microsoft.com/office/powerpoint/2010/main" val="1719431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5009692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59476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5523379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apositiva titolo">
    <p:spTree>
      <p:nvGrpSpPr>
        <p:cNvPr id="1" name=""/>
        <p:cNvGrpSpPr/>
        <p:nvPr/>
      </p:nvGrpSpPr>
      <p:grpSpPr>
        <a:xfrm>
          <a:off x="0" y="0"/>
          <a:ext cx="0" cy="0"/>
          <a:chOff x="0" y="0"/>
          <a:chExt cx="0" cy="0"/>
        </a:xfrm>
      </p:grpSpPr>
      <p:sp>
        <p:nvSpPr>
          <p:cNvPr id="7" name="Rettangolo 6">
            <a:extLst>
              <a:ext uri="{FF2B5EF4-FFF2-40B4-BE49-F238E27FC236}">
                <a16:creationId xmlns:a16="http://schemas.microsoft.com/office/drawing/2014/main" id="{EFE43A64-F950-49CF-B1AF-004DD8293BFD}"/>
              </a:ext>
            </a:extLst>
          </p:cNvPr>
          <p:cNvSpPr/>
          <p:nvPr userDrawn="1"/>
        </p:nvSpPr>
        <p:spPr>
          <a:xfrm rot="5400000">
            <a:off x="5433765" y="-5433766"/>
            <a:ext cx="1324463" cy="12192001"/>
          </a:xfrm>
          <a:prstGeom prst="rect">
            <a:avLst/>
          </a:prstGeom>
          <a:gradFill flip="none" rotWithShape="1">
            <a:gsLst>
              <a:gs pos="0">
                <a:schemeClr val="bg2">
                  <a:lumMod val="90000"/>
                </a:schemeClr>
              </a:gs>
              <a:gs pos="42000">
                <a:schemeClr val="bg1"/>
              </a:gs>
            </a:gsLst>
            <a:lin ang="21000000" scaled="0"/>
            <a:tileRect/>
          </a:gra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pic>
        <p:nvPicPr>
          <p:cNvPr id="8" name="Immagine 7">
            <a:extLst>
              <a:ext uri="{FF2B5EF4-FFF2-40B4-BE49-F238E27FC236}">
                <a16:creationId xmlns:a16="http://schemas.microsoft.com/office/drawing/2014/main" id="{581FDBC0-9B69-460B-9EF0-7F201D84B43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286" y="395417"/>
            <a:ext cx="1574660" cy="852616"/>
          </a:xfrm>
          <a:prstGeom prst="rect">
            <a:avLst/>
          </a:prstGeom>
        </p:spPr>
      </p:pic>
      <p:sp>
        <p:nvSpPr>
          <p:cNvPr id="9" name="Rettangolo 8">
            <a:extLst>
              <a:ext uri="{FF2B5EF4-FFF2-40B4-BE49-F238E27FC236}">
                <a16:creationId xmlns:a16="http://schemas.microsoft.com/office/drawing/2014/main" id="{9779DD21-7272-422C-995F-545A5F2F9108}"/>
              </a:ext>
            </a:extLst>
          </p:cNvPr>
          <p:cNvSpPr/>
          <p:nvPr userDrawn="1"/>
        </p:nvSpPr>
        <p:spPr>
          <a:xfrm>
            <a:off x="2809565" y="2"/>
            <a:ext cx="60959" cy="132556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
        <p:nvSpPr>
          <p:cNvPr id="10" name="Footer Placeholder 4">
            <a:extLst>
              <a:ext uri="{FF2B5EF4-FFF2-40B4-BE49-F238E27FC236}">
                <a16:creationId xmlns:a16="http://schemas.microsoft.com/office/drawing/2014/main" id="{17CD24C1-1660-4B33-BFE5-DD2BF1DEE03C}"/>
              </a:ext>
            </a:extLst>
          </p:cNvPr>
          <p:cNvSpPr txBox="1">
            <a:spLocks/>
          </p:cNvSpPr>
          <p:nvPr userDrawn="1"/>
        </p:nvSpPr>
        <p:spPr>
          <a:xfrm>
            <a:off x="3116298" y="357201"/>
            <a:ext cx="8151876" cy="929049"/>
          </a:xfrm>
          <a:prstGeom prst="rect">
            <a:avLst/>
          </a:prstGeom>
        </p:spPr>
        <p:txBody>
          <a:bodyPr vert="horz" lIns="91440" tIns="45720" rIns="91440" bIns="45720" rtlCol="0" anchor="ctr"/>
          <a:lstStyle>
            <a:defPPr>
              <a:defRPr lang="en-US"/>
            </a:defPPr>
            <a:lvl1pPr marL="0" algn="ct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l"/>
            <a:r>
              <a:rPr lang="it-IT" sz="1400" b="1" dirty="0">
                <a:solidFill>
                  <a:schemeClr val="tx1"/>
                </a:solidFill>
                <a:latin typeface="Calibri Light" panose="020F0302020204030204" pitchFamily="34" charset="0"/>
                <a:cs typeface="Calibri Light" panose="020F0302020204030204" pitchFamily="34" charset="0"/>
              </a:rPr>
              <a:t>3rd International Conference on Industry 4.0 and Smart Manufacturing - ISM 2021 </a:t>
            </a:r>
          </a:p>
          <a:p>
            <a:pPr algn="l"/>
            <a:r>
              <a:rPr lang="en-US" sz="1400" i="1" dirty="0">
                <a:solidFill>
                  <a:schemeClr val="tx1"/>
                </a:solidFill>
                <a:latin typeface="Calibri Light" panose="020F0302020204030204" pitchFamily="34" charset="0"/>
                <a:cs typeface="Calibri Light" panose="020F0302020204030204" pitchFamily="34" charset="0"/>
              </a:rPr>
              <a:t>Upper Austria University of Applied Sciences - Hagenberg Campus - Linz, Austria</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1400" dirty="0">
                <a:solidFill>
                  <a:schemeClr val="tx1"/>
                </a:solidFill>
                <a:latin typeface="Calibri Light" panose="020F0302020204030204" pitchFamily="34" charset="0"/>
                <a:cs typeface="Calibri Light" panose="020F0302020204030204" pitchFamily="34" charset="0"/>
              </a:rPr>
              <a:t>Blended Conference | </a:t>
            </a:r>
            <a:r>
              <a:rPr lang="en-US" sz="1400" i="1" dirty="0">
                <a:solidFill>
                  <a:schemeClr val="tx1"/>
                </a:solidFill>
                <a:latin typeface="Calibri Light" panose="020F0302020204030204" pitchFamily="34" charset="0"/>
                <a:cs typeface="Calibri Light" panose="020F0302020204030204" pitchFamily="34" charset="0"/>
              </a:rPr>
              <a:t>17-19 November 2021</a:t>
            </a:r>
            <a:endParaRPr lang="it-IT" sz="1400" dirty="0">
              <a:solidFill>
                <a:schemeClr val="tx1"/>
              </a:solidFill>
              <a:latin typeface="Calibri Light" panose="020F0302020204030204" pitchFamily="34" charset="0"/>
              <a:cs typeface="Calibri Light" panose="020F0302020204030204" pitchFamily="34" charset="0"/>
            </a:endParaRPr>
          </a:p>
        </p:txBody>
      </p:sp>
      <p:sp>
        <p:nvSpPr>
          <p:cNvPr id="11" name="Rettangolo 10">
            <a:extLst>
              <a:ext uri="{FF2B5EF4-FFF2-40B4-BE49-F238E27FC236}">
                <a16:creationId xmlns:a16="http://schemas.microsoft.com/office/drawing/2014/main" id="{53495462-3032-4AE3-9EFE-21B368C016F5}"/>
              </a:ext>
            </a:extLst>
          </p:cNvPr>
          <p:cNvSpPr/>
          <p:nvPr userDrawn="1"/>
        </p:nvSpPr>
        <p:spPr>
          <a:xfrm rot="16200000">
            <a:off x="6027658" y="693657"/>
            <a:ext cx="136686" cy="1219199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405557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i="1"/>
            </a:lvl1pPr>
          </a:lstStyle>
          <a:p>
            <a:pPr>
              <a:defRPr/>
            </a:pPr>
            <a:endParaRPr lang="en-US"/>
          </a:p>
        </p:txBody>
      </p:sp>
      <p:sp>
        <p:nvSpPr>
          <p:cNvPr id="5" name="Rectangle 5"/>
          <p:cNvSpPr>
            <a:spLocks noGrp="1" noChangeArrowheads="1"/>
          </p:cNvSpPr>
          <p:nvPr>
            <p:ph type="ftr" sz="quarter" idx="11"/>
          </p:nvPr>
        </p:nvSpPr>
        <p:spPr/>
        <p:txBody>
          <a:bodyPr/>
          <a:lstStyle>
            <a:lvl1pPr>
              <a:defRPr i="1"/>
            </a:lvl1pPr>
          </a:lstStyle>
          <a:p>
            <a:pPr>
              <a:defRPr/>
            </a:pPr>
            <a:endParaRPr lang="en-US"/>
          </a:p>
        </p:txBody>
      </p:sp>
      <p:sp>
        <p:nvSpPr>
          <p:cNvPr id="6" name="Rectangle 6"/>
          <p:cNvSpPr>
            <a:spLocks noGrp="1" noChangeArrowheads="1"/>
          </p:cNvSpPr>
          <p:nvPr>
            <p:ph type="sldNum" sz="quarter" idx="12"/>
          </p:nvPr>
        </p:nvSpPr>
        <p:spPr/>
        <p:txBody>
          <a:bodyPr/>
          <a:lstStyle>
            <a:lvl1pPr>
              <a:defRPr i="1"/>
            </a:lvl1pPr>
          </a:lstStyle>
          <a:p>
            <a:pPr>
              <a:defRPr/>
            </a:pPr>
            <a:fld id="{60585CB6-55F2-4DB6-BFF2-751E880DBD98}" type="slidenum">
              <a:rPr lang="en-US"/>
              <a:pPr>
                <a:defRPr/>
              </a:pPr>
              <a:t>‹#›</a:t>
            </a:fld>
            <a:endParaRPr lang="en-US"/>
          </a:p>
        </p:txBody>
      </p:sp>
    </p:spTree>
    <p:extLst>
      <p:ext uri="{BB962C8B-B14F-4D97-AF65-F5344CB8AC3E}">
        <p14:creationId xmlns:p14="http://schemas.microsoft.com/office/powerpoint/2010/main" val="2520743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A636113-75FD-42EE-9C9E-2D44ADDC74CE}" type="slidenum">
              <a:rPr lang="en-US"/>
              <a:pPr>
                <a:defRPr/>
              </a:pPr>
              <a:t>‹#›</a:t>
            </a:fld>
            <a:endParaRPr lang="en-US"/>
          </a:p>
        </p:txBody>
      </p:sp>
    </p:spTree>
    <p:extLst>
      <p:ext uri="{BB962C8B-B14F-4D97-AF65-F5344CB8AC3E}">
        <p14:creationId xmlns:p14="http://schemas.microsoft.com/office/powerpoint/2010/main" val="28192724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1469492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906097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2087611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27750568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595910D-ED24-4776-A40F-73234D922E85}"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948722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429091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595910D-ED24-4776-A40F-73234D922E85}"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68893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910D-ED24-4776-A40F-73234D922E85}"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15075675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30342284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595910D-ED24-4776-A40F-73234D922E85}"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691539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41943759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595910D-ED24-4776-A40F-73234D922E85}"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97430B-371D-4103-A778-C49C416CE889}" type="slidenum">
              <a:rPr lang="en-US" smtClean="0"/>
              <a:t>‹#›</a:t>
            </a:fld>
            <a:endParaRPr lang="en-US"/>
          </a:p>
        </p:txBody>
      </p:sp>
    </p:spTree>
    <p:extLst>
      <p:ext uri="{BB962C8B-B14F-4D97-AF65-F5344CB8AC3E}">
        <p14:creationId xmlns:p14="http://schemas.microsoft.com/office/powerpoint/2010/main" val="777481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9631650-9EDC-4D2C-8683-C0ECAFE19869}"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32E545-EA07-4A9C-A599-2F9E50028C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910F706-4D08-4CCD-B42F-99C825B14B56}"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86035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8426772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910F706-4D08-4CCD-B42F-99C825B14B56}"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0698745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910F706-4D08-4CCD-B42F-99C825B14B56}"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3631223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10F706-4D08-4CCD-B42F-99C825B14B56}"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1375138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630662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910F706-4D08-4CCD-B42F-99C825B14B56}"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F9C823-5DA7-4641-8CC2-01605DD09852}" type="slidenum">
              <a:rPr lang="en-US" smtClean="0"/>
              <a:t>‹#›</a:t>
            </a:fld>
            <a:endParaRPr lang="en-US"/>
          </a:p>
        </p:txBody>
      </p:sp>
    </p:spTree>
    <p:extLst>
      <p:ext uri="{BB962C8B-B14F-4D97-AF65-F5344CB8AC3E}">
        <p14:creationId xmlns:p14="http://schemas.microsoft.com/office/powerpoint/2010/main" val="29333150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0F706-4D08-4CCD-B42F-99C825B14B56}" type="datetimeFigureOut">
              <a:rPr lang="en-US" smtClean="0"/>
              <a:t>3/15/2024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F9C823-5DA7-4641-8CC2-01605DD09852}" type="slidenum">
              <a:rPr lang="en-US" smtClean="0"/>
              <a:t>‹#›</a:t>
            </a:fld>
            <a:endParaRPr lang="en-US"/>
          </a:p>
        </p:txBody>
      </p:sp>
    </p:spTree>
    <p:extLst>
      <p:ext uri="{BB962C8B-B14F-4D97-AF65-F5344CB8AC3E}">
        <p14:creationId xmlns:p14="http://schemas.microsoft.com/office/powerpoint/2010/main" val="18746882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i="0">
                <a:solidFill>
                  <a:srgbClr val="000000"/>
                </a:solidFill>
                <a:latin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i="0">
                <a:solidFill>
                  <a:srgbClr val="000000"/>
                </a:solidFill>
                <a:latin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i="0">
                <a:solidFill>
                  <a:srgbClr val="000000"/>
                </a:solidFill>
                <a:latin typeface="Arial" charset="0"/>
                <a:cs typeface="Arial" charset="0"/>
              </a:defRPr>
            </a:lvl1pPr>
          </a:lstStyle>
          <a:p>
            <a:pPr>
              <a:defRPr/>
            </a:pPr>
            <a:fld id="{4BDCDB56-ED00-4F7C-AE6C-6ABC0D2F39E3}" type="slidenum">
              <a:rPr lang="en-US"/>
              <a:pPr>
                <a:defRPr/>
              </a:pPr>
              <a:t>‹#›</a:t>
            </a:fld>
            <a:endParaRPr lang="en-US"/>
          </a:p>
        </p:txBody>
      </p:sp>
    </p:spTree>
    <p:extLst>
      <p:ext uri="{BB962C8B-B14F-4D97-AF65-F5344CB8AC3E}">
        <p14:creationId xmlns:p14="http://schemas.microsoft.com/office/powerpoint/2010/main" val="33861712"/>
      </p:ext>
    </p:extLst>
  </p:cSld>
  <p:clrMap bg1="lt1" tx1="dk1" bg2="lt2" tx2="dk2" accent1="accent1" accent2="accent2" accent3="accent3" accent4="accent4" accent5="accent5" accent6="accent6" hlink="hlink" folHlink="folHlink"/>
  <p:sldLayoutIdLst>
    <p:sldLayoutId id="2147483701" r:id="rId1"/>
    <p:sldLayoutId id="2147483702"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910D-ED24-4776-A40F-73234D922E85}" type="datetimeFigureOut">
              <a:rPr lang="en-US" smtClean="0"/>
              <a:t>3/15/2024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7430B-371D-4103-A778-C49C416CE889}" type="slidenum">
              <a:rPr lang="en-US" smtClean="0"/>
              <a:t>‹#›</a:t>
            </a:fld>
            <a:endParaRPr lang="en-US"/>
          </a:p>
        </p:txBody>
      </p:sp>
    </p:spTree>
    <p:extLst>
      <p:ext uri="{BB962C8B-B14F-4D97-AF65-F5344CB8AC3E}">
        <p14:creationId xmlns:p14="http://schemas.microsoft.com/office/powerpoint/2010/main" val="3786539897"/>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631650-9EDC-4D2C-8683-C0ECAFE19869}" type="datetimeFigureOut">
              <a:rPr lang="en-US" smtClean="0">
                <a:solidFill>
                  <a:prstClr val="black">
                    <a:tint val="75000"/>
                  </a:prstClr>
                </a:solidFill>
              </a:rPr>
              <a:pPr/>
              <a:t>3/15/2024</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32E545-EA07-4A9C-A599-2F9E50028C4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6169345"/>
      </p:ext>
    </p:extLst>
  </p:cSld>
  <p:clrMap bg1="lt1" tx1="dk1" bg2="lt2" tx2="dk2" accent1="accent1" accent2="accent2" accent3="accent3" accent4="accent4" accent5="accent5" accent6="accent6" hlink="hlink" folHlink="folHlink"/>
  <p:sldLayoutIdLst>
    <p:sldLayoutId id="2147483716"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jyu.fi/en" TargetMode="External"/><Relationship Id="rId1" Type="http://schemas.openxmlformats.org/officeDocument/2006/relationships/slideLayout" Target="../slideLayouts/slideLayout12.xml"/><Relationship Id="rId6" Type="http://schemas.openxmlformats.org/officeDocument/2006/relationships/hyperlink" Target="https://nure.ua/en/" TargetMode="External"/><Relationship Id="rId5" Type="http://schemas.openxmlformats.org/officeDocument/2006/relationships/image" Target="../media/image3.png"/><Relationship Id="rId4" Type="http://schemas.openxmlformats.org/officeDocument/2006/relationships/hyperlink" Target="https://www.jyu.fi/e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hyperlink" Target="https://www.biorxiv.org/content/biorxiv/early/2020/10/22/2020.06.16.154542.full.pdf" TargetMode="External"/><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arxiv.org/pdf/1812.04948.pdf" TargetMode="External"/><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8.png"/><Relationship Id="rId2" Type="http://schemas.openxmlformats.org/officeDocument/2006/relationships/image" Target="../media/image44.png"/><Relationship Id="rId1" Type="http://schemas.openxmlformats.org/officeDocument/2006/relationships/slideLayout" Target="../slideLayouts/slideLayout26.xml"/><Relationship Id="rId6" Type="http://schemas.openxmlformats.org/officeDocument/2006/relationships/image" Target="../media/image47.png"/><Relationship Id="rId5" Type="http://schemas.openxmlformats.org/officeDocument/2006/relationships/hyperlink" Target="https://thispersondoesnotexist.com/" TargetMode="External"/><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doi.org/10.1016/j.procs.2022.01.240"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4.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svg"/><Relationship Id="rId3" Type="http://schemas.openxmlformats.org/officeDocument/2006/relationships/image" Target="../media/image59.svg"/><Relationship Id="rId7" Type="http://schemas.openxmlformats.org/officeDocument/2006/relationships/image" Target="../media/image63.svg"/><Relationship Id="rId12" Type="http://schemas.openxmlformats.org/officeDocument/2006/relationships/image" Target="../media/image68.png"/><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2.png"/><Relationship Id="rId11" Type="http://schemas.openxmlformats.org/officeDocument/2006/relationships/image" Target="../media/image67.svg"/><Relationship Id="rId5" Type="http://schemas.openxmlformats.org/officeDocument/2006/relationships/image" Target="../media/image61.sv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svg"/></Relationships>
</file>

<file path=ppt/slides/_rels/slide23.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73.sv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8" Type="http://schemas.openxmlformats.org/officeDocument/2006/relationships/hyperlink" Target="http://www.jyu.fi/ai" TargetMode="External"/><Relationship Id="rId3" Type="http://schemas.openxmlformats.org/officeDocument/2006/relationships/image" Target="../media/image79.gif"/><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13.xml"/><Relationship Id="rId6" Type="http://schemas.openxmlformats.org/officeDocument/2006/relationships/image" Target="../media/image81.gif"/><Relationship Id="rId5" Type="http://schemas.openxmlformats.org/officeDocument/2006/relationships/image" Target="../media/image80.png"/><Relationship Id="rId4" Type="http://schemas.openxmlformats.org/officeDocument/2006/relationships/hyperlink" Target="http://clipartall.com/img/clipart-165720.html"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ai.it.jyu.fi/ISM-2021-V1-GAN.pptx" TargetMode="External"/><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84.jpeg"/><Relationship Id="rId4" Type="http://schemas.openxmlformats.org/officeDocument/2006/relationships/hyperlink" Target="mailto:mariia.golovianko@nure.ua"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jyu.fi/en" TargetMode="External"/><Relationship Id="rId7" Type="http://schemas.openxmlformats.org/officeDocument/2006/relationships/hyperlink" Target="https://nure.ua/en/" TargetMode="External"/><Relationship Id="rId2" Type="http://schemas.openxmlformats.org/officeDocument/2006/relationships/hyperlink" Target="https://ai.it.jyu.fi/ISM-2021-V1-GAN.pptx" TargetMode="Externa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hyperlink" Target="https://www.jyu.fi/en/"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hyperlink" Target="https://nure.ua/en/" TargetMode="External"/><Relationship Id="rId13" Type="http://schemas.openxmlformats.org/officeDocument/2006/relationships/image" Target="../media/image13.png"/><Relationship Id="rId3" Type="http://schemas.openxmlformats.org/officeDocument/2006/relationships/hyperlink" Target="mailto:Vagan.Terziyan@jyu.fi" TargetMode="External"/><Relationship Id="rId7" Type="http://schemas.openxmlformats.org/officeDocument/2006/relationships/image" Target="../media/image3.png"/><Relationship Id="rId12"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1.xml"/><Relationship Id="rId6" Type="http://schemas.openxmlformats.org/officeDocument/2006/relationships/hyperlink" Target="https://www.jyu.fi/en/" TargetMode="External"/><Relationship Id="rId11" Type="http://schemas.openxmlformats.org/officeDocument/2006/relationships/image" Target="../media/image11.png"/><Relationship Id="rId5" Type="http://schemas.openxmlformats.org/officeDocument/2006/relationships/image" Target="../media/image2.png"/><Relationship Id="rId10" Type="http://schemas.openxmlformats.org/officeDocument/2006/relationships/image" Target="../media/image10.png"/><Relationship Id="rId4" Type="http://schemas.openxmlformats.org/officeDocument/2006/relationships/hyperlink" Target="https://www.jyu.fi/en" TargetMode="External"/><Relationship Id="rId9" Type="http://schemas.openxmlformats.org/officeDocument/2006/relationships/image" Target="../media/image9.png"/><Relationship Id="rId1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doi.org/10.1016/j.procs.2021.01.290" TargetMode="External"/><Relationship Id="rId3" Type="http://schemas.openxmlformats.org/officeDocument/2006/relationships/image" Target="../media/image17.png"/><Relationship Id="rId7" Type="http://schemas.openxmlformats.org/officeDocument/2006/relationships/hyperlink" Target="https://www.journals.elsevier.com/procedia-computer-science"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sciencedirect.com/science/article/pii/S1877050921003392?via%3Dihub" TargetMode="External"/><Relationship Id="rId5" Type="http://schemas.openxmlformats.org/officeDocument/2006/relationships/image" Target="../media/image18.png"/><Relationship Id="rId4" Type="http://schemas.openxmlformats.org/officeDocument/2006/relationships/hyperlink" Target="http://www.cs.jyu.fi/ai/ISM-2020-GAN-Taxonomy.pptx"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hyperlink" Target="https://doi.org/10.1016/j.procs.2021.01.155" TargetMode="External"/><Relationship Id="rId3" Type="http://schemas.openxmlformats.org/officeDocument/2006/relationships/image" Target="../media/image19.png"/><Relationship Id="rId7" Type="http://schemas.openxmlformats.org/officeDocument/2006/relationships/hyperlink" Target="https://www.journals.elsevier.com/procedia-computer-science" TargetMode="External"/><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hyperlink" Target="https://www.sciencedirect.com/science/article/pii/S1877050921001952?via%3Dihub" TargetMode="External"/><Relationship Id="rId5" Type="http://schemas.openxmlformats.org/officeDocument/2006/relationships/image" Target="../media/image20.png"/><Relationship Id="rId4" Type="http://schemas.openxmlformats.org/officeDocument/2006/relationships/hyperlink" Target="http://www.cs.jyu.fi/ai/ISM-2020-Pi-Mind.pptx" TargetMode="External"/><Relationship Id="rId9"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www.belfercenter.org/publication/AttackingAI" TargetMode="Externa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1570182" y="1655253"/>
            <a:ext cx="8340437" cy="1726333"/>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“Generative Adversarial Networks with Bio-Inspired Primary Visual Cortex for Industry 4.0”</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256145" y="3458690"/>
            <a:ext cx="9365673" cy="914400"/>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0" dirty="0"/>
              <a:t>Vladyslav Branytskyi</a:t>
            </a:r>
            <a:r>
              <a:rPr lang="it-IT" b="0" dirty="0"/>
              <a:t> </a:t>
            </a:r>
            <a:r>
              <a:rPr lang="it-IT" b="0" baseline="30000" dirty="0"/>
              <a:t>a</a:t>
            </a:r>
            <a:r>
              <a:rPr lang="it-IT" b="0" dirty="0"/>
              <a:t>, </a:t>
            </a:r>
            <a:r>
              <a:rPr lang="en-US" b="0" dirty="0"/>
              <a:t>Mariia Golovianko</a:t>
            </a:r>
            <a:r>
              <a:rPr lang="it-IT" b="0" dirty="0"/>
              <a:t> </a:t>
            </a:r>
            <a:r>
              <a:rPr lang="it-IT" b="0" baseline="30000" dirty="0"/>
              <a:t>b</a:t>
            </a:r>
            <a:r>
              <a:rPr lang="it-IT" b="0" dirty="0"/>
              <a:t> , </a:t>
            </a:r>
            <a:r>
              <a:rPr lang="en-US" b="0" dirty="0"/>
              <a:t>Diana Malyk</a:t>
            </a:r>
            <a:r>
              <a:rPr lang="it-IT" b="0" dirty="0"/>
              <a:t> </a:t>
            </a:r>
            <a:r>
              <a:rPr lang="it-IT" b="0" baseline="30000" dirty="0"/>
              <a:t>c</a:t>
            </a:r>
            <a:r>
              <a:rPr lang="it-IT" b="0" dirty="0"/>
              <a:t> , </a:t>
            </a:r>
            <a:r>
              <a:rPr lang="it-IT" b="0" u="sng" dirty="0"/>
              <a:t>Vagan Terziyan</a:t>
            </a:r>
            <a:r>
              <a:rPr lang="it-IT" b="0" baseline="30000" dirty="0"/>
              <a:t> d</a:t>
            </a:r>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997527" y="4075397"/>
            <a:ext cx="9827491" cy="914400"/>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baseline="30000" dirty="0" err="1"/>
              <a:t>a,b,c</a:t>
            </a:r>
            <a:r>
              <a:rPr lang="en-US" sz="1800" dirty="0"/>
              <a:t> Department of Artificial Intelligence, Kharkiv National University of Radio Electronics, Kharkiv, Ukraine</a:t>
            </a:r>
          </a:p>
          <a:p>
            <a:pPr>
              <a:spcBef>
                <a:spcPct val="0"/>
              </a:spcBef>
              <a:defRPr/>
            </a:pPr>
            <a:r>
              <a:rPr lang="en-US" sz="1800" baseline="30000" dirty="0"/>
              <a:t>d</a:t>
            </a:r>
            <a:r>
              <a:rPr lang="en-US" sz="1800" dirty="0"/>
              <a:t> Faculty of Information Technology, University of Jyväskylä, Jyväskylä, Finland</a:t>
            </a:r>
          </a:p>
        </p:txBody>
      </p:sp>
      <p:grpSp>
        <p:nvGrpSpPr>
          <p:cNvPr id="8" name="Group 7"/>
          <p:cNvGrpSpPr/>
          <p:nvPr/>
        </p:nvGrpSpPr>
        <p:grpSpPr>
          <a:xfrm>
            <a:off x="6664979" y="5137479"/>
            <a:ext cx="3012530" cy="1122153"/>
            <a:chOff x="2663700" y="3423372"/>
            <a:chExt cx="3435776" cy="1427465"/>
          </a:xfrm>
        </p:grpSpPr>
        <p:pic>
          <p:nvPicPr>
            <p:cNvPr id="9" name="Picture 2">
              <a:hlinkClick r:id="rId2"/>
            </p:cNvPr>
            <p:cNvPicPr>
              <a:picLocks noChangeAspect="1" noChangeArrowheads="1"/>
            </p:cNvPicPr>
            <p:nvPr/>
          </p:nvPicPr>
          <p:blipFill>
            <a:blip r:embed="rId3">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0" name="Rectangle 9"/>
            <p:cNvSpPr/>
            <p:nvPr/>
          </p:nvSpPr>
          <p:spPr>
            <a:xfrm>
              <a:off x="3305688" y="3791424"/>
              <a:ext cx="2370264" cy="369332"/>
            </a:xfrm>
            <a:prstGeom prst="rect">
              <a:avLst/>
            </a:prstGeom>
          </p:spPr>
          <p:txBody>
            <a:bodyPr wrap="none">
              <a:spAutoFit/>
            </a:bodyPr>
            <a:lstStyle/>
            <a:p>
              <a:r>
                <a:rPr lang="en-US" dirty="0">
                  <a:hlinkClick r:id="rId4"/>
                </a:rPr>
                <a:t>https://www.jyu.fi/en/</a:t>
              </a:r>
              <a:r>
                <a:rPr lang="en-US" dirty="0"/>
                <a:t> </a:t>
              </a:r>
            </a:p>
          </p:txBody>
        </p:sp>
      </p:grpSp>
      <p:grpSp>
        <p:nvGrpSpPr>
          <p:cNvPr id="11" name="Group 10"/>
          <p:cNvGrpSpPr/>
          <p:nvPr/>
        </p:nvGrpSpPr>
        <p:grpSpPr>
          <a:xfrm>
            <a:off x="1853277" y="5137479"/>
            <a:ext cx="4265812" cy="1110393"/>
            <a:chOff x="7560792" y="2676526"/>
            <a:chExt cx="4265812" cy="1110393"/>
          </a:xfrm>
        </p:grpSpPr>
        <p:pic>
          <p:nvPicPr>
            <p:cNvPr id="12" name="Picture 11"/>
            <p:cNvPicPr>
              <a:picLocks noChangeAspect="1"/>
            </p:cNvPicPr>
            <p:nvPr/>
          </p:nvPicPr>
          <p:blipFill>
            <a:blip r:embed="rId5"/>
            <a:stretch>
              <a:fillRect/>
            </a:stretch>
          </p:blipFill>
          <p:spPr>
            <a:xfrm>
              <a:off x="7560792" y="2676526"/>
              <a:ext cx="4151512" cy="1109104"/>
            </a:xfrm>
            <a:prstGeom prst="rect">
              <a:avLst/>
            </a:prstGeom>
            <a:ln w="19050">
              <a:solidFill>
                <a:schemeClr val="tx1"/>
              </a:solidFill>
            </a:ln>
          </p:spPr>
        </p:pic>
        <p:sp>
          <p:nvSpPr>
            <p:cNvPr id="13" name="Rectangle 12"/>
            <p:cNvSpPr/>
            <p:nvPr/>
          </p:nvSpPr>
          <p:spPr>
            <a:xfrm>
              <a:off x="9727247" y="3417587"/>
              <a:ext cx="2099357" cy="369332"/>
            </a:xfrm>
            <a:prstGeom prst="rect">
              <a:avLst/>
            </a:prstGeom>
          </p:spPr>
          <p:txBody>
            <a:bodyPr wrap="none">
              <a:spAutoFit/>
            </a:bodyPr>
            <a:lstStyle/>
            <a:p>
              <a:r>
                <a:rPr lang="en-US" dirty="0">
                  <a:hlinkClick r:id="rId6"/>
                </a:rPr>
                <a:t>https://nure.ua/en/</a:t>
              </a:r>
              <a:r>
                <a:rPr lang="en-US" dirty="0"/>
                <a:t> </a:t>
              </a:r>
            </a:p>
          </p:txBody>
        </p:sp>
      </p:grpSp>
    </p:spTree>
    <p:extLst>
      <p:ext uri="{BB962C8B-B14F-4D97-AF65-F5344CB8AC3E}">
        <p14:creationId xmlns:p14="http://schemas.microsoft.com/office/powerpoint/2010/main" val="1021646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327" y="24195"/>
            <a:ext cx="11508509"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Evasion attacks </a:t>
            </a: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with “adversarial samples” are able to fool Convolutional Neural Network based visual recognition models …</a:t>
            </a:r>
          </a:p>
        </p:txBody>
      </p:sp>
      <p:sp>
        <p:nvSpPr>
          <p:cNvPr id="2" name="Rectangle 1"/>
          <p:cNvSpPr/>
          <p:nvPr/>
        </p:nvSpPr>
        <p:spPr>
          <a:xfrm>
            <a:off x="73380" y="4805704"/>
            <a:ext cx="12060869" cy="1384995"/>
          </a:xfrm>
          <a:prstGeom prst="rect">
            <a:avLst/>
          </a:prstGeom>
          <a:noFill/>
        </p:spPr>
        <p:txBody>
          <a:bodyPr wrap="square" lIns="91440" tIns="45720" rIns="91440" bIns="45720">
            <a:spAutoFit/>
          </a:bodyPr>
          <a:lstStyle/>
          <a:p>
            <a:pPr algn="just"/>
            <a:r>
              <a:rPr lang="en-US" sz="2800" b="0" cap="none" spc="0" dirty="0">
                <a:ln w="0"/>
                <a:solidFill>
                  <a:schemeClr val="tx1"/>
                </a:solidFill>
                <a:effectLst>
                  <a:outerShdw blurRad="38100" dist="19050" dir="2700000" algn="tl" rotWithShape="0">
                    <a:schemeClr val="dk1">
                      <a:alpha val="40000"/>
                    </a:schemeClr>
                  </a:outerShdw>
                </a:effectLst>
              </a:rPr>
              <a:t>Adversarial samples from an evasion attack are “toxic” for a Machine Learning system (e.g., Convolutional Neural Network) but not for a human, which means that human’s visual recognition systems is more resilient against evasion attacks … </a:t>
            </a:r>
          </a:p>
        </p:txBody>
      </p:sp>
      <p:grpSp>
        <p:nvGrpSpPr>
          <p:cNvPr id="15" name="Group 14"/>
          <p:cNvGrpSpPr/>
          <p:nvPr/>
        </p:nvGrpSpPr>
        <p:grpSpPr>
          <a:xfrm>
            <a:off x="147204" y="1170048"/>
            <a:ext cx="11901083" cy="3447028"/>
            <a:chOff x="147204" y="1141173"/>
            <a:chExt cx="11901083" cy="3447028"/>
          </a:xfrm>
        </p:grpSpPr>
        <p:pic>
          <p:nvPicPr>
            <p:cNvPr id="4" name="Picture 3"/>
            <p:cNvPicPr>
              <a:picLocks noChangeAspect="1"/>
            </p:cNvPicPr>
            <p:nvPr/>
          </p:nvPicPr>
          <p:blipFill>
            <a:blip r:embed="rId2"/>
            <a:stretch>
              <a:fillRect/>
            </a:stretch>
          </p:blipFill>
          <p:spPr>
            <a:xfrm>
              <a:off x="147204" y="1202641"/>
              <a:ext cx="6015946" cy="3385560"/>
            </a:xfrm>
            <a:prstGeom prst="rect">
              <a:avLst/>
            </a:prstGeom>
            <a:ln w="25400">
              <a:solidFill>
                <a:schemeClr val="tx1"/>
              </a:solidFill>
            </a:ln>
          </p:spPr>
        </p:pic>
        <p:pic>
          <p:nvPicPr>
            <p:cNvPr id="5" name="Picture 4"/>
            <p:cNvPicPr>
              <a:picLocks noChangeAspect="1"/>
            </p:cNvPicPr>
            <p:nvPr/>
          </p:nvPicPr>
          <p:blipFill>
            <a:blip r:embed="rId3"/>
            <a:stretch>
              <a:fillRect/>
            </a:stretch>
          </p:blipFill>
          <p:spPr>
            <a:xfrm>
              <a:off x="6350398" y="1202641"/>
              <a:ext cx="5697889" cy="3385560"/>
            </a:xfrm>
            <a:prstGeom prst="rect">
              <a:avLst/>
            </a:prstGeom>
            <a:ln w="25400">
              <a:solidFill>
                <a:schemeClr val="tx1"/>
              </a:solidFill>
            </a:ln>
          </p:spPr>
        </p:pic>
        <p:sp>
          <p:nvSpPr>
            <p:cNvPr id="6" name="Rectangle 5"/>
            <p:cNvSpPr/>
            <p:nvPr/>
          </p:nvSpPr>
          <p:spPr>
            <a:xfrm>
              <a:off x="154928" y="1202641"/>
              <a:ext cx="1834348" cy="461665"/>
            </a:xfrm>
            <a:prstGeom prst="rect">
              <a:avLst/>
            </a:prstGeom>
            <a:noFill/>
          </p:spPr>
          <p:txBody>
            <a:bodyPr wrap="non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Visible attack</a:t>
              </a:r>
            </a:p>
          </p:txBody>
        </p:sp>
        <p:sp>
          <p:nvSpPr>
            <p:cNvPr id="7" name="Rectangle 6"/>
            <p:cNvSpPr/>
            <p:nvPr/>
          </p:nvSpPr>
          <p:spPr>
            <a:xfrm>
              <a:off x="6228624" y="1141173"/>
              <a:ext cx="1387976" cy="830997"/>
            </a:xfrm>
            <a:prstGeom prst="rect">
              <a:avLst/>
            </a:prstGeom>
            <a:noFill/>
          </p:spPr>
          <p:txBody>
            <a:bodyPr wrap="square" lIns="91440" tIns="45720" rIns="91440" bIns="45720">
              <a:spAutoFit/>
            </a:bodyPr>
            <a:lstStyle/>
            <a:p>
              <a:pPr algn="ctr"/>
              <a:r>
                <a:rPr lang="en-US" sz="2400" b="0" cap="none" spc="0" dirty="0">
                  <a:ln w="0"/>
                  <a:solidFill>
                    <a:schemeClr val="accent1"/>
                  </a:solidFill>
                  <a:effectLst>
                    <a:outerShdw blurRad="38100" dist="25400" dir="5400000" algn="ctr" rotWithShape="0">
                      <a:srgbClr val="6E747A">
                        <a:alpha val="43000"/>
                      </a:srgbClr>
                    </a:outerShdw>
                  </a:effectLst>
                </a:rPr>
                <a:t>Invisible attack</a:t>
              </a:r>
            </a:p>
          </p:txBody>
        </p:sp>
        <p:sp>
          <p:nvSpPr>
            <p:cNvPr id="8" name="Rectangle 7"/>
            <p:cNvSpPr/>
            <p:nvPr/>
          </p:nvSpPr>
          <p:spPr>
            <a:xfrm>
              <a:off x="1386388" y="3168943"/>
              <a:ext cx="1568313" cy="307777"/>
            </a:xfrm>
            <a:prstGeom prst="rect">
              <a:avLst/>
            </a:prstGeom>
            <a:noFill/>
          </p:spPr>
          <p:txBody>
            <a:bodyPr wrap="none" lIns="91440" tIns="45720" rIns="91440" bIns="45720">
              <a:spAutoFit/>
            </a:bodyPr>
            <a:lstStyle/>
            <a:p>
              <a:pPr algn="ctr"/>
              <a:r>
                <a:rPr lang="en-US" sz="1400" b="0" cap="none" spc="0" dirty="0">
                  <a:ln w="0"/>
                  <a:solidFill>
                    <a:schemeClr val="tx1"/>
                  </a:solidFill>
                  <a:effectLst>
                    <a:outerShdw blurRad="38100" dist="19050" dir="2700000" algn="tl" rotWithShape="0">
                      <a:schemeClr val="dk1">
                        <a:alpha val="40000"/>
                      </a:schemeClr>
                    </a:outerShdw>
                  </a:effectLst>
                </a:rPr>
                <a:t>adversarial pattern</a:t>
              </a:r>
            </a:p>
          </p:txBody>
        </p:sp>
        <p:cxnSp>
          <p:nvCxnSpPr>
            <p:cNvPr id="10" name="Straight Arrow Connector 9"/>
            <p:cNvCxnSpPr/>
            <p:nvPr/>
          </p:nvCxnSpPr>
          <p:spPr>
            <a:xfrm flipH="1" flipV="1">
              <a:off x="2078187" y="2761137"/>
              <a:ext cx="92358" cy="4437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4" name="Rectangle 13"/>
            <p:cNvSpPr/>
            <p:nvPr/>
          </p:nvSpPr>
          <p:spPr>
            <a:xfrm>
              <a:off x="2454442" y="4186989"/>
              <a:ext cx="654518" cy="2598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342797" y="4151707"/>
              <a:ext cx="877808" cy="307777"/>
            </a:xfrm>
            <a:prstGeom prst="rect">
              <a:avLst/>
            </a:prstGeom>
            <a:noFill/>
          </p:spPr>
          <p:txBody>
            <a:bodyPr wrap="square" lIns="91440" tIns="45720" rIns="91440" bIns="45720">
              <a:spAutoFit/>
            </a:bodyPr>
            <a:lstStyle/>
            <a:p>
              <a:pPr algn="ctr"/>
              <a:r>
                <a:rPr lang="en-US" sz="1400" cap="none" spc="0" dirty="0">
                  <a:ln w="0"/>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patterns</a:t>
              </a:r>
            </a:p>
          </p:txBody>
        </p:sp>
      </p:grpSp>
      <p:pic>
        <p:nvPicPr>
          <p:cNvPr id="16" name="Picture 15"/>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4123296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8237184" y="269513"/>
            <a:ext cx="3486386" cy="6095708"/>
            <a:chOff x="3886567" y="693019"/>
            <a:chExt cx="3486386" cy="6095708"/>
          </a:xfrm>
        </p:grpSpPr>
        <p:sp>
          <p:nvSpPr>
            <p:cNvPr id="5" name="Rounded Rectangle 4"/>
            <p:cNvSpPr/>
            <p:nvPr/>
          </p:nvSpPr>
          <p:spPr>
            <a:xfrm>
              <a:off x="3886567" y="693019"/>
              <a:ext cx="3486386" cy="609570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2"/>
            <a:stretch>
              <a:fillRect/>
            </a:stretch>
          </p:blipFill>
          <p:spPr>
            <a:xfrm>
              <a:off x="3934692" y="774845"/>
              <a:ext cx="3397105" cy="2260619"/>
            </a:xfrm>
            <a:prstGeom prst="rect">
              <a:avLst/>
            </a:prstGeom>
          </p:spPr>
        </p:pic>
        <p:pic>
          <p:nvPicPr>
            <p:cNvPr id="3" name="Picture 2"/>
            <p:cNvPicPr>
              <a:picLocks noChangeAspect="1"/>
            </p:cNvPicPr>
            <p:nvPr/>
          </p:nvPicPr>
          <p:blipFill>
            <a:blip r:embed="rId3"/>
            <a:stretch>
              <a:fillRect/>
            </a:stretch>
          </p:blipFill>
          <p:spPr>
            <a:xfrm>
              <a:off x="3934692" y="4965864"/>
              <a:ext cx="3397105" cy="1774132"/>
            </a:xfrm>
            <a:prstGeom prst="rect">
              <a:avLst/>
            </a:prstGeom>
          </p:spPr>
        </p:pic>
        <p:pic>
          <p:nvPicPr>
            <p:cNvPr id="4" name="Picture 3"/>
            <p:cNvPicPr>
              <a:picLocks noChangeAspect="1"/>
            </p:cNvPicPr>
            <p:nvPr/>
          </p:nvPicPr>
          <p:blipFill>
            <a:blip r:embed="rId4"/>
            <a:stretch>
              <a:fillRect/>
            </a:stretch>
          </p:blipFill>
          <p:spPr>
            <a:xfrm>
              <a:off x="3946493" y="3043870"/>
              <a:ext cx="3385304" cy="1922828"/>
            </a:xfrm>
            <a:prstGeom prst="rect">
              <a:avLst/>
            </a:prstGeom>
          </p:spPr>
        </p:pic>
      </p:grpSp>
      <p:sp>
        <p:nvSpPr>
          <p:cNvPr id="7" name="Rectangle 6"/>
          <p:cNvSpPr/>
          <p:nvPr/>
        </p:nvSpPr>
        <p:spPr>
          <a:xfrm>
            <a:off x="132324" y="1688628"/>
            <a:ext cx="7808518" cy="923330"/>
          </a:xfrm>
          <a:prstGeom prst="rect">
            <a:avLst/>
          </a:prstGeom>
          <a:noFill/>
        </p:spPr>
        <p:txBody>
          <a:bodyPr wrap="square" lIns="91440" tIns="45720" rIns="91440" bIns="45720">
            <a:spAutoFit/>
          </a:bodyPr>
          <a:lstStyle/>
          <a:p>
            <a:pPr algn="just"/>
            <a:r>
              <a:rPr lang="en-US" b="0" cap="none" spc="0" dirty="0">
                <a:ln w="0"/>
                <a:solidFill>
                  <a:schemeClr val="tx1"/>
                </a:solidFill>
                <a:effectLst>
                  <a:outerShdw blurRad="38100" dist="19050" dir="2700000" algn="tl" rotWithShape="0">
                    <a:schemeClr val="dk1">
                      <a:alpha val="40000"/>
                    </a:schemeClr>
                  </a:outerShdw>
                </a:effectLst>
              </a:rPr>
              <a:t>Adversarial samples from an evasion attack are “toxic” for a Machine Learning system (e.g., Convolutional Neural Network) but not for a human, which means that human’s visual recognition systems is more resilient against evasion attacks … </a:t>
            </a:r>
          </a:p>
        </p:txBody>
      </p:sp>
      <p:sp>
        <p:nvSpPr>
          <p:cNvPr id="8" name="Rectangle 7"/>
          <p:cNvSpPr/>
          <p:nvPr/>
        </p:nvSpPr>
        <p:spPr>
          <a:xfrm>
            <a:off x="1229604" y="142426"/>
            <a:ext cx="5238574"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ctr">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a:t>
            </a: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AI + Human hybrid architecture is needed</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sp>
        <p:nvSpPr>
          <p:cNvPr id="9" name="Rectangle 8"/>
          <p:cNvSpPr/>
          <p:nvPr/>
        </p:nvSpPr>
        <p:spPr>
          <a:xfrm>
            <a:off x="510139" y="3057483"/>
            <a:ext cx="7295949" cy="255454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therefore, we can expect that adding some “human visual recognition features” to the traditional Convolutional Neural Network architecture may increase its resilience against</a:t>
            </a:r>
            <a:r>
              <a:rPr kumimoji="0" lang="en-US" sz="3200" b="1" i="0" u="none" strike="noStrike" kern="1200" cap="none" spc="0" normalizeH="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evasion attacks …</a:t>
            </a:r>
            <a:endPar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pic>
        <p:nvPicPr>
          <p:cNvPr id="10" name="Picture 9"/>
          <p:cNvPicPr>
            <a:picLocks noChangeAspect="1"/>
          </p:cNvPicPr>
          <p:nvPr/>
        </p:nvPicPr>
        <p:blipFill>
          <a:blip r:embed="rId5"/>
          <a:stretch>
            <a:fillRect/>
          </a:stretch>
        </p:blipFill>
        <p:spPr>
          <a:xfrm>
            <a:off x="73888" y="6350054"/>
            <a:ext cx="2283114" cy="448780"/>
          </a:xfrm>
          <a:prstGeom prst="rect">
            <a:avLst/>
          </a:prstGeom>
        </p:spPr>
      </p:pic>
    </p:spTree>
    <p:extLst>
      <p:ext uri="{BB962C8B-B14F-4D97-AF65-F5344CB8AC3E}">
        <p14:creationId xmlns:p14="http://schemas.microsoft.com/office/powerpoint/2010/main" val="655759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6253" y="142426"/>
            <a:ext cx="9760016" cy="126188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lvl="0" algn="just">
              <a:defRPr/>
            </a:pPr>
            <a:r>
              <a:rPr kumimoji="0" lang="en-US" sz="36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a:t>
            </a: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 AI + Human hybrid architecture is needed:</a:t>
            </a:r>
          </a:p>
          <a:p>
            <a:pPr lvl="0" algn="ctr">
              <a:defRPr/>
            </a:pPr>
            <a:r>
              <a:rPr kumimoji="0" lang="en-US" sz="40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rPr>
              <a:t>what about human’s primary visual cortex ?</a:t>
            </a:r>
            <a:endParaRPr lang="en-US" sz="4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endParaRPr>
          </a:p>
        </p:txBody>
      </p:sp>
      <p:grpSp>
        <p:nvGrpSpPr>
          <p:cNvPr id="15" name="Group 14"/>
          <p:cNvGrpSpPr/>
          <p:nvPr/>
        </p:nvGrpSpPr>
        <p:grpSpPr>
          <a:xfrm>
            <a:off x="240630" y="1504709"/>
            <a:ext cx="5698156" cy="4944218"/>
            <a:chOff x="808523" y="1504709"/>
            <a:chExt cx="5698156" cy="4944218"/>
          </a:xfrm>
        </p:grpSpPr>
        <p:grpSp>
          <p:nvGrpSpPr>
            <p:cNvPr id="6" name="Group 5"/>
            <p:cNvGrpSpPr/>
            <p:nvPr/>
          </p:nvGrpSpPr>
          <p:grpSpPr>
            <a:xfrm>
              <a:off x="808523" y="1504709"/>
              <a:ext cx="5698156" cy="4944218"/>
              <a:chOff x="-3003079" y="1726084"/>
              <a:chExt cx="5698156" cy="4944218"/>
            </a:xfrm>
          </p:grpSpPr>
          <p:sp>
            <p:nvSpPr>
              <p:cNvPr id="5" name="Rounded Rectangle 4"/>
              <p:cNvSpPr/>
              <p:nvPr/>
            </p:nvSpPr>
            <p:spPr>
              <a:xfrm>
                <a:off x="-3003079" y="1726084"/>
                <a:ext cx="5698156" cy="4944218"/>
              </a:xfrm>
              <a:prstGeom prst="roundRect">
                <a:avLst>
                  <a:gd name="adj" fmla="val 2248"/>
                </a:avLst>
              </a:prstGeom>
              <a:solidFill>
                <a:schemeClr val="bg1">
                  <a:lumMod val="75000"/>
                </a:schemeClr>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2"/>
              <a:stretch>
                <a:fillRect/>
              </a:stretch>
            </p:blipFill>
            <p:spPr>
              <a:xfrm>
                <a:off x="-2935702" y="1781408"/>
                <a:ext cx="5582652" cy="2915530"/>
              </a:xfrm>
              <a:prstGeom prst="rect">
                <a:avLst/>
              </a:prstGeom>
            </p:spPr>
          </p:pic>
        </p:grpSp>
        <p:pic>
          <p:nvPicPr>
            <p:cNvPr id="10" name="Picture 9"/>
            <p:cNvPicPr>
              <a:picLocks noChangeAspect="1"/>
            </p:cNvPicPr>
            <p:nvPr/>
          </p:nvPicPr>
          <p:blipFill>
            <a:blip r:embed="rId3"/>
            <a:stretch>
              <a:fillRect/>
            </a:stretch>
          </p:blipFill>
          <p:spPr>
            <a:xfrm>
              <a:off x="3946359" y="4496529"/>
              <a:ext cx="2483318" cy="1889230"/>
            </a:xfrm>
            <a:prstGeom prst="rect">
              <a:avLst/>
            </a:prstGeom>
            <a:ln w="19050">
              <a:solidFill>
                <a:schemeClr val="tx1"/>
              </a:solidFill>
            </a:ln>
          </p:spPr>
        </p:pic>
        <p:pic>
          <p:nvPicPr>
            <p:cNvPr id="11" name="Picture 10"/>
            <p:cNvPicPr>
              <a:picLocks noChangeAspect="1"/>
            </p:cNvPicPr>
            <p:nvPr/>
          </p:nvPicPr>
          <p:blipFill>
            <a:blip r:embed="rId4"/>
            <a:stretch>
              <a:fillRect/>
            </a:stretch>
          </p:blipFill>
          <p:spPr>
            <a:xfrm>
              <a:off x="884504" y="4496529"/>
              <a:ext cx="2493964" cy="1889230"/>
            </a:xfrm>
            <a:prstGeom prst="rect">
              <a:avLst/>
            </a:prstGeom>
            <a:ln w="19050">
              <a:solidFill>
                <a:schemeClr val="tx1"/>
              </a:solidFill>
            </a:ln>
          </p:spPr>
        </p:pic>
        <p:sp>
          <p:nvSpPr>
            <p:cNvPr id="12" name="Oval 11"/>
            <p:cNvSpPr/>
            <p:nvPr/>
          </p:nvSpPr>
          <p:spPr>
            <a:xfrm>
              <a:off x="3301466" y="3976818"/>
              <a:ext cx="712269" cy="731520"/>
            </a:xfrm>
            <a:prstGeom prst="ellipse">
              <a:avLst/>
            </a:prstGeom>
            <a:solidFill>
              <a:srgbClr val="FF0000"/>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t>+</a:t>
              </a:r>
            </a:p>
          </p:txBody>
        </p:sp>
      </p:grpSp>
      <p:sp>
        <p:nvSpPr>
          <p:cNvPr id="14" name="Rectangle 13"/>
          <p:cNvSpPr/>
          <p:nvPr/>
        </p:nvSpPr>
        <p:spPr>
          <a:xfrm>
            <a:off x="6112044" y="1463783"/>
            <a:ext cx="5972118" cy="2062103"/>
          </a:xfrm>
          <a:prstGeom prst="rect">
            <a:avLst/>
          </a:prstGeom>
        </p:spPr>
        <p:txBody>
          <a:bodyPr wrap="square">
            <a:spAutoFit/>
          </a:bodyPr>
          <a:lstStyle/>
          <a:p>
            <a:pPr algn="just"/>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Primary Visual Cortex</a:t>
            </a:r>
            <a:r>
              <a:rPr lang="en-US" sz="28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a:t>
            </a:r>
          </a:p>
          <a:p>
            <a:pPr algn="just"/>
            <a:r>
              <a:rPr lang="en-US" sz="24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rPr>
              <a:t>Subdivision of the cortex located at the back of the brain, which analyses information from the retina in order to begin to reconstitute the image perceived by the eye …</a:t>
            </a:r>
            <a:endParaRPr lang="en-US" sz="2400" dirty="0"/>
          </a:p>
        </p:txBody>
      </p:sp>
      <p:pic>
        <p:nvPicPr>
          <p:cNvPr id="16" name="Picture 15"/>
          <p:cNvPicPr>
            <a:picLocks noChangeAspect="1"/>
          </p:cNvPicPr>
          <p:nvPr/>
        </p:nvPicPr>
        <p:blipFill>
          <a:blip r:embed="rId5"/>
          <a:stretch>
            <a:fillRect/>
          </a:stretch>
        </p:blipFill>
        <p:spPr>
          <a:xfrm>
            <a:off x="6458550" y="3622136"/>
            <a:ext cx="5498178" cy="2890919"/>
          </a:xfrm>
          <a:prstGeom prst="rect">
            <a:avLst/>
          </a:prstGeom>
        </p:spPr>
      </p:pic>
      <p:pic>
        <p:nvPicPr>
          <p:cNvPr id="13" name="Picture 12"/>
          <p:cNvPicPr>
            <a:picLocks noChangeAspect="1"/>
          </p:cNvPicPr>
          <p:nvPr/>
        </p:nvPicPr>
        <p:blipFill>
          <a:blip r:embed="rId6"/>
          <a:stretch>
            <a:fillRect/>
          </a:stretch>
        </p:blipFill>
        <p:spPr>
          <a:xfrm>
            <a:off x="6382337" y="6386998"/>
            <a:ext cx="2283114" cy="448780"/>
          </a:xfrm>
          <a:prstGeom prst="rect">
            <a:avLst/>
          </a:prstGeom>
        </p:spPr>
      </p:pic>
    </p:spTree>
    <p:extLst>
      <p:ext uri="{BB962C8B-B14F-4D97-AF65-F5344CB8AC3E}">
        <p14:creationId xmlns:p14="http://schemas.microsoft.com/office/powerpoint/2010/main" val="13198445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83809" y="856651"/>
            <a:ext cx="5296713" cy="2954954"/>
          </a:xfrm>
          <a:prstGeom prst="rect">
            <a:avLst/>
          </a:prstGeom>
        </p:spPr>
      </p:pic>
      <p:sp>
        <p:nvSpPr>
          <p:cNvPr id="5" name="Rectangle 4"/>
          <p:cNvSpPr/>
          <p:nvPr/>
        </p:nvSpPr>
        <p:spPr>
          <a:xfrm>
            <a:off x="195712" y="4283308"/>
            <a:ext cx="6609347" cy="1138773"/>
          </a:xfrm>
          <a:prstGeom prst="rect">
            <a:avLst/>
          </a:prstGeom>
          <a:solidFill>
            <a:schemeClr val="bg1">
              <a:lumMod val="85000"/>
            </a:schemeClr>
          </a:solidFill>
          <a:ln w="25400">
            <a:solidFill>
              <a:schemeClr val="tx1"/>
            </a:solidFill>
          </a:ln>
        </p:spPr>
        <p:txBody>
          <a:bodyPr wrap="square">
            <a:spAutoFit/>
          </a:bodyPr>
          <a:lstStyle/>
          <a:p>
            <a:pPr marR="0" lvl="0" algn="just">
              <a:spcBef>
                <a:spcPts val="0"/>
              </a:spcBef>
              <a:spcAft>
                <a:spcPts val="300"/>
              </a:spcAft>
              <a:tabLst>
                <a:tab pos="171450" algn="l"/>
              </a:tabLst>
            </a:pPr>
            <a:r>
              <a:rPr lang="en-US" dirty="0" err="1">
                <a:latin typeface="Times New Roman" panose="02020603050405020304" pitchFamily="18" charset="0"/>
                <a:ea typeface="Batang"/>
                <a:cs typeface="Times New Roman" panose="02020603050405020304" pitchFamily="18" charset="0"/>
              </a:rPr>
              <a:t>Dapello</a:t>
            </a:r>
            <a:r>
              <a:rPr lang="en-US" dirty="0">
                <a:latin typeface="Times New Roman" panose="02020603050405020304" pitchFamily="18" charset="0"/>
                <a:ea typeface="Batang"/>
                <a:cs typeface="Times New Roman" panose="02020603050405020304" pitchFamily="18" charset="0"/>
              </a:rPr>
              <a:t>, J., Marques, T., </a:t>
            </a:r>
            <a:r>
              <a:rPr lang="en-US" dirty="0" err="1">
                <a:latin typeface="Times New Roman" panose="02020603050405020304" pitchFamily="18" charset="0"/>
                <a:ea typeface="Batang"/>
                <a:cs typeface="Times New Roman" panose="02020603050405020304" pitchFamily="18" charset="0"/>
              </a:rPr>
              <a:t>Schrimpf</a:t>
            </a:r>
            <a:r>
              <a:rPr lang="en-US" dirty="0">
                <a:latin typeface="Times New Roman" panose="02020603050405020304" pitchFamily="18" charset="0"/>
                <a:ea typeface="Batang"/>
                <a:cs typeface="Times New Roman" panose="02020603050405020304" pitchFamily="18" charset="0"/>
              </a:rPr>
              <a:t>, M., Geiger, F., Cox, D. D., &amp; </a:t>
            </a:r>
            <a:r>
              <a:rPr lang="en-US" dirty="0" err="1">
                <a:latin typeface="Times New Roman" panose="02020603050405020304" pitchFamily="18" charset="0"/>
                <a:ea typeface="Batang"/>
                <a:cs typeface="Times New Roman" panose="02020603050405020304" pitchFamily="18" charset="0"/>
              </a:rPr>
              <a:t>DiCarlo</a:t>
            </a:r>
            <a:r>
              <a:rPr lang="en-US" dirty="0">
                <a:latin typeface="Times New Roman" panose="02020603050405020304" pitchFamily="18" charset="0"/>
                <a:ea typeface="Batang"/>
                <a:cs typeface="Times New Roman" panose="02020603050405020304" pitchFamily="18" charset="0"/>
              </a:rPr>
              <a:t>, J. J. (2020). </a:t>
            </a:r>
            <a:r>
              <a:rPr lang="en-US" b="1" i="1" dirty="0">
                <a:solidFill>
                  <a:srgbClr val="FF0000"/>
                </a:solidFill>
                <a:latin typeface="Times New Roman" panose="02020603050405020304" pitchFamily="18" charset="0"/>
                <a:ea typeface="Batang"/>
                <a:cs typeface="Times New Roman" panose="02020603050405020304" pitchFamily="18" charset="0"/>
              </a:rPr>
              <a:t>Simulating a primary visual cortex at the front of CNNs improves robustness to image perturbations</a:t>
            </a:r>
            <a:r>
              <a:rPr lang="en-US" dirty="0">
                <a:latin typeface="Times New Roman" panose="02020603050405020304" pitchFamily="18" charset="0"/>
                <a:ea typeface="Batang"/>
                <a:cs typeface="Times New Roman" panose="02020603050405020304" pitchFamily="18" charset="0"/>
              </a:rPr>
              <a:t>. </a:t>
            </a:r>
            <a:r>
              <a:rPr lang="en-US" dirty="0" err="1">
                <a:latin typeface="Times New Roman" panose="02020603050405020304" pitchFamily="18" charset="0"/>
                <a:ea typeface="Batang"/>
                <a:cs typeface="Times New Roman" panose="02020603050405020304" pitchFamily="18" charset="0"/>
              </a:rPr>
              <a:t>BioRxiv</a:t>
            </a:r>
            <a:r>
              <a:rPr lang="en-US" dirty="0">
                <a:latin typeface="Times New Roman" panose="02020603050405020304" pitchFamily="18" charset="0"/>
                <a:ea typeface="Batang"/>
                <a:cs typeface="Times New Roman" panose="02020603050405020304" pitchFamily="18" charset="0"/>
              </a:rPr>
              <a:t>. </a:t>
            </a:r>
            <a:r>
              <a:rPr lang="en-US" sz="1400" dirty="0">
                <a:latin typeface="Times New Roman" panose="02020603050405020304" pitchFamily="18" charset="0"/>
                <a:ea typeface="Batang"/>
                <a:cs typeface="Times New Roman" panose="02020603050405020304" pitchFamily="18" charset="0"/>
                <a:hlinkClick r:id="rId3"/>
              </a:rPr>
              <a:t>https://www.biorxiv.org/content/biorxiv/early/2020/10/22/2020.06.16.154542.full.pdf</a:t>
            </a:r>
            <a:r>
              <a:rPr lang="en-US" sz="1400" dirty="0">
                <a:latin typeface="Times New Roman" panose="02020603050405020304" pitchFamily="18" charset="0"/>
                <a:ea typeface="Batang"/>
                <a:cs typeface="Times New Roman" panose="02020603050405020304" pitchFamily="18" charset="0"/>
              </a:rPr>
              <a:t> </a:t>
            </a:r>
            <a:endParaRPr lang="fi-FI" sz="1400" dirty="0">
              <a:effectLst/>
              <a:latin typeface="Arial" panose="020B0604020202020204" pitchFamily="34" charset="0"/>
              <a:ea typeface="Batang"/>
              <a:cs typeface="Times New Roman" panose="02020603050405020304" pitchFamily="18" charset="0"/>
            </a:endParaRPr>
          </a:p>
        </p:txBody>
      </p:sp>
      <p:sp>
        <p:nvSpPr>
          <p:cNvPr id="6" name="Rectangle 5"/>
          <p:cNvSpPr/>
          <p:nvPr/>
        </p:nvSpPr>
        <p:spPr>
          <a:xfrm>
            <a:off x="5293896" y="1968643"/>
            <a:ext cx="6805060" cy="2246769"/>
          </a:xfrm>
          <a:prstGeom prst="rect">
            <a:avLst/>
          </a:prstGeom>
        </p:spPr>
        <p:txBody>
          <a:bodyPr wrap="square">
            <a:spAutoFit/>
          </a:bodyPr>
          <a:lstStyle/>
          <a:p>
            <a:pPr indent="151130" algn="just"/>
            <a:r>
              <a:rPr lang="en-GB" dirty="0">
                <a:latin typeface="Times New Roman" panose="02020603050405020304" pitchFamily="18" charset="0"/>
                <a:ea typeface="SimSun" panose="02010600030101010101" pitchFamily="2" charset="-122"/>
              </a:rPr>
              <a:t>VOneNet (V1)</a:t>
            </a:r>
            <a:r>
              <a:rPr lang="en-US" dirty="0">
                <a:latin typeface="Times New Roman" panose="02020603050405020304" pitchFamily="18" charset="0"/>
                <a:ea typeface="SimSun" panose="02010600030101010101" pitchFamily="2" charset="-122"/>
              </a:rPr>
              <a:t> consists of: </a:t>
            </a:r>
            <a:endParaRPr lang="fi-FI" dirty="0">
              <a:latin typeface="Times New Roman" panose="02020603050405020304" pitchFamily="18" charset="0"/>
              <a:ea typeface="SimSun" panose="02010600030101010101" pitchFamily="2" charset="-122"/>
            </a:endParaRPr>
          </a:p>
          <a:p>
            <a:pPr marL="342900" marR="0" lvl="0" indent="-342900" algn="just">
              <a:spcBef>
                <a:spcPts val="1200"/>
              </a:spcBef>
              <a:spcAft>
                <a:spcPts val="0"/>
              </a:spcAft>
              <a:buFont typeface="Symbol" panose="05050102010706020507" pitchFamily="18" charset="2"/>
              <a:buChar char=""/>
              <a:tabLst>
                <a:tab pos="152400" algn="l"/>
                <a:tab pos="228600" algn="l"/>
              </a:tabLst>
            </a:pPr>
            <a:r>
              <a:rPr lang="de-DE" sz="1600" dirty="0">
                <a:latin typeface="Times New Roman" panose="02020603050405020304" pitchFamily="18" charset="0"/>
                <a:ea typeface="SimSun" panose="02010600030101010101" pitchFamily="2" charset="-122"/>
              </a:rPr>
              <a:t>A</a:t>
            </a:r>
            <a:r>
              <a:rPr lang="en-US" sz="1600" dirty="0">
                <a:latin typeface="Times New Roman" panose="02020603050405020304" pitchFamily="18" charset="0"/>
                <a:ea typeface="SimSun" panose="02010600030101010101" pitchFamily="2" charset="-122"/>
              </a:rPr>
              <a:t> convolutional layer – a Gabor Filter Bank (GFB) of Gabor filters with fixed weights constrained by empirical data. It convolves the RGB input images with Gabor filters considerably more heterogeneous than those found in standard CNNs.   </a:t>
            </a:r>
            <a:endParaRPr lang="fi-FI" sz="1600" dirty="0">
              <a:latin typeface="Times New Roman" panose="02020603050405020304" pitchFamily="18" charset="0"/>
              <a:ea typeface="SimSun" panose="02010600030101010101" pitchFamily="2" charset="-122"/>
            </a:endParaRPr>
          </a:p>
          <a:p>
            <a:pPr marL="342900" marR="0" lvl="0" indent="-342900" algn="just">
              <a:spcBef>
                <a:spcPts val="0"/>
              </a:spcBef>
              <a:spcAft>
                <a:spcPts val="0"/>
              </a:spcAft>
              <a:buFont typeface="Symbol" panose="05050102010706020507" pitchFamily="18" charset="2"/>
              <a:buChar char=""/>
              <a:tabLst>
                <a:tab pos="152400" algn="l"/>
                <a:tab pos="228600" algn="l"/>
              </a:tabLst>
            </a:pPr>
            <a:r>
              <a:rPr lang="en-US" sz="1600" dirty="0">
                <a:latin typeface="Times New Roman" panose="02020603050405020304" pitchFamily="18" charset="0"/>
                <a:ea typeface="SimSun" panose="02010600030101010101" pitchFamily="2" charset="-122"/>
              </a:rPr>
              <a:t>A nonlinear layer (applying rectified linear transformation for simple cells, and spectral power of a quadrature phase-pair for complex cells). </a:t>
            </a:r>
            <a:endParaRPr lang="fi-FI" sz="1600" dirty="0">
              <a:latin typeface="Times New Roman" panose="02020603050405020304" pitchFamily="18" charset="0"/>
              <a:ea typeface="SimSun" panose="02010600030101010101" pitchFamily="2" charset="-122"/>
            </a:endParaRPr>
          </a:p>
          <a:p>
            <a:pPr marL="342900" marR="0" lvl="0" indent="-342900" algn="just">
              <a:spcBef>
                <a:spcPts val="0"/>
              </a:spcBef>
              <a:spcAft>
                <a:spcPts val="0"/>
              </a:spcAft>
              <a:buFont typeface="Symbol" panose="05050102010706020507" pitchFamily="18" charset="2"/>
              <a:buChar char=""/>
              <a:tabLst>
                <a:tab pos="152400" algn="l"/>
                <a:tab pos="228600" algn="l"/>
              </a:tabLst>
            </a:pPr>
            <a:r>
              <a:rPr lang="en-US" sz="1600" dirty="0">
                <a:latin typeface="Times New Roman" panose="02020603050405020304" pitchFamily="18" charset="0"/>
                <a:ea typeface="SimSun" panose="02010600030101010101" pitchFamily="2" charset="-122"/>
              </a:rPr>
              <a:t>A stochastic layer (a “stochasticity” generator with variance equal to mean).</a:t>
            </a:r>
            <a:endParaRPr lang="fi-FI" sz="1600" dirty="0">
              <a:latin typeface="Times New Roman" panose="02020603050405020304" pitchFamily="18" charset="0"/>
              <a:ea typeface="SimSun" panose="02010600030101010101" pitchFamily="2" charset="-122"/>
            </a:endParaRPr>
          </a:p>
        </p:txBody>
      </p:sp>
      <p:sp>
        <p:nvSpPr>
          <p:cNvPr id="7" name="Rectangle 6"/>
          <p:cNvSpPr/>
          <p:nvPr/>
        </p:nvSpPr>
        <p:spPr>
          <a:xfrm>
            <a:off x="7161196" y="4225558"/>
            <a:ext cx="4937759" cy="1384995"/>
          </a:xfrm>
          <a:prstGeom prst="rect">
            <a:avLst/>
          </a:prstGeom>
          <a:solidFill>
            <a:schemeClr val="bg1"/>
          </a:solidFill>
        </p:spPr>
        <p:txBody>
          <a:bodyPr wrap="square">
            <a:spAutoFit/>
          </a:bodyPr>
          <a:lstStyle/>
          <a:p>
            <a:pPr algn="just"/>
            <a:r>
              <a:rPr lang="en-US" sz="1400" dirty="0">
                <a:solidFill>
                  <a:srgbClr val="202122"/>
                </a:solidFill>
                <a:latin typeface="Arial" panose="020B0604020202020204" pitchFamily="34" charset="0"/>
              </a:rPr>
              <a:t>In </a:t>
            </a:r>
            <a:r>
              <a:rPr lang="en-US" sz="1400" dirty="0">
                <a:solidFill>
                  <a:srgbClr val="0645AD"/>
                </a:solidFill>
                <a:latin typeface="Arial" panose="020B0604020202020204" pitchFamily="34" charset="0"/>
              </a:rPr>
              <a:t>image processing</a:t>
            </a:r>
            <a:r>
              <a:rPr lang="en-US" sz="1400" dirty="0">
                <a:solidFill>
                  <a:srgbClr val="202122"/>
                </a:solidFill>
                <a:latin typeface="Arial" panose="020B0604020202020204" pitchFamily="34" charset="0"/>
              </a:rPr>
              <a:t>, a </a:t>
            </a:r>
            <a:r>
              <a:rPr lang="en-US" sz="1400" b="1" dirty="0">
                <a:solidFill>
                  <a:srgbClr val="202122"/>
                </a:solidFill>
                <a:latin typeface="Arial" panose="020B0604020202020204" pitchFamily="34" charset="0"/>
              </a:rPr>
              <a:t>Gabor filter</a:t>
            </a:r>
            <a:r>
              <a:rPr lang="en-US" sz="1400" dirty="0">
                <a:solidFill>
                  <a:srgbClr val="202122"/>
                </a:solidFill>
                <a:latin typeface="Arial" panose="020B0604020202020204" pitchFamily="34" charset="0"/>
              </a:rPr>
              <a:t> is used for </a:t>
            </a:r>
            <a:r>
              <a:rPr lang="en-US" sz="1400" dirty="0">
                <a:solidFill>
                  <a:srgbClr val="0645AD"/>
                </a:solidFill>
                <a:latin typeface="Arial" panose="020B0604020202020204" pitchFamily="34" charset="0"/>
              </a:rPr>
              <a:t>texture</a:t>
            </a:r>
            <a:r>
              <a:rPr lang="en-US" sz="1400" dirty="0">
                <a:solidFill>
                  <a:srgbClr val="202122"/>
                </a:solidFill>
                <a:latin typeface="Arial" panose="020B0604020202020204" pitchFamily="34" charset="0"/>
              </a:rPr>
              <a:t> analysis, which essentially means that it analyzes whether there is any specific frequency content in the image in specific directions in a localized region around the point of analysis.  </a:t>
            </a:r>
            <a:r>
              <a:rPr lang="en-US" sz="1400" dirty="0">
                <a:solidFill>
                  <a:srgbClr val="0645AD"/>
                </a:solidFill>
                <a:latin typeface="Arial" panose="020B0604020202020204" pitchFamily="34" charset="0"/>
              </a:rPr>
              <a:t>Image analysis</a:t>
            </a:r>
            <a:r>
              <a:rPr lang="en-US" sz="1400" dirty="0">
                <a:solidFill>
                  <a:srgbClr val="202122"/>
                </a:solidFill>
                <a:latin typeface="Arial" panose="020B0604020202020204" pitchFamily="34" charset="0"/>
              </a:rPr>
              <a:t> with Gabor filters is thought by some to be similar to perception in the </a:t>
            </a:r>
            <a:r>
              <a:rPr lang="en-US" sz="1400" dirty="0">
                <a:solidFill>
                  <a:srgbClr val="0645AD"/>
                </a:solidFill>
                <a:latin typeface="Arial" panose="020B0604020202020204" pitchFamily="34" charset="0"/>
              </a:rPr>
              <a:t>human visual system</a:t>
            </a:r>
            <a:r>
              <a:rPr lang="en-US" sz="1400" dirty="0">
                <a:solidFill>
                  <a:srgbClr val="202122"/>
                </a:solidFill>
                <a:latin typeface="Arial" panose="020B0604020202020204" pitchFamily="34" charset="0"/>
              </a:rPr>
              <a:t>.</a:t>
            </a:r>
            <a:endParaRPr lang="en-US" sz="1400" b="0" i="0" dirty="0">
              <a:solidFill>
                <a:srgbClr val="202122"/>
              </a:solidFill>
              <a:effectLst/>
              <a:latin typeface="Arial" panose="020B0604020202020204" pitchFamily="34" charset="0"/>
            </a:endParaRPr>
          </a:p>
        </p:txBody>
      </p:sp>
      <p:sp>
        <p:nvSpPr>
          <p:cNvPr id="8" name="Title 1"/>
          <p:cNvSpPr>
            <a:spLocks noGrp="1"/>
          </p:cNvSpPr>
          <p:nvPr/>
        </p:nvSpPr>
        <p:spPr bwMode="auto">
          <a:xfrm>
            <a:off x="567891" y="1"/>
            <a:ext cx="10462661" cy="804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rPr>
              <a:t>Primary visual cortex (V1) as a convolutional neural network</a:t>
            </a:r>
          </a:p>
        </p:txBody>
      </p:sp>
      <p:sp>
        <p:nvSpPr>
          <p:cNvPr id="9" name="Rectangle 8"/>
          <p:cNvSpPr/>
          <p:nvPr/>
        </p:nvSpPr>
        <p:spPr>
          <a:xfrm>
            <a:off x="5226518" y="771798"/>
            <a:ext cx="6872437" cy="1200329"/>
          </a:xfrm>
          <a:prstGeom prst="rect">
            <a:avLst/>
          </a:prstGeom>
        </p:spPr>
        <p:txBody>
          <a:bodyPr wrap="square">
            <a:spAutoFit/>
          </a:bodyPr>
          <a:lstStyle/>
          <a:p>
            <a:pPr algn="just"/>
            <a:r>
              <a:rPr lang="en-US" dirty="0">
                <a:solidFill>
                  <a:srgbClr val="292929"/>
                </a:solidFill>
                <a:latin typeface="charter"/>
              </a:rPr>
              <a:t>Recently, convolutional neural networks (CNNs) have been used as a powerful tool to solve many problems of machine learning and computer vision. V1 enhanced CNN model uses Gabor filters to improve the performance of traditional CNN architectures. </a:t>
            </a:r>
            <a:endParaRPr lang="en-US" dirty="0"/>
          </a:p>
        </p:txBody>
      </p:sp>
      <p:sp>
        <p:nvSpPr>
          <p:cNvPr id="2" name="Rectangle 1"/>
          <p:cNvSpPr/>
          <p:nvPr/>
        </p:nvSpPr>
        <p:spPr>
          <a:xfrm>
            <a:off x="195712" y="5951642"/>
            <a:ext cx="9076623" cy="707886"/>
          </a:xfrm>
          <a:prstGeom prst="rect">
            <a:avLst/>
          </a:prstGeom>
          <a:solidFill>
            <a:schemeClr val="bg1">
              <a:lumMod val="85000"/>
            </a:schemeClr>
          </a:solidFill>
          <a:ln w="25400">
            <a:solidFill>
              <a:schemeClr val="tx1"/>
            </a:solidFill>
          </a:ln>
        </p:spPr>
        <p:txBody>
          <a:bodyPr wrap="square">
            <a:spAutoFit/>
          </a:bodyPr>
          <a:lstStyle/>
          <a:p>
            <a:r>
              <a:rPr lang="en-US" sz="2000" dirty="0"/>
              <a:t>“… VOneNets improve robustness to all adversarial attacks tested and many common image corruptions, and they accomplish this with no additional training overhead …”</a:t>
            </a:r>
          </a:p>
        </p:txBody>
      </p:sp>
      <p:sp>
        <p:nvSpPr>
          <p:cNvPr id="3" name="Down Arrow 2"/>
          <p:cNvSpPr/>
          <p:nvPr/>
        </p:nvSpPr>
        <p:spPr>
          <a:xfrm>
            <a:off x="3298254" y="5489977"/>
            <a:ext cx="404261" cy="417116"/>
          </a:xfrm>
          <a:prstGeom prst="downArrow">
            <a:avLst>
              <a:gd name="adj1" fmla="val 50000"/>
              <a:gd name="adj2" fmla="val 6190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4"/>
          <a:stretch>
            <a:fillRect/>
          </a:stretch>
        </p:blipFill>
        <p:spPr>
          <a:xfrm>
            <a:off x="9846644" y="5620699"/>
            <a:ext cx="2184934" cy="1112170"/>
          </a:xfrm>
          <a:prstGeom prst="rect">
            <a:avLst/>
          </a:prstGeom>
        </p:spPr>
      </p:pic>
    </p:spTree>
    <p:extLst>
      <p:ext uri="{BB962C8B-B14F-4D97-AF65-F5344CB8AC3E}">
        <p14:creationId xmlns:p14="http://schemas.microsoft.com/office/powerpoint/2010/main" val="36083580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5291" y="5047663"/>
            <a:ext cx="10620039" cy="1631216"/>
          </a:xfrm>
          <a:prstGeom prst="rect">
            <a:avLst/>
          </a:prstGeom>
        </p:spPr>
        <p:txBody>
          <a:bodyPr wrap="square">
            <a:spAutoFit/>
          </a:bodyPr>
          <a:lstStyle/>
          <a:p>
            <a:pPr algn="just"/>
            <a:r>
              <a:rPr lang="en-GB" sz="2000" dirty="0">
                <a:ea typeface="SimSun" panose="02010600030101010101" pitchFamily="2" charset="-122"/>
              </a:rPr>
              <a:t>Performance evaluation of the hybrid CNN (ResNet-50 model combined with V1 network) recognizing objects in the industrial inter-roll conveyor system. Blue line – pure ResNet-50 model, orange line – V1+ResNet-50 model. (a) loss on training dataset; (b) top-1 accuracy on training dataset; (c) loss on validation set; (d) top-1 accuracy on validation dataset; (e) adversarial accuracy of the classifier under perturbation attack with different values of perturbation denoted as “epsilon”.</a:t>
            </a:r>
            <a:endParaRPr lang="en-US" sz="2000" dirty="0"/>
          </a:p>
        </p:txBody>
      </p:sp>
      <p:pic>
        <p:nvPicPr>
          <p:cNvPr id="11" name="Picture 10"/>
          <p:cNvPicPr>
            <a:picLocks noChangeAspect="1"/>
          </p:cNvPicPr>
          <p:nvPr/>
        </p:nvPicPr>
        <p:blipFill>
          <a:blip r:embed="rId2"/>
          <a:stretch>
            <a:fillRect/>
          </a:stretch>
        </p:blipFill>
        <p:spPr>
          <a:xfrm>
            <a:off x="10741790" y="462016"/>
            <a:ext cx="1379934" cy="6216863"/>
          </a:xfrm>
          <a:prstGeom prst="rect">
            <a:avLst/>
          </a:prstGeom>
          <a:ln w="25400">
            <a:solidFill>
              <a:schemeClr val="tx1"/>
            </a:solidFill>
          </a:ln>
        </p:spPr>
      </p:pic>
      <p:sp>
        <p:nvSpPr>
          <p:cNvPr id="12" name="Rectangle 11"/>
          <p:cNvSpPr/>
          <p:nvPr/>
        </p:nvSpPr>
        <p:spPr>
          <a:xfrm>
            <a:off x="10733044" y="91963"/>
            <a:ext cx="1407758" cy="307777"/>
          </a:xfrm>
          <a:prstGeom prst="rect">
            <a:avLst/>
          </a:prstGeom>
        </p:spPr>
        <p:txBody>
          <a:bodyPr wrap="none">
            <a:spAutoFit/>
          </a:bodyPr>
          <a:lstStyle/>
          <a:p>
            <a:r>
              <a:rPr lang="en-GB" sz="1400" b="1" dirty="0">
                <a:solidFill>
                  <a:srgbClr val="FF0000"/>
                </a:solidFill>
                <a:latin typeface="Times New Roman" panose="02020603050405020304" pitchFamily="18" charset="0"/>
                <a:ea typeface="SimSun" panose="02010600030101010101" pitchFamily="2" charset="-122"/>
              </a:rPr>
              <a:t>ResNet-50 CNN</a:t>
            </a:r>
            <a:endParaRPr lang="en-US" sz="1400" b="1" dirty="0">
              <a:solidFill>
                <a:srgbClr val="FF0000"/>
              </a:solidFill>
            </a:endParaRPr>
          </a:p>
        </p:txBody>
      </p:sp>
      <p:grpSp>
        <p:nvGrpSpPr>
          <p:cNvPr id="21" name="Group 20"/>
          <p:cNvGrpSpPr/>
          <p:nvPr/>
        </p:nvGrpSpPr>
        <p:grpSpPr>
          <a:xfrm>
            <a:off x="102869" y="1226056"/>
            <a:ext cx="10552462" cy="3690500"/>
            <a:chOff x="112494" y="1466684"/>
            <a:chExt cx="10552462" cy="3690500"/>
          </a:xfrm>
        </p:grpSpPr>
        <p:pic>
          <p:nvPicPr>
            <p:cNvPr id="18" name="Picture 17"/>
            <p:cNvPicPr>
              <a:picLocks noChangeAspect="1"/>
            </p:cNvPicPr>
            <p:nvPr/>
          </p:nvPicPr>
          <p:blipFill>
            <a:blip r:embed="rId3"/>
            <a:stretch>
              <a:fillRect/>
            </a:stretch>
          </p:blipFill>
          <p:spPr>
            <a:xfrm>
              <a:off x="112494" y="1472665"/>
              <a:ext cx="10552462" cy="3684519"/>
            </a:xfrm>
            <a:prstGeom prst="rect">
              <a:avLst/>
            </a:prstGeom>
          </p:spPr>
        </p:pic>
        <p:pic>
          <p:nvPicPr>
            <p:cNvPr id="19" name="Picture 18">
              <a:extLst>
                <a:ext uri="{FF2B5EF4-FFF2-40B4-BE49-F238E27FC236}">
                  <a16:creationId xmlns:a16="http://schemas.microsoft.com/office/drawing/2014/main" id="{621709A5-43B7-4B06-BD40-5FE1C653C6A1}"/>
                </a:ext>
              </a:extLst>
            </p:cNvPr>
            <p:cNvPicPr/>
            <p:nvPr/>
          </p:nvPicPr>
          <p:blipFill rotWithShape="1">
            <a:blip r:embed="rId4" cstate="print">
              <a:extLst>
                <a:ext uri="{28A0092B-C50C-407E-A947-70E740481C1C}">
                  <a14:useLocalDpi xmlns:a14="http://schemas.microsoft.com/office/drawing/2010/main" val="0"/>
                </a:ext>
              </a:extLst>
            </a:blip>
            <a:srcRect b="50000"/>
            <a:stretch/>
          </p:blipFill>
          <p:spPr bwMode="auto">
            <a:xfrm>
              <a:off x="6564429" y="1466684"/>
              <a:ext cx="3965609" cy="708625"/>
            </a:xfrm>
            <a:prstGeom prst="rect">
              <a:avLst/>
            </a:prstGeom>
            <a:ln>
              <a:noFill/>
            </a:ln>
            <a:extLst>
              <a:ext uri="{53640926-AAD7-44D8-BBD7-CCE9431645EC}">
                <a14:shadowObscured xmlns:a14="http://schemas.microsoft.com/office/drawing/2010/main"/>
              </a:ext>
            </a:extLst>
          </p:spPr>
        </p:pic>
      </p:grpSp>
      <p:sp>
        <p:nvSpPr>
          <p:cNvPr id="20" name="Title 1"/>
          <p:cNvSpPr>
            <a:spLocks noGrp="1"/>
          </p:cNvSpPr>
          <p:nvPr/>
        </p:nvSpPr>
        <p:spPr bwMode="auto">
          <a:xfrm>
            <a:off x="112494" y="91963"/>
            <a:ext cx="10330917" cy="1134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b="1" dirty="0">
                <a:solidFill>
                  <a:srgbClr val="FF0000"/>
                </a:solidFill>
              </a:rPr>
              <a:t>We have checked the quality and robustness of the hybrid (V1-enhanced CNN) within the industrial laboratory settings</a:t>
            </a:r>
          </a:p>
        </p:txBody>
      </p:sp>
      <p:pic>
        <p:nvPicPr>
          <p:cNvPr id="22" name="Picture 21"/>
          <p:cNvPicPr>
            <a:picLocks noChangeAspect="1"/>
          </p:cNvPicPr>
          <p:nvPr/>
        </p:nvPicPr>
        <p:blipFill>
          <a:blip r:embed="rId5"/>
          <a:stretch>
            <a:fillRect/>
          </a:stretch>
        </p:blipFill>
        <p:spPr>
          <a:xfrm>
            <a:off x="8633860" y="2247987"/>
            <a:ext cx="1607419" cy="1692020"/>
          </a:xfrm>
          <a:prstGeom prst="rect">
            <a:avLst/>
          </a:prstGeom>
        </p:spPr>
      </p:pic>
    </p:spTree>
    <p:extLst>
      <p:ext uri="{BB962C8B-B14F-4D97-AF65-F5344CB8AC3E}">
        <p14:creationId xmlns:p14="http://schemas.microsoft.com/office/powerpoint/2010/main" val="26867495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6675" y="30176"/>
            <a:ext cx="12039600" cy="1508105"/>
          </a:xfrm>
          <a:prstGeom prst="rect">
            <a:avLst/>
          </a:prstGeom>
          <a:noFill/>
        </p:spPr>
        <p:txBody>
          <a:bodyPr wrap="square" lIns="91440" tIns="45720" rIns="91440" bIns="4572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Generative Adversarial Networks (GANs) </a:t>
            </a: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is a groundbreaking invention in Machine Learning, which can be used for realistically looking (“fake” or “adversarial”) images’ generation</a:t>
            </a:r>
          </a:p>
        </p:txBody>
      </p:sp>
      <p:grpSp>
        <p:nvGrpSpPr>
          <p:cNvPr id="3" name="Group 2"/>
          <p:cNvGrpSpPr/>
          <p:nvPr/>
        </p:nvGrpSpPr>
        <p:grpSpPr>
          <a:xfrm>
            <a:off x="149365" y="1512131"/>
            <a:ext cx="11878593" cy="4614044"/>
            <a:chOff x="216040" y="1358131"/>
            <a:chExt cx="11878593" cy="4614044"/>
          </a:xfrm>
        </p:grpSpPr>
        <p:pic>
          <p:nvPicPr>
            <p:cNvPr id="4" name="Picture 3"/>
            <p:cNvPicPr>
              <a:picLocks noChangeAspect="1"/>
            </p:cNvPicPr>
            <p:nvPr/>
          </p:nvPicPr>
          <p:blipFill>
            <a:blip r:embed="rId2"/>
            <a:stretch>
              <a:fillRect/>
            </a:stretch>
          </p:blipFill>
          <p:spPr>
            <a:xfrm>
              <a:off x="301848" y="1358131"/>
              <a:ext cx="8318277" cy="4614044"/>
            </a:xfrm>
            <a:prstGeom prst="rect">
              <a:avLst/>
            </a:prstGeom>
          </p:spPr>
        </p:pic>
        <p:pic>
          <p:nvPicPr>
            <p:cNvPr id="3074" name="Picture 2" descr="Image for post"/>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43383" y="3590925"/>
              <a:ext cx="3651250" cy="2190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9136871" y="3129260"/>
              <a:ext cx="2264274"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Generated fakes</a:t>
              </a:r>
            </a:p>
          </p:txBody>
        </p:sp>
        <p:sp>
          <p:nvSpPr>
            <p:cNvPr id="6" name="Rectangle 5"/>
            <p:cNvSpPr/>
            <p:nvPr/>
          </p:nvSpPr>
          <p:spPr>
            <a:xfrm>
              <a:off x="216040" y="2605385"/>
              <a:ext cx="1704506"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Real images</a:t>
              </a:r>
            </a:p>
          </p:txBody>
        </p:sp>
        <p:sp>
          <p:nvSpPr>
            <p:cNvPr id="7" name="Rectangle 6"/>
            <p:cNvSpPr/>
            <p:nvPr/>
          </p:nvSpPr>
          <p:spPr>
            <a:xfrm>
              <a:off x="3756777" y="5015210"/>
              <a:ext cx="1732269" cy="461665"/>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Fake images</a:t>
              </a:r>
            </a:p>
          </p:txBody>
        </p:sp>
      </p:grpSp>
      <p:pic>
        <p:nvPicPr>
          <p:cNvPr id="9" name="Picture 8"/>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8072092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240243" y="679424"/>
            <a:ext cx="7913039" cy="5909310"/>
          </a:xfrm>
          <a:prstGeom prst="rect">
            <a:avLst/>
          </a:prstGeom>
          <a:ln>
            <a:solidFill>
              <a:schemeClr val="tx1"/>
            </a:solidFill>
          </a:ln>
        </p:spPr>
      </p:pic>
      <p:sp>
        <p:nvSpPr>
          <p:cNvPr id="9" name="TextBox 8"/>
          <p:cNvSpPr txBox="1"/>
          <p:nvPr/>
        </p:nvSpPr>
        <p:spPr>
          <a:xfrm>
            <a:off x="57150" y="679424"/>
            <a:ext cx="4143375" cy="5909310"/>
          </a:xfrm>
          <a:prstGeom prst="rect">
            <a:avLst/>
          </a:prstGeom>
          <a:solidFill>
            <a:schemeClr val="bg1">
              <a:lumMod val="95000"/>
            </a:schemeClr>
          </a:solidFill>
          <a:ln>
            <a:solidFill>
              <a:schemeClr val="tx1"/>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In 2018, NVIDIA published a groundbreaking paper that manages to generate high-quality images (1024x1024) titled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“A Style-Based Generator Architecture for Generative Adversarial Networks”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One of the novelty is that it disentangles the latent space which allows us to control the attributes at a different level. For example, the lower layer would be able to control the pose and head shape while the higher layer control high level features such as the lighting or texture.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The disentanglement is done by introducing an additional mapping network that maps the input z (noise/random vector sampled from a normal distribution) to separate vector w and feed it into different levels of the layers. Hence, each part of the z input control a different level of features</a:t>
            </a:r>
          </a:p>
        </p:txBody>
      </p:sp>
      <p:sp>
        <p:nvSpPr>
          <p:cNvPr id="4" name="Rectangle 3"/>
          <p:cNvSpPr/>
          <p:nvPr/>
        </p:nvSpPr>
        <p:spPr>
          <a:xfrm>
            <a:off x="385010" y="30176"/>
            <a:ext cx="11444437"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Advanced GAN architecture (</a:t>
            </a:r>
            <a:r>
              <a:rPr kumimoji="0" lang="en-US" sz="2800"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StyleGAN</a:t>
            </a:r>
            <a:r>
              <a:rPr kumimoji="0" lang="en-US" sz="2800"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Calibri" panose="020F0502020204030204"/>
                <a:ea typeface="+mn-ea"/>
                <a:cs typeface="+mn-cs"/>
              </a:rPr>
              <a:t>) – enables very high quality fakes</a:t>
            </a:r>
          </a:p>
        </p:txBody>
      </p:sp>
    </p:spTree>
    <p:extLst>
      <p:ext uri="{BB962C8B-B14F-4D97-AF65-F5344CB8AC3E}">
        <p14:creationId xmlns:p14="http://schemas.microsoft.com/office/powerpoint/2010/main" val="41439949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5122183" y="1451113"/>
            <a:ext cx="3352679" cy="3352679"/>
          </a:xfrm>
          <a:prstGeom prst="rect">
            <a:avLst/>
          </a:prstGeom>
          <a:ln w="19050">
            <a:solidFill>
              <a:schemeClr val="tx1"/>
            </a:solidFill>
          </a:ln>
        </p:spPr>
      </p:pic>
      <p:pic>
        <p:nvPicPr>
          <p:cNvPr id="4" name="Picture 3"/>
          <p:cNvPicPr>
            <a:picLocks noChangeAspect="1"/>
          </p:cNvPicPr>
          <p:nvPr/>
        </p:nvPicPr>
        <p:blipFill>
          <a:blip r:embed="rId3"/>
          <a:stretch>
            <a:fillRect/>
          </a:stretch>
        </p:blipFill>
        <p:spPr>
          <a:xfrm>
            <a:off x="103909" y="1143037"/>
            <a:ext cx="5284832" cy="5284832"/>
          </a:xfrm>
          <a:prstGeom prst="rect">
            <a:avLst/>
          </a:prstGeom>
          <a:ln w="19050">
            <a:solidFill>
              <a:schemeClr val="tx1"/>
            </a:solidFill>
          </a:ln>
        </p:spPr>
      </p:pic>
      <p:pic>
        <p:nvPicPr>
          <p:cNvPr id="5" name="Picture 4"/>
          <p:cNvPicPr>
            <a:picLocks noChangeAspect="1"/>
          </p:cNvPicPr>
          <p:nvPr/>
        </p:nvPicPr>
        <p:blipFill>
          <a:blip r:embed="rId4"/>
          <a:stretch>
            <a:fillRect/>
          </a:stretch>
        </p:blipFill>
        <p:spPr>
          <a:xfrm>
            <a:off x="5479626" y="4893230"/>
            <a:ext cx="4578774" cy="1534639"/>
          </a:xfrm>
          <a:prstGeom prst="rect">
            <a:avLst/>
          </a:prstGeom>
          <a:ln w="19050">
            <a:solidFill>
              <a:schemeClr val="tx1"/>
            </a:solidFill>
          </a:ln>
        </p:spPr>
      </p:pic>
      <p:sp>
        <p:nvSpPr>
          <p:cNvPr id="6" name="Rectangle 5"/>
          <p:cNvSpPr/>
          <p:nvPr/>
        </p:nvSpPr>
        <p:spPr>
          <a:xfrm>
            <a:off x="385011" y="-27177"/>
            <a:ext cx="11088303" cy="107721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These people (and animals) do not exist; they are</a:t>
            </a:r>
          </a:p>
          <a:p>
            <a:pPr algn="ctr"/>
            <a:r>
              <a:rPr lang="en-US" sz="32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Calibri"/>
              </a:rPr>
              <a:t>just “invented” by Generative Adversarial Network (StyleGAN2)</a:t>
            </a:r>
          </a:p>
        </p:txBody>
      </p:sp>
      <p:sp>
        <p:nvSpPr>
          <p:cNvPr id="7" name="Rectangle 6"/>
          <p:cNvSpPr/>
          <p:nvPr/>
        </p:nvSpPr>
        <p:spPr>
          <a:xfrm>
            <a:off x="6482713" y="900010"/>
            <a:ext cx="4607352" cy="461665"/>
          </a:xfrm>
          <a:prstGeom prst="rect">
            <a:avLst/>
          </a:prstGeom>
        </p:spPr>
        <p:txBody>
          <a:bodyPr wrap="none">
            <a:spAutoFit/>
          </a:bodyPr>
          <a:lstStyle/>
          <a:p>
            <a:pPr fontAlgn="base">
              <a:spcBef>
                <a:spcPct val="0"/>
              </a:spcBef>
              <a:spcAft>
                <a:spcPct val="0"/>
              </a:spcAft>
            </a:pPr>
            <a:r>
              <a:rPr lang="en-US" sz="2400" dirty="0">
                <a:solidFill>
                  <a:prstClr val="black"/>
                </a:solidFill>
                <a:latin typeface="Times New Roman" pitchFamily="18" charset="0"/>
                <a:hlinkClick r:id="rId5"/>
              </a:rPr>
              <a:t>https://thispersondoesnotexist.com/</a:t>
            </a:r>
            <a:r>
              <a:rPr lang="en-US" sz="2400" dirty="0">
                <a:solidFill>
                  <a:prstClr val="black"/>
                </a:solidFill>
                <a:latin typeface="Times New Roman" pitchFamily="18" charset="0"/>
              </a:rPr>
              <a:t> </a:t>
            </a:r>
          </a:p>
        </p:txBody>
      </p:sp>
      <p:pic>
        <p:nvPicPr>
          <p:cNvPr id="8" name="Picture 7"/>
          <p:cNvPicPr>
            <a:picLocks noChangeAspect="1"/>
          </p:cNvPicPr>
          <p:nvPr/>
        </p:nvPicPr>
        <p:blipFill>
          <a:blip r:embed="rId6"/>
          <a:stretch>
            <a:fillRect/>
          </a:stretch>
        </p:blipFill>
        <p:spPr>
          <a:xfrm>
            <a:off x="10128502" y="4463701"/>
            <a:ext cx="1923126" cy="1964168"/>
          </a:xfrm>
          <a:prstGeom prst="rect">
            <a:avLst/>
          </a:prstGeom>
          <a:ln w="19050">
            <a:solidFill>
              <a:schemeClr val="tx1"/>
            </a:solidFill>
          </a:ln>
        </p:spPr>
      </p:pic>
      <p:pic>
        <p:nvPicPr>
          <p:cNvPr id="10" name="Picture 9"/>
          <p:cNvPicPr>
            <a:picLocks noChangeAspect="1"/>
          </p:cNvPicPr>
          <p:nvPr/>
        </p:nvPicPr>
        <p:blipFill>
          <a:blip r:embed="rId7"/>
          <a:stretch>
            <a:fillRect/>
          </a:stretch>
        </p:blipFill>
        <p:spPr>
          <a:xfrm>
            <a:off x="8544434" y="1451113"/>
            <a:ext cx="3507194" cy="2992287"/>
          </a:xfrm>
          <a:prstGeom prst="rect">
            <a:avLst/>
          </a:prstGeom>
          <a:ln w="19050">
            <a:solidFill>
              <a:schemeClr val="tx1"/>
            </a:solidFill>
          </a:ln>
        </p:spPr>
      </p:pic>
    </p:spTree>
    <p:extLst>
      <p:ext uri="{BB962C8B-B14F-4D97-AF65-F5344CB8AC3E}">
        <p14:creationId xmlns:p14="http://schemas.microsoft.com/office/powerpoint/2010/main" val="919691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23512" y="1645919"/>
            <a:ext cx="10546860" cy="5098883"/>
          </a:xfrm>
          <a:prstGeom prst="rect">
            <a:avLst/>
          </a:prstGeom>
          <a:ln w="25400">
            <a:solidFill>
              <a:schemeClr val="tx1"/>
            </a:solidFill>
          </a:ln>
        </p:spPr>
      </p:pic>
      <p:sp>
        <p:nvSpPr>
          <p:cNvPr id="5" name="Rectangle 4"/>
          <p:cNvSpPr/>
          <p:nvPr/>
        </p:nvSpPr>
        <p:spPr>
          <a:xfrm>
            <a:off x="1293839" y="1710992"/>
            <a:ext cx="2354939" cy="707886"/>
          </a:xfrm>
          <a:prstGeom prst="rect">
            <a:avLst/>
          </a:prstGeom>
          <a:noFill/>
        </p:spPr>
        <p:txBody>
          <a:bodyPr wrap="none" lIns="91440" tIns="45720" rIns="91440" bIns="45720">
            <a:spAutoFit/>
          </a:bodyPr>
          <a:lstStyle/>
          <a:p>
            <a:pPr algn="ct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Generator</a:t>
            </a:r>
          </a:p>
        </p:txBody>
      </p:sp>
      <p:sp>
        <p:nvSpPr>
          <p:cNvPr id="6" name="Rectangle 5"/>
          <p:cNvSpPr/>
          <p:nvPr/>
        </p:nvSpPr>
        <p:spPr>
          <a:xfrm>
            <a:off x="7358202" y="1689431"/>
            <a:ext cx="3063531" cy="707886"/>
          </a:xfrm>
          <a:prstGeom prst="rect">
            <a:avLst/>
          </a:prstGeom>
          <a:noFill/>
        </p:spPr>
        <p:txBody>
          <a:bodyPr wrap="none" lIns="91440" tIns="45720" rIns="91440" bIns="45720">
            <a:spAutoFit/>
          </a:bodyPr>
          <a:lstStyle/>
          <a:p>
            <a:pPr algn="ctr"/>
            <a:r>
              <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Discriminator</a:t>
            </a:r>
          </a:p>
        </p:txBody>
      </p:sp>
      <p:sp>
        <p:nvSpPr>
          <p:cNvPr id="7" name="Rectangle 6"/>
          <p:cNvSpPr/>
          <p:nvPr/>
        </p:nvSpPr>
        <p:spPr>
          <a:xfrm>
            <a:off x="5250324" y="3467848"/>
            <a:ext cx="835485" cy="830997"/>
          </a:xfrm>
          <a:prstGeom prst="rect">
            <a:avLst/>
          </a:prstGeom>
          <a:noFill/>
        </p:spPr>
        <p:txBody>
          <a:bodyPr wrap="none" lIns="91440" tIns="45720" rIns="91440" bIns="45720">
            <a:spAutoFit/>
          </a:bodyPr>
          <a:lstStyle/>
          <a:p>
            <a:pPr algn="ctr"/>
            <a:r>
              <a:rPr lang="en-US" sz="4800" b="1" cap="none" spc="0" dirty="0">
                <a:ln w="0"/>
                <a:solidFill>
                  <a:schemeClr val="tx1"/>
                </a:solidFill>
                <a:effectLst>
                  <a:outerShdw blurRad="38100" dist="19050" dir="2700000" algn="tl" rotWithShape="0">
                    <a:schemeClr val="dk1">
                      <a:alpha val="40000"/>
                    </a:schemeClr>
                  </a:outerShdw>
                </a:effectLst>
              </a:rPr>
              <a:t>VS</a:t>
            </a:r>
          </a:p>
        </p:txBody>
      </p:sp>
      <p:pic>
        <p:nvPicPr>
          <p:cNvPr id="8" name="Picture 7"/>
          <p:cNvPicPr>
            <a:picLocks noChangeAspect="1"/>
          </p:cNvPicPr>
          <p:nvPr/>
        </p:nvPicPr>
        <p:blipFill>
          <a:blip r:embed="rId3"/>
          <a:stretch>
            <a:fillRect/>
          </a:stretch>
        </p:blipFill>
        <p:spPr>
          <a:xfrm>
            <a:off x="9294229" y="2361125"/>
            <a:ext cx="2820771" cy="2193933"/>
          </a:xfrm>
          <a:prstGeom prst="rect">
            <a:avLst/>
          </a:prstGeom>
          <a:ln w="25400">
            <a:solidFill>
              <a:schemeClr val="tx1"/>
            </a:solidFill>
          </a:ln>
        </p:spPr>
      </p:pic>
      <p:sp>
        <p:nvSpPr>
          <p:cNvPr id="9" name="Rectangle 7"/>
          <p:cNvSpPr>
            <a:spLocks noChangeArrowheads="1"/>
          </p:cNvSpPr>
          <p:nvPr/>
        </p:nvSpPr>
        <p:spPr bwMode="auto">
          <a:xfrm>
            <a:off x="47624" y="30751"/>
            <a:ext cx="1223421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GAN is trained to reach the balance of “power” between </a:t>
            </a:r>
            <a:r>
              <a:rPr kumimoji="0" lang="en-US" altLang="fi-FI" b="1" i="0" u="none" strike="noStrike" kern="1200" cap="none" spc="0" normalizeH="0" baseline="0" noProof="0" dirty="0">
                <a:ln>
                  <a:noFill/>
                </a:ln>
                <a:solidFill>
                  <a:srgbClr val="FF0000"/>
                </a:solidFill>
                <a:effectLst/>
                <a:uLnTx/>
                <a:uFillTx/>
                <a:latin typeface="+mn-lt"/>
                <a:ea typeface="+mn-ea"/>
                <a:cs typeface="Arial" panose="020B0604020202020204" pitchFamily="34" charset="0"/>
              </a:rPr>
              <a:t>Generator</a:t>
            </a:r>
            <a:r>
              <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and Discriminator, therefore, by making one of them stronger we automatically get the other one stronger too …</a:t>
            </a:r>
          </a:p>
        </p:txBody>
      </p:sp>
    </p:spTree>
    <p:extLst>
      <p:ext uri="{BB962C8B-B14F-4D97-AF65-F5344CB8AC3E}">
        <p14:creationId xmlns:p14="http://schemas.microsoft.com/office/powerpoint/2010/main" val="384797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404" y="3543972"/>
            <a:ext cx="10154653" cy="3046988"/>
          </a:xfrm>
          <a:prstGeom prst="rect">
            <a:avLst/>
          </a:prstGeom>
          <a:solidFill>
            <a:schemeClr val="bg1">
              <a:lumMod val="85000"/>
            </a:schemeClr>
          </a:solidFill>
          <a:ln w="50800">
            <a:solidFill>
              <a:srgbClr val="000000"/>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lvl="0" algn="just" fontAlgn="base">
              <a:spcBef>
                <a:spcPct val="0"/>
              </a:spcBef>
              <a:spcAft>
                <a:spcPct val="0"/>
              </a:spcAft>
              <a:buNone/>
              <a:defRPr/>
            </a:pPr>
            <a:r>
              <a:rPr kumimoji="0" lang="en-US" altLang="fi-FI" b="1" i="1" u="none" strike="noStrike" kern="1200" cap="none" spc="0" normalizeH="0" baseline="0" noProof="0" dirty="0">
                <a:ln>
                  <a:noFill/>
                </a:ln>
                <a:solidFill>
                  <a:srgbClr val="7030A0"/>
                </a:solidFill>
                <a:effectLst/>
                <a:uLnTx/>
                <a:uFillTx/>
                <a:latin typeface="+mn-lt"/>
              </a:rPr>
              <a:t>“If to enhance the architecture of the Discriminator </a:t>
            </a:r>
            <a:r>
              <a:rPr kumimoji="0" lang="en-US" altLang="fi-FI" sz="2800" b="1" i="1" u="none" strike="noStrike" kern="1200" cap="none" spc="0" normalizeH="0" baseline="0" noProof="0" dirty="0">
                <a:ln>
                  <a:noFill/>
                </a:ln>
                <a:solidFill>
                  <a:srgbClr val="7030A0"/>
                </a:solidFill>
                <a:effectLst/>
                <a:uLnTx/>
                <a:uFillTx/>
                <a:latin typeface="+mn-lt"/>
              </a:rPr>
              <a:t>(within some popular GAN architectures)</a:t>
            </a:r>
            <a:r>
              <a:rPr kumimoji="0" lang="en-US" altLang="fi-FI" b="1" i="1" u="none" strike="noStrike" kern="1200" cap="none" spc="0" normalizeH="0" baseline="0" noProof="0" dirty="0">
                <a:ln>
                  <a:noFill/>
                </a:ln>
                <a:solidFill>
                  <a:srgbClr val="7030A0"/>
                </a:solidFill>
                <a:effectLst/>
                <a:uLnTx/>
                <a:uFillTx/>
                <a:latin typeface="+mn-lt"/>
              </a:rPr>
              <a:t> with the Primary Visual Cortex (V1) </a:t>
            </a:r>
            <a:r>
              <a:rPr kumimoji="0" lang="en-US" altLang="fi-FI" sz="2800" b="1" i="1" u="none" strike="noStrike" kern="1200" cap="none" spc="0" normalizeH="0" baseline="0" noProof="0" dirty="0">
                <a:ln>
                  <a:noFill/>
                </a:ln>
                <a:solidFill>
                  <a:srgbClr val="7030A0"/>
                </a:solidFill>
                <a:effectLst/>
                <a:uLnTx/>
                <a:uFillTx/>
                <a:latin typeface="+mn-lt"/>
              </a:rPr>
              <a:t>(i.e., make CNN+V1 hybrid as the Discriminator)</a:t>
            </a:r>
            <a:r>
              <a:rPr kumimoji="0" lang="en-US" altLang="fi-FI" b="1" i="1" u="none" strike="noStrike" kern="1200" cap="none" spc="0" normalizeH="0" baseline="0" noProof="0" dirty="0">
                <a:ln>
                  <a:noFill/>
                </a:ln>
                <a:solidFill>
                  <a:srgbClr val="7030A0"/>
                </a:solidFill>
                <a:effectLst/>
                <a:uLnTx/>
                <a:uFillTx/>
                <a:latin typeface="+mn-lt"/>
              </a:rPr>
              <a:t>, then we</a:t>
            </a:r>
            <a:r>
              <a:rPr kumimoji="0" lang="en-US" altLang="fi-FI" b="1" i="1" u="none" strike="noStrike" kern="1200" cap="none" spc="0" normalizeH="0" noProof="0" dirty="0">
                <a:ln>
                  <a:noFill/>
                </a:ln>
                <a:solidFill>
                  <a:srgbClr val="7030A0"/>
                </a:solidFill>
                <a:effectLst/>
                <a:uLnTx/>
                <a:uFillTx/>
                <a:latin typeface="+mn-lt"/>
              </a:rPr>
              <a:t> may expect that the Generator </a:t>
            </a:r>
            <a:r>
              <a:rPr kumimoji="0" lang="en-US" altLang="fi-FI" sz="2800" b="1" i="1" u="none" strike="noStrike" kern="1200" cap="none" spc="0" normalizeH="0" noProof="0" dirty="0">
                <a:ln>
                  <a:noFill/>
                </a:ln>
                <a:solidFill>
                  <a:srgbClr val="7030A0"/>
                </a:solidFill>
                <a:effectLst/>
                <a:uLnTx/>
                <a:uFillTx/>
                <a:latin typeface="+mn-lt"/>
              </a:rPr>
              <a:t>(while training to reach the balance with the stronger Discriminator)</a:t>
            </a:r>
            <a:r>
              <a:rPr kumimoji="0" lang="en-US" altLang="fi-FI" b="1" i="1" u="none" strike="noStrike" kern="1200" cap="none" spc="0" normalizeH="0" noProof="0" dirty="0">
                <a:ln>
                  <a:noFill/>
                </a:ln>
                <a:solidFill>
                  <a:srgbClr val="7030A0"/>
                </a:solidFill>
                <a:effectLst/>
                <a:uLnTx/>
                <a:uFillTx/>
                <a:latin typeface="+mn-lt"/>
              </a:rPr>
              <a:t> will also improve its performance in generating high quality images</a:t>
            </a:r>
            <a:r>
              <a:rPr lang="en-US" altLang="fi-FI" b="1" i="1" dirty="0">
                <a:solidFill>
                  <a:srgbClr val="7030A0"/>
                </a:solidFill>
                <a:latin typeface="+mn-lt"/>
              </a:rPr>
              <a:t>“.</a:t>
            </a:r>
            <a:endParaRPr kumimoji="0" lang="en-US" altLang="fi-FI" b="1" i="1" u="none" strike="noStrike" kern="1200" cap="none" spc="0" normalizeH="0" baseline="0" noProof="0" dirty="0">
              <a:ln>
                <a:noFill/>
              </a:ln>
              <a:solidFill>
                <a:srgbClr val="7030A0"/>
              </a:solidFill>
              <a:effectLst/>
              <a:uLnTx/>
              <a:uFillTx/>
              <a:latin typeface="+mn-lt"/>
            </a:endParaRPr>
          </a:p>
        </p:txBody>
      </p:sp>
      <p:pic>
        <p:nvPicPr>
          <p:cNvPr id="5" name="Picture 4"/>
          <p:cNvPicPr>
            <a:picLocks noChangeAspect="1"/>
          </p:cNvPicPr>
          <p:nvPr/>
        </p:nvPicPr>
        <p:blipFill>
          <a:blip r:embed="rId2"/>
          <a:stretch>
            <a:fillRect/>
          </a:stretch>
        </p:blipFill>
        <p:spPr>
          <a:xfrm>
            <a:off x="86627" y="91426"/>
            <a:ext cx="5929188" cy="3335168"/>
          </a:xfrm>
          <a:prstGeom prst="rect">
            <a:avLst/>
          </a:prstGeom>
        </p:spPr>
      </p:pic>
      <p:sp>
        <p:nvSpPr>
          <p:cNvPr id="6" name="Rectangle 7"/>
          <p:cNvSpPr>
            <a:spLocks noChangeArrowheads="1"/>
          </p:cNvSpPr>
          <p:nvPr/>
        </p:nvSpPr>
        <p:spPr bwMode="auto">
          <a:xfrm>
            <a:off x="6795435" y="481737"/>
            <a:ext cx="5130265"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Therefore, our hypothesis, which motivated this study was as follows: </a:t>
            </a:r>
          </a:p>
        </p:txBody>
      </p:sp>
    </p:spTree>
    <p:extLst>
      <p:ext uri="{BB962C8B-B14F-4D97-AF65-F5344CB8AC3E}">
        <p14:creationId xmlns:p14="http://schemas.microsoft.com/office/powerpoint/2010/main" val="51486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0778" y="1159773"/>
            <a:ext cx="7595120" cy="584775"/>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rPr>
              <a:t>How to cite this paper:</a:t>
            </a:r>
            <a:endParaRPr kumimoji="0" lang="en-US" sz="2800" b="1" i="0" u="none" strike="noStrike" kern="1200" cap="none" spc="0" normalizeH="0" baseline="0" noProof="0"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uLnTx/>
              <a:uFillTx/>
              <a:latin typeface="Calibri"/>
              <a:ea typeface="+mn-ea"/>
              <a:cs typeface="+mn-cs"/>
            </a:endParaRPr>
          </a:p>
        </p:txBody>
      </p:sp>
      <p:sp>
        <p:nvSpPr>
          <p:cNvPr id="5" name="Rectangle 4"/>
          <p:cNvSpPr/>
          <p:nvPr/>
        </p:nvSpPr>
        <p:spPr>
          <a:xfrm>
            <a:off x="1141047" y="2604366"/>
            <a:ext cx="8440616" cy="923330"/>
          </a:xfrm>
          <a:prstGeom prst="rect">
            <a:avLst/>
          </a:prstGeom>
          <a:solidFill>
            <a:schemeClr val="bg1">
              <a:lumMod val="85000"/>
            </a:schemeClr>
          </a:solidFill>
          <a:ln w="38100">
            <a:solidFill>
              <a:srgbClr val="FF0000"/>
            </a:solidFill>
          </a:ln>
        </p:spPr>
        <p:txBody>
          <a:bodyPr wrap="square">
            <a:spAutoFit/>
          </a:bodyPr>
          <a:lstStyle/>
          <a:p>
            <a:pPr lvl="0"/>
            <a:r>
              <a:rPr lang="it-IT" altLang="fi-FI" dirty="0">
                <a:solidFill>
                  <a:srgbClr val="000000"/>
                </a:solidFill>
                <a:latin typeface="Times New Roman" panose="02020603050405020304" pitchFamily="18" charset="0"/>
                <a:cs typeface="Times New Roman" panose="02020603050405020304" pitchFamily="18" charset="0"/>
              </a:rPr>
              <a:t>Branytskyi, V., Golovianko, M., Malyk, D., </a:t>
            </a:r>
            <a:r>
              <a:rPr lang="en-US" altLang="fi-FI" dirty="0">
                <a:solidFill>
                  <a:srgbClr val="000000"/>
                </a:solidFill>
                <a:latin typeface="Times New Roman" panose="02020603050405020304" pitchFamily="18" charset="0"/>
                <a:cs typeface="Times New Roman" panose="02020603050405020304" pitchFamily="18" charset="0"/>
              </a:rPr>
              <a:t>&amp; Terziyan, V. (2022). Generative Adversarial Networks with Bio-Inspired Primary Visual Cortex for Industry 4.0.</a:t>
            </a:r>
            <a:r>
              <a:rPr lang="en-US" altLang="fi-FI" i="1" dirty="0">
                <a:solidFill>
                  <a:srgbClr val="000000"/>
                </a:solidFill>
                <a:latin typeface="Times New Roman" panose="02020603050405020304" pitchFamily="18" charset="0"/>
                <a:cs typeface="Times New Roman" panose="02020603050405020304" pitchFamily="18" charset="0"/>
              </a:rPr>
              <a:t> </a:t>
            </a:r>
            <a:r>
              <a:rPr lang="en-US" altLang="fi-FI" i="1" dirty="0">
                <a:latin typeface="Times New Roman" panose="02020603050405020304" pitchFamily="18" charset="0"/>
                <a:cs typeface="Times New Roman" panose="02020603050405020304" pitchFamily="18" charset="0"/>
              </a:rPr>
              <a:t>Procedia Computer Science</a:t>
            </a:r>
            <a:r>
              <a:rPr lang="en-US" altLang="fi-FI" dirty="0">
                <a:solidFill>
                  <a:srgbClr val="000000"/>
                </a:solidFill>
                <a:latin typeface="Times New Roman" panose="02020603050405020304" pitchFamily="18" charset="0"/>
                <a:cs typeface="Times New Roman" panose="02020603050405020304" pitchFamily="18" charset="0"/>
              </a:rPr>
              <a:t>, </a:t>
            </a:r>
            <a:r>
              <a:rPr lang="en-US" altLang="fi-FI" i="1" dirty="0">
                <a:solidFill>
                  <a:srgbClr val="000000"/>
                </a:solidFill>
                <a:latin typeface="Times New Roman" panose="02020603050405020304" pitchFamily="18" charset="0"/>
                <a:cs typeface="Times New Roman" panose="02020603050405020304" pitchFamily="18" charset="0"/>
              </a:rPr>
              <a:t>200</a:t>
            </a:r>
            <a:r>
              <a:rPr lang="en-US" altLang="fi-FI" dirty="0">
                <a:solidFill>
                  <a:srgbClr val="000000"/>
                </a:solidFill>
                <a:latin typeface="Times New Roman" panose="02020603050405020304" pitchFamily="18" charset="0"/>
                <a:cs typeface="Times New Roman" panose="02020603050405020304" pitchFamily="18" charset="0"/>
              </a:rPr>
              <a:t>, 418-427. Elsevier. </a:t>
            </a:r>
            <a:r>
              <a:rPr lang="en-US" altLang="fi-FI" u="sng" dirty="0">
                <a:solidFill>
                  <a:srgbClr val="0000FF"/>
                </a:solidFill>
                <a:latin typeface="Times New Roman" panose="02020603050405020304" pitchFamily="18" charset="0"/>
                <a:cs typeface="Times New Roman" panose="02020603050405020304" pitchFamily="18" charset="0"/>
                <a:hlinkClick r:id="rId2" tooltip="Persistent link using digital object identifier"/>
              </a:rPr>
              <a:t>https://doi.org/10.1016/j.procs.2022.01.240</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938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p:cNvPicPr/>
          <p:nvPr/>
        </p:nvPicPr>
        <p:blipFill>
          <a:blip r:embed="rId2" cstate="print">
            <a:extLst>
              <a:ext uri="{28A0092B-C50C-407E-A947-70E740481C1C}">
                <a14:useLocalDpi xmlns:a14="http://schemas.microsoft.com/office/drawing/2010/main" val="0"/>
              </a:ext>
            </a:extLst>
          </a:blip>
          <a:stretch>
            <a:fillRect/>
          </a:stretch>
        </p:blipFill>
        <p:spPr>
          <a:xfrm>
            <a:off x="5303520" y="433135"/>
            <a:ext cx="6756935" cy="2839451"/>
          </a:xfrm>
          <a:prstGeom prst="rect">
            <a:avLst/>
          </a:prstGeom>
        </p:spPr>
      </p:pic>
      <p:pic>
        <p:nvPicPr>
          <p:cNvPr id="5" name="Picture 4" descr="Logo&#10;&#10;Description automatically generated"/>
          <p:cNvPicPr/>
          <p:nvPr/>
        </p:nvPicPr>
        <p:blipFill>
          <a:blip r:embed="rId3" cstate="print">
            <a:extLst>
              <a:ext uri="{28A0092B-C50C-407E-A947-70E740481C1C}">
                <a14:useLocalDpi xmlns:a14="http://schemas.microsoft.com/office/drawing/2010/main" val="0"/>
              </a:ext>
            </a:extLst>
          </a:blip>
          <a:stretch>
            <a:fillRect/>
          </a:stretch>
        </p:blipFill>
        <p:spPr>
          <a:xfrm>
            <a:off x="5313145" y="3612598"/>
            <a:ext cx="6756935" cy="2509070"/>
          </a:xfrm>
          <a:prstGeom prst="rect">
            <a:avLst/>
          </a:prstGeom>
        </p:spPr>
      </p:pic>
      <p:sp>
        <p:nvSpPr>
          <p:cNvPr id="6" name="Rectangle 7"/>
          <p:cNvSpPr>
            <a:spLocks noChangeArrowheads="1"/>
          </p:cNvSpPr>
          <p:nvPr/>
        </p:nvSpPr>
        <p:spPr bwMode="auto">
          <a:xfrm>
            <a:off x="86632" y="173731"/>
            <a:ext cx="4822258"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We have enhanced</a:t>
            </a:r>
            <a:r>
              <a:rPr kumimoji="0" lang="en-US" altLang="fi-FI" sz="3600"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discriminators within two popular GAN architectures </a:t>
            </a:r>
            <a:r>
              <a:rPr kumimoji="0" lang="en-US" altLang="fi-FI"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r>
              <a:rPr kumimoji="0" lang="en-US" altLang="fi-FI" b="1" i="0" u="none" strike="noStrike" kern="1200" cap="none" spc="0" normalizeH="0" noProof="0" dirty="0">
                <a:ln>
                  <a:noFill/>
                </a:ln>
                <a:solidFill>
                  <a:srgbClr val="7030A0"/>
                </a:solidFill>
                <a:effectLst/>
                <a:uLnTx/>
                <a:uFillTx/>
                <a:latin typeface="Arial" panose="020B0604020202020204" pitchFamily="34" charset="0"/>
                <a:ea typeface="+mn-ea"/>
                <a:cs typeface="Arial" panose="020B0604020202020204" pitchFamily="34" charset="0"/>
              </a:rPr>
              <a:t>AC_GAN</a:t>
            </a:r>
            <a:r>
              <a:rPr kumimoji="0" lang="en-US" altLang="fi-FI"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and </a:t>
            </a:r>
            <a:r>
              <a:rPr lang="en-US" altLang="fi-FI" b="1" dirty="0">
                <a:solidFill>
                  <a:srgbClr val="7030A0"/>
                </a:solidFill>
              </a:rPr>
              <a:t>RobGAN</a:t>
            </a:r>
            <a:r>
              <a:rPr kumimoji="0" lang="en-US" altLang="fi-FI"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a:t>
            </a:r>
            <a:endPar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7" name="Rectangle 6"/>
          <p:cNvSpPr/>
          <p:nvPr/>
        </p:nvSpPr>
        <p:spPr>
          <a:xfrm>
            <a:off x="115505" y="3310466"/>
            <a:ext cx="4889635" cy="1231106"/>
          </a:xfrm>
          <a:prstGeom prst="rect">
            <a:avLst/>
          </a:prstGeom>
          <a:solidFill>
            <a:schemeClr val="bg1">
              <a:lumMod val="85000"/>
            </a:schemeClr>
          </a:solidFill>
          <a:ln w="25400">
            <a:solidFill>
              <a:srgbClr val="000000"/>
            </a:solidFill>
          </a:ln>
        </p:spPr>
        <p:txBody>
          <a:bodyPr wrap="square">
            <a:spAutoFit/>
          </a:bodyPr>
          <a:lstStyle/>
          <a:p>
            <a:r>
              <a:rPr lang="en-US" b="1" dirty="0">
                <a:solidFill>
                  <a:srgbClr val="7030A0"/>
                </a:solidFill>
                <a:latin typeface="Arial" panose="020B0604020202020204" pitchFamily="34" charset="0"/>
                <a:cs typeface="Arial" panose="020B0604020202020204" pitchFamily="34" charset="0"/>
              </a:rPr>
              <a:t>AC_GAN:</a:t>
            </a:r>
          </a:p>
          <a:p>
            <a:pPr algn="just"/>
            <a:r>
              <a:rPr lang="en-US" sz="1400" dirty="0" err="1">
                <a:solidFill>
                  <a:srgbClr val="222222"/>
                </a:solidFill>
                <a:latin typeface="Arial" panose="020B0604020202020204" pitchFamily="34" charset="0"/>
              </a:rPr>
              <a:t>Odena</a:t>
            </a:r>
            <a:r>
              <a:rPr lang="en-US" sz="1400" dirty="0">
                <a:solidFill>
                  <a:srgbClr val="222222"/>
                </a:solidFill>
                <a:latin typeface="Arial" panose="020B0604020202020204" pitchFamily="34" charset="0"/>
              </a:rPr>
              <a:t>, A., </a:t>
            </a:r>
            <a:r>
              <a:rPr lang="en-US" sz="1400" dirty="0" err="1">
                <a:solidFill>
                  <a:srgbClr val="222222"/>
                </a:solidFill>
                <a:latin typeface="Arial" panose="020B0604020202020204" pitchFamily="34" charset="0"/>
              </a:rPr>
              <a:t>Olah</a:t>
            </a:r>
            <a:r>
              <a:rPr lang="en-US" sz="1400" dirty="0">
                <a:solidFill>
                  <a:srgbClr val="222222"/>
                </a:solidFill>
                <a:latin typeface="Arial" panose="020B0604020202020204" pitchFamily="34" charset="0"/>
              </a:rPr>
              <a:t>, C., &amp; </a:t>
            </a:r>
            <a:r>
              <a:rPr lang="en-US" sz="1400" dirty="0" err="1">
                <a:solidFill>
                  <a:srgbClr val="222222"/>
                </a:solidFill>
                <a:latin typeface="Arial" panose="020B0604020202020204" pitchFamily="34" charset="0"/>
              </a:rPr>
              <a:t>Shlens</a:t>
            </a:r>
            <a:r>
              <a:rPr lang="en-US" sz="1400" dirty="0">
                <a:solidFill>
                  <a:srgbClr val="222222"/>
                </a:solidFill>
                <a:latin typeface="Arial" panose="020B0604020202020204" pitchFamily="34" charset="0"/>
              </a:rPr>
              <a:t>, J. (2017). </a:t>
            </a:r>
            <a:r>
              <a:rPr lang="en-US" sz="1400" b="1" dirty="0">
                <a:solidFill>
                  <a:srgbClr val="7030A0"/>
                </a:solidFill>
                <a:latin typeface="Arial" panose="020B0604020202020204" pitchFamily="34" charset="0"/>
              </a:rPr>
              <a:t>Conditional Image Synthesis with Auxiliary Classifier GANs</a:t>
            </a:r>
            <a:r>
              <a:rPr lang="en-US" sz="1400" dirty="0">
                <a:solidFill>
                  <a:srgbClr val="222222"/>
                </a:solidFill>
                <a:latin typeface="Arial" panose="020B0604020202020204" pitchFamily="34" charset="0"/>
              </a:rPr>
              <a:t>. In: </a:t>
            </a:r>
            <a:r>
              <a:rPr lang="en-US" sz="1400" i="1" dirty="0">
                <a:solidFill>
                  <a:srgbClr val="222222"/>
                </a:solidFill>
                <a:latin typeface="Arial" panose="020B0604020202020204" pitchFamily="34" charset="0"/>
              </a:rPr>
              <a:t>Proceedings of the International Conference on Machine Learning</a:t>
            </a:r>
            <a:r>
              <a:rPr lang="en-US" sz="1400" dirty="0">
                <a:solidFill>
                  <a:srgbClr val="222222"/>
                </a:solidFill>
                <a:latin typeface="Arial" panose="020B0604020202020204" pitchFamily="34" charset="0"/>
              </a:rPr>
              <a:t> (pp. 2642-2651). PMLR.</a:t>
            </a:r>
            <a:endParaRPr lang="en-US" sz="1400" dirty="0"/>
          </a:p>
        </p:txBody>
      </p:sp>
      <p:sp>
        <p:nvSpPr>
          <p:cNvPr id="8" name="Rectangle 7"/>
          <p:cNvSpPr/>
          <p:nvPr/>
        </p:nvSpPr>
        <p:spPr>
          <a:xfrm>
            <a:off x="115505" y="4775703"/>
            <a:ext cx="4889635" cy="1231106"/>
          </a:xfrm>
          <a:prstGeom prst="rect">
            <a:avLst/>
          </a:prstGeom>
          <a:solidFill>
            <a:schemeClr val="bg1">
              <a:lumMod val="85000"/>
            </a:schemeClr>
          </a:solidFill>
          <a:ln w="25400">
            <a:solidFill>
              <a:srgbClr val="000000"/>
            </a:solidFill>
          </a:ln>
        </p:spPr>
        <p:txBody>
          <a:bodyPr wrap="square">
            <a:spAutoFit/>
          </a:bodyPr>
          <a:lstStyle/>
          <a:p>
            <a:pPr algn="just"/>
            <a:r>
              <a:rPr lang="en-US" b="1" dirty="0">
                <a:solidFill>
                  <a:srgbClr val="7030A0"/>
                </a:solidFill>
                <a:latin typeface="Arial" panose="020B0604020202020204" pitchFamily="34" charset="0"/>
                <a:cs typeface="Arial" panose="020B0604020202020204" pitchFamily="34" charset="0"/>
              </a:rPr>
              <a:t>RobGAN:</a:t>
            </a:r>
          </a:p>
          <a:p>
            <a:pPr algn="just"/>
            <a:r>
              <a:rPr lang="en-US" sz="1400" dirty="0">
                <a:solidFill>
                  <a:srgbClr val="222222"/>
                </a:solidFill>
                <a:latin typeface="Arial" panose="020B0604020202020204" pitchFamily="34" charset="0"/>
              </a:rPr>
              <a:t>Liu, X., &amp; Hsieh, C. J. (2019). Rob-GAN: </a:t>
            </a:r>
            <a:r>
              <a:rPr lang="en-US" sz="1400" b="1" dirty="0">
                <a:solidFill>
                  <a:srgbClr val="7030A0"/>
                </a:solidFill>
                <a:latin typeface="Arial" panose="020B0604020202020204" pitchFamily="34" charset="0"/>
              </a:rPr>
              <a:t>Generator, Discriminator, and Adversarial Attacker</a:t>
            </a:r>
            <a:r>
              <a:rPr lang="en-US" sz="1400" dirty="0">
                <a:solidFill>
                  <a:srgbClr val="222222"/>
                </a:solidFill>
                <a:latin typeface="Arial" panose="020B0604020202020204" pitchFamily="34" charset="0"/>
              </a:rPr>
              <a:t>. In: </a:t>
            </a:r>
            <a:r>
              <a:rPr lang="en-US" sz="1400" i="1" dirty="0">
                <a:solidFill>
                  <a:srgbClr val="222222"/>
                </a:solidFill>
                <a:latin typeface="Arial" panose="020B0604020202020204" pitchFamily="34" charset="0"/>
              </a:rPr>
              <a:t>Proceedings of the IEEE/CVF Conference on Computer Vision and Pattern Recognition</a:t>
            </a:r>
            <a:r>
              <a:rPr lang="en-US" sz="1400" dirty="0">
                <a:solidFill>
                  <a:srgbClr val="222222"/>
                </a:solidFill>
                <a:latin typeface="Arial" panose="020B0604020202020204" pitchFamily="34" charset="0"/>
              </a:rPr>
              <a:t> (pp. 11234-11243).</a:t>
            </a:r>
          </a:p>
        </p:txBody>
      </p:sp>
      <p:pic>
        <p:nvPicPr>
          <p:cNvPr id="9" name="Picture 8"/>
          <p:cNvPicPr>
            <a:picLocks noChangeAspect="1"/>
          </p:cNvPicPr>
          <p:nvPr/>
        </p:nvPicPr>
        <p:blipFill>
          <a:blip r:embed="rId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73650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606389" y="3829822"/>
            <a:ext cx="9317257" cy="2835824"/>
          </a:xfrm>
          <a:prstGeom prst="roundRect">
            <a:avLst>
              <a:gd name="adj" fmla="val 2248"/>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606389" y="688489"/>
            <a:ext cx="9317257" cy="3025604"/>
          </a:xfrm>
          <a:prstGeom prst="roundRect">
            <a:avLst>
              <a:gd name="adj" fmla="val 2248"/>
            </a:avLst>
          </a:prstGeom>
          <a:solidFill>
            <a:schemeClr val="bg1">
              <a:lumMod val="7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rotWithShape="1">
          <a:blip r:embed="rId2">
            <a:extLst>
              <a:ext uri="{28A0092B-C50C-407E-A947-70E740481C1C}">
                <a14:useLocalDpi xmlns:a14="http://schemas.microsoft.com/office/drawing/2010/main" val="0"/>
              </a:ext>
            </a:extLst>
          </a:blip>
          <a:srcRect l="19882" r="29771"/>
          <a:stretch/>
        </p:blipFill>
        <p:spPr bwMode="auto">
          <a:xfrm>
            <a:off x="702645" y="1463044"/>
            <a:ext cx="3481065" cy="2133179"/>
          </a:xfrm>
          <a:prstGeom prst="rect">
            <a:avLst/>
          </a:prstGeom>
          <a:ln>
            <a:noFill/>
          </a:ln>
          <a:extLst>
            <a:ext uri="{53640926-AAD7-44D8-BBD7-CCE9431645EC}">
              <a14:shadowObscured xmlns:a14="http://schemas.microsoft.com/office/drawing/2010/main"/>
            </a:ext>
          </a:extLst>
        </p:spPr>
      </p:pic>
      <p:pic>
        <p:nvPicPr>
          <p:cNvPr id="5" name="Picture 4" descr="A picture containing different&#10;&#10;Description automatically generated"/>
          <p:cNvPicPr/>
          <p:nvPr/>
        </p:nvPicPr>
        <p:blipFill rotWithShape="1">
          <a:blip r:embed="rId3">
            <a:extLst>
              <a:ext uri="{28A0092B-C50C-407E-A947-70E740481C1C}">
                <a14:useLocalDpi xmlns:a14="http://schemas.microsoft.com/office/drawing/2010/main" val="0"/>
              </a:ext>
            </a:extLst>
          </a:blip>
          <a:srcRect l="10176" r="39711"/>
          <a:stretch/>
        </p:blipFill>
        <p:spPr bwMode="auto">
          <a:xfrm>
            <a:off x="5586296" y="1463044"/>
            <a:ext cx="3644332" cy="2133179"/>
          </a:xfrm>
          <a:prstGeom prst="rect">
            <a:avLst/>
          </a:prstGeom>
          <a:ln>
            <a:noFill/>
          </a:ln>
          <a:extLst>
            <a:ext uri="{53640926-AAD7-44D8-BBD7-CCE9431645EC}">
              <a14:shadowObscured xmlns:a14="http://schemas.microsoft.com/office/drawing/2010/main"/>
            </a:ext>
          </a:extLst>
        </p:spPr>
      </p:pic>
      <p:pic>
        <p:nvPicPr>
          <p:cNvPr id="6" name="Picture 5" descr="Shape, arrow&#10;&#10;Description automatically generated"/>
          <p:cNvPicPr/>
          <p:nvPr/>
        </p:nvPicPr>
        <p:blipFill>
          <a:blip r:embed="rId4">
            <a:extLst>
              <a:ext uri="{28A0092B-C50C-407E-A947-70E740481C1C}">
                <a14:useLocalDpi xmlns:a14="http://schemas.microsoft.com/office/drawing/2010/main" val="0"/>
              </a:ext>
            </a:extLst>
          </a:blip>
          <a:stretch>
            <a:fillRect/>
          </a:stretch>
        </p:blipFill>
        <p:spPr>
          <a:xfrm>
            <a:off x="1414915" y="4562605"/>
            <a:ext cx="2113625" cy="2030931"/>
          </a:xfrm>
          <a:prstGeom prst="rect">
            <a:avLst/>
          </a:prstGeom>
        </p:spPr>
      </p:pic>
      <p:pic>
        <p:nvPicPr>
          <p:cNvPr id="7" name="Picture 6" descr="Shape, arrow&#10;&#10;Description automatically generated"/>
          <p:cNvPicPr/>
          <p:nvPr/>
        </p:nvPicPr>
        <p:blipFill>
          <a:blip r:embed="rId5">
            <a:extLst>
              <a:ext uri="{28A0092B-C50C-407E-A947-70E740481C1C}">
                <a14:useLocalDpi xmlns:a14="http://schemas.microsoft.com/office/drawing/2010/main" val="0"/>
              </a:ext>
            </a:extLst>
          </a:blip>
          <a:stretch>
            <a:fillRect/>
          </a:stretch>
        </p:blipFill>
        <p:spPr>
          <a:xfrm>
            <a:off x="6279315" y="4562604"/>
            <a:ext cx="2164226" cy="2030931"/>
          </a:xfrm>
          <a:prstGeom prst="rect">
            <a:avLst/>
          </a:prstGeom>
        </p:spPr>
      </p:pic>
      <p:sp>
        <p:nvSpPr>
          <p:cNvPr id="8" name="Rectangle 7"/>
          <p:cNvSpPr>
            <a:spLocks noChangeArrowheads="1"/>
          </p:cNvSpPr>
          <p:nvPr/>
        </p:nvSpPr>
        <p:spPr bwMode="auto">
          <a:xfrm>
            <a:off x="583864" y="19052"/>
            <a:ext cx="1114933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fi-FI" sz="3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GAN vs. GAN+V1 experiments: image generation</a:t>
            </a:r>
            <a:endPar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9" name="Rectangle 8"/>
          <p:cNvSpPr/>
          <p:nvPr/>
        </p:nvSpPr>
        <p:spPr>
          <a:xfrm>
            <a:off x="1259304" y="791415"/>
            <a:ext cx="7653690" cy="584775"/>
          </a:xfrm>
          <a:prstGeom prst="rect">
            <a:avLst/>
          </a:prstGeom>
        </p:spPr>
        <p:txBody>
          <a:bodyPr wrap="square">
            <a:spAutoFit/>
          </a:bodyPr>
          <a:lstStyle/>
          <a:p>
            <a:r>
              <a:rPr lang="en-GB" sz="1600" dirty="0">
                <a:latin typeface="Times New Roman" panose="02020603050405020304" pitchFamily="18" charset="0"/>
                <a:ea typeface="SimSun" panose="02010600030101010101" pitchFamily="2" charset="-122"/>
              </a:rPr>
              <a:t>Newly generated images by GAN trained with a 64 channels CNN in the discriminator during 220 epochs on </a:t>
            </a:r>
            <a:r>
              <a:rPr lang="en-GB" sz="1600" b="1" dirty="0">
                <a:solidFill>
                  <a:srgbClr val="7030A0"/>
                </a:solidFill>
                <a:latin typeface="Times New Roman" panose="02020603050405020304" pitchFamily="18" charset="0"/>
                <a:ea typeface="SimSun" panose="02010600030101010101" pitchFamily="2" charset="-122"/>
              </a:rPr>
              <a:t>CIFAR-10</a:t>
            </a:r>
            <a:r>
              <a:rPr lang="en-GB" sz="1600" dirty="0">
                <a:latin typeface="Times New Roman" panose="02020603050405020304" pitchFamily="18" charset="0"/>
                <a:ea typeface="SimSun" panose="02010600030101010101" pitchFamily="2" charset="-122"/>
              </a:rPr>
              <a:t> dataset: (left) </a:t>
            </a:r>
            <a:r>
              <a:rPr lang="en-GB" sz="1600" b="1" dirty="0">
                <a:solidFill>
                  <a:srgbClr val="7030A0"/>
                </a:solidFill>
                <a:latin typeface="Times New Roman" panose="02020603050405020304" pitchFamily="18" charset="0"/>
                <a:ea typeface="SimSun" panose="02010600030101010101" pitchFamily="2" charset="-122"/>
              </a:rPr>
              <a:t>RobGAN </a:t>
            </a:r>
            <a:r>
              <a:rPr lang="en-GB" sz="1600" dirty="0">
                <a:latin typeface="Times New Roman" panose="02020603050405020304" pitchFamily="18" charset="0"/>
                <a:ea typeface="SimSun" panose="02010600030101010101" pitchFamily="2" charset="-122"/>
              </a:rPr>
              <a:t>vs. (right) </a:t>
            </a:r>
            <a:r>
              <a:rPr lang="en-GB" sz="1600" b="1" dirty="0">
                <a:solidFill>
                  <a:srgbClr val="7030A0"/>
                </a:solidFill>
                <a:latin typeface="Times New Roman" panose="02020603050405020304" pitchFamily="18" charset="0"/>
                <a:ea typeface="SimSun" panose="02010600030101010101" pitchFamily="2" charset="-122"/>
              </a:rPr>
              <a:t>V1+RobGAN</a:t>
            </a:r>
            <a:r>
              <a:rPr lang="en-GB" sz="1600" dirty="0">
                <a:latin typeface="Times New Roman" panose="02020603050405020304" pitchFamily="18" charset="0"/>
                <a:ea typeface="SimSun" panose="02010600030101010101" pitchFamily="2" charset="-122"/>
              </a:rPr>
              <a:t>.</a:t>
            </a:r>
            <a:endParaRPr lang="en-US" sz="1600" dirty="0"/>
          </a:p>
        </p:txBody>
      </p:sp>
      <p:sp>
        <p:nvSpPr>
          <p:cNvPr id="10" name="Rectangle 9"/>
          <p:cNvSpPr/>
          <p:nvPr/>
        </p:nvSpPr>
        <p:spPr>
          <a:xfrm>
            <a:off x="1428547" y="3903644"/>
            <a:ext cx="7484447" cy="584775"/>
          </a:xfrm>
          <a:prstGeom prst="rect">
            <a:avLst/>
          </a:prstGeom>
        </p:spPr>
        <p:txBody>
          <a:bodyPr wrap="square">
            <a:spAutoFit/>
          </a:bodyPr>
          <a:lstStyle/>
          <a:p>
            <a:r>
              <a:rPr lang="en-GB" sz="1600" dirty="0">
                <a:latin typeface="Times New Roman" panose="02020603050405020304" pitchFamily="18" charset="0"/>
                <a:ea typeface="SimSun" panose="02010600030101010101" pitchFamily="2" charset="-122"/>
              </a:rPr>
              <a:t>Newly generated images by GAN trained with a 32 channels CNN in the discriminator during 220 epochs on </a:t>
            </a:r>
            <a:r>
              <a:rPr lang="en-GB" sz="1600" b="1" dirty="0">
                <a:solidFill>
                  <a:srgbClr val="7030A0"/>
                </a:solidFill>
                <a:latin typeface="Times New Roman" panose="02020603050405020304" pitchFamily="18" charset="0"/>
                <a:ea typeface="SimSun" panose="02010600030101010101" pitchFamily="2" charset="-122"/>
              </a:rPr>
              <a:t>MNIST dataset</a:t>
            </a:r>
            <a:r>
              <a:rPr lang="en-GB" sz="1600" dirty="0">
                <a:latin typeface="Times New Roman" panose="02020603050405020304" pitchFamily="18" charset="0"/>
                <a:ea typeface="SimSun" panose="02010600030101010101" pitchFamily="2" charset="-122"/>
              </a:rPr>
              <a:t>: (left) </a:t>
            </a:r>
            <a:r>
              <a:rPr lang="en-GB" sz="1600" b="1" dirty="0">
                <a:solidFill>
                  <a:srgbClr val="7030A0"/>
                </a:solidFill>
                <a:latin typeface="Times New Roman" panose="02020603050405020304" pitchFamily="18" charset="0"/>
                <a:ea typeface="SimSun" panose="02010600030101010101" pitchFamily="2" charset="-122"/>
              </a:rPr>
              <a:t>RobGAN </a:t>
            </a:r>
            <a:r>
              <a:rPr lang="en-GB" sz="1600" dirty="0">
                <a:latin typeface="Times New Roman" panose="02020603050405020304" pitchFamily="18" charset="0"/>
                <a:ea typeface="SimSun" panose="02010600030101010101" pitchFamily="2" charset="-122"/>
              </a:rPr>
              <a:t>vs. (right) </a:t>
            </a:r>
            <a:r>
              <a:rPr lang="en-GB" sz="1600" b="1" dirty="0">
                <a:solidFill>
                  <a:srgbClr val="7030A0"/>
                </a:solidFill>
                <a:latin typeface="Times New Roman" panose="02020603050405020304" pitchFamily="18" charset="0"/>
                <a:ea typeface="SimSun" panose="02010600030101010101" pitchFamily="2" charset="-122"/>
              </a:rPr>
              <a:t>V1+RobGAN</a:t>
            </a:r>
            <a:r>
              <a:rPr lang="en-GB" sz="1600" dirty="0">
                <a:latin typeface="Times New Roman" panose="02020603050405020304" pitchFamily="18" charset="0"/>
                <a:ea typeface="SimSun" panose="02010600030101010101" pitchFamily="2" charset="-122"/>
              </a:rPr>
              <a:t>.</a:t>
            </a:r>
            <a:endParaRPr lang="en-US" sz="1600" dirty="0">
              <a:latin typeface="Times New Roman" panose="02020603050405020304" pitchFamily="18" charset="0"/>
              <a:ea typeface="SimSun" panose="02010600030101010101" pitchFamily="2" charset="-122"/>
            </a:endParaRPr>
          </a:p>
        </p:txBody>
      </p:sp>
      <p:pic>
        <p:nvPicPr>
          <p:cNvPr id="13" name="Picture 12"/>
          <p:cNvPicPr>
            <a:picLocks noChangeAspect="1"/>
          </p:cNvPicPr>
          <p:nvPr/>
        </p:nvPicPr>
        <p:blipFill>
          <a:blip r:embed="rId6">
            <a:clrChange>
              <a:clrFrom>
                <a:srgbClr val="FFFFFF"/>
              </a:clrFrom>
              <a:clrTo>
                <a:srgbClr val="FFFFFF">
                  <a:alpha val="0"/>
                </a:srgbClr>
              </a:clrTo>
            </a:clrChange>
          </a:blip>
          <a:stretch>
            <a:fillRect/>
          </a:stretch>
        </p:blipFill>
        <p:spPr>
          <a:xfrm>
            <a:off x="9083106" y="969993"/>
            <a:ext cx="936796" cy="986101"/>
          </a:xfrm>
          <a:prstGeom prst="rect">
            <a:avLst/>
          </a:prstGeom>
        </p:spPr>
      </p:pic>
      <p:pic>
        <p:nvPicPr>
          <p:cNvPr id="14" name="Picture 13"/>
          <p:cNvPicPr>
            <a:picLocks noChangeAspect="1"/>
          </p:cNvPicPr>
          <p:nvPr/>
        </p:nvPicPr>
        <p:blipFill>
          <a:blip r:embed="rId6">
            <a:clrChange>
              <a:clrFrom>
                <a:srgbClr val="FFFFFF"/>
              </a:clrFrom>
              <a:clrTo>
                <a:srgbClr val="FFFFFF">
                  <a:alpha val="0"/>
                </a:srgbClr>
              </a:clrTo>
            </a:clrChange>
          </a:blip>
          <a:stretch>
            <a:fillRect/>
          </a:stretch>
        </p:blipFill>
        <p:spPr>
          <a:xfrm>
            <a:off x="8444596" y="4261633"/>
            <a:ext cx="936796" cy="986101"/>
          </a:xfrm>
          <a:prstGeom prst="rect">
            <a:avLst/>
          </a:prstGeom>
        </p:spPr>
      </p:pic>
      <p:sp>
        <p:nvSpPr>
          <p:cNvPr id="15" name="Rectangle 14"/>
          <p:cNvSpPr/>
          <p:nvPr/>
        </p:nvSpPr>
        <p:spPr>
          <a:xfrm>
            <a:off x="10019902" y="1647438"/>
            <a:ext cx="2095100" cy="1200329"/>
          </a:xfrm>
          <a:prstGeom prst="rect">
            <a:avLst/>
          </a:prstGeom>
        </p:spPr>
        <p:txBody>
          <a:bodyPr wrap="square">
            <a:spAutoFit/>
          </a:bodyPr>
          <a:lstStyle/>
          <a:p>
            <a:pPr algn="just"/>
            <a:r>
              <a:rPr lang="en-US" sz="1400" dirty="0">
                <a:solidFill>
                  <a:srgbClr val="000000"/>
                </a:solidFill>
                <a:latin typeface="Arial" panose="020B0604020202020204" pitchFamily="34" charset="0"/>
              </a:rPr>
              <a:t>The </a:t>
            </a:r>
            <a:r>
              <a:rPr lang="en-US" sz="1600" b="1" dirty="0">
                <a:solidFill>
                  <a:srgbClr val="7030A0"/>
                </a:solidFill>
                <a:latin typeface="Times New Roman" panose="02020603050405020304" pitchFamily="18" charset="0"/>
                <a:ea typeface="SimSun" panose="02010600030101010101" pitchFamily="2" charset="-122"/>
              </a:rPr>
              <a:t>CIFAR-10</a:t>
            </a:r>
            <a:r>
              <a:rPr lang="en-US" sz="1400" dirty="0">
                <a:solidFill>
                  <a:srgbClr val="000000"/>
                </a:solidFill>
                <a:latin typeface="Arial" panose="020B0604020202020204" pitchFamily="34" charset="0"/>
              </a:rPr>
              <a:t> dataset consists of 60000 32x32 color images in 10 classes, with 6000 images per class.</a:t>
            </a:r>
            <a:endParaRPr lang="en-US" sz="1400" dirty="0"/>
          </a:p>
        </p:txBody>
      </p:sp>
      <p:sp>
        <p:nvSpPr>
          <p:cNvPr id="17" name="Rectangle 16"/>
          <p:cNvSpPr/>
          <p:nvPr/>
        </p:nvSpPr>
        <p:spPr>
          <a:xfrm>
            <a:off x="10010277" y="4520341"/>
            <a:ext cx="2104725" cy="1415772"/>
          </a:xfrm>
          <a:prstGeom prst="rect">
            <a:avLst/>
          </a:prstGeom>
        </p:spPr>
        <p:txBody>
          <a:bodyPr wrap="square">
            <a:spAutoFit/>
          </a:bodyPr>
          <a:lstStyle/>
          <a:p>
            <a:pPr algn="just"/>
            <a:r>
              <a:rPr lang="en-US" sz="1400" dirty="0">
                <a:solidFill>
                  <a:srgbClr val="000000"/>
                </a:solidFill>
                <a:latin typeface="Arial" panose="020B0604020202020204" pitchFamily="34" charset="0"/>
              </a:rPr>
              <a:t>The </a:t>
            </a:r>
            <a:r>
              <a:rPr lang="en-US" sz="1600" b="1" dirty="0">
                <a:solidFill>
                  <a:srgbClr val="7030A0"/>
                </a:solidFill>
                <a:latin typeface="Times New Roman" panose="02020603050405020304" pitchFamily="18" charset="0"/>
                <a:ea typeface="SimSun" panose="02010600030101010101" pitchFamily="2" charset="-122"/>
              </a:rPr>
              <a:t>MNIST</a:t>
            </a:r>
            <a:r>
              <a:rPr lang="en-US" sz="1400" dirty="0">
                <a:solidFill>
                  <a:srgbClr val="000000"/>
                </a:solidFill>
                <a:latin typeface="Arial" panose="020B0604020202020204" pitchFamily="34" charset="0"/>
              </a:rPr>
              <a:t> dataset consists of 60000 28x28 grayscale images of handwritten digits in 10 classes, with 6000 images per class.</a:t>
            </a:r>
            <a:endParaRPr lang="en-US" sz="1400" dirty="0"/>
          </a:p>
        </p:txBody>
      </p:sp>
      <p:pic>
        <p:nvPicPr>
          <p:cNvPr id="16" name="Picture 15"/>
          <p:cNvPicPr>
            <a:picLocks noChangeAspect="1"/>
          </p:cNvPicPr>
          <p:nvPr/>
        </p:nvPicPr>
        <p:blipFill>
          <a:blip r:embed="rId7"/>
          <a:stretch>
            <a:fillRect/>
          </a:stretch>
        </p:blipFill>
        <p:spPr>
          <a:xfrm>
            <a:off x="9818284" y="6350054"/>
            <a:ext cx="2283114" cy="448780"/>
          </a:xfrm>
          <a:prstGeom prst="rect">
            <a:avLst/>
          </a:prstGeom>
        </p:spPr>
      </p:pic>
    </p:spTree>
    <p:extLst>
      <p:ext uri="{BB962C8B-B14F-4D97-AF65-F5344CB8AC3E}">
        <p14:creationId xmlns:p14="http://schemas.microsoft.com/office/powerpoint/2010/main" val="30493296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4379" y="19052"/>
            <a:ext cx="1147331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GAN vs. GAN+V1 experiments: comparing stability of the training processes according to the key training metrics</a:t>
            </a:r>
          </a:p>
        </p:txBody>
      </p:sp>
      <p:grpSp>
        <p:nvGrpSpPr>
          <p:cNvPr id="15" name="Group 14"/>
          <p:cNvGrpSpPr/>
          <p:nvPr/>
        </p:nvGrpSpPr>
        <p:grpSpPr>
          <a:xfrm>
            <a:off x="788035" y="1036506"/>
            <a:ext cx="9751628" cy="4151516"/>
            <a:chOff x="0" y="0"/>
            <a:chExt cx="5860349" cy="2948940"/>
          </a:xfrm>
        </p:grpSpPr>
        <p:grpSp>
          <p:nvGrpSpPr>
            <p:cNvPr id="16" name="Group 15"/>
            <p:cNvGrpSpPr/>
            <p:nvPr/>
          </p:nvGrpSpPr>
          <p:grpSpPr>
            <a:xfrm>
              <a:off x="937260" y="0"/>
              <a:ext cx="4175760" cy="2948940"/>
              <a:chOff x="0" y="0"/>
              <a:chExt cx="4175760" cy="2948940"/>
            </a:xfrm>
          </p:grpSpPr>
          <p:sp>
            <p:nvSpPr>
              <p:cNvPr id="23" name="Text Box 2"/>
              <p:cNvSpPr txBox="1">
                <a:spLocks noChangeArrowheads="1"/>
              </p:cNvSpPr>
              <p:nvPr/>
            </p:nvSpPr>
            <p:spPr bwMode="auto">
              <a:xfrm>
                <a:off x="0" y="1524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a</a:t>
                </a:r>
                <a:endParaRPr lang="fi-FI" sz="1600">
                  <a:effectLst/>
                  <a:latin typeface="Times New Roman" panose="02020603050405020304" pitchFamily="18" charset="0"/>
                  <a:ea typeface="SimSun" panose="02010600030101010101" pitchFamily="2" charset="-122"/>
                </a:endParaRPr>
              </a:p>
            </p:txBody>
          </p:sp>
          <p:sp>
            <p:nvSpPr>
              <p:cNvPr id="24" name="Text Box 2"/>
              <p:cNvSpPr txBox="1">
                <a:spLocks noChangeArrowheads="1"/>
              </p:cNvSpPr>
              <p:nvPr/>
            </p:nvSpPr>
            <p:spPr bwMode="auto">
              <a:xfrm>
                <a:off x="1905000" y="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b</a:t>
                </a:r>
                <a:endParaRPr lang="fi-FI" sz="1600">
                  <a:effectLst/>
                  <a:latin typeface="Times New Roman" panose="02020603050405020304" pitchFamily="18" charset="0"/>
                  <a:ea typeface="SimSun" panose="02010600030101010101" pitchFamily="2" charset="-122"/>
                </a:endParaRPr>
              </a:p>
            </p:txBody>
          </p:sp>
          <p:sp>
            <p:nvSpPr>
              <p:cNvPr id="25" name="Text Box 2"/>
              <p:cNvSpPr txBox="1">
                <a:spLocks noChangeArrowheads="1"/>
              </p:cNvSpPr>
              <p:nvPr/>
            </p:nvSpPr>
            <p:spPr bwMode="auto">
              <a:xfrm>
                <a:off x="3901440" y="762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c</a:t>
                </a:r>
                <a:endParaRPr lang="fi-FI" sz="1600">
                  <a:effectLst/>
                  <a:latin typeface="Times New Roman" panose="02020603050405020304" pitchFamily="18" charset="0"/>
                  <a:ea typeface="SimSun" panose="02010600030101010101" pitchFamily="2" charset="-122"/>
                </a:endParaRPr>
              </a:p>
            </p:txBody>
          </p:sp>
          <p:sp>
            <p:nvSpPr>
              <p:cNvPr id="26" name="Text Box 2"/>
              <p:cNvSpPr txBox="1">
                <a:spLocks noChangeArrowheads="1"/>
              </p:cNvSpPr>
              <p:nvPr/>
            </p:nvSpPr>
            <p:spPr bwMode="auto">
              <a:xfrm>
                <a:off x="15240" y="265176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d</a:t>
                </a:r>
                <a:endParaRPr lang="fi-FI" sz="1600">
                  <a:effectLst/>
                  <a:latin typeface="Times New Roman" panose="02020603050405020304" pitchFamily="18" charset="0"/>
                  <a:ea typeface="SimSun" panose="02010600030101010101" pitchFamily="2" charset="-122"/>
                </a:endParaRPr>
              </a:p>
            </p:txBody>
          </p:sp>
          <p:sp>
            <p:nvSpPr>
              <p:cNvPr id="27" name="Text Box 2"/>
              <p:cNvSpPr txBox="1">
                <a:spLocks noChangeArrowheads="1"/>
              </p:cNvSpPr>
              <p:nvPr/>
            </p:nvSpPr>
            <p:spPr bwMode="auto">
              <a:xfrm>
                <a:off x="1920240" y="263652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e</a:t>
                </a:r>
                <a:endParaRPr lang="fi-FI" sz="1600">
                  <a:effectLst/>
                  <a:latin typeface="Times New Roman" panose="02020603050405020304" pitchFamily="18" charset="0"/>
                  <a:ea typeface="SimSun" panose="02010600030101010101" pitchFamily="2" charset="-122"/>
                </a:endParaRPr>
              </a:p>
            </p:txBody>
          </p:sp>
          <p:sp>
            <p:nvSpPr>
              <p:cNvPr id="28" name="Text Box 2"/>
              <p:cNvSpPr txBox="1">
                <a:spLocks noChangeArrowheads="1"/>
              </p:cNvSpPr>
              <p:nvPr/>
            </p:nvSpPr>
            <p:spPr bwMode="auto">
              <a:xfrm>
                <a:off x="3916680" y="2644140"/>
                <a:ext cx="259080" cy="297180"/>
              </a:xfrm>
              <a:prstGeom prst="rect">
                <a:avLst/>
              </a:prstGeom>
              <a:noFill/>
              <a:ln w="9525">
                <a:noFill/>
                <a:miter lim="800000"/>
                <a:headEnd/>
                <a:tailEnd/>
              </a:ln>
            </p:spPr>
            <p:txBody>
              <a:bodyPr rot="0" vert="horz" wrap="square" lIns="91440" tIns="45720" rIns="91440" bIns="45720" anchor="t" anchorCtr="0">
                <a:noAutofit/>
              </a:bodyPr>
              <a:lstStyle/>
              <a:p>
                <a:pPr marL="0" marR="0">
                  <a:spcBef>
                    <a:spcPts val="0"/>
                  </a:spcBef>
                  <a:spcAft>
                    <a:spcPts val="0"/>
                  </a:spcAft>
                </a:pPr>
                <a:r>
                  <a:rPr lang="en-GB" sz="1600">
                    <a:effectLst/>
                    <a:latin typeface="Times New Roman" panose="02020603050405020304" pitchFamily="18" charset="0"/>
                    <a:ea typeface="SimSun" panose="02010600030101010101" pitchFamily="2" charset="-122"/>
                  </a:rPr>
                  <a:t>f</a:t>
                </a:r>
                <a:endParaRPr lang="fi-FI" sz="1600">
                  <a:effectLst/>
                  <a:latin typeface="Times New Roman" panose="02020603050405020304" pitchFamily="18" charset="0"/>
                  <a:ea typeface="SimSun" panose="02010600030101010101" pitchFamily="2" charset="-122"/>
                </a:endParaRPr>
              </a:p>
            </p:txBody>
          </p:sp>
        </p:grpSp>
        <p:pic>
          <p:nvPicPr>
            <p:cNvPr id="17"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0" y="259634"/>
              <a:ext cx="1904365" cy="1156496"/>
            </a:xfrm>
            <a:prstGeom prst="rect">
              <a:avLst/>
            </a:prstGeom>
            <a:noFill/>
            <a:ln>
              <a:noFill/>
            </a:ln>
          </p:spPr>
        </p:pic>
        <p:pic>
          <p:nvPicPr>
            <p:cNvPr id="18"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1924729" y="236220"/>
              <a:ext cx="1941741" cy="1179195"/>
            </a:xfrm>
            <a:prstGeom prst="rect">
              <a:avLst/>
            </a:prstGeom>
            <a:noFill/>
            <a:ln>
              <a:noFill/>
            </a:ln>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bwMode="auto">
            <a:xfrm>
              <a:off x="3926321" y="236220"/>
              <a:ext cx="1918737" cy="1165225"/>
            </a:xfrm>
            <a:prstGeom prst="rect">
              <a:avLst/>
            </a:prstGeom>
            <a:noFill/>
            <a:ln>
              <a:noFill/>
            </a:ln>
          </p:spPr>
        </p:pic>
        <p:pic>
          <p:nvPicPr>
            <p:cNvPr id="20"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bwMode="auto">
            <a:xfrm>
              <a:off x="22860" y="1493667"/>
              <a:ext cx="1894205" cy="1150326"/>
            </a:xfrm>
            <a:prstGeom prst="rect">
              <a:avLst/>
            </a:prstGeom>
            <a:noFill/>
            <a:ln>
              <a:noFill/>
            </a:ln>
          </p:spPr>
        </p:pic>
        <p:pic>
          <p:nvPicPr>
            <p:cNvPr id="21"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bwMode="auto">
            <a:xfrm>
              <a:off x="2042213" y="1501140"/>
              <a:ext cx="1855999" cy="1127125"/>
            </a:xfrm>
            <a:prstGeom prst="rect">
              <a:avLst/>
            </a:prstGeom>
            <a:noFill/>
            <a:ln>
              <a:noFill/>
            </a:ln>
          </p:spPr>
        </p:pic>
        <p:pic>
          <p:nvPicPr>
            <p:cNvPr id="22" name="Picture 21"/>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bwMode="auto">
            <a:xfrm>
              <a:off x="4054541" y="1531620"/>
              <a:ext cx="1805808" cy="1096645"/>
            </a:xfrm>
            <a:prstGeom prst="rect">
              <a:avLst/>
            </a:prstGeom>
            <a:noFill/>
            <a:ln>
              <a:noFill/>
            </a:ln>
          </p:spPr>
        </p:pic>
      </p:grpSp>
      <p:sp>
        <p:nvSpPr>
          <p:cNvPr id="2" name="Rectangle 1"/>
          <p:cNvSpPr/>
          <p:nvPr/>
        </p:nvSpPr>
        <p:spPr>
          <a:xfrm>
            <a:off x="144379" y="5191529"/>
            <a:ext cx="11877575" cy="1323439"/>
          </a:xfrm>
          <a:prstGeom prst="rect">
            <a:avLst/>
          </a:prstGeom>
          <a:solidFill>
            <a:schemeClr val="bg1">
              <a:lumMod val="85000"/>
            </a:schemeClr>
          </a:solidFill>
          <a:ln w="25400">
            <a:solidFill>
              <a:schemeClr val="tx1"/>
            </a:solidFill>
          </a:ln>
        </p:spPr>
        <p:txBody>
          <a:bodyPr wrap="square">
            <a:spAutoFit/>
          </a:bodyPr>
          <a:lstStyle/>
          <a:p>
            <a:pPr algn="just"/>
            <a:r>
              <a:rPr lang="en-US" sz="1600" dirty="0">
                <a:latin typeface="Times New Roman" panose="02020603050405020304" pitchFamily="18" charset="0"/>
                <a:ea typeface="SimSun" panose="02010600030101010101" pitchFamily="2" charset="-122"/>
              </a:rPr>
              <a:t>The key training metrics of pure RobGAN (blue line) and V1+RobGAN (orange line) on CIFAR10 dataset. V1+RobGAN demonstrates improved classification accuracy on the original data under attack, that indicates an increased robustness to the perturbation of Discriminator over a number of training iterations. There is a small gap in the classification accuracy on the generated data due to the stronger Generator. (a) Generator loss. (b) Discriminator loss. (c) Discriminator loss on generated images. (d) Discriminator loss on original images with adversarial perturbation. (e) Classification accuracy on generated examples. (f) Classification accuracy on original examples with adversarial perturbation.</a:t>
            </a:r>
            <a:endParaRPr lang="en-US" sz="1600" dirty="0"/>
          </a:p>
        </p:txBody>
      </p:sp>
    </p:spTree>
    <p:extLst>
      <p:ext uri="{BB962C8B-B14F-4D97-AF65-F5344CB8AC3E}">
        <p14:creationId xmlns:p14="http://schemas.microsoft.com/office/powerpoint/2010/main" val="1646543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144380" y="19052"/>
            <a:ext cx="971189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GAN vs. GAN+V1 experiments: comparing binary accuracy as a measure of skill to distinguish</a:t>
            </a:r>
            <a:r>
              <a:rPr kumimoji="0" lang="en-US" altLang="fi-FI" b="1" i="0" u="none" strike="noStrike" kern="1200" cap="none" spc="0" normalizeH="0" noProof="0" dirty="0">
                <a:ln>
                  <a:noFill/>
                </a:ln>
                <a:solidFill>
                  <a:srgbClr val="FF0000"/>
                </a:solidFill>
                <a:effectLst/>
                <a:uLnTx/>
                <a:uFillTx/>
                <a:latin typeface="Arial" panose="020B0604020202020204" pitchFamily="34" charset="0"/>
                <a:ea typeface="+mn-ea"/>
                <a:cs typeface="Arial" panose="020B0604020202020204" pitchFamily="34" charset="0"/>
              </a:rPr>
              <a:t> between pertrubated and generated images</a:t>
            </a:r>
            <a:endPar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endParaRPr>
          </a:p>
        </p:txBody>
      </p:sp>
      <p:sp>
        <p:nvSpPr>
          <p:cNvPr id="2" name="Rectangle 1"/>
          <p:cNvSpPr/>
          <p:nvPr/>
        </p:nvSpPr>
        <p:spPr>
          <a:xfrm>
            <a:off x="962525" y="5085651"/>
            <a:ext cx="10491537" cy="1323439"/>
          </a:xfrm>
          <a:prstGeom prst="rect">
            <a:avLst/>
          </a:prstGeom>
          <a:solidFill>
            <a:schemeClr val="bg1">
              <a:lumMod val="85000"/>
            </a:schemeClr>
          </a:solidFill>
          <a:ln w="25400">
            <a:solidFill>
              <a:schemeClr val="tx1"/>
            </a:solidFill>
          </a:ln>
        </p:spPr>
        <p:txBody>
          <a:bodyPr wrap="square">
            <a:spAutoFit/>
          </a:bodyPr>
          <a:lstStyle/>
          <a:p>
            <a:pPr algn="just"/>
            <a:r>
              <a:rPr lang="en-GB" sz="2000" dirty="0">
                <a:latin typeface="Times New Roman" panose="02020603050405020304" pitchFamily="18" charset="0"/>
                <a:ea typeface="SimSun" panose="02010600030101010101" pitchFamily="2" charset="-122"/>
              </a:rPr>
              <a:t>The comparison of binary accuracy values confirm the improved ability of V1+RobGAN (orange line) on CIFAR10 dataset to distinguish between pertrubated original samples and generated samples over the pure RobGAN (blue line). Left: Binary accuracy on original but pertrubated images over a number of iterations. Right: Binary accuracy on generated images over a number of iterations.</a:t>
            </a:r>
            <a:endParaRPr lang="en-US" sz="2000" dirty="0">
              <a:latin typeface="Times New Roman" panose="02020603050405020304" pitchFamily="18" charset="0"/>
              <a:ea typeface="SimSun" panose="02010600030101010101" pitchFamily="2" charset="-122"/>
            </a:endParaRPr>
          </a:p>
        </p:txBody>
      </p:sp>
      <p:grpSp>
        <p:nvGrpSpPr>
          <p:cNvPr id="29" name="Group 28"/>
          <p:cNvGrpSpPr/>
          <p:nvPr/>
        </p:nvGrpSpPr>
        <p:grpSpPr>
          <a:xfrm>
            <a:off x="972150" y="1742173"/>
            <a:ext cx="10241281" cy="3118586"/>
            <a:chOff x="0" y="961"/>
            <a:chExt cx="5261965" cy="1448417"/>
          </a:xfrm>
        </p:grpSpPr>
        <p:pic>
          <p:nvPicPr>
            <p:cNvPr id="30" name="Picture 2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2915564" y="7620"/>
              <a:ext cx="2346401" cy="1424940"/>
            </a:xfrm>
            <a:prstGeom prst="rect">
              <a:avLst/>
            </a:prstGeom>
            <a:noFill/>
            <a:ln>
              <a:noFill/>
            </a:ln>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bwMode="auto">
            <a:xfrm>
              <a:off x="0" y="961"/>
              <a:ext cx="2385060" cy="1448417"/>
            </a:xfrm>
            <a:prstGeom prst="rect">
              <a:avLst/>
            </a:prstGeom>
            <a:noFill/>
            <a:ln>
              <a:noFill/>
            </a:ln>
          </p:spPr>
        </p:pic>
      </p:grpSp>
    </p:spTree>
    <p:extLst>
      <p:ext uri="{BB962C8B-B14F-4D97-AF65-F5344CB8AC3E}">
        <p14:creationId xmlns:p14="http://schemas.microsoft.com/office/powerpoint/2010/main" val="2794178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559293" y="2050181"/>
            <a:ext cx="8460606" cy="3166712"/>
            <a:chOff x="-421450" y="0"/>
            <a:chExt cx="5443030" cy="1784350"/>
          </a:xfrm>
        </p:grpSpPr>
        <p:pic>
          <p:nvPicPr>
            <p:cNvPr id="9"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bwMode="auto">
            <a:xfrm>
              <a:off x="-421450" y="129540"/>
              <a:ext cx="2551345" cy="1549400"/>
            </a:xfrm>
            <a:prstGeom prst="rect">
              <a:avLst/>
            </a:prstGeom>
            <a:noFill/>
            <a:ln>
              <a:noFill/>
            </a:ln>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rcRect t="3400" b="3400"/>
            <a:stretch/>
          </p:blipFill>
          <p:spPr bwMode="auto">
            <a:xfrm>
              <a:off x="2468880" y="0"/>
              <a:ext cx="2552700" cy="1784350"/>
            </a:xfrm>
            <a:prstGeom prst="rect">
              <a:avLst/>
            </a:prstGeom>
            <a:noFill/>
            <a:ln>
              <a:noFill/>
            </a:ln>
            <a:extLst>
              <a:ext uri="{53640926-AAD7-44D8-BBD7-CCE9431645EC}">
                <a14:shadowObscured xmlns:a14="http://schemas.microsoft.com/office/drawing/2010/main"/>
              </a:ext>
            </a:extLst>
          </p:spPr>
        </p:pic>
      </p:grpSp>
      <p:sp>
        <p:nvSpPr>
          <p:cNvPr id="8" name="Rectangle 7"/>
          <p:cNvSpPr>
            <a:spLocks noChangeArrowheads="1"/>
          </p:cNvSpPr>
          <p:nvPr/>
        </p:nvSpPr>
        <p:spPr bwMode="auto">
          <a:xfrm>
            <a:off x="144379" y="19052"/>
            <a:ext cx="118294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fi-FI"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GAN vs. GAN+V1 experiments: </a:t>
            </a:r>
            <a:r>
              <a:rPr kumimoji="0" lang="en-US" altLang="fi-FI" sz="24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comparing adversarial robustness</a:t>
            </a:r>
          </a:p>
        </p:txBody>
      </p:sp>
      <p:sp>
        <p:nvSpPr>
          <p:cNvPr id="2" name="Rectangle 1"/>
          <p:cNvSpPr/>
          <p:nvPr/>
        </p:nvSpPr>
        <p:spPr>
          <a:xfrm>
            <a:off x="38500" y="696531"/>
            <a:ext cx="12060456" cy="1477328"/>
          </a:xfrm>
          <a:prstGeom prst="rect">
            <a:avLst/>
          </a:prstGeom>
          <a:solidFill>
            <a:schemeClr val="bg1">
              <a:lumMod val="85000"/>
            </a:schemeClr>
          </a:solidFill>
          <a:ln w="25400">
            <a:solidFill>
              <a:schemeClr val="tx1"/>
            </a:solidFill>
          </a:ln>
        </p:spPr>
        <p:txBody>
          <a:bodyPr wrap="square">
            <a:spAutoFit/>
          </a:bodyPr>
          <a:lstStyle/>
          <a:p>
            <a:pPr algn="just"/>
            <a:r>
              <a:rPr lang="en-GB" dirty="0"/>
              <a:t>Adding the third component (Adversarial Attacker) to GAN, we train both Generator and Discriminator in the wider adversarial context: the Generator feeds generated images to the Discriminator; meanwhile real images sampled from training set are pertrubated by the Adversarial Attacker before sending to the Discriminator. Such adversarial training is used to improve the robustness of the Discriminator (also it increases the convergence speed and leads to better Generators). Consequently the robust auxiliary classifier can be extracted from the Discriminator to classify images independently from GAN.</a:t>
            </a:r>
            <a:endParaRPr lang="en-US" dirty="0">
              <a:latin typeface="Times New Roman" panose="02020603050405020304" pitchFamily="18" charset="0"/>
              <a:ea typeface="SimSun" panose="02010600030101010101" pitchFamily="2" charset="-122"/>
            </a:endParaRPr>
          </a:p>
        </p:txBody>
      </p:sp>
      <p:sp>
        <p:nvSpPr>
          <p:cNvPr id="11" name="Rectangle 10"/>
          <p:cNvSpPr/>
          <p:nvPr/>
        </p:nvSpPr>
        <p:spPr>
          <a:xfrm>
            <a:off x="462013" y="5296729"/>
            <a:ext cx="10915048" cy="1200329"/>
          </a:xfrm>
          <a:prstGeom prst="rect">
            <a:avLst/>
          </a:prstGeom>
          <a:solidFill>
            <a:schemeClr val="bg1">
              <a:lumMod val="85000"/>
            </a:schemeClr>
          </a:solidFill>
          <a:ln w="25400">
            <a:solidFill>
              <a:schemeClr val="tx1"/>
            </a:solidFill>
          </a:ln>
        </p:spPr>
        <p:txBody>
          <a:bodyPr wrap="square">
            <a:spAutoFit/>
          </a:bodyPr>
          <a:lstStyle/>
          <a:p>
            <a:pPr algn="just"/>
            <a:r>
              <a:rPr lang="en-GB" dirty="0"/>
              <a:t>Achieving better adversarial robustness of the V1+CNN Discriminator after fine-tuning on CIFAR10 dataset. Left: Evaluation of Classification accuracy during the fine-tuning of V1+RobGAN (orange line) over a number of iterations and retraining pure RobGAN (blue line). Right: Comparison of V1+RobGAN (orange line) and pure RobGAN (blue line) under adversarial perturbation attack with different values of perturbation denoted as “epsilon”.</a:t>
            </a:r>
            <a:endParaRPr lang="en-US" dirty="0"/>
          </a:p>
        </p:txBody>
      </p:sp>
    </p:spTree>
    <p:extLst>
      <p:ext uri="{BB962C8B-B14F-4D97-AF65-F5344CB8AC3E}">
        <p14:creationId xmlns:p14="http://schemas.microsoft.com/office/powerpoint/2010/main" val="27963088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1380" y="162618"/>
            <a:ext cx="7036067" cy="646331"/>
          </a:xfrm>
          <a:prstGeom prst="rect">
            <a:avLst/>
          </a:prstGeom>
        </p:spPr>
        <p:txBody>
          <a:bodyPr wrap="square">
            <a:spAutoFit/>
          </a:bodyPr>
          <a:lstStyle/>
          <a:p>
            <a:r>
              <a:rPr lang="en-GB" sz="3600" b="1" dirty="0">
                <a:ln w="11430"/>
                <a:solidFill>
                  <a:srgbClr val="7030A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Conclusions</a:t>
            </a:r>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and </a:t>
            </a:r>
            <a:r>
              <a:rPr lang="en-GB" sz="3600" b="1" dirty="0">
                <a:ln w="11430"/>
                <a:solidFill>
                  <a:srgbClr val="00B05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future work</a:t>
            </a:r>
            <a:r>
              <a:rPr lang="en-GB"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a:t>
            </a:r>
            <a:endParaRPr lang="en-US" sz="3600" b="1" dirty="0">
              <a:ln w="11430"/>
              <a:solidFill>
                <a:srgbClr val="FF0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2"/>
          <a:stretch>
            <a:fillRect/>
          </a:stretch>
        </p:blipFill>
        <p:spPr>
          <a:xfrm>
            <a:off x="9941886" y="47117"/>
            <a:ext cx="2224445" cy="2224445"/>
          </a:xfrm>
          <a:prstGeom prst="rect">
            <a:avLst/>
          </a:prstGeom>
        </p:spPr>
      </p:pic>
      <p:sp>
        <p:nvSpPr>
          <p:cNvPr id="4" name="Rectangle 3"/>
          <p:cNvSpPr/>
          <p:nvPr/>
        </p:nvSpPr>
        <p:spPr>
          <a:xfrm>
            <a:off x="38502" y="962949"/>
            <a:ext cx="10260529" cy="5786199"/>
          </a:xfrm>
          <a:prstGeom prst="rect">
            <a:avLst/>
          </a:prstGeom>
        </p:spPr>
        <p:txBody>
          <a:bodyPr wrap="square">
            <a:spAutoFit/>
          </a:bodyPr>
          <a:lstStyle/>
          <a:p>
            <a:pPr marL="285750" indent="-285750" algn="just">
              <a:spcBef>
                <a:spcPts val="600"/>
              </a:spcBef>
              <a:spcAft>
                <a:spcPts val="600"/>
              </a:spcAft>
              <a:buFont typeface="Wingdings" panose="05000000000000000000" pitchFamily="2" charset="2"/>
              <a:buChar char="q"/>
            </a:pPr>
            <a:r>
              <a:rPr lang="en-US" sz="2000" b="1" dirty="0">
                <a:solidFill>
                  <a:srgbClr val="7030A0"/>
                </a:solidFill>
                <a:latin typeface="+mj-lt"/>
                <a:ea typeface="SimSun" panose="02010600030101010101" pitchFamily="2" charset="-122"/>
              </a:rPr>
              <a:t>Image classification (classification accuracy, performance, robustness and resilience against adversarial attacks) can be improved by enhancing traditional Convolutional Neural Network Models with some human visual recognition features (such as Primary Visual Cortex – V1);</a:t>
            </a:r>
          </a:p>
          <a:p>
            <a:pPr marL="285750" indent="-285750" algn="just">
              <a:spcBef>
                <a:spcPts val="600"/>
              </a:spcBef>
              <a:spcAft>
                <a:spcPts val="600"/>
              </a:spcAft>
              <a:buFont typeface="Wingdings" panose="05000000000000000000" pitchFamily="2" charset="2"/>
              <a:buChar char="q"/>
            </a:pPr>
            <a:r>
              <a:rPr lang="en-US" sz="2000" b="1" dirty="0">
                <a:solidFill>
                  <a:srgbClr val="7030A0"/>
                </a:solidFill>
                <a:latin typeface="+mj-lt"/>
                <a:ea typeface="SimSun" panose="02010600030101010101" pitchFamily="2" charset="-122"/>
              </a:rPr>
              <a:t>Enhanced Discriminator component of our </a:t>
            </a:r>
            <a:r>
              <a:rPr lang="en-US" sz="2000" b="1" dirty="0">
                <a:solidFill>
                  <a:srgbClr val="7030A0"/>
                </a:solidFill>
                <a:ea typeface="SimSun" panose="02010600030101010101" pitchFamily="2" charset="-122"/>
              </a:rPr>
              <a:t>VOneGAN architecture</a:t>
            </a:r>
            <a:r>
              <a:rPr lang="en-US" sz="2000" b="1" dirty="0">
                <a:solidFill>
                  <a:srgbClr val="7030A0"/>
                </a:solidFill>
                <a:latin typeface="+mj-lt"/>
                <a:ea typeface="SimSun" panose="02010600030101010101" pitchFamily="2" charset="-122"/>
              </a:rPr>
              <a:t> (Generative Adversarial Network + V1) will have positive affect also on the performance of Generator component; </a:t>
            </a:r>
            <a:endParaRPr lang="fi-FI" sz="2000"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sz="2000" b="1" dirty="0">
                <a:solidFill>
                  <a:srgbClr val="7030A0"/>
                </a:solidFill>
                <a:latin typeface="+mj-lt"/>
                <a:ea typeface="SimSun" panose="02010600030101010101" pitchFamily="2" charset="-122"/>
              </a:rPr>
              <a:t>Stability of GANs’ training process can be improved by using V1-enhanced Discriminator (</a:t>
            </a:r>
            <a:r>
              <a:rPr lang="en-US" sz="2000" b="1" dirty="0">
                <a:solidFill>
                  <a:srgbClr val="7030A0"/>
                </a:solidFill>
                <a:ea typeface="SimSun" panose="02010600030101010101" pitchFamily="2" charset="-122"/>
              </a:rPr>
              <a:t>VOneGANs provide stability while training and robustness when trained</a:t>
            </a:r>
            <a:r>
              <a:rPr lang="en-US" sz="2000" b="1" dirty="0">
                <a:solidFill>
                  <a:srgbClr val="7030A0"/>
                </a:solidFill>
                <a:latin typeface="+mj-lt"/>
                <a:ea typeface="SimSun" panose="02010600030101010101" pitchFamily="2" charset="-122"/>
              </a:rPr>
              <a:t>);</a:t>
            </a:r>
          </a:p>
          <a:p>
            <a:pPr algn="just">
              <a:spcBef>
                <a:spcPts val="600"/>
              </a:spcBef>
              <a:spcAft>
                <a:spcPts val="600"/>
              </a:spcAft>
            </a:pPr>
            <a:endParaRPr lang="en-US" sz="800" b="1" dirty="0">
              <a:solidFill>
                <a:srgbClr val="7030A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sz="2000" b="1" dirty="0">
                <a:solidFill>
                  <a:srgbClr val="00B050"/>
                </a:solidFill>
                <a:latin typeface="+mj-lt"/>
                <a:ea typeface="SimSun" panose="02010600030101010101" pitchFamily="2" charset="-122"/>
              </a:rPr>
              <a:t>Our previous results on cloning human cognitive skills (where GAN architecture is an important component) could be potentially improved by using bio-inspired GANs (</a:t>
            </a:r>
            <a:r>
              <a:rPr lang="en-GB" sz="2000" b="1" dirty="0">
                <a:solidFill>
                  <a:srgbClr val="00B050"/>
                </a:solidFill>
                <a:latin typeface="+mj-lt"/>
                <a:ea typeface="SimSun" panose="02010600030101010101" pitchFamily="2" charset="-122"/>
              </a:rPr>
              <a:t>VOneGANs</a:t>
            </a:r>
            <a:r>
              <a:rPr lang="en-US" sz="2000" b="1" dirty="0">
                <a:solidFill>
                  <a:srgbClr val="00B050"/>
                </a:solidFill>
                <a:latin typeface="+mj-lt"/>
                <a:ea typeface="SimSun" panose="02010600030101010101" pitchFamily="2" charset="-122"/>
              </a:rPr>
              <a:t>);</a:t>
            </a:r>
          </a:p>
          <a:p>
            <a:pPr marL="285750" indent="-285750" algn="just">
              <a:spcBef>
                <a:spcPts val="600"/>
              </a:spcBef>
              <a:spcAft>
                <a:spcPts val="600"/>
              </a:spcAft>
              <a:buFont typeface="Wingdings" panose="05000000000000000000" pitchFamily="2" charset="2"/>
              <a:buChar char="q"/>
            </a:pPr>
            <a:r>
              <a:rPr lang="en-US" sz="2000" b="1" dirty="0">
                <a:solidFill>
                  <a:srgbClr val="00B050"/>
                </a:solidFill>
                <a:latin typeface="+mj-lt"/>
                <a:ea typeface="SimSun" panose="02010600030101010101" pitchFamily="2" charset="-122"/>
              </a:rPr>
              <a:t>Our previous results on generating “digital vaccine” to enable digital immunity of AI-driven systems </a:t>
            </a:r>
            <a:r>
              <a:rPr lang="en-US" sz="2000" b="1" dirty="0">
                <a:solidFill>
                  <a:srgbClr val="00B050"/>
                </a:solidFill>
                <a:ea typeface="SimSun" panose="02010600030101010101" pitchFamily="2" charset="-122"/>
              </a:rPr>
              <a:t>could be potentially improved by using </a:t>
            </a:r>
            <a:r>
              <a:rPr lang="en-GB" sz="2000" b="1" dirty="0">
                <a:solidFill>
                  <a:srgbClr val="00B050"/>
                </a:solidFill>
                <a:ea typeface="SimSun" panose="02010600030101010101" pitchFamily="2" charset="-122"/>
              </a:rPr>
              <a:t>VOneGANs</a:t>
            </a:r>
            <a:r>
              <a:rPr lang="en-US" sz="2000" b="1" dirty="0">
                <a:solidFill>
                  <a:srgbClr val="00B050"/>
                </a:solidFill>
                <a:ea typeface="SimSun" panose="02010600030101010101" pitchFamily="2" charset="-122"/>
              </a:rPr>
              <a:t> where the [“vaccine”] Generator will have better performance;</a:t>
            </a:r>
            <a:endParaRPr lang="en-US" sz="2000" b="1" dirty="0">
              <a:solidFill>
                <a:srgbClr val="00B050"/>
              </a:solidFill>
              <a:latin typeface="+mj-lt"/>
              <a:ea typeface="SimSun" panose="02010600030101010101" pitchFamily="2" charset="-122"/>
            </a:endParaRPr>
          </a:p>
          <a:p>
            <a:pPr marL="285750" indent="-285750" algn="just">
              <a:spcBef>
                <a:spcPts val="600"/>
              </a:spcBef>
              <a:spcAft>
                <a:spcPts val="600"/>
              </a:spcAft>
              <a:buFont typeface="Wingdings" panose="05000000000000000000" pitchFamily="2" charset="2"/>
              <a:buChar char="q"/>
            </a:pPr>
            <a:r>
              <a:rPr lang="en-US" sz="2000" b="1" dirty="0">
                <a:solidFill>
                  <a:srgbClr val="00B050"/>
                </a:solidFill>
                <a:latin typeface="+mj-lt"/>
                <a:ea typeface="SimSun" panose="02010600030101010101" pitchFamily="2" charset="-122"/>
              </a:rPr>
              <a:t> </a:t>
            </a:r>
            <a:r>
              <a:rPr lang="en-GB" sz="2000" b="1" dirty="0">
                <a:solidFill>
                  <a:srgbClr val="00B050"/>
                </a:solidFill>
                <a:latin typeface="+mj-lt"/>
                <a:ea typeface="SimSun" panose="02010600030101010101" pitchFamily="2" charset="-122"/>
              </a:rPr>
              <a:t>VOneGANs could improve other existing GAN-driven Industry 4.0 applications in comparison to existing pure GANs architectures</a:t>
            </a:r>
            <a:r>
              <a:rPr lang="en-US" sz="2000" b="1" dirty="0">
                <a:solidFill>
                  <a:srgbClr val="00B050"/>
                </a:solidFill>
                <a:latin typeface="+mj-lt"/>
                <a:ea typeface="SimSun" panose="02010600030101010101" pitchFamily="2" charset="-122"/>
              </a:rPr>
              <a:t>.</a:t>
            </a:r>
            <a:endParaRPr lang="fi-FI" sz="2000" b="1" dirty="0">
              <a:solidFill>
                <a:srgbClr val="00B050"/>
              </a:solidFill>
              <a:latin typeface="+mj-lt"/>
              <a:ea typeface="SimSun" panose="02010600030101010101" pitchFamily="2" charset="-122"/>
            </a:endParaRPr>
          </a:p>
        </p:txBody>
      </p:sp>
      <p:pic>
        <p:nvPicPr>
          <p:cNvPr id="7" name="Picture 6"/>
          <p:cNvPicPr>
            <a:picLocks noChangeAspect="1"/>
          </p:cNvPicPr>
          <p:nvPr/>
        </p:nvPicPr>
        <p:blipFill>
          <a:blip r:embed="rId3"/>
          <a:stretch>
            <a:fillRect/>
          </a:stretch>
        </p:blipFill>
        <p:spPr>
          <a:xfrm>
            <a:off x="9596608" y="6350054"/>
            <a:ext cx="2283114" cy="448780"/>
          </a:xfrm>
          <a:prstGeom prst="rect">
            <a:avLst/>
          </a:prstGeom>
        </p:spPr>
      </p:pic>
    </p:spTree>
    <p:extLst>
      <p:ext uri="{BB962C8B-B14F-4D97-AF65-F5344CB8AC3E}">
        <p14:creationId xmlns:p14="http://schemas.microsoft.com/office/powerpoint/2010/main" val="4070486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9804" y="787180"/>
            <a:ext cx="4242388" cy="5769238"/>
          </a:xfrm>
          <a:prstGeom prst="rect">
            <a:avLst/>
          </a:prstGeom>
        </p:spPr>
      </p:pic>
      <p:sp>
        <p:nvSpPr>
          <p:cNvPr id="6" name="Rectangle 5"/>
          <p:cNvSpPr>
            <a:spLocks noChangeArrowheads="1"/>
          </p:cNvSpPr>
          <p:nvPr/>
        </p:nvSpPr>
        <p:spPr bwMode="auto">
          <a:xfrm>
            <a:off x="824592" y="0"/>
            <a:ext cx="1079590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a:lstStyle>
          <a:p>
            <a:pPr eaLnBrk="1" hangingPunct="1">
              <a:defRPr/>
            </a:pPr>
            <a:r>
              <a:rPr lang="en-US" altLang="en-US" sz="3200" b="1" dirty="0">
                <a:solidFill>
                  <a:srgbClr val="000000"/>
                </a:solidFill>
                <a:effectLst>
                  <a:outerShdw blurRad="38100" dist="38100" dir="2700000" algn="tl">
                    <a:srgbClr val="000000">
                      <a:alpha val="43137"/>
                    </a:srgbClr>
                  </a:outerShdw>
                </a:effectLst>
              </a:rPr>
              <a:t>Come to study at our International Master Program</a:t>
            </a:r>
            <a:endParaRPr lang="en-US" altLang="en-US" sz="3200" dirty="0">
              <a:solidFill>
                <a:srgbClr val="000000"/>
              </a:solidFill>
            </a:endParaRPr>
          </a:p>
        </p:txBody>
      </p:sp>
      <p:sp>
        <p:nvSpPr>
          <p:cNvPr id="2" name="Rectangle 1"/>
          <p:cNvSpPr/>
          <p:nvPr/>
        </p:nvSpPr>
        <p:spPr>
          <a:xfrm>
            <a:off x="4526252" y="1793846"/>
            <a:ext cx="7170118" cy="1200329"/>
          </a:xfrm>
          <a:prstGeom prst="rect">
            <a:avLst/>
          </a:prstGeom>
          <a:noFill/>
        </p:spPr>
        <p:txBody>
          <a:bodyPr wrap="square" lIns="91440" tIns="45720" rIns="91440" bIns="45720">
            <a:spAutoFit/>
          </a:bodyPr>
          <a:lstStyle/>
          <a:p>
            <a:pPr algn="just"/>
            <a:r>
              <a:rPr lang="en-US" sz="2400" b="0" cap="none" spc="0" dirty="0">
                <a:ln w="0"/>
                <a:solidFill>
                  <a:schemeClr val="tx1"/>
                </a:solidFill>
                <a:effectLst>
                  <a:outerShdw blurRad="38100" dist="19050" dir="2700000" algn="tl" rotWithShape="0">
                    <a:schemeClr val="dk1">
                      <a:alpha val="40000"/>
                    </a:schemeClr>
                  </a:outerShdw>
                </a:effectLst>
              </a:rPr>
              <a:t>… the first university program for collective intelligence, where humans learn together with their digital clones and autonomous digital assistants …</a:t>
            </a:r>
          </a:p>
        </p:txBody>
      </p:sp>
      <p:sp>
        <p:nvSpPr>
          <p:cNvPr id="3" name="Rectangle 2"/>
          <p:cNvSpPr/>
          <p:nvPr/>
        </p:nvSpPr>
        <p:spPr>
          <a:xfrm>
            <a:off x="4657643" y="544463"/>
            <a:ext cx="6679590" cy="1200329"/>
          </a:xfrm>
          <a:prstGeom prst="rect">
            <a:avLst/>
          </a:prstGeom>
          <a:noFill/>
        </p:spPr>
        <p:txBody>
          <a:bodyPr wrap="square" lIns="91440" tIns="45720" rIns="91440" bIns="45720">
            <a:spAutoFit/>
          </a:bodyPr>
          <a:lstStyle/>
          <a:p>
            <a:pPr algn="ctr"/>
            <a:r>
              <a:rPr lang="en-US" sz="3600" b="1" cap="none" spc="0" dirty="0">
                <a:ln w="13462">
                  <a:solidFill>
                    <a:schemeClr val="bg1"/>
                  </a:solidFill>
                  <a:prstDash val="solid"/>
                </a:ln>
                <a:solidFill>
                  <a:srgbClr val="FF0000"/>
                </a:solidFill>
                <a:effectLst>
                  <a:outerShdw dist="38100" dir="2700000" algn="bl" rotWithShape="0">
                    <a:schemeClr val="accent5"/>
                  </a:outerShdw>
                </a:effectLst>
              </a:rPr>
              <a:t>COIN:</a:t>
            </a:r>
            <a:r>
              <a:rPr lang="en-US" sz="36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3600" b="1" cap="none" spc="0" dirty="0">
                <a:ln w="13462">
                  <a:solidFill>
                    <a:schemeClr val="bg1"/>
                  </a:solidFill>
                  <a:prstDash val="solid"/>
                </a:ln>
                <a:solidFill>
                  <a:srgbClr val="0070C0"/>
                </a:solidFill>
                <a:effectLst>
                  <a:outerShdw dist="38100" dir="2700000" algn="bl" rotWithShape="0">
                    <a:schemeClr val="accent5"/>
                  </a:outerShdw>
                </a:effectLst>
              </a:rPr>
              <a:t>Cognitive Computing and Collective Intelligence … </a:t>
            </a:r>
          </a:p>
        </p:txBody>
      </p:sp>
      <p:grpSp>
        <p:nvGrpSpPr>
          <p:cNvPr id="9" name="Группа 2"/>
          <p:cNvGrpSpPr/>
          <p:nvPr/>
        </p:nvGrpSpPr>
        <p:grpSpPr>
          <a:xfrm>
            <a:off x="4461700" y="3409753"/>
            <a:ext cx="3024156" cy="3218198"/>
            <a:chOff x="328337" y="3275104"/>
            <a:chExt cx="3295871" cy="3451617"/>
          </a:xfrm>
        </p:grpSpPr>
        <p:pic>
          <p:nvPicPr>
            <p:cNvPr id="10" name="Picture 2"/>
            <p:cNvPicPr>
              <a:picLocks noChangeAspect="1"/>
            </p:cNvPicPr>
            <p:nvPr/>
          </p:nvPicPr>
          <p:blipFill>
            <a:blip r:embed="rId3" cstate="print">
              <a:clrChange>
                <a:clrFrom>
                  <a:srgbClr val="F7EFDE"/>
                </a:clrFrom>
                <a:clrTo>
                  <a:srgbClr val="F7EFDE">
                    <a:alpha val="0"/>
                  </a:srgbClr>
                </a:clrTo>
              </a:clrChange>
              <a:extLst>
                <a:ext uri="{28A0092B-C50C-407E-A947-70E740481C1C}">
                  <a14:useLocalDpi xmlns:a14="http://schemas.microsoft.com/office/drawing/2010/main" val="0"/>
                </a:ext>
              </a:extLst>
            </a:blip>
            <a:stretch>
              <a:fillRect/>
            </a:stretch>
          </p:blipFill>
          <p:spPr>
            <a:xfrm rot="2035392">
              <a:off x="1277337" y="3943453"/>
              <a:ext cx="2346871" cy="2308907"/>
            </a:xfrm>
            <a:prstGeom prst="rect">
              <a:avLst/>
            </a:prstGeom>
            <a:ln w="19050">
              <a:noFill/>
            </a:ln>
          </p:spPr>
        </p:pic>
        <p:pic>
          <p:nvPicPr>
            <p:cNvPr id="11" name="Picture 2" descr="Coin clip art free clipart .">
              <a:hlinkClick r:id="rId4" tooltip="Coin clip art free clipart ."/>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7768" y="3779160"/>
              <a:ext cx="2394893" cy="294756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flipH="1">
              <a:off x="1427889" y="3777892"/>
              <a:ext cx="792088"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842087" y="3275104"/>
              <a:ext cx="790069" cy="750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Прямоугольник 1"/>
            <p:cNvSpPr/>
            <p:nvPr/>
          </p:nvSpPr>
          <p:spPr>
            <a:xfrm rot="16200000">
              <a:off x="-7813" y="3833096"/>
              <a:ext cx="1257075" cy="584775"/>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200" b="1" i="0" cap="all" spc="0" dirty="0">
                  <a:ln w="0"/>
                  <a:solidFill>
                    <a:srgbClr val="7030A0"/>
                  </a:solidFill>
                  <a:effectLst>
                    <a:reflection blurRad="12700" stA="50000" endPos="50000" dist="5000" dir="5400000" sy="-100000" rotWithShape="0"/>
                  </a:effectLst>
                </a:rPr>
                <a:t>COIN</a:t>
              </a:r>
              <a:endParaRPr lang="ru-RU" sz="3200" b="1" i="0" cap="all" spc="0" dirty="0">
                <a:ln w="0"/>
                <a:solidFill>
                  <a:srgbClr val="7030A0"/>
                </a:solidFill>
                <a:effectLst>
                  <a:reflection blurRad="12700" stA="50000" endPos="50000" dist="5000" dir="5400000" sy="-100000" rotWithShape="0"/>
                </a:effectLst>
              </a:endParaRPr>
            </a:p>
          </p:txBody>
        </p:sp>
        <p:pic>
          <p:nvPicPr>
            <p:cNvPr id="15"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9899627">
              <a:off x="934713" y="5954477"/>
              <a:ext cx="683152" cy="648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
            <p:cNvPicPr>
              <a:picLocks noChangeAspect="1"/>
            </p:cNvPicPr>
            <p:nvPr/>
          </p:nvPicPr>
          <p:blipFill>
            <a:blip r:embed="rId6"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rot="1838731" flipH="1">
              <a:off x="2232145" y="5573176"/>
              <a:ext cx="608386" cy="59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21791" y="3967701"/>
            <a:ext cx="5115035" cy="2557518"/>
          </a:xfrm>
          <a:prstGeom prst="rect">
            <a:avLst/>
          </a:prstGeom>
        </p:spPr>
      </p:pic>
      <p:sp>
        <p:nvSpPr>
          <p:cNvPr id="7" name="Rectangle 6"/>
          <p:cNvSpPr/>
          <p:nvPr/>
        </p:nvSpPr>
        <p:spPr>
          <a:xfrm>
            <a:off x="7021791" y="3055810"/>
            <a:ext cx="4575868" cy="707886"/>
          </a:xfrm>
          <a:prstGeom prst="rect">
            <a:avLst/>
          </a:prstGeom>
        </p:spPr>
        <p:txBody>
          <a:bodyPr wrap="none">
            <a:spAutoFit/>
          </a:bodyPr>
          <a:lstStyle/>
          <a:p>
            <a:r>
              <a:rPr lang="en-US" sz="4000" dirty="0">
                <a:hlinkClick r:id="rId8"/>
              </a:rPr>
              <a:t>http://www.jyu.fi/ai</a:t>
            </a:r>
            <a:r>
              <a:rPr lang="en-US" sz="4000" dirty="0"/>
              <a:t>  </a:t>
            </a:r>
          </a:p>
        </p:txBody>
      </p:sp>
    </p:spTree>
    <p:extLst>
      <p:ext uri="{BB962C8B-B14F-4D97-AF65-F5344CB8AC3E}">
        <p14:creationId xmlns:p14="http://schemas.microsoft.com/office/powerpoint/2010/main" val="27691340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2142" y="468763"/>
            <a:ext cx="10779308" cy="4400673"/>
          </a:xfrm>
          <a:prstGeom prst="rect">
            <a:avLst/>
          </a:prstGeom>
        </p:spPr>
      </p:pic>
      <p:sp>
        <p:nvSpPr>
          <p:cNvPr id="5" name="Rectangle 4"/>
          <p:cNvSpPr/>
          <p:nvPr/>
        </p:nvSpPr>
        <p:spPr>
          <a:xfrm>
            <a:off x="3158481" y="5043785"/>
            <a:ext cx="8605433"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Link to the presentation: </a:t>
            </a:r>
            <a:r>
              <a:rPr lang="en-US" sz="2400" b="0" cap="none" spc="0" dirty="0">
                <a:ln w="0"/>
                <a:solidFill>
                  <a:schemeClr val="tx1"/>
                </a:solidFill>
                <a:effectLst>
                  <a:outerShdw blurRad="38100" dist="19050" dir="2700000" algn="tl" rotWithShape="0">
                    <a:schemeClr val="dk1">
                      <a:alpha val="40000"/>
                    </a:schemeClr>
                  </a:outerShdw>
                </a:effectLst>
                <a:hlinkClick r:id="rId3"/>
              </a:rPr>
              <a:t>https://ai.it.jyu.fi/ISM-2021-V1-GAN.pptx</a:t>
            </a:r>
            <a:r>
              <a:rPr lang="en-US" sz="2400" b="0" cap="none" spc="0" dirty="0">
                <a:ln w="0"/>
                <a:solidFill>
                  <a:schemeClr val="tx1"/>
                </a:solidFill>
                <a:effectLst>
                  <a:outerShdw blurRad="38100" dist="19050" dir="2700000" algn="tl" rotWithShape="0">
                    <a:schemeClr val="dk1">
                      <a:alpha val="40000"/>
                    </a:schemeClr>
                  </a:outerShdw>
                </a:effectLst>
              </a:rPr>
              <a:t>   </a:t>
            </a:r>
          </a:p>
        </p:txBody>
      </p:sp>
      <p:sp>
        <p:nvSpPr>
          <p:cNvPr id="6" name="Rectangle 5"/>
          <p:cNvSpPr/>
          <p:nvPr/>
        </p:nvSpPr>
        <p:spPr>
          <a:xfrm>
            <a:off x="2827329" y="5553342"/>
            <a:ext cx="4962832" cy="461665"/>
          </a:xfrm>
          <a:prstGeom prst="rect">
            <a:avLst/>
          </a:prstGeom>
          <a:noFill/>
        </p:spPr>
        <p:txBody>
          <a:bodyPr wrap="none" lIns="91440" tIns="45720" rIns="91440" bIns="45720">
            <a:spAutoFit/>
          </a:bodyPr>
          <a:lstStyle/>
          <a:p>
            <a:pPr algn="ctr"/>
            <a:r>
              <a:rPr lang="en-US" sz="2400" b="0" cap="none" spc="0" dirty="0">
                <a:ln w="0"/>
                <a:solidFill>
                  <a:schemeClr val="tx1"/>
                </a:solidFill>
                <a:effectLst>
                  <a:outerShdw blurRad="38100" dist="19050" dir="2700000" algn="tl" rotWithShape="0">
                    <a:schemeClr val="dk1">
                      <a:alpha val="40000"/>
                    </a:schemeClr>
                  </a:outerShdw>
                </a:effectLst>
              </a:rPr>
              <a:t>Contact: </a:t>
            </a:r>
            <a:r>
              <a:rPr lang="en-GB" sz="2400" dirty="0">
                <a:ln w="0"/>
                <a:effectLst>
                  <a:outerShdw blurRad="38100" dist="19050" dir="2700000" algn="tl" rotWithShape="0">
                    <a:schemeClr val="dk1">
                      <a:alpha val="40000"/>
                    </a:schemeClr>
                  </a:outerShdw>
                </a:effectLst>
                <a:hlinkClick r:id="rId4"/>
              </a:rPr>
              <a:t>mariia.golovianko@nure.ua</a:t>
            </a:r>
            <a:r>
              <a:rPr lang="en-GB" sz="2400" dirty="0">
                <a:ln w="0"/>
                <a:effectLst>
                  <a:outerShdw blurRad="38100" dist="19050" dir="2700000" algn="tl" rotWithShape="0">
                    <a:schemeClr val="dk1">
                      <a:alpha val="40000"/>
                    </a:schemeClr>
                  </a:outerShdw>
                </a:effectLst>
              </a:rPr>
              <a:t> </a:t>
            </a:r>
            <a:r>
              <a:rPr lang="en-US" sz="2400" dirty="0">
                <a:ln w="0"/>
                <a:effectLst>
                  <a:outerShdw blurRad="38100" dist="19050" dir="2700000" algn="tl" rotWithShape="0">
                    <a:schemeClr val="dk1">
                      <a:alpha val="40000"/>
                    </a:schemeClr>
                  </a:outerShdw>
                </a:effectLst>
              </a:rPr>
              <a:t>  </a:t>
            </a:r>
          </a:p>
        </p:txBody>
      </p:sp>
      <p:pic>
        <p:nvPicPr>
          <p:cNvPr id="1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2451" y="5043785"/>
            <a:ext cx="2181225" cy="1512888"/>
          </a:xfrm>
          <a:prstGeom prst="rect">
            <a:avLst/>
          </a:prstGeom>
          <a:noFill/>
          <a:ln w="635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6"/>
          <p:cNvPicPr>
            <a:picLocks noChangeAspect="1"/>
          </p:cNvPicPr>
          <p:nvPr/>
        </p:nvPicPr>
        <p:blipFill>
          <a:blip r:embed="rId6"/>
          <a:stretch>
            <a:fillRect/>
          </a:stretch>
        </p:blipFill>
        <p:spPr>
          <a:xfrm>
            <a:off x="9411876" y="6350054"/>
            <a:ext cx="2283114" cy="448780"/>
          </a:xfrm>
          <a:prstGeom prst="rect">
            <a:avLst/>
          </a:prstGeom>
        </p:spPr>
      </p:pic>
    </p:spTree>
    <p:extLst>
      <p:ext uri="{BB962C8B-B14F-4D97-AF65-F5344CB8AC3E}">
        <p14:creationId xmlns:p14="http://schemas.microsoft.com/office/powerpoint/2010/main" val="31613381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ABDD4-68A6-4C04-8964-7CCEAECDAC5D}"/>
              </a:ext>
            </a:extLst>
          </p:cNvPr>
          <p:cNvSpPr txBox="1">
            <a:spLocks/>
          </p:cNvSpPr>
          <p:nvPr/>
        </p:nvSpPr>
        <p:spPr>
          <a:xfrm>
            <a:off x="2927927" y="2323360"/>
            <a:ext cx="7112000" cy="645557"/>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2400" dirty="0"/>
              <a:t>“Generative Adversarial Networks with Bio-Inspired Primary Visual Cortex for Industry 4.0”</a:t>
            </a:r>
          </a:p>
        </p:txBody>
      </p:sp>
      <p:sp>
        <p:nvSpPr>
          <p:cNvPr id="6" name="Segnaposto testo 21">
            <a:extLst>
              <a:ext uri="{FF2B5EF4-FFF2-40B4-BE49-F238E27FC236}">
                <a16:creationId xmlns:a16="http://schemas.microsoft.com/office/drawing/2014/main" id="{465562EA-B395-4DA1-A6BD-0EFC896C34B0}"/>
              </a:ext>
            </a:extLst>
          </p:cNvPr>
          <p:cNvSpPr txBox="1">
            <a:spLocks/>
          </p:cNvSpPr>
          <p:nvPr/>
        </p:nvSpPr>
        <p:spPr>
          <a:xfrm>
            <a:off x="1813686" y="3080004"/>
            <a:ext cx="8564628" cy="445095"/>
          </a:xfrm>
          <a:prstGeom prst="rect">
            <a:avLst/>
          </a:prstGeom>
        </p:spPr>
        <p:txBody>
          <a:bodyPr/>
          <a:lstStyle>
            <a:lvl1pPr marL="0" indent="0" algn="ctr" defTabSz="914400" rtl="0" eaLnBrk="1" latinLnBrk="0" hangingPunct="1">
              <a:lnSpc>
                <a:spcPct val="90000"/>
              </a:lnSpc>
              <a:spcBef>
                <a:spcPts val="0"/>
              </a:spcBef>
              <a:buFont typeface="Arial" panose="020B0604020202020204" pitchFamily="34" charset="0"/>
              <a:buNone/>
              <a:defRPr sz="2400" b="1" kern="1200">
                <a:solidFill>
                  <a:schemeClr val="tx1"/>
                </a:solidFill>
                <a:latin typeface="Calibri Light" panose="020F0302020204030204" pitchFamily="34" charset="0"/>
                <a:ea typeface="+mn-ea"/>
                <a:cs typeface="Calibri Light" panose="020F03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b="0" dirty="0"/>
              <a:t>Vladyslav Branytskyi</a:t>
            </a:r>
            <a:r>
              <a:rPr lang="it-IT" sz="1600" b="0" dirty="0"/>
              <a:t> </a:t>
            </a:r>
            <a:r>
              <a:rPr lang="it-IT" sz="1600" b="0" baseline="30000" dirty="0"/>
              <a:t>a</a:t>
            </a:r>
            <a:r>
              <a:rPr lang="it-IT" sz="1600" b="0" dirty="0"/>
              <a:t>, </a:t>
            </a:r>
            <a:r>
              <a:rPr lang="en-US" sz="1600" b="0" dirty="0"/>
              <a:t>Mariia Golovianko</a:t>
            </a:r>
            <a:r>
              <a:rPr lang="it-IT" sz="1600" b="0" dirty="0"/>
              <a:t> </a:t>
            </a:r>
            <a:r>
              <a:rPr lang="it-IT" sz="1600" b="0" baseline="30000" dirty="0"/>
              <a:t>b</a:t>
            </a:r>
            <a:r>
              <a:rPr lang="it-IT" sz="1600" b="0" dirty="0"/>
              <a:t> , </a:t>
            </a:r>
            <a:r>
              <a:rPr lang="en-US" sz="1600" b="0" dirty="0"/>
              <a:t>Diana Malyk</a:t>
            </a:r>
            <a:r>
              <a:rPr lang="it-IT" sz="1600" b="0" dirty="0"/>
              <a:t> </a:t>
            </a:r>
            <a:r>
              <a:rPr lang="it-IT" sz="1600" b="0" baseline="30000" dirty="0"/>
              <a:t>c</a:t>
            </a:r>
            <a:r>
              <a:rPr lang="it-IT" sz="1600" b="0" dirty="0"/>
              <a:t> , </a:t>
            </a:r>
            <a:r>
              <a:rPr lang="it-IT" sz="1600" b="0" u="sng" dirty="0"/>
              <a:t>Vagan Terziyan</a:t>
            </a:r>
            <a:r>
              <a:rPr lang="it-IT" sz="1600" b="0" baseline="30000" dirty="0"/>
              <a:t> d</a:t>
            </a:r>
            <a:endParaRPr lang="en-US" sz="1600" b="0" baseline="30000" dirty="0"/>
          </a:p>
        </p:txBody>
      </p:sp>
      <p:sp>
        <p:nvSpPr>
          <p:cNvPr id="7" name="Segnaposto testo 25">
            <a:extLst>
              <a:ext uri="{FF2B5EF4-FFF2-40B4-BE49-F238E27FC236}">
                <a16:creationId xmlns:a16="http://schemas.microsoft.com/office/drawing/2014/main" id="{3D3DFF88-CB06-47BB-9DDA-6ECB088A69B6}"/>
              </a:ext>
            </a:extLst>
          </p:cNvPr>
          <p:cNvSpPr txBox="1">
            <a:spLocks/>
          </p:cNvSpPr>
          <p:nvPr/>
        </p:nvSpPr>
        <p:spPr>
          <a:xfrm>
            <a:off x="1813685" y="3542541"/>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aseline="30000" dirty="0" err="1"/>
              <a:t>a,b,c</a:t>
            </a:r>
            <a:r>
              <a:rPr lang="en-US" sz="1200" dirty="0"/>
              <a:t> Department of Artificial Intelligence, Kharkiv National University of Radio Electronics, Kharkiv, Ukraine</a:t>
            </a:r>
          </a:p>
          <a:p>
            <a:pPr>
              <a:spcBef>
                <a:spcPct val="0"/>
              </a:spcBef>
              <a:defRPr/>
            </a:pPr>
            <a:r>
              <a:rPr lang="en-US" sz="1200" baseline="30000" dirty="0"/>
              <a:t>d</a:t>
            </a:r>
            <a:r>
              <a:rPr lang="en-US" sz="1200" dirty="0"/>
              <a:t> Faculty of Information Technology, University of Jyväskylä, Jyväskylä, Finland</a:t>
            </a:r>
          </a:p>
        </p:txBody>
      </p:sp>
      <p:sp>
        <p:nvSpPr>
          <p:cNvPr id="8" name="Segnaposto testo 25">
            <a:extLst>
              <a:ext uri="{FF2B5EF4-FFF2-40B4-BE49-F238E27FC236}">
                <a16:creationId xmlns:a16="http://schemas.microsoft.com/office/drawing/2014/main" id="{F983A682-4FE4-44D4-8D45-9BA742707881}"/>
              </a:ext>
            </a:extLst>
          </p:cNvPr>
          <p:cNvSpPr txBox="1">
            <a:spLocks/>
          </p:cNvSpPr>
          <p:nvPr/>
        </p:nvSpPr>
        <p:spPr>
          <a:xfrm>
            <a:off x="1394692" y="4038264"/>
            <a:ext cx="9319490"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Contacts</a:t>
            </a:r>
            <a:endParaRPr lang="en-US" sz="1600" b="1" i="0" baseline="30000" dirty="0"/>
          </a:p>
          <a:p>
            <a:pPr>
              <a:lnSpc>
                <a:spcPct val="100000"/>
              </a:lnSpc>
              <a:spcBef>
                <a:spcPts val="0"/>
              </a:spcBef>
            </a:pPr>
            <a:r>
              <a:rPr lang="en-US" sz="1600" i="0" baseline="30000" dirty="0"/>
              <a:t>a</a:t>
            </a:r>
            <a:r>
              <a:rPr lang="en-US" sz="1600" i="0" dirty="0"/>
              <a:t> </a:t>
            </a:r>
            <a:r>
              <a:rPr lang="fi-FI" sz="1600" i="0" dirty="0" err="1"/>
              <a:t>vladyslav.branytskyi</a:t>
            </a:r>
            <a:r>
              <a:rPr lang="en-US" sz="1600" i="0" dirty="0"/>
              <a:t>@nure.ua ,</a:t>
            </a:r>
            <a:r>
              <a:rPr lang="en-US" sz="1600" i="0" baseline="30000" dirty="0"/>
              <a:t> b</a:t>
            </a:r>
            <a:r>
              <a:rPr lang="en-US" sz="1600" i="0" dirty="0"/>
              <a:t> </a:t>
            </a:r>
            <a:r>
              <a:rPr lang="fi-FI" sz="1600" i="0" dirty="0" err="1"/>
              <a:t>mariia.golovianko</a:t>
            </a:r>
            <a:r>
              <a:rPr lang="en-US" sz="1600" i="0" dirty="0"/>
              <a:t>@nure.ua ,</a:t>
            </a:r>
            <a:r>
              <a:rPr lang="en-US" sz="1600" i="0" baseline="30000" dirty="0"/>
              <a:t> c</a:t>
            </a:r>
            <a:r>
              <a:rPr lang="en-US" sz="1600" i="0" dirty="0"/>
              <a:t> </a:t>
            </a:r>
            <a:r>
              <a:rPr lang="fi-FI" sz="1600" i="0" dirty="0" err="1"/>
              <a:t>diana.malyk</a:t>
            </a:r>
            <a:r>
              <a:rPr lang="en-US" sz="1600" i="0" dirty="0"/>
              <a:t>@nure.ua , </a:t>
            </a:r>
            <a:r>
              <a:rPr lang="en-US" sz="1600" i="0" baseline="30000" dirty="0"/>
              <a:t>d</a:t>
            </a:r>
            <a:r>
              <a:rPr lang="en-US" sz="1600" i="0" dirty="0"/>
              <a:t> vagan.terziyan@jyu.fi</a:t>
            </a:r>
          </a:p>
          <a:p>
            <a:endParaRPr lang="en-US" sz="1600" i="0" dirty="0"/>
          </a:p>
        </p:txBody>
      </p:sp>
      <p:sp>
        <p:nvSpPr>
          <p:cNvPr id="9" name="Title 1">
            <a:extLst>
              <a:ext uri="{FF2B5EF4-FFF2-40B4-BE49-F238E27FC236}">
                <a16:creationId xmlns:a16="http://schemas.microsoft.com/office/drawing/2014/main" id="{C6FE03B0-1C72-487A-9A55-C2C884DC9664}"/>
              </a:ext>
            </a:extLst>
          </p:cNvPr>
          <p:cNvSpPr txBox="1">
            <a:spLocks/>
          </p:cNvSpPr>
          <p:nvPr/>
        </p:nvSpPr>
        <p:spPr>
          <a:xfrm>
            <a:off x="1813685" y="1108846"/>
            <a:ext cx="8564628" cy="1103428"/>
          </a:xfrm>
          <a:prstGeom prst="rect">
            <a:avLst/>
          </a:prstGeom>
        </p:spPr>
        <p:txBody>
          <a:bodyPr anchor="b"/>
          <a:lstStyle>
            <a:lvl1pPr algn="ctr" defTabSz="914400" rtl="0" eaLnBrk="1" latinLnBrk="0" hangingPunct="1">
              <a:lnSpc>
                <a:spcPct val="90000"/>
              </a:lnSpc>
              <a:spcBef>
                <a:spcPct val="0"/>
              </a:spcBef>
              <a:buNone/>
              <a:defRPr sz="4800" b="1" kern="1200">
                <a:solidFill>
                  <a:schemeClr val="tx1"/>
                </a:solidFill>
                <a:latin typeface="+mj-lt"/>
                <a:ea typeface="+mj-ea"/>
                <a:cs typeface="+mj-cs"/>
              </a:defRPr>
            </a:lvl1pPr>
          </a:lstStyle>
          <a:p>
            <a:r>
              <a:rPr lang="en-US" sz="4400" dirty="0"/>
              <a:t>Thank you!</a:t>
            </a:r>
          </a:p>
        </p:txBody>
      </p:sp>
      <p:sp>
        <p:nvSpPr>
          <p:cNvPr id="10" name="Segnaposto testo 25">
            <a:extLst>
              <a:ext uri="{FF2B5EF4-FFF2-40B4-BE49-F238E27FC236}">
                <a16:creationId xmlns:a16="http://schemas.microsoft.com/office/drawing/2014/main" id="{F983A682-4FE4-44D4-8D45-9BA742707881}"/>
              </a:ext>
            </a:extLst>
          </p:cNvPr>
          <p:cNvSpPr txBox="1">
            <a:spLocks/>
          </p:cNvSpPr>
          <p:nvPr/>
        </p:nvSpPr>
        <p:spPr>
          <a:xfrm>
            <a:off x="1744412" y="4697318"/>
            <a:ext cx="8564628" cy="645557"/>
          </a:xfrm>
          <a:prstGeom prst="rect">
            <a:avLst/>
          </a:prstGeom>
        </p:spPr>
        <p:txBody>
          <a:bodyPr/>
          <a:lstStyle>
            <a:lvl1pPr marL="0" indent="0" algn="ctr" defTabSz="914400" rtl="0" eaLnBrk="1" latinLnBrk="0" hangingPunct="1">
              <a:lnSpc>
                <a:spcPct val="90000"/>
              </a:lnSpc>
              <a:spcBef>
                <a:spcPts val="1000"/>
              </a:spcBef>
              <a:buFontTx/>
              <a:buNone/>
              <a:defRPr sz="2400" i="1"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600" b="1" i="0" dirty="0"/>
              <a:t>Link to complete slide-set:</a:t>
            </a:r>
            <a:endParaRPr lang="en-US" sz="1600" b="1" i="0" baseline="30000" dirty="0"/>
          </a:p>
          <a:p>
            <a:pPr>
              <a:lnSpc>
                <a:spcPct val="100000"/>
              </a:lnSpc>
              <a:spcBef>
                <a:spcPts val="0"/>
              </a:spcBef>
            </a:pPr>
            <a:r>
              <a:rPr lang="en-US" sz="1600" i="0">
                <a:ln w="0"/>
                <a:hlinkClick r:id="rId2"/>
              </a:rPr>
              <a:t>https://ai.it.jyu.fi/ISM-2021-V1-GAN.pptx</a:t>
            </a:r>
            <a:r>
              <a:rPr lang="en-US" sz="1600" i="0">
                <a:ln w="0"/>
              </a:rPr>
              <a:t> </a:t>
            </a:r>
            <a:endParaRPr lang="en-US" sz="1600" i="0" dirty="0"/>
          </a:p>
        </p:txBody>
      </p:sp>
      <p:grpSp>
        <p:nvGrpSpPr>
          <p:cNvPr id="11" name="Group 10"/>
          <p:cNvGrpSpPr/>
          <p:nvPr/>
        </p:nvGrpSpPr>
        <p:grpSpPr>
          <a:xfrm>
            <a:off x="6454101" y="5448936"/>
            <a:ext cx="2154195" cy="806317"/>
            <a:chOff x="2663700" y="3423372"/>
            <a:chExt cx="3435776" cy="1427465"/>
          </a:xfrm>
        </p:grpSpPr>
        <p:pic>
          <p:nvPicPr>
            <p:cNvPr id="12" name="Picture 2">
              <a:hlinkClick r:id="rId3"/>
            </p:cNvPr>
            <p:cNvPicPr>
              <a:picLocks noChangeAspect="1" noChangeArrowheads="1"/>
            </p:cNvPicPr>
            <p:nvPr/>
          </p:nvPicPr>
          <p:blipFill>
            <a:blip r:embed="rId4">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Rectangle 12"/>
            <p:cNvSpPr/>
            <p:nvPr/>
          </p:nvSpPr>
          <p:spPr>
            <a:xfrm>
              <a:off x="3305689" y="3791425"/>
              <a:ext cx="2611481" cy="490386"/>
            </a:xfrm>
            <a:prstGeom prst="rect">
              <a:avLst/>
            </a:prstGeom>
          </p:spPr>
          <p:txBody>
            <a:bodyPr wrap="none">
              <a:spAutoFit/>
            </a:bodyPr>
            <a:lstStyle/>
            <a:p>
              <a:r>
                <a:rPr lang="en-US" sz="1200" dirty="0">
                  <a:hlinkClick r:id="rId5"/>
                </a:rPr>
                <a:t>https://www.jyu.fi/en/</a:t>
              </a:r>
              <a:r>
                <a:rPr lang="en-US" sz="1200" dirty="0"/>
                <a:t> </a:t>
              </a:r>
            </a:p>
          </p:txBody>
        </p:sp>
      </p:grpSp>
      <p:grpSp>
        <p:nvGrpSpPr>
          <p:cNvPr id="14" name="Group 13"/>
          <p:cNvGrpSpPr/>
          <p:nvPr/>
        </p:nvGrpSpPr>
        <p:grpSpPr>
          <a:xfrm>
            <a:off x="2616906" y="5453960"/>
            <a:ext cx="3386386" cy="806318"/>
            <a:chOff x="7560792" y="2676526"/>
            <a:chExt cx="4151512" cy="1109104"/>
          </a:xfrm>
        </p:grpSpPr>
        <p:pic>
          <p:nvPicPr>
            <p:cNvPr id="15" name="Picture 14"/>
            <p:cNvPicPr>
              <a:picLocks noChangeAspect="1"/>
            </p:cNvPicPr>
            <p:nvPr/>
          </p:nvPicPr>
          <p:blipFill>
            <a:blip r:embed="rId6"/>
            <a:stretch>
              <a:fillRect/>
            </a:stretch>
          </p:blipFill>
          <p:spPr>
            <a:xfrm>
              <a:off x="7560792" y="2676526"/>
              <a:ext cx="4151512" cy="1109104"/>
            </a:xfrm>
            <a:prstGeom prst="rect">
              <a:avLst/>
            </a:prstGeom>
            <a:ln w="19050">
              <a:solidFill>
                <a:schemeClr val="tx1"/>
              </a:solidFill>
            </a:ln>
          </p:spPr>
        </p:pic>
        <p:sp>
          <p:nvSpPr>
            <p:cNvPr id="16" name="Rectangle 15"/>
            <p:cNvSpPr/>
            <p:nvPr/>
          </p:nvSpPr>
          <p:spPr>
            <a:xfrm>
              <a:off x="9727247" y="3417587"/>
              <a:ext cx="1453090" cy="276999"/>
            </a:xfrm>
            <a:prstGeom prst="rect">
              <a:avLst/>
            </a:prstGeom>
          </p:spPr>
          <p:txBody>
            <a:bodyPr wrap="none">
              <a:spAutoFit/>
            </a:bodyPr>
            <a:lstStyle/>
            <a:p>
              <a:r>
                <a:rPr lang="en-US" sz="1200" dirty="0">
                  <a:hlinkClick r:id="rId7"/>
                </a:rPr>
                <a:t>https://nure.ua/en/</a:t>
              </a:r>
              <a:r>
                <a:rPr lang="en-US" sz="1200" dirty="0"/>
                <a:t> </a:t>
              </a:r>
            </a:p>
          </p:txBody>
        </p:sp>
      </p:grpSp>
    </p:spTree>
    <p:extLst>
      <p:ext uri="{BB962C8B-B14F-4D97-AF65-F5344CB8AC3E}">
        <p14:creationId xmlns:p14="http://schemas.microsoft.com/office/powerpoint/2010/main" val="31097146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39974" y="2553038"/>
            <a:ext cx="9311148" cy="954107"/>
          </a:xfrm>
          <a:prstGeom prst="rect">
            <a:avLst/>
          </a:prstGeom>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“Generative Adversarial Networks with Bio-Inspired Primary Visual Cortex for Industry 4.0”</a:t>
            </a:r>
          </a:p>
        </p:txBody>
      </p:sp>
      <p:sp>
        <p:nvSpPr>
          <p:cNvPr id="6" name="Rectangle 5"/>
          <p:cNvSpPr/>
          <p:nvPr/>
        </p:nvSpPr>
        <p:spPr>
          <a:xfrm>
            <a:off x="5058933" y="3537998"/>
            <a:ext cx="1291636"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Paper # 44</a:t>
            </a:r>
          </a:p>
        </p:txBody>
      </p:sp>
      <p:sp>
        <p:nvSpPr>
          <p:cNvPr id="7" name="Rectangle 6"/>
          <p:cNvSpPr/>
          <p:nvPr/>
        </p:nvSpPr>
        <p:spPr>
          <a:xfrm>
            <a:off x="1547929" y="3987153"/>
            <a:ext cx="8280216" cy="1261884"/>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2800" b="1" dirty="0">
                <a:ln/>
                <a:solidFill>
                  <a:schemeClr val="accent3"/>
                </a:solidFill>
              </a:rPr>
              <a:t>Vladyslav Branytskyi, Mariia Golovianko, Diana Malyk,</a:t>
            </a:r>
          </a:p>
          <a:p>
            <a:pPr algn="ctr"/>
            <a:r>
              <a:rPr lang="en-US" sz="2000" b="1" dirty="0">
                <a:ln/>
              </a:rPr>
              <a:t>&amp;</a:t>
            </a:r>
            <a:endParaRPr lang="en-US" sz="2000" b="1" cap="none" spc="0" dirty="0">
              <a:ln/>
              <a:effectLst/>
            </a:endParaRPr>
          </a:p>
          <a:p>
            <a:pPr algn="ctr"/>
            <a:r>
              <a:rPr lang="en-US" sz="2800" b="1" dirty="0">
                <a:ln/>
                <a:solidFill>
                  <a:srgbClr val="FF0000"/>
                </a:solidFill>
              </a:rPr>
              <a:t>Vagan Terziyan</a:t>
            </a:r>
            <a:endParaRPr lang="en-US" sz="2800" b="1" cap="none" spc="0" dirty="0">
              <a:ln/>
              <a:solidFill>
                <a:schemeClr val="accent3"/>
              </a:solidFill>
              <a:effectLst/>
            </a:endParaRPr>
          </a:p>
        </p:txBody>
      </p:sp>
      <p:grpSp>
        <p:nvGrpSpPr>
          <p:cNvPr id="17" name="Group 16"/>
          <p:cNvGrpSpPr/>
          <p:nvPr/>
        </p:nvGrpSpPr>
        <p:grpSpPr>
          <a:xfrm>
            <a:off x="0" y="-1335"/>
            <a:ext cx="12192000" cy="2162644"/>
            <a:chOff x="0" y="-1335"/>
            <a:chExt cx="12034988" cy="2021393"/>
          </a:xfrm>
        </p:grpSpPr>
        <p:pic>
          <p:nvPicPr>
            <p:cNvPr id="12" name="Picture 11"/>
            <p:cNvPicPr>
              <a:picLocks noChangeAspect="1"/>
            </p:cNvPicPr>
            <p:nvPr/>
          </p:nvPicPr>
          <p:blipFill>
            <a:blip r:embed="rId2"/>
            <a:stretch>
              <a:fillRect/>
            </a:stretch>
          </p:blipFill>
          <p:spPr>
            <a:xfrm>
              <a:off x="8175966" y="-1334"/>
              <a:ext cx="3859022" cy="2021392"/>
            </a:xfrm>
            <a:prstGeom prst="rect">
              <a:avLst/>
            </a:prstGeom>
          </p:spPr>
        </p:pic>
        <p:pic>
          <p:nvPicPr>
            <p:cNvPr id="2" name="Picture 1"/>
            <p:cNvPicPr>
              <a:picLocks noChangeAspect="1"/>
            </p:cNvPicPr>
            <p:nvPr/>
          </p:nvPicPr>
          <p:blipFill>
            <a:blip r:embed="rId3"/>
            <a:stretch>
              <a:fillRect/>
            </a:stretch>
          </p:blipFill>
          <p:spPr>
            <a:xfrm>
              <a:off x="0" y="-1335"/>
              <a:ext cx="4016137" cy="2021392"/>
            </a:xfrm>
            <a:prstGeom prst="rect">
              <a:avLst/>
            </a:prstGeom>
          </p:spPr>
        </p:pic>
        <p:pic>
          <p:nvPicPr>
            <p:cNvPr id="3" name="Picture 2"/>
            <p:cNvPicPr>
              <a:picLocks noChangeAspect="1"/>
            </p:cNvPicPr>
            <p:nvPr/>
          </p:nvPicPr>
          <p:blipFill>
            <a:blip r:embed="rId4"/>
            <a:stretch>
              <a:fillRect/>
            </a:stretch>
          </p:blipFill>
          <p:spPr>
            <a:xfrm>
              <a:off x="4023599" y="7960"/>
              <a:ext cx="4146941" cy="2012097"/>
            </a:xfrm>
            <a:prstGeom prst="rect">
              <a:avLst/>
            </a:prstGeom>
          </p:spPr>
        </p:pic>
      </p:grpSp>
      <p:sp>
        <p:nvSpPr>
          <p:cNvPr id="22" name="Rectangle 21"/>
          <p:cNvSpPr/>
          <p:nvPr/>
        </p:nvSpPr>
        <p:spPr>
          <a:xfrm>
            <a:off x="6051274" y="5708523"/>
            <a:ext cx="5427407" cy="523220"/>
          </a:xfrm>
          <a:prstGeom prst="rect">
            <a:avLst/>
          </a:prstGeom>
          <a:noFill/>
        </p:spPr>
        <p:txBody>
          <a:bodyPr wrap="square" lIns="91440" tIns="45720" rIns="91440" bIns="45720">
            <a:spAutoFit/>
          </a:bodyPr>
          <a:lstStyle/>
          <a:p>
            <a:r>
              <a:rPr lang="en-US" sz="2800" b="1" dirty="0">
                <a:ln w="0"/>
                <a:solidFill>
                  <a:srgbClr val="FF0000"/>
                </a:solidFill>
                <a:effectLst>
                  <a:outerShdw blurRad="38100" dist="19050" dir="2700000" algn="tl" rotWithShape="0">
                    <a:schemeClr val="dk1">
                      <a:alpha val="40000"/>
                    </a:schemeClr>
                  </a:outerShdw>
                </a:effectLst>
              </a:rPr>
              <a:t>19 November</a:t>
            </a:r>
            <a:r>
              <a:rPr lang="en-US" sz="2800" b="0" cap="none" spc="0" dirty="0">
                <a:ln w="0"/>
                <a:solidFill>
                  <a:schemeClr val="tx1"/>
                </a:solidFill>
                <a:effectLst>
                  <a:outerShdw blurRad="38100" dist="19050" dir="2700000" algn="tl" rotWithShape="0">
                    <a:schemeClr val="dk1">
                      <a:alpha val="40000"/>
                    </a:schemeClr>
                  </a:outerShdw>
                </a:effectLst>
              </a:rPr>
              <a:t>, 2021, </a:t>
            </a:r>
            <a:r>
              <a:rPr lang="en-US" sz="2800" b="1" cap="none" spc="0" dirty="0">
                <a:ln w="0"/>
                <a:solidFill>
                  <a:srgbClr val="FF0000"/>
                </a:solidFill>
                <a:effectLst>
                  <a:outerShdw blurRad="38100" dist="19050" dir="2700000" algn="tl" rotWithShape="0">
                    <a:schemeClr val="dk1">
                      <a:alpha val="40000"/>
                    </a:schemeClr>
                  </a:outerShdw>
                </a:effectLst>
              </a:rPr>
              <a:t>14</a:t>
            </a:r>
            <a:r>
              <a:rPr lang="en-US" sz="2800" b="1" dirty="0">
                <a:ln w="0"/>
                <a:solidFill>
                  <a:srgbClr val="FF0000"/>
                </a:solidFill>
                <a:effectLst>
                  <a:outerShdw blurRad="38100" dist="19050" dir="2700000" algn="tl" rotWithShape="0">
                    <a:schemeClr val="dk1">
                      <a:alpha val="40000"/>
                    </a:schemeClr>
                  </a:outerShdw>
                </a:effectLst>
              </a:rPr>
              <a:t>:35 - 14:55</a:t>
            </a:r>
            <a:endParaRPr lang="en-US" sz="2800" b="1" cap="none" spc="0" dirty="0">
              <a:ln w="0"/>
              <a:solidFill>
                <a:srgbClr val="FF0000"/>
              </a:solidFill>
              <a:effectLst>
                <a:outerShdw blurRad="38100" dist="19050" dir="2700000" algn="tl" rotWithShape="0">
                  <a:schemeClr val="dk1">
                    <a:alpha val="40000"/>
                  </a:schemeClr>
                </a:outerShdw>
              </a:effectLst>
            </a:endParaRPr>
          </a:p>
        </p:txBody>
      </p:sp>
      <p:sp>
        <p:nvSpPr>
          <p:cNvPr id="23" name="Rectangle 22"/>
          <p:cNvSpPr/>
          <p:nvPr/>
        </p:nvSpPr>
        <p:spPr>
          <a:xfrm>
            <a:off x="5031224" y="6195458"/>
            <a:ext cx="7142301" cy="369332"/>
          </a:xfrm>
          <a:prstGeom prst="rect">
            <a:avLst/>
          </a:prstGeom>
        </p:spPr>
        <p:txBody>
          <a:bodyPr wrap="square">
            <a:spAutoFit/>
          </a:bodyPr>
          <a:lstStyle/>
          <a:p>
            <a:pPr algn="just"/>
            <a:r>
              <a:rPr lang="en-US" sz="1600" b="1" dirty="0">
                <a:latin typeface="Montserrat"/>
              </a:rPr>
              <a:t>Session S3.3 - BIO : </a:t>
            </a:r>
            <a:r>
              <a:rPr lang="en-US" b="1" dirty="0">
                <a:solidFill>
                  <a:srgbClr val="7030A0"/>
                </a:solidFill>
                <a:latin typeface="Montserrat"/>
              </a:rPr>
              <a:t>Bio-Inspired Manufacturing &amp; Ethical Aspects</a:t>
            </a:r>
            <a:endParaRPr lang="en-US" dirty="0">
              <a:solidFill>
                <a:srgbClr val="7030A0"/>
              </a:solidFill>
            </a:endParaRPr>
          </a:p>
        </p:txBody>
      </p:sp>
      <p:pic>
        <p:nvPicPr>
          <p:cNvPr id="24" name="Picture 23"/>
          <p:cNvPicPr>
            <a:picLocks noChangeAspect="1"/>
          </p:cNvPicPr>
          <p:nvPr/>
        </p:nvPicPr>
        <p:blipFill>
          <a:blip r:embed="rId5"/>
          <a:stretch>
            <a:fillRect/>
          </a:stretch>
        </p:blipFill>
        <p:spPr>
          <a:xfrm>
            <a:off x="166138" y="5943121"/>
            <a:ext cx="4628228" cy="713983"/>
          </a:xfrm>
          <a:prstGeom prst="rect">
            <a:avLst/>
          </a:prstGeom>
        </p:spPr>
      </p:pic>
    </p:spTree>
    <p:extLst>
      <p:ext uri="{BB962C8B-B14F-4D97-AF65-F5344CB8AC3E}">
        <p14:creationId xmlns:p14="http://schemas.microsoft.com/office/powerpoint/2010/main" val="2273393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74024" y="3355397"/>
            <a:ext cx="3269881" cy="326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9000708" y="2454891"/>
            <a:ext cx="2702215" cy="584775"/>
          </a:xfrm>
          <a:prstGeom prst="rect">
            <a:avLst/>
          </a:prstGeom>
          <a:noFill/>
        </p:spPr>
        <p:txBody>
          <a:bodyPr wrap="none" lIns="91440" tIns="45720" rIns="91440" bIns="45720">
            <a:spAutoFit/>
          </a:bodyPr>
          <a:lstStyle/>
          <a:p>
            <a:pPr algn="ctr"/>
            <a:r>
              <a:rPr lang="en-US" sz="32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Vagan Terziyan</a:t>
            </a:r>
          </a:p>
        </p:txBody>
      </p:sp>
      <p:sp>
        <p:nvSpPr>
          <p:cNvPr id="18" name="Rectangle 17"/>
          <p:cNvSpPr/>
          <p:nvPr/>
        </p:nvSpPr>
        <p:spPr>
          <a:xfrm>
            <a:off x="8927023" y="23509"/>
            <a:ext cx="2474909" cy="923330"/>
          </a:xfrm>
          <a:prstGeom prst="rect">
            <a:avLst/>
          </a:prstGeom>
          <a:noFill/>
        </p:spPr>
        <p:txBody>
          <a:bodyPr wrap="none" lIns="91440" tIns="45720" rIns="91440" bIns="45720">
            <a:spAutoFit/>
          </a:bodyPr>
          <a:lstStyle/>
          <a:p>
            <a:pPr algn="ctr"/>
            <a:r>
              <a:rPr lang="en-US" sz="54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Authors</a:t>
            </a:r>
          </a:p>
        </p:txBody>
      </p:sp>
      <p:sp>
        <p:nvSpPr>
          <p:cNvPr id="22" name="TextBox 21"/>
          <p:cNvSpPr txBox="1"/>
          <p:nvPr/>
        </p:nvSpPr>
        <p:spPr>
          <a:xfrm>
            <a:off x="9291333" y="2973397"/>
            <a:ext cx="2212200" cy="369332"/>
          </a:xfrm>
          <a:prstGeom prst="rect">
            <a:avLst/>
          </a:prstGeom>
          <a:noFill/>
        </p:spPr>
        <p:txBody>
          <a:bodyPr wrap="square" rtlCol="0">
            <a:spAutoFit/>
          </a:bodyPr>
          <a:lstStyle/>
          <a:p>
            <a:r>
              <a:rPr lang="en-US" dirty="0">
                <a:hlinkClick r:id="rId3"/>
              </a:rPr>
              <a:t>vagan.terziyan@jyu.fi</a:t>
            </a:r>
            <a:r>
              <a:rPr lang="en-US" dirty="0"/>
              <a:t> </a:t>
            </a:r>
          </a:p>
        </p:txBody>
      </p:sp>
      <p:grpSp>
        <p:nvGrpSpPr>
          <p:cNvPr id="23" name="Group 22"/>
          <p:cNvGrpSpPr/>
          <p:nvPr/>
        </p:nvGrpSpPr>
        <p:grpSpPr>
          <a:xfrm>
            <a:off x="5239087" y="5197813"/>
            <a:ext cx="3435776" cy="1427465"/>
            <a:chOff x="2663700" y="3423372"/>
            <a:chExt cx="3435776" cy="1427465"/>
          </a:xfrm>
        </p:grpSpPr>
        <p:pic>
          <p:nvPicPr>
            <p:cNvPr id="7" name="Picture 2">
              <a:hlinkClick r:id="rId4"/>
            </p:cNvPr>
            <p:cNvPicPr>
              <a:picLocks noChangeAspect="1" noChangeArrowheads="1"/>
            </p:cNvPicPr>
            <p:nvPr/>
          </p:nvPicPr>
          <p:blipFill>
            <a:blip r:embed="rId5">
              <a:clrChange>
                <a:clrFrom>
                  <a:srgbClr val="F9F9F9"/>
                </a:clrFrom>
                <a:clrTo>
                  <a:srgbClr val="F9F9F9">
                    <a:alpha val="0"/>
                  </a:srgbClr>
                </a:clrTo>
              </a:clrChange>
              <a:extLst>
                <a:ext uri="{28A0092B-C50C-407E-A947-70E740481C1C}">
                  <a14:useLocalDpi xmlns:a14="http://schemas.microsoft.com/office/drawing/2010/main" val="0"/>
                </a:ext>
              </a:extLst>
            </a:blip>
            <a:srcRect/>
            <a:stretch>
              <a:fillRect/>
            </a:stretch>
          </p:blipFill>
          <p:spPr bwMode="auto">
            <a:xfrm>
              <a:off x="2663700" y="3423372"/>
              <a:ext cx="3435776" cy="1427465"/>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Rectangle 20"/>
            <p:cNvSpPr/>
            <p:nvPr/>
          </p:nvSpPr>
          <p:spPr>
            <a:xfrm>
              <a:off x="3305688" y="3791424"/>
              <a:ext cx="2370264" cy="369332"/>
            </a:xfrm>
            <a:prstGeom prst="rect">
              <a:avLst/>
            </a:prstGeom>
          </p:spPr>
          <p:txBody>
            <a:bodyPr wrap="none">
              <a:spAutoFit/>
            </a:bodyPr>
            <a:lstStyle/>
            <a:p>
              <a:r>
                <a:rPr lang="en-US" dirty="0">
                  <a:hlinkClick r:id="rId6"/>
                </a:rPr>
                <a:t>https://www.jyu.fi/en/</a:t>
              </a:r>
              <a:r>
                <a:rPr lang="en-US" dirty="0"/>
                <a:t> </a:t>
              </a:r>
            </a:p>
          </p:txBody>
        </p:sp>
      </p:grpSp>
      <p:grpSp>
        <p:nvGrpSpPr>
          <p:cNvPr id="11" name="Group 10"/>
          <p:cNvGrpSpPr/>
          <p:nvPr/>
        </p:nvGrpSpPr>
        <p:grpSpPr>
          <a:xfrm>
            <a:off x="186754" y="3365021"/>
            <a:ext cx="5694283" cy="1542405"/>
            <a:chOff x="7560792" y="2676526"/>
            <a:chExt cx="4415071" cy="1109104"/>
          </a:xfrm>
        </p:grpSpPr>
        <p:pic>
          <p:nvPicPr>
            <p:cNvPr id="5" name="Picture 4"/>
            <p:cNvPicPr>
              <a:picLocks noChangeAspect="1"/>
            </p:cNvPicPr>
            <p:nvPr/>
          </p:nvPicPr>
          <p:blipFill>
            <a:blip r:embed="rId7"/>
            <a:stretch>
              <a:fillRect/>
            </a:stretch>
          </p:blipFill>
          <p:spPr>
            <a:xfrm>
              <a:off x="7560792" y="2676526"/>
              <a:ext cx="4415071" cy="1109104"/>
            </a:xfrm>
            <a:prstGeom prst="rect">
              <a:avLst/>
            </a:prstGeom>
            <a:ln w="19050">
              <a:solidFill>
                <a:schemeClr val="tx1"/>
              </a:solidFill>
            </a:ln>
          </p:spPr>
        </p:pic>
        <p:sp>
          <p:nvSpPr>
            <p:cNvPr id="6" name="Rectangle 5"/>
            <p:cNvSpPr/>
            <p:nvPr/>
          </p:nvSpPr>
          <p:spPr>
            <a:xfrm>
              <a:off x="9801871" y="3424508"/>
              <a:ext cx="2115102" cy="331971"/>
            </a:xfrm>
            <a:prstGeom prst="rect">
              <a:avLst/>
            </a:prstGeom>
          </p:spPr>
          <p:txBody>
            <a:bodyPr wrap="none">
              <a:spAutoFit/>
            </a:bodyPr>
            <a:lstStyle/>
            <a:p>
              <a:r>
                <a:rPr lang="en-US" sz="2400" dirty="0">
                  <a:hlinkClick r:id="rId8"/>
                </a:rPr>
                <a:t>https://nure.ua/en/</a:t>
              </a:r>
              <a:r>
                <a:rPr lang="en-US" sz="2400" dirty="0"/>
                <a:t> </a:t>
              </a:r>
            </a:p>
          </p:txBody>
        </p:sp>
      </p:grpSp>
      <p:sp>
        <p:nvSpPr>
          <p:cNvPr id="19" name="Rectangle 18"/>
          <p:cNvSpPr/>
          <p:nvPr/>
        </p:nvSpPr>
        <p:spPr>
          <a:xfrm>
            <a:off x="5942365" y="1100700"/>
            <a:ext cx="6249635" cy="1384995"/>
          </a:xfrm>
          <a:prstGeom prst="rect">
            <a:avLst/>
          </a:prstGeom>
          <a:solidFill>
            <a:srgbClr val="FFFF00"/>
          </a:solidFill>
          <a:ln w="25400">
            <a:solidFill>
              <a:srgbClr val="FF0000"/>
            </a:solidFill>
          </a:ln>
        </p:spPr>
        <p:txBody>
          <a:bodyPr wrap="square">
            <a:spAutoFit/>
          </a:bodyPr>
          <a:lstStyle/>
          <a:p>
            <a:pPr algn="ctr"/>
            <a:r>
              <a:rPr lang="en-US" sz="2800" b="1" cap="all"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“Generative Adversarial Networks with Bio-Inspired Primary Visual Cortex for Industry 4.0”</a:t>
            </a:r>
          </a:p>
        </p:txBody>
      </p:sp>
      <p:pic>
        <p:nvPicPr>
          <p:cNvPr id="2" name="Picture 1"/>
          <p:cNvPicPr>
            <a:picLocks noChangeAspect="1"/>
          </p:cNvPicPr>
          <p:nvPr/>
        </p:nvPicPr>
        <p:blipFill>
          <a:blip r:embed="rId9"/>
          <a:stretch>
            <a:fillRect/>
          </a:stretch>
        </p:blipFill>
        <p:spPr>
          <a:xfrm>
            <a:off x="206004" y="1108438"/>
            <a:ext cx="1677264" cy="2096580"/>
          </a:xfrm>
          <a:prstGeom prst="rect">
            <a:avLst/>
          </a:prstGeom>
          <a:ln w="19050">
            <a:solidFill>
              <a:schemeClr val="tx1"/>
            </a:solidFill>
          </a:ln>
        </p:spPr>
      </p:pic>
      <p:pic>
        <p:nvPicPr>
          <p:cNvPr id="3" name="Picture 2"/>
          <p:cNvPicPr>
            <a:picLocks noChangeAspect="1"/>
          </p:cNvPicPr>
          <p:nvPr/>
        </p:nvPicPr>
        <p:blipFill>
          <a:blip r:embed="rId10"/>
          <a:stretch>
            <a:fillRect/>
          </a:stretch>
        </p:blipFill>
        <p:spPr>
          <a:xfrm>
            <a:off x="4006423" y="1108438"/>
            <a:ext cx="1868567" cy="2119363"/>
          </a:xfrm>
          <a:prstGeom prst="rect">
            <a:avLst/>
          </a:prstGeom>
          <a:ln w="19050">
            <a:solidFill>
              <a:schemeClr val="tx1"/>
            </a:solidFill>
          </a:ln>
        </p:spPr>
      </p:pic>
      <p:pic>
        <p:nvPicPr>
          <p:cNvPr id="17" name="Picture 16"/>
          <p:cNvPicPr>
            <a:picLocks noChangeAspect="1"/>
          </p:cNvPicPr>
          <p:nvPr/>
        </p:nvPicPr>
        <p:blipFill>
          <a:blip r:embed="rId11"/>
          <a:stretch>
            <a:fillRect/>
          </a:stretch>
        </p:blipFill>
        <p:spPr>
          <a:xfrm>
            <a:off x="2133856" y="1108438"/>
            <a:ext cx="1659648" cy="2119363"/>
          </a:xfrm>
          <a:prstGeom prst="rect">
            <a:avLst/>
          </a:prstGeom>
          <a:ln w="19050">
            <a:solidFill>
              <a:schemeClr val="tx1"/>
            </a:solidFill>
          </a:ln>
        </p:spPr>
      </p:pic>
      <p:sp>
        <p:nvSpPr>
          <p:cNvPr id="4" name="Rectangle 3"/>
          <p:cNvSpPr/>
          <p:nvPr/>
        </p:nvSpPr>
        <p:spPr>
          <a:xfrm>
            <a:off x="400018" y="250490"/>
            <a:ext cx="1535910"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Vladyslav Branytskyi</a:t>
            </a:r>
          </a:p>
        </p:txBody>
      </p:sp>
      <p:sp>
        <p:nvSpPr>
          <p:cNvPr id="10" name="Rectangle 9"/>
          <p:cNvSpPr/>
          <p:nvPr/>
        </p:nvSpPr>
        <p:spPr>
          <a:xfrm>
            <a:off x="2122413" y="240787"/>
            <a:ext cx="1694798"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Mariia Golovianko</a:t>
            </a:r>
          </a:p>
        </p:txBody>
      </p:sp>
      <p:sp>
        <p:nvSpPr>
          <p:cNvPr id="20" name="Rectangle 19"/>
          <p:cNvSpPr/>
          <p:nvPr/>
        </p:nvSpPr>
        <p:spPr>
          <a:xfrm>
            <a:off x="4191391" y="240787"/>
            <a:ext cx="1503727" cy="830997"/>
          </a:xfrm>
          <a:prstGeom prst="rect">
            <a:avLst/>
          </a:prstGeom>
        </p:spPr>
        <p:txBody>
          <a:bodyPr wrap="square">
            <a:spAutoFit/>
          </a:bodyPr>
          <a:lstStyle/>
          <a:p>
            <a:pPr algn="ctr"/>
            <a:r>
              <a:rPr lang="en-US" sz="2400" b="1"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Diana Malyk</a:t>
            </a:r>
          </a:p>
        </p:txBody>
      </p:sp>
      <p:pic>
        <p:nvPicPr>
          <p:cNvPr id="12" name="Picture 11"/>
          <p:cNvPicPr>
            <a:picLocks noChangeAspect="1"/>
          </p:cNvPicPr>
          <p:nvPr/>
        </p:nvPicPr>
        <p:blipFill>
          <a:blip r:embed="rId12"/>
          <a:stretch>
            <a:fillRect/>
          </a:stretch>
        </p:blipFill>
        <p:spPr>
          <a:xfrm>
            <a:off x="6086569" y="2776082"/>
            <a:ext cx="2409018" cy="1914566"/>
          </a:xfrm>
          <a:prstGeom prst="rect">
            <a:avLst/>
          </a:prstGeom>
        </p:spPr>
      </p:pic>
      <p:pic>
        <p:nvPicPr>
          <p:cNvPr id="13" name="Picture 12"/>
          <p:cNvPicPr>
            <a:picLocks noChangeAspect="1"/>
          </p:cNvPicPr>
          <p:nvPr/>
        </p:nvPicPr>
        <p:blipFill>
          <a:blip r:embed="rId13"/>
          <a:stretch>
            <a:fillRect/>
          </a:stretch>
        </p:blipFill>
        <p:spPr>
          <a:xfrm>
            <a:off x="1396777" y="5002225"/>
            <a:ext cx="3179967" cy="1661947"/>
          </a:xfrm>
          <a:prstGeom prst="rect">
            <a:avLst/>
          </a:prstGeom>
        </p:spPr>
      </p:pic>
      <p:pic>
        <p:nvPicPr>
          <p:cNvPr id="24" name="Picture 23"/>
          <p:cNvPicPr>
            <a:picLocks noChangeAspect="1"/>
          </p:cNvPicPr>
          <p:nvPr/>
        </p:nvPicPr>
        <p:blipFill>
          <a:blip r:embed="rId14"/>
          <a:stretch>
            <a:fillRect/>
          </a:stretch>
        </p:blipFill>
        <p:spPr>
          <a:xfrm>
            <a:off x="73888" y="6350054"/>
            <a:ext cx="2283114" cy="448780"/>
          </a:xfrm>
          <a:prstGeom prst="rect">
            <a:avLst/>
          </a:prstGeom>
        </p:spPr>
      </p:pic>
    </p:spTree>
    <p:extLst>
      <p:ext uri="{BB962C8B-B14F-4D97-AF65-F5344CB8AC3E}">
        <p14:creationId xmlns:p14="http://schemas.microsoft.com/office/powerpoint/2010/main" val="20580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8757" y="93543"/>
            <a:ext cx="11657547" cy="6069182"/>
          </a:xfrm>
          <a:prstGeom prst="rect">
            <a:avLst/>
          </a:prstGeom>
        </p:spPr>
      </p:pic>
      <p:pic>
        <p:nvPicPr>
          <p:cNvPr id="3" name="Picture 2"/>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802814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EFEFE"/>
              </a:clrFrom>
              <a:clrTo>
                <a:srgbClr val="FEFEFE">
                  <a:alpha val="0"/>
                </a:srgbClr>
              </a:clrTo>
            </a:clrChange>
          </a:blip>
          <a:stretch>
            <a:fillRect/>
          </a:stretch>
        </p:blipFill>
        <p:spPr>
          <a:xfrm rot="5400000">
            <a:off x="6209742" y="893189"/>
            <a:ext cx="6459064" cy="5505449"/>
          </a:xfrm>
          <a:prstGeom prst="rect">
            <a:avLst/>
          </a:prstGeom>
        </p:spPr>
      </p:pic>
      <p:sp>
        <p:nvSpPr>
          <p:cNvPr id="10" name="Rectangle 7"/>
          <p:cNvSpPr>
            <a:spLocks noChangeArrowheads="1"/>
          </p:cNvSpPr>
          <p:nvPr/>
        </p:nvSpPr>
        <p:spPr bwMode="auto">
          <a:xfrm>
            <a:off x="4086" y="-120"/>
            <a:ext cx="7645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Our inputs from ISM-2020</a:t>
            </a: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 </a:t>
            </a:r>
          </a:p>
        </p:txBody>
      </p:sp>
      <p:sp>
        <p:nvSpPr>
          <p:cNvPr id="3" name="TextBox 2"/>
          <p:cNvSpPr txBox="1"/>
          <p:nvPr/>
        </p:nvSpPr>
        <p:spPr>
          <a:xfrm>
            <a:off x="6944942" y="1249639"/>
            <a:ext cx="4834675"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eo" panose="020F0802020204030203" pitchFamily="34" charset="0"/>
                <a:ea typeface="+mn-ea"/>
                <a:cs typeface="+mn-cs"/>
              </a:rPr>
              <a:t>… Here we present a taxonomy of adversarial neural networks’ architectures, which can be used for different task of designing artificial digital immunity of intelligent systems and enable digital vaccination as a proactive protection strategy. We suggest several innovative components for the generative adversarial networks, which can be used in many other disciplines giving essential added value to the adversarial learning …</a:t>
            </a:r>
          </a:p>
        </p:txBody>
      </p:sp>
      <p:pic>
        <p:nvPicPr>
          <p:cNvPr id="9" name="Picture 8"/>
          <p:cNvPicPr>
            <a:picLocks noChangeAspect="1"/>
          </p:cNvPicPr>
          <p:nvPr/>
        </p:nvPicPr>
        <p:blipFill>
          <a:blip r:embed="rId3">
            <a:clrChange>
              <a:clrFrom>
                <a:srgbClr val="FFFFFF"/>
              </a:clrFrom>
              <a:clrTo>
                <a:srgbClr val="FFFFFF">
                  <a:alpha val="0"/>
                </a:srgbClr>
              </a:clrTo>
            </a:clrChange>
          </a:blip>
          <a:stretch>
            <a:fillRect/>
          </a:stretch>
        </p:blipFill>
        <p:spPr>
          <a:xfrm>
            <a:off x="10802936" y="35348"/>
            <a:ext cx="1304925" cy="1266825"/>
          </a:xfrm>
          <a:prstGeom prst="rect">
            <a:avLst/>
          </a:prstGeom>
        </p:spPr>
      </p:pic>
      <p:pic>
        <p:nvPicPr>
          <p:cNvPr id="12" name="Picture 11">
            <a:hlinkClick r:id="rId4"/>
          </p:cNvPr>
          <p:cNvPicPr>
            <a:picLocks noChangeAspect="1"/>
          </p:cNvPicPr>
          <p:nvPr/>
        </p:nvPicPr>
        <p:blipFill>
          <a:blip r:embed="rId5"/>
          <a:stretch>
            <a:fillRect/>
          </a:stretch>
        </p:blipFill>
        <p:spPr>
          <a:xfrm>
            <a:off x="66674" y="937465"/>
            <a:ext cx="6637337" cy="3952876"/>
          </a:xfrm>
          <a:prstGeom prst="rect">
            <a:avLst/>
          </a:prstGeom>
          <a:ln w="25400">
            <a:solidFill>
              <a:schemeClr val="tx1"/>
            </a:solidFill>
          </a:ln>
        </p:spPr>
      </p:pic>
      <p:sp>
        <p:nvSpPr>
          <p:cNvPr id="15" name="Rectangle 14"/>
          <p:cNvSpPr/>
          <p:nvPr/>
        </p:nvSpPr>
        <p:spPr>
          <a:xfrm>
            <a:off x="66674" y="5014395"/>
            <a:ext cx="6805764" cy="132343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Terziyan, V., Gryshko, S., &amp; Golovianko, M. (2021).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hlinkClick r:id="rId6"/>
              </a:rPr>
              <a:t>Taxonomy of Generative Adversarial Networks for Digital Immunity of Industry 4.0 Systems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Procedia Computer Science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180</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ru-RU"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676-685</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Elsevier. </a:t>
            </a:r>
            <a:r>
              <a:rPr kumimoji="0" lang="fi-FI"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tooltip="Persistent link using digital object identifier"/>
              </a:rPr>
              <a:t>https://doi.org/10.1016/j.procs.2021.01.290</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a:picLocks noChangeAspect="1"/>
          </p:cNvPicPr>
          <p:nvPr/>
        </p:nvPicPr>
        <p:blipFill>
          <a:blip r:embed="rId9"/>
          <a:stretch>
            <a:fillRect/>
          </a:stretch>
        </p:blipFill>
        <p:spPr>
          <a:xfrm>
            <a:off x="73888" y="6350054"/>
            <a:ext cx="2283114" cy="448780"/>
          </a:xfrm>
          <a:prstGeom prst="rect">
            <a:avLst/>
          </a:prstGeom>
        </p:spPr>
      </p:pic>
    </p:spTree>
    <p:extLst>
      <p:ext uri="{BB962C8B-B14F-4D97-AF65-F5344CB8AC3E}">
        <p14:creationId xmlns:p14="http://schemas.microsoft.com/office/powerpoint/2010/main" val="4128116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clrChange>
              <a:clrFrom>
                <a:srgbClr val="FEFEFE"/>
              </a:clrFrom>
              <a:clrTo>
                <a:srgbClr val="FEFEFE">
                  <a:alpha val="0"/>
                </a:srgbClr>
              </a:clrTo>
            </a:clrChange>
          </a:blip>
          <a:stretch>
            <a:fillRect/>
          </a:stretch>
        </p:blipFill>
        <p:spPr>
          <a:xfrm rot="5400000">
            <a:off x="6162117" y="932189"/>
            <a:ext cx="6459064" cy="5600699"/>
          </a:xfrm>
          <a:prstGeom prst="rect">
            <a:avLst/>
          </a:prstGeom>
        </p:spPr>
      </p:pic>
      <p:sp>
        <p:nvSpPr>
          <p:cNvPr id="3" name="TextBox 2"/>
          <p:cNvSpPr txBox="1"/>
          <p:nvPr/>
        </p:nvSpPr>
        <p:spPr>
          <a:xfrm>
            <a:off x="7064940" y="1191284"/>
            <a:ext cx="511753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leo" panose="020F0802020204030203" pitchFamily="34" charset="0"/>
                <a:ea typeface="+mn-ea"/>
                <a:cs typeface="+mn-cs"/>
              </a:rPr>
              <a:t>… Here we reported the set of successful experiments done within the project laboratory of logistics and related to project objectives: (a) modelling adversarial attacks on intelligent system via corrupting camera images and (b) automatic generating digital vaccine (special images) for retraining and protection of the system. The analogy has been also reported between the tasks of the digital immunity design and the digital cloning of humans …</a:t>
            </a:r>
          </a:p>
        </p:txBody>
      </p:sp>
      <p:pic>
        <p:nvPicPr>
          <p:cNvPr id="8" name="Picture 7"/>
          <p:cNvPicPr>
            <a:picLocks noChangeAspect="1"/>
          </p:cNvPicPr>
          <p:nvPr/>
        </p:nvPicPr>
        <p:blipFill>
          <a:blip r:embed="rId3">
            <a:clrChange>
              <a:clrFrom>
                <a:srgbClr val="FFFFFF"/>
              </a:clrFrom>
              <a:clrTo>
                <a:srgbClr val="FFFFFF">
                  <a:alpha val="0"/>
                </a:srgbClr>
              </a:clrTo>
            </a:clrChange>
          </a:blip>
          <a:stretch>
            <a:fillRect/>
          </a:stretch>
        </p:blipFill>
        <p:spPr>
          <a:xfrm>
            <a:off x="10812093" y="-120"/>
            <a:ext cx="1314450" cy="1295400"/>
          </a:xfrm>
          <a:prstGeom prst="rect">
            <a:avLst/>
          </a:prstGeom>
        </p:spPr>
      </p:pic>
      <p:pic>
        <p:nvPicPr>
          <p:cNvPr id="13" name="Picture 12">
            <a:hlinkClick r:id="rId4"/>
          </p:cNvPr>
          <p:cNvPicPr>
            <a:picLocks noChangeAspect="1"/>
          </p:cNvPicPr>
          <p:nvPr/>
        </p:nvPicPr>
        <p:blipFill>
          <a:blip r:embed="rId5"/>
          <a:stretch>
            <a:fillRect/>
          </a:stretch>
        </p:blipFill>
        <p:spPr>
          <a:xfrm>
            <a:off x="47624" y="976799"/>
            <a:ext cx="6619875" cy="3952876"/>
          </a:xfrm>
          <a:prstGeom prst="rect">
            <a:avLst/>
          </a:prstGeom>
          <a:ln w="25400">
            <a:solidFill>
              <a:schemeClr val="tx1"/>
            </a:solidFill>
          </a:ln>
        </p:spPr>
      </p:pic>
      <p:sp>
        <p:nvSpPr>
          <p:cNvPr id="14" name="Rectangle 13"/>
          <p:cNvSpPr/>
          <p:nvPr/>
        </p:nvSpPr>
        <p:spPr>
          <a:xfrm>
            <a:off x="17734" y="5077350"/>
            <a:ext cx="7047206" cy="1323439"/>
          </a:xfrm>
          <a:prstGeom prst="rect">
            <a:avLst/>
          </a:prstGeom>
          <a:solidFill>
            <a:schemeClr val="bg1">
              <a:lumMod val="85000"/>
            </a:schemeClr>
          </a:solidFill>
          <a:ln w="25400">
            <a:solidFill>
              <a:schemeClr val="tx1"/>
            </a:solidFill>
          </a:ln>
        </p:spPr>
        <p:txBody>
          <a:bodyPr wrap="square">
            <a:spAutoFit/>
          </a:bodyPr>
          <a:lstStyle/>
          <a:p>
            <a:pPr marL="0" marR="0" lvl="0" indent="0" algn="just" defTabSz="914400" rtl="0" eaLnBrk="1" fontAlgn="auto" latinLnBrk="0" hangingPunct="1">
              <a:lnSpc>
                <a:spcPct val="100000"/>
              </a:lnSpc>
              <a:spcBef>
                <a:spcPts val="300"/>
              </a:spcBef>
              <a:spcAft>
                <a:spcPts val="0"/>
              </a:spcAft>
              <a:buClrTx/>
              <a:buSzTx/>
              <a:buFontTx/>
              <a:buNone/>
              <a:tabLst/>
              <a:defRPr/>
            </a:pPr>
            <a:r>
              <a:rPr kumimoji="0" lang="fi-FI"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Golovianko, M., Gryshko, S., Terziyan, V., &amp; Tuunanen, T. (2021). </a:t>
            </a:r>
            <a:r>
              <a:rPr kumimoji="0" lang="en-US" sz="2000" b="1" i="0" u="none" strike="noStrike" kern="1200" cap="none" spc="0" normalizeH="0" baseline="0" noProof="0" dirty="0">
                <a:ln>
                  <a:noFill/>
                </a:ln>
                <a:solidFill>
                  <a:srgbClr val="FF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hlinkClick r:id="rId6"/>
              </a:rPr>
              <a:t>Towards Digital Cognitive Clones for the Decision-Makers: Adversarial Training Experiments</a:t>
            </a:r>
            <a:r>
              <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r>
              <a:rPr kumimoji="0" lang="en-US" sz="2000" b="0" i="1"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000" b="0" i="1"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7"/>
              </a:rPr>
              <a:t>Procedia Computer Science</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180</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180-189. Elsevier. </a:t>
            </a:r>
            <a:r>
              <a:rPr kumimoji="0" lang="fi-FI" sz="20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hlinkClick r:id="rId8" tooltip="Persistent link using digital object identifier"/>
              </a:rPr>
              <a:t>https://doi.org/10.1016/j.procs.2021.01.155</a:t>
            </a:r>
            <a:endParaRPr kumimoji="0" lang="en-US" sz="20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9" name="Rectangle 7"/>
          <p:cNvSpPr>
            <a:spLocks noChangeArrowheads="1"/>
          </p:cNvSpPr>
          <p:nvPr/>
        </p:nvSpPr>
        <p:spPr bwMode="auto">
          <a:xfrm>
            <a:off x="47624" y="69251"/>
            <a:ext cx="76458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fi-FI"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Our inputs from ISM-2020</a:t>
            </a: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(b) </a:t>
            </a:r>
          </a:p>
        </p:txBody>
      </p:sp>
      <p:pic>
        <p:nvPicPr>
          <p:cNvPr id="10" name="Picture 9"/>
          <p:cNvPicPr>
            <a:picLocks noChangeAspect="1"/>
          </p:cNvPicPr>
          <p:nvPr/>
        </p:nvPicPr>
        <p:blipFill>
          <a:blip r:embed="rId9"/>
          <a:stretch>
            <a:fillRect/>
          </a:stretch>
        </p:blipFill>
        <p:spPr>
          <a:xfrm>
            <a:off x="73888" y="6414706"/>
            <a:ext cx="2283114" cy="448780"/>
          </a:xfrm>
          <a:prstGeom prst="rect">
            <a:avLst/>
          </a:prstGeom>
        </p:spPr>
      </p:pic>
    </p:spTree>
    <p:extLst>
      <p:ext uri="{BB962C8B-B14F-4D97-AF65-F5344CB8AC3E}">
        <p14:creationId xmlns:p14="http://schemas.microsoft.com/office/powerpoint/2010/main" val="54456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6676" y="1017676"/>
            <a:ext cx="12035158" cy="5441674"/>
          </a:xfrm>
          <a:prstGeom prst="rect">
            <a:avLst/>
          </a:prstGeom>
        </p:spPr>
      </p:pic>
      <p:sp>
        <p:nvSpPr>
          <p:cNvPr id="3" name="Rectangle 7"/>
          <p:cNvSpPr>
            <a:spLocks noChangeArrowheads="1"/>
          </p:cNvSpPr>
          <p:nvPr/>
        </p:nvSpPr>
        <p:spPr bwMode="auto">
          <a:xfrm>
            <a:off x="227366" y="53559"/>
            <a:ext cx="1153470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fi-FI"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(Deep Convolutional) Neural Network is making decisions (can we trust them; could the network be attacked ?)</a:t>
            </a:r>
          </a:p>
        </p:txBody>
      </p:sp>
      <p:pic>
        <p:nvPicPr>
          <p:cNvPr id="5" name="Picture 4"/>
          <p:cNvPicPr>
            <a:picLocks noChangeAspect="1"/>
          </p:cNvPicPr>
          <p:nvPr/>
        </p:nvPicPr>
        <p:blipFill>
          <a:blip r:embed="rId3"/>
          <a:stretch>
            <a:fillRect/>
          </a:stretch>
        </p:blipFill>
        <p:spPr>
          <a:xfrm>
            <a:off x="73888" y="6350054"/>
            <a:ext cx="2283114" cy="448780"/>
          </a:xfrm>
          <a:prstGeom prst="rect">
            <a:avLst/>
          </a:prstGeom>
        </p:spPr>
      </p:pic>
    </p:spTree>
    <p:extLst>
      <p:ext uri="{BB962C8B-B14F-4D97-AF65-F5344CB8AC3E}">
        <p14:creationId xmlns:p14="http://schemas.microsoft.com/office/powerpoint/2010/main" val="3900158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209550" y="20631"/>
            <a:ext cx="5773440" cy="6698682"/>
            <a:chOff x="8029575" y="1079472"/>
            <a:chExt cx="3687031" cy="5140656"/>
          </a:xfrm>
        </p:grpSpPr>
        <p:grpSp>
          <p:nvGrpSpPr>
            <p:cNvPr id="12" name="Group 11"/>
            <p:cNvGrpSpPr/>
            <p:nvPr/>
          </p:nvGrpSpPr>
          <p:grpSpPr>
            <a:xfrm>
              <a:off x="8029575" y="1079472"/>
              <a:ext cx="3687031" cy="4841682"/>
              <a:chOff x="8029575" y="1079472"/>
              <a:chExt cx="3687031" cy="4841682"/>
            </a:xfrm>
          </p:grpSpPr>
          <p:grpSp>
            <p:nvGrpSpPr>
              <p:cNvPr id="7" name="Group 6"/>
              <p:cNvGrpSpPr/>
              <p:nvPr/>
            </p:nvGrpSpPr>
            <p:grpSpPr>
              <a:xfrm>
                <a:off x="8029575" y="1489047"/>
                <a:ext cx="3687031" cy="4432107"/>
                <a:chOff x="294729" y="1518699"/>
                <a:chExt cx="4030477" cy="5266083"/>
              </a:xfrm>
            </p:grpSpPr>
            <p:pic>
              <p:nvPicPr>
                <p:cNvPr id="4" name="Picture 3"/>
                <p:cNvPicPr>
                  <a:picLocks noChangeAspect="1"/>
                </p:cNvPicPr>
                <p:nvPr/>
              </p:nvPicPr>
              <p:blipFill>
                <a:blip r:embed="rId2"/>
                <a:stretch>
                  <a:fillRect/>
                </a:stretch>
              </p:blipFill>
              <p:spPr>
                <a:xfrm>
                  <a:off x="305523" y="1518699"/>
                  <a:ext cx="4016279" cy="2367418"/>
                </a:xfrm>
                <a:prstGeom prst="rect">
                  <a:avLst/>
                </a:prstGeom>
                <a:ln w="38100">
                  <a:solidFill>
                    <a:schemeClr val="bg1"/>
                  </a:solidFill>
                </a:ln>
              </p:spPr>
            </p:pic>
            <p:pic>
              <p:nvPicPr>
                <p:cNvPr id="5" name="Picture 4"/>
                <p:cNvPicPr>
                  <a:picLocks noChangeAspect="1"/>
                </p:cNvPicPr>
                <p:nvPr/>
              </p:nvPicPr>
              <p:blipFill>
                <a:blip r:embed="rId3"/>
                <a:stretch>
                  <a:fillRect/>
                </a:stretch>
              </p:blipFill>
              <p:spPr>
                <a:xfrm>
                  <a:off x="294729" y="3894068"/>
                  <a:ext cx="4019122" cy="1452025"/>
                </a:xfrm>
                <a:prstGeom prst="rect">
                  <a:avLst/>
                </a:prstGeom>
                <a:ln w="38100">
                  <a:solidFill>
                    <a:schemeClr val="bg1"/>
                  </a:solidFill>
                </a:ln>
              </p:spPr>
            </p:pic>
            <p:pic>
              <p:nvPicPr>
                <p:cNvPr id="6" name="Picture 5"/>
                <p:cNvPicPr>
                  <a:picLocks noChangeAspect="1"/>
                </p:cNvPicPr>
                <p:nvPr/>
              </p:nvPicPr>
              <p:blipFill>
                <a:blip r:embed="rId4"/>
                <a:stretch>
                  <a:fillRect/>
                </a:stretch>
              </p:blipFill>
              <p:spPr>
                <a:xfrm>
                  <a:off x="297572" y="5346093"/>
                  <a:ext cx="4027634" cy="1438689"/>
                </a:xfrm>
                <a:prstGeom prst="rect">
                  <a:avLst/>
                </a:prstGeom>
                <a:ln w="38100">
                  <a:solidFill>
                    <a:schemeClr val="bg1"/>
                  </a:solidFill>
                </a:ln>
              </p:spPr>
            </p:pic>
          </p:grpSp>
          <p:sp>
            <p:nvSpPr>
              <p:cNvPr id="11" name="Rectangle 10"/>
              <p:cNvSpPr/>
              <p:nvPr/>
            </p:nvSpPr>
            <p:spPr>
              <a:xfrm>
                <a:off x="8047667" y="1079472"/>
                <a:ext cx="1828800" cy="409575"/>
              </a:xfrm>
              <a:prstGeom prst="rect">
                <a:avLst/>
              </a:prstGeom>
              <a:solidFill>
                <a:srgbClr val="EC21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EVASION ATTACK</a:t>
                </a:r>
              </a:p>
            </p:txBody>
          </p:sp>
        </p:grpSp>
        <p:sp>
          <p:nvSpPr>
            <p:cNvPr id="13" name="Rectangle 12"/>
            <p:cNvSpPr/>
            <p:nvPr/>
          </p:nvSpPr>
          <p:spPr>
            <a:xfrm>
              <a:off x="8186446" y="5936698"/>
              <a:ext cx="3413763" cy="283430"/>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5"/>
                </a:rPr>
                <a:t>https://www.belfercenter.org/publication/AttackingAI</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grpSp>
      <p:sp>
        <p:nvSpPr>
          <p:cNvPr id="18" name="Rectangle 7"/>
          <p:cNvSpPr>
            <a:spLocks noChangeArrowheads="1"/>
          </p:cNvSpPr>
          <p:nvPr/>
        </p:nvSpPr>
        <p:spPr bwMode="auto">
          <a:xfrm>
            <a:off x="7329154" y="0"/>
            <a:ext cx="377699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r>
              <a:rPr kumimoji="0" lang="en-US" altLang="fi-FI" sz="4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Evasion attack</a:t>
            </a:r>
          </a:p>
        </p:txBody>
      </p:sp>
      <p:pic>
        <p:nvPicPr>
          <p:cNvPr id="2" name="Picture 1"/>
          <p:cNvPicPr>
            <a:picLocks noChangeAspect="1"/>
          </p:cNvPicPr>
          <p:nvPr/>
        </p:nvPicPr>
        <p:blipFill>
          <a:blip r:embed="rId6"/>
          <a:stretch>
            <a:fillRect/>
          </a:stretch>
        </p:blipFill>
        <p:spPr>
          <a:xfrm>
            <a:off x="6572250" y="3764572"/>
            <a:ext cx="4893302" cy="2954741"/>
          </a:xfrm>
          <a:prstGeom prst="rect">
            <a:avLst/>
          </a:prstGeom>
          <a:ln w="19050">
            <a:solidFill>
              <a:schemeClr val="tx1"/>
            </a:solidFill>
          </a:ln>
        </p:spPr>
      </p:pic>
      <p:pic>
        <p:nvPicPr>
          <p:cNvPr id="3" name="Picture 2"/>
          <p:cNvPicPr>
            <a:picLocks noChangeAspect="1"/>
          </p:cNvPicPr>
          <p:nvPr/>
        </p:nvPicPr>
        <p:blipFill>
          <a:blip r:embed="rId7"/>
          <a:stretch>
            <a:fillRect/>
          </a:stretch>
        </p:blipFill>
        <p:spPr>
          <a:xfrm>
            <a:off x="6572250" y="851996"/>
            <a:ext cx="4893302" cy="2797173"/>
          </a:xfrm>
          <a:prstGeom prst="rect">
            <a:avLst/>
          </a:prstGeom>
          <a:ln w="19050">
            <a:solidFill>
              <a:schemeClr val="tx1"/>
            </a:solidFill>
          </a:ln>
        </p:spPr>
      </p:pic>
    </p:spTree>
    <p:extLst>
      <p:ext uri="{BB962C8B-B14F-4D97-AF65-F5344CB8AC3E}">
        <p14:creationId xmlns:p14="http://schemas.microsoft.com/office/powerpoint/2010/main" val="34033951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0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2228</TotalTime>
  <Words>2517</Words>
  <Application>Microsoft Office PowerPoint</Application>
  <PresentationFormat>Widescreen</PresentationFormat>
  <Paragraphs>125</Paragraphs>
  <Slides>28</Slides>
  <Notes>0</Notes>
  <HiddenSlides>0</HiddenSlides>
  <MMClips>0</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28</vt:i4>
      </vt:variant>
    </vt:vector>
  </HeadingPairs>
  <TitlesOfParts>
    <vt:vector size="42" baseType="lpstr">
      <vt:lpstr>SimSun</vt:lpstr>
      <vt:lpstr>Aleo</vt:lpstr>
      <vt:lpstr>Arial</vt:lpstr>
      <vt:lpstr>Calibri</vt:lpstr>
      <vt:lpstr>Calibri Light</vt:lpstr>
      <vt:lpstr>charter</vt:lpstr>
      <vt:lpstr>Montserrat</vt:lpstr>
      <vt:lpstr>Symbol</vt:lpstr>
      <vt:lpstr>Times New Roman</vt:lpstr>
      <vt:lpstr>Wingdings</vt:lpstr>
      <vt:lpstr>Office Theme</vt:lpstr>
      <vt:lpstr>1_Default Design</vt:lpstr>
      <vt:lpstr>1_Office Theme</vt:lpstr>
      <vt:lpstr>102_Office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Jyväskylä</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Terziyan, Vagan</dc:creator>
  <cp:lastModifiedBy>Terziyan, Vagan</cp:lastModifiedBy>
  <cp:revision>182</cp:revision>
  <dcterms:created xsi:type="dcterms:W3CDTF">2020-10-19T08:16:34Z</dcterms:created>
  <dcterms:modified xsi:type="dcterms:W3CDTF">2024-03-15T13:44:18Z</dcterms:modified>
</cp:coreProperties>
</file>