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Lst>
  <p:notesMasterIdLst>
    <p:notesMasterId r:id="rId37"/>
  </p:notesMasterIdLst>
  <p:sldIdLst>
    <p:sldId id="345" r:id="rId4"/>
    <p:sldId id="351" r:id="rId5"/>
    <p:sldId id="258" r:id="rId6"/>
    <p:sldId id="320" r:id="rId7"/>
    <p:sldId id="348" r:id="rId8"/>
    <p:sldId id="319" r:id="rId9"/>
    <p:sldId id="321" r:id="rId10"/>
    <p:sldId id="323" r:id="rId11"/>
    <p:sldId id="315" r:id="rId12"/>
    <p:sldId id="316" r:id="rId13"/>
    <p:sldId id="324" r:id="rId14"/>
    <p:sldId id="325" r:id="rId15"/>
    <p:sldId id="326" r:id="rId16"/>
    <p:sldId id="327" r:id="rId17"/>
    <p:sldId id="332" r:id="rId18"/>
    <p:sldId id="333" r:id="rId19"/>
    <p:sldId id="334" r:id="rId20"/>
    <p:sldId id="335" r:id="rId21"/>
    <p:sldId id="347" r:id="rId22"/>
    <p:sldId id="322" r:id="rId23"/>
    <p:sldId id="336" r:id="rId24"/>
    <p:sldId id="338" r:id="rId25"/>
    <p:sldId id="340" r:id="rId26"/>
    <p:sldId id="337" r:id="rId27"/>
    <p:sldId id="339" r:id="rId28"/>
    <p:sldId id="341" r:id="rId29"/>
    <p:sldId id="342" r:id="rId30"/>
    <p:sldId id="343" r:id="rId31"/>
    <p:sldId id="350" r:id="rId32"/>
    <p:sldId id="344" r:id="rId33"/>
    <p:sldId id="314" r:id="rId34"/>
    <p:sldId id="296" r:id="rId35"/>
    <p:sldId id="346" r:id="rId3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383"/>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F4F2E-67F5-4DD1-B03B-4F58278C2D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69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F4F2E-67F5-4DD1-B03B-4F58278C2D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588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40819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9.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44.pn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46.png"/><Relationship Id="rId12"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19.png"/><Relationship Id="rId10" Type="http://schemas.openxmlformats.org/officeDocument/2006/relationships/image" Target="../media/image44.png"/><Relationship Id="rId4" Type="http://schemas.openxmlformats.org/officeDocument/2006/relationships/image" Target="../media/image21.png"/><Relationship Id="rId9" Type="http://schemas.openxmlformats.org/officeDocument/2006/relationships/image" Target="../media/image43.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procs.2022.01.22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8.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bin"/><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51.png"/><Relationship Id="rId7" Type="http://schemas.openxmlformats.org/officeDocument/2006/relationships/image" Target="../media/image49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480.png"/><Relationship Id="rId5" Type="http://schemas.openxmlformats.org/officeDocument/2006/relationships/image" Target="../media/image470.png"/><Relationship Id="rId10"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10.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4.bin"/><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55.png"/><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6.bin"/><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3390/ijgi10040246" TargetMode="External"/><Relationship Id="rId2" Type="http://schemas.openxmlformats.org/officeDocument/2006/relationships/image" Target="../media/image41.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hyperlink" Target="https://www.mdpi.com/journal/ijg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cs.jyu.fi/ai/SmartResource_UBIWARE.html" TargetMode="External"/><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www.cs.jyu.fi/ai/SmartResource_UBIWARE.html" TargetMode="External"/><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mailto:vagan.terziyan@jyu.fi"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61.gif"/><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hyperlink" Target="http://clipartall.com/img/clipart-165720.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i.it.jyu.fi/ISM-2021-XAI.pptx"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6.jpeg"/><Relationship Id="rId4" Type="http://schemas.openxmlformats.org/officeDocument/2006/relationships/hyperlink" Target="mailto:vagan.terziyan@jyu.fi"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1-XAI.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analyticsindiamag.com/interview-roger-schank-leading-artificial-intelligence-theorist/" TargetMode="External"/><Relationship Id="rId7" Type="http://schemas.openxmlformats.org/officeDocument/2006/relationships/image" Target="../media/image16.png"/><Relationship Id="rId2" Type="http://schemas.openxmlformats.org/officeDocument/2006/relationships/hyperlink" Target="https://www.quora.com/What-are-the-pros-and-cons-of-neural-networks-from-a-practical-perspective"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en.wikipedia.org/wiki/Explainable_artificial_intellige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923636" y="1667449"/>
            <a:ext cx="9454678"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“Explainable AI for Industry 4.0: Semantic Representation of Deep Learning Models”</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495629"/>
            <a:ext cx="8564628"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Oleksandra Vitko</a:t>
            </a:r>
            <a:r>
              <a:rPr lang="it-IT"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173018" y="4197200"/>
            <a:ext cx="9688946"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aseline="30000" dirty="0"/>
              <a:t>a</a:t>
            </a:r>
            <a:r>
              <a:rPr lang="en-US" sz="1800" dirty="0"/>
              <a:t> Faculty of Information Technology, University of Jyväskylä, Jyväskylä, Finland</a:t>
            </a:r>
          </a:p>
          <a:p>
            <a:pPr>
              <a:spcBef>
                <a:spcPct val="0"/>
              </a:spcBef>
              <a:defRPr/>
            </a:pPr>
            <a:r>
              <a:rPr lang="en-US" sz="1800" baseline="30000" dirty="0"/>
              <a:t>b</a:t>
            </a:r>
            <a:r>
              <a:rPr lang="en-US" sz="1800" dirty="0"/>
              <a:t> Department of Artificial Intelligence, Kharkiv National University of Radio Electronics, Kharkiv, Ukraine</a:t>
            </a:r>
          </a:p>
        </p:txBody>
      </p:sp>
      <p:grpSp>
        <p:nvGrpSpPr>
          <p:cNvPr id="8" name="Group 7"/>
          <p:cNvGrpSpPr/>
          <p:nvPr/>
        </p:nvGrpSpPr>
        <p:grpSpPr>
          <a:xfrm>
            <a:off x="1438750" y="5138125"/>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283427" y="5144004"/>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Tree>
    <p:extLst>
      <p:ext uri="{BB962C8B-B14F-4D97-AF65-F5344CB8AC3E}">
        <p14:creationId xmlns:p14="http://schemas.microsoft.com/office/powerpoint/2010/main" val="1579945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41113" y="187038"/>
            <a:ext cx="3621273" cy="838197"/>
          </a:xfrm>
          <a:prstGeom prst="rect">
            <a:avLst/>
          </a:prstGeom>
        </p:spPr>
      </p:pic>
      <p:pic>
        <p:nvPicPr>
          <p:cNvPr id="6" name="Picture 5"/>
          <p:cNvPicPr>
            <a:picLocks noChangeAspect="1"/>
          </p:cNvPicPr>
          <p:nvPr/>
        </p:nvPicPr>
        <p:blipFill>
          <a:blip r:embed="rId3"/>
          <a:stretch>
            <a:fillRect/>
          </a:stretch>
        </p:blipFill>
        <p:spPr>
          <a:xfrm>
            <a:off x="9842426" y="1089891"/>
            <a:ext cx="2245216" cy="895927"/>
          </a:xfrm>
          <a:prstGeom prst="rect">
            <a:avLst/>
          </a:prstGeom>
        </p:spPr>
      </p:pic>
      <p:sp>
        <p:nvSpPr>
          <p:cNvPr id="7" name="Rectangle 6"/>
          <p:cNvSpPr/>
          <p:nvPr/>
        </p:nvSpPr>
        <p:spPr>
          <a:xfrm>
            <a:off x="413038" y="58414"/>
            <a:ext cx="7520997"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Explainable Artificial Intelligence (XAI) concept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(according to DARPA)</a:t>
            </a:r>
          </a:p>
        </p:txBody>
      </p:sp>
      <p:pic>
        <p:nvPicPr>
          <p:cNvPr id="2" name="Picture 1"/>
          <p:cNvPicPr>
            <a:picLocks noChangeAspect="1"/>
          </p:cNvPicPr>
          <p:nvPr/>
        </p:nvPicPr>
        <p:blipFill>
          <a:blip r:embed="rId4"/>
          <a:stretch>
            <a:fillRect/>
          </a:stretch>
        </p:blipFill>
        <p:spPr>
          <a:xfrm>
            <a:off x="699358" y="1258743"/>
            <a:ext cx="8787766" cy="5325919"/>
          </a:xfrm>
          <a:prstGeom prst="rect">
            <a:avLst/>
          </a:prstGeom>
        </p:spPr>
      </p:pic>
      <p:pic>
        <p:nvPicPr>
          <p:cNvPr id="8" name="Picture 7"/>
          <p:cNvPicPr>
            <a:picLocks noChangeAspect="1"/>
          </p:cNvPicPr>
          <p:nvPr/>
        </p:nvPicPr>
        <p:blipFill>
          <a:blip r:embed="rId5"/>
          <a:stretch>
            <a:fillRect/>
          </a:stretch>
        </p:blipFill>
        <p:spPr>
          <a:xfrm>
            <a:off x="9773444" y="6229981"/>
            <a:ext cx="2283114" cy="448780"/>
          </a:xfrm>
          <a:prstGeom prst="rect">
            <a:avLst/>
          </a:prstGeom>
        </p:spPr>
      </p:pic>
      <p:grpSp>
        <p:nvGrpSpPr>
          <p:cNvPr id="10" name="Group 9"/>
          <p:cNvGrpSpPr/>
          <p:nvPr/>
        </p:nvGrpSpPr>
        <p:grpSpPr>
          <a:xfrm>
            <a:off x="2410691" y="3297383"/>
            <a:ext cx="849746" cy="1524000"/>
            <a:chOff x="2410691" y="3297383"/>
            <a:chExt cx="849746" cy="1524000"/>
          </a:xfrm>
        </p:grpSpPr>
        <p:sp>
          <p:nvSpPr>
            <p:cNvPr id="4" name="Down Arrow 3"/>
            <p:cNvSpPr/>
            <p:nvPr/>
          </p:nvSpPr>
          <p:spPr>
            <a:xfrm>
              <a:off x="2410691" y="3297383"/>
              <a:ext cx="849746" cy="1524000"/>
            </a:xfrm>
            <a:prstGeom prst="downArrow">
              <a:avLst>
                <a:gd name="adj1" fmla="val 50000"/>
                <a:gd name="adj2" fmla="val 78947"/>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10182" y="3843495"/>
              <a:ext cx="450764"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grpSp>
      <p:sp>
        <p:nvSpPr>
          <p:cNvPr id="11" name="Rectangle 10"/>
          <p:cNvSpPr/>
          <p:nvPr/>
        </p:nvSpPr>
        <p:spPr>
          <a:xfrm>
            <a:off x="10062831" y="1985818"/>
            <a:ext cx="2024811" cy="4031873"/>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rPr>
              <a:t>DARPA believes that XAI is about changing Machine Learning process</a:t>
            </a:r>
          </a:p>
        </p:txBody>
      </p:sp>
    </p:spTree>
    <p:extLst>
      <p:ext uri="{BB962C8B-B14F-4D97-AF65-F5344CB8AC3E}">
        <p14:creationId xmlns:p14="http://schemas.microsoft.com/office/powerpoint/2010/main" val="251785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2">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3" name="Rectangle 2"/>
          <p:cNvSpPr/>
          <p:nvPr/>
        </p:nvSpPr>
        <p:spPr>
          <a:xfrm>
            <a:off x="1336556" y="79063"/>
            <a:ext cx="918270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(1): </a:t>
            </a: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Collecting digital evidence on artifacts</a:t>
            </a:r>
          </a:p>
        </p:txBody>
      </p:sp>
      <p:pic>
        <p:nvPicPr>
          <p:cNvPr id="7" name="Picture 6"/>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07023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3">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4">
            <a:clrChange>
              <a:clrFrom>
                <a:srgbClr val="FFFFFF"/>
              </a:clrFrom>
              <a:clrTo>
                <a:srgbClr val="FFFFFF">
                  <a:alpha val="0"/>
                </a:srgbClr>
              </a:clrTo>
            </a:clrChange>
          </a:blip>
          <a:stretch>
            <a:fillRect/>
          </a:stretch>
        </p:blipFill>
        <p:spPr>
          <a:xfrm>
            <a:off x="252980" y="5554091"/>
            <a:ext cx="1336930" cy="959947"/>
          </a:xfrm>
          <a:prstGeom prst="rect">
            <a:avLst/>
          </a:prstGeom>
        </p:spPr>
      </p:pic>
      <p:sp>
        <p:nvSpPr>
          <p:cNvPr id="49" name="Rectangle 48"/>
          <p:cNvSpPr/>
          <p:nvPr/>
        </p:nvSpPr>
        <p:spPr>
          <a:xfrm>
            <a:off x="1591243" y="79063"/>
            <a:ext cx="867333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(2): </a:t>
            </a: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Labelling (tagging) digital evidence</a:t>
            </a:r>
          </a:p>
        </p:txBody>
      </p:sp>
      <p:pic>
        <p:nvPicPr>
          <p:cNvPr id="15" name="Picture 14"/>
          <p:cNvPicPr>
            <a:picLocks noChangeAspect="1"/>
          </p:cNvPicPr>
          <p:nvPr/>
        </p:nvPicPr>
        <p:blipFill>
          <a:blip r:embed="rId5"/>
          <a:stretch>
            <a:fillRect/>
          </a:stretch>
        </p:blipFill>
        <p:spPr>
          <a:xfrm>
            <a:off x="9494979" y="6304816"/>
            <a:ext cx="2283114" cy="448780"/>
          </a:xfrm>
          <a:prstGeom prst="rect">
            <a:avLst/>
          </a:prstGeom>
        </p:spPr>
      </p:pic>
    </p:spTree>
    <p:extLst>
      <p:ext uri="{BB962C8B-B14F-4D97-AF65-F5344CB8AC3E}">
        <p14:creationId xmlns:p14="http://schemas.microsoft.com/office/powerpoint/2010/main" val="103209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4">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5">
            <a:clrChange>
              <a:clrFrom>
                <a:srgbClr val="FFFFFF"/>
              </a:clrFrom>
              <a:clrTo>
                <a:srgbClr val="FFFFFF">
                  <a:alpha val="0"/>
                </a:srgbClr>
              </a:clrTo>
            </a:clrChange>
          </a:blip>
          <a:stretch>
            <a:fillRect/>
          </a:stretch>
        </p:blipFill>
        <p:spPr>
          <a:xfrm>
            <a:off x="252980" y="5554091"/>
            <a:ext cx="1336930" cy="959947"/>
          </a:xfrm>
          <a:prstGeom prst="rect">
            <a:avLst/>
          </a:prstGeom>
        </p:spPr>
      </p:pic>
      <p:sp>
        <p:nvSpPr>
          <p:cNvPr id="49" name="Rectangle 48"/>
          <p:cNvSpPr/>
          <p:nvPr/>
        </p:nvSpPr>
        <p:spPr>
          <a:xfrm>
            <a:off x="51312" y="79063"/>
            <a:ext cx="11753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(3): </a:t>
            </a: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Formalization of (explicit &amp; explainable) inference rules</a:t>
            </a:r>
          </a:p>
        </p:txBody>
      </p:sp>
      <p:sp>
        <p:nvSpPr>
          <p:cNvPr id="3" name="Rectangle 2"/>
          <p:cNvSpPr/>
          <p:nvPr/>
        </p:nvSpPr>
        <p:spPr>
          <a:xfrm>
            <a:off x="7094999" y="1653927"/>
            <a:ext cx="374168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XAI</a:t>
            </a:r>
            <a:r>
              <a:rPr kumimoji="0" lang="en-US" sz="36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 </a:t>
            </a: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E</a:t>
            </a:r>
            <a:r>
              <a:rPr kumimoji="0" lang="en-US" sz="2800" b="1" i="1" u="sng"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x</a:t>
            </a: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plainable </a:t>
            </a:r>
            <a:r>
              <a:rPr kumimoji="0" lang="en-US" sz="2800" b="1" i="1" u="sng"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A</a:t>
            </a: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rtificial </a:t>
            </a:r>
            <a:r>
              <a:rPr kumimoji="0" lang="en-US" sz="2800" b="1" i="1" u="sng"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I</a:t>
            </a: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ntelligence</a:t>
            </a:r>
          </a:p>
        </p:txBody>
      </p:sp>
      <p:pic>
        <p:nvPicPr>
          <p:cNvPr id="20" name="Picture 19"/>
          <p:cNvPicPr>
            <a:picLocks noChangeAspect="1"/>
          </p:cNvPicPr>
          <p:nvPr/>
        </p:nvPicPr>
        <p:blipFill>
          <a:blip r:embed="rId6"/>
          <a:stretch>
            <a:fillRect/>
          </a:stretch>
        </p:blipFill>
        <p:spPr>
          <a:xfrm>
            <a:off x="9521416" y="6304816"/>
            <a:ext cx="2283114" cy="448780"/>
          </a:xfrm>
          <a:prstGeom prst="rect">
            <a:avLst/>
          </a:prstGeom>
        </p:spPr>
      </p:pic>
    </p:spTree>
    <p:extLst>
      <p:ext uri="{BB962C8B-B14F-4D97-AF65-F5344CB8AC3E}">
        <p14:creationId xmlns:p14="http://schemas.microsoft.com/office/powerpoint/2010/main" val="83045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pic>
        <p:nvPicPr>
          <p:cNvPr id="26" name="Picture 25"/>
          <p:cNvPicPr>
            <a:picLocks noChangeAspect="1"/>
          </p:cNvPicPr>
          <p:nvPr/>
        </p:nvPicPr>
        <p:blipFill>
          <a:blip r:embed="rId4"/>
          <a:stretch>
            <a:fillRect/>
          </a:stretch>
        </p:blipFill>
        <p:spPr>
          <a:xfrm>
            <a:off x="2941823" y="3011568"/>
            <a:ext cx="2356818" cy="933952"/>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Down Arrow 90"/>
          <p:cNvSpPr/>
          <p:nvPr/>
        </p:nvSpPr>
        <p:spPr>
          <a:xfrm rot="16200000">
            <a:off x="2284793" y="4854188"/>
            <a:ext cx="509322" cy="1111709"/>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5">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6">
            <a:clrChange>
              <a:clrFrom>
                <a:srgbClr val="FFFFFF"/>
              </a:clrFrom>
              <a:clrTo>
                <a:srgbClr val="FFFFFF">
                  <a:alpha val="0"/>
                </a:srgbClr>
              </a:clrTo>
            </a:clrChange>
          </a:blip>
          <a:stretch>
            <a:fillRect/>
          </a:stretch>
        </p:blipFill>
        <p:spPr>
          <a:xfrm>
            <a:off x="252980" y="5554091"/>
            <a:ext cx="1336930" cy="959947"/>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3155532" y="4348717"/>
            <a:ext cx="2010038" cy="1676105"/>
          </a:xfrm>
          <a:prstGeom prst="rect">
            <a:avLst/>
          </a:prstGeom>
        </p:spPr>
      </p:pic>
      <p:sp>
        <p:nvSpPr>
          <p:cNvPr id="85" name="Down Arrow 84"/>
          <p:cNvSpPr/>
          <p:nvPr/>
        </p:nvSpPr>
        <p:spPr>
          <a:xfrm rot="10800000">
            <a:off x="4036334" y="3951350"/>
            <a:ext cx="451956" cy="599394"/>
          </a:xfrm>
          <a:prstGeom prst="downArrow">
            <a:avLst>
              <a:gd name="adj1" fmla="val 50000"/>
              <a:gd name="adj2" fmla="val 779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104389" y="113567"/>
            <a:ext cx="12009378"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(4): </a:t>
            </a:r>
            <a:r>
              <a:rPr kumimoji="0" lang="en-US" sz="2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Automatic (“black-box”) inference model creation (Machine Learning)</a:t>
            </a:r>
          </a:p>
        </p:txBody>
      </p:sp>
      <p:pic>
        <p:nvPicPr>
          <p:cNvPr id="23" name="Picture 22"/>
          <p:cNvPicPr>
            <a:picLocks noChangeAspect="1"/>
          </p:cNvPicPr>
          <p:nvPr/>
        </p:nvPicPr>
        <p:blipFill>
          <a:blip r:embed="rId8"/>
          <a:stretch>
            <a:fillRect/>
          </a:stretch>
        </p:blipFill>
        <p:spPr>
          <a:xfrm>
            <a:off x="9707416" y="6304816"/>
            <a:ext cx="2283114" cy="448780"/>
          </a:xfrm>
          <a:prstGeom prst="rect">
            <a:avLst/>
          </a:prstGeom>
        </p:spPr>
      </p:pic>
    </p:spTree>
    <p:extLst>
      <p:ext uri="{BB962C8B-B14F-4D97-AF65-F5344CB8AC3E}">
        <p14:creationId xmlns:p14="http://schemas.microsoft.com/office/powerpoint/2010/main" val="220521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pic>
        <p:nvPicPr>
          <p:cNvPr id="26" name="Picture 25"/>
          <p:cNvPicPr>
            <a:picLocks noChangeAspect="1"/>
          </p:cNvPicPr>
          <p:nvPr/>
        </p:nvPicPr>
        <p:blipFill>
          <a:blip r:embed="rId4"/>
          <a:stretch>
            <a:fillRect/>
          </a:stretch>
        </p:blipFill>
        <p:spPr>
          <a:xfrm>
            <a:off x="2941823" y="3011568"/>
            <a:ext cx="2356818" cy="933952"/>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urved Right Arrow 86"/>
          <p:cNvSpPr/>
          <p:nvPr/>
        </p:nvSpPr>
        <p:spPr>
          <a:xfrm flipH="1" flipV="1">
            <a:off x="5340594" y="1969740"/>
            <a:ext cx="759144" cy="1614226"/>
          </a:xfrm>
          <a:prstGeom prst="curvedRightArrow">
            <a:avLst>
              <a:gd name="adj1" fmla="val 25000"/>
              <a:gd name="adj2" fmla="val 50000"/>
              <a:gd name="adj3" fmla="val 334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72"/>
          <p:cNvSpPr/>
          <p:nvPr/>
        </p:nvSpPr>
        <p:spPr>
          <a:xfrm>
            <a:off x="5385881" y="2393097"/>
            <a:ext cx="936423" cy="972263"/>
          </a:xfrm>
          <a:prstGeom prst="ellipse">
            <a:avLst/>
          </a:prstGeom>
          <a:solidFill>
            <a:srgbClr val="A8CF3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3"/>
          <p:cNvGrpSpPr>
            <a:grpSpLocks/>
          </p:cNvGrpSpPr>
          <p:nvPr/>
        </p:nvGrpSpPr>
        <p:grpSpPr bwMode="auto">
          <a:xfrm rot="15183715">
            <a:off x="5474842" y="2601831"/>
            <a:ext cx="796560" cy="690115"/>
            <a:chOff x="3790950" y="4653136"/>
            <a:chExt cx="1562100" cy="1524000"/>
          </a:xfrm>
        </p:grpSpPr>
        <p:pic>
          <p:nvPicPr>
            <p:cNvPr id="7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Oval 76"/>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8" name="Picture 4"/>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1" name="Down Arrow 90"/>
          <p:cNvSpPr/>
          <p:nvPr/>
        </p:nvSpPr>
        <p:spPr>
          <a:xfrm rot="16200000">
            <a:off x="2284793" y="4854188"/>
            <a:ext cx="509322" cy="1111709"/>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7">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8">
            <a:clrChange>
              <a:clrFrom>
                <a:srgbClr val="FFFFFF"/>
              </a:clrFrom>
              <a:clrTo>
                <a:srgbClr val="FFFFFF">
                  <a:alpha val="0"/>
                </a:srgbClr>
              </a:clrTo>
            </a:clrChange>
          </a:blip>
          <a:stretch>
            <a:fillRect/>
          </a:stretch>
        </p:blipFill>
        <p:spPr>
          <a:xfrm>
            <a:off x="252980" y="5554091"/>
            <a:ext cx="1336930" cy="959947"/>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3155532" y="4348717"/>
            <a:ext cx="2010038" cy="1676105"/>
          </a:xfrm>
          <a:prstGeom prst="rect">
            <a:avLst/>
          </a:prstGeom>
        </p:spPr>
      </p:pic>
      <p:sp>
        <p:nvSpPr>
          <p:cNvPr id="85" name="Down Arrow 84"/>
          <p:cNvSpPr/>
          <p:nvPr/>
        </p:nvSpPr>
        <p:spPr>
          <a:xfrm rot="10800000">
            <a:off x="4036334" y="3951350"/>
            <a:ext cx="451956" cy="599394"/>
          </a:xfrm>
          <a:prstGeom prst="downArrow">
            <a:avLst>
              <a:gd name="adj1" fmla="val 50000"/>
              <a:gd name="adj2" fmla="val 77922"/>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88075" y="113567"/>
            <a:ext cx="120420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(5): </a:t>
            </a:r>
            <a:r>
              <a:rPr kumimoji="0" lang="en-US" sz="2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Automatic translation (CAI -&gt; XAI) and integration of inference models</a:t>
            </a:r>
          </a:p>
        </p:txBody>
      </p:sp>
      <p:grpSp>
        <p:nvGrpSpPr>
          <p:cNvPr id="4" name="Group 3"/>
          <p:cNvGrpSpPr/>
          <p:nvPr/>
        </p:nvGrpSpPr>
        <p:grpSpPr>
          <a:xfrm>
            <a:off x="7648621" y="1203149"/>
            <a:ext cx="4114800" cy="4114800"/>
            <a:chOff x="7438418" y="1634067"/>
            <a:chExt cx="4114800" cy="4114800"/>
          </a:xfrm>
        </p:grpSpPr>
        <p:sp>
          <p:nvSpPr>
            <p:cNvPr id="3" name="Oval 2"/>
            <p:cNvSpPr/>
            <p:nvPr/>
          </p:nvSpPr>
          <p:spPr>
            <a:xfrm>
              <a:off x="7438418" y="1634067"/>
              <a:ext cx="4114800" cy="4114800"/>
            </a:xfrm>
            <a:prstGeom prst="ellipse">
              <a:avLst/>
            </a:prstGeom>
            <a:solidFill>
              <a:srgbClr val="A8CF38"/>
            </a:solidFill>
            <a:ln w="635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p:cNvPicPr>
              <a:picLocks noChangeAspect="1"/>
            </p:cNvPicPr>
            <p:nvPr/>
          </p:nvPicPr>
          <p:blipFill>
            <a:blip r:embed="rId10">
              <a:clrChange>
                <a:clrFrom>
                  <a:srgbClr val="FFFFFF"/>
                </a:clrFrom>
                <a:clrTo>
                  <a:srgbClr val="FFFFFF">
                    <a:alpha val="0"/>
                  </a:srgbClr>
                </a:clrTo>
              </a:clrChange>
            </a:blip>
            <a:stretch>
              <a:fillRect/>
            </a:stretch>
          </p:blipFill>
          <p:spPr>
            <a:xfrm>
              <a:off x="8101628" y="2248101"/>
              <a:ext cx="2776579" cy="2885083"/>
            </a:xfrm>
            <a:prstGeom prst="rect">
              <a:avLst/>
            </a:prstGeom>
          </p:spPr>
        </p:pic>
      </p:grpSp>
      <p:sp>
        <p:nvSpPr>
          <p:cNvPr id="31" name="Rectangle 30"/>
          <p:cNvSpPr/>
          <p:nvPr/>
        </p:nvSpPr>
        <p:spPr>
          <a:xfrm>
            <a:off x="8039206" y="5410042"/>
            <a:ext cx="332182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“Black-Box” AI to XAI transformation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Down Arrow 31"/>
          <p:cNvSpPr/>
          <p:nvPr/>
        </p:nvSpPr>
        <p:spPr>
          <a:xfrm rot="16500000">
            <a:off x="6798903" y="2336813"/>
            <a:ext cx="417702" cy="1248671"/>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11"/>
          <a:stretch>
            <a:fillRect/>
          </a:stretch>
        </p:blipFill>
        <p:spPr>
          <a:xfrm>
            <a:off x="9700119" y="6362135"/>
            <a:ext cx="2283114" cy="448780"/>
          </a:xfrm>
          <a:prstGeom prst="rect">
            <a:avLst/>
          </a:prstGeom>
        </p:spPr>
      </p:pic>
    </p:spTree>
    <p:extLst>
      <p:ext uri="{BB962C8B-B14F-4D97-AF65-F5344CB8AC3E}">
        <p14:creationId xmlns:p14="http://schemas.microsoft.com/office/powerpoint/2010/main" val="2523533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pic>
        <p:nvPicPr>
          <p:cNvPr id="26" name="Picture 25"/>
          <p:cNvPicPr>
            <a:picLocks noChangeAspect="1"/>
          </p:cNvPicPr>
          <p:nvPr/>
        </p:nvPicPr>
        <p:blipFill>
          <a:blip r:embed="rId4"/>
          <a:stretch>
            <a:fillRect/>
          </a:stretch>
        </p:blipFill>
        <p:spPr>
          <a:xfrm>
            <a:off x="2941823" y="3011568"/>
            <a:ext cx="2356818" cy="933952"/>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urved Right Arrow 86"/>
          <p:cNvSpPr/>
          <p:nvPr/>
        </p:nvSpPr>
        <p:spPr>
          <a:xfrm flipH="1" flipV="1">
            <a:off x="5340594" y="1969740"/>
            <a:ext cx="759144" cy="1614226"/>
          </a:xfrm>
          <a:prstGeom prst="curvedRightArrow">
            <a:avLst>
              <a:gd name="adj1" fmla="val 25000"/>
              <a:gd name="adj2" fmla="val 50000"/>
              <a:gd name="adj3" fmla="val 33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72"/>
          <p:cNvSpPr/>
          <p:nvPr/>
        </p:nvSpPr>
        <p:spPr>
          <a:xfrm>
            <a:off x="5385881" y="2393097"/>
            <a:ext cx="936423" cy="972263"/>
          </a:xfrm>
          <a:prstGeom prst="ellipse">
            <a:avLst/>
          </a:prstGeom>
          <a:solidFill>
            <a:srgbClr val="A8CF3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3"/>
          <p:cNvGrpSpPr>
            <a:grpSpLocks/>
          </p:cNvGrpSpPr>
          <p:nvPr/>
        </p:nvGrpSpPr>
        <p:grpSpPr bwMode="auto">
          <a:xfrm rot="15183715">
            <a:off x="5474842" y="2601831"/>
            <a:ext cx="796560" cy="690115"/>
            <a:chOff x="3790950" y="4653136"/>
            <a:chExt cx="1562100" cy="1524000"/>
          </a:xfrm>
        </p:grpSpPr>
        <p:pic>
          <p:nvPicPr>
            <p:cNvPr id="7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Oval 76"/>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8" name="Picture 4"/>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9" name="Down Arrow 88"/>
          <p:cNvSpPr/>
          <p:nvPr/>
        </p:nvSpPr>
        <p:spPr>
          <a:xfrm rot="16200000">
            <a:off x="1937676" y="1266239"/>
            <a:ext cx="508547" cy="997140"/>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Down Arrow 89"/>
          <p:cNvSpPr/>
          <p:nvPr/>
        </p:nvSpPr>
        <p:spPr>
          <a:xfrm rot="16200000">
            <a:off x="6667604" y="1147574"/>
            <a:ext cx="588644" cy="892883"/>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Down Arrow 90"/>
          <p:cNvSpPr/>
          <p:nvPr/>
        </p:nvSpPr>
        <p:spPr>
          <a:xfrm rot="16200000">
            <a:off x="2284793" y="4854188"/>
            <a:ext cx="509322" cy="1111709"/>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7">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8">
            <a:clrChange>
              <a:clrFrom>
                <a:srgbClr val="FFFFFF"/>
              </a:clrFrom>
              <a:clrTo>
                <a:srgbClr val="FFFFFF">
                  <a:alpha val="0"/>
                </a:srgbClr>
              </a:clrTo>
            </a:clrChange>
          </a:blip>
          <a:stretch>
            <a:fillRect/>
          </a:stretch>
        </p:blipFill>
        <p:spPr>
          <a:xfrm>
            <a:off x="252980" y="5554091"/>
            <a:ext cx="1336930" cy="959947"/>
          </a:xfrm>
          <a:prstGeom prst="rect">
            <a:avLst/>
          </a:prstGeom>
        </p:spPr>
      </p:pic>
      <p:sp>
        <p:nvSpPr>
          <p:cNvPr id="109" name="Rounded Rectangle 108"/>
          <p:cNvSpPr/>
          <p:nvPr/>
        </p:nvSpPr>
        <p:spPr>
          <a:xfrm>
            <a:off x="7490013" y="954165"/>
            <a:ext cx="3023600"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7502495" y="976633"/>
            <a:ext cx="2990098"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Inferred Evidence</a:t>
            </a:r>
          </a:p>
        </p:txBody>
      </p:sp>
      <p:pic>
        <p:nvPicPr>
          <p:cNvPr id="111" name="Picture 110"/>
          <p:cNvPicPr>
            <a:picLocks noChangeAspect="1"/>
          </p:cNvPicPr>
          <p:nvPr/>
        </p:nvPicPr>
        <p:blipFill>
          <a:blip r:embed="rId8">
            <a:clrChange>
              <a:clrFrom>
                <a:srgbClr val="FFFFFF"/>
              </a:clrFrom>
              <a:clrTo>
                <a:srgbClr val="FFFFFF">
                  <a:alpha val="0"/>
                </a:srgbClr>
              </a:clrTo>
            </a:clrChange>
          </a:blip>
          <a:stretch>
            <a:fillRect/>
          </a:stretch>
        </p:blipFill>
        <p:spPr>
          <a:xfrm>
            <a:off x="8044398" y="1299695"/>
            <a:ext cx="1737829" cy="1247802"/>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3155532" y="4348717"/>
            <a:ext cx="2010038" cy="1676105"/>
          </a:xfrm>
          <a:prstGeom prst="rect">
            <a:avLst/>
          </a:prstGeom>
        </p:spPr>
      </p:pic>
      <p:sp>
        <p:nvSpPr>
          <p:cNvPr id="85" name="Down Arrow 84"/>
          <p:cNvSpPr/>
          <p:nvPr/>
        </p:nvSpPr>
        <p:spPr>
          <a:xfrm rot="10800000">
            <a:off x="4036334" y="3951350"/>
            <a:ext cx="451956" cy="599394"/>
          </a:xfrm>
          <a:prstGeom prst="downArrow">
            <a:avLst>
              <a:gd name="adj1" fmla="val 50000"/>
              <a:gd name="adj2" fmla="val 77922"/>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557699" y="113567"/>
            <a:ext cx="1110278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(6): Automatic </a:t>
            </a:r>
            <a:r>
              <a:rPr kumimoji="0" lang="en-US" sz="2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inference, reasoning and new knowledge creation</a:t>
            </a:r>
          </a:p>
        </p:txBody>
      </p:sp>
      <p:pic>
        <p:nvPicPr>
          <p:cNvPr id="34" name="Picture 33"/>
          <p:cNvPicPr>
            <a:picLocks noChangeAspect="1"/>
          </p:cNvPicPr>
          <p:nvPr/>
        </p:nvPicPr>
        <p:blipFill>
          <a:blip r:embed="rId10"/>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415181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pic>
        <p:nvPicPr>
          <p:cNvPr id="26" name="Picture 25"/>
          <p:cNvPicPr>
            <a:picLocks noChangeAspect="1"/>
          </p:cNvPicPr>
          <p:nvPr/>
        </p:nvPicPr>
        <p:blipFill>
          <a:blip r:embed="rId4"/>
          <a:stretch>
            <a:fillRect/>
          </a:stretch>
        </p:blipFill>
        <p:spPr>
          <a:xfrm>
            <a:off x="2941823" y="3011568"/>
            <a:ext cx="2356818" cy="933952"/>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urved Right Arrow 86"/>
          <p:cNvSpPr/>
          <p:nvPr/>
        </p:nvSpPr>
        <p:spPr>
          <a:xfrm flipH="1" flipV="1">
            <a:off x="5340594" y="1969740"/>
            <a:ext cx="759144" cy="1614226"/>
          </a:xfrm>
          <a:prstGeom prst="curvedRightArrow">
            <a:avLst>
              <a:gd name="adj1" fmla="val 25000"/>
              <a:gd name="adj2" fmla="val 50000"/>
              <a:gd name="adj3" fmla="val 33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72"/>
          <p:cNvSpPr/>
          <p:nvPr/>
        </p:nvSpPr>
        <p:spPr>
          <a:xfrm>
            <a:off x="5385881" y="2393097"/>
            <a:ext cx="936423" cy="972263"/>
          </a:xfrm>
          <a:prstGeom prst="ellipse">
            <a:avLst/>
          </a:prstGeom>
          <a:solidFill>
            <a:srgbClr val="A8CF3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3"/>
          <p:cNvGrpSpPr>
            <a:grpSpLocks/>
          </p:cNvGrpSpPr>
          <p:nvPr/>
        </p:nvGrpSpPr>
        <p:grpSpPr bwMode="auto">
          <a:xfrm rot="15183715">
            <a:off x="5474842" y="2601831"/>
            <a:ext cx="796560" cy="690115"/>
            <a:chOff x="3790950" y="4653136"/>
            <a:chExt cx="1562100" cy="1524000"/>
          </a:xfrm>
        </p:grpSpPr>
        <p:pic>
          <p:nvPicPr>
            <p:cNvPr id="7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Oval 76"/>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8" name="Picture 4"/>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9" name="Down Arrow 88"/>
          <p:cNvSpPr/>
          <p:nvPr/>
        </p:nvSpPr>
        <p:spPr>
          <a:xfrm rot="16200000">
            <a:off x="1937676" y="1266239"/>
            <a:ext cx="508547" cy="997140"/>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Down Arrow 89"/>
          <p:cNvSpPr/>
          <p:nvPr/>
        </p:nvSpPr>
        <p:spPr>
          <a:xfrm rot="16200000">
            <a:off x="6682472" y="963153"/>
            <a:ext cx="508547" cy="892883"/>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Down Arrow 90"/>
          <p:cNvSpPr/>
          <p:nvPr/>
        </p:nvSpPr>
        <p:spPr>
          <a:xfrm rot="16200000">
            <a:off x="2284793" y="4854188"/>
            <a:ext cx="509322" cy="1111709"/>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10597226" y="2834007"/>
            <a:ext cx="1448522" cy="1445868"/>
            <a:chOff x="7672989" y="2392389"/>
            <a:chExt cx="1828800" cy="1828800"/>
          </a:xfrm>
        </p:grpSpPr>
        <p:pic>
          <p:nvPicPr>
            <p:cNvPr id="66" name="Picture 65"/>
            <p:cNvPicPr>
              <a:picLocks noChangeAspect="1"/>
            </p:cNvPicPr>
            <p:nvPr/>
          </p:nvPicPr>
          <p:blipFill>
            <a:blip r:embed="rId7"/>
            <a:stretch>
              <a:fillRect/>
            </a:stretch>
          </p:blipFill>
          <p:spPr>
            <a:xfrm>
              <a:off x="8670195" y="3340971"/>
              <a:ext cx="209550" cy="476250"/>
            </a:xfrm>
            <a:prstGeom prst="rect">
              <a:avLst/>
            </a:prstGeom>
          </p:spPr>
        </p:pic>
        <p:sp>
          <p:nvSpPr>
            <p:cNvPr id="67" name="Oval 66"/>
            <p:cNvSpPr/>
            <p:nvPr/>
          </p:nvSpPr>
          <p:spPr>
            <a:xfrm>
              <a:off x="7672989" y="2392389"/>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p:cNvPicPr>
              <a:picLocks noChangeAspect="1"/>
            </p:cNvPicPr>
            <p:nvPr/>
          </p:nvPicPr>
          <p:blipFill>
            <a:blip r:embed="rId8">
              <a:clrChange>
                <a:clrFrom>
                  <a:srgbClr val="FAE383"/>
                </a:clrFrom>
                <a:clrTo>
                  <a:srgbClr val="FAE383">
                    <a:alpha val="0"/>
                  </a:srgbClr>
                </a:clrTo>
              </a:clrChange>
            </a:blip>
            <a:stretch>
              <a:fillRect/>
            </a:stretch>
          </p:blipFill>
          <p:spPr>
            <a:xfrm>
              <a:off x="7987650" y="2641033"/>
              <a:ext cx="1258470" cy="1355691"/>
            </a:xfrm>
            <a:prstGeom prst="rect">
              <a:avLst/>
            </a:prstGeom>
          </p:spPr>
        </p:pic>
        <p:pic>
          <p:nvPicPr>
            <p:cNvPr id="69" name="Picture 32"/>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603449">
              <a:off x="8203945" y="2502416"/>
              <a:ext cx="580165" cy="35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Rounded Rectangle 95"/>
          <p:cNvSpPr/>
          <p:nvPr/>
        </p:nvSpPr>
        <p:spPr>
          <a:xfrm>
            <a:off x="7348964" y="2840182"/>
            <a:ext cx="2065273" cy="1367259"/>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p:nvSpPr>
        <p:spPr>
          <a:xfrm>
            <a:off x="7414717" y="2787662"/>
            <a:ext cx="1806648"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Ontology</a:t>
            </a:r>
          </a:p>
        </p:txBody>
      </p:sp>
      <p:sp>
        <p:nvSpPr>
          <p:cNvPr id="99" name="Down Arrow 98"/>
          <p:cNvSpPr/>
          <p:nvPr/>
        </p:nvSpPr>
        <p:spPr>
          <a:xfrm rot="5400000">
            <a:off x="9607960" y="2847171"/>
            <a:ext cx="508547" cy="1302758"/>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p:cNvPicPr>
            <a:picLocks noChangeAspect="1"/>
          </p:cNvPicPr>
          <p:nvPr/>
        </p:nvPicPr>
        <p:blipFill>
          <a:blip r:embed="rId10">
            <a:clrChange>
              <a:clrFrom>
                <a:srgbClr val="F7F7F7"/>
              </a:clrFrom>
              <a:clrTo>
                <a:srgbClr val="F7F7F7">
                  <a:alpha val="0"/>
                </a:srgbClr>
              </a:clrTo>
            </a:clrChange>
          </a:blip>
          <a:stretch>
            <a:fillRect/>
          </a:stretch>
        </p:blipFill>
        <p:spPr>
          <a:xfrm rot="21091353">
            <a:off x="7870462" y="3245646"/>
            <a:ext cx="901781" cy="951484"/>
          </a:xfrm>
          <a:prstGeom prst="rect">
            <a:avLst/>
          </a:prstGeom>
        </p:spPr>
      </p:pic>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11">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12">
            <a:clrChange>
              <a:clrFrom>
                <a:srgbClr val="FFFFFF"/>
              </a:clrFrom>
              <a:clrTo>
                <a:srgbClr val="FFFFFF">
                  <a:alpha val="0"/>
                </a:srgbClr>
              </a:clrTo>
            </a:clrChange>
          </a:blip>
          <a:stretch>
            <a:fillRect/>
          </a:stretch>
        </p:blipFill>
        <p:spPr>
          <a:xfrm>
            <a:off x="252980" y="5554091"/>
            <a:ext cx="1336930" cy="959947"/>
          </a:xfrm>
          <a:prstGeom prst="rect">
            <a:avLst/>
          </a:prstGeom>
        </p:spPr>
      </p:pic>
      <p:sp>
        <p:nvSpPr>
          <p:cNvPr id="109" name="Rounded Rectangle 108"/>
          <p:cNvSpPr/>
          <p:nvPr/>
        </p:nvSpPr>
        <p:spPr>
          <a:xfrm>
            <a:off x="7490013" y="954165"/>
            <a:ext cx="3023600"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7502495" y="976633"/>
            <a:ext cx="2990098"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Inferred Evidence</a:t>
            </a:r>
          </a:p>
        </p:txBody>
      </p:sp>
      <p:pic>
        <p:nvPicPr>
          <p:cNvPr id="111" name="Picture 110"/>
          <p:cNvPicPr>
            <a:picLocks noChangeAspect="1"/>
          </p:cNvPicPr>
          <p:nvPr/>
        </p:nvPicPr>
        <p:blipFill>
          <a:blip r:embed="rId12">
            <a:clrChange>
              <a:clrFrom>
                <a:srgbClr val="FFFFFF"/>
              </a:clrFrom>
              <a:clrTo>
                <a:srgbClr val="FFFFFF">
                  <a:alpha val="0"/>
                </a:srgbClr>
              </a:clrTo>
            </a:clrChange>
          </a:blip>
          <a:stretch>
            <a:fillRect/>
          </a:stretch>
        </p:blipFill>
        <p:spPr>
          <a:xfrm>
            <a:off x="8044398" y="1299695"/>
            <a:ext cx="1737829" cy="1247802"/>
          </a:xfrm>
          <a:prstGeom prst="rect">
            <a:avLst/>
          </a:prstGeom>
        </p:spPr>
      </p:pic>
      <p:pic>
        <p:nvPicPr>
          <p:cNvPr id="14" name="Picture 13"/>
          <p:cNvPicPr>
            <a:picLocks noChangeAspect="1"/>
          </p:cNvPicPr>
          <p:nvPr/>
        </p:nvPicPr>
        <p:blipFill>
          <a:blip r:embed="rId13">
            <a:clrChange>
              <a:clrFrom>
                <a:srgbClr val="FFFFFF"/>
              </a:clrFrom>
              <a:clrTo>
                <a:srgbClr val="FFFFFF">
                  <a:alpha val="0"/>
                </a:srgbClr>
              </a:clrTo>
            </a:clrChange>
          </a:blip>
          <a:stretch>
            <a:fillRect/>
          </a:stretch>
        </p:blipFill>
        <p:spPr>
          <a:xfrm>
            <a:off x="3155532" y="4348717"/>
            <a:ext cx="2010038" cy="1676105"/>
          </a:xfrm>
          <a:prstGeom prst="rect">
            <a:avLst/>
          </a:prstGeom>
        </p:spPr>
      </p:pic>
      <p:sp>
        <p:nvSpPr>
          <p:cNvPr id="85" name="Down Arrow 84"/>
          <p:cNvSpPr/>
          <p:nvPr/>
        </p:nvSpPr>
        <p:spPr>
          <a:xfrm rot="10800000">
            <a:off x="4036334" y="3951350"/>
            <a:ext cx="451956" cy="599394"/>
          </a:xfrm>
          <a:prstGeom prst="downArrow">
            <a:avLst>
              <a:gd name="adj1" fmla="val 50000"/>
              <a:gd name="adj2" fmla="val 77922"/>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186202" y="113567"/>
            <a:ext cx="11845807"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(7): Designing ontology as a research domain knowledge model</a:t>
            </a:r>
            <a:endParaRPr kumimoji="0" lang="en-US" sz="2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pic>
        <p:nvPicPr>
          <p:cNvPr id="43" name="Picture 42"/>
          <p:cNvPicPr>
            <a:picLocks noChangeAspect="1"/>
          </p:cNvPicPr>
          <p:nvPr/>
        </p:nvPicPr>
        <p:blipFill>
          <a:blip r:embed="rId14"/>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2205049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843567"/>
            <a:ext cx="12121756" cy="5821434"/>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ounded Rectangle 93"/>
          <p:cNvSpPr/>
          <p:nvPr/>
        </p:nvSpPr>
        <p:spPr>
          <a:xfrm>
            <a:off x="6862901" y="4594148"/>
            <a:ext cx="3648903" cy="1997729"/>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a:off x="2753578" y="962479"/>
            <a:ext cx="3680260" cy="3139932"/>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2249" y="3048043"/>
            <a:ext cx="1379702" cy="1334771"/>
            <a:chOff x="2816383" y="768855"/>
            <a:chExt cx="1828800" cy="1828800"/>
          </a:xfrm>
        </p:grpSpPr>
        <p:sp>
          <p:nvSpPr>
            <p:cNvPr id="70" name="Oval 69"/>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sp>
        <p:nvSpPr>
          <p:cNvPr id="72" name="Down Arrow 71"/>
          <p:cNvSpPr/>
          <p:nvPr/>
        </p:nvSpPr>
        <p:spPr>
          <a:xfrm>
            <a:off x="626218" y="4313069"/>
            <a:ext cx="557048" cy="5621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stretch>
            <a:fillRect/>
          </a:stretch>
        </p:blipFill>
        <p:spPr>
          <a:xfrm>
            <a:off x="2914791" y="1789632"/>
            <a:ext cx="2370874" cy="937030"/>
          </a:xfrm>
          <a:prstGeom prst="rect">
            <a:avLst/>
          </a:prstGeom>
        </p:spPr>
      </p:pic>
      <p:pic>
        <p:nvPicPr>
          <p:cNvPr id="26" name="Picture 25"/>
          <p:cNvPicPr>
            <a:picLocks noChangeAspect="1"/>
          </p:cNvPicPr>
          <p:nvPr/>
        </p:nvPicPr>
        <p:blipFill>
          <a:blip r:embed="rId4"/>
          <a:stretch>
            <a:fillRect/>
          </a:stretch>
        </p:blipFill>
        <p:spPr>
          <a:xfrm>
            <a:off x="2941823" y="3011568"/>
            <a:ext cx="2356818" cy="933952"/>
          </a:xfrm>
          <a:prstGeom prst="rect">
            <a:avLst/>
          </a:prstGeom>
        </p:spPr>
      </p:pic>
      <p:sp>
        <p:nvSpPr>
          <p:cNvPr id="84" name="Rectangle 83"/>
          <p:cNvSpPr/>
          <p:nvPr/>
        </p:nvSpPr>
        <p:spPr>
          <a:xfrm>
            <a:off x="3021445" y="899418"/>
            <a:ext cx="314220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Inference</a:t>
            </a:r>
          </a:p>
        </p:txBody>
      </p:sp>
      <p:sp>
        <p:nvSpPr>
          <p:cNvPr id="86" name="Down Arrow 85"/>
          <p:cNvSpPr/>
          <p:nvPr/>
        </p:nvSpPr>
        <p:spPr>
          <a:xfrm rot="14280000">
            <a:off x="2002195" y="2056284"/>
            <a:ext cx="407036" cy="1778635"/>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urved Right Arrow 86"/>
          <p:cNvSpPr/>
          <p:nvPr/>
        </p:nvSpPr>
        <p:spPr>
          <a:xfrm flipH="1" flipV="1">
            <a:off x="5340594" y="1969740"/>
            <a:ext cx="759144" cy="1614226"/>
          </a:xfrm>
          <a:prstGeom prst="curvedRightArrow">
            <a:avLst>
              <a:gd name="adj1" fmla="val 25000"/>
              <a:gd name="adj2" fmla="val 50000"/>
              <a:gd name="adj3" fmla="val 33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72"/>
          <p:cNvSpPr/>
          <p:nvPr/>
        </p:nvSpPr>
        <p:spPr>
          <a:xfrm>
            <a:off x="5385881" y="2393097"/>
            <a:ext cx="936423" cy="972263"/>
          </a:xfrm>
          <a:prstGeom prst="ellipse">
            <a:avLst/>
          </a:prstGeom>
          <a:solidFill>
            <a:srgbClr val="A8CF3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3"/>
          <p:cNvGrpSpPr>
            <a:grpSpLocks/>
          </p:cNvGrpSpPr>
          <p:nvPr/>
        </p:nvGrpSpPr>
        <p:grpSpPr bwMode="auto">
          <a:xfrm rot="15183715">
            <a:off x="5474842" y="2601831"/>
            <a:ext cx="796560" cy="690115"/>
            <a:chOff x="3790950" y="4653136"/>
            <a:chExt cx="1562100" cy="1524000"/>
          </a:xfrm>
        </p:grpSpPr>
        <p:pic>
          <p:nvPicPr>
            <p:cNvPr id="7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Oval 76"/>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8" name="Picture 4"/>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9" name="Down Arrow 88"/>
          <p:cNvSpPr/>
          <p:nvPr/>
        </p:nvSpPr>
        <p:spPr>
          <a:xfrm rot="16200000">
            <a:off x="1937676" y="1266239"/>
            <a:ext cx="508547" cy="997140"/>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Down Arrow 89"/>
          <p:cNvSpPr/>
          <p:nvPr/>
        </p:nvSpPr>
        <p:spPr>
          <a:xfrm rot="16200000">
            <a:off x="6682472" y="963153"/>
            <a:ext cx="508547" cy="892883"/>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Down Arrow 90"/>
          <p:cNvSpPr/>
          <p:nvPr/>
        </p:nvSpPr>
        <p:spPr>
          <a:xfrm rot="16200000">
            <a:off x="2284793" y="4854188"/>
            <a:ext cx="509322" cy="1111709"/>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91"/>
          <p:cNvPicPr>
            <a:picLocks noChangeAspect="1"/>
          </p:cNvPicPr>
          <p:nvPr/>
        </p:nvPicPr>
        <p:blipFill>
          <a:blip r:embed="rId7">
            <a:clrChange>
              <a:clrFrom>
                <a:srgbClr val="FFFFFF"/>
              </a:clrFrom>
              <a:clrTo>
                <a:srgbClr val="FFFFFF">
                  <a:alpha val="0"/>
                </a:srgbClr>
              </a:clrTo>
            </a:clrChange>
          </a:blip>
          <a:stretch>
            <a:fillRect/>
          </a:stretch>
        </p:blipFill>
        <p:spPr>
          <a:xfrm>
            <a:off x="7003752" y="5019919"/>
            <a:ext cx="3384305" cy="1536978"/>
          </a:xfrm>
          <a:prstGeom prst="rect">
            <a:avLst/>
          </a:prstGeom>
        </p:spPr>
      </p:pic>
      <p:sp>
        <p:nvSpPr>
          <p:cNvPr id="93" name="Curved Right Arrow 92"/>
          <p:cNvSpPr/>
          <p:nvPr/>
        </p:nvSpPr>
        <p:spPr>
          <a:xfrm flipH="1">
            <a:off x="10556966" y="1764810"/>
            <a:ext cx="938779" cy="3637515"/>
          </a:xfrm>
          <a:prstGeom prst="curvedRightArrow">
            <a:avLst>
              <a:gd name="adj1" fmla="val 38897"/>
              <a:gd name="adj2" fmla="val 70019"/>
              <a:gd name="adj3" fmla="val 33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oup 64"/>
          <p:cNvGrpSpPr/>
          <p:nvPr/>
        </p:nvGrpSpPr>
        <p:grpSpPr>
          <a:xfrm>
            <a:off x="10597226" y="2834007"/>
            <a:ext cx="1448522" cy="1445868"/>
            <a:chOff x="7672989" y="2392389"/>
            <a:chExt cx="1828800" cy="1828800"/>
          </a:xfrm>
        </p:grpSpPr>
        <p:pic>
          <p:nvPicPr>
            <p:cNvPr id="66" name="Picture 65"/>
            <p:cNvPicPr>
              <a:picLocks noChangeAspect="1"/>
            </p:cNvPicPr>
            <p:nvPr/>
          </p:nvPicPr>
          <p:blipFill>
            <a:blip r:embed="rId8"/>
            <a:stretch>
              <a:fillRect/>
            </a:stretch>
          </p:blipFill>
          <p:spPr>
            <a:xfrm>
              <a:off x="8670195" y="3340971"/>
              <a:ext cx="209550" cy="476250"/>
            </a:xfrm>
            <a:prstGeom prst="rect">
              <a:avLst/>
            </a:prstGeom>
          </p:spPr>
        </p:pic>
        <p:sp>
          <p:nvSpPr>
            <p:cNvPr id="67" name="Oval 66"/>
            <p:cNvSpPr/>
            <p:nvPr/>
          </p:nvSpPr>
          <p:spPr>
            <a:xfrm>
              <a:off x="7672989" y="2392389"/>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p:cNvPicPr>
              <a:picLocks noChangeAspect="1"/>
            </p:cNvPicPr>
            <p:nvPr/>
          </p:nvPicPr>
          <p:blipFill>
            <a:blip r:embed="rId9">
              <a:clrChange>
                <a:clrFrom>
                  <a:srgbClr val="FAE383"/>
                </a:clrFrom>
                <a:clrTo>
                  <a:srgbClr val="FAE383">
                    <a:alpha val="0"/>
                  </a:srgbClr>
                </a:clrTo>
              </a:clrChange>
            </a:blip>
            <a:stretch>
              <a:fillRect/>
            </a:stretch>
          </p:blipFill>
          <p:spPr>
            <a:xfrm>
              <a:off x="7987650" y="2641033"/>
              <a:ext cx="1258470" cy="1355691"/>
            </a:xfrm>
            <a:prstGeom prst="rect">
              <a:avLst/>
            </a:prstGeom>
          </p:spPr>
        </p:pic>
        <p:pic>
          <p:nvPicPr>
            <p:cNvPr id="69" name="Picture 32"/>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603449">
              <a:off x="8203945" y="2502416"/>
              <a:ext cx="580165" cy="35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94"/>
          <p:cNvSpPr/>
          <p:nvPr/>
        </p:nvSpPr>
        <p:spPr>
          <a:xfrm>
            <a:off x="6869840" y="4583638"/>
            <a:ext cx="358463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Linked Artifacts</a:t>
            </a:r>
          </a:p>
        </p:txBody>
      </p:sp>
      <p:sp>
        <p:nvSpPr>
          <p:cNvPr id="96" name="Rounded Rectangle 95"/>
          <p:cNvSpPr/>
          <p:nvPr/>
        </p:nvSpPr>
        <p:spPr>
          <a:xfrm>
            <a:off x="7348964" y="2840182"/>
            <a:ext cx="2065273" cy="1367259"/>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p:nvSpPr>
        <p:spPr>
          <a:xfrm>
            <a:off x="7414717" y="2787662"/>
            <a:ext cx="1806648"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Ontology</a:t>
            </a:r>
          </a:p>
        </p:txBody>
      </p:sp>
      <p:sp>
        <p:nvSpPr>
          <p:cNvPr id="98" name="Down Arrow 97"/>
          <p:cNvSpPr/>
          <p:nvPr/>
        </p:nvSpPr>
        <p:spPr>
          <a:xfrm>
            <a:off x="8021469" y="4065594"/>
            <a:ext cx="557048" cy="632538"/>
          </a:xfrm>
          <a:prstGeom prst="downArrow">
            <a:avLst>
              <a:gd name="adj1" fmla="val 50000"/>
              <a:gd name="adj2" fmla="val 6132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Down Arrow 98"/>
          <p:cNvSpPr/>
          <p:nvPr/>
        </p:nvSpPr>
        <p:spPr>
          <a:xfrm rot="5400000">
            <a:off x="9607960" y="2847171"/>
            <a:ext cx="508547" cy="1302758"/>
          </a:xfrm>
          <a:prstGeom prst="downArrow">
            <a:avLst>
              <a:gd name="adj1" fmla="val 50000"/>
              <a:gd name="adj2" fmla="val 918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p:cNvPicPr>
            <a:picLocks noChangeAspect="1"/>
          </p:cNvPicPr>
          <p:nvPr/>
        </p:nvPicPr>
        <p:blipFill>
          <a:blip r:embed="rId11">
            <a:clrChange>
              <a:clrFrom>
                <a:srgbClr val="F7F7F7"/>
              </a:clrFrom>
              <a:clrTo>
                <a:srgbClr val="F7F7F7">
                  <a:alpha val="0"/>
                </a:srgbClr>
              </a:clrTo>
            </a:clrChange>
          </a:blip>
          <a:stretch>
            <a:fillRect/>
          </a:stretch>
        </p:blipFill>
        <p:spPr>
          <a:xfrm rot="21091353">
            <a:off x="7870462" y="3245646"/>
            <a:ext cx="901781" cy="951484"/>
          </a:xfrm>
          <a:prstGeom prst="rect">
            <a:avLst/>
          </a:prstGeom>
        </p:spPr>
      </p:pic>
      <p:sp>
        <p:nvSpPr>
          <p:cNvPr id="101" name="Down Arrow 100"/>
          <p:cNvSpPr/>
          <p:nvPr/>
        </p:nvSpPr>
        <p:spPr>
          <a:xfrm rot="5400000">
            <a:off x="6709285" y="2849680"/>
            <a:ext cx="508547" cy="1345570"/>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p:cNvSpPr/>
          <p:nvPr/>
        </p:nvSpPr>
        <p:spPr>
          <a:xfrm>
            <a:off x="141924" y="924513"/>
            <a:ext cx="1517547"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172745" y="926181"/>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Collected Evidence</a:t>
            </a:r>
          </a:p>
        </p:txBody>
      </p:sp>
      <p:pic>
        <p:nvPicPr>
          <p:cNvPr id="105" name="Picture 104"/>
          <p:cNvPicPr>
            <a:picLocks noChangeAspect="1"/>
          </p:cNvPicPr>
          <p:nvPr/>
        </p:nvPicPr>
        <p:blipFill>
          <a:blip r:embed="rId12">
            <a:clrChange>
              <a:clrFrom>
                <a:srgbClr val="FFFFFF"/>
              </a:clrFrom>
              <a:clrTo>
                <a:srgbClr val="FFFFFF">
                  <a:alpha val="0"/>
                </a:srgbClr>
              </a:clrTo>
            </a:clrChange>
          </a:blip>
          <a:stretch>
            <a:fillRect/>
          </a:stretch>
        </p:blipFill>
        <p:spPr>
          <a:xfrm>
            <a:off x="141925" y="1468768"/>
            <a:ext cx="1422689" cy="1078729"/>
          </a:xfrm>
          <a:prstGeom prst="rect">
            <a:avLst/>
          </a:prstGeom>
        </p:spPr>
      </p:pic>
      <p:sp>
        <p:nvSpPr>
          <p:cNvPr id="13" name="Down Arrow 12"/>
          <p:cNvSpPr/>
          <p:nvPr/>
        </p:nvSpPr>
        <p:spPr>
          <a:xfrm>
            <a:off x="646946" y="2366999"/>
            <a:ext cx="557048" cy="632058"/>
          </a:xfrm>
          <a:prstGeom prst="downArrow">
            <a:avLst>
              <a:gd name="adj1" fmla="val 50000"/>
              <a:gd name="adj2" fmla="val 6132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100037" y="4954466"/>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52980" y="4914627"/>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08" name="Picture 107"/>
          <p:cNvPicPr>
            <a:picLocks noChangeAspect="1"/>
          </p:cNvPicPr>
          <p:nvPr/>
        </p:nvPicPr>
        <p:blipFill>
          <a:blip r:embed="rId13">
            <a:clrChange>
              <a:clrFrom>
                <a:srgbClr val="FFFFFF"/>
              </a:clrFrom>
              <a:clrTo>
                <a:srgbClr val="FFFFFF">
                  <a:alpha val="0"/>
                </a:srgbClr>
              </a:clrTo>
            </a:clrChange>
          </a:blip>
          <a:stretch>
            <a:fillRect/>
          </a:stretch>
        </p:blipFill>
        <p:spPr>
          <a:xfrm>
            <a:off x="252980" y="5554091"/>
            <a:ext cx="1336930" cy="959947"/>
          </a:xfrm>
          <a:prstGeom prst="rect">
            <a:avLst/>
          </a:prstGeom>
        </p:spPr>
      </p:pic>
      <p:sp>
        <p:nvSpPr>
          <p:cNvPr id="109" name="Rounded Rectangle 108"/>
          <p:cNvSpPr/>
          <p:nvPr/>
        </p:nvSpPr>
        <p:spPr>
          <a:xfrm>
            <a:off x="7490013" y="954165"/>
            <a:ext cx="3023600"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7502495" y="976633"/>
            <a:ext cx="2990098"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Inferred Evidence</a:t>
            </a:r>
          </a:p>
        </p:txBody>
      </p:sp>
      <p:pic>
        <p:nvPicPr>
          <p:cNvPr id="111" name="Picture 110"/>
          <p:cNvPicPr>
            <a:picLocks noChangeAspect="1"/>
          </p:cNvPicPr>
          <p:nvPr/>
        </p:nvPicPr>
        <p:blipFill>
          <a:blip r:embed="rId13">
            <a:clrChange>
              <a:clrFrom>
                <a:srgbClr val="FFFFFF"/>
              </a:clrFrom>
              <a:clrTo>
                <a:srgbClr val="FFFFFF">
                  <a:alpha val="0"/>
                </a:srgbClr>
              </a:clrTo>
            </a:clrChange>
          </a:blip>
          <a:stretch>
            <a:fillRect/>
          </a:stretch>
        </p:blipFill>
        <p:spPr>
          <a:xfrm>
            <a:off x="8044398" y="1299695"/>
            <a:ext cx="1737829" cy="1247802"/>
          </a:xfrm>
          <a:prstGeom prst="rect">
            <a:avLst/>
          </a:prstGeom>
        </p:spPr>
      </p:pic>
      <p:sp>
        <p:nvSpPr>
          <p:cNvPr id="112" name="Down Arrow 111"/>
          <p:cNvSpPr/>
          <p:nvPr/>
        </p:nvSpPr>
        <p:spPr>
          <a:xfrm rot="16200000">
            <a:off x="4261484" y="3678757"/>
            <a:ext cx="455192" cy="5029349"/>
          </a:xfrm>
          <a:prstGeom prst="downArrow">
            <a:avLst>
              <a:gd name="adj1" fmla="val 50000"/>
              <a:gd name="adj2" fmla="val 918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14">
            <a:clrChange>
              <a:clrFrom>
                <a:srgbClr val="FFFFFF"/>
              </a:clrFrom>
              <a:clrTo>
                <a:srgbClr val="FFFFFF">
                  <a:alpha val="0"/>
                </a:srgbClr>
              </a:clrTo>
            </a:clrChange>
          </a:blip>
          <a:stretch>
            <a:fillRect/>
          </a:stretch>
        </p:blipFill>
        <p:spPr>
          <a:xfrm>
            <a:off x="3155532" y="4348717"/>
            <a:ext cx="2010038" cy="1676105"/>
          </a:xfrm>
          <a:prstGeom prst="rect">
            <a:avLst/>
          </a:prstGeom>
        </p:spPr>
      </p:pic>
      <p:sp>
        <p:nvSpPr>
          <p:cNvPr id="85" name="Down Arrow 84"/>
          <p:cNvSpPr/>
          <p:nvPr/>
        </p:nvSpPr>
        <p:spPr>
          <a:xfrm rot="10800000">
            <a:off x="4036334" y="3951350"/>
            <a:ext cx="451956" cy="599394"/>
          </a:xfrm>
          <a:prstGeom prst="downArrow">
            <a:avLst>
              <a:gd name="adj1" fmla="val 50000"/>
              <a:gd name="adj2" fmla="val 77922"/>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708471" y="113567"/>
            <a:ext cx="1080129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(8): Linking data, knowledge and models using ontology</a:t>
            </a:r>
            <a:endParaRPr kumimoji="0" lang="en-US" sz="2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pic>
        <p:nvPicPr>
          <p:cNvPr id="50" name="Picture 49"/>
          <p:cNvPicPr>
            <a:picLocks noChangeAspect="1"/>
          </p:cNvPicPr>
          <p:nvPr/>
        </p:nvPicPr>
        <p:blipFill>
          <a:blip r:embed="rId15"/>
          <a:stretch>
            <a:fillRect/>
          </a:stretch>
        </p:blipFill>
        <p:spPr>
          <a:xfrm>
            <a:off x="9845958" y="6326819"/>
            <a:ext cx="2283114" cy="448780"/>
          </a:xfrm>
          <a:prstGeom prst="rect">
            <a:avLst/>
          </a:prstGeom>
        </p:spPr>
      </p:pic>
    </p:spTree>
    <p:extLst>
      <p:ext uri="{BB962C8B-B14F-4D97-AF65-F5344CB8AC3E}">
        <p14:creationId xmlns:p14="http://schemas.microsoft.com/office/powerpoint/2010/main" val="68672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39328" y="4320494"/>
            <a:ext cx="12123174" cy="1914442"/>
          </a:xfrm>
          <a:prstGeom prst="roundRect">
            <a:avLst>
              <a:gd name="adj" fmla="val 813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1710812" y="855398"/>
            <a:ext cx="9814317" cy="3341325"/>
          </a:xfrm>
          <a:prstGeom prst="roundRect">
            <a:avLst>
              <a:gd name="adj" fmla="val 813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066914" y="949801"/>
            <a:ext cx="1379702" cy="1334771"/>
            <a:chOff x="2816383" y="768855"/>
            <a:chExt cx="1828800" cy="1828800"/>
          </a:xfrm>
        </p:grpSpPr>
        <p:sp>
          <p:nvSpPr>
            <p:cNvPr id="5" name="Oval 4"/>
            <p:cNvSpPr/>
            <p:nvPr/>
          </p:nvSpPr>
          <p:spPr>
            <a:xfrm>
              <a:off x="2816383" y="768855"/>
              <a:ext cx="1828800" cy="1828800"/>
            </a:xfrm>
            <a:prstGeom prst="ellipse">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190742" y="872359"/>
              <a:ext cx="1105526" cy="1499986"/>
            </a:xfrm>
            <a:prstGeom prst="rect">
              <a:avLst/>
            </a:prstGeom>
          </p:spPr>
        </p:pic>
      </p:grpSp>
      <p:pic>
        <p:nvPicPr>
          <p:cNvPr id="11" name="Picture 10"/>
          <p:cNvPicPr>
            <a:picLocks noChangeAspect="1"/>
          </p:cNvPicPr>
          <p:nvPr/>
        </p:nvPicPr>
        <p:blipFill>
          <a:blip r:embed="rId3"/>
          <a:stretch>
            <a:fillRect/>
          </a:stretch>
        </p:blipFill>
        <p:spPr>
          <a:xfrm>
            <a:off x="7573815" y="2796533"/>
            <a:ext cx="2370874" cy="937030"/>
          </a:xfrm>
          <a:prstGeom prst="rect">
            <a:avLst/>
          </a:prstGeom>
        </p:spPr>
      </p:pic>
      <p:sp>
        <p:nvSpPr>
          <p:cNvPr id="12" name="Rounded Rectangle 11"/>
          <p:cNvSpPr/>
          <p:nvPr/>
        </p:nvSpPr>
        <p:spPr>
          <a:xfrm>
            <a:off x="1834478" y="2439973"/>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987421" y="2400134"/>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1987421" y="3039598"/>
            <a:ext cx="1336930" cy="959947"/>
          </a:xfrm>
          <a:prstGeom prst="rect">
            <a:avLst/>
          </a:prstGeom>
        </p:spPr>
      </p:pic>
      <p:pic>
        <p:nvPicPr>
          <p:cNvPr id="15" name="Picture 14"/>
          <p:cNvPicPr>
            <a:picLocks noChangeAspect="1"/>
          </p:cNvPicPr>
          <p:nvPr/>
        </p:nvPicPr>
        <p:blipFill>
          <a:blip r:embed="rId5"/>
          <a:stretch>
            <a:fillRect/>
          </a:stretch>
        </p:blipFill>
        <p:spPr>
          <a:xfrm>
            <a:off x="5364385" y="5065800"/>
            <a:ext cx="2356818" cy="933952"/>
          </a:xfrm>
          <a:prstGeom prst="rect">
            <a:avLst/>
          </a:prstGeom>
        </p:spPr>
      </p:pic>
      <p:grpSp>
        <p:nvGrpSpPr>
          <p:cNvPr id="18" name="Group 17"/>
          <p:cNvGrpSpPr/>
          <p:nvPr/>
        </p:nvGrpSpPr>
        <p:grpSpPr>
          <a:xfrm>
            <a:off x="4604510" y="2400134"/>
            <a:ext cx="2010038" cy="1676105"/>
            <a:chOff x="3076874" y="3587782"/>
            <a:chExt cx="2010038" cy="1676105"/>
          </a:xfrm>
        </p:grpSpPr>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3076874" y="3587782"/>
              <a:ext cx="2010038" cy="1676105"/>
            </a:xfrm>
            <a:prstGeom prst="rect">
              <a:avLst/>
            </a:prstGeom>
          </p:spPr>
        </p:pic>
        <p:sp>
          <p:nvSpPr>
            <p:cNvPr id="16" name="Rectangle 15"/>
            <p:cNvSpPr/>
            <p:nvPr/>
          </p:nvSpPr>
          <p:spPr>
            <a:xfrm>
              <a:off x="3240957" y="4467830"/>
              <a:ext cx="1681871" cy="707886"/>
            </a:xfrm>
            <a:prstGeom prst="rect">
              <a:avLst/>
            </a:prstGeom>
            <a:solidFill>
              <a:srgbClr val="FAE383"/>
            </a:solidFill>
          </p:spPr>
          <p:txBody>
            <a:bodyPr wrap="none" lIns="91440" tIns="45720" rIns="91440" bIns="45720">
              <a:spAutoFit/>
            </a:bodyPr>
            <a:lstStyle/>
            <a:p>
              <a:pPr algn="ctr"/>
              <a:r>
                <a:rPr lang="en-US" sz="4000" b="1" cap="none" spc="0" dirty="0">
                  <a:ln w="0"/>
                  <a:solidFill>
                    <a:srgbClr val="7030A0"/>
                  </a:solidFill>
                  <a:effectLst>
                    <a:outerShdw blurRad="38100" dist="19050" dir="2700000" algn="tl" rotWithShape="0">
                      <a:schemeClr val="dk1">
                        <a:alpha val="40000"/>
                      </a:schemeClr>
                    </a:outerShdw>
                  </a:effectLst>
                </a:rPr>
                <a:t>Special</a:t>
              </a:r>
            </a:p>
          </p:txBody>
        </p:sp>
      </p:grpSp>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2667557" y="4485714"/>
            <a:ext cx="2010038" cy="1676105"/>
          </a:xfrm>
          <a:prstGeom prst="rect">
            <a:avLst/>
          </a:prstGeom>
        </p:spPr>
      </p:pic>
      <p:pic>
        <p:nvPicPr>
          <p:cNvPr id="19" name="Picture 18"/>
          <p:cNvPicPr>
            <a:picLocks noChangeAspect="1"/>
          </p:cNvPicPr>
          <p:nvPr/>
        </p:nvPicPr>
        <p:blipFill>
          <a:blip r:embed="rId3"/>
          <a:stretch>
            <a:fillRect/>
          </a:stretch>
        </p:blipFill>
        <p:spPr>
          <a:xfrm>
            <a:off x="9673172" y="5065800"/>
            <a:ext cx="2370874" cy="937030"/>
          </a:xfrm>
          <a:prstGeom prst="rect">
            <a:avLst/>
          </a:prstGeom>
        </p:spPr>
      </p:pic>
      <p:sp>
        <p:nvSpPr>
          <p:cNvPr id="20" name="Rounded Rectangle 19"/>
          <p:cNvSpPr/>
          <p:nvPr/>
        </p:nvSpPr>
        <p:spPr>
          <a:xfrm>
            <a:off x="123666" y="4525553"/>
            <a:ext cx="1844575" cy="1574740"/>
          </a:xfrm>
          <a:prstGeom prst="roundRect">
            <a:avLst>
              <a:gd name="adj" fmla="val 8130"/>
            </a:avLst>
          </a:prstGeom>
          <a:solidFill>
            <a:srgbClr val="FAE3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276609" y="4485714"/>
            <a:ext cx="147608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Bodoni MT Black" panose="02070A03080606020203" pitchFamily="18" charset="0"/>
                <a:ea typeface="+mn-ea"/>
                <a:cs typeface="+mn-cs"/>
              </a:rPr>
              <a:t>Labelled Evidence</a:t>
            </a:r>
          </a:p>
        </p:txBody>
      </p:sp>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276609" y="5125178"/>
            <a:ext cx="1336930" cy="959947"/>
          </a:xfrm>
          <a:prstGeom prst="rect">
            <a:avLst/>
          </a:prstGeom>
        </p:spPr>
      </p:pic>
      <p:sp>
        <p:nvSpPr>
          <p:cNvPr id="26" name="Oval 25"/>
          <p:cNvSpPr/>
          <p:nvPr/>
        </p:nvSpPr>
        <p:spPr>
          <a:xfrm>
            <a:off x="8228976" y="5065800"/>
            <a:ext cx="936423" cy="972263"/>
          </a:xfrm>
          <a:prstGeom prst="ellipse">
            <a:avLst/>
          </a:prstGeom>
          <a:solidFill>
            <a:srgbClr val="A8CF3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3"/>
          <p:cNvGrpSpPr>
            <a:grpSpLocks/>
          </p:cNvGrpSpPr>
          <p:nvPr/>
        </p:nvGrpSpPr>
        <p:grpSpPr bwMode="auto">
          <a:xfrm rot="15183715">
            <a:off x="8317937" y="5274534"/>
            <a:ext cx="796560" cy="690115"/>
            <a:chOff x="3790950" y="4653136"/>
            <a:chExt cx="1562100" cy="1524000"/>
          </a:xfrm>
        </p:grpSpPr>
        <p:pic>
          <p:nvPicPr>
            <p:cNvPr id="28"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val 28"/>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30"/>
          <p:cNvPicPr>
            <a:picLocks noChangeAspect="1"/>
          </p:cNvPicPr>
          <p:nvPr/>
        </p:nvPicPr>
        <p:blipFill>
          <a:blip r:embed="rId3"/>
          <a:stretch>
            <a:fillRect/>
          </a:stretch>
        </p:blipFill>
        <p:spPr>
          <a:xfrm>
            <a:off x="4496192" y="1141064"/>
            <a:ext cx="2370874" cy="937030"/>
          </a:xfrm>
          <a:prstGeom prst="rect">
            <a:avLst/>
          </a:prstGeom>
        </p:spPr>
      </p:pic>
      <p:sp>
        <p:nvSpPr>
          <p:cNvPr id="32" name="Rectangle 31"/>
          <p:cNvSpPr/>
          <p:nvPr/>
        </p:nvSpPr>
        <p:spPr>
          <a:xfrm>
            <a:off x="4716506" y="4515414"/>
            <a:ext cx="7458966" cy="461665"/>
          </a:xfrm>
          <a:prstGeom prst="rect">
            <a:avLst/>
          </a:prstGeom>
          <a:noFill/>
        </p:spPr>
        <p:txBody>
          <a:bodyPr wrap="none" lIns="91440" tIns="45720" rIns="91440" bIns="45720">
            <a:spAutoFit/>
          </a:bodyPr>
          <a:lstStyle/>
          <a:p>
            <a:pPr algn="ctr"/>
            <a:r>
              <a:rPr lang="en-US" sz="2400" b="1" cap="none" spc="0" dirty="0">
                <a:ln w="0"/>
                <a:solidFill>
                  <a:srgbClr val="FF0000"/>
                </a:solidFill>
                <a:effectLst>
                  <a:outerShdw blurRad="38100" dist="19050" dir="2700000" algn="tl" rotWithShape="0">
                    <a:schemeClr val="dk1">
                      <a:alpha val="40000"/>
                    </a:schemeClr>
                  </a:outerShdw>
                </a:effectLst>
              </a:rPr>
              <a:t>Our approach: </a:t>
            </a:r>
            <a:r>
              <a:rPr lang="en-US" sz="2400" b="0" cap="none" spc="0" dirty="0">
                <a:ln w="0"/>
                <a:solidFill>
                  <a:schemeClr val="tx1"/>
                </a:solidFill>
                <a:effectLst>
                  <a:outerShdw blurRad="38100" dist="19050" dir="2700000" algn="tl" rotWithShape="0">
                    <a:schemeClr val="dk1">
                      <a:alpha val="40000"/>
                    </a:schemeClr>
                  </a:outerShdw>
                </a:effectLst>
              </a:rPr>
              <a:t>Automatic Black-Box --&gt; XAI transformation</a:t>
            </a:r>
          </a:p>
        </p:txBody>
      </p:sp>
      <p:sp>
        <p:nvSpPr>
          <p:cNvPr id="34" name="Rectangle 33"/>
          <p:cNvSpPr/>
          <p:nvPr/>
        </p:nvSpPr>
        <p:spPr>
          <a:xfrm>
            <a:off x="7092538" y="1079696"/>
            <a:ext cx="4432591" cy="1569660"/>
          </a:xfrm>
          <a:prstGeom prst="rect">
            <a:avLst/>
          </a:prstGeom>
          <a:noFill/>
        </p:spPr>
        <p:txBody>
          <a:bodyPr wrap="squar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Traditional ways to approach XAI</a:t>
            </a:r>
          </a:p>
        </p:txBody>
      </p:sp>
      <p:sp>
        <p:nvSpPr>
          <p:cNvPr id="35" name="Right Arrow 34"/>
          <p:cNvSpPr/>
          <p:nvPr/>
        </p:nvSpPr>
        <p:spPr>
          <a:xfrm>
            <a:off x="3574685" y="1387936"/>
            <a:ext cx="794355"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3750997" y="3041091"/>
            <a:ext cx="794355"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6678019" y="3041091"/>
            <a:ext cx="794355"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2016494" y="5126880"/>
            <a:ext cx="651064"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4704928" y="5325381"/>
            <a:ext cx="622996"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7740867" y="5354539"/>
            <a:ext cx="545832"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9124415" y="5354539"/>
            <a:ext cx="545832" cy="421996"/>
          </a:xfrm>
          <a:prstGeom prst="rightArrow">
            <a:avLst>
              <a:gd name="adj1" fmla="val 50000"/>
              <a:gd name="adj2" fmla="val 82619"/>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3038" y="58414"/>
            <a:ext cx="6115581"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Our approach towards XAI</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70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778" y="1159773"/>
            <a:ext cx="759512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How to cite this paper:</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5" name="Rectangle 4"/>
          <p:cNvSpPr/>
          <p:nvPr/>
        </p:nvSpPr>
        <p:spPr>
          <a:xfrm>
            <a:off x="2085991" y="2440242"/>
            <a:ext cx="7369907" cy="923330"/>
          </a:xfrm>
          <a:prstGeom prst="rect">
            <a:avLst/>
          </a:prstGeom>
          <a:solidFill>
            <a:schemeClr val="bg1">
              <a:lumMod val="85000"/>
            </a:schemeClr>
          </a:solidFill>
          <a:ln w="38100">
            <a:solidFill>
              <a:srgbClr val="FF0000"/>
            </a:solidFill>
          </a:ln>
        </p:spPr>
        <p:txBody>
          <a:bodyPr wrap="square">
            <a:spAutoFit/>
          </a:bodyPr>
          <a:lstStyle/>
          <a:p>
            <a:pPr lvl="0" algn="just"/>
            <a:r>
              <a:rPr lang="en-US" dirty="0"/>
              <a:t>Terziyan, V., &amp; </a:t>
            </a:r>
            <a:r>
              <a:rPr lang="en-US" dirty="0" err="1"/>
              <a:t>Vitko</a:t>
            </a:r>
            <a:r>
              <a:rPr lang="en-US" dirty="0"/>
              <a:t>, O. (2022). Explainable AI for Industry 4.0: Semantic Representation of Deep Learning Models.</a:t>
            </a:r>
            <a:r>
              <a:rPr lang="en-US" i="1" dirty="0"/>
              <a:t> Procedia Computer Science</a:t>
            </a:r>
            <a:r>
              <a:rPr lang="en-US" dirty="0"/>
              <a:t>, </a:t>
            </a:r>
            <a:r>
              <a:rPr lang="en-US" i="1" dirty="0"/>
              <a:t>200</a:t>
            </a:r>
            <a:r>
              <a:rPr lang="en-US" dirty="0"/>
              <a:t>, 216-226. Elsevier. </a:t>
            </a:r>
            <a:r>
              <a:rPr lang="en-US" u="sng" dirty="0">
                <a:hlinkClick r:id="rId2" tooltip="Persistent link using digital object identifier"/>
              </a:rPr>
              <a:t>https://doi.org/10.1016/j.procs.2022.01.220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79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120074" y="58414"/>
            <a:ext cx="11822544"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Simple example (2D decision problem and available data for supervised ML)</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9142055"/>
              </p:ext>
            </p:extLst>
          </p:nvPr>
        </p:nvGraphicFramePr>
        <p:xfrm>
          <a:off x="2521527" y="1289357"/>
          <a:ext cx="8100292" cy="5210047"/>
        </p:xfrm>
        <a:graphic>
          <a:graphicData uri="http://schemas.openxmlformats.org/presentationml/2006/ole">
            <mc:AlternateContent xmlns:mc="http://schemas.openxmlformats.org/markup-compatibility/2006">
              <mc:Choice xmlns:v="urn:schemas-microsoft-com:vml" Requires="v">
                <p:oleObj name="Bitmap Image" r:id="rId3" imgW="5994708" imgH="3854648" progId="Paint.Picture">
                  <p:embed/>
                </p:oleObj>
              </mc:Choice>
              <mc:Fallback>
                <p:oleObj name="Bitmap Image" r:id="rId3" imgW="5994708" imgH="3854648"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527" y="1289357"/>
                        <a:ext cx="8100292" cy="5210047"/>
                      </a:xfrm>
                      <a:prstGeom prst="rect">
                        <a:avLst/>
                      </a:prstGeom>
                      <a:noFill/>
                    </p:spPr>
                  </p:pic>
                </p:oleObj>
              </mc:Fallback>
            </mc:AlternateContent>
          </a:graphicData>
        </a:graphic>
      </p:graphicFrame>
      <p:pic>
        <p:nvPicPr>
          <p:cNvPr id="4" name="Picture 3"/>
          <p:cNvPicPr>
            <a:picLocks noChangeAspect="1"/>
          </p:cNvPicPr>
          <p:nvPr/>
        </p:nvPicPr>
        <p:blipFill>
          <a:blip r:embed="rId5"/>
          <a:stretch>
            <a:fillRect/>
          </a:stretch>
        </p:blipFill>
        <p:spPr>
          <a:xfrm>
            <a:off x="64658" y="6358138"/>
            <a:ext cx="2283114" cy="448780"/>
          </a:xfrm>
          <a:prstGeom prst="rect">
            <a:avLst/>
          </a:prstGeom>
        </p:spPr>
      </p:pic>
    </p:spTree>
    <p:extLst>
      <p:ext uri="{BB962C8B-B14F-4D97-AF65-F5344CB8AC3E}">
        <p14:creationId xmlns:p14="http://schemas.microsoft.com/office/powerpoint/2010/main" val="4178762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5880" y="1736440"/>
            <a:ext cx="5013753" cy="4211784"/>
            <a:chOff x="118168" y="1304950"/>
            <a:chExt cx="4642470" cy="36000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68" y="1304950"/>
              <a:ext cx="4204688"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75295" y="2662535"/>
              <a:ext cx="785343" cy="923330"/>
            </a:xfrm>
            <a:prstGeom prst="rect">
              <a:avLst/>
            </a:prstGeom>
            <a:noFill/>
          </p:spPr>
          <p:txBody>
            <a:bodyPr wrap="none" lIns="91440" tIns="45720" rIns="91440" bIns="45720">
              <a:spAutoFit/>
            </a:bodyPr>
            <a:lstStyle/>
            <a:p>
              <a:pPr algn="ctr"/>
              <a:r>
                <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vs</a:t>
              </a:r>
            </a:p>
          </p:txBody>
        </p:sp>
      </p:grpSp>
      <p:sp>
        <p:nvSpPr>
          <p:cNvPr id="8" name="Rectangle 7"/>
          <p:cNvSpPr/>
          <p:nvPr/>
        </p:nvSpPr>
        <p:spPr>
          <a:xfrm>
            <a:off x="120073" y="21470"/>
            <a:ext cx="11831781"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“Black-Box” Neural network (usually) performs (generalizes) better than “explainable” Decision Tree</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696629182"/>
              </p:ext>
            </p:extLst>
          </p:nvPr>
        </p:nvGraphicFramePr>
        <p:xfrm>
          <a:off x="5072514" y="1443577"/>
          <a:ext cx="7119487" cy="4582223"/>
        </p:xfrm>
        <a:graphic>
          <a:graphicData uri="http://schemas.openxmlformats.org/presentationml/2006/ole">
            <mc:AlternateContent xmlns:mc="http://schemas.openxmlformats.org/markup-compatibility/2006">
              <mc:Choice xmlns:v="urn:schemas-microsoft-com:vml" Requires="v">
                <p:oleObj name="Bitmap Image" r:id="rId3" imgW="5581937" imgH="3575234" progId="Paint.Picture">
                  <p:embed/>
                </p:oleObj>
              </mc:Choice>
              <mc:Fallback>
                <p:oleObj name="Bitmap Image" r:id="rId3" imgW="5581937" imgH="357523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514" y="1443577"/>
                        <a:ext cx="7119487" cy="4582223"/>
                      </a:xfrm>
                      <a:prstGeom prst="rect">
                        <a:avLst/>
                      </a:prstGeom>
                      <a:noFill/>
                    </p:spPr>
                  </p:pic>
                </p:oleObj>
              </mc:Fallback>
            </mc:AlternateContent>
          </a:graphicData>
        </a:graphic>
      </p:graphicFrame>
      <p:sp>
        <p:nvSpPr>
          <p:cNvPr id="11" name="TextBox 10"/>
          <p:cNvSpPr txBox="1"/>
          <p:nvPr/>
        </p:nvSpPr>
        <p:spPr>
          <a:xfrm>
            <a:off x="3734309" y="1458317"/>
            <a:ext cx="692731" cy="646331"/>
          </a:xfrm>
          <a:prstGeom prst="rect">
            <a:avLst/>
          </a:prstGeom>
          <a:solidFill>
            <a:schemeClr val="bg1"/>
          </a:solidFill>
        </p:spPr>
        <p:txBody>
          <a:bodyPr wrap="square" rtlCol="0">
            <a:spAutoFit/>
          </a:bodyPr>
          <a:lstStyle/>
          <a:p>
            <a:r>
              <a:rPr lang="en-US" sz="3600" dirty="0"/>
              <a:t>b)</a:t>
            </a:r>
          </a:p>
        </p:txBody>
      </p:sp>
      <p:sp>
        <p:nvSpPr>
          <p:cNvPr id="12" name="Rectangle 11"/>
          <p:cNvSpPr/>
          <p:nvPr/>
        </p:nvSpPr>
        <p:spPr>
          <a:xfrm>
            <a:off x="9426791" y="4143364"/>
            <a:ext cx="2691121" cy="523220"/>
          </a:xfrm>
          <a:prstGeom prst="rect">
            <a:avLst/>
          </a:prstGeom>
          <a:noFill/>
        </p:spPr>
        <p:txBody>
          <a:bodyPr wrap="none" lIns="91440" tIns="45720" rIns="91440" bIns="45720">
            <a:spAutoFit/>
          </a:bodyPr>
          <a:lstStyle/>
          <a:p>
            <a:pPr algn="ctr"/>
            <a:r>
              <a:rPr lang="en-US" sz="2800" b="1" cap="none" spc="50" dirty="0">
                <a:ln w="0"/>
                <a:solidFill>
                  <a:schemeClr val="tx1">
                    <a:lumMod val="50000"/>
                    <a:lumOff val="50000"/>
                  </a:schemeClr>
                </a:solidFill>
                <a:effectLst>
                  <a:innerShdw blurRad="63500" dist="50800" dir="13500000">
                    <a:srgbClr val="000000">
                      <a:alpha val="50000"/>
                    </a:srgbClr>
                  </a:innerShdw>
                </a:effectLst>
              </a:rPr>
              <a:t>for class “Black”</a:t>
            </a:r>
          </a:p>
        </p:txBody>
      </p:sp>
      <p:pic>
        <p:nvPicPr>
          <p:cNvPr id="9" name="Picture 8"/>
          <p:cNvPicPr>
            <a:picLocks noChangeAspect="1"/>
          </p:cNvPicPr>
          <p:nvPr/>
        </p:nvPicPr>
        <p:blipFill>
          <a:blip r:embed="rId5"/>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1275940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378519527"/>
              </p:ext>
            </p:extLst>
          </p:nvPr>
        </p:nvGraphicFramePr>
        <p:xfrm>
          <a:off x="4720105" y="1348395"/>
          <a:ext cx="6060190" cy="4663029"/>
        </p:xfrm>
        <a:graphic>
          <a:graphicData uri="http://schemas.openxmlformats.org/presentationml/2006/ole">
            <mc:AlternateContent xmlns:mc="http://schemas.openxmlformats.org/markup-compatibility/2006">
              <mc:Choice xmlns:v="urn:schemas-microsoft-com:vml" Requires="v">
                <p:oleObj name="Bitmap Image" r:id="rId2" imgW="4934204" imgH="3829247" progId="Paint.Picture">
                  <p:embed/>
                </p:oleObj>
              </mc:Choice>
              <mc:Fallback>
                <p:oleObj name="Bitmap Image" r:id="rId2" imgW="4934204" imgH="3829247"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105" y="1348395"/>
                        <a:ext cx="6060190" cy="4663029"/>
                      </a:xfrm>
                      <a:prstGeom prst="rect">
                        <a:avLst/>
                      </a:prstGeom>
                      <a:noFill/>
                    </p:spPr>
                  </p:pic>
                </p:oleObj>
              </mc:Fallback>
            </mc:AlternateContent>
          </a:graphicData>
        </a:graphic>
      </p:graphicFrame>
      <p:grpSp>
        <p:nvGrpSpPr>
          <p:cNvPr id="4" name="Group 3"/>
          <p:cNvGrpSpPr/>
          <p:nvPr/>
        </p:nvGrpSpPr>
        <p:grpSpPr>
          <a:xfrm>
            <a:off x="145881" y="1900067"/>
            <a:ext cx="4743754" cy="4106095"/>
            <a:chOff x="118168" y="1304950"/>
            <a:chExt cx="4642470" cy="360000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68" y="1304950"/>
              <a:ext cx="4204688"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75295" y="2662535"/>
              <a:ext cx="785343" cy="923330"/>
            </a:xfrm>
            <a:prstGeom prst="rect">
              <a:avLst/>
            </a:prstGeom>
            <a:noFill/>
          </p:spPr>
          <p:txBody>
            <a:bodyPr wrap="none" lIns="91440" tIns="45720" rIns="91440" bIns="45720">
              <a:spAutoFit/>
            </a:bodyPr>
            <a:lstStyle/>
            <a:p>
              <a:pPr algn="ctr"/>
              <a:r>
                <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vs</a:t>
              </a:r>
            </a:p>
          </p:txBody>
        </p:sp>
      </p:grpSp>
      <p:sp>
        <p:nvSpPr>
          <p:cNvPr id="8" name="Rectangle 7"/>
          <p:cNvSpPr/>
          <p:nvPr/>
        </p:nvSpPr>
        <p:spPr>
          <a:xfrm>
            <a:off x="120073" y="21470"/>
            <a:ext cx="11831781"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“Black-Box” Neural network (usually) performs (generalizes) better than “explainable” Decision Tree</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484052" y="1615552"/>
            <a:ext cx="692731" cy="646331"/>
          </a:xfrm>
          <a:prstGeom prst="rect">
            <a:avLst/>
          </a:prstGeom>
          <a:solidFill>
            <a:schemeClr val="bg1"/>
          </a:solidFill>
        </p:spPr>
        <p:txBody>
          <a:bodyPr wrap="square" rtlCol="0">
            <a:spAutoFit/>
          </a:bodyPr>
          <a:lstStyle/>
          <a:p>
            <a:r>
              <a:rPr lang="en-US" sz="3600" dirty="0"/>
              <a:t>b)</a:t>
            </a:r>
          </a:p>
        </p:txBody>
      </p:sp>
      <p:sp>
        <p:nvSpPr>
          <p:cNvPr id="12" name="Rectangle 11"/>
          <p:cNvSpPr/>
          <p:nvPr/>
        </p:nvSpPr>
        <p:spPr>
          <a:xfrm>
            <a:off x="9169517" y="4759378"/>
            <a:ext cx="2949590" cy="523220"/>
          </a:xfrm>
          <a:prstGeom prst="rect">
            <a:avLst/>
          </a:prstGeom>
          <a:noFill/>
        </p:spPr>
        <p:txBody>
          <a:bodyPr wrap="none" lIns="91440" tIns="45720" rIns="91440" bIns="45720">
            <a:spAutoFit/>
          </a:bodyPr>
          <a:lstStyle/>
          <a:p>
            <a:pPr algn="ctr"/>
            <a:r>
              <a:rPr lang="en-US" sz="2800" b="1" cap="none" spc="50" dirty="0">
                <a:ln w="0"/>
                <a:solidFill>
                  <a:schemeClr val="tx1">
                    <a:lumMod val="50000"/>
                    <a:lumOff val="50000"/>
                  </a:schemeClr>
                </a:solidFill>
                <a:effectLst>
                  <a:innerShdw blurRad="63500" dist="50800" dir="13500000">
                    <a:srgbClr val="000000">
                      <a:alpha val="50000"/>
                    </a:srgbClr>
                  </a:innerShdw>
                </a:effectLst>
              </a:rPr>
              <a:t>… for class “Grey”</a:t>
            </a:r>
          </a:p>
        </p:txBody>
      </p:sp>
      <p:sp>
        <p:nvSpPr>
          <p:cNvPr id="13" name="TextBox 12"/>
          <p:cNvSpPr txBox="1"/>
          <p:nvPr/>
        </p:nvSpPr>
        <p:spPr>
          <a:xfrm>
            <a:off x="10365367" y="1348395"/>
            <a:ext cx="692731" cy="646331"/>
          </a:xfrm>
          <a:prstGeom prst="rect">
            <a:avLst/>
          </a:prstGeom>
          <a:solidFill>
            <a:schemeClr val="bg1"/>
          </a:solidFill>
        </p:spPr>
        <p:txBody>
          <a:bodyPr wrap="square" rtlCol="0">
            <a:spAutoFit/>
          </a:bodyPr>
          <a:lstStyle/>
          <a:p>
            <a:r>
              <a:rPr lang="en-US" sz="3600" dirty="0"/>
              <a:t>d)</a:t>
            </a:r>
          </a:p>
        </p:txBody>
      </p:sp>
      <p:pic>
        <p:nvPicPr>
          <p:cNvPr id="10" name="Picture 9"/>
          <p:cNvPicPr>
            <a:picLocks noChangeAspect="1"/>
          </p:cNvPicPr>
          <p:nvPr/>
        </p:nvPicPr>
        <p:blipFill>
          <a:blip r:embed="rId5"/>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194488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816" y="1046943"/>
            <a:ext cx="1523355" cy="77612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1085" y="1055433"/>
            <a:ext cx="2055626" cy="7620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0" name="Прямоугольник 82"/>
          <p:cNvSpPr/>
          <p:nvPr/>
        </p:nvSpPr>
        <p:spPr>
          <a:xfrm>
            <a:off x="6980869" y="2881750"/>
            <a:ext cx="1298147" cy="2923772"/>
          </a:xfrm>
          <a:prstGeom prst="rect">
            <a:avLst/>
          </a:prstGeom>
          <a:solidFill>
            <a:schemeClr val="bg1">
              <a:lumMod val="85000"/>
              <a:alpha val="49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2" name="Прямоугольник 1"/>
          <p:cNvSpPr/>
          <p:nvPr/>
        </p:nvSpPr>
        <p:spPr>
          <a:xfrm>
            <a:off x="2757461" y="1522478"/>
            <a:ext cx="5506315" cy="1283072"/>
          </a:xfrm>
          <a:prstGeom prst="rect">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67" name="Прямоугольник 82"/>
          <p:cNvSpPr/>
          <p:nvPr/>
        </p:nvSpPr>
        <p:spPr>
          <a:xfrm>
            <a:off x="2757461" y="2872225"/>
            <a:ext cx="4028168" cy="2923772"/>
          </a:xfrm>
          <a:prstGeom prst="rect">
            <a:avLst/>
          </a:prstGeom>
          <a:solidFill>
            <a:schemeClr val="bg1">
              <a:lumMod val="85000"/>
              <a:alpha val="49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12" name="Rectangle 3"/>
          <p:cNvSpPr/>
          <p:nvPr/>
        </p:nvSpPr>
        <p:spPr>
          <a:xfrm>
            <a:off x="4404977" y="2905894"/>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Rectangle 3"/>
          <p:cNvSpPr/>
          <p:nvPr/>
        </p:nvSpPr>
        <p:spPr>
          <a:xfrm>
            <a:off x="6484938" y="3890783"/>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Rectangle 3"/>
          <p:cNvSpPr/>
          <p:nvPr/>
        </p:nvSpPr>
        <p:spPr>
          <a:xfrm>
            <a:off x="4750387" y="3880323"/>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2" name="Rectangle 3"/>
          <p:cNvSpPr/>
          <p:nvPr/>
        </p:nvSpPr>
        <p:spPr>
          <a:xfrm>
            <a:off x="4077310" y="3546835"/>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1" name="Rectangle 3"/>
          <p:cNvSpPr/>
          <p:nvPr/>
        </p:nvSpPr>
        <p:spPr>
          <a:xfrm>
            <a:off x="6152720" y="4210504"/>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37" name="Straight Arrow Connector 36"/>
          <p:cNvCxnSpPr/>
          <p:nvPr/>
        </p:nvCxnSpPr>
        <p:spPr>
          <a:xfrm>
            <a:off x="3015999" y="5501018"/>
            <a:ext cx="5527797" cy="0"/>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3214120" y="1069877"/>
            <a:ext cx="17903" cy="4670603"/>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8183755" y="5537253"/>
                <a:ext cx="4667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prstClr val="black"/>
                          </a:solidFill>
                          <a:latin typeface="Cambria Math"/>
                        </a:rPr>
                        <m:t>𝑿</m:t>
                      </m:r>
                    </m:oMath>
                  </m:oMathPara>
                </a14:m>
                <a:endParaRPr lang="en-US" sz="2400" b="1" dirty="0">
                  <a:solidFill>
                    <a:prstClr val="black"/>
                  </a:solidFill>
                  <a:latin typeface="Calibri"/>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8183755" y="5537253"/>
                <a:ext cx="46679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2757461" y="1068504"/>
                <a:ext cx="44916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prstClr val="black"/>
                          </a:solidFill>
                          <a:latin typeface="Cambria Math"/>
                        </a:rPr>
                        <m:t>𝒀</m:t>
                      </m:r>
                    </m:oMath>
                  </m:oMathPara>
                </a14:m>
                <a:endParaRPr lang="en-US" sz="2400" b="1" dirty="0">
                  <a:solidFill>
                    <a:prstClr val="black"/>
                  </a:solidFill>
                  <a:latin typeface="Calibri"/>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2757461" y="1068504"/>
                <a:ext cx="449161" cy="461665"/>
              </a:xfrm>
              <a:prstGeom prst="rect">
                <a:avLst/>
              </a:prstGeom>
              <a:blipFill>
                <a:blip r:embed="rId6"/>
                <a:stretch>
                  <a:fillRect/>
                </a:stretch>
              </a:blipFill>
            </p:spPr>
            <p:txBody>
              <a:bodyPr/>
              <a:lstStyle/>
              <a:p>
                <a:r>
                  <a:rPr lang="en-US">
                    <a:noFill/>
                  </a:rPr>
                  <a:t> </a:t>
                </a:r>
              </a:p>
            </p:txBody>
          </p:sp>
        </mc:Fallback>
      </mc:AlternateContent>
      <p:sp>
        <p:nvSpPr>
          <p:cNvPr id="110" name="Rectangle 3"/>
          <p:cNvSpPr/>
          <p:nvPr/>
        </p:nvSpPr>
        <p:spPr>
          <a:xfrm>
            <a:off x="7717081" y="4519568"/>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5" name="Rectangle 3"/>
          <p:cNvSpPr/>
          <p:nvPr/>
        </p:nvSpPr>
        <p:spPr>
          <a:xfrm>
            <a:off x="7127300" y="4847485"/>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7" name="Rectangle 3"/>
          <p:cNvSpPr/>
          <p:nvPr/>
        </p:nvSpPr>
        <p:spPr>
          <a:xfrm>
            <a:off x="3763138" y="1666399"/>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6" name="Rectangle 3"/>
          <p:cNvSpPr/>
          <p:nvPr/>
        </p:nvSpPr>
        <p:spPr>
          <a:xfrm>
            <a:off x="5097686" y="3227535"/>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8" name="Rectangle 3"/>
          <p:cNvSpPr/>
          <p:nvPr/>
        </p:nvSpPr>
        <p:spPr>
          <a:xfrm>
            <a:off x="6785628" y="2573091"/>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1" name="Rectangle 3"/>
          <p:cNvSpPr/>
          <p:nvPr/>
        </p:nvSpPr>
        <p:spPr>
          <a:xfrm>
            <a:off x="7393025" y="3565981"/>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1" name="Rectangle 3"/>
          <p:cNvSpPr/>
          <p:nvPr/>
        </p:nvSpPr>
        <p:spPr>
          <a:xfrm>
            <a:off x="4080083" y="4515087"/>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6" name="Rectangle 3"/>
          <p:cNvSpPr/>
          <p:nvPr/>
        </p:nvSpPr>
        <p:spPr>
          <a:xfrm>
            <a:off x="3458338" y="2266474"/>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2" name="Rectangle 3"/>
          <p:cNvSpPr/>
          <p:nvPr/>
        </p:nvSpPr>
        <p:spPr>
          <a:xfrm>
            <a:off x="5440537" y="4841495"/>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4" name="Rectangle 3"/>
          <p:cNvSpPr/>
          <p:nvPr/>
        </p:nvSpPr>
        <p:spPr>
          <a:xfrm>
            <a:off x="5789673" y="3560108"/>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 name="Rectangle 3"/>
          <p:cNvSpPr/>
          <p:nvPr/>
        </p:nvSpPr>
        <p:spPr>
          <a:xfrm>
            <a:off x="4404977" y="1931317"/>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 name="Rectangle 3"/>
          <p:cNvSpPr/>
          <p:nvPr/>
        </p:nvSpPr>
        <p:spPr>
          <a:xfrm>
            <a:off x="5445787" y="2277584"/>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5" name="Rectangle 3"/>
          <p:cNvSpPr/>
          <p:nvPr/>
        </p:nvSpPr>
        <p:spPr>
          <a:xfrm>
            <a:off x="3763449" y="5115609"/>
            <a:ext cx="180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6" name="Rectangle 3"/>
          <p:cNvSpPr/>
          <p:nvPr/>
        </p:nvSpPr>
        <p:spPr>
          <a:xfrm>
            <a:off x="3448813" y="2904649"/>
            <a:ext cx="180000" cy="180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Calibri"/>
              </a:rPr>
              <a:t>?</a:t>
            </a:r>
          </a:p>
        </p:txBody>
      </p:sp>
      <p:sp>
        <p:nvSpPr>
          <p:cNvPr id="46" name="TextBox 45"/>
          <p:cNvSpPr txBox="1"/>
          <p:nvPr/>
        </p:nvSpPr>
        <p:spPr>
          <a:xfrm>
            <a:off x="7620118" y="5497746"/>
            <a:ext cx="409781" cy="307777"/>
          </a:xfrm>
          <a:prstGeom prst="rect">
            <a:avLst/>
          </a:prstGeom>
          <a:noFill/>
        </p:spPr>
        <p:txBody>
          <a:bodyPr wrap="square" rtlCol="0">
            <a:spAutoFit/>
          </a:bodyPr>
          <a:lstStyle/>
          <a:p>
            <a:r>
              <a:rPr lang="en-US" sz="1400" b="1" dirty="0">
                <a:solidFill>
                  <a:prstClr val="black"/>
                </a:solidFill>
                <a:latin typeface="Calibri"/>
              </a:rPr>
              <a:t>14</a:t>
            </a:r>
            <a:endParaRPr lang="ru-RU" sz="1400" b="1" dirty="0">
              <a:solidFill>
                <a:prstClr val="black"/>
              </a:solidFill>
              <a:latin typeface="Calibri"/>
            </a:endParaRPr>
          </a:p>
        </p:txBody>
      </p:sp>
      <p:sp>
        <p:nvSpPr>
          <p:cNvPr id="90" name="TextBox 89"/>
          <p:cNvSpPr txBox="1"/>
          <p:nvPr/>
        </p:nvSpPr>
        <p:spPr>
          <a:xfrm>
            <a:off x="3410714" y="5537996"/>
            <a:ext cx="265725" cy="307777"/>
          </a:xfrm>
          <a:prstGeom prst="rect">
            <a:avLst/>
          </a:prstGeom>
          <a:noFill/>
        </p:spPr>
        <p:txBody>
          <a:bodyPr wrap="square" rtlCol="0">
            <a:spAutoFit/>
          </a:bodyPr>
          <a:lstStyle/>
          <a:p>
            <a:r>
              <a:rPr lang="en-US" sz="1400" b="1" dirty="0">
                <a:solidFill>
                  <a:prstClr val="black"/>
                </a:solidFill>
                <a:latin typeface="Calibri"/>
              </a:rPr>
              <a:t>1</a:t>
            </a:r>
            <a:endParaRPr lang="ru-RU" sz="1400" b="1" dirty="0">
              <a:solidFill>
                <a:prstClr val="black"/>
              </a:solidFill>
              <a:latin typeface="Calibri"/>
            </a:endParaRPr>
          </a:p>
        </p:txBody>
      </p:sp>
      <p:sp>
        <p:nvSpPr>
          <p:cNvPr id="91" name="TextBox 90"/>
          <p:cNvSpPr txBox="1"/>
          <p:nvPr/>
        </p:nvSpPr>
        <p:spPr>
          <a:xfrm>
            <a:off x="3725039" y="5537996"/>
            <a:ext cx="265725" cy="307777"/>
          </a:xfrm>
          <a:prstGeom prst="rect">
            <a:avLst/>
          </a:prstGeom>
          <a:noFill/>
        </p:spPr>
        <p:txBody>
          <a:bodyPr wrap="square" rtlCol="0">
            <a:spAutoFit/>
          </a:bodyPr>
          <a:lstStyle/>
          <a:p>
            <a:r>
              <a:rPr lang="en-US" sz="1400" b="1" dirty="0">
                <a:solidFill>
                  <a:prstClr val="black"/>
                </a:solidFill>
                <a:latin typeface="Calibri"/>
              </a:rPr>
              <a:t>2</a:t>
            </a:r>
            <a:endParaRPr lang="ru-RU" sz="1400" b="1" dirty="0">
              <a:solidFill>
                <a:prstClr val="black"/>
              </a:solidFill>
              <a:latin typeface="Calibri"/>
            </a:endParaRPr>
          </a:p>
        </p:txBody>
      </p:sp>
      <p:sp>
        <p:nvSpPr>
          <p:cNvPr id="92" name="TextBox 91"/>
          <p:cNvSpPr txBox="1"/>
          <p:nvPr/>
        </p:nvSpPr>
        <p:spPr>
          <a:xfrm>
            <a:off x="4020792" y="5538894"/>
            <a:ext cx="265725" cy="307777"/>
          </a:xfrm>
          <a:prstGeom prst="rect">
            <a:avLst/>
          </a:prstGeom>
          <a:noFill/>
        </p:spPr>
        <p:txBody>
          <a:bodyPr wrap="square" rtlCol="0">
            <a:spAutoFit/>
          </a:bodyPr>
          <a:lstStyle/>
          <a:p>
            <a:r>
              <a:rPr lang="en-US" sz="1400" b="1" dirty="0">
                <a:solidFill>
                  <a:prstClr val="black"/>
                </a:solidFill>
                <a:latin typeface="Calibri"/>
              </a:rPr>
              <a:t>3</a:t>
            </a:r>
            <a:endParaRPr lang="ru-RU" sz="1400" b="1" dirty="0">
              <a:solidFill>
                <a:prstClr val="black"/>
              </a:solidFill>
              <a:latin typeface="Calibri"/>
            </a:endParaRPr>
          </a:p>
        </p:txBody>
      </p:sp>
      <p:sp>
        <p:nvSpPr>
          <p:cNvPr id="93" name="TextBox 92"/>
          <p:cNvSpPr txBox="1"/>
          <p:nvPr/>
        </p:nvSpPr>
        <p:spPr>
          <a:xfrm>
            <a:off x="4363214" y="5537996"/>
            <a:ext cx="265725" cy="307777"/>
          </a:xfrm>
          <a:prstGeom prst="rect">
            <a:avLst/>
          </a:prstGeom>
          <a:noFill/>
        </p:spPr>
        <p:txBody>
          <a:bodyPr wrap="square" rtlCol="0">
            <a:spAutoFit/>
          </a:bodyPr>
          <a:lstStyle/>
          <a:p>
            <a:r>
              <a:rPr lang="en-US" sz="1400" b="1" dirty="0">
                <a:solidFill>
                  <a:prstClr val="black"/>
                </a:solidFill>
                <a:latin typeface="Calibri"/>
              </a:rPr>
              <a:t>4</a:t>
            </a:r>
            <a:endParaRPr lang="ru-RU" sz="1400" b="1" dirty="0">
              <a:solidFill>
                <a:prstClr val="black"/>
              </a:solidFill>
              <a:latin typeface="Calibri"/>
            </a:endParaRPr>
          </a:p>
        </p:txBody>
      </p:sp>
      <p:sp>
        <p:nvSpPr>
          <p:cNvPr id="94" name="TextBox 93"/>
          <p:cNvSpPr txBox="1"/>
          <p:nvPr/>
        </p:nvSpPr>
        <p:spPr>
          <a:xfrm>
            <a:off x="4706114" y="5528471"/>
            <a:ext cx="265725" cy="307777"/>
          </a:xfrm>
          <a:prstGeom prst="rect">
            <a:avLst/>
          </a:prstGeom>
          <a:noFill/>
        </p:spPr>
        <p:txBody>
          <a:bodyPr wrap="square" rtlCol="0">
            <a:spAutoFit/>
          </a:bodyPr>
          <a:lstStyle/>
          <a:p>
            <a:r>
              <a:rPr lang="en-US" sz="1400" b="1" dirty="0">
                <a:solidFill>
                  <a:prstClr val="black"/>
                </a:solidFill>
                <a:latin typeface="Calibri"/>
              </a:rPr>
              <a:t>5</a:t>
            </a:r>
            <a:endParaRPr lang="ru-RU" sz="1400" b="1" dirty="0">
              <a:solidFill>
                <a:prstClr val="black"/>
              </a:solidFill>
              <a:latin typeface="Calibri"/>
            </a:endParaRPr>
          </a:p>
        </p:txBody>
      </p:sp>
      <p:sp>
        <p:nvSpPr>
          <p:cNvPr id="95" name="TextBox 94"/>
          <p:cNvSpPr txBox="1"/>
          <p:nvPr/>
        </p:nvSpPr>
        <p:spPr>
          <a:xfrm>
            <a:off x="5039967" y="5529369"/>
            <a:ext cx="265725" cy="307777"/>
          </a:xfrm>
          <a:prstGeom prst="rect">
            <a:avLst/>
          </a:prstGeom>
          <a:noFill/>
        </p:spPr>
        <p:txBody>
          <a:bodyPr wrap="square" rtlCol="0">
            <a:spAutoFit/>
          </a:bodyPr>
          <a:lstStyle/>
          <a:p>
            <a:r>
              <a:rPr lang="en-US" sz="1400" b="1" dirty="0">
                <a:solidFill>
                  <a:prstClr val="black"/>
                </a:solidFill>
                <a:latin typeface="Calibri"/>
              </a:rPr>
              <a:t>6</a:t>
            </a:r>
            <a:endParaRPr lang="ru-RU" sz="1400" b="1" dirty="0">
              <a:solidFill>
                <a:prstClr val="black"/>
              </a:solidFill>
              <a:latin typeface="Calibri"/>
            </a:endParaRPr>
          </a:p>
        </p:txBody>
      </p:sp>
      <p:sp>
        <p:nvSpPr>
          <p:cNvPr id="96" name="TextBox 95"/>
          <p:cNvSpPr txBox="1"/>
          <p:nvPr/>
        </p:nvSpPr>
        <p:spPr>
          <a:xfrm>
            <a:off x="5401844" y="5539485"/>
            <a:ext cx="265725" cy="307777"/>
          </a:xfrm>
          <a:prstGeom prst="rect">
            <a:avLst/>
          </a:prstGeom>
          <a:noFill/>
        </p:spPr>
        <p:txBody>
          <a:bodyPr wrap="square" rtlCol="0">
            <a:spAutoFit/>
          </a:bodyPr>
          <a:lstStyle/>
          <a:p>
            <a:r>
              <a:rPr lang="en-US" sz="1400" b="1" dirty="0">
                <a:solidFill>
                  <a:prstClr val="black"/>
                </a:solidFill>
                <a:latin typeface="Calibri"/>
              </a:rPr>
              <a:t>7</a:t>
            </a:r>
            <a:endParaRPr lang="ru-RU" sz="1400" b="1" dirty="0">
              <a:solidFill>
                <a:prstClr val="black"/>
              </a:solidFill>
              <a:latin typeface="Calibri"/>
            </a:endParaRPr>
          </a:p>
        </p:txBody>
      </p:sp>
      <p:sp>
        <p:nvSpPr>
          <p:cNvPr id="97" name="TextBox 96"/>
          <p:cNvSpPr txBox="1"/>
          <p:nvPr/>
        </p:nvSpPr>
        <p:spPr>
          <a:xfrm>
            <a:off x="5754269" y="5539485"/>
            <a:ext cx="265725" cy="307777"/>
          </a:xfrm>
          <a:prstGeom prst="rect">
            <a:avLst/>
          </a:prstGeom>
          <a:noFill/>
        </p:spPr>
        <p:txBody>
          <a:bodyPr wrap="square" rtlCol="0">
            <a:spAutoFit/>
          </a:bodyPr>
          <a:lstStyle/>
          <a:p>
            <a:r>
              <a:rPr lang="en-US" sz="1400" b="1" dirty="0">
                <a:solidFill>
                  <a:prstClr val="black"/>
                </a:solidFill>
                <a:latin typeface="Calibri"/>
              </a:rPr>
              <a:t>8</a:t>
            </a:r>
            <a:endParaRPr lang="ru-RU" sz="1400" b="1" dirty="0">
              <a:solidFill>
                <a:prstClr val="black"/>
              </a:solidFill>
              <a:latin typeface="Calibri"/>
            </a:endParaRPr>
          </a:p>
        </p:txBody>
      </p:sp>
      <p:sp>
        <p:nvSpPr>
          <p:cNvPr id="100" name="TextBox 99"/>
          <p:cNvSpPr txBox="1"/>
          <p:nvPr/>
        </p:nvSpPr>
        <p:spPr>
          <a:xfrm>
            <a:off x="6107172" y="5540383"/>
            <a:ext cx="265725" cy="307777"/>
          </a:xfrm>
          <a:prstGeom prst="rect">
            <a:avLst/>
          </a:prstGeom>
          <a:noFill/>
        </p:spPr>
        <p:txBody>
          <a:bodyPr wrap="square" rtlCol="0">
            <a:spAutoFit/>
          </a:bodyPr>
          <a:lstStyle/>
          <a:p>
            <a:r>
              <a:rPr lang="en-US" sz="1400" b="1" dirty="0">
                <a:solidFill>
                  <a:prstClr val="black"/>
                </a:solidFill>
                <a:latin typeface="Calibri"/>
              </a:rPr>
              <a:t>9</a:t>
            </a:r>
            <a:endParaRPr lang="ru-RU" sz="1400" b="1" dirty="0">
              <a:solidFill>
                <a:prstClr val="black"/>
              </a:solidFill>
              <a:latin typeface="Calibri"/>
            </a:endParaRPr>
          </a:p>
        </p:txBody>
      </p:sp>
      <p:sp>
        <p:nvSpPr>
          <p:cNvPr id="101" name="TextBox 100"/>
          <p:cNvSpPr txBox="1"/>
          <p:nvPr/>
        </p:nvSpPr>
        <p:spPr>
          <a:xfrm>
            <a:off x="6367723" y="5519916"/>
            <a:ext cx="409781" cy="307777"/>
          </a:xfrm>
          <a:prstGeom prst="rect">
            <a:avLst/>
          </a:prstGeom>
          <a:noFill/>
        </p:spPr>
        <p:txBody>
          <a:bodyPr wrap="square" rtlCol="0">
            <a:spAutoFit/>
          </a:bodyPr>
          <a:lstStyle/>
          <a:p>
            <a:r>
              <a:rPr lang="en-US" sz="1400" b="1" dirty="0">
                <a:solidFill>
                  <a:prstClr val="black"/>
                </a:solidFill>
                <a:latin typeface="Calibri"/>
              </a:rPr>
              <a:t>10</a:t>
            </a:r>
            <a:endParaRPr lang="ru-RU" sz="1400" b="1" dirty="0">
              <a:solidFill>
                <a:prstClr val="black"/>
              </a:solidFill>
              <a:latin typeface="Calibri"/>
            </a:endParaRPr>
          </a:p>
        </p:txBody>
      </p:sp>
      <p:sp>
        <p:nvSpPr>
          <p:cNvPr id="103" name="TextBox 102"/>
          <p:cNvSpPr txBox="1"/>
          <p:nvPr/>
        </p:nvSpPr>
        <p:spPr>
          <a:xfrm>
            <a:off x="7022779" y="5507932"/>
            <a:ext cx="409781" cy="307777"/>
          </a:xfrm>
          <a:prstGeom prst="rect">
            <a:avLst/>
          </a:prstGeom>
          <a:noFill/>
        </p:spPr>
        <p:txBody>
          <a:bodyPr wrap="square" rtlCol="0">
            <a:spAutoFit/>
          </a:bodyPr>
          <a:lstStyle/>
          <a:p>
            <a:r>
              <a:rPr lang="en-US" sz="1400" b="1" dirty="0">
                <a:solidFill>
                  <a:prstClr val="black"/>
                </a:solidFill>
                <a:latin typeface="Calibri"/>
              </a:rPr>
              <a:t>12</a:t>
            </a:r>
            <a:endParaRPr lang="ru-RU" sz="1400" b="1" dirty="0">
              <a:solidFill>
                <a:prstClr val="black"/>
              </a:solidFill>
              <a:latin typeface="Calibri"/>
            </a:endParaRPr>
          </a:p>
        </p:txBody>
      </p:sp>
      <p:sp>
        <p:nvSpPr>
          <p:cNvPr id="104" name="TextBox 103"/>
          <p:cNvSpPr txBox="1"/>
          <p:nvPr/>
        </p:nvSpPr>
        <p:spPr>
          <a:xfrm>
            <a:off x="7315112" y="5508903"/>
            <a:ext cx="409781" cy="307777"/>
          </a:xfrm>
          <a:prstGeom prst="rect">
            <a:avLst/>
          </a:prstGeom>
          <a:noFill/>
        </p:spPr>
        <p:txBody>
          <a:bodyPr wrap="square" rtlCol="0">
            <a:spAutoFit/>
          </a:bodyPr>
          <a:lstStyle/>
          <a:p>
            <a:r>
              <a:rPr lang="en-US" sz="1400" b="1" dirty="0">
                <a:solidFill>
                  <a:prstClr val="black"/>
                </a:solidFill>
                <a:latin typeface="Calibri"/>
              </a:rPr>
              <a:t>13</a:t>
            </a:r>
            <a:endParaRPr lang="ru-RU" sz="1400" b="1" dirty="0">
              <a:solidFill>
                <a:prstClr val="black"/>
              </a:solidFill>
              <a:latin typeface="Calibri"/>
            </a:endParaRPr>
          </a:p>
        </p:txBody>
      </p:sp>
      <p:sp>
        <p:nvSpPr>
          <p:cNvPr id="105" name="TextBox 104"/>
          <p:cNvSpPr txBox="1"/>
          <p:nvPr/>
        </p:nvSpPr>
        <p:spPr>
          <a:xfrm>
            <a:off x="2972516" y="5089821"/>
            <a:ext cx="265725" cy="307777"/>
          </a:xfrm>
          <a:prstGeom prst="rect">
            <a:avLst/>
          </a:prstGeom>
          <a:noFill/>
        </p:spPr>
        <p:txBody>
          <a:bodyPr wrap="square" rtlCol="0">
            <a:spAutoFit/>
          </a:bodyPr>
          <a:lstStyle/>
          <a:p>
            <a:r>
              <a:rPr lang="en-US" sz="1400" b="1" dirty="0">
                <a:solidFill>
                  <a:prstClr val="black"/>
                </a:solidFill>
                <a:latin typeface="Calibri"/>
              </a:rPr>
              <a:t>1</a:t>
            </a:r>
            <a:endParaRPr lang="ru-RU" sz="1400" b="1" dirty="0">
              <a:solidFill>
                <a:prstClr val="black"/>
              </a:solidFill>
              <a:latin typeface="Calibri"/>
            </a:endParaRPr>
          </a:p>
        </p:txBody>
      </p:sp>
      <p:sp>
        <p:nvSpPr>
          <p:cNvPr id="107" name="TextBox 106"/>
          <p:cNvSpPr txBox="1"/>
          <p:nvPr/>
        </p:nvSpPr>
        <p:spPr>
          <a:xfrm>
            <a:off x="2982710" y="4784238"/>
            <a:ext cx="265725" cy="307777"/>
          </a:xfrm>
          <a:prstGeom prst="rect">
            <a:avLst/>
          </a:prstGeom>
          <a:noFill/>
        </p:spPr>
        <p:txBody>
          <a:bodyPr wrap="square" rtlCol="0">
            <a:spAutoFit/>
          </a:bodyPr>
          <a:lstStyle/>
          <a:p>
            <a:r>
              <a:rPr lang="en-US" sz="1400" b="1" dirty="0">
                <a:solidFill>
                  <a:prstClr val="black"/>
                </a:solidFill>
                <a:latin typeface="Calibri"/>
              </a:rPr>
              <a:t>2</a:t>
            </a:r>
            <a:endParaRPr lang="ru-RU" sz="1400" b="1" dirty="0">
              <a:solidFill>
                <a:prstClr val="black"/>
              </a:solidFill>
              <a:latin typeface="Calibri"/>
            </a:endParaRPr>
          </a:p>
        </p:txBody>
      </p:sp>
      <p:sp>
        <p:nvSpPr>
          <p:cNvPr id="116" name="TextBox 115"/>
          <p:cNvSpPr txBox="1"/>
          <p:nvPr/>
        </p:nvSpPr>
        <p:spPr>
          <a:xfrm>
            <a:off x="2982040" y="4491113"/>
            <a:ext cx="265725" cy="307777"/>
          </a:xfrm>
          <a:prstGeom prst="rect">
            <a:avLst/>
          </a:prstGeom>
          <a:noFill/>
        </p:spPr>
        <p:txBody>
          <a:bodyPr wrap="square" rtlCol="0">
            <a:spAutoFit/>
          </a:bodyPr>
          <a:lstStyle/>
          <a:p>
            <a:r>
              <a:rPr lang="en-US" sz="1400" b="1" dirty="0">
                <a:solidFill>
                  <a:prstClr val="black"/>
                </a:solidFill>
                <a:latin typeface="Calibri"/>
              </a:rPr>
              <a:t>3</a:t>
            </a:r>
            <a:endParaRPr lang="ru-RU" sz="1400" b="1" dirty="0">
              <a:solidFill>
                <a:prstClr val="black"/>
              </a:solidFill>
              <a:latin typeface="Calibri"/>
            </a:endParaRPr>
          </a:p>
        </p:txBody>
      </p:sp>
      <p:sp>
        <p:nvSpPr>
          <p:cNvPr id="118" name="TextBox 117"/>
          <p:cNvSpPr txBox="1"/>
          <p:nvPr/>
        </p:nvSpPr>
        <p:spPr>
          <a:xfrm>
            <a:off x="2973185" y="4162600"/>
            <a:ext cx="265725" cy="307777"/>
          </a:xfrm>
          <a:prstGeom prst="rect">
            <a:avLst/>
          </a:prstGeom>
          <a:noFill/>
        </p:spPr>
        <p:txBody>
          <a:bodyPr wrap="square" rtlCol="0">
            <a:spAutoFit/>
          </a:bodyPr>
          <a:lstStyle/>
          <a:p>
            <a:r>
              <a:rPr lang="en-US" sz="1400" b="1" dirty="0">
                <a:solidFill>
                  <a:prstClr val="black"/>
                </a:solidFill>
                <a:latin typeface="Calibri"/>
              </a:rPr>
              <a:t>4</a:t>
            </a:r>
            <a:endParaRPr lang="ru-RU" sz="1400" b="1" dirty="0">
              <a:solidFill>
                <a:prstClr val="black"/>
              </a:solidFill>
              <a:latin typeface="Calibri"/>
            </a:endParaRPr>
          </a:p>
        </p:txBody>
      </p:sp>
      <p:sp>
        <p:nvSpPr>
          <p:cNvPr id="119" name="TextBox 118"/>
          <p:cNvSpPr txBox="1"/>
          <p:nvPr/>
        </p:nvSpPr>
        <p:spPr>
          <a:xfrm>
            <a:off x="2982709" y="3842224"/>
            <a:ext cx="265725" cy="307777"/>
          </a:xfrm>
          <a:prstGeom prst="rect">
            <a:avLst/>
          </a:prstGeom>
          <a:noFill/>
        </p:spPr>
        <p:txBody>
          <a:bodyPr wrap="square" rtlCol="0">
            <a:spAutoFit/>
          </a:bodyPr>
          <a:lstStyle/>
          <a:p>
            <a:r>
              <a:rPr lang="en-US" sz="1400" b="1" dirty="0">
                <a:solidFill>
                  <a:prstClr val="black"/>
                </a:solidFill>
                <a:latin typeface="Calibri"/>
              </a:rPr>
              <a:t>5</a:t>
            </a:r>
            <a:endParaRPr lang="ru-RU" sz="1400" b="1" dirty="0">
              <a:solidFill>
                <a:prstClr val="black"/>
              </a:solidFill>
              <a:latin typeface="Calibri"/>
            </a:endParaRPr>
          </a:p>
        </p:txBody>
      </p:sp>
      <p:sp>
        <p:nvSpPr>
          <p:cNvPr id="120" name="TextBox 119"/>
          <p:cNvSpPr txBox="1"/>
          <p:nvPr/>
        </p:nvSpPr>
        <p:spPr>
          <a:xfrm>
            <a:off x="2963660" y="3503222"/>
            <a:ext cx="265725" cy="307777"/>
          </a:xfrm>
          <a:prstGeom prst="rect">
            <a:avLst/>
          </a:prstGeom>
          <a:noFill/>
        </p:spPr>
        <p:txBody>
          <a:bodyPr wrap="square" rtlCol="0">
            <a:spAutoFit/>
          </a:bodyPr>
          <a:lstStyle/>
          <a:p>
            <a:r>
              <a:rPr lang="en-US" sz="1400" b="1" dirty="0">
                <a:solidFill>
                  <a:prstClr val="black"/>
                </a:solidFill>
                <a:latin typeface="Calibri"/>
              </a:rPr>
              <a:t>6</a:t>
            </a:r>
            <a:endParaRPr lang="ru-RU" sz="1400" b="1" dirty="0">
              <a:solidFill>
                <a:prstClr val="black"/>
              </a:solidFill>
              <a:latin typeface="Calibri"/>
            </a:endParaRPr>
          </a:p>
        </p:txBody>
      </p:sp>
      <p:sp>
        <p:nvSpPr>
          <p:cNvPr id="121" name="TextBox 120"/>
          <p:cNvSpPr txBox="1"/>
          <p:nvPr/>
        </p:nvSpPr>
        <p:spPr>
          <a:xfrm>
            <a:off x="2973185" y="3167222"/>
            <a:ext cx="265725" cy="307777"/>
          </a:xfrm>
          <a:prstGeom prst="rect">
            <a:avLst/>
          </a:prstGeom>
          <a:noFill/>
        </p:spPr>
        <p:txBody>
          <a:bodyPr wrap="square" rtlCol="0">
            <a:spAutoFit/>
          </a:bodyPr>
          <a:lstStyle/>
          <a:p>
            <a:r>
              <a:rPr lang="en-US" sz="1400" b="1" dirty="0">
                <a:solidFill>
                  <a:prstClr val="black"/>
                </a:solidFill>
                <a:latin typeface="Calibri"/>
              </a:rPr>
              <a:t>7</a:t>
            </a:r>
            <a:endParaRPr lang="ru-RU" sz="1400" b="1" dirty="0">
              <a:solidFill>
                <a:prstClr val="black"/>
              </a:solidFill>
              <a:latin typeface="Calibri"/>
            </a:endParaRPr>
          </a:p>
        </p:txBody>
      </p:sp>
      <p:sp>
        <p:nvSpPr>
          <p:cNvPr id="134" name="TextBox 133"/>
          <p:cNvSpPr txBox="1"/>
          <p:nvPr/>
        </p:nvSpPr>
        <p:spPr>
          <a:xfrm>
            <a:off x="2967425" y="2854318"/>
            <a:ext cx="265725" cy="307777"/>
          </a:xfrm>
          <a:prstGeom prst="rect">
            <a:avLst/>
          </a:prstGeom>
          <a:noFill/>
        </p:spPr>
        <p:txBody>
          <a:bodyPr wrap="square" rtlCol="0">
            <a:spAutoFit/>
          </a:bodyPr>
          <a:lstStyle/>
          <a:p>
            <a:r>
              <a:rPr lang="en-US" sz="1400" b="1" dirty="0">
                <a:solidFill>
                  <a:prstClr val="black"/>
                </a:solidFill>
                <a:latin typeface="Calibri"/>
              </a:rPr>
              <a:t>8</a:t>
            </a:r>
            <a:endParaRPr lang="ru-RU" sz="1400" b="1" dirty="0">
              <a:solidFill>
                <a:prstClr val="black"/>
              </a:solidFill>
              <a:latin typeface="Calibri"/>
            </a:endParaRPr>
          </a:p>
        </p:txBody>
      </p:sp>
      <p:sp>
        <p:nvSpPr>
          <p:cNvPr id="137" name="TextBox 136"/>
          <p:cNvSpPr txBox="1"/>
          <p:nvPr/>
        </p:nvSpPr>
        <p:spPr>
          <a:xfrm>
            <a:off x="2964719" y="2528253"/>
            <a:ext cx="265725" cy="307777"/>
          </a:xfrm>
          <a:prstGeom prst="rect">
            <a:avLst/>
          </a:prstGeom>
          <a:noFill/>
        </p:spPr>
        <p:txBody>
          <a:bodyPr wrap="square" rtlCol="0">
            <a:spAutoFit/>
          </a:bodyPr>
          <a:lstStyle/>
          <a:p>
            <a:r>
              <a:rPr lang="en-US" sz="1400" b="1" dirty="0">
                <a:solidFill>
                  <a:prstClr val="black"/>
                </a:solidFill>
                <a:latin typeface="Calibri"/>
              </a:rPr>
              <a:t>9</a:t>
            </a:r>
            <a:endParaRPr lang="ru-RU" sz="1400" b="1" dirty="0">
              <a:solidFill>
                <a:prstClr val="black"/>
              </a:solidFill>
              <a:latin typeface="Calibri"/>
            </a:endParaRPr>
          </a:p>
        </p:txBody>
      </p:sp>
      <p:sp>
        <p:nvSpPr>
          <p:cNvPr id="138" name="TextBox 137"/>
          <p:cNvSpPr txBox="1"/>
          <p:nvPr/>
        </p:nvSpPr>
        <p:spPr>
          <a:xfrm>
            <a:off x="2874636" y="2217430"/>
            <a:ext cx="409781" cy="307777"/>
          </a:xfrm>
          <a:prstGeom prst="rect">
            <a:avLst/>
          </a:prstGeom>
          <a:noFill/>
        </p:spPr>
        <p:txBody>
          <a:bodyPr wrap="square" rtlCol="0">
            <a:spAutoFit/>
          </a:bodyPr>
          <a:lstStyle/>
          <a:p>
            <a:r>
              <a:rPr lang="en-US" sz="1400" b="1" dirty="0">
                <a:solidFill>
                  <a:prstClr val="black"/>
                </a:solidFill>
                <a:latin typeface="Calibri"/>
              </a:rPr>
              <a:t>10</a:t>
            </a:r>
            <a:endParaRPr lang="ru-RU" sz="1400" b="1" dirty="0">
              <a:solidFill>
                <a:prstClr val="black"/>
              </a:solidFill>
              <a:latin typeface="Calibri"/>
            </a:endParaRPr>
          </a:p>
        </p:txBody>
      </p:sp>
      <p:sp>
        <p:nvSpPr>
          <p:cNvPr id="139" name="TextBox 138"/>
          <p:cNvSpPr txBox="1"/>
          <p:nvPr/>
        </p:nvSpPr>
        <p:spPr>
          <a:xfrm>
            <a:off x="2870440" y="1893608"/>
            <a:ext cx="409781" cy="307777"/>
          </a:xfrm>
          <a:prstGeom prst="rect">
            <a:avLst/>
          </a:prstGeom>
          <a:noFill/>
        </p:spPr>
        <p:txBody>
          <a:bodyPr wrap="square" rtlCol="0">
            <a:spAutoFit/>
          </a:bodyPr>
          <a:lstStyle/>
          <a:p>
            <a:r>
              <a:rPr lang="en-US" sz="1400" b="1" dirty="0">
                <a:solidFill>
                  <a:prstClr val="black"/>
                </a:solidFill>
                <a:latin typeface="Calibri"/>
              </a:rPr>
              <a:t>11</a:t>
            </a:r>
            <a:endParaRPr lang="ru-RU" sz="1400" b="1" dirty="0">
              <a:solidFill>
                <a:prstClr val="black"/>
              </a:solidFill>
              <a:latin typeface="Calibri"/>
            </a:endParaRPr>
          </a:p>
        </p:txBody>
      </p:sp>
      <p:sp>
        <p:nvSpPr>
          <p:cNvPr id="140" name="TextBox 139"/>
          <p:cNvSpPr txBox="1"/>
          <p:nvPr/>
        </p:nvSpPr>
        <p:spPr>
          <a:xfrm>
            <a:off x="2876754" y="1594966"/>
            <a:ext cx="409781" cy="307777"/>
          </a:xfrm>
          <a:prstGeom prst="rect">
            <a:avLst/>
          </a:prstGeom>
          <a:noFill/>
        </p:spPr>
        <p:txBody>
          <a:bodyPr wrap="square" rtlCol="0">
            <a:spAutoFit/>
          </a:bodyPr>
          <a:lstStyle/>
          <a:p>
            <a:r>
              <a:rPr lang="en-US" sz="1400" b="1" dirty="0">
                <a:solidFill>
                  <a:prstClr val="black"/>
                </a:solidFill>
                <a:latin typeface="Calibri"/>
              </a:rPr>
              <a:t>12</a:t>
            </a:r>
            <a:endParaRPr lang="ru-RU" sz="1400" b="1" dirty="0">
              <a:solidFill>
                <a:prstClr val="black"/>
              </a:solidFill>
              <a:latin typeface="Calibri"/>
            </a:endParaRPr>
          </a:p>
        </p:txBody>
      </p:sp>
      <p:sp>
        <p:nvSpPr>
          <p:cNvPr id="70" name="Скругленная прямоугольная выноска 69"/>
          <p:cNvSpPr/>
          <p:nvPr/>
        </p:nvSpPr>
        <p:spPr>
          <a:xfrm>
            <a:off x="5091890" y="1117881"/>
            <a:ext cx="2667975" cy="553998"/>
          </a:xfrm>
          <a:prstGeom prst="wedgeRoundRectCallout">
            <a:avLst>
              <a:gd name="adj1" fmla="val -33373"/>
              <a:gd name="adj2" fmla="val 9447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mc:AlternateContent xmlns:mc="http://schemas.openxmlformats.org/markup-compatibility/2006" xmlns:a14="http://schemas.microsoft.com/office/drawing/2010/main">
        <mc:Choice Requires="a14">
          <p:sp>
            <p:nvSpPr>
              <p:cNvPr id="71" name="TextBox 70"/>
              <p:cNvSpPr txBox="1"/>
              <p:nvPr/>
            </p:nvSpPr>
            <p:spPr>
              <a:xfrm>
                <a:off x="5128746" y="1187198"/>
                <a:ext cx="26757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solidFill>
                            <a:prstClr val="black"/>
                          </a:solidFill>
                          <a:latin typeface="Cambria Math"/>
                        </a:rPr>
                        <m:t>𝒀</m:t>
                      </m:r>
                      <m:r>
                        <a:rPr lang="en-US" b="1" i="1">
                          <a:solidFill>
                            <a:prstClr val="black"/>
                          </a:solidFill>
                          <a:latin typeface="Cambria Math"/>
                          <a:ea typeface="Cambria Math"/>
                        </a:rPr>
                        <m:t>&gt;</m:t>
                      </m:r>
                      <m:r>
                        <a:rPr lang="en-US" b="1" i="1">
                          <a:solidFill>
                            <a:prstClr val="black"/>
                          </a:solidFill>
                          <a:latin typeface="Cambria Math"/>
                          <a:ea typeface="Cambria Math"/>
                        </a:rPr>
                        <m:t>𝟖</m:t>
                      </m:r>
                      <m:r>
                        <a:rPr lang="en-US" b="1" i="1">
                          <a:solidFill>
                            <a:prstClr val="black"/>
                          </a:solidFill>
                          <a:latin typeface="Cambria Math"/>
                          <a:ea typeface="Cambria Math"/>
                        </a:rPr>
                        <m:t>→</m:t>
                      </m:r>
                      <m:r>
                        <a:rPr lang="en-US" b="1" i="1">
                          <a:solidFill>
                            <a:prstClr val="black"/>
                          </a:solidFill>
                          <a:latin typeface="Cambria Math"/>
                          <a:ea typeface="Cambria Math"/>
                        </a:rPr>
                        <m:t>𝑪𝒍𝒂𝒔𝒔</m:t>
                      </m:r>
                      <m:r>
                        <a:rPr lang="en-US" b="1" i="1">
                          <a:solidFill>
                            <a:prstClr val="black"/>
                          </a:solidFill>
                          <a:latin typeface="Cambria Math"/>
                          <a:ea typeface="Cambria Math"/>
                        </a:rPr>
                        <m:t>=</m:t>
                      </m:r>
                      <m:r>
                        <a:rPr lang="en-US" b="1" i="1">
                          <a:solidFill>
                            <a:prstClr val="black"/>
                          </a:solidFill>
                          <a:latin typeface="Cambria Math"/>
                          <a:ea typeface="Cambria Math"/>
                        </a:rPr>
                        <m:t>𝑮𝑹𝑬𝒀</m:t>
                      </m:r>
                    </m:oMath>
                  </m:oMathPara>
                </a14:m>
                <a:endParaRPr lang="ru-RU" b="1" dirty="0">
                  <a:solidFill>
                    <a:prstClr val="black"/>
                  </a:solidFill>
                  <a:latin typeface="Calibri"/>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5128746" y="1187198"/>
                <a:ext cx="267577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Скругленная прямоугольная выноска 75"/>
              <p:cNvSpPr/>
              <p:nvPr/>
            </p:nvSpPr>
            <p:spPr>
              <a:xfrm>
                <a:off x="2800855" y="6022944"/>
                <a:ext cx="2384296" cy="672390"/>
              </a:xfrm>
              <a:prstGeom prst="wedgeRoundRectCallout">
                <a:avLst>
                  <a:gd name="adj1" fmla="val -22911"/>
                  <a:gd name="adj2" fmla="val -184280"/>
                  <a:gd name="adj3" fmla="val 16667"/>
                </a:avLst>
              </a:prstGeom>
              <a:solidFill>
                <a:schemeClr val="bg1">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1" i="1">
                          <a:solidFill>
                            <a:prstClr val="black"/>
                          </a:solidFill>
                          <a:latin typeface="Cambria Math"/>
                        </a:rPr>
                        <m:t>𝑿</m:t>
                      </m:r>
                      <m:r>
                        <a:rPr lang="en-US" b="1" i="1">
                          <a:solidFill>
                            <a:prstClr val="black"/>
                          </a:solidFill>
                          <a:latin typeface="Cambria Math"/>
                          <a:ea typeface="Cambria Math"/>
                        </a:rPr>
                        <m:t>≤</m:t>
                      </m:r>
                      <m:r>
                        <a:rPr lang="en-US" b="1" i="1">
                          <a:solidFill>
                            <a:prstClr val="black"/>
                          </a:solidFill>
                          <a:latin typeface="Cambria Math"/>
                          <a:ea typeface="Cambria Math"/>
                        </a:rPr>
                        <m:t>𝟏𝟏</m:t>
                      </m:r>
                      <m:r>
                        <a:rPr lang="en-US" b="1" i="1">
                          <a:solidFill>
                            <a:prstClr val="black"/>
                          </a:solidFill>
                          <a:latin typeface="Cambria Math"/>
                          <a:ea typeface="Cambria Math"/>
                        </a:rPr>
                        <m:t>  </m:t>
                      </m:r>
                      <m:r>
                        <a:rPr lang="en-US" b="1" i="1">
                          <a:solidFill>
                            <a:prstClr val="black"/>
                          </a:solidFill>
                          <a:latin typeface="Cambria Math"/>
                          <a:ea typeface="Cambria Math"/>
                        </a:rPr>
                        <m:t>𝑨𝑵𝑫</m:t>
                      </m:r>
                      <m:r>
                        <a:rPr lang="en-US" b="1" i="1">
                          <a:solidFill>
                            <a:prstClr val="black"/>
                          </a:solidFill>
                          <a:latin typeface="Cambria Math"/>
                          <a:ea typeface="Cambria Math"/>
                        </a:rPr>
                        <m:t>  </m:t>
                      </m:r>
                      <m:r>
                        <a:rPr lang="en-US" b="1" i="1">
                          <a:solidFill>
                            <a:prstClr val="black"/>
                          </a:solidFill>
                          <a:latin typeface="Cambria Math"/>
                        </a:rPr>
                        <m:t>𝒀</m:t>
                      </m:r>
                      <m:r>
                        <a:rPr lang="en-US" b="1" i="1">
                          <a:solidFill>
                            <a:prstClr val="black"/>
                          </a:solidFill>
                          <a:latin typeface="Cambria Math"/>
                          <a:ea typeface="Cambria Math"/>
                        </a:rPr>
                        <m:t>≤</m:t>
                      </m:r>
                      <m:r>
                        <a:rPr lang="en-US" b="1" i="1">
                          <a:solidFill>
                            <a:prstClr val="black"/>
                          </a:solidFill>
                          <a:latin typeface="Cambria Math"/>
                          <a:ea typeface="Cambria Math"/>
                        </a:rPr>
                        <m:t>𝟖</m:t>
                      </m:r>
                    </m:oMath>
                  </m:oMathPara>
                </a14:m>
                <a:endParaRPr lang="en-US" b="1" i="1" dirty="0">
                  <a:solidFill>
                    <a:prstClr val="black"/>
                  </a:solidFill>
                  <a:latin typeface="Cambria Math"/>
                  <a:ea typeface="Cambria Math"/>
                </a:endParaRPr>
              </a:p>
              <a:p>
                <a:pPr/>
                <a14:m>
                  <m:oMathPara xmlns:m="http://schemas.openxmlformats.org/officeDocument/2006/math">
                    <m:oMathParaPr>
                      <m:jc m:val="centerGroup"/>
                    </m:oMathParaPr>
                    <m:oMath xmlns:m="http://schemas.openxmlformats.org/officeDocument/2006/math">
                      <m:r>
                        <a:rPr lang="en-US" b="1" i="1">
                          <a:solidFill>
                            <a:prstClr val="black"/>
                          </a:solidFill>
                          <a:latin typeface="Cambria Math"/>
                          <a:ea typeface="Cambria Math"/>
                        </a:rPr>
                        <m:t>→</m:t>
                      </m:r>
                      <m:r>
                        <a:rPr lang="en-US" b="1" i="1">
                          <a:solidFill>
                            <a:prstClr val="black"/>
                          </a:solidFill>
                          <a:latin typeface="Cambria Math"/>
                          <a:ea typeface="Cambria Math"/>
                        </a:rPr>
                        <m:t>𝑪𝒍𝒂𝒔𝒔</m:t>
                      </m:r>
                      <m:r>
                        <a:rPr lang="en-US" b="1" i="1">
                          <a:solidFill>
                            <a:prstClr val="black"/>
                          </a:solidFill>
                          <a:latin typeface="Cambria Math"/>
                          <a:ea typeface="Cambria Math"/>
                        </a:rPr>
                        <m:t>=</m:t>
                      </m:r>
                      <m:r>
                        <a:rPr lang="en-US" b="1" i="1">
                          <a:solidFill>
                            <a:prstClr val="black"/>
                          </a:solidFill>
                          <a:latin typeface="Cambria Math"/>
                          <a:ea typeface="Cambria Math"/>
                        </a:rPr>
                        <m:t>𝑩𝑳𝑨𝑪𝑲</m:t>
                      </m:r>
                    </m:oMath>
                  </m:oMathPara>
                </a14:m>
                <a:endParaRPr lang="ru-RU" b="1" dirty="0">
                  <a:solidFill>
                    <a:prstClr val="black"/>
                  </a:solidFill>
                  <a:latin typeface="Calibri"/>
                </a:endParaRPr>
              </a:p>
            </p:txBody>
          </p:sp>
        </mc:Choice>
        <mc:Fallback xmlns="">
          <p:sp>
            <p:nvSpPr>
              <p:cNvPr id="68" name="Скругленная прямоугольная выноска 75"/>
              <p:cNvSpPr>
                <a:spLocks noRot="1" noChangeAspect="1" noMove="1" noResize="1" noEditPoints="1" noAdjustHandles="1" noChangeArrowheads="1" noChangeShapeType="1" noTextEdit="1"/>
              </p:cNvSpPr>
              <p:nvPr/>
            </p:nvSpPr>
            <p:spPr>
              <a:xfrm>
                <a:off x="2800855" y="6022944"/>
                <a:ext cx="2384296" cy="672390"/>
              </a:xfrm>
              <a:prstGeom prst="wedgeRoundRectCallout">
                <a:avLst>
                  <a:gd name="adj1" fmla="val -22911"/>
                  <a:gd name="adj2" fmla="val -184280"/>
                  <a:gd name="adj3" fmla="val 16667"/>
                </a:avLst>
              </a:prstGeom>
              <a:blipFill>
                <a:blip r:embed="rId8"/>
                <a:stretch>
                  <a:fillRect/>
                </a:stretch>
              </a:blipFill>
              <a:ln>
                <a:solidFill>
                  <a:schemeClr val="tx1"/>
                </a:solidFill>
              </a:ln>
            </p:spPr>
            <p:txBody>
              <a:bodyPr/>
              <a:lstStyle/>
              <a:p>
                <a:r>
                  <a:rPr lang="en-US">
                    <a:noFill/>
                  </a:rPr>
                  <a:t> </a:t>
                </a:r>
              </a:p>
            </p:txBody>
          </p:sp>
        </mc:Fallback>
      </mc:AlternateContent>
      <p:sp>
        <p:nvSpPr>
          <p:cNvPr id="82" name="Скругленная прямоугольная выноска 75"/>
          <p:cNvSpPr/>
          <p:nvPr/>
        </p:nvSpPr>
        <p:spPr>
          <a:xfrm>
            <a:off x="8417152" y="2805550"/>
            <a:ext cx="2166960" cy="672390"/>
          </a:xfrm>
          <a:prstGeom prst="wedgeRoundRectCallout">
            <a:avLst>
              <a:gd name="adj1" fmla="val -65425"/>
              <a:gd name="adj2" fmla="val 3670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mc:AlternateContent xmlns:mc="http://schemas.openxmlformats.org/markup-compatibility/2006" xmlns:a14="http://schemas.microsoft.com/office/drawing/2010/main">
        <mc:Choice Requires="a14">
          <p:sp>
            <p:nvSpPr>
              <p:cNvPr id="84" name="TextBox 83"/>
              <p:cNvSpPr txBox="1"/>
              <p:nvPr/>
            </p:nvSpPr>
            <p:spPr>
              <a:xfrm>
                <a:off x="8333333" y="2797037"/>
                <a:ext cx="234689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solidFill>
                            <a:prstClr val="black"/>
                          </a:solidFill>
                          <a:latin typeface="Cambria Math"/>
                        </a:rPr>
                        <m:t>𝑿</m:t>
                      </m:r>
                      <m:r>
                        <a:rPr lang="en-US" b="1" i="1">
                          <a:solidFill>
                            <a:prstClr val="black"/>
                          </a:solidFill>
                          <a:latin typeface="Cambria Math"/>
                          <a:ea typeface="Cambria Math"/>
                        </a:rPr>
                        <m:t>&gt;</m:t>
                      </m:r>
                      <m:r>
                        <a:rPr lang="en-US" b="1" i="1">
                          <a:solidFill>
                            <a:prstClr val="black"/>
                          </a:solidFill>
                          <a:latin typeface="Cambria Math"/>
                          <a:ea typeface="Cambria Math"/>
                        </a:rPr>
                        <m:t>𝟏𝟏</m:t>
                      </m:r>
                      <m:r>
                        <a:rPr lang="en-US" b="1" i="1">
                          <a:solidFill>
                            <a:prstClr val="black"/>
                          </a:solidFill>
                          <a:latin typeface="Cambria Math"/>
                          <a:ea typeface="Cambria Math"/>
                        </a:rPr>
                        <m:t>  </m:t>
                      </m:r>
                      <m:r>
                        <a:rPr lang="en-US" b="1" i="1">
                          <a:solidFill>
                            <a:prstClr val="black"/>
                          </a:solidFill>
                          <a:latin typeface="Cambria Math"/>
                          <a:ea typeface="Cambria Math"/>
                        </a:rPr>
                        <m:t>𝑨𝑵𝑫</m:t>
                      </m:r>
                      <m:r>
                        <a:rPr lang="en-US" b="1" i="1">
                          <a:solidFill>
                            <a:prstClr val="black"/>
                          </a:solidFill>
                          <a:latin typeface="Cambria Math"/>
                          <a:ea typeface="Cambria Math"/>
                        </a:rPr>
                        <m:t>  </m:t>
                      </m:r>
                      <m:r>
                        <a:rPr lang="en-US" b="1" i="1">
                          <a:solidFill>
                            <a:prstClr val="black"/>
                          </a:solidFill>
                          <a:latin typeface="Cambria Math"/>
                        </a:rPr>
                        <m:t>𝒀</m:t>
                      </m:r>
                      <m:r>
                        <a:rPr lang="en-US" b="1" i="1">
                          <a:solidFill>
                            <a:prstClr val="black"/>
                          </a:solidFill>
                          <a:latin typeface="Cambria Math"/>
                          <a:ea typeface="Cambria Math"/>
                        </a:rPr>
                        <m:t>≤</m:t>
                      </m:r>
                      <m:r>
                        <a:rPr lang="en-US" b="1" i="1">
                          <a:solidFill>
                            <a:prstClr val="black"/>
                          </a:solidFill>
                          <a:latin typeface="Cambria Math"/>
                          <a:ea typeface="Cambria Math"/>
                        </a:rPr>
                        <m:t>𝟖</m:t>
                      </m:r>
                    </m:oMath>
                  </m:oMathPara>
                </a14:m>
                <a:endParaRPr lang="en-US" b="1" i="1" dirty="0">
                  <a:solidFill>
                    <a:prstClr val="black"/>
                  </a:solidFill>
                  <a:latin typeface="Cambria Math"/>
                  <a:ea typeface="Cambria Math"/>
                </a:endParaRPr>
              </a:p>
              <a:p>
                <a:pPr/>
                <a14:m>
                  <m:oMathPara xmlns:m="http://schemas.openxmlformats.org/officeDocument/2006/math">
                    <m:oMathParaPr>
                      <m:jc m:val="centerGroup"/>
                    </m:oMathParaPr>
                    <m:oMath xmlns:m="http://schemas.openxmlformats.org/officeDocument/2006/math">
                      <m:r>
                        <a:rPr lang="en-US" b="1" i="1">
                          <a:solidFill>
                            <a:prstClr val="black"/>
                          </a:solidFill>
                          <a:latin typeface="Cambria Math"/>
                          <a:ea typeface="Cambria Math"/>
                        </a:rPr>
                        <m:t>→</m:t>
                      </m:r>
                      <m:r>
                        <a:rPr lang="en-US" b="1" i="1">
                          <a:solidFill>
                            <a:prstClr val="black"/>
                          </a:solidFill>
                          <a:latin typeface="Cambria Math"/>
                          <a:ea typeface="Cambria Math"/>
                        </a:rPr>
                        <m:t>𝑪𝒍𝒂𝒔𝒔</m:t>
                      </m:r>
                      <m:r>
                        <a:rPr lang="en-US" b="1" i="1">
                          <a:solidFill>
                            <a:prstClr val="black"/>
                          </a:solidFill>
                          <a:latin typeface="Cambria Math"/>
                          <a:ea typeface="Cambria Math"/>
                        </a:rPr>
                        <m:t>=</m:t>
                      </m:r>
                      <m:r>
                        <a:rPr lang="en-US" b="1" i="1">
                          <a:solidFill>
                            <a:prstClr val="black"/>
                          </a:solidFill>
                          <a:latin typeface="Cambria Math"/>
                          <a:ea typeface="Cambria Math"/>
                        </a:rPr>
                        <m:t>𝑮𝑹𝑬𝒀</m:t>
                      </m:r>
                    </m:oMath>
                  </m:oMathPara>
                </a14:m>
                <a:endParaRPr lang="ru-RU" b="1" dirty="0">
                  <a:solidFill>
                    <a:prstClr val="black"/>
                  </a:solidFill>
                  <a:latin typeface="Calibri"/>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8333333" y="2797037"/>
                <a:ext cx="2346893" cy="646331"/>
              </a:xfrm>
              <a:prstGeom prst="rect">
                <a:avLst/>
              </a:prstGeom>
              <a:blipFill>
                <a:blip r:embed="rId9"/>
                <a:stretch>
                  <a:fillRect/>
                </a:stretch>
              </a:blipFill>
            </p:spPr>
            <p:txBody>
              <a:bodyPr/>
              <a:lstStyle/>
              <a:p>
                <a:r>
                  <a:rPr lang="en-US">
                    <a:noFill/>
                  </a:rPr>
                  <a:t> </a:t>
                </a:r>
              </a:p>
            </p:txBody>
          </p:sp>
        </mc:Fallback>
      </mc:AlternateContent>
      <p:sp>
        <p:nvSpPr>
          <p:cNvPr id="102" name="TextBox 101"/>
          <p:cNvSpPr txBox="1"/>
          <p:nvPr/>
        </p:nvSpPr>
        <p:spPr>
          <a:xfrm>
            <a:off x="6699904" y="5520640"/>
            <a:ext cx="409781" cy="307777"/>
          </a:xfrm>
          <a:prstGeom prst="rect">
            <a:avLst/>
          </a:prstGeom>
          <a:noFill/>
        </p:spPr>
        <p:txBody>
          <a:bodyPr wrap="square" rtlCol="0">
            <a:spAutoFit/>
          </a:bodyPr>
          <a:lstStyle/>
          <a:p>
            <a:r>
              <a:rPr lang="en-US" sz="1400" b="1" dirty="0">
                <a:solidFill>
                  <a:prstClr val="black"/>
                </a:solidFill>
                <a:latin typeface="Calibri"/>
              </a:rPr>
              <a:t>11</a:t>
            </a:r>
            <a:endParaRPr lang="ru-RU" sz="1400" b="1" dirty="0">
              <a:solidFill>
                <a:prstClr val="black"/>
              </a:solidFill>
              <a:latin typeface="Calibri"/>
            </a:endParaRPr>
          </a:p>
        </p:txBody>
      </p:sp>
      <p:sp>
        <p:nvSpPr>
          <p:cNvPr id="87" name="Rectangle 86"/>
          <p:cNvSpPr/>
          <p:nvPr/>
        </p:nvSpPr>
        <p:spPr>
          <a:xfrm>
            <a:off x="5004231" y="3969488"/>
            <a:ext cx="1063112"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RULE 2</a:t>
            </a:r>
          </a:p>
        </p:txBody>
      </p:sp>
      <p:sp>
        <p:nvSpPr>
          <p:cNvPr id="88" name="Rectangle 87"/>
          <p:cNvSpPr/>
          <p:nvPr/>
        </p:nvSpPr>
        <p:spPr>
          <a:xfrm>
            <a:off x="7114934" y="2881751"/>
            <a:ext cx="1063112"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RULE 3</a:t>
            </a:r>
          </a:p>
        </p:txBody>
      </p:sp>
      <p:sp>
        <p:nvSpPr>
          <p:cNvPr id="4" name="Oval 3"/>
          <p:cNvSpPr/>
          <p:nvPr/>
        </p:nvSpPr>
        <p:spPr>
          <a:xfrm>
            <a:off x="3319955" y="2788369"/>
            <a:ext cx="432000" cy="432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Oval 88"/>
          <p:cNvSpPr/>
          <p:nvPr/>
        </p:nvSpPr>
        <p:spPr>
          <a:xfrm>
            <a:off x="6351872" y="5029115"/>
            <a:ext cx="432000" cy="432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Rectangle 3"/>
          <p:cNvSpPr/>
          <p:nvPr/>
        </p:nvSpPr>
        <p:spPr>
          <a:xfrm>
            <a:off x="6484938" y="5155115"/>
            <a:ext cx="180000" cy="180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Calibri"/>
              </a:rPr>
              <a:t>?</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1317" y="87221"/>
            <a:ext cx="9006835" cy="9197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175293" y="1914297"/>
            <a:ext cx="4229782" cy="769441"/>
          </a:xfrm>
          <a:prstGeom prst="rect">
            <a:avLst/>
          </a:prstGeom>
          <a:solidFill>
            <a:schemeClr val="bg1"/>
          </a:solidFill>
          <a:ln w="25400">
            <a:solidFill>
              <a:schemeClr val="tx1"/>
            </a:solidFill>
          </a:ln>
        </p:spPr>
        <p:txBody>
          <a:bodyPr wrap="square" rtlCol="0">
            <a:spAutoFit/>
          </a:bodyPr>
          <a:lstStyle/>
          <a:p>
            <a:r>
              <a:rPr lang="en-US" sz="1600" b="1" dirty="0">
                <a:solidFill>
                  <a:prstClr val="black"/>
                </a:solidFill>
                <a:latin typeface="Calibri"/>
              </a:rPr>
              <a:t>RULE_1:</a:t>
            </a:r>
            <a:r>
              <a:rPr lang="en-US" sz="1600" dirty="0">
                <a:solidFill>
                  <a:prstClr val="black"/>
                </a:solidFill>
                <a:latin typeface="Calibri"/>
              </a:rPr>
              <a:t>   </a:t>
            </a:r>
            <a:r>
              <a:rPr lang="en-US" sz="1400" dirty="0">
                <a:solidFill>
                  <a:prstClr val="black"/>
                </a:solidFill>
                <a:latin typeface="Calibri"/>
              </a:rPr>
              <a:t>swrlb:greaterThan(?var_coord_Y, "8.0"^^xsd:double) ^ coord_Y(?instance, ?var_coord_Y) -&gt; grey(?instance)</a:t>
            </a:r>
          </a:p>
        </p:txBody>
      </p:sp>
      <p:sp>
        <p:nvSpPr>
          <p:cNvPr id="112" name="TextBox 111"/>
          <p:cNvSpPr txBox="1"/>
          <p:nvPr/>
        </p:nvSpPr>
        <p:spPr>
          <a:xfrm>
            <a:off x="5328553" y="5983081"/>
            <a:ext cx="5887551" cy="769441"/>
          </a:xfrm>
          <a:prstGeom prst="rect">
            <a:avLst/>
          </a:prstGeom>
          <a:solidFill>
            <a:schemeClr val="bg1"/>
          </a:solidFill>
          <a:ln w="25400">
            <a:solidFill>
              <a:schemeClr val="tx1"/>
            </a:solidFill>
          </a:ln>
        </p:spPr>
        <p:txBody>
          <a:bodyPr wrap="square" rtlCol="0">
            <a:spAutoFit/>
          </a:bodyPr>
          <a:lstStyle/>
          <a:p>
            <a:r>
              <a:rPr lang="en-US" sz="1600" b="1" dirty="0">
                <a:solidFill>
                  <a:prstClr val="black"/>
                </a:solidFill>
                <a:latin typeface="Calibri"/>
              </a:rPr>
              <a:t>RULE_2:</a:t>
            </a:r>
            <a:r>
              <a:rPr lang="en-US" sz="1600" dirty="0">
                <a:solidFill>
                  <a:prstClr val="black"/>
                </a:solidFill>
                <a:latin typeface="Calibri"/>
              </a:rPr>
              <a:t>              </a:t>
            </a:r>
            <a:r>
              <a:rPr lang="en-US" sz="1400" dirty="0">
                <a:solidFill>
                  <a:prstClr val="black"/>
                </a:solidFill>
                <a:latin typeface="Calibri"/>
              </a:rPr>
              <a:t>swrlb:lessThanOrEqual(?var_coord_Y, "8.0"^^xsd:double) ^ coord_Y(?instance, ?var_coord_Y) ^ coord_X(?instance, ?var_coord_X) ^ swrlb:lessThanOrEqual(?var_coord_X, "11.0"^^xsd:double) -&gt; black(?instance)</a:t>
            </a:r>
          </a:p>
        </p:txBody>
      </p:sp>
      <p:sp>
        <p:nvSpPr>
          <p:cNvPr id="113" name="TextBox 112"/>
          <p:cNvSpPr txBox="1"/>
          <p:nvPr/>
        </p:nvSpPr>
        <p:spPr>
          <a:xfrm>
            <a:off x="8178047" y="3740108"/>
            <a:ext cx="3110065" cy="1631216"/>
          </a:xfrm>
          <a:prstGeom prst="rect">
            <a:avLst/>
          </a:prstGeom>
          <a:solidFill>
            <a:schemeClr val="bg1"/>
          </a:solidFill>
          <a:ln w="25400">
            <a:solidFill>
              <a:schemeClr val="tx1"/>
            </a:solidFill>
          </a:ln>
        </p:spPr>
        <p:txBody>
          <a:bodyPr wrap="square" rtlCol="0">
            <a:spAutoFit/>
          </a:bodyPr>
          <a:lstStyle/>
          <a:p>
            <a:r>
              <a:rPr lang="en-US" sz="1600" b="1" dirty="0">
                <a:solidFill>
                  <a:prstClr val="black"/>
                </a:solidFill>
                <a:latin typeface="Calibri"/>
              </a:rPr>
              <a:t>RULE_3:</a:t>
            </a:r>
            <a:r>
              <a:rPr lang="en-US" sz="1600" dirty="0">
                <a:solidFill>
                  <a:prstClr val="black"/>
                </a:solidFill>
                <a:latin typeface="Calibri"/>
              </a:rPr>
              <a:t>  </a:t>
            </a:r>
            <a:r>
              <a:rPr lang="en-US" sz="1400" dirty="0">
                <a:solidFill>
                  <a:prstClr val="black"/>
                </a:solidFill>
                <a:latin typeface="Calibri"/>
              </a:rPr>
              <a:t>swrlb:lessThanOrEqual(?var_coord_Y, "8.0"^^xsd:double) ^ coord_Y(?instance, ?var_coord_Y) ^ coord_X(?instance, ?var_coord_X) ^ swrlb:greaterThan(?var_coord_X, "11.0"^^xsd:double) -&gt; grey(?instance)</a:t>
            </a:r>
          </a:p>
        </p:txBody>
      </p:sp>
      <p:sp>
        <p:nvSpPr>
          <p:cNvPr id="3" name="Rectangle 2"/>
          <p:cNvSpPr/>
          <p:nvPr/>
        </p:nvSpPr>
        <p:spPr>
          <a:xfrm>
            <a:off x="4067251" y="1467066"/>
            <a:ext cx="1063112"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RULE 1</a:t>
            </a:r>
          </a:p>
        </p:txBody>
      </p:sp>
      <p:sp>
        <p:nvSpPr>
          <p:cNvPr id="72" name="Rectangle 71"/>
          <p:cNvSpPr/>
          <p:nvPr/>
        </p:nvSpPr>
        <p:spPr>
          <a:xfrm rot="16200000">
            <a:off x="-2008516" y="2218299"/>
            <a:ext cx="6687185" cy="230832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Decision Tree </a:t>
            </a: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Wingdings" panose="05000000000000000000" pitchFamily="2" charset="2"/>
              </a:rPr>
              <a:t> SWRL Rules transformation by Protégé plugin     (</a:t>
            </a:r>
            <a:r>
              <a:rPr lang="en-US" sz="3600" b="1" dirty="0">
                <a:ln w="11430"/>
                <a:solidFill>
                  <a:srgbClr val="0070C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Wingdings" panose="05000000000000000000" pitchFamily="2" charset="2"/>
              </a:rPr>
              <a:t>SWRL – Semantic Web Rules Language</a:t>
            </a: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Wingdings" panose="05000000000000000000" pitchFamily="2" charset="2"/>
              </a:rPr>
              <a:t>)</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52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73" y="21470"/>
            <a:ext cx="11831781"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“Black-Box” Neural network (usually) performs (generalizes) better than “explainable” Decision Tree</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53390579"/>
              </p:ext>
            </p:extLst>
          </p:nvPr>
        </p:nvGraphicFramePr>
        <p:xfrm>
          <a:off x="120073" y="1791664"/>
          <a:ext cx="5154571" cy="4434040"/>
        </p:xfrm>
        <a:graphic>
          <a:graphicData uri="http://schemas.openxmlformats.org/presentationml/2006/ole">
            <mc:AlternateContent xmlns:mc="http://schemas.openxmlformats.org/markup-compatibility/2006">
              <mc:Choice xmlns:v="urn:schemas-microsoft-com:vml" Requires="v">
                <p:oleObj name="Bitmap Image" r:id="rId2" imgW="3816546" imgH="3276768" progId="Paint.Picture">
                  <p:embed/>
                </p:oleObj>
              </mc:Choice>
              <mc:Fallback>
                <p:oleObj name="Bitmap Image" r:id="rId2" imgW="3816546" imgH="3276768"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3" y="1791664"/>
                        <a:ext cx="5154571" cy="443404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3087113"/>
              </p:ext>
            </p:extLst>
          </p:nvPr>
        </p:nvGraphicFramePr>
        <p:xfrm>
          <a:off x="6352675" y="1692787"/>
          <a:ext cx="5599180" cy="4614139"/>
        </p:xfrm>
        <a:graphic>
          <a:graphicData uri="http://schemas.openxmlformats.org/presentationml/2006/ole">
            <mc:AlternateContent xmlns:mc="http://schemas.openxmlformats.org/markup-compatibility/2006">
              <mc:Choice xmlns:v="urn:schemas-microsoft-com:vml" Requires="v">
                <p:oleObj name="Bitmap Image" r:id="rId4" imgW="3949903" imgH="3244444" progId="Paint.Picture">
                  <p:embed/>
                </p:oleObj>
              </mc:Choice>
              <mc:Fallback>
                <p:oleObj name="Bitmap Image" r:id="rId4" imgW="3949903" imgH="3244444"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675" y="1692787"/>
                        <a:ext cx="5599180" cy="4614139"/>
                      </a:xfrm>
                      <a:prstGeom prst="rect">
                        <a:avLst/>
                      </a:prstGeom>
                      <a:noFill/>
                    </p:spPr>
                  </p:pic>
                </p:oleObj>
              </mc:Fallback>
            </mc:AlternateContent>
          </a:graphicData>
        </a:graphic>
      </p:graphicFrame>
      <p:sp>
        <p:nvSpPr>
          <p:cNvPr id="12" name="TextBox 11"/>
          <p:cNvSpPr txBox="1"/>
          <p:nvPr/>
        </p:nvSpPr>
        <p:spPr>
          <a:xfrm>
            <a:off x="4246119" y="1929956"/>
            <a:ext cx="692731" cy="646331"/>
          </a:xfrm>
          <a:prstGeom prst="rect">
            <a:avLst/>
          </a:prstGeom>
          <a:solidFill>
            <a:schemeClr val="bg1"/>
          </a:solidFill>
        </p:spPr>
        <p:txBody>
          <a:bodyPr wrap="square" rtlCol="0">
            <a:spAutoFit/>
          </a:bodyPr>
          <a:lstStyle/>
          <a:p>
            <a:r>
              <a:rPr lang="en-US" sz="3600" dirty="0"/>
              <a:t>e)</a:t>
            </a:r>
          </a:p>
        </p:txBody>
      </p:sp>
      <p:sp>
        <p:nvSpPr>
          <p:cNvPr id="13" name="Rectangle 12"/>
          <p:cNvSpPr/>
          <p:nvPr/>
        </p:nvSpPr>
        <p:spPr>
          <a:xfrm>
            <a:off x="7677470" y="1530054"/>
            <a:ext cx="2949590" cy="523220"/>
          </a:xfrm>
          <a:prstGeom prst="rect">
            <a:avLst/>
          </a:prstGeom>
          <a:noFill/>
        </p:spPr>
        <p:txBody>
          <a:bodyPr wrap="none" lIns="91440" tIns="45720" rIns="91440" bIns="45720">
            <a:spAutoFit/>
          </a:bodyPr>
          <a:lstStyle/>
          <a:p>
            <a:pPr algn="ctr"/>
            <a:r>
              <a:rPr lang="en-US" sz="2800" b="1" cap="none" spc="50" dirty="0">
                <a:ln w="0"/>
                <a:solidFill>
                  <a:schemeClr val="tx1">
                    <a:lumMod val="50000"/>
                    <a:lumOff val="50000"/>
                  </a:schemeClr>
                </a:solidFill>
                <a:effectLst>
                  <a:innerShdw blurRad="63500" dist="50800" dir="13500000">
                    <a:srgbClr val="000000">
                      <a:alpha val="50000"/>
                    </a:srgbClr>
                  </a:innerShdw>
                </a:effectLst>
              </a:rPr>
              <a:t>… for class “Grey”</a:t>
            </a:r>
          </a:p>
        </p:txBody>
      </p:sp>
      <p:sp>
        <p:nvSpPr>
          <p:cNvPr id="14" name="Rectangle 13"/>
          <p:cNvSpPr/>
          <p:nvPr/>
        </p:nvSpPr>
        <p:spPr>
          <a:xfrm>
            <a:off x="787936" y="1530054"/>
            <a:ext cx="3040576" cy="523220"/>
          </a:xfrm>
          <a:prstGeom prst="rect">
            <a:avLst/>
          </a:prstGeom>
          <a:noFill/>
        </p:spPr>
        <p:txBody>
          <a:bodyPr wrap="none" lIns="91440" tIns="45720" rIns="91440" bIns="45720">
            <a:spAutoFit/>
          </a:bodyPr>
          <a:lstStyle/>
          <a:p>
            <a:pPr algn="ctr"/>
            <a:r>
              <a:rPr lang="en-US" sz="2800" b="1" cap="none" spc="50" dirty="0">
                <a:ln w="0"/>
                <a:solidFill>
                  <a:schemeClr val="tx1">
                    <a:lumMod val="50000"/>
                    <a:lumOff val="50000"/>
                  </a:schemeClr>
                </a:solidFill>
                <a:effectLst>
                  <a:innerShdw blurRad="63500" dist="50800" dir="13500000">
                    <a:srgbClr val="000000">
                      <a:alpha val="50000"/>
                    </a:srgbClr>
                  </a:innerShdw>
                </a:effectLst>
              </a:rPr>
              <a:t>… for class “Black”</a:t>
            </a:r>
          </a:p>
        </p:txBody>
      </p:sp>
      <p:pic>
        <p:nvPicPr>
          <p:cNvPr id="10" name="Picture 9"/>
          <p:cNvPicPr>
            <a:picLocks noChangeAspect="1"/>
          </p:cNvPicPr>
          <p:nvPr/>
        </p:nvPicPr>
        <p:blipFill>
          <a:blip r:embed="rId6"/>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810919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73" y="21470"/>
            <a:ext cx="11831781"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Re-training decision tree with improved training set</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50291085"/>
              </p:ext>
            </p:extLst>
          </p:nvPr>
        </p:nvGraphicFramePr>
        <p:xfrm>
          <a:off x="1559293" y="908801"/>
          <a:ext cx="9201751" cy="5610824"/>
        </p:xfrm>
        <a:graphic>
          <a:graphicData uri="http://schemas.openxmlformats.org/presentationml/2006/ole">
            <mc:AlternateContent xmlns:mc="http://schemas.openxmlformats.org/markup-compatibility/2006">
              <mc:Choice xmlns:v="urn:schemas-microsoft-com:vml" Requires="v">
                <p:oleObj name="Bitmap Image" r:id="rId2" imgW="5321573" imgH="3270418" progId="Paint.Picture">
                  <p:embed/>
                </p:oleObj>
              </mc:Choice>
              <mc:Fallback>
                <p:oleObj name="Bitmap Image" r:id="rId2" imgW="5321573" imgH="3270418"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293" y="908801"/>
                        <a:ext cx="9201751" cy="5610824"/>
                      </a:xfrm>
                      <a:prstGeom prst="rect">
                        <a:avLst/>
                      </a:prstGeom>
                      <a:noFill/>
                    </p:spPr>
                  </p:pic>
                </p:oleObj>
              </mc:Fallback>
            </mc:AlternateContent>
          </a:graphicData>
        </a:graphic>
      </p:graphicFrame>
      <p:pic>
        <p:nvPicPr>
          <p:cNvPr id="5" name="Picture 4"/>
          <p:cNvPicPr>
            <a:picLocks noChangeAspect="1"/>
          </p:cNvPicPr>
          <p:nvPr/>
        </p:nvPicPr>
        <p:blipFill>
          <a:blip r:embed="rId4"/>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86155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73" y="21470"/>
            <a:ext cx="11831781"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Similarity of three problems: (a) digital cloning, (b) digital vaccination and (c) Black-Box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Wingdings" panose="05000000000000000000" pitchFamily="2" charset="2"/>
              </a:rPr>
              <a:t>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XAI transformation, … </a:t>
            </a:r>
          </a:p>
        </p:txBody>
      </p:sp>
      <p:pic>
        <p:nvPicPr>
          <p:cNvPr id="6" name="Picture 5"/>
          <p:cNvPicPr>
            <a:picLocks noChangeAspect="1"/>
          </p:cNvPicPr>
          <p:nvPr/>
        </p:nvPicPr>
        <p:blipFill>
          <a:blip r:embed="rId2"/>
          <a:stretch>
            <a:fillRect/>
          </a:stretch>
        </p:blipFill>
        <p:spPr>
          <a:xfrm>
            <a:off x="587140" y="1328286"/>
            <a:ext cx="7371530" cy="5365828"/>
          </a:xfrm>
          <a:prstGeom prst="rect">
            <a:avLst/>
          </a:prstGeom>
        </p:spPr>
      </p:pic>
      <p:sp>
        <p:nvSpPr>
          <p:cNvPr id="7" name="Rectangle 6"/>
          <p:cNvSpPr/>
          <p:nvPr/>
        </p:nvSpPr>
        <p:spPr>
          <a:xfrm>
            <a:off x="8489482" y="1749042"/>
            <a:ext cx="3366120" cy="452431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as all three require vulnerability zones discovery and adversarial samples generation for further retraining …</a:t>
            </a:r>
          </a:p>
        </p:txBody>
      </p:sp>
      <p:pic>
        <p:nvPicPr>
          <p:cNvPr id="5" name="Picture 4"/>
          <p:cNvPicPr>
            <a:picLocks noChangeAspect="1"/>
          </p:cNvPicPr>
          <p:nvPr/>
        </p:nvPicPr>
        <p:blipFill>
          <a:blip r:embed="rId3"/>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966792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02386" y="48129"/>
            <a:ext cx="6076703" cy="6314170"/>
          </a:xfrm>
          <a:prstGeom prst="rect">
            <a:avLst/>
          </a:prstGeom>
        </p:spPr>
      </p:pic>
      <p:sp>
        <p:nvSpPr>
          <p:cNvPr id="5" name="Rectangle 4"/>
          <p:cNvSpPr/>
          <p:nvPr/>
        </p:nvSpPr>
        <p:spPr>
          <a:xfrm>
            <a:off x="43073" y="319852"/>
            <a:ext cx="5895716" cy="58785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“Ignorance Explorer” is a key component of the semantic transformation (Black-Box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Wingdings" panose="05000000000000000000" pitchFamily="2" charset="2"/>
              </a:rPr>
              <a:t>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XAI) process and we designed this component in accordance with our recent publication:</a:t>
            </a:r>
          </a:p>
          <a:p>
            <a:pPr eaLnBrk="0" fontAlgn="base" hangingPunct="0">
              <a:spcBef>
                <a:spcPct val="0"/>
              </a:spcBef>
              <a:spcAft>
                <a:spcPct val="0"/>
              </a:spcAft>
              <a:defRPr/>
            </a:pP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Terziyan, V., &amp; Nikulin, A. (2021). </a:t>
            </a:r>
            <a:r>
              <a:rPr lang="en-US" sz="2400" b="1" dirty="0">
                <a:solidFill>
                  <a:srgbClr val="FF0000"/>
                </a:solidFill>
                <a:latin typeface="Times New Roman" panose="02020603050405020304" pitchFamily="18" charset="0"/>
                <a:cs typeface="Times New Roman" panose="02020603050405020304" pitchFamily="18" charset="0"/>
                <a:hlinkClick r:id="rId3"/>
              </a:rPr>
              <a:t>Semantics of Voids within Data: Ignorance-Aware Machine Learning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cs typeface="Times New Roman" panose="02020603050405020304" pitchFamily="18" charset="0"/>
                <a:hlinkClick r:id="rId4"/>
              </a:rPr>
              <a:t>ISPRS International Journal of Geo-Information</a:t>
            </a:r>
            <a:r>
              <a:rPr lang="en-US" sz="2400" i="1" dirty="0">
                <a:solidFill>
                  <a:srgbClr val="000000"/>
                </a:solidFill>
                <a:latin typeface="Times New Roman" panose="02020603050405020304" pitchFamily="18" charset="0"/>
                <a:cs typeface="Times New Roman" panose="02020603050405020304" pitchFamily="18" charset="0"/>
              </a:rPr>
              <a:t>, 10</a:t>
            </a:r>
            <a:r>
              <a:rPr lang="en-US" sz="2400" dirty="0">
                <a:solidFill>
                  <a:srgbClr val="000000"/>
                </a:solidFill>
                <a:latin typeface="Times New Roman" panose="02020603050405020304" pitchFamily="18" charset="0"/>
                <a:cs typeface="Times New Roman" panose="02020603050405020304" pitchFamily="18" charset="0"/>
              </a:rPr>
              <a:t>(4), 246. </a:t>
            </a:r>
            <a:r>
              <a:rPr lang="en-US" sz="2400" dirty="0">
                <a:solidFill>
                  <a:srgbClr val="000000"/>
                </a:solidFill>
                <a:latin typeface="Times New Roman" panose="02020603050405020304" pitchFamily="18" charset="0"/>
                <a:cs typeface="Times New Roman" panose="02020603050405020304" pitchFamily="18" charset="0"/>
                <a:hlinkClick r:id="rId3"/>
              </a:rPr>
              <a:t>https://doi.org/10.3390/ijgi10040246</a:t>
            </a:r>
            <a:endParaRPr lang="en-US" sz="24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43073" y="6362299"/>
            <a:ext cx="2283114" cy="448780"/>
          </a:xfrm>
          <a:prstGeom prst="rect">
            <a:avLst/>
          </a:prstGeom>
        </p:spPr>
      </p:pic>
    </p:spTree>
    <p:extLst>
      <p:ext uri="{BB962C8B-B14F-4D97-AF65-F5344CB8AC3E}">
        <p14:creationId xmlns:p14="http://schemas.microsoft.com/office/powerpoint/2010/main" val="3827108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34206" y="30906"/>
            <a:ext cx="5928919" cy="6716403"/>
          </a:xfrm>
          <a:prstGeom prst="rect">
            <a:avLst/>
          </a:prstGeom>
        </p:spPr>
      </p:pic>
      <p:sp>
        <p:nvSpPr>
          <p:cNvPr id="6" name="Rectangle 5"/>
          <p:cNvSpPr/>
          <p:nvPr/>
        </p:nvSpPr>
        <p:spPr>
          <a:xfrm>
            <a:off x="0" y="2561331"/>
            <a:ext cx="6234206" cy="4031873"/>
          </a:xfrm>
          <a:prstGeom prst="rect">
            <a:avLst/>
          </a:prstGeom>
          <a:solidFill>
            <a:schemeClr val="bg1">
              <a:lumMod val="85000"/>
            </a:schemeClr>
          </a:solidFill>
          <a:ln w="25400">
            <a:solidFill>
              <a:schemeClr val="tx1"/>
            </a:solidFill>
          </a:ln>
        </p:spPr>
        <p:txBody>
          <a:bodyPr wrap="square">
            <a:spAutoFit/>
          </a:bodyPr>
          <a:lstStyle/>
          <a:p>
            <a:r>
              <a:rPr lang="en-GB" sz="1600" dirty="0">
                <a:latin typeface="Times New Roman" panose="02020603050405020304" pitchFamily="18" charset="0"/>
                <a:ea typeface="SimSun" panose="02010600030101010101" pitchFamily="2" charset="-122"/>
              </a:rPr>
              <a:t>We took the real industrial use-cases from our former projects SmartResource and UBIWARE (documentation and downloads can be found in: </a:t>
            </a:r>
            <a:r>
              <a:rPr lang="en-GB" sz="1600" dirty="0">
                <a:latin typeface="Times New Roman" panose="02020603050405020304" pitchFamily="18" charset="0"/>
                <a:ea typeface="SimSun" panose="02010600030101010101" pitchFamily="2" charset="-122"/>
                <a:hlinkClick r:id="rId3"/>
              </a:rPr>
              <a:t>www.cs.jyu.fi/ai/SmartResource_UBIWARE.html</a:t>
            </a:r>
            <a:r>
              <a:rPr lang="en-GB" sz="1600" dirty="0">
                <a:latin typeface="Times New Roman" panose="02020603050405020304" pitchFamily="18" charset="0"/>
                <a:ea typeface="SimSun" panose="02010600030101010101" pitchFamily="2" charset="-122"/>
              </a:rPr>
              <a:t> ). During these projects’ times, we have collected huge datasets on industrial assets (paper machines, power networks, etc.). Due to the explainability requirement, originally, we have used either manually-fed expert rules for fault detection and classification or ML algorithms (Bayesian networks and decision tree learning). With such models, that time, we could get the overall classification accuracy of about 75-85%. In the current study we reuse the same datasets, however we were able to train the deep neural networks, which gave us much higher classification accuracy (85-97%). Then we used our XAI transformation technique and get the explainable version of these deep neural networks in terms of SWRL rules. By this way we were able to preserve required explainability but in the same time we were able to use the advantage of neural network (i.e., capability to generalize better and provide better classification accuracy).</a:t>
            </a:r>
            <a:endParaRPr lang="en-US" sz="1600" dirty="0"/>
          </a:p>
        </p:txBody>
      </p:sp>
      <p:sp>
        <p:nvSpPr>
          <p:cNvPr id="7" name="Rectangle 6"/>
          <p:cNvSpPr/>
          <p:nvPr/>
        </p:nvSpPr>
        <p:spPr>
          <a:xfrm>
            <a:off x="154005" y="86628"/>
            <a:ext cx="5678906" cy="2246769"/>
          </a:xfrm>
          <a:prstGeom prst="rect">
            <a:avLst/>
          </a:prstGeom>
        </p:spPr>
        <p:txBody>
          <a:bodyPr wrap="square">
            <a:spAutoFit/>
          </a:bodyPr>
          <a:lstStyle/>
          <a:p>
            <a:r>
              <a:rPr lang="en-GB"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Use case scenario </a:t>
            </a:r>
            <a:r>
              <a:rPr lang="en-GB" sz="24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(diagnostics and predictive maintenance of smart industrial assets) </a:t>
            </a:r>
            <a:r>
              <a:rPr lang="en-GB" sz="28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for the black-box – XAI (SWRL) transformation and integration</a:t>
            </a:r>
            <a:endParaRPr lang="en-US" sz="28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33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005" y="86628"/>
            <a:ext cx="5678906" cy="2246769"/>
          </a:xfrm>
          <a:prstGeom prst="rect">
            <a:avLst/>
          </a:prstGeom>
        </p:spPr>
        <p:txBody>
          <a:bodyPr wrap="square">
            <a:spAutoFit/>
          </a:bodyPr>
          <a:lstStyle/>
          <a:p>
            <a:r>
              <a:rPr lang="en-GB"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Use case scenario </a:t>
            </a:r>
            <a:r>
              <a:rPr lang="en-GB" sz="24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(diagnostics and predictive maintenance of smart industrial assets) </a:t>
            </a:r>
            <a:r>
              <a:rPr lang="en-GB" sz="28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for the black-box – XAI (SWRL) transformation and integration</a:t>
            </a:r>
            <a:endParaRPr lang="en-US" sz="28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234206" y="30906"/>
            <a:ext cx="5928919" cy="6716403"/>
          </a:xfrm>
          <a:prstGeom prst="rect">
            <a:avLst/>
          </a:prstGeom>
        </p:spPr>
      </p:pic>
      <p:sp>
        <p:nvSpPr>
          <p:cNvPr id="6" name="Rectangle 5"/>
          <p:cNvSpPr/>
          <p:nvPr/>
        </p:nvSpPr>
        <p:spPr>
          <a:xfrm>
            <a:off x="0" y="2561331"/>
            <a:ext cx="6234206" cy="4031873"/>
          </a:xfrm>
          <a:prstGeom prst="rect">
            <a:avLst/>
          </a:prstGeom>
          <a:solidFill>
            <a:schemeClr val="bg1">
              <a:lumMod val="85000"/>
            </a:schemeClr>
          </a:solidFill>
          <a:ln w="25400">
            <a:solidFill>
              <a:schemeClr val="tx1"/>
            </a:solidFill>
          </a:ln>
        </p:spPr>
        <p:txBody>
          <a:bodyPr wrap="square">
            <a:spAutoFit/>
          </a:bodyPr>
          <a:lstStyle/>
          <a:p>
            <a:r>
              <a:rPr lang="en-GB" sz="1600" dirty="0">
                <a:latin typeface="Times New Roman" panose="02020603050405020304" pitchFamily="18" charset="0"/>
                <a:ea typeface="SimSun" panose="02010600030101010101" pitchFamily="2" charset="-122"/>
              </a:rPr>
              <a:t>We took the real industrial use-cases from our former projects SmartResource and UBIWARE (documentation and downloads can be found in: </a:t>
            </a:r>
            <a:r>
              <a:rPr lang="en-GB" sz="1600" dirty="0">
                <a:latin typeface="Times New Roman" panose="02020603050405020304" pitchFamily="18" charset="0"/>
                <a:ea typeface="SimSun" panose="02010600030101010101" pitchFamily="2" charset="-122"/>
                <a:hlinkClick r:id="rId3"/>
              </a:rPr>
              <a:t>www.cs.jyu.fi/ai/SmartResource_UBIWARE.html</a:t>
            </a:r>
            <a:r>
              <a:rPr lang="en-GB" sz="1600" dirty="0">
                <a:latin typeface="Times New Roman" panose="02020603050405020304" pitchFamily="18" charset="0"/>
                <a:ea typeface="SimSun" panose="02010600030101010101" pitchFamily="2" charset="-122"/>
              </a:rPr>
              <a:t> ). During these projects’ times, we have collected huge datasets on industrial assets (paper machines, power networks, etc.). Due to the explainability requirement, originally, we have used either manually-fed expert rules for fault detection and classification or ML algorithms (Bayesian networks and decision tree learning). With such models, that time, we could get the overall classification accuracy of about 75-85%. In the current study we reuse the same datasets, however we were able to train the deep neural networks, which gave us much higher classification accuracy (85-97%). Then we used our XAI transformation technique and get the explainable version of these deep neural networks in terms of SWRL rules. By this way we were able to preserve required explainability but in the same time we were able to use the advantage of neural network (i.e., capability to generalize better and provide better classification accuracy).</a:t>
            </a:r>
            <a:endParaRPr lang="en-US" sz="1600" dirty="0"/>
          </a:p>
        </p:txBody>
      </p:sp>
      <p:sp>
        <p:nvSpPr>
          <p:cNvPr id="10" name="Rectangle 9"/>
          <p:cNvSpPr/>
          <p:nvPr/>
        </p:nvSpPr>
        <p:spPr>
          <a:xfrm>
            <a:off x="49164" y="2584952"/>
            <a:ext cx="6076333" cy="3970318"/>
          </a:xfrm>
          <a:prstGeom prst="rect">
            <a:avLst/>
          </a:prstGeom>
          <a:solidFill>
            <a:schemeClr val="bg1"/>
          </a:solidFill>
          <a:ln w="25400">
            <a:solidFill>
              <a:schemeClr val="tx1"/>
            </a:solidFill>
          </a:ln>
        </p:spPr>
        <p:txBody>
          <a:bodyPr wrap="square" lIns="91440" tIns="45720" rIns="91440" bIns="45720">
            <a:spAutoFit/>
          </a:bodyPr>
          <a:lstStyle/>
          <a:p>
            <a:r>
              <a:rPr lang="en-US" sz="2800" b="1" dirty="0">
                <a:ln w="22225">
                  <a:solidFill>
                    <a:schemeClr val="accent2"/>
                  </a:solidFill>
                  <a:prstDash val="solid"/>
                </a:ln>
                <a:solidFill>
                  <a:srgbClr val="7030A0"/>
                </a:solidFill>
              </a:rPr>
              <a:t>XAI Models Integration and Interoperability:</a:t>
            </a:r>
          </a:p>
          <a:p>
            <a:pPr algn="just"/>
            <a:r>
              <a:rPr lang="en-US" sz="2400" b="1" dirty="0">
                <a:ln w="22225">
                  <a:solidFill>
                    <a:schemeClr val="accent2"/>
                  </a:solidFill>
                  <a:prstDash val="solid"/>
                </a:ln>
                <a:solidFill>
                  <a:schemeClr val="accent2">
                    <a:lumMod val="40000"/>
                    <a:lumOff val="60000"/>
                  </a:schemeClr>
                </a:solidFill>
              </a:rPr>
              <a:t>Important advantage of the explainable isolated diagnostic models (represented by SWRL rules) is that they could be integrated into more powerful models and applied to individual instances from the classes of similar industrial assets (our experiments with UBIWARE-related data</a:t>
            </a:r>
          </a:p>
          <a:p>
            <a:pPr algn="just"/>
            <a:r>
              <a:rPr lang="en-US" sz="2400" b="1" dirty="0">
                <a:ln w="22225">
                  <a:solidFill>
                    <a:schemeClr val="accent2"/>
                  </a:solidFill>
                  <a:prstDash val="solid"/>
                </a:ln>
                <a:solidFill>
                  <a:schemeClr val="accent2">
                    <a:lumMod val="40000"/>
                    <a:lumOff val="60000"/>
                  </a:schemeClr>
                </a:solidFill>
              </a:rPr>
              <a:t> </a:t>
            </a:r>
            <a:r>
              <a:rPr lang="en-GB" sz="2000" dirty="0">
                <a:latin typeface="Times New Roman" panose="02020603050405020304" pitchFamily="18" charset="0"/>
                <a:ea typeface="SimSun" panose="02010600030101010101" pitchFamily="2" charset="-122"/>
                <a:hlinkClick r:id="rId3"/>
              </a:rPr>
              <a:t>www.cs.jyu.fi/ai/SmartResource_UBIWARE.html</a:t>
            </a:r>
            <a:r>
              <a:rPr lang="en-US" sz="2800" b="1" dirty="0">
                <a:ln w="22225">
                  <a:solidFill>
                    <a:schemeClr val="accent2"/>
                  </a:solidFill>
                  <a:prstDash val="solid"/>
                </a:ln>
                <a:solidFill>
                  <a:schemeClr val="accent2">
                    <a:lumMod val="40000"/>
                    <a:lumOff val="60000"/>
                  </a:schemeClr>
                </a:solidFill>
              </a:rPr>
              <a:t>)</a:t>
            </a:r>
          </a:p>
        </p:txBody>
      </p:sp>
    </p:spTree>
    <p:extLst>
      <p:ext uri="{BB962C8B-B14F-4D97-AF65-F5344CB8AC3E}">
        <p14:creationId xmlns:p14="http://schemas.microsoft.com/office/powerpoint/2010/main" val="501417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2084" y="2442227"/>
            <a:ext cx="7368585" cy="954107"/>
          </a:xfrm>
          <a:prstGeom prst="rect">
            <a:avLst/>
          </a:prstGeom>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“Explainable AI for Industry 4.0: Semantic Representation of Deep Learning Models”</a:t>
            </a:r>
          </a:p>
        </p:txBody>
      </p:sp>
      <p:sp>
        <p:nvSpPr>
          <p:cNvPr id="6" name="Rectangle 5"/>
          <p:cNvSpPr/>
          <p:nvPr/>
        </p:nvSpPr>
        <p:spPr>
          <a:xfrm>
            <a:off x="5319974" y="3421296"/>
            <a:ext cx="129163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24</a:t>
            </a:r>
          </a:p>
        </p:txBody>
      </p:sp>
      <p:sp>
        <p:nvSpPr>
          <p:cNvPr id="7" name="Rectangle 6"/>
          <p:cNvSpPr/>
          <p:nvPr/>
        </p:nvSpPr>
        <p:spPr>
          <a:xfrm>
            <a:off x="4650555" y="3955271"/>
            <a:ext cx="2731645" cy="126188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Vagan Terziyan</a:t>
            </a:r>
          </a:p>
          <a:p>
            <a:pPr algn="ctr"/>
            <a:r>
              <a:rPr lang="en-US" sz="2000" b="1" dirty="0">
                <a:ln/>
              </a:rPr>
              <a:t>&amp;</a:t>
            </a:r>
            <a:endParaRPr lang="en-US" sz="2000" b="1" cap="none" spc="0" dirty="0">
              <a:ln/>
              <a:effectLst/>
            </a:endParaRPr>
          </a:p>
          <a:p>
            <a:pPr algn="ctr"/>
            <a:r>
              <a:rPr lang="en-US" sz="2800" b="1" cap="none" spc="0" dirty="0">
                <a:ln/>
                <a:solidFill>
                  <a:schemeClr val="accent3"/>
                </a:solidFill>
                <a:effectLst/>
              </a:rPr>
              <a:t>Oleksandra Vitko</a:t>
            </a:r>
          </a:p>
        </p:txBody>
      </p:sp>
      <p:sp>
        <p:nvSpPr>
          <p:cNvPr id="10" name="Rectangle 9"/>
          <p:cNvSpPr/>
          <p:nvPr/>
        </p:nvSpPr>
        <p:spPr>
          <a:xfrm>
            <a:off x="6051274" y="5708523"/>
            <a:ext cx="5427407" cy="523220"/>
          </a:xfrm>
          <a:prstGeom prst="rect">
            <a:avLst/>
          </a:prstGeom>
          <a:noFill/>
        </p:spPr>
        <p:txBody>
          <a:bodyPr wrap="square" lIns="91440" tIns="45720" rIns="91440" bIns="45720">
            <a:spAutoFit/>
          </a:bodyPr>
          <a:lstStyle/>
          <a:p>
            <a:r>
              <a:rPr lang="en-US" sz="2800" b="1" dirty="0">
                <a:ln w="0"/>
                <a:solidFill>
                  <a:srgbClr val="FF0000"/>
                </a:solidFill>
                <a:effectLst>
                  <a:outerShdw blurRad="38100" dist="19050" dir="2700000" algn="tl" rotWithShape="0">
                    <a:schemeClr val="dk1">
                      <a:alpha val="40000"/>
                    </a:schemeClr>
                  </a:outerShdw>
                </a:effectLst>
              </a:rPr>
              <a:t>18 November</a:t>
            </a:r>
            <a:r>
              <a:rPr lang="en-US" sz="2800" b="0" cap="none" spc="0" dirty="0">
                <a:ln w="0"/>
                <a:solidFill>
                  <a:schemeClr val="tx1"/>
                </a:solidFill>
                <a:effectLst>
                  <a:outerShdw blurRad="38100" dist="19050" dir="2700000" algn="tl" rotWithShape="0">
                    <a:schemeClr val="dk1">
                      <a:alpha val="40000"/>
                    </a:schemeClr>
                  </a:outerShdw>
                </a:effectLst>
              </a:rPr>
              <a:t>, 2021, </a:t>
            </a:r>
            <a:r>
              <a:rPr lang="en-US" sz="2800" b="1" cap="none" spc="0" dirty="0">
                <a:ln w="0"/>
                <a:solidFill>
                  <a:srgbClr val="FF0000"/>
                </a:solidFill>
                <a:effectLst>
                  <a:outerShdw blurRad="38100" dist="19050" dir="2700000" algn="tl" rotWithShape="0">
                    <a:schemeClr val="dk1">
                      <a:alpha val="40000"/>
                    </a:schemeClr>
                  </a:outerShdw>
                </a:effectLst>
              </a:rPr>
              <a:t>9</a:t>
            </a:r>
            <a:r>
              <a:rPr lang="en-US" sz="2800" b="1" dirty="0">
                <a:ln w="0"/>
                <a:solidFill>
                  <a:srgbClr val="FF0000"/>
                </a:solidFill>
                <a:effectLst>
                  <a:outerShdw blurRad="38100" dist="19050" dir="2700000" algn="tl" rotWithShape="0">
                    <a:schemeClr val="dk1">
                      <a:alpha val="40000"/>
                    </a:schemeClr>
                  </a:outerShdw>
                </a:effectLst>
              </a:rPr>
              <a:t>:30 - 9:50</a:t>
            </a:r>
            <a:endParaRPr lang="en-US" sz="2800" b="1" cap="none" spc="0" dirty="0">
              <a:ln w="0"/>
              <a:solidFill>
                <a:srgbClr val="FF0000"/>
              </a:solidFill>
              <a:effectLst>
                <a:outerShdw blurRad="38100" dist="19050" dir="2700000" algn="tl" rotWithShape="0">
                  <a:schemeClr val="dk1">
                    <a:alpha val="40000"/>
                  </a:schemeClr>
                </a:outerShdw>
              </a:effectLst>
            </a:endParaRPr>
          </a:p>
        </p:txBody>
      </p:sp>
      <p:sp>
        <p:nvSpPr>
          <p:cNvPr id="11" name="Rectangle 10"/>
          <p:cNvSpPr/>
          <p:nvPr/>
        </p:nvSpPr>
        <p:spPr>
          <a:xfrm>
            <a:off x="5555226" y="6195458"/>
            <a:ext cx="5806199" cy="369332"/>
          </a:xfrm>
          <a:prstGeom prst="rect">
            <a:avLst/>
          </a:prstGeom>
        </p:spPr>
        <p:txBody>
          <a:bodyPr wrap="square">
            <a:spAutoFit/>
          </a:bodyPr>
          <a:lstStyle/>
          <a:p>
            <a:pPr algn="just"/>
            <a:r>
              <a:rPr lang="en-US" sz="1600" b="1" dirty="0">
                <a:effectLst/>
                <a:latin typeface="Montserrat"/>
              </a:rPr>
              <a:t>Session </a:t>
            </a:r>
            <a:r>
              <a:rPr lang="fi-FI" sz="1600" b="1" dirty="0">
                <a:latin typeface="Montserrat"/>
              </a:rPr>
              <a:t>S1.1 - exAI </a:t>
            </a:r>
            <a:r>
              <a:rPr lang="en-US" sz="1600" b="1" dirty="0">
                <a:effectLst/>
                <a:latin typeface="Montserrat"/>
              </a:rPr>
              <a:t>: </a:t>
            </a:r>
            <a:r>
              <a:rPr lang="en-US" b="1" dirty="0">
                <a:solidFill>
                  <a:srgbClr val="7030A0"/>
                </a:solidFill>
                <a:effectLst/>
                <a:latin typeface="Montserrat"/>
              </a:rPr>
              <a:t>Explainable Artificial Intelligence</a:t>
            </a:r>
            <a:endParaRPr lang="en-US" dirty="0">
              <a:solidFill>
                <a:srgbClr val="7030A0"/>
              </a:solidFill>
            </a:endParaRPr>
          </a:p>
        </p:txBody>
      </p:sp>
      <p:grpSp>
        <p:nvGrpSpPr>
          <p:cNvPr id="16" name="Group 15"/>
          <p:cNvGrpSpPr/>
          <p:nvPr/>
        </p:nvGrpSpPr>
        <p:grpSpPr>
          <a:xfrm>
            <a:off x="-1" y="-1"/>
            <a:ext cx="9914021" cy="2074381"/>
            <a:chOff x="0" y="0"/>
            <a:chExt cx="10236552" cy="2056186"/>
          </a:xfrm>
        </p:grpSpPr>
        <p:pic>
          <p:nvPicPr>
            <p:cNvPr id="13" name="Picture 12"/>
            <p:cNvPicPr>
              <a:picLocks noChangeAspect="1"/>
            </p:cNvPicPr>
            <p:nvPr/>
          </p:nvPicPr>
          <p:blipFill>
            <a:blip r:embed="rId2"/>
            <a:stretch>
              <a:fillRect/>
            </a:stretch>
          </p:blipFill>
          <p:spPr>
            <a:xfrm>
              <a:off x="0" y="0"/>
              <a:ext cx="4112372" cy="2056186"/>
            </a:xfrm>
            <a:prstGeom prst="rect">
              <a:avLst/>
            </a:prstGeom>
          </p:spPr>
        </p:pic>
        <p:pic>
          <p:nvPicPr>
            <p:cNvPr id="14" name="Picture 13"/>
            <p:cNvPicPr>
              <a:picLocks noChangeAspect="1"/>
            </p:cNvPicPr>
            <p:nvPr/>
          </p:nvPicPr>
          <p:blipFill>
            <a:blip r:embed="rId3"/>
            <a:stretch>
              <a:fillRect/>
            </a:stretch>
          </p:blipFill>
          <p:spPr>
            <a:xfrm>
              <a:off x="4112372" y="0"/>
              <a:ext cx="3082738" cy="2056186"/>
            </a:xfrm>
            <a:prstGeom prst="rect">
              <a:avLst/>
            </a:prstGeom>
          </p:spPr>
        </p:pic>
        <p:pic>
          <p:nvPicPr>
            <p:cNvPr id="15" name="Picture 14"/>
            <p:cNvPicPr>
              <a:picLocks noChangeAspect="1"/>
            </p:cNvPicPr>
            <p:nvPr/>
          </p:nvPicPr>
          <p:blipFill>
            <a:blip r:embed="rId4"/>
            <a:stretch>
              <a:fillRect/>
            </a:stretch>
          </p:blipFill>
          <p:spPr>
            <a:xfrm>
              <a:off x="7195110" y="0"/>
              <a:ext cx="3041442" cy="2056186"/>
            </a:xfrm>
            <a:prstGeom prst="rect">
              <a:avLst/>
            </a:prstGeom>
          </p:spPr>
        </p:pic>
      </p:grpSp>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9518831" y="45855"/>
            <a:ext cx="2517720" cy="2460299"/>
          </a:xfrm>
          <a:prstGeom prst="rect">
            <a:avLst/>
          </a:prstGeom>
        </p:spPr>
      </p:pic>
      <p:grpSp>
        <p:nvGrpSpPr>
          <p:cNvPr id="27" name="Group 26"/>
          <p:cNvGrpSpPr/>
          <p:nvPr/>
        </p:nvGrpSpPr>
        <p:grpSpPr>
          <a:xfrm>
            <a:off x="190138" y="3658322"/>
            <a:ext cx="3303423" cy="1982811"/>
            <a:chOff x="82091" y="3450102"/>
            <a:chExt cx="3303423" cy="1982811"/>
          </a:xfrm>
        </p:grpSpPr>
        <p:sp>
          <p:nvSpPr>
            <p:cNvPr id="5" name="Rectangle 4"/>
            <p:cNvSpPr/>
            <p:nvPr/>
          </p:nvSpPr>
          <p:spPr>
            <a:xfrm>
              <a:off x="82091" y="3450102"/>
              <a:ext cx="3270709" cy="198281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744" y="3592180"/>
              <a:ext cx="1613924" cy="161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771590" y="4235126"/>
              <a:ext cx="1613924" cy="276999"/>
            </a:xfrm>
            <a:prstGeom prst="rect">
              <a:avLst/>
            </a:prstGeom>
            <a:noFill/>
          </p:spPr>
          <p:txBody>
            <a:bodyPr wrap="square" rtlCol="0">
              <a:spAutoFit/>
            </a:bodyPr>
            <a:lstStyle/>
            <a:p>
              <a:r>
                <a:rPr lang="en-US" sz="1200" dirty="0">
                  <a:hlinkClick r:id="rId7"/>
                </a:rPr>
                <a:t>vagan.terziyan@jyu.fi</a:t>
              </a:r>
              <a:r>
                <a:rPr lang="en-US" sz="1200" dirty="0"/>
                <a:t> </a:t>
              </a:r>
            </a:p>
          </p:txBody>
        </p:sp>
        <p:pic>
          <p:nvPicPr>
            <p:cNvPr id="2" name="Picture 1"/>
            <p:cNvPicPr>
              <a:picLocks noChangeAspect="1"/>
            </p:cNvPicPr>
            <p:nvPr/>
          </p:nvPicPr>
          <p:blipFill>
            <a:blip r:embed="rId8"/>
            <a:stretch>
              <a:fillRect/>
            </a:stretch>
          </p:blipFill>
          <p:spPr>
            <a:xfrm>
              <a:off x="1481865" y="4567772"/>
              <a:ext cx="1775685" cy="751251"/>
            </a:xfrm>
            <a:prstGeom prst="rect">
              <a:avLst/>
            </a:prstGeom>
          </p:spPr>
        </p:pic>
        <p:sp>
          <p:nvSpPr>
            <p:cNvPr id="24" name="Rectangle 23"/>
            <p:cNvSpPr/>
            <p:nvPr/>
          </p:nvSpPr>
          <p:spPr>
            <a:xfrm>
              <a:off x="1847835" y="3614445"/>
              <a:ext cx="1264668" cy="646331"/>
            </a:xfrm>
            <a:prstGeom prst="rect">
              <a:avLst/>
            </a:prstGeom>
          </p:spPr>
          <p:txBody>
            <a:bodyPr wrap="square">
              <a:spAutoFit/>
            </a:bodyPr>
            <a:lstStyle/>
            <a:p>
              <a:pPr algn="ctr"/>
              <a:r>
                <a:rPr lang="en-US" b="1" dirty="0">
                  <a:ln/>
                  <a:solidFill>
                    <a:srgbClr val="FF0000"/>
                  </a:solidFill>
                </a:rPr>
                <a:t>Vagan Terziyan</a:t>
              </a:r>
            </a:p>
          </p:txBody>
        </p:sp>
      </p:grpSp>
      <p:grpSp>
        <p:nvGrpSpPr>
          <p:cNvPr id="26" name="Group 25"/>
          <p:cNvGrpSpPr/>
          <p:nvPr/>
        </p:nvGrpSpPr>
        <p:grpSpPr>
          <a:xfrm>
            <a:off x="8647722" y="3535612"/>
            <a:ext cx="3441944" cy="1976917"/>
            <a:chOff x="8289323" y="3372464"/>
            <a:chExt cx="3441944" cy="1976917"/>
          </a:xfrm>
        </p:grpSpPr>
        <p:sp>
          <p:nvSpPr>
            <p:cNvPr id="23" name="Rectangle 22"/>
            <p:cNvSpPr/>
            <p:nvPr/>
          </p:nvSpPr>
          <p:spPr>
            <a:xfrm>
              <a:off x="8289323" y="3372464"/>
              <a:ext cx="3436126" cy="197691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a:stretch>
              <a:fillRect/>
            </a:stretch>
          </p:blipFill>
          <p:spPr>
            <a:xfrm>
              <a:off x="8406579" y="3495174"/>
              <a:ext cx="1314291" cy="1678249"/>
            </a:xfrm>
            <a:prstGeom prst="rect">
              <a:avLst/>
            </a:prstGeom>
            <a:ln w="25400">
              <a:solidFill>
                <a:schemeClr val="tx1"/>
              </a:solidFill>
            </a:ln>
          </p:spPr>
        </p:pic>
        <p:pic>
          <p:nvPicPr>
            <p:cNvPr id="3" name="Picture 2"/>
            <p:cNvPicPr>
              <a:picLocks noChangeAspect="1"/>
            </p:cNvPicPr>
            <p:nvPr/>
          </p:nvPicPr>
          <p:blipFill>
            <a:blip r:embed="rId10"/>
            <a:stretch>
              <a:fillRect/>
            </a:stretch>
          </p:blipFill>
          <p:spPr>
            <a:xfrm>
              <a:off x="9521760" y="4612844"/>
              <a:ext cx="2092334" cy="648558"/>
            </a:xfrm>
            <a:prstGeom prst="rect">
              <a:avLst/>
            </a:prstGeom>
          </p:spPr>
        </p:pic>
        <p:sp>
          <p:nvSpPr>
            <p:cNvPr id="25" name="Rectangle 24"/>
            <p:cNvSpPr/>
            <p:nvPr/>
          </p:nvSpPr>
          <p:spPr>
            <a:xfrm>
              <a:off x="9661598" y="4095532"/>
              <a:ext cx="2069669" cy="369332"/>
            </a:xfrm>
            <a:prstGeom prst="rect">
              <a:avLst/>
            </a:prstGeom>
          </p:spPr>
          <p:txBody>
            <a:bodyPr wrap="square">
              <a:spAutoFit/>
            </a:bodyPr>
            <a:lstStyle/>
            <a:p>
              <a:pPr algn="ctr"/>
              <a:r>
                <a:rPr lang="en-US" b="1" dirty="0">
                  <a:ln/>
                  <a:solidFill>
                    <a:srgbClr val="FF0000"/>
                  </a:solidFill>
                </a:rPr>
                <a:t>Oleksandra Vitko</a:t>
              </a:r>
            </a:p>
          </p:txBody>
        </p:sp>
      </p:grpSp>
      <p:pic>
        <p:nvPicPr>
          <p:cNvPr id="28" name="Picture 27"/>
          <p:cNvPicPr>
            <a:picLocks noChangeAspect="1"/>
          </p:cNvPicPr>
          <p:nvPr/>
        </p:nvPicPr>
        <p:blipFill>
          <a:blip r:embed="rId11"/>
          <a:stretch>
            <a:fillRect/>
          </a:stretch>
        </p:blipFill>
        <p:spPr>
          <a:xfrm>
            <a:off x="240026" y="5943121"/>
            <a:ext cx="4628228" cy="713983"/>
          </a:xfrm>
          <a:prstGeom prst="rect">
            <a:avLst/>
          </a:prstGeom>
        </p:spPr>
      </p:pic>
    </p:spTree>
    <p:extLst>
      <p:ext uri="{BB962C8B-B14F-4D97-AF65-F5344CB8AC3E}">
        <p14:creationId xmlns:p14="http://schemas.microsoft.com/office/powerpoint/2010/main" val="2273393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26120" y="47117"/>
            <a:ext cx="3040212" cy="3040212"/>
          </a:xfrm>
          <a:prstGeom prst="rect">
            <a:avLst/>
          </a:prstGeom>
        </p:spPr>
      </p:pic>
      <p:sp>
        <p:nvSpPr>
          <p:cNvPr id="5" name="Rectangle 4"/>
          <p:cNvSpPr/>
          <p:nvPr/>
        </p:nvSpPr>
        <p:spPr>
          <a:xfrm>
            <a:off x="221381" y="162618"/>
            <a:ext cx="3339966" cy="646331"/>
          </a:xfrm>
          <a:prstGeom prst="rect">
            <a:avLst/>
          </a:prstGeom>
        </p:spPr>
        <p:txBody>
          <a:bodyPr wrap="square">
            <a:spAutoFit/>
          </a:bodyPr>
          <a:lstStyle/>
          <a:p>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 name="Rectangle 3"/>
          <p:cNvSpPr/>
          <p:nvPr/>
        </p:nvSpPr>
        <p:spPr>
          <a:xfrm>
            <a:off x="38503" y="825715"/>
            <a:ext cx="9793755" cy="578619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sz="2000" b="1" dirty="0">
                <a:solidFill>
                  <a:srgbClr val="C00000"/>
                </a:solidFill>
                <a:latin typeface="+mj-lt"/>
                <a:ea typeface="SimSun" panose="02010600030101010101" pitchFamily="2" charset="-122"/>
              </a:rPr>
              <a:t>Outcomes of deep learning</a:t>
            </a:r>
            <a:r>
              <a:rPr lang="en-US" sz="2000" b="1" dirty="0">
                <a:solidFill>
                  <a:srgbClr val="7030A0"/>
                </a:solidFill>
                <a:latin typeface="+mj-lt"/>
                <a:ea typeface="SimSun" panose="02010600030101010101" pitchFamily="2" charset="-122"/>
              </a:rPr>
              <a:t>, which are accurate but not explainable AI models, </a:t>
            </a:r>
            <a:r>
              <a:rPr lang="en-US" sz="2000" b="1" dirty="0">
                <a:solidFill>
                  <a:srgbClr val="C00000"/>
                </a:solidFill>
                <a:latin typeface="+mj-lt"/>
                <a:ea typeface="SimSun" panose="02010600030101010101" pitchFamily="2" charset="-122"/>
              </a:rPr>
              <a:t>can be automatically retrained as decision trees without access to the original training data </a:t>
            </a:r>
            <a:r>
              <a:rPr lang="en-US" sz="2000" b="1" dirty="0">
                <a:solidFill>
                  <a:srgbClr val="7030A0"/>
                </a:solidFill>
                <a:latin typeface="+mj-lt"/>
                <a:ea typeface="SimSun" panose="02010600030101010101" pitchFamily="2" charset="-122"/>
              </a:rPr>
              <a:t>and without essential loss of generalization accuracy. </a:t>
            </a:r>
          </a:p>
          <a:p>
            <a:pPr marL="285750" indent="-285750" algn="just">
              <a:spcBef>
                <a:spcPts val="600"/>
              </a:spcBef>
              <a:spcAft>
                <a:spcPts val="600"/>
              </a:spcAft>
              <a:buFont typeface="Wingdings" panose="05000000000000000000" pitchFamily="2" charset="2"/>
              <a:buChar char="q"/>
            </a:pPr>
            <a:r>
              <a:rPr lang="en-US" sz="2000" b="1" dirty="0">
                <a:solidFill>
                  <a:srgbClr val="C00000"/>
                </a:solidFill>
                <a:latin typeface="+mj-lt"/>
                <a:ea typeface="SimSun" panose="02010600030101010101" pitchFamily="2" charset="-122"/>
              </a:rPr>
              <a:t>Training data for strong XAI models </a:t>
            </a:r>
            <a:r>
              <a:rPr lang="en-US" sz="2000" b="1" dirty="0">
                <a:solidFill>
                  <a:srgbClr val="7030A0"/>
                </a:solidFill>
                <a:latin typeface="+mj-lt"/>
                <a:ea typeface="SimSun" panose="02010600030101010101" pitchFamily="2" charset="-122"/>
              </a:rPr>
              <a:t>(decision trees) </a:t>
            </a:r>
            <a:r>
              <a:rPr lang="en-US" sz="2000" b="1" dirty="0">
                <a:solidFill>
                  <a:srgbClr val="C00000"/>
                </a:solidFill>
                <a:latin typeface="+mj-lt"/>
                <a:ea typeface="SimSun" panose="02010600030101010101" pitchFamily="2" charset="-122"/>
              </a:rPr>
              <a:t>must be recovered by “interviewing” </a:t>
            </a:r>
            <a:r>
              <a:rPr lang="en-US" sz="2000" b="1" dirty="0">
                <a:solidFill>
                  <a:srgbClr val="7030A0"/>
                </a:solidFill>
                <a:latin typeface="+mj-lt"/>
                <a:ea typeface="SimSun" panose="02010600030101010101" pitchFamily="2" charset="-122"/>
              </a:rPr>
              <a:t>these </a:t>
            </a:r>
            <a:r>
              <a:rPr lang="en-US" sz="2000" b="1" dirty="0">
                <a:solidFill>
                  <a:srgbClr val="C00000"/>
                </a:solidFill>
                <a:latin typeface="+mj-lt"/>
                <a:ea typeface="SimSun" panose="02010600030101010101" pitchFamily="2" charset="-122"/>
              </a:rPr>
              <a:t>“black-boxes”</a:t>
            </a:r>
            <a:r>
              <a:rPr lang="en-US" sz="2000" b="1" dirty="0">
                <a:solidFill>
                  <a:srgbClr val="7030A0"/>
                </a:solidFill>
                <a:latin typeface="+mj-lt"/>
                <a:ea typeface="SimSun" panose="02010600030101010101" pitchFamily="2" charset="-122"/>
              </a:rPr>
              <a:t>. To make the process of training data recovery efficient, we applied special incremental ignorance discovery algorithms where the ignorance or confusion zones (specially defined “voids”) within the incrementally designed training dataset are discovered as a target area to generate new queries to the black-box at each iteration aiming to label most vulnerable places for potential decision tree classifier. </a:t>
            </a:r>
            <a:endParaRPr lang="fi-FI" sz="2000"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sz="2000" b="1" dirty="0">
                <a:solidFill>
                  <a:srgbClr val="7030A0"/>
                </a:solidFill>
                <a:latin typeface="+mj-lt"/>
                <a:ea typeface="SimSun" panose="02010600030101010101" pitchFamily="2" charset="-122"/>
              </a:rPr>
              <a:t>We have shown that, </a:t>
            </a:r>
            <a:r>
              <a:rPr lang="en-US" sz="2000" b="1" dirty="0">
                <a:solidFill>
                  <a:srgbClr val="C00000"/>
                </a:solidFill>
                <a:latin typeface="+mj-lt"/>
                <a:ea typeface="SimSun" panose="02010600030101010101" pitchFamily="2" charset="-122"/>
              </a:rPr>
              <a:t>for better explainability and integration capacity</a:t>
            </a:r>
            <a:r>
              <a:rPr lang="en-US" sz="2000" b="1" dirty="0">
                <a:solidFill>
                  <a:srgbClr val="7030A0"/>
                </a:solidFill>
                <a:latin typeface="+mj-lt"/>
                <a:ea typeface="SimSun" panose="02010600030101010101" pitchFamily="2" charset="-122"/>
              </a:rPr>
              <a:t>, the retrained decision tree </a:t>
            </a:r>
            <a:r>
              <a:rPr lang="en-US" sz="2000" b="1" dirty="0">
                <a:solidFill>
                  <a:srgbClr val="C00000"/>
                </a:solidFill>
                <a:latin typeface="+mj-lt"/>
                <a:ea typeface="SimSun" panose="02010600030101010101" pitchFamily="2" charset="-122"/>
              </a:rPr>
              <a:t>models could be represented as </a:t>
            </a:r>
            <a:r>
              <a:rPr lang="en-US" sz="2000" b="1" dirty="0">
                <a:solidFill>
                  <a:srgbClr val="7030A0"/>
                </a:solidFill>
                <a:latin typeface="+mj-lt"/>
                <a:ea typeface="SimSun" panose="02010600030101010101" pitchFamily="2" charset="-122"/>
              </a:rPr>
              <a:t>rules and more specifically as </a:t>
            </a:r>
            <a:r>
              <a:rPr lang="en-US" sz="2000" b="1" dirty="0">
                <a:solidFill>
                  <a:srgbClr val="C00000"/>
                </a:solidFill>
                <a:latin typeface="+mj-lt"/>
                <a:ea typeface="SimSun" panose="02010600030101010101" pitchFamily="2" charset="-122"/>
              </a:rPr>
              <a:t>SWRL rules</a:t>
            </a:r>
            <a:r>
              <a:rPr lang="en-US" sz="2000" b="1" dirty="0">
                <a:solidFill>
                  <a:srgbClr val="7030A0"/>
                </a:solidFill>
                <a:latin typeface="+mj-lt"/>
                <a:ea typeface="SimSun" panose="02010600030101010101" pitchFamily="2" charset="-122"/>
              </a:rPr>
              <a:t>, which support the Open World Assumption, could be connected with the domain ontology and other previously defined rules, i.e., </a:t>
            </a:r>
            <a:r>
              <a:rPr lang="en-US" sz="2000" b="1" dirty="0">
                <a:solidFill>
                  <a:srgbClr val="C00000"/>
                </a:solidFill>
                <a:latin typeface="+mj-lt"/>
                <a:ea typeface="SimSun" panose="02010600030101010101" pitchFamily="2" charset="-122"/>
              </a:rPr>
              <a:t>enabling semantic integration and interoperability</a:t>
            </a:r>
            <a:r>
              <a:rPr lang="en-US" sz="2000" b="1" dirty="0">
                <a:solidFill>
                  <a:srgbClr val="7030A0"/>
                </a:solidFill>
                <a:latin typeface="+mj-lt"/>
                <a:ea typeface="SimSun" panose="02010600030101010101" pitchFamily="2" charset="-122"/>
              </a:rPr>
              <a:t> of AI models and knowledge-based systems.  </a:t>
            </a:r>
            <a:endParaRPr lang="fi-FI" sz="2000"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sz="2000" b="1" dirty="0">
                <a:solidFill>
                  <a:srgbClr val="C00000"/>
                </a:solidFill>
                <a:latin typeface="+mj-lt"/>
                <a:ea typeface="SimSun" panose="02010600030101010101" pitchFamily="2" charset="-122"/>
              </a:rPr>
              <a:t>We have made the transformation algorithm: neural network – SWRL rules with the explicit mediator - a decision tree </a:t>
            </a:r>
            <a:r>
              <a:rPr lang="en-US" sz="2000" b="1" dirty="0">
                <a:solidFill>
                  <a:srgbClr val="7030A0"/>
                </a:solidFill>
                <a:latin typeface="+mj-lt"/>
                <a:ea typeface="SimSun" panose="02010600030101010101" pitchFamily="2" charset="-122"/>
              </a:rPr>
              <a:t>aiming to get XAI representation in both forms (decision tree and SWRL) each potentially useful in different applications.</a:t>
            </a:r>
            <a:endParaRPr lang="fi-FI" sz="2000" b="1" dirty="0">
              <a:solidFill>
                <a:srgbClr val="7030A0"/>
              </a:solidFill>
              <a:latin typeface="+mj-lt"/>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4070486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r>
              <a:rPr lang="en-US" sz="4000" dirty="0">
                <a:hlinkClick r:id="rId8"/>
              </a:rPr>
              <a:t>http://www.jyu.</a:t>
            </a:r>
            <a:r>
              <a:rPr lang="en-US" sz="4000">
                <a:hlinkClick r:id="rId8"/>
              </a:rPr>
              <a:t>fi/ai</a:t>
            </a:r>
            <a:r>
              <a:rPr lang="en-US" sz="4000"/>
              <a:t>  </a:t>
            </a:r>
            <a:endParaRPr lang="en-US" sz="4000" dirty="0"/>
          </a:p>
        </p:txBody>
      </p:sp>
    </p:spTree>
    <p:extLst>
      <p:ext uri="{BB962C8B-B14F-4D97-AF65-F5344CB8AC3E}">
        <p14:creationId xmlns:p14="http://schemas.microsoft.com/office/powerpoint/2010/main" val="276913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468763"/>
            <a:ext cx="10779308" cy="4400673"/>
          </a:xfrm>
          <a:prstGeom prst="rect">
            <a:avLst/>
          </a:prstGeom>
        </p:spPr>
      </p:pic>
      <p:sp>
        <p:nvSpPr>
          <p:cNvPr id="5" name="Rectangle 4"/>
          <p:cNvSpPr/>
          <p:nvPr/>
        </p:nvSpPr>
        <p:spPr>
          <a:xfrm>
            <a:off x="3116117" y="5043785"/>
            <a:ext cx="8025146"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https://ai.it.jyu.fi/ISM-2021-XAI.pptx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795661" y="5553342"/>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51" y="5043785"/>
            <a:ext cx="2181225" cy="1512888"/>
          </a:xfrm>
          <a:prstGeom prst="rect">
            <a:avLst/>
          </a:prstGeom>
          <a:noFill/>
          <a:ln w="635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6"/>
          <a:stretch>
            <a:fillRect/>
          </a:stretch>
        </p:blipFill>
        <p:spPr>
          <a:xfrm>
            <a:off x="9642760" y="6326819"/>
            <a:ext cx="2283114" cy="448780"/>
          </a:xfrm>
          <a:prstGeom prst="rect">
            <a:avLst/>
          </a:prstGeom>
        </p:spPr>
      </p:pic>
    </p:spTree>
    <p:extLst>
      <p:ext uri="{BB962C8B-B14F-4D97-AF65-F5344CB8AC3E}">
        <p14:creationId xmlns:p14="http://schemas.microsoft.com/office/powerpoint/2010/main" val="3161338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927927" y="2323360"/>
            <a:ext cx="7112000" cy="645557"/>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400" dirty="0"/>
              <a:t>“Explainable AI for Industry 4.0: Semantic Representation of Deep Learning Models”</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80004"/>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u="sng" dirty="0"/>
              <a:t>Vagan Terziyan</a:t>
            </a:r>
            <a:r>
              <a:rPr lang="en-US" sz="1600" b="0" baseline="30000" dirty="0"/>
              <a:t> a</a:t>
            </a:r>
            <a:r>
              <a:rPr lang="en-US" sz="1600" b="0" dirty="0"/>
              <a:t>, Oleksandra Vitko</a:t>
            </a:r>
            <a:r>
              <a:rPr lang="en-US" sz="1600"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542541"/>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aseline="30000" dirty="0"/>
              <a:t>a</a:t>
            </a:r>
            <a:r>
              <a:rPr lang="en-US" sz="1200" dirty="0"/>
              <a:t> Faculty of Information Technology, University of Jyväskylä, Jyväskylä, Finland</a:t>
            </a:r>
          </a:p>
          <a:p>
            <a:pPr>
              <a:spcBef>
                <a:spcPct val="0"/>
              </a:spcBef>
              <a:defRPr/>
            </a:pPr>
            <a:r>
              <a:rPr lang="en-US" sz="1200" baseline="30000" dirty="0"/>
              <a:t>b</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813685" y="4038264"/>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a:t>
            </a:r>
            <a:r>
              <a:rPr lang="en-US" sz="1600" i="0" baseline="30000" dirty="0"/>
              <a:t>b</a:t>
            </a:r>
            <a:r>
              <a:rPr lang="en-US" sz="1600" i="0" dirty="0"/>
              <a:t> </a:t>
            </a:r>
            <a:r>
              <a:rPr lang="fi-FI" sz="1600" i="0" dirty="0"/>
              <a:t>oleksandra.vitko@nure.ua</a:t>
            </a:r>
            <a:endParaRPr lang="en-US" sz="1600" i="0" dirty="0"/>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110884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697318"/>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https://ai.it.jyu.fi/ISM-2021-XAI.pptx</a:t>
            </a:r>
            <a:r>
              <a:rPr lang="en-US" sz="1600" i="0">
                <a:ln w="0"/>
              </a:rPr>
              <a:t> </a:t>
            </a:r>
            <a:endParaRPr lang="en-US" sz="1600" i="0" dirty="0"/>
          </a:p>
        </p:txBody>
      </p:sp>
      <p:grpSp>
        <p:nvGrpSpPr>
          <p:cNvPr id="11" name="Group 10"/>
          <p:cNvGrpSpPr/>
          <p:nvPr/>
        </p:nvGrpSpPr>
        <p:grpSpPr>
          <a:xfrm>
            <a:off x="3258313" y="5448936"/>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14" name="Group 13"/>
          <p:cNvGrpSpPr/>
          <p:nvPr/>
        </p:nvGrpSpPr>
        <p:grpSpPr>
          <a:xfrm>
            <a:off x="6468485" y="5453960"/>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Tree>
    <p:extLst>
      <p:ext uri="{BB962C8B-B14F-4D97-AF65-F5344CB8AC3E}">
        <p14:creationId xmlns:p14="http://schemas.microsoft.com/office/powerpoint/2010/main" val="112199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3888" y="3929775"/>
            <a:ext cx="12044218" cy="2308324"/>
          </a:xfrm>
          <a:prstGeom prst="rect">
            <a:avLst/>
          </a:prstGeom>
          <a:solidFill>
            <a:schemeClr val="bg1">
              <a:lumMod val="85000"/>
            </a:schemeClr>
          </a:solidFill>
          <a:ln w="25400">
            <a:solidFill>
              <a:schemeClr val="accent1">
                <a:shade val="50000"/>
              </a:schemeClr>
            </a:solidFill>
          </a:ln>
        </p:spPr>
        <p:txBody>
          <a:bodyPr wrap="square" rtlCol="0">
            <a:spAutoFit/>
          </a:bodyPr>
          <a:lstStyle/>
          <a:p>
            <a:r>
              <a:rPr lang="en-US" b="1" dirty="0"/>
              <a:t>Neural networks are too much of a black box.</a:t>
            </a:r>
            <a:r>
              <a:rPr lang="en-US" dirty="0"/>
              <a:t> It makes them difficult to train: the training outcome can be nondeterministic and depend crucially on the choice of initial parameters. It makes them hard to determine how they are solving a problem. It makes them difficult to troubleshoot when they don't work as you expect. You will never really feel confident that they will generalize well to data not included in your training set because, fundamentally, you don't understand how your network is solving the problem. … Any automatically trained net with more than a few dozen neurons is virtually impossible to analyze and understand. One can't tell if a net has memorized inputs, or is 'cheating' in some other way. A promising use for neural nets these days is to predict the stock market. Even though initial results are extremely good, investors are leery of trusting their money to a system that </a:t>
            </a:r>
            <a:r>
              <a:rPr lang="en-US" b="1" dirty="0"/>
              <a:t>nobody</a:t>
            </a:r>
            <a:r>
              <a:rPr lang="en-US" dirty="0"/>
              <a:t> understands. </a:t>
            </a:r>
            <a:r>
              <a:rPr lang="en-US" sz="1400" dirty="0"/>
              <a:t>[</a:t>
            </a:r>
            <a:r>
              <a:rPr lang="en-US" sz="1400" dirty="0">
                <a:hlinkClick r:id="rId2"/>
              </a:rPr>
              <a:t>https://www.quora.com/What-are-the-pros-and-cons-of-neural-networks-from-a-practical-perspective</a:t>
            </a:r>
            <a:r>
              <a:rPr lang="en-US" sz="1400" dirty="0"/>
              <a:t> ]</a:t>
            </a:r>
          </a:p>
        </p:txBody>
      </p:sp>
      <p:sp>
        <p:nvSpPr>
          <p:cNvPr id="19" name="Title 1"/>
          <p:cNvSpPr>
            <a:spLocks noGrp="1"/>
          </p:cNvSpPr>
          <p:nvPr/>
        </p:nvSpPr>
        <p:spPr bwMode="auto">
          <a:xfrm>
            <a:off x="1574326" y="1"/>
            <a:ext cx="8974138" cy="8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dirty="0">
                <a:solidFill>
                  <a:srgbClr val="FF0000"/>
                </a:solidFill>
              </a:rPr>
              <a:t>Problems with the Deep Learning (… or do not expect too much from the Neural Networks! …)</a:t>
            </a:r>
          </a:p>
        </p:txBody>
      </p:sp>
      <p:grpSp>
        <p:nvGrpSpPr>
          <p:cNvPr id="20" name="Группа 19"/>
          <p:cNvGrpSpPr/>
          <p:nvPr/>
        </p:nvGrpSpPr>
        <p:grpSpPr>
          <a:xfrm>
            <a:off x="6775893" y="830792"/>
            <a:ext cx="4263283" cy="1776393"/>
            <a:chOff x="4796610" y="1196752"/>
            <a:chExt cx="4263283" cy="1776393"/>
          </a:xfrm>
        </p:grpSpPr>
        <p:sp>
          <p:nvSpPr>
            <p:cNvPr id="18" name="Прямоугольник 17"/>
            <p:cNvSpPr/>
            <p:nvPr/>
          </p:nvSpPr>
          <p:spPr>
            <a:xfrm>
              <a:off x="4796610" y="1772816"/>
              <a:ext cx="426328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00B050"/>
                  </a:solidFill>
                  <a:effectLst>
                    <a:outerShdw blurRad="76200" dist="50800" dir="5400000" algn="tl" rotWithShape="0">
                      <a:srgbClr val="000000">
                        <a:alpha val="65000"/>
                      </a:srgbClr>
                    </a:outerShdw>
                  </a:effectLst>
                </a:rPr>
                <a:t>Discovery and interpretation</a:t>
              </a:r>
            </a:p>
            <a:p>
              <a:pPr algn="ctr"/>
              <a:r>
                <a:rPr lang="en-US" sz="2400" b="1" spc="50" dirty="0">
                  <a:ln w="11430"/>
                  <a:effectLst>
                    <a:outerShdw blurRad="76200" dist="50800" dir="5400000" algn="tl" rotWithShape="0">
                      <a:srgbClr val="000000">
                        <a:alpha val="65000"/>
                      </a:srgbClr>
                    </a:outerShdw>
                  </a:effectLst>
                </a:rPr>
                <a:t>vs.</a:t>
              </a:r>
            </a:p>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Interpolation/approximation </a:t>
              </a:r>
              <a:r>
                <a:rPr lang="en-US" sz="2400" b="1" spc="50" dirty="0">
                  <a:ln w="11430"/>
                  <a:effectLst>
                    <a:outerShdw blurRad="76200" dist="50800" dir="5400000" algn="tl" rotWithShape="0">
                      <a:srgbClr val="000000">
                        <a:alpha val="65000"/>
                      </a:srgbClr>
                    </a:outerShdw>
                  </a:effectLst>
                </a:rPr>
                <a:t>?</a:t>
              </a:r>
              <a:endParaRPr lang="ru-RU" sz="2400" b="1" spc="50" dirty="0">
                <a:ln w="11430"/>
                <a:effectLst>
                  <a:outerShdw blurRad="76200" dist="50800" dir="5400000" algn="tl" rotWithShape="0">
                    <a:srgbClr val="000000">
                      <a:alpha val="65000"/>
                    </a:srgbClr>
                  </a:outerShdw>
                </a:effectLst>
              </a:endParaRPr>
            </a:p>
          </p:txBody>
        </p:sp>
        <p:sp>
          <p:nvSpPr>
            <p:cNvPr id="21" name="Прямоугольник 20"/>
            <p:cNvSpPr/>
            <p:nvPr/>
          </p:nvSpPr>
          <p:spPr>
            <a:xfrm>
              <a:off x="4993367" y="1196752"/>
              <a:ext cx="369819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effectLst>
                    <a:outerShdw blurRad="76200" dist="50800" dir="5400000" algn="tl" rotWithShape="0">
                      <a:srgbClr val="000000">
                        <a:alpha val="65000"/>
                      </a:srgbClr>
                    </a:outerShdw>
                  </a:effectLst>
                </a:rPr>
                <a:t>What for “Deep learning”:</a:t>
              </a:r>
              <a:endParaRPr lang="ru-RU" sz="2400" b="1" spc="50" dirty="0">
                <a:ln w="11430"/>
                <a:effectLst>
                  <a:outerShdw blurRad="76200" dist="50800" dir="5400000" algn="tl" rotWithShape="0">
                    <a:srgbClr val="000000">
                      <a:alpha val="65000"/>
                    </a:srgbClr>
                  </a:outerShdw>
                </a:effectLst>
              </a:endParaRPr>
            </a:p>
          </p:txBody>
        </p:sp>
      </p:grpSp>
      <p:sp>
        <p:nvSpPr>
          <p:cNvPr id="22" name="TextBox 21"/>
          <p:cNvSpPr txBox="1"/>
          <p:nvPr/>
        </p:nvSpPr>
        <p:spPr>
          <a:xfrm>
            <a:off x="5809673" y="2742972"/>
            <a:ext cx="6234545" cy="1015663"/>
          </a:xfrm>
          <a:prstGeom prst="rect">
            <a:avLst/>
          </a:prstGeom>
          <a:solidFill>
            <a:schemeClr val="bg1">
              <a:lumMod val="85000"/>
            </a:schemeClr>
          </a:solidFill>
          <a:ln w="19050">
            <a:solidFill>
              <a:schemeClr val="accent1">
                <a:shade val="50000"/>
              </a:schemeClr>
            </a:solidFill>
          </a:ln>
        </p:spPr>
        <p:txBody>
          <a:bodyPr wrap="square" rtlCol="0">
            <a:spAutoFit/>
          </a:bodyPr>
          <a:lstStyle/>
          <a:p>
            <a:r>
              <a:rPr lang="en-US" sz="2000" dirty="0"/>
              <a:t>“</a:t>
            </a:r>
            <a:r>
              <a:rPr lang="en-US" sz="2000" i="1" dirty="0">
                <a:solidFill>
                  <a:srgbClr val="FF0000"/>
                </a:solidFill>
              </a:rPr>
              <a:t>People do not memorize data and then look that data up when asked. AI, to me at least, is about modeling human intelligence, not effective data processing.</a:t>
            </a:r>
            <a:r>
              <a:rPr lang="en-US" sz="2000" dirty="0"/>
              <a:t>” </a:t>
            </a:r>
            <a:r>
              <a:rPr lang="en-US" dirty="0"/>
              <a:t>[</a:t>
            </a:r>
            <a:r>
              <a:rPr lang="en-US" dirty="0">
                <a:hlinkClick r:id="rId3"/>
              </a:rPr>
              <a:t>Roger Schank</a:t>
            </a:r>
            <a:r>
              <a:rPr lang="en-US" dirty="0"/>
              <a:t>]</a:t>
            </a:r>
          </a:p>
        </p:txBody>
      </p:sp>
      <p:sp>
        <p:nvSpPr>
          <p:cNvPr id="23" name="Прямоугольник 22"/>
          <p:cNvSpPr/>
          <p:nvPr/>
        </p:nvSpPr>
        <p:spPr>
          <a:xfrm>
            <a:off x="833497" y="1112369"/>
            <a:ext cx="1322799" cy="461665"/>
          </a:xfrm>
          <a:prstGeom prst="rect">
            <a:avLst/>
          </a:prstGeom>
          <a:noFill/>
          <a:ln w="31750" cmpd="thinThick">
            <a:solidFill>
              <a:schemeClr val="tx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AI ≠ NNs</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64" y="1642388"/>
            <a:ext cx="1444466" cy="211630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1606" y="2561091"/>
            <a:ext cx="1234207" cy="125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9468" y="2336230"/>
            <a:ext cx="1844705" cy="1422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7595" y="1118816"/>
            <a:ext cx="1828448" cy="112373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Группа 23"/>
          <p:cNvGrpSpPr/>
          <p:nvPr/>
        </p:nvGrpSpPr>
        <p:grpSpPr>
          <a:xfrm>
            <a:off x="4201606" y="1101585"/>
            <a:ext cx="1190322" cy="1346049"/>
            <a:chOff x="3583612" y="606562"/>
            <a:chExt cx="1269159" cy="1586004"/>
          </a:xfrm>
        </p:grpSpPr>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3613" y="1416748"/>
              <a:ext cx="1269158" cy="77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3612" y="606562"/>
              <a:ext cx="1269157" cy="81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p:cNvPicPr>
            <a:picLocks noChangeAspect="1"/>
          </p:cNvPicPr>
          <p:nvPr/>
        </p:nvPicPr>
        <p:blipFill>
          <a:blip r:embed="rId10"/>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863367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955458" y="1071709"/>
            <a:ext cx="6569671" cy="2664550"/>
          </a:xfrm>
          <a:prstGeom prst="roundRect">
            <a:avLst>
              <a:gd name="adj" fmla="val 813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73888" y="3866490"/>
            <a:ext cx="11134940" cy="1077218"/>
          </a:xfrm>
          <a:prstGeom prst="rect">
            <a:avLst/>
          </a:prstGeom>
          <a:solidFill>
            <a:schemeClr val="bg1">
              <a:lumMod val="85000"/>
            </a:schemeClr>
          </a:solidFill>
          <a:ln w="25400">
            <a:solidFill>
              <a:schemeClr val="accent1">
                <a:shade val="50000"/>
              </a:schemeClr>
            </a:solidFill>
          </a:ln>
        </p:spPr>
        <p:txBody>
          <a:bodyPr wrap="square" rtlCol="0">
            <a:spAutoFit/>
          </a:bodyPr>
          <a:lstStyle/>
          <a:p>
            <a:r>
              <a:rPr lang="en-US" sz="2400" b="1" dirty="0">
                <a:solidFill>
                  <a:srgbClr val="FF0000"/>
                </a:solidFill>
              </a:rPr>
              <a:t>PROS:</a:t>
            </a:r>
            <a:r>
              <a:rPr lang="en-US" sz="2400" b="1" dirty="0"/>
              <a:t>  </a:t>
            </a:r>
            <a:r>
              <a:rPr lang="en-US" sz="2000" b="1" dirty="0"/>
              <a:t>Deep Learning models (i.e., deep Neural Networks) is a popular tool for Smart Manufacturing nowadays because they do their job (classification, diagnostics, forecasting) with high accuracy and generalization performance (better than any of the explainable models, such as, e.g., Decision Trees …).</a:t>
            </a:r>
            <a:endParaRPr lang="en-US" sz="2000" dirty="0"/>
          </a:p>
        </p:txBody>
      </p:sp>
      <p:sp>
        <p:nvSpPr>
          <p:cNvPr id="19" name="Title 1"/>
          <p:cNvSpPr>
            <a:spLocks noGrp="1"/>
          </p:cNvSpPr>
          <p:nvPr/>
        </p:nvSpPr>
        <p:spPr bwMode="auto">
          <a:xfrm>
            <a:off x="4170037" y="34905"/>
            <a:ext cx="7384025" cy="9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The Deep Learning -related problem: </a:t>
            </a:r>
          </a:p>
          <a:p>
            <a:pPr algn="ctr" eaLnBrk="1" hangingPunct="1">
              <a:spcBef>
                <a:spcPct val="0"/>
              </a:spcBef>
              <a:buFontTx/>
              <a:buNone/>
            </a:pPr>
            <a:r>
              <a:rPr lang="en-US" altLang="en-US" b="1" dirty="0">
                <a:solidFill>
                  <a:srgbClr val="FF0000"/>
                </a:solidFill>
              </a:rPr>
              <a:t>… lack of explainability! …</a:t>
            </a:r>
          </a:p>
        </p:txBody>
      </p:sp>
      <p:pic>
        <p:nvPicPr>
          <p:cNvPr id="102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88" y="522272"/>
            <a:ext cx="3956699" cy="323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Группа 23"/>
          <p:cNvGrpSpPr/>
          <p:nvPr/>
        </p:nvGrpSpPr>
        <p:grpSpPr>
          <a:xfrm>
            <a:off x="7001164" y="1910479"/>
            <a:ext cx="1225625" cy="1520086"/>
            <a:chOff x="3583612" y="606562"/>
            <a:chExt cx="1269159" cy="1586004"/>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3613" y="1416748"/>
              <a:ext cx="1269158" cy="77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3612" y="606562"/>
              <a:ext cx="1269157" cy="81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p:cNvPicPr>
            <a:picLocks noChangeAspect="1"/>
          </p:cNvPicPr>
          <p:nvPr/>
        </p:nvPicPr>
        <p:blipFill>
          <a:blip r:embed="rId5"/>
          <a:stretch>
            <a:fillRect/>
          </a:stretch>
        </p:blipFill>
        <p:spPr>
          <a:xfrm>
            <a:off x="73888" y="6350054"/>
            <a:ext cx="2283114" cy="448780"/>
          </a:xfrm>
          <a:prstGeom prst="rect">
            <a:avLst/>
          </a:prstGeom>
        </p:spPr>
      </p:pic>
      <p:pic>
        <p:nvPicPr>
          <p:cNvPr id="3" name="Picture 2"/>
          <p:cNvPicPr>
            <a:picLocks noChangeAspect="1"/>
          </p:cNvPicPr>
          <p:nvPr/>
        </p:nvPicPr>
        <p:blipFill>
          <a:blip r:embed="rId6"/>
          <a:stretch>
            <a:fillRect/>
          </a:stretch>
        </p:blipFill>
        <p:spPr>
          <a:xfrm>
            <a:off x="8518594" y="1865682"/>
            <a:ext cx="2690234" cy="1707500"/>
          </a:xfrm>
          <a:prstGeom prst="rect">
            <a:avLst/>
          </a:prstGeom>
          <a:ln w="57150" cmpd="thickThin">
            <a:solidFill>
              <a:schemeClr val="tx1"/>
            </a:solidFill>
          </a:ln>
        </p:spPr>
      </p:pic>
      <p:pic>
        <p:nvPicPr>
          <p:cNvPr id="25" name="Picture 24"/>
          <p:cNvPicPr>
            <a:picLocks noChangeAspect="1"/>
          </p:cNvPicPr>
          <p:nvPr/>
        </p:nvPicPr>
        <p:blipFill>
          <a:blip r:embed="rId7"/>
          <a:stretch>
            <a:fillRect/>
          </a:stretch>
        </p:blipFill>
        <p:spPr>
          <a:xfrm>
            <a:off x="734626" y="1862749"/>
            <a:ext cx="2957027" cy="1277300"/>
          </a:xfrm>
          <a:prstGeom prst="rect">
            <a:avLst/>
          </a:prstGeom>
        </p:spPr>
      </p:pic>
      <p:pic>
        <p:nvPicPr>
          <p:cNvPr id="4" name="Picture 3"/>
          <p:cNvPicPr>
            <a:picLocks noChangeAspect="1"/>
          </p:cNvPicPr>
          <p:nvPr/>
        </p:nvPicPr>
        <p:blipFill>
          <a:blip r:embed="rId8">
            <a:clrChange>
              <a:clrFrom>
                <a:srgbClr val="FFFFFF"/>
              </a:clrFrom>
              <a:clrTo>
                <a:srgbClr val="FFFFFF">
                  <a:alpha val="0"/>
                </a:srgbClr>
              </a:clrTo>
            </a:clrChange>
          </a:blip>
          <a:stretch>
            <a:fillRect/>
          </a:stretch>
        </p:blipFill>
        <p:spPr>
          <a:xfrm>
            <a:off x="5190836" y="1865682"/>
            <a:ext cx="1622067" cy="1608661"/>
          </a:xfrm>
          <a:prstGeom prst="rect">
            <a:avLst/>
          </a:prstGeom>
        </p:spPr>
      </p:pic>
      <p:sp>
        <p:nvSpPr>
          <p:cNvPr id="5" name="Rectangle 4"/>
          <p:cNvSpPr/>
          <p:nvPr/>
        </p:nvSpPr>
        <p:spPr>
          <a:xfrm>
            <a:off x="5638957" y="1045841"/>
            <a:ext cx="5436938" cy="707886"/>
          </a:xfrm>
          <a:prstGeom prst="rect">
            <a:avLst/>
          </a:prstGeom>
          <a:noFill/>
        </p:spPr>
        <p:txBody>
          <a:bodyPr wrap="none" lIns="91440" tIns="45720" rIns="91440" bIns="45720">
            <a:spAutoFit/>
          </a:bodyPr>
          <a:lstStyle/>
          <a:p>
            <a:pPr algn="ctr"/>
            <a:r>
              <a:rPr 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Users and their concerns</a:t>
            </a:r>
          </a:p>
        </p:txBody>
      </p:sp>
      <p:sp>
        <p:nvSpPr>
          <p:cNvPr id="6" name="Right Arrow 5"/>
          <p:cNvSpPr/>
          <p:nvPr/>
        </p:nvSpPr>
        <p:spPr>
          <a:xfrm>
            <a:off x="3983458" y="2060308"/>
            <a:ext cx="924871" cy="550819"/>
          </a:xfrm>
          <a:prstGeom prst="rightArrow">
            <a:avLst>
              <a:gd name="adj1" fmla="val 50000"/>
              <a:gd name="adj2" fmla="val 89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97416">
            <a:off x="836615" y="909546"/>
            <a:ext cx="2431243"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Deep Neural Nets</a:t>
            </a:r>
          </a:p>
        </p:txBody>
      </p:sp>
      <p:sp>
        <p:nvSpPr>
          <p:cNvPr id="27" name="TextBox 26"/>
          <p:cNvSpPr txBox="1"/>
          <p:nvPr/>
        </p:nvSpPr>
        <p:spPr>
          <a:xfrm>
            <a:off x="77747" y="5068622"/>
            <a:ext cx="11131081" cy="1077218"/>
          </a:xfrm>
          <a:prstGeom prst="rect">
            <a:avLst/>
          </a:prstGeom>
          <a:solidFill>
            <a:schemeClr val="bg1">
              <a:lumMod val="85000"/>
            </a:schemeClr>
          </a:solidFill>
          <a:ln w="25400">
            <a:solidFill>
              <a:schemeClr val="accent1">
                <a:shade val="50000"/>
              </a:schemeClr>
            </a:solidFill>
          </a:ln>
        </p:spPr>
        <p:txBody>
          <a:bodyPr wrap="square" rtlCol="0">
            <a:spAutoFit/>
          </a:bodyPr>
          <a:lstStyle/>
          <a:p>
            <a:r>
              <a:rPr lang="en-US" sz="2400" b="1" dirty="0">
                <a:solidFill>
                  <a:srgbClr val="FF0000"/>
                </a:solidFill>
              </a:rPr>
              <a:t>CONS:</a:t>
            </a:r>
            <a:r>
              <a:rPr lang="en-US" sz="2400" b="1" dirty="0"/>
              <a:t> </a:t>
            </a:r>
            <a:r>
              <a:rPr lang="en-US" sz="2000" b="1" dirty="0"/>
              <a:t>However, neural networks cannot yet address important concerns of the users, if a user wants to understand: why the model has made a particular decision, diagnosis or prediction; could this decision be trusted; could just this decision be a failure, etc. …</a:t>
            </a:r>
            <a:endParaRPr lang="en-US" sz="2000" dirty="0"/>
          </a:p>
        </p:txBody>
      </p:sp>
    </p:spTree>
    <p:extLst>
      <p:ext uri="{BB962C8B-B14F-4D97-AF65-F5344CB8AC3E}">
        <p14:creationId xmlns:p14="http://schemas.microsoft.com/office/powerpoint/2010/main" val="316794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9" y="1769600"/>
            <a:ext cx="5122727" cy="3842045"/>
          </a:xfrm>
          <a:prstGeom prst="rect">
            <a:avLst/>
          </a:prstGeom>
        </p:spPr>
      </p:pic>
      <p:sp>
        <p:nvSpPr>
          <p:cNvPr id="5" name="標題 1"/>
          <p:cNvSpPr>
            <a:spLocks noGrp="1"/>
          </p:cNvSpPr>
          <p:nvPr>
            <p:ph type="title"/>
          </p:nvPr>
        </p:nvSpPr>
        <p:spPr>
          <a:xfrm>
            <a:off x="858982" y="249567"/>
            <a:ext cx="10649527" cy="667947"/>
          </a:xfrm>
        </p:spPr>
        <p:txBody>
          <a:bodyPr>
            <a:noAutofit/>
          </a:bodyPr>
          <a:lstStyle/>
          <a:p>
            <a:r>
              <a:rPr lang="en-US" altLang="zh-TW" sz="3200" dirty="0"/>
              <a:t>… even a data scientist often trains a neural network without understanding why a particular configuration would work …</a:t>
            </a:r>
            <a:endParaRPr lang="zh-TW" alt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883" y="1778835"/>
            <a:ext cx="6831172" cy="3842045"/>
          </a:xfrm>
          <a:prstGeom prst="rect">
            <a:avLst/>
          </a:prstGeom>
        </p:spPr>
      </p:pic>
      <p:pic>
        <p:nvPicPr>
          <p:cNvPr id="7" name="Picture 6"/>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706828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38928"/>
            <a:ext cx="7610764" cy="436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3908" y="26576"/>
            <a:ext cx="10399193" cy="707886"/>
          </a:xfrm>
          <a:prstGeom prst="rect">
            <a:avLst/>
          </a:prstGeom>
          <a:noFill/>
        </p:spPr>
        <p:txBody>
          <a:bodyPr wrap="none">
            <a:spAutoFit/>
          </a:bodyPr>
          <a:lstStyle/>
          <a:p>
            <a:pPr algn="ctr" eaLnBrk="0" fontAlgn="base" hangingPunct="0">
              <a:spcBef>
                <a:spcPct val="0"/>
              </a:spcBef>
              <a:spcAft>
                <a:spcPct val="0"/>
              </a:spcAft>
              <a:defRPr/>
            </a:pPr>
            <a:r>
              <a:rPr lang="en-US" sz="40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Arial" panose="020B0604020202020204" pitchFamily="34" charset="0"/>
                <a:cs typeface="Arial" panose="020B0604020202020204" pitchFamily="34" charset="0"/>
              </a:rPr>
              <a:t>Need for Explainable Artificial Intelligence</a:t>
            </a:r>
          </a:p>
        </p:txBody>
      </p:sp>
      <p:sp>
        <p:nvSpPr>
          <p:cNvPr id="7" name="Rectangle 6"/>
          <p:cNvSpPr/>
          <p:nvPr/>
        </p:nvSpPr>
        <p:spPr>
          <a:xfrm>
            <a:off x="173908" y="1215008"/>
            <a:ext cx="133882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hlinkClick r:id="rId4"/>
              </a:rPr>
              <a:t>XAI</a:t>
            </a:r>
            <a:endParaRPr lang="en-US" sz="5400" b="1" dirty="0">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endParaRPr>
          </a:p>
        </p:txBody>
      </p:sp>
      <p:sp>
        <p:nvSpPr>
          <p:cNvPr id="2" name="Rectangle 1"/>
          <p:cNvSpPr/>
          <p:nvPr/>
        </p:nvSpPr>
        <p:spPr>
          <a:xfrm>
            <a:off x="6761018" y="747482"/>
            <a:ext cx="5347856" cy="5139869"/>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rPr>
              <a:t>Neural network models lack interpretability and, therefore, trust …</a:t>
            </a:r>
          </a:p>
          <a:p>
            <a:endParaRPr lang="en-US" sz="800" b="1" dirty="0">
              <a:ln w="22225">
                <a:solidFill>
                  <a:schemeClr val="accent2"/>
                </a:solidFill>
                <a:prstDash val="solid"/>
              </a:ln>
              <a:solidFill>
                <a:schemeClr val="accent2">
                  <a:lumMod val="40000"/>
                  <a:lumOff val="60000"/>
                </a:schemeClr>
              </a:solidFill>
            </a:endParaRPr>
          </a:p>
          <a:p>
            <a:r>
              <a:rPr lang="en-US" sz="3200" b="1" dirty="0">
                <a:ln w="22225">
                  <a:solidFill>
                    <a:schemeClr val="accent2"/>
                  </a:solidFill>
                  <a:prstDash val="solid"/>
                </a:ln>
                <a:solidFill>
                  <a:schemeClr val="accent2">
                    <a:lumMod val="40000"/>
                    <a:lumOff val="60000"/>
                  </a:schemeClr>
                </a:solidFill>
              </a:rPr>
              <a:t>… However, trust is a critical factor if the models are used to manage processes, e.g., within critical infrastructure or sensitive healthcare processes or financial risk assessments and decision-making … etc.</a:t>
            </a:r>
          </a:p>
        </p:txBody>
      </p:sp>
      <p:pic>
        <p:nvPicPr>
          <p:cNvPr id="9" name="Picture 8"/>
          <p:cNvPicPr>
            <a:picLocks noChangeAspect="1"/>
          </p:cNvPicPr>
          <p:nvPr/>
        </p:nvPicPr>
        <p:blipFill>
          <a:blip r:embed="rId5"/>
          <a:stretch>
            <a:fillRect/>
          </a:stretch>
        </p:blipFill>
        <p:spPr>
          <a:xfrm>
            <a:off x="7111752" y="6348262"/>
            <a:ext cx="2283114" cy="448780"/>
          </a:xfrm>
          <a:prstGeom prst="rect">
            <a:avLst/>
          </a:prstGeom>
        </p:spPr>
      </p:pic>
    </p:spTree>
    <p:extLst>
      <p:ext uri="{BB962C8B-B14F-4D97-AF65-F5344CB8AC3E}">
        <p14:creationId xmlns:p14="http://schemas.microsoft.com/office/powerpoint/2010/main" val="135169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714" y="1095810"/>
            <a:ext cx="12121756" cy="5115376"/>
          </a:xfrm>
          <a:prstGeom prst="roundRect">
            <a:avLst>
              <a:gd name="adj" fmla="val 3083"/>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141128" y="79063"/>
            <a:ext cx="957358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Linked Artifacts</a:t>
            </a:r>
            <a:r>
              <a:rPr kumimoji="0" lang="en-US"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Semantic Layer of XAI…</a:t>
            </a:r>
          </a:p>
        </p:txBody>
      </p:sp>
      <p:pic>
        <p:nvPicPr>
          <p:cNvPr id="51" name="Picture 50"/>
          <p:cNvPicPr>
            <a:picLocks noChangeAspect="1"/>
          </p:cNvPicPr>
          <p:nvPr/>
        </p:nvPicPr>
        <p:blipFill>
          <a:blip r:embed="rId2">
            <a:clrChange>
              <a:clrFrom>
                <a:srgbClr val="FFFFFF"/>
              </a:clrFrom>
              <a:clrTo>
                <a:srgbClr val="FFFFFF">
                  <a:alpha val="0"/>
                </a:srgbClr>
              </a:clrTo>
            </a:clrChange>
          </a:blip>
          <a:stretch>
            <a:fillRect/>
          </a:stretch>
        </p:blipFill>
        <p:spPr>
          <a:xfrm>
            <a:off x="3213952" y="1595665"/>
            <a:ext cx="4397964" cy="799630"/>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94594" y="1143017"/>
            <a:ext cx="3182743" cy="2371613"/>
          </a:xfrm>
          <a:prstGeom prst="rect">
            <a:avLst/>
          </a:prstGeom>
        </p:spPr>
      </p:pic>
      <p:sp>
        <p:nvSpPr>
          <p:cNvPr id="4" name="Rectangle 3"/>
          <p:cNvSpPr/>
          <p:nvPr/>
        </p:nvSpPr>
        <p:spPr>
          <a:xfrm>
            <a:off x="127966" y="3653498"/>
            <a:ext cx="5042253" cy="224676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is the best known AI-driven way to structure and standardize the content from industry (e.g., Industry 4.0) and manufacturing processes’ digitalization …</a:t>
            </a:r>
          </a:p>
        </p:txBody>
      </p:sp>
      <p:pic>
        <p:nvPicPr>
          <p:cNvPr id="7" name="Picture 6"/>
          <p:cNvPicPr>
            <a:picLocks noChangeAspect="1"/>
          </p:cNvPicPr>
          <p:nvPr/>
        </p:nvPicPr>
        <p:blipFill>
          <a:blip r:embed="rId4"/>
          <a:stretch>
            <a:fillRect/>
          </a:stretch>
        </p:blipFill>
        <p:spPr>
          <a:xfrm>
            <a:off x="73888" y="6350054"/>
            <a:ext cx="2283114" cy="448780"/>
          </a:xfrm>
          <a:prstGeom prst="rect">
            <a:avLst/>
          </a:prstGeom>
        </p:spPr>
      </p:pic>
      <p:sp>
        <p:nvSpPr>
          <p:cNvPr id="8" name="Rectangle 7"/>
          <p:cNvSpPr/>
          <p:nvPr/>
        </p:nvSpPr>
        <p:spPr>
          <a:xfrm>
            <a:off x="2344383" y="2706214"/>
            <a:ext cx="3682931"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Semantic Web …</a:t>
            </a:r>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6631710" y="1223134"/>
            <a:ext cx="5425240" cy="2966161"/>
          </a:xfrm>
          <a:prstGeom prst="rect">
            <a:avLst/>
          </a:prstGeom>
        </p:spPr>
      </p:pic>
      <p:sp>
        <p:nvSpPr>
          <p:cNvPr id="10" name="Rectangle 9"/>
          <p:cNvSpPr/>
          <p:nvPr/>
        </p:nvSpPr>
        <p:spPr>
          <a:xfrm>
            <a:off x="5301674" y="4212934"/>
            <a:ext cx="6755276" cy="1815882"/>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Semantic Web is being developed towards enabling trust to knowledge models by making the content self-explainable and capable of self-proving its own validity …</a:t>
            </a:r>
          </a:p>
        </p:txBody>
      </p:sp>
      <p:sp>
        <p:nvSpPr>
          <p:cNvPr id="9" name="Rounded Rectangle 8"/>
          <p:cNvSpPr/>
          <p:nvPr/>
        </p:nvSpPr>
        <p:spPr>
          <a:xfrm>
            <a:off x="8192655" y="1196245"/>
            <a:ext cx="3547061" cy="711212"/>
          </a:xfrm>
          <a:prstGeom prst="roundRect">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2121" y="1095810"/>
            <a:ext cx="41549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a:t>
            </a:r>
            <a:endParaRPr lang="en-US" sz="5400"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endParaRPr>
          </a:p>
        </p:txBody>
      </p:sp>
    </p:spTree>
    <p:extLst>
      <p:ext uri="{BB962C8B-B14F-4D97-AF65-F5344CB8AC3E}">
        <p14:creationId xmlns:p14="http://schemas.microsoft.com/office/powerpoint/2010/main" val="369779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038" y="1415761"/>
            <a:ext cx="9319330" cy="5105111"/>
          </a:xfrm>
          <a:prstGeom prst="rect">
            <a:avLst/>
          </a:prstGeom>
        </p:spPr>
      </p:pic>
      <p:pic>
        <p:nvPicPr>
          <p:cNvPr id="5" name="Picture 4"/>
          <p:cNvPicPr>
            <a:picLocks noChangeAspect="1"/>
          </p:cNvPicPr>
          <p:nvPr/>
        </p:nvPicPr>
        <p:blipFill>
          <a:blip r:embed="rId3"/>
          <a:stretch>
            <a:fillRect/>
          </a:stretch>
        </p:blipFill>
        <p:spPr>
          <a:xfrm>
            <a:off x="8341113" y="187038"/>
            <a:ext cx="3621273" cy="838197"/>
          </a:xfrm>
          <a:prstGeom prst="rect">
            <a:avLst/>
          </a:prstGeom>
        </p:spPr>
      </p:pic>
      <p:pic>
        <p:nvPicPr>
          <p:cNvPr id="6" name="Picture 5"/>
          <p:cNvPicPr>
            <a:picLocks noChangeAspect="1"/>
          </p:cNvPicPr>
          <p:nvPr/>
        </p:nvPicPr>
        <p:blipFill>
          <a:blip r:embed="rId4"/>
          <a:stretch>
            <a:fillRect/>
          </a:stretch>
        </p:blipFill>
        <p:spPr>
          <a:xfrm>
            <a:off x="9842426" y="1089891"/>
            <a:ext cx="2245216" cy="895927"/>
          </a:xfrm>
          <a:prstGeom prst="rect">
            <a:avLst/>
          </a:prstGeom>
        </p:spPr>
      </p:pic>
      <p:sp>
        <p:nvSpPr>
          <p:cNvPr id="7" name="Rectangle 6"/>
          <p:cNvSpPr/>
          <p:nvPr/>
        </p:nvSpPr>
        <p:spPr>
          <a:xfrm>
            <a:off x="413038" y="58414"/>
            <a:ext cx="7520997"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Explainable Artificial Intelligence (XAI) concept </a:t>
            </a: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(according to DARPA)</a:t>
            </a:r>
          </a:p>
        </p:txBody>
      </p:sp>
      <p:pic>
        <p:nvPicPr>
          <p:cNvPr id="8" name="Picture 7"/>
          <p:cNvPicPr>
            <a:picLocks noChangeAspect="1"/>
          </p:cNvPicPr>
          <p:nvPr/>
        </p:nvPicPr>
        <p:blipFill>
          <a:blip r:embed="rId5"/>
          <a:stretch>
            <a:fillRect/>
          </a:stretch>
        </p:blipFill>
        <p:spPr>
          <a:xfrm>
            <a:off x="9804528" y="6296482"/>
            <a:ext cx="2283114" cy="448780"/>
          </a:xfrm>
          <a:prstGeom prst="rect">
            <a:avLst/>
          </a:prstGeom>
        </p:spPr>
      </p:pic>
      <p:sp>
        <p:nvSpPr>
          <p:cNvPr id="9" name="Rectangle 8"/>
          <p:cNvSpPr/>
          <p:nvPr/>
        </p:nvSpPr>
        <p:spPr>
          <a:xfrm>
            <a:off x="10062831" y="1985818"/>
            <a:ext cx="2024811" cy="4031873"/>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rPr>
              <a:t>DARPA believes that XAI is about changing Machine Learning process</a:t>
            </a:r>
          </a:p>
        </p:txBody>
      </p:sp>
      <p:grpSp>
        <p:nvGrpSpPr>
          <p:cNvPr id="10" name="Group 9"/>
          <p:cNvGrpSpPr/>
          <p:nvPr/>
        </p:nvGrpSpPr>
        <p:grpSpPr>
          <a:xfrm>
            <a:off x="2410691" y="3451123"/>
            <a:ext cx="849746" cy="1209367"/>
            <a:chOff x="2410691" y="3297383"/>
            <a:chExt cx="849746" cy="1524000"/>
          </a:xfrm>
        </p:grpSpPr>
        <p:sp>
          <p:nvSpPr>
            <p:cNvPr id="11" name="Down Arrow 10"/>
            <p:cNvSpPr/>
            <p:nvPr/>
          </p:nvSpPr>
          <p:spPr>
            <a:xfrm>
              <a:off x="2410691" y="3297383"/>
              <a:ext cx="849746" cy="1524000"/>
            </a:xfrm>
            <a:prstGeom prst="downArrow">
              <a:avLst>
                <a:gd name="adj1" fmla="val 50000"/>
                <a:gd name="adj2" fmla="val 66219"/>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10182" y="3843495"/>
              <a:ext cx="450764"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grpSp>
    </p:spTree>
    <p:extLst>
      <p:ext uri="{BB962C8B-B14F-4D97-AF65-F5344CB8AC3E}">
        <p14:creationId xmlns:p14="http://schemas.microsoft.com/office/powerpoint/2010/main" val="1811384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TotalTime>
  <Words>2350</Words>
  <Application>Microsoft Office PowerPoint</Application>
  <PresentationFormat>Widescreen</PresentationFormat>
  <Paragraphs>186</Paragraphs>
  <Slides>33</Slides>
  <Notes>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6" baseType="lpstr">
      <vt:lpstr>Arial</vt:lpstr>
      <vt:lpstr>Arial Black</vt:lpstr>
      <vt:lpstr>Bodoni MT Black</vt:lpstr>
      <vt:lpstr>Calibri</vt:lpstr>
      <vt:lpstr>Calibri Light</vt:lpstr>
      <vt:lpstr>Cambria Math</vt:lpstr>
      <vt:lpstr>Montserrat</vt:lpstr>
      <vt:lpstr>Times New Roman</vt:lpstr>
      <vt:lpstr>Wingdings</vt:lpstr>
      <vt:lpstr>Office Theme</vt:lpstr>
      <vt:lpstr>1_Default Design</vt:lpstr>
      <vt:lpstr>1_Office Theme</vt:lpstr>
      <vt:lpstr>Bitmap Image</vt:lpstr>
      <vt:lpstr>PowerPoint Presentation</vt:lpstr>
      <vt:lpstr>PowerPoint Presentation</vt:lpstr>
      <vt:lpstr>PowerPoint Presentation</vt:lpstr>
      <vt:lpstr>PowerPoint Presentation</vt:lpstr>
      <vt:lpstr>PowerPoint Presentation</vt:lpstr>
      <vt:lpstr>… even a data scientist often trains a neural network without understanding why a particular configuration would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142</cp:revision>
  <dcterms:created xsi:type="dcterms:W3CDTF">2020-10-19T08:16:34Z</dcterms:created>
  <dcterms:modified xsi:type="dcterms:W3CDTF">2024-03-15T13:44:43Z</dcterms:modified>
</cp:coreProperties>
</file>