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3" r:id="rId3"/>
    <p:sldMasterId id="2147483715" r:id="rId4"/>
    <p:sldMasterId id="2147483727" r:id="rId5"/>
  </p:sldMasterIdLst>
  <p:notesMasterIdLst>
    <p:notesMasterId r:id="rId24"/>
  </p:notesMasterIdLst>
  <p:sldIdLst>
    <p:sldId id="362" r:id="rId6"/>
    <p:sldId id="258" r:id="rId7"/>
    <p:sldId id="347" r:id="rId8"/>
    <p:sldId id="256" r:id="rId9"/>
    <p:sldId id="345" r:id="rId10"/>
    <p:sldId id="346" r:id="rId11"/>
    <p:sldId id="353" r:id="rId12"/>
    <p:sldId id="354" r:id="rId13"/>
    <p:sldId id="355" r:id="rId14"/>
    <p:sldId id="356" r:id="rId15"/>
    <p:sldId id="358" r:id="rId16"/>
    <p:sldId id="357" r:id="rId17"/>
    <p:sldId id="360" r:id="rId18"/>
    <p:sldId id="361" r:id="rId19"/>
    <p:sldId id="344" r:id="rId20"/>
    <p:sldId id="314" r:id="rId21"/>
    <p:sldId id="296" r:id="rId22"/>
    <p:sldId id="363" r:id="rId23"/>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74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874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935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345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2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504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404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5570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564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25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1951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13911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563682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234921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177844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11499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432739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932696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46752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951672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4383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7689426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17822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C83047-F09A-41DF-B1A9-FCC4B8A2B4B7}"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8353F-4F89-4840-88A5-8AF3F0A12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98207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1430085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47.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2.png"/><Relationship Id="rId7" Type="http://schemas.openxmlformats.org/officeDocument/2006/relationships/image" Target="../media/image38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54.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59.gif"/><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61.gif"/><Relationship Id="rId5" Type="http://schemas.openxmlformats.org/officeDocument/2006/relationships/image" Target="../media/image60.png"/><Relationship Id="rId4" Type="http://schemas.openxmlformats.org/officeDocument/2006/relationships/hyperlink" Target="http://clipartall.com/img/clipart-165720.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i.it.jyu.fi/ISM-2022-Causality.pptx" TargetMode="External"/><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hyperlink" Target="mailto:vagan.terziyan@jyu.fi"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2-Causality.pptx" TargetMode="External"/><Relationship Id="rId1" Type="http://schemas.openxmlformats.org/officeDocument/2006/relationships/slideLayout" Target="../slideLayouts/slideLayout47.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msc-les.org/ism2022/program-at-a-glance/"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teams.microsoft.com/l/meetup-join/19%3a9b435349a7404e4998b14385638430bc%40thread.tacv2/1665006794870?context=%7b%22Tid%22%3a%227519d0cd-2106-47d9-adcb-320023abff57%22%2c%22Oid%22%3a%229f6efedb-1e10-4496-942f-92bdb2ba849d%22%7d" TargetMode="External"/><Relationship Id="rId5" Type="http://schemas.openxmlformats.org/officeDocument/2006/relationships/hyperlink" Target="https://www.msc-les.org/conf/ism2022/ISM2022_ProgramAtAGlance.pdf"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hyperlink" Target="https://nure.ua/en/" TargetMode="External"/><Relationship Id="rId3" Type="http://schemas.openxmlformats.org/officeDocument/2006/relationships/hyperlink" Target="mailto:Vagan.Terziyan@jyu.fi" TargetMode="External"/><Relationship Id="rId7"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5" Type="http://schemas.openxmlformats.org/officeDocument/2006/relationships/image" Target="../media/image2.png"/><Relationship Id="rId10" Type="http://schemas.openxmlformats.org/officeDocument/2006/relationships/image" Target="../media/image17.gif"/><Relationship Id="rId4" Type="http://schemas.openxmlformats.org/officeDocument/2006/relationships/hyperlink" Target="https://www.jyu.fi/en" TargetMode="Externa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DFPm_a-_uJM"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hyperlink" Target="https://www.qualcomm.com/news/onq/2022/09/is-causality-the-missing-piece-of-the-ai-puzzle-" TargetMode="External"/><Relationship Id="rId7" Type="http://schemas.openxmlformats.org/officeDocument/2006/relationships/hyperlink" Target="https://arxiv.org/abs/1605.08179" TargetMode="External"/><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7.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808039" y="1591499"/>
            <a:ext cx="10418904"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lvl="0"/>
            <a:r>
              <a:rPr kumimoji="0" lang="en-US" sz="4000" b="1" i="0" u="none" strike="noStrike" kern="1200" cap="none" spc="0" normalizeH="0" baseline="0" noProof="0" dirty="0">
                <a:ln>
                  <a:noFill/>
                </a:ln>
                <a:solidFill>
                  <a:prstClr val="black"/>
                </a:solidFill>
                <a:effectLst/>
                <a:uLnTx/>
                <a:uFillTx/>
                <a:latin typeface="Calibri Light" panose="020F0302020204030204"/>
              </a:rPr>
              <a:t>“</a:t>
            </a:r>
            <a:r>
              <a:rPr lang="en-GB" sz="4000" dirty="0">
                <a:solidFill>
                  <a:prstClr val="black"/>
                </a:solidFill>
              </a:rPr>
              <a:t>Causality-Aware Convolutional Neural Networks for Advanced Image Classification and Generation</a:t>
            </a:r>
            <a:r>
              <a:rPr kumimoji="0" lang="en-US" sz="4000" b="1" i="0" u="none" strike="noStrike" kern="1200" cap="none" spc="0" normalizeH="0" baseline="0" noProof="0" dirty="0">
                <a:ln>
                  <a:noFill/>
                </a:ln>
                <a:solidFill>
                  <a:prstClr val="black"/>
                </a:solidFill>
                <a:effectLst/>
                <a:uLnTx/>
                <a:uFillTx/>
                <a:latin typeface="Calibri Light" panose="020F0302020204030204"/>
              </a:rPr>
              <a:t>”</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646461"/>
            <a:ext cx="8564628"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it-IT" sz="2400" b="0" i="0" u="sng"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Vagan Terziyan</a:t>
            </a:r>
            <a:r>
              <a:rPr kumimoji="0" lang="it-IT" sz="2400" b="0" i="0" u="none" strike="noStrike" kern="1200" cap="none" spc="0" normalizeH="0" baseline="3000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a:t>
            </a:r>
            <a:r>
              <a:rPr kumimoji="0" lang="it-IT"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Oleksandra Vitko</a:t>
            </a:r>
            <a:r>
              <a:rPr kumimoji="0" lang="it-IT" sz="2400" b="0" i="0" u="none" strike="noStrike" kern="1200" cap="none" spc="0" normalizeH="0" baseline="3000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173018" y="4197200"/>
            <a:ext cx="9688946"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800" b="0" i="1" u="none" strike="noStrike" kern="1200" cap="none" spc="0" normalizeH="0" baseline="30000" noProof="0" dirty="0">
                <a:ln>
                  <a:noFill/>
                </a:ln>
                <a:solidFill>
                  <a:prstClr val="black"/>
                </a:solidFill>
                <a:effectLst/>
                <a:uLnTx/>
                <a:uFillTx/>
                <a:latin typeface="Calibri Light" panose="020F0302020204030204"/>
                <a:ea typeface="+mn-ea"/>
                <a:cs typeface="+mn-cs"/>
              </a:rPr>
              <a:t>a</a:t>
            </a:r>
            <a:r>
              <a:rPr kumimoji="0" lang="en-US" sz="1800" b="0" i="1" u="none" strike="noStrike" kern="1200" cap="none" spc="0" normalizeH="0" baseline="0" noProof="0" dirty="0">
                <a:ln>
                  <a:noFill/>
                </a:ln>
                <a:solidFill>
                  <a:prstClr val="black"/>
                </a:solidFill>
                <a:effectLst/>
                <a:uLnTx/>
                <a:uFillTx/>
                <a:latin typeface="Calibri Light" panose="020F0302020204030204"/>
                <a:ea typeface="+mn-ea"/>
                <a:cs typeface="+mn-cs"/>
              </a:rPr>
              <a:t> Faculty of Information Technology, University of Jyväskylä, Jyväskylä, Finland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30000" noProof="0" dirty="0">
                <a:ln>
                  <a:noFill/>
                </a:ln>
                <a:solidFill>
                  <a:prstClr val="black"/>
                </a:solidFill>
                <a:effectLst/>
                <a:uLnTx/>
                <a:uFillTx/>
                <a:latin typeface="Calibri Light" panose="020F0302020204030204"/>
                <a:ea typeface="+mn-ea"/>
                <a:cs typeface="+mn-cs"/>
              </a:rPr>
              <a:t>b</a:t>
            </a:r>
            <a:r>
              <a:rPr kumimoji="0" lang="en-US" sz="1800" b="0" i="1" u="none" strike="noStrike" kern="1200" cap="none" spc="0" normalizeH="0" baseline="0" noProof="0" dirty="0">
                <a:ln>
                  <a:noFill/>
                </a:ln>
                <a:solidFill>
                  <a:prstClr val="black"/>
                </a:solidFill>
                <a:effectLst/>
                <a:uLnTx/>
                <a:uFillTx/>
                <a:latin typeface="Calibri Light" panose="020F0302020204030204"/>
                <a:ea typeface="+mn-ea"/>
                <a:cs typeface="+mn-cs"/>
              </a:rPr>
              <a:t> Department of Artificial Intelligence, Kharkiv National University of Radio Electronics, Kharkiv, Ukraine</a:t>
            </a:r>
          </a:p>
        </p:txBody>
      </p:sp>
      <p:grpSp>
        <p:nvGrpSpPr>
          <p:cNvPr id="8" name="Group 7"/>
          <p:cNvGrpSpPr/>
          <p:nvPr/>
        </p:nvGrpSpPr>
        <p:grpSpPr>
          <a:xfrm>
            <a:off x="1438750" y="5138125"/>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https://www.jyu.fi/en/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1" name="Group 10"/>
          <p:cNvGrpSpPr/>
          <p:nvPr/>
        </p:nvGrpSpPr>
        <p:grpSpPr>
          <a:xfrm>
            <a:off x="6283427" y="5144004"/>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https://nure.ua/en/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3" name="TextBox 2"/>
          <p:cNvSpPr txBox="1"/>
          <p:nvPr/>
        </p:nvSpPr>
        <p:spPr>
          <a:xfrm>
            <a:off x="3121129" y="524652"/>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3277090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753464" y="4676532"/>
            <a:ext cx="3985248" cy="1695394"/>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820023" y="4178179"/>
            <a:ext cx="4266100" cy="2334403"/>
          </a:xfrm>
          <a:prstGeom prst="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a:stretch>
            <a:fillRect/>
          </a:stretch>
        </p:blipFill>
        <p:spPr>
          <a:xfrm>
            <a:off x="115502" y="705618"/>
            <a:ext cx="8845618" cy="286535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753464" y="5199177"/>
                <a:ext cx="3841756" cy="1002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0">
                                  <a:latin typeface="Cambria Math" panose="02040503050406030204" pitchFamily="18" charset="0"/>
                                </a:rPr>
                                <m:t>𝐅</m:t>
                              </m:r>
                            </m:e>
                            <m:sup>
                              <m:r>
                                <a:rPr lang="en-US" b="1" i="0">
                                  <a:latin typeface="Cambria Math" panose="02040503050406030204" pitchFamily="18" charset="0"/>
                                </a:rPr>
                                <m:t>𝐢</m:t>
                              </m:r>
                            </m:sup>
                          </m:sSup>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𝐅</m:t>
                              </m:r>
                            </m:e>
                            <m:sup>
                              <m:r>
                                <a:rPr lang="en-US" b="1" i="0">
                                  <a:latin typeface="Cambria Math" panose="02040503050406030204" pitchFamily="18" charset="0"/>
                                </a:rPr>
                                <m:t>𝐣</m:t>
                              </m:r>
                            </m:sup>
                          </m:sSup>
                        </m:e>
                      </m:d>
                      <m:r>
                        <a:rPr lang="en-US" b="0" i="0">
                          <a:latin typeface="Cambria Math" panose="02040503050406030204" pitchFamily="18" charset="0"/>
                        </a:rPr>
                        <m:t>=</m:t>
                      </m:r>
                      <m:f>
                        <m:fPr>
                          <m:ctrlPr>
                            <a:rPr lang="en-US" b="0" i="1">
                              <a:latin typeface="Cambria Math" panose="02040503050406030204" pitchFamily="18" charset="0"/>
                            </a:rPr>
                          </m:ctrlPr>
                        </m:fPr>
                        <m:num>
                          <m:d>
                            <m:dPr>
                              <m:ctrlPr>
                                <a:rPr lang="en-US" b="0" i="1">
                                  <a:latin typeface="Cambria Math" panose="02040503050406030204" pitchFamily="18" charset="0"/>
                                </a:rPr>
                              </m:ctrlPr>
                            </m:dPr>
                            <m:e>
                              <m:func>
                                <m:funcPr>
                                  <m:ctrlPr>
                                    <a:rPr lang="en-US" b="0" i="1">
                                      <a:latin typeface="Cambria Math" panose="02040503050406030204" pitchFamily="18" charset="0"/>
                                    </a:rPr>
                                  </m:ctrlPr>
                                </m:funcPr>
                                <m:fName>
                                  <m:limLow>
                                    <m:limLowPr>
                                      <m:ctrlPr>
                                        <a:rPr lang="en-US" b="0" i="1">
                                          <a:latin typeface="Cambria Math" panose="02040503050406030204" pitchFamily="18" charset="0"/>
                                        </a:rPr>
                                      </m:ctrlPr>
                                    </m:limLowPr>
                                    <m:e>
                                      <m:r>
                                        <m:rPr>
                                          <m:sty m:val="p"/>
                                        </m:rPr>
                                        <a:rPr lang="en-US" b="0" i="0">
                                          <a:latin typeface="Cambria Math" panose="02040503050406030204" pitchFamily="18" charset="0"/>
                                        </a:rPr>
                                        <m:t>max</m:t>
                                      </m:r>
                                    </m:e>
                                    <m:lim>
                                      <m:r>
                                        <a:rPr lang="en-US" b="0" i="1">
                                          <a:latin typeface="Cambria Math" panose="02040503050406030204" pitchFamily="18" charset="0"/>
                                        </a:rPr>
                                        <m:t>𝑙</m:t>
                                      </m:r>
                                      <m:r>
                                        <a:rPr lang="en-US" b="0" i="0">
                                          <a:latin typeface="Cambria Math" panose="02040503050406030204" pitchFamily="18" charset="0"/>
                                        </a:rPr>
                                        <m:t>,</m:t>
                                      </m:r>
                                      <m:r>
                                        <a:rPr lang="en-US" b="0" i="1">
                                          <a:latin typeface="Cambria Math" panose="02040503050406030204" pitchFamily="18" charset="0"/>
                                        </a:rPr>
                                        <m:t>𝑟</m:t>
                                      </m:r>
                                      <m:r>
                                        <a:rPr lang="en-US" b="0" i="0">
                                          <a:latin typeface="Cambria Math" panose="02040503050406030204" pitchFamily="18" charset="0"/>
                                        </a:rPr>
                                        <m:t>=</m:t>
                                      </m:r>
                                      <m:acc>
                                        <m:accPr>
                                          <m:chr m:val="̅"/>
                                          <m:ctrlPr>
                                            <a:rPr lang="en-US" b="0" i="1">
                                              <a:latin typeface="Cambria Math" panose="02040503050406030204" pitchFamily="18" charset="0"/>
                                            </a:rPr>
                                          </m:ctrlPr>
                                        </m:accPr>
                                        <m:e>
                                          <m:r>
                                            <a:rPr lang="en-US" b="0" i="0">
                                              <a:latin typeface="Cambria Math" panose="02040503050406030204" pitchFamily="18" charset="0"/>
                                            </a:rPr>
                                            <m:t>1,</m:t>
                                          </m:r>
                                          <m:r>
                                            <a:rPr lang="en-US" b="0" i="1">
                                              <a:latin typeface="Cambria Math" panose="02040503050406030204" pitchFamily="18" charset="0"/>
                                            </a:rPr>
                                            <m:t>𝑛</m:t>
                                          </m:r>
                                        </m:e>
                                      </m:acc>
                                    </m:lim>
                                  </m:limLow>
                                </m:fName>
                                <m:e>
                                  <m:sSubSup>
                                    <m:sSubSupPr>
                                      <m:ctrlPr>
                                        <a:rPr lang="en-US" b="0" i="1">
                                          <a:latin typeface="Cambria Math" panose="02040503050406030204" pitchFamily="18" charset="0"/>
                                        </a:rPr>
                                      </m:ctrlPr>
                                    </m:sSubSupPr>
                                    <m:e>
                                      <m:r>
                                        <a:rPr lang="en-US" b="0" i="1">
                                          <a:latin typeface="Cambria Math" panose="02040503050406030204" pitchFamily="18" charset="0"/>
                                        </a:rPr>
                                        <m:t>𝐹</m:t>
                                      </m:r>
                                    </m:e>
                                    <m:sub>
                                      <m:r>
                                        <a:rPr lang="en-US" b="0" i="1">
                                          <a:latin typeface="Cambria Math" panose="02040503050406030204" pitchFamily="18" charset="0"/>
                                        </a:rPr>
                                        <m:t>𝑙</m:t>
                                      </m:r>
                                      <m:r>
                                        <a:rPr lang="en-US" b="0" i="0">
                                          <a:latin typeface="Cambria Math" panose="02040503050406030204" pitchFamily="18" charset="0"/>
                                        </a:rPr>
                                        <m:t>,</m:t>
                                      </m:r>
                                      <m:r>
                                        <a:rPr lang="en-US" b="0" i="1">
                                          <a:latin typeface="Cambria Math" panose="02040503050406030204" pitchFamily="18" charset="0"/>
                                        </a:rPr>
                                        <m:t>𝑟</m:t>
                                      </m:r>
                                    </m:sub>
                                    <m:sup>
                                      <m:r>
                                        <a:rPr lang="en-US" b="0" i="1">
                                          <a:latin typeface="Cambria Math" panose="02040503050406030204" pitchFamily="18" charset="0"/>
                                        </a:rPr>
                                        <m:t>𝑖</m:t>
                                      </m:r>
                                    </m:sup>
                                  </m:sSubSup>
                                </m:e>
                              </m:func>
                            </m:e>
                          </m:d>
                          <m:r>
                            <a:rPr lang="en-US" b="0" i="0">
                              <a:latin typeface="Cambria Math" panose="02040503050406030204" pitchFamily="18" charset="0"/>
                            </a:rPr>
                            <m:t>∙</m:t>
                          </m:r>
                          <m:d>
                            <m:dPr>
                              <m:ctrlPr>
                                <a:rPr lang="en-US" b="0" i="1">
                                  <a:latin typeface="Cambria Math" panose="02040503050406030204" pitchFamily="18" charset="0"/>
                                </a:rPr>
                              </m:ctrlPr>
                            </m:dPr>
                            <m:e>
                              <m:func>
                                <m:funcPr>
                                  <m:ctrlPr>
                                    <a:rPr lang="en-US" b="0" i="1">
                                      <a:latin typeface="Cambria Math" panose="02040503050406030204" pitchFamily="18" charset="0"/>
                                    </a:rPr>
                                  </m:ctrlPr>
                                </m:funcPr>
                                <m:fName>
                                  <m:limLow>
                                    <m:limLowPr>
                                      <m:ctrlPr>
                                        <a:rPr lang="en-US" b="0" i="1">
                                          <a:latin typeface="Cambria Math" panose="02040503050406030204" pitchFamily="18" charset="0"/>
                                        </a:rPr>
                                      </m:ctrlPr>
                                    </m:limLowPr>
                                    <m:e>
                                      <m:r>
                                        <m:rPr>
                                          <m:sty m:val="p"/>
                                        </m:rPr>
                                        <a:rPr lang="en-US" b="0" i="0">
                                          <a:latin typeface="Cambria Math" panose="02040503050406030204" pitchFamily="18" charset="0"/>
                                        </a:rPr>
                                        <m:t>max</m:t>
                                      </m:r>
                                    </m:e>
                                    <m:lim>
                                      <m:r>
                                        <a:rPr lang="en-US" b="0" i="1">
                                          <a:latin typeface="Cambria Math" panose="02040503050406030204" pitchFamily="18" charset="0"/>
                                        </a:rPr>
                                        <m:t>𝑙</m:t>
                                      </m:r>
                                      <m:r>
                                        <a:rPr lang="en-US" b="0" i="0">
                                          <a:latin typeface="Cambria Math" panose="02040503050406030204" pitchFamily="18" charset="0"/>
                                        </a:rPr>
                                        <m:t>,</m:t>
                                      </m:r>
                                      <m:r>
                                        <a:rPr lang="en-US" b="0" i="1">
                                          <a:latin typeface="Cambria Math" panose="02040503050406030204" pitchFamily="18" charset="0"/>
                                        </a:rPr>
                                        <m:t>𝑟</m:t>
                                      </m:r>
                                      <m:r>
                                        <a:rPr lang="en-US" b="0" i="0">
                                          <a:latin typeface="Cambria Math" panose="02040503050406030204" pitchFamily="18" charset="0"/>
                                        </a:rPr>
                                        <m:t>=</m:t>
                                      </m:r>
                                      <m:acc>
                                        <m:accPr>
                                          <m:chr m:val="̅"/>
                                          <m:ctrlPr>
                                            <a:rPr lang="en-US" b="0" i="1">
                                              <a:latin typeface="Cambria Math" panose="02040503050406030204" pitchFamily="18" charset="0"/>
                                            </a:rPr>
                                          </m:ctrlPr>
                                        </m:accPr>
                                        <m:e>
                                          <m:r>
                                            <a:rPr lang="en-US" b="0" i="0">
                                              <a:latin typeface="Cambria Math" panose="02040503050406030204" pitchFamily="18" charset="0"/>
                                            </a:rPr>
                                            <m:t>1,</m:t>
                                          </m:r>
                                          <m:r>
                                            <a:rPr lang="en-US" b="0" i="1">
                                              <a:latin typeface="Cambria Math" panose="02040503050406030204" pitchFamily="18" charset="0"/>
                                            </a:rPr>
                                            <m:t>𝑛</m:t>
                                          </m:r>
                                        </m:e>
                                      </m:acc>
                                    </m:lim>
                                  </m:limLow>
                                </m:fName>
                                <m:e>
                                  <m:sSubSup>
                                    <m:sSubSupPr>
                                      <m:ctrlPr>
                                        <a:rPr lang="en-US" b="0" i="1">
                                          <a:latin typeface="Cambria Math" panose="02040503050406030204" pitchFamily="18" charset="0"/>
                                        </a:rPr>
                                      </m:ctrlPr>
                                    </m:sSubSupPr>
                                    <m:e>
                                      <m:r>
                                        <a:rPr lang="en-US" b="0" i="1">
                                          <a:latin typeface="Cambria Math" panose="02040503050406030204" pitchFamily="18" charset="0"/>
                                        </a:rPr>
                                        <m:t>𝐹</m:t>
                                      </m:r>
                                    </m:e>
                                    <m:sub>
                                      <m:r>
                                        <a:rPr lang="en-US" b="0" i="1">
                                          <a:latin typeface="Cambria Math" panose="02040503050406030204" pitchFamily="18" charset="0"/>
                                        </a:rPr>
                                        <m:t>𝑙</m:t>
                                      </m:r>
                                      <m:r>
                                        <a:rPr lang="en-US" b="0" i="0">
                                          <a:latin typeface="Cambria Math" panose="02040503050406030204" pitchFamily="18" charset="0"/>
                                        </a:rPr>
                                        <m:t>,</m:t>
                                      </m:r>
                                      <m:r>
                                        <a:rPr lang="en-US" b="0" i="1">
                                          <a:latin typeface="Cambria Math" panose="02040503050406030204" pitchFamily="18" charset="0"/>
                                        </a:rPr>
                                        <m:t>𝑟</m:t>
                                      </m:r>
                                    </m:sub>
                                    <m:sup>
                                      <m:r>
                                        <a:rPr lang="en-US" b="0" i="1">
                                          <a:latin typeface="Cambria Math" panose="02040503050406030204" pitchFamily="18" charset="0"/>
                                        </a:rPr>
                                        <m:t>𝑗</m:t>
                                      </m:r>
                                    </m:sup>
                                  </m:sSubSup>
                                </m:e>
                              </m:func>
                            </m:e>
                          </m:d>
                        </m:num>
                        <m:den>
                          <m:nary>
                            <m:naryPr>
                              <m:chr m:val="∑"/>
                              <m:limLoc m:val="subSup"/>
                              <m:ctrlPr>
                                <a:rPr lang="en-US" b="0" i="1">
                                  <a:latin typeface="Cambria Math" panose="02040503050406030204" pitchFamily="18" charset="0"/>
                                </a:rPr>
                              </m:ctrlPr>
                            </m:naryPr>
                            <m:sub>
                              <m:r>
                                <a:rPr lang="en-US" b="0" i="1">
                                  <a:latin typeface="Cambria Math" panose="02040503050406030204" pitchFamily="18" charset="0"/>
                                </a:rPr>
                                <m:t>𝑙</m:t>
                              </m:r>
                              <m:r>
                                <a:rPr lang="en-US" b="0" i="0">
                                  <a:latin typeface="Cambria Math" panose="02040503050406030204" pitchFamily="18" charset="0"/>
                                </a:rPr>
                                <m:t>,</m:t>
                              </m:r>
                              <m:r>
                                <a:rPr lang="en-US" b="0" i="1">
                                  <a:latin typeface="Cambria Math" panose="02040503050406030204" pitchFamily="18" charset="0"/>
                                </a:rPr>
                                <m:t>𝑟</m:t>
                              </m:r>
                              <m:r>
                                <a:rPr lang="en-US" b="0" i="0">
                                  <a:latin typeface="Cambria Math" panose="02040503050406030204" pitchFamily="18" charset="0"/>
                                </a:rPr>
                                <m:t>=1</m:t>
                              </m:r>
                            </m:sub>
                            <m:sup>
                              <m:r>
                                <a:rPr lang="en-US" b="0" i="1">
                                  <a:latin typeface="Cambria Math" panose="02040503050406030204" pitchFamily="18" charset="0"/>
                                </a:rPr>
                                <m:t>𝑛</m:t>
                              </m:r>
                            </m:sup>
                            <m:e>
                              <m:sSubSup>
                                <m:sSubSupPr>
                                  <m:ctrlPr>
                                    <a:rPr lang="en-US" b="0" i="1">
                                      <a:latin typeface="Cambria Math" panose="02040503050406030204" pitchFamily="18" charset="0"/>
                                    </a:rPr>
                                  </m:ctrlPr>
                                </m:sSubSupPr>
                                <m:e>
                                  <m:r>
                                    <a:rPr lang="en-US" b="0" i="1">
                                      <a:latin typeface="Cambria Math" panose="02040503050406030204" pitchFamily="18" charset="0"/>
                                    </a:rPr>
                                    <m:t>𝐹</m:t>
                                  </m:r>
                                </m:e>
                                <m:sub>
                                  <m:r>
                                    <a:rPr lang="en-US" b="0" i="1">
                                      <a:latin typeface="Cambria Math" panose="02040503050406030204" pitchFamily="18" charset="0"/>
                                    </a:rPr>
                                    <m:t>𝑙</m:t>
                                  </m:r>
                                  <m:r>
                                    <a:rPr lang="en-US" b="0" i="0">
                                      <a:latin typeface="Cambria Math" panose="02040503050406030204" pitchFamily="18" charset="0"/>
                                    </a:rPr>
                                    <m:t>,</m:t>
                                  </m:r>
                                  <m:r>
                                    <a:rPr lang="en-US" b="0" i="1">
                                      <a:latin typeface="Cambria Math" panose="02040503050406030204" pitchFamily="18" charset="0"/>
                                    </a:rPr>
                                    <m:t>𝑟</m:t>
                                  </m:r>
                                </m:sub>
                                <m:sup>
                                  <m:r>
                                    <a:rPr lang="en-US" b="0" i="1">
                                      <a:latin typeface="Cambria Math" panose="02040503050406030204" pitchFamily="18" charset="0"/>
                                    </a:rPr>
                                    <m:t>𝑗</m:t>
                                  </m:r>
                                </m:sup>
                              </m:sSubSup>
                            </m:e>
                          </m:nary>
                        </m:den>
                      </m:f>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753464" y="5199177"/>
                <a:ext cx="3841756" cy="1002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115124" y="1096574"/>
                <a:ext cx="2865121" cy="2358851"/>
              </a:xfrm>
              <a:prstGeom prst="rect">
                <a:avLst/>
              </a:prstGeom>
              <a:solidFill>
                <a:schemeClr val="bg1">
                  <a:lumMod val="85000"/>
                </a:schemeClr>
              </a:solidFill>
              <a:ln w="25400">
                <a:solidFill>
                  <a:schemeClr val="tx1"/>
                </a:solidFill>
              </a:ln>
            </p:spPr>
            <p:txBody>
              <a:bodyPr wrap="square">
                <a:spAutoFit/>
              </a:bodyPr>
              <a:lstStyle/>
              <a:p>
                <a:pPr algn="just"/>
                <a:r>
                  <a:rPr lang="en-US" dirty="0">
                    <a:solidFill>
                      <a:srgbClr val="000000"/>
                    </a:solidFill>
                    <a:latin typeface="Times New Roman" panose="02020603050405020304" pitchFamily="18" charset="0"/>
                    <a:ea typeface="SimSun" panose="02010600030101010101" pitchFamily="2" charset="-122"/>
                  </a:rPr>
                  <a:t>In CNN, each </a:t>
                </a:r>
                <a:r>
                  <a:rPr lang="en-US" dirty="0" err="1">
                    <a:solidFill>
                      <a:srgbClr val="000000"/>
                    </a:solidFill>
                    <a:latin typeface="Times New Roman" panose="02020603050405020304" pitchFamily="18" charset="0"/>
                    <a:ea typeface="SimSun" panose="02010600030101010101" pitchFamily="2" charset="-122"/>
                  </a:rPr>
                  <a:t>i</a:t>
                </a:r>
                <a:r>
                  <a:rPr lang="en-US" baseline="-25000" dirty="0" err="1">
                    <a:solidFill>
                      <a:srgbClr val="000000"/>
                    </a:solidFill>
                    <a:latin typeface="Times New Roman" panose="02020603050405020304" pitchFamily="18" charset="0"/>
                    <a:ea typeface="SimSun" panose="02010600030101010101" pitchFamily="2" charset="-122"/>
                  </a:rPr>
                  <a:t>th</a:t>
                </a:r>
                <a:r>
                  <a:rPr lang="en-US" dirty="0">
                    <a:solidFill>
                      <a:srgbClr val="000000"/>
                    </a:solidFill>
                    <a:latin typeface="Times New Roman" panose="02020603050405020304" pitchFamily="18" charset="0"/>
                    <a:ea typeface="SimSun" panose="02010600030101010101" pitchFamily="2" charset="-122"/>
                  </a:rPr>
                  <a:t> feature is represented by [</a:t>
                </a:r>
                <a14:m>
                  <m:oMath xmlns:m="http://schemas.openxmlformats.org/officeDocument/2006/math">
                    <m:r>
                      <a:rPr lang="en-US" i="1" dirty="0" smtClean="0">
                        <a:solidFill>
                          <a:srgbClr val="000000"/>
                        </a:solidFill>
                        <a:latin typeface="Cambria Math" panose="02040503050406030204" pitchFamily="18" charset="0"/>
                        <a:ea typeface="SimSun" panose="02010600030101010101" pitchFamily="2" charset="-122"/>
                      </a:rPr>
                      <m:t>𝑛</m:t>
                    </m:r>
                    <m:r>
                      <a:rPr lang="en-US" i="1" dirty="0" smtClean="0">
                        <a:solidFill>
                          <a:srgbClr val="000000"/>
                        </a:solidFill>
                        <a:latin typeface="Cambria Math" panose="02040503050406030204" pitchFamily="18" charset="0"/>
                        <a:ea typeface="Cambria Math" panose="02040503050406030204" pitchFamily="18" charset="0"/>
                      </a:rPr>
                      <m:t>×</m:t>
                    </m:r>
                    <m:r>
                      <a:rPr lang="en-US" i="1" dirty="0" smtClean="0">
                        <a:solidFill>
                          <a:srgbClr val="000000"/>
                        </a:solidFill>
                        <a:latin typeface="Cambria Math" panose="02040503050406030204" pitchFamily="18" charset="0"/>
                        <a:ea typeface="SimSun" panose="02010600030101010101" pitchFamily="2" charset="-122"/>
                      </a:rPr>
                      <m:t>𝑛</m:t>
                    </m:r>
                  </m:oMath>
                </a14:m>
                <a:r>
                  <a:rPr lang="en-US" dirty="0">
                    <a:solidFill>
                      <a:srgbClr val="000000"/>
                    </a:solidFill>
                    <a:latin typeface="Times New Roman" panose="02020603050405020304" pitchFamily="18" charset="0"/>
                    <a:ea typeface="SimSun" panose="02010600030101010101" pitchFamily="2" charset="-122"/>
                  </a:rPr>
                  <a:t>] matrix</a:t>
                </a:r>
                <a14:m>
                  <m:oMath xmlns:m="http://schemas.openxmlformats.org/officeDocument/2006/math">
                    <m:sSup>
                      <m:sSupPr>
                        <m:ctrlPr>
                          <a:rPr lang="en-US" i="1">
                            <a:latin typeface="Cambria Math" panose="02040503050406030204" pitchFamily="18" charset="0"/>
                          </a:rPr>
                        </m:ctrlPr>
                      </m:sSupPr>
                      <m:e>
                        <m:r>
                          <a:rPr lang="en-US" b="1">
                            <a:latin typeface="Cambria Math" panose="02040503050406030204" pitchFamily="18" charset="0"/>
                          </a:rPr>
                          <m:t>𝐅</m:t>
                        </m:r>
                      </m:e>
                      <m:sup>
                        <m:r>
                          <a:rPr lang="en-US" b="1">
                            <a:latin typeface="Cambria Math" panose="02040503050406030204" pitchFamily="18" charset="0"/>
                          </a:rPr>
                          <m:t>𝐢</m:t>
                        </m:r>
                      </m:sup>
                    </m:sSup>
                  </m:oMath>
                </a14:m>
                <a:r>
                  <a:rPr lang="en-US" dirty="0">
                    <a:solidFill>
                      <a:srgbClr val="000000"/>
                    </a:solidFill>
                    <a:latin typeface="Times New Roman" panose="02020603050405020304" pitchFamily="18" charset="0"/>
                    <a:ea typeface="SimSun" panose="02010600030101010101" pitchFamily="2" charset="-122"/>
                  </a:rPr>
                  <a:t>(feature map) of normalized numbers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𝐹</m:t>
                        </m:r>
                      </m:e>
                      <m:sub>
                        <m:r>
                          <a:rPr lang="en-US" i="1">
                            <a:latin typeface="Cambria Math" panose="02040503050406030204" pitchFamily="18" charset="0"/>
                          </a:rPr>
                          <m:t>𝑙</m:t>
                        </m:r>
                        <m:r>
                          <a:rPr lang="en-US">
                            <a:latin typeface="Cambria Math" panose="02040503050406030204" pitchFamily="18" charset="0"/>
                          </a:rPr>
                          <m:t>,</m:t>
                        </m:r>
                        <m:r>
                          <a:rPr lang="en-US" i="1">
                            <a:latin typeface="Cambria Math" panose="02040503050406030204" pitchFamily="18" charset="0"/>
                          </a:rPr>
                          <m:t>𝑟</m:t>
                        </m:r>
                      </m:sub>
                      <m:sup>
                        <m:r>
                          <a:rPr lang="en-US" i="1">
                            <a:latin typeface="Cambria Math" panose="02040503050406030204" pitchFamily="18" charset="0"/>
                          </a:rPr>
                          <m:t>𝑖</m:t>
                        </m:r>
                      </m:sup>
                    </m:sSubSup>
                  </m:oMath>
                </a14:m>
                <a:r>
                  <a:rPr lang="en-US" dirty="0">
                    <a:solidFill>
                      <a:srgbClr val="000000"/>
                    </a:solidFill>
                    <a:latin typeface="Times New Roman" panose="02020603050405020304" pitchFamily="18" charset="0"/>
                    <a:ea typeface="SimSun" panose="02010600030101010101" pitchFamily="2" charset="-122"/>
                  </a:rPr>
                  <a:t> indicating feature presence value (aka probability within each particular </a:t>
                </a:r>
                <a14:m>
                  <m:oMath xmlns:m="http://schemas.openxmlformats.org/officeDocument/2006/math">
                    <m:r>
                      <a:rPr lang="en-US" b="0" i="0" smtClean="0">
                        <a:latin typeface="Cambria Math" panose="02040503050406030204" pitchFamily="18" charset="0"/>
                      </a:rPr>
                      <m:t>(</m:t>
                    </m:r>
                    <m:r>
                      <a:rPr lang="en-US" i="1">
                        <a:latin typeface="Cambria Math" panose="02040503050406030204" pitchFamily="18" charset="0"/>
                      </a:rPr>
                      <m:t>𝑙</m:t>
                    </m:r>
                    <m:r>
                      <a:rPr lang="en-US">
                        <a:latin typeface="Cambria Math" panose="02040503050406030204" pitchFamily="18" charset="0"/>
                      </a:rPr>
                      <m:t>,</m:t>
                    </m:r>
                    <m:r>
                      <a:rPr lang="en-US" i="1">
                        <a:latin typeface="Cambria Math" panose="02040503050406030204" pitchFamily="18" charset="0"/>
                      </a:rPr>
                      <m:t>𝑟</m:t>
                    </m:r>
                    <m:r>
                      <a:rPr lang="en-US" b="0" i="1" smtClean="0">
                        <a:latin typeface="Cambria Math" panose="02040503050406030204" pitchFamily="18" charset="0"/>
                      </a:rPr>
                      <m:t>)</m:t>
                    </m:r>
                  </m:oMath>
                </a14:m>
                <a:r>
                  <a:rPr lang="en-US" dirty="0">
                    <a:solidFill>
                      <a:srgbClr val="000000"/>
                    </a:solidFill>
                    <a:latin typeface="Times New Roman" panose="02020603050405020304" pitchFamily="18" charset="0"/>
                    <a:ea typeface="SimSun" panose="02010600030101010101" pitchFamily="2" charset="-122"/>
                  </a:rPr>
                  <a:t> location within the image). </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9115124" y="1096574"/>
                <a:ext cx="2865121" cy="2358851"/>
              </a:xfrm>
              <a:prstGeom prst="rect">
                <a:avLst/>
              </a:prstGeom>
              <a:blipFill>
                <a:blip r:embed="rId4"/>
                <a:stretch>
                  <a:fillRect l="-1266" t="-1023" r="-1477" b="-2558"/>
                </a:stretch>
              </a:blipFill>
              <a:ln w="25400">
                <a:solidFill>
                  <a:schemeClr val="tx1"/>
                </a:solidFill>
              </a:ln>
            </p:spPr>
            <p:txBody>
              <a:bodyPr/>
              <a:lstStyle/>
              <a:p>
                <a:r>
                  <a:rPr lang="en-US">
                    <a:noFill/>
                  </a:rPr>
                  <a:t> </a:t>
                </a:r>
              </a:p>
            </p:txBody>
          </p:sp>
        </mc:Fallback>
      </mc:AlternateContent>
      <p:sp>
        <p:nvSpPr>
          <p:cNvPr id="7" name="Rectangle 6"/>
          <p:cNvSpPr/>
          <p:nvPr/>
        </p:nvSpPr>
        <p:spPr>
          <a:xfrm>
            <a:off x="17833" y="15548"/>
            <a:ext cx="12174168" cy="646331"/>
          </a:xfrm>
          <a:prstGeom prst="rect">
            <a:avLst/>
          </a:prstGeom>
        </p:spPr>
        <p:txBody>
          <a:bodyPr wrap="square">
            <a:spAutoFit/>
          </a:bodyPr>
          <a:lstStyle/>
          <a:p>
            <a:r>
              <a:rPr lang="en-US" sz="3600" b="1" dirty="0">
                <a:solidFill>
                  <a:srgbClr val="FF0000"/>
                </a:solidFill>
                <a:latin typeface="Calibri" pitchFamily="34" charset="0"/>
              </a:rPr>
              <a:t>Convolutional Neural Network (CNN), features and causalities</a:t>
            </a:r>
          </a:p>
        </p:txBody>
      </p:sp>
      <mc:AlternateContent xmlns:mc="http://schemas.openxmlformats.org/markup-compatibility/2006" xmlns:a14="http://schemas.microsoft.com/office/drawing/2010/main">
        <mc:Choice Requires="a14">
          <p:sp>
            <p:nvSpPr>
              <p:cNvPr id="8" name="Rectangle 7"/>
              <p:cNvSpPr/>
              <p:nvPr/>
            </p:nvSpPr>
            <p:spPr>
              <a:xfrm>
                <a:off x="69479" y="5060381"/>
                <a:ext cx="2901564" cy="920188"/>
              </a:xfrm>
              <a:prstGeom prst="rect">
                <a:avLst/>
              </a:prstGeom>
              <a:solidFill>
                <a:schemeClr val="accent2">
                  <a:lumMod val="40000"/>
                  <a:lumOff val="60000"/>
                </a:schemeClr>
              </a:solidFill>
              <a:ln w="635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𝑃</m:t>
                      </m:r>
                      <m:d>
                        <m:dPr>
                          <m:ctrlPr>
                            <a:rPr lang="fi-FI" sz="2400" i="1">
                              <a:solidFill>
                                <a:srgbClr val="000000"/>
                              </a:solidFill>
                              <a:latin typeface="Cambria Math" panose="02040503050406030204" pitchFamily="18" charset="0"/>
                            </a:rPr>
                          </m:ctrlPr>
                        </m:dPr>
                        <m:e>
                          <m:sSup>
                            <m:sSupPr>
                              <m:ctrlPr>
                                <a:rPr lang="fi-FI" sz="2400" b="1" i="1">
                                  <a:solidFill>
                                    <a:srgbClr val="000000"/>
                                  </a:solidFill>
                                  <a:latin typeface="Cambria Math" panose="02040503050406030204" pitchFamily="18" charset="0"/>
                                </a:rPr>
                              </m:ctrlPr>
                            </m:sSupPr>
                            <m:e>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𝐢</m:t>
                              </m:r>
                            </m:sup>
                          </m:sSup>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b="1" i="1">
                                  <a:solidFill>
                                    <a:srgbClr val="000000"/>
                                  </a:solidFill>
                                  <a:latin typeface="Cambria Math" panose="02040503050406030204" pitchFamily="18" charset="0"/>
                                </a:rPr>
                              </m:ctrlPr>
                            </m:sSupPr>
                            <m:e>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e>
                      </m:d>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𝑃</m:t>
                          </m:r>
                          <m:d>
                            <m:dPr>
                              <m:ctrlPr>
                                <a:rPr lang="fi-FI" sz="2400" i="1">
                                  <a:solidFill>
                                    <a:srgbClr val="000000"/>
                                  </a:solidFill>
                                  <a:latin typeface="Cambria Math" panose="02040503050406030204" pitchFamily="18" charset="0"/>
                                </a:rPr>
                              </m:ctrlPr>
                            </m:dPr>
                            <m:e>
                              <m:sSup>
                                <m:sSupPr>
                                  <m:ctrlPr>
                                    <a:rPr lang="fi-FI" sz="2400" b="1" i="1">
                                      <a:solidFill>
                                        <a:srgbClr val="000000"/>
                                      </a:solidFill>
                                      <a:latin typeface="Cambria Math" panose="02040503050406030204" pitchFamily="18" charset="0"/>
                                    </a:rPr>
                                  </m:ctrlPr>
                                </m:sSupPr>
                                <m:e>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𝐢</m:t>
                                  </m:r>
                                </m:sup>
                              </m:sSup>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b="1" i="1">
                                      <a:solidFill>
                                        <a:srgbClr val="000000"/>
                                      </a:solidFill>
                                      <a:latin typeface="Cambria Math" panose="02040503050406030204" pitchFamily="18" charset="0"/>
                                    </a:rPr>
                                  </m:ctrlPr>
                                </m:sSupPr>
                                <m:e>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e>
                          </m:d>
                        </m:num>
                        <m:den>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𝑃</m:t>
                          </m:r>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2400" b="1" i="1">
                                  <a:solidFill>
                                    <a:srgbClr val="000000"/>
                                  </a:solidFill>
                                  <a:latin typeface="Cambria Math" panose="02040503050406030204" pitchFamily="18" charset="0"/>
                                </a:rPr>
                              </m:ctrlPr>
                            </m:sSupPr>
                            <m:e>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24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r>
                            <a:rPr lang="en-US" sz="24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den>
                      </m:f>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69479" y="5060381"/>
                <a:ext cx="2901564" cy="920188"/>
              </a:xfrm>
              <a:prstGeom prst="rect">
                <a:avLst/>
              </a:prstGeom>
              <a:blipFill>
                <a:blip r:embed="rId5"/>
                <a:stretch>
                  <a:fillRect/>
                </a:stretch>
              </a:blipFill>
              <a:ln w="63500">
                <a:solidFill>
                  <a:schemeClr val="tx1"/>
                </a:solidFill>
              </a:ln>
            </p:spPr>
            <p:txBody>
              <a:bodyPr/>
              <a:lstStyle/>
              <a:p>
                <a:r>
                  <a:rPr lang="en-US">
                    <a:noFill/>
                  </a:rPr>
                  <a:t> </a:t>
                </a:r>
              </a:p>
            </p:txBody>
          </p:sp>
        </mc:Fallback>
      </mc:AlternateContent>
      <p:pic>
        <p:nvPicPr>
          <p:cNvPr id="9" name="Picture 8"/>
          <p:cNvPicPr>
            <a:picLocks noChangeAspect="1"/>
          </p:cNvPicPr>
          <p:nvPr/>
        </p:nvPicPr>
        <p:blipFill>
          <a:blip r:embed="rId6"/>
          <a:stretch>
            <a:fillRect/>
          </a:stretch>
        </p:blipFill>
        <p:spPr>
          <a:xfrm>
            <a:off x="433136" y="3429476"/>
            <a:ext cx="1828801" cy="1591408"/>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9228033" y="4268185"/>
                <a:ext cx="2858090" cy="7151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b="1" i="0">
                                      <a:latin typeface="Cambria Math" panose="02040503050406030204" pitchFamily="18" charset="0"/>
                                    </a:rPr>
                                    <m:t>𝐅</m:t>
                                  </m:r>
                                </m:e>
                                <m:sup>
                                  <m:r>
                                    <a:rPr lang="en-US" b="1" i="0">
                                      <a:latin typeface="Cambria Math" panose="02040503050406030204" pitchFamily="18" charset="0"/>
                                    </a:rPr>
                                    <m:t>𝐢</m:t>
                                  </m:r>
                                </m:sup>
                              </m:sSup>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𝐅</m:t>
                                  </m:r>
                                </m:e>
                                <m:sup>
                                  <m:r>
                                    <a:rPr lang="en-US" b="1" i="0">
                                      <a:latin typeface="Cambria Math" panose="02040503050406030204" pitchFamily="18" charset="0"/>
                                    </a:rPr>
                                    <m:t>𝐣</m:t>
                                  </m:r>
                                </m:sup>
                              </m:sSup>
                            </m:e>
                          </m:d>
                        </m:e>
                        <m:sub>
                          <m:r>
                            <a:rPr lang="en-US" b="0" i="1">
                              <a:latin typeface="Cambria Math" panose="02040503050406030204" pitchFamily="18" charset="0"/>
                            </a:rPr>
                            <m:t>𝛼</m:t>
                          </m:r>
                        </m:sub>
                      </m:sSub>
                      <m:r>
                        <a:rPr lang="en-US" b="0" i="0">
                          <a:latin typeface="Cambria Math" panose="02040503050406030204" pitchFamily="18" charset="0"/>
                        </a:rPr>
                        <m:t>=</m:t>
                      </m:r>
                      <m:f>
                        <m:fPr>
                          <m:ctrlPr>
                            <a:rPr lang="en-US" b="0" i="1">
                              <a:latin typeface="Cambria Math" panose="02040503050406030204" pitchFamily="18" charset="0"/>
                            </a:rPr>
                          </m:ctrlPr>
                        </m:fPr>
                        <m:num>
                          <m:d>
                            <m:dPr>
                              <m:beg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𝐿𝑀</m:t>
                                  </m:r>
                                </m:e>
                                <m:sub>
                                  <m:r>
                                    <a:rPr lang="en-US" b="0" i="1">
                                      <a:latin typeface="Cambria Math" panose="02040503050406030204" pitchFamily="18" charset="0"/>
                                    </a:rPr>
                                    <m:t>𝛼</m:t>
                                  </m:r>
                                </m:sub>
                              </m:sSub>
                              <m:r>
                                <a:rPr lang="en-US" b="0" i="0">
                                  <a:latin typeface="Cambria Math" panose="02040503050406030204" pitchFamily="18" charset="0"/>
                                </a:rPr>
                                <m:t> (</m:t>
                              </m:r>
                              <m:sSup>
                                <m:sSupPr>
                                  <m:ctrlPr>
                                    <a:rPr lang="en-US" b="0" i="1">
                                      <a:latin typeface="Cambria Math" panose="02040503050406030204" pitchFamily="18" charset="0"/>
                                    </a:rPr>
                                  </m:ctrlPr>
                                </m:sSupPr>
                                <m:e>
                                  <m:r>
                                    <a:rPr lang="en-US" b="1" i="0">
                                      <a:latin typeface="Cambria Math" panose="02040503050406030204" pitchFamily="18" charset="0"/>
                                    </a:rPr>
                                    <m:t>𝐅</m:t>
                                  </m:r>
                                </m:e>
                                <m:sup>
                                  <m:r>
                                    <m:rPr>
                                      <m:sty m:val="p"/>
                                    </m:rPr>
                                    <a:rPr lang="en-US" b="0" i="0">
                                      <a:latin typeface="Cambria Math" panose="02040503050406030204" pitchFamily="18" charset="0"/>
                                    </a:rPr>
                                    <m:t>i</m:t>
                                  </m:r>
                                </m:sup>
                              </m:sSup>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𝐅</m:t>
                                  </m:r>
                                </m:e>
                                <m:sup>
                                  <m:r>
                                    <m:rPr>
                                      <m:sty m:val="p"/>
                                    </m:rPr>
                                    <a:rPr lang="en-US" b="0" i="0">
                                      <a:latin typeface="Cambria Math" panose="02040503050406030204" pitchFamily="18" charset="0"/>
                                    </a:rPr>
                                    <m:t>j</m:t>
                                  </m:r>
                                </m:sup>
                              </m:sSup>
                            </m:e>
                          </m:d>
                        </m:num>
                        <m:den>
                          <m:d>
                            <m:dPr>
                              <m:begChr m:val=""/>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𝐿𝑀</m:t>
                                  </m:r>
                                </m:e>
                                <m:sub>
                                  <m:r>
                                    <a:rPr lang="en-US" b="0" i="1">
                                      <a:latin typeface="Cambria Math" panose="02040503050406030204" pitchFamily="18" charset="0"/>
                                    </a:rPr>
                                    <m:t>𝛼</m:t>
                                  </m:r>
                                </m:sub>
                              </m:sSub>
                              <m:r>
                                <a:rPr lang="en-US" b="0" i="0">
                                  <a:latin typeface="Cambria Math" panose="02040503050406030204" pitchFamily="18" charset="0"/>
                                </a:rPr>
                                <m:t>(</m:t>
                              </m:r>
                              <m:sSup>
                                <m:sSupPr>
                                  <m:ctrlPr>
                                    <a:rPr lang="en-US" b="0" i="1">
                                      <a:latin typeface="Cambria Math" panose="02040503050406030204" pitchFamily="18" charset="0"/>
                                    </a:rPr>
                                  </m:ctrlPr>
                                </m:sSupPr>
                                <m:e>
                                  <m:r>
                                    <a:rPr lang="en-US" b="1" i="0">
                                      <a:latin typeface="Cambria Math" panose="02040503050406030204" pitchFamily="18" charset="0"/>
                                    </a:rPr>
                                    <m:t>𝐅</m:t>
                                  </m:r>
                                </m:e>
                                <m:sup>
                                  <m:r>
                                    <m:rPr>
                                      <m:sty m:val="p"/>
                                    </m:rPr>
                                    <a:rPr lang="en-US" b="0" i="0">
                                      <a:latin typeface="Cambria Math" panose="02040503050406030204" pitchFamily="18" charset="0"/>
                                    </a:rPr>
                                    <m:t>j</m:t>
                                  </m:r>
                                </m:sup>
                              </m:sSup>
                            </m:e>
                          </m:d>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9228033" y="4268185"/>
                <a:ext cx="2858090" cy="715196"/>
              </a:xfrm>
              <a:prstGeom prst="rect">
                <a:avLst/>
              </a:prstGeom>
              <a:blipFill>
                <a:blip r:embed="rId7"/>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8">
            <a:clrChange>
              <a:clrFrom>
                <a:srgbClr val="FFFFFF"/>
              </a:clrFrom>
              <a:clrTo>
                <a:srgbClr val="FFFFFF">
                  <a:alpha val="0"/>
                </a:srgbClr>
              </a:clrTo>
            </a:clrChange>
          </a:blip>
          <a:stretch>
            <a:fillRect/>
          </a:stretch>
        </p:blipFill>
        <p:spPr>
          <a:xfrm>
            <a:off x="7845785" y="4935256"/>
            <a:ext cx="4212388" cy="1577326"/>
          </a:xfrm>
          <a:prstGeom prst="rect">
            <a:avLst/>
          </a:prstGeom>
        </p:spPr>
      </p:pic>
      <p:sp>
        <p:nvSpPr>
          <p:cNvPr id="12" name="Rectangle 11"/>
          <p:cNvSpPr/>
          <p:nvPr/>
        </p:nvSpPr>
        <p:spPr>
          <a:xfrm>
            <a:off x="3502273" y="3670863"/>
            <a:ext cx="8628645"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Computing the causality matrix aka conditional probability estimate:</a:t>
            </a:r>
          </a:p>
        </p:txBody>
      </p:sp>
      <p:sp>
        <p:nvSpPr>
          <p:cNvPr id="13" name="Rectangle 12"/>
          <p:cNvSpPr/>
          <p:nvPr/>
        </p:nvSpPr>
        <p:spPr>
          <a:xfrm>
            <a:off x="3789997" y="4728499"/>
            <a:ext cx="115974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Option 1:</a:t>
            </a:r>
          </a:p>
        </p:txBody>
      </p:sp>
      <p:sp>
        <p:nvSpPr>
          <p:cNvPr id="14" name="Rectangle 13"/>
          <p:cNvSpPr/>
          <p:nvPr/>
        </p:nvSpPr>
        <p:spPr>
          <a:xfrm>
            <a:off x="7837299" y="4209169"/>
            <a:ext cx="1159741"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Option 2:</a:t>
            </a:r>
          </a:p>
        </p:txBody>
      </p:sp>
      <p:sp>
        <p:nvSpPr>
          <p:cNvPr id="17" name="Right Arrow 16"/>
          <p:cNvSpPr/>
          <p:nvPr/>
        </p:nvSpPr>
        <p:spPr>
          <a:xfrm>
            <a:off x="3029213" y="5245096"/>
            <a:ext cx="849768" cy="558265"/>
          </a:xfrm>
          <a:prstGeom prst="rightArrow">
            <a:avLst>
              <a:gd name="adj1" fmla="val 50000"/>
              <a:gd name="adj2" fmla="val 724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89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431729" y="174860"/>
            <a:ext cx="3744227" cy="1323439"/>
          </a:xfrm>
          <a:prstGeom prst="rect">
            <a:avLst/>
          </a:prstGeom>
          <a:solidFill>
            <a:schemeClr val="bg1">
              <a:lumMod val="95000"/>
            </a:schemeClr>
          </a:solidFill>
          <a:ln w="19050">
            <a:solidFill>
              <a:schemeClr val="tx1"/>
            </a:solidFill>
          </a:ln>
        </p:spPr>
        <p:txBody>
          <a:bodyPr wrap="square">
            <a:spAutoFit/>
          </a:bodyPr>
          <a:lstStyle/>
          <a:p>
            <a:pPr fontAlgn="base">
              <a:spcBef>
                <a:spcPct val="0"/>
              </a:spcBef>
              <a:spcAft>
                <a:spcPct val="0"/>
              </a:spcAft>
            </a:pPr>
            <a:r>
              <a:rPr lang="en-GB" sz="2000" i="1" dirty="0">
                <a:solidFill>
                  <a:prstClr val="black"/>
                </a:solidFill>
                <a:latin typeface="Times New Roman" pitchFamily="18" charset="0"/>
              </a:rPr>
              <a:t>An intuitive hypothesis (as a driver for the causality relationships discovery within the images) is illustrated by simple example.</a:t>
            </a:r>
            <a:endParaRPr lang="en-US" sz="2000" i="1" dirty="0">
              <a:solidFill>
                <a:prstClr val="black"/>
              </a:solidFill>
              <a:latin typeface="Times New Roman" pitchFamily="18" charset="0"/>
            </a:endParaRPr>
          </a:p>
        </p:txBody>
      </p:sp>
      <p:pic>
        <p:nvPicPr>
          <p:cNvPr id="5" name="Picture 4"/>
          <p:cNvPicPr/>
          <p:nvPr/>
        </p:nvPicPr>
        <p:blipFill>
          <a:blip r:embed="rId2"/>
          <a:stretch>
            <a:fillRect/>
          </a:stretch>
        </p:blipFill>
        <p:spPr>
          <a:xfrm>
            <a:off x="358218" y="778830"/>
            <a:ext cx="6668223" cy="5621971"/>
          </a:xfrm>
          <a:prstGeom prst="rect">
            <a:avLst/>
          </a:prstGeom>
        </p:spPr>
      </p:pic>
      <p:pic>
        <p:nvPicPr>
          <p:cNvPr id="9" name="Picture 8"/>
          <p:cNvPicPr/>
          <p:nvPr/>
        </p:nvPicPr>
        <p:blipFill>
          <a:blip r:embed="rId3"/>
          <a:stretch>
            <a:fillRect/>
          </a:stretch>
        </p:blipFill>
        <p:spPr>
          <a:xfrm>
            <a:off x="7447175" y="1617045"/>
            <a:ext cx="4411148" cy="4783756"/>
          </a:xfrm>
          <a:prstGeom prst="rect">
            <a:avLst/>
          </a:prstGeom>
        </p:spPr>
      </p:pic>
      <p:sp>
        <p:nvSpPr>
          <p:cNvPr id="8" name="Rectangle 7"/>
          <p:cNvSpPr/>
          <p:nvPr/>
        </p:nvSpPr>
        <p:spPr>
          <a:xfrm>
            <a:off x="10060" y="22386"/>
            <a:ext cx="851792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A naïve hypothesis on causality assessment</a:t>
            </a:r>
          </a:p>
        </p:txBody>
      </p:sp>
    </p:spTree>
    <p:extLst>
      <p:ext uri="{BB962C8B-B14F-4D97-AF65-F5344CB8AC3E}">
        <p14:creationId xmlns:p14="http://schemas.microsoft.com/office/powerpoint/2010/main" val="2473029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75964" y="90547"/>
            <a:ext cx="8747526" cy="6366814"/>
          </a:xfrm>
          <a:prstGeom prst="rect">
            <a:avLst/>
          </a:prstGeom>
          <a:noFill/>
          <a:ln>
            <a:noFill/>
          </a:ln>
        </p:spPr>
      </p:pic>
      <p:sp>
        <p:nvSpPr>
          <p:cNvPr id="5" name="Rectangle 4"/>
          <p:cNvSpPr/>
          <p:nvPr/>
        </p:nvSpPr>
        <p:spPr>
          <a:xfrm>
            <a:off x="8946037" y="391250"/>
            <a:ext cx="3162545" cy="5816977"/>
          </a:xfrm>
          <a:prstGeom prst="rect">
            <a:avLst/>
          </a:prstGeom>
          <a:solidFill>
            <a:schemeClr val="bg1">
              <a:lumMod val="95000"/>
            </a:schemeClr>
          </a:solidFill>
          <a:ln w="19050">
            <a:solidFill>
              <a:schemeClr val="tx1"/>
            </a:solidFill>
          </a:ln>
        </p:spPr>
        <p:txBody>
          <a:bodyPr wrap="square">
            <a:spAutoFit/>
          </a:bodyPr>
          <a:lstStyle/>
          <a:p>
            <a:r>
              <a:rPr lang="en-GB" sz="1600" i="1" dirty="0">
                <a:latin typeface="Times New Roman" panose="02020603050405020304" pitchFamily="18" charset="0"/>
                <a:cs typeface="Times New Roman" panose="02020603050405020304" pitchFamily="18" charset="0"/>
              </a:rPr>
              <a:t>The basic architecture of  a </a:t>
            </a:r>
            <a:r>
              <a:rPr lang="en-GB" b="1" i="1" dirty="0">
                <a:solidFill>
                  <a:srgbClr val="FF0000"/>
                </a:solidFill>
                <a:latin typeface="Times New Roman" panose="02020603050405020304" pitchFamily="18" charset="0"/>
                <a:cs typeface="Times New Roman" panose="02020603050405020304" pitchFamily="18" charset="0"/>
              </a:rPr>
              <a:t>“Causality-Aware” Convolutional Neural Network (CA-CNN)</a:t>
            </a:r>
            <a:r>
              <a:rPr lang="en-GB" i="1" dirty="0">
                <a:latin typeface="Times New Roman" panose="02020603050405020304" pitchFamily="18" charset="0"/>
                <a:cs typeface="Times New Roman" panose="02020603050405020304" pitchFamily="18" charset="0"/>
              </a:rPr>
              <a:t>.</a:t>
            </a:r>
          </a:p>
          <a:p>
            <a:endParaRPr lang="en-GB" sz="1400" dirty="0">
              <a:latin typeface="Times New Roman" panose="02020603050405020304" pitchFamily="18" charset="0"/>
              <a:cs typeface="Times New Roman" panose="02020603050405020304" pitchFamily="18" charset="0"/>
            </a:endParaRPr>
          </a:p>
          <a:p>
            <a:pPr algn="just"/>
            <a:r>
              <a:rPr lang="en-GB" sz="1600" dirty="0">
                <a:latin typeface="Times New Roman" panose="02020603050405020304" pitchFamily="18" charset="0"/>
                <a:cs typeface="Times New Roman" panose="02020603050405020304" pitchFamily="18" charset="0"/>
              </a:rPr>
              <a:t>In addition to the feature maps after the last pooling layer, it also has the causality map containing estimates for pairwise causal relationship between the features. This causality map is computed by one of the two options as shown in the figure. Together with the feature maps themselves, the causality map produces additional inputs to the fully connected layers, which will be used for further image classification; and the weights for the corresponding additional connections (i.e., actual causality influences) will be learned by backpropagation the same way as other neural network parameters.</a:t>
            </a:r>
            <a:endParaRPr lang="en-US" sz="1600" dirty="0">
              <a:latin typeface="Times New Roman" panose="02020603050405020304" pitchFamily="18" charset="0"/>
              <a:cs typeface="Times New Roman" panose="02020603050405020304" pitchFamily="18" charset="0"/>
            </a:endParaRPr>
          </a:p>
        </p:txBody>
      </p:sp>
      <p:sp>
        <p:nvSpPr>
          <p:cNvPr id="6" name="Rectangle 5"/>
          <p:cNvSpPr/>
          <p:nvPr/>
        </p:nvSpPr>
        <p:spPr>
          <a:xfrm>
            <a:off x="37083" y="34798"/>
            <a:ext cx="4400163" cy="646331"/>
          </a:xfrm>
          <a:prstGeom prst="rect">
            <a:avLst/>
          </a:prstGeom>
          <a:solidFill>
            <a:schemeClr val="bg1"/>
          </a:solidFill>
        </p:spPr>
        <p:txBody>
          <a:bodyPr wrap="square">
            <a:spAutoFit/>
          </a:bodyPr>
          <a:lstStyle/>
          <a:p>
            <a:r>
              <a:rPr lang="en-US" sz="3600" b="1" dirty="0">
                <a:solidFill>
                  <a:srgbClr val="FF0000"/>
                </a:solidFill>
                <a:latin typeface="Calibri" pitchFamily="34" charset="0"/>
              </a:rPr>
              <a:t>Causality-Aware CNN</a:t>
            </a:r>
          </a:p>
        </p:txBody>
      </p:sp>
    </p:spTree>
    <p:extLst>
      <p:ext uri="{BB962C8B-B14F-4D97-AF65-F5344CB8AC3E}">
        <p14:creationId xmlns:p14="http://schemas.microsoft.com/office/powerpoint/2010/main" val="450543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525165" y="474966"/>
            <a:ext cx="3569425" cy="5386090"/>
          </a:xfrm>
          <a:prstGeom prst="rect">
            <a:avLst/>
          </a:prstGeom>
          <a:solidFill>
            <a:schemeClr val="bg1">
              <a:lumMod val="95000"/>
            </a:schemeClr>
          </a:solidFill>
          <a:ln w="19050">
            <a:solidFill>
              <a:schemeClr val="tx1"/>
            </a:solidFill>
          </a:ln>
        </p:spPr>
        <p:txBody>
          <a:bodyPr wrap="square">
            <a:spAutoFit/>
          </a:bodyPr>
          <a:lstStyle/>
          <a:p>
            <a:pPr fontAlgn="base">
              <a:spcBef>
                <a:spcPct val="0"/>
              </a:spcBef>
              <a:spcAft>
                <a:spcPct val="0"/>
              </a:spcAft>
            </a:pPr>
            <a:r>
              <a:rPr lang="en-GB" i="1" dirty="0">
                <a:solidFill>
                  <a:prstClr val="black"/>
                </a:solidFill>
                <a:latin typeface="Times New Roman" pitchFamily="18" charset="0"/>
              </a:rPr>
              <a:t>An architecture of </a:t>
            </a:r>
          </a:p>
          <a:p>
            <a:pPr fontAlgn="base">
              <a:spcBef>
                <a:spcPct val="0"/>
              </a:spcBef>
              <a:spcAft>
                <a:spcPct val="0"/>
              </a:spcAft>
            </a:pPr>
            <a:r>
              <a:rPr lang="en-GB" b="1" i="1" dirty="0">
                <a:solidFill>
                  <a:srgbClr val="DC3619"/>
                </a:solidFill>
                <a:latin typeface="Times New Roman" pitchFamily="18" charset="0"/>
              </a:rPr>
              <a:t>“Causality-Aware” Generative Adversarial Network (CA-GAN)</a:t>
            </a:r>
            <a:r>
              <a:rPr lang="en-GB" i="1" dirty="0">
                <a:solidFill>
                  <a:prstClr val="black"/>
                </a:solidFill>
                <a:latin typeface="Times New Roman" pitchFamily="18" charset="0"/>
              </a:rPr>
              <a:t>.</a:t>
            </a:r>
          </a:p>
          <a:p>
            <a:pPr fontAlgn="base">
              <a:spcBef>
                <a:spcPct val="0"/>
              </a:spcBef>
              <a:spcAft>
                <a:spcPct val="0"/>
              </a:spcAft>
            </a:pPr>
            <a:endParaRPr lang="en-GB" i="1" dirty="0">
              <a:solidFill>
                <a:prstClr val="black"/>
              </a:solidFill>
              <a:latin typeface="Times New Roman" pitchFamily="18" charset="0"/>
            </a:endParaRPr>
          </a:p>
          <a:p>
            <a:pPr algn="just" fontAlgn="base">
              <a:spcBef>
                <a:spcPct val="0"/>
              </a:spcBef>
              <a:spcAft>
                <a:spcPct val="0"/>
              </a:spcAft>
            </a:pPr>
            <a:r>
              <a:rPr lang="en-GB" sz="1600" dirty="0">
                <a:solidFill>
                  <a:prstClr val="black"/>
                </a:solidFill>
                <a:latin typeface="Times New Roman" pitchFamily="18" charset="0"/>
              </a:rPr>
              <a:t>The major modification here (comparably to the traditional architecture) is a Causality-Aware Discriminator, which is based on CA-CNN architecture and includes a causality map component for learning causal feature relationships. This update makes the Discriminator to be capable of recognizing not only general fakes (not realistically looking inputs) but also “causal fakes”, i.e., images with realistically looking components but with inconsistent causal relationships among these components. Synchronously, the Generator learns to generate realistically-looking images with special respect to causalities within it.</a:t>
            </a:r>
            <a:endParaRPr lang="en-US" sz="1600" dirty="0">
              <a:solidFill>
                <a:prstClr val="black"/>
              </a:solidFill>
              <a:latin typeface="Times New Roman" pitchFamily="18" charset="0"/>
            </a:endParaRPr>
          </a:p>
        </p:txBody>
      </p:sp>
      <p:sp>
        <p:nvSpPr>
          <p:cNvPr id="8" name="Rectangle 7"/>
          <p:cNvSpPr/>
          <p:nvPr/>
        </p:nvSpPr>
        <p:spPr>
          <a:xfrm>
            <a:off x="858982" y="87041"/>
            <a:ext cx="6132946"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Causality-Aware Generative Adversarial Network (CA-GAN)</a:t>
            </a:r>
          </a:p>
        </p:txBody>
      </p:sp>
      <p:pic>
        <p:nvPicPr>
          <p:cNvPr id="6" name="Picture 5"/>
          <p:cNvPicPr/>
          <p:nvPr/>
        </p:nvPicPr>
        <p:blipFill>
          <a:blip r:embed="rId2"/>
          <a:stretch>
            <a:fillRect/>
          </a:stretch>
        </p:blipFill>
        <p:spPr>
          <a:xfrm>
            <a:off x="64908" y="1407637"/>
            <a:ext cx="8386366" cy="4544291"/>
          </a:xfrm>
          <a:prstGeom prst="rect">
            <a:avLst/>
          </a:prstGeom>
        </p:spPr>
      </p:pic>
    </p:spTree>
    <p:extLst>
      <p:ext uri="{BB962C8B-B14F-4D97-AF65-F5344CB8AC3E}">
        <p14:creationId xmlns:p14="http://schemas.microsoft.com/office/powerpoint/2010/main" val="464234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06293" y="733787"/>
            <a:ext cx="2923452" cy="5632311"/>
          </a:xfrm>
          <a:prstGeom prst="rect">
            <a:avLst/>
          </a:prstGeom>
          <a:solidFill>
            <a:schemeClr val="bg1">
              <a:lumMod val="95000"/>
            </a:schemeClr>
          </a:solidFill>
          <a:ln w="19050">
            <a:solidFill>
              <a:schemeClr val="tx1"/>
            </a:solidFill>
          </a:ln>
        </p:spPr>
        <p:txBody>
          <a:bodyPr wrap="square">
            <a:spAutoFit/>
          </a:bodyPr>
          <a:lstStyle/>
          <a:p>
            <a:pPr algn="just" fontAlgn="base">
              <a:spcBef>
                <a:spcPct val="0"/>
              </a:spcBef>
              <a:spcAft>
                <a:spcPct val="0"/>
              </a:spcAft>
            </a:pPr>
            <a:r>
              <a:rPr lang="en-GB" sz="2000" i="1" dirty="0">
                <a:solidFill>
                  <a:prstClr val="black"/>
                </a:solidFill>
                <a:latin typeface="Times New Roman" pitchFamily="18" charset="0"/>
              </a:rPr>
              <a:t>An example of real-world simulations on a conveyor with a visual monitoring system. Collected observations have been used as an input to CA-GAN. During the training process, the Discriminator also acquired the capability to capture the causality-related fakes (examples are shown). After the training process, the Generator becomes capable of generating realistically-looking images (scenes) without causal inconsistencies.</a:t>
            </a:r>
            <a:endParaRPr lang="en-US" sz="2000" i="1" dirty="0">
              <a:solidFill>
                <a:prstClr val="black"/>
              </a:solidFill>
              <a:latin typeface="Times New Roman" pitchFamily="18" charset="0"/>
            </a:endParaRPr>
          </a:p>
        </p:txBody>
      </p:sp>
      <p:sp>
        <p:nvSpPr>
          <p:cNvPr id="8" name="Rectangle 7"/>
          <p:cNvSpPr/>
          <p:nvPr/>
        </p:nvSpPr>
        <p:spPr>
          <a:xfrm>
            <a:off x="94935" y="13150"/>
            <a:ext cx="11764556"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“Causality fakes” discovery in image generation experiments</a:t>
            </a:r>
          </a:p>
        </p:txBody>
      </p:sp>
      <p:pic>
        <p:nvPicPr>
          <p:cNvPr id="9" name="Picture 8"/>
          <p:cNvPicPr/>
          <p:nvPr/>
        </p:nvPicPr>
        <p:blipFill>
          <a:blip r:embed="rId2"/>
          <a:stretch>
            <a:fillRect/>
          </a:stretch>
        </p:blipFill>
        <p:spPr>
          <a:xfrm>
            <a:off x="196535" y="664344"/>
            <a:ext cx="8737980" cy="5683040"/>
          </a:xfrm>
          <a:prstGeom prst="rect">
            <a:avLst/>
          </a:prstGeom>
        </p:spPr>
      </p:pic>
    </p:spTree>
    <p:extLst>
      <p:ext uri="{BB962C8B-B14F-4D97-AF65-F5344CB8AC3E}">
        <p14:creationId xmlns:p14="http://schemas.microsoft.com/office/powerpoint/2010/main" val="1209687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381" y="24073"/>
            <a:ext cx="3339966" cy="646331"/>
          </a:xfrm>
          <a:prstGeom prst="rect">
            <a:avLst/>
          </a:prstGeom>
        </p:spPr>
        <p:txBody>
          <a:bodyPr wrap="square">
            <a:spAutoFit/>
          </a:bodyPr>
          <a:lstStyle/>
          <a:p>
            <a:r>
              <a:rPr lang="en-GB"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594825" y="1035406"/>
            <a:ext cx="2576010" cy="2576010"/>
          </a:xfrm>
          <a:prstGeom prst="rect">
            <a:avLst/>
          </a:prstGeom>
        </p:spPr>
      </p:pic>
      <p:sp>
        <p:nvSpPr>
          <p:cNvPr id="4" name="Rectangle 3"/>
          <p:cNvSpPr/>
          <p:nvPr/>
        </p:nvSpPr>
        <p:spPr>
          <a:xfrm>
            <a:off x="38503" y="571768"/>
            <a:ext cx="9899824" cy="5940088"/>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GB" sz="2000" b="1" dirty="0">
                <a:solidFill>
                  <a:srgbClr val="7030A0"/>
                </a:solidFill>
                <a:latin typeface="+mj-lt"/>
                <a:ea typeface="SimSun" panose="02010600030101010101" pitchFamily="2" charset="-122"/>
              </a:rPr>
              <a:t>We suggested an additional component (</a:t>
            </a:r>
            <a:r>
              <a:rPr lang="en-GB" sz="2000" b="1" u="sng" dirty="0">
                <a:solidFill>
                  <a:srgbClr val="FF0000"/>
                </a:solidFill>
                <a:latin typeface="+mj-lt"/>
                <a:ea typeface="SimSun" panose="02010600030101010101" pitchFamily="2" charset="-122"/>
              </a:rPr>
              <a:t>causality matrix</a:t>
            </a:r>
            <a:r>
              <a:rPr lang="en-GB" sz="2000" b="1" dirty="0">
                <a:solidFill>
                  <a:srgbClr val="7030A0"/>
                </a:solidFill>
                <a:latin typeface="+mj-lt"/>
                <a:ea typeface="SimSun" panose="02010600030101010101" pitchFamily="2" charset="-122"/>
              </a:rPr>
              <a:t> as a group of special neurons) to update the traditional CNN architecture towards </a:t>
            </a:r>
            <a:r>
              <a:rPr lang="en-GB" sz="2000" b="1" u="sng" dirty="0">
                <a:solidFill>
                  <a:srgbClr val="FF0000"/>
                </a:solidFill>
                <a:latin typeface="+mj-lt"/>
                <a:ea typeface="SimSun" panose="02010600030101010101" pitchFamily="2" charset="-122"/>
              </a:rPr>
              <a:t>causality-awareness</a:t>
            </a:r>
            <a:r>
              <a:rPr lang="en-GB" sz="2000" b="1" dirty="0">
                <a:solidFill>
                  <a:srgbClr val="7030A0"/>
                </a:solidFill>
                <a:latin typeface="+mj-lt"/>
                <a:ea typeface="SimSun" panose="02010600030101010101" pitchFamily="2" charset="-122"/>
              </a:rPr>
              <a:t> within the image classification process. The resulting </a:t>
            </a:r>
            <a:r>
              <a:rPr lang="en-GB" sz="2000" b="1" u="sng" dirty="0">
                <a:solidFill>
                  <a:srgbClr val="FF0000"/>
                </a:solidFill>
                <a:latin typeface="+mj-lt"/>
                <a:ea typeface="SimSun" panose="02010600030101010101" pitchFamily="2" charset="-122"/>
              </a:rPr>
              <a:t>CA-CNN</a:t>
            </a:r>
            <a:r>
              <a:rPr lang="en-GB" sz="2000" b="1" dirty="0">
                <a:solidFill>
                  <a:srgbClr val="7030A0"/>
                </a:solidFill>
                <a:latin typeface="+mj-lt"/>
                <a:ea typeface="SimSun" panose="02010600030101010101" pitchFamily="2" charset="-122"/>
              </a:rPr>
              <a:t> architecture is capable of learning to distinguish between the classes of images, taking into account the causal relationships between the features from the images</a:t>
            </a:r>
            <a:r>
              <a:rPr lang="en-US" sz="2000" b="1" dirty="0">
                <a:solidFill>
                  <a:srgbClr val="7030A0"/>
                </a:solidFill>
                <a:latin typeface="+mj-lt"/>
                <a:ea typeface="SimSun" panose="02010600030101010101" pitchFamily="2" charset="-122"/>
              </a:rPr>
              <a:t>. </a:t>
            </a:r>
          </a:p>
          <a:p>
            <a:pPr marL="285750" indent="-285750" algn="just">
              <a:spcBef>
                <a:spcPts val="600"/>
              </a:spcBef>
              <a:spcAft>
                <a:spcPts val="600"/>
              </a:spcAft>
              <a:buFont typeface="Wingdings" panose="05000000000000000000" pitchFamily="2" charset="2"/>
              <a:buChar char="q"/>
            </a:pPr>
            <a:r>
              <a:rPr lang="en-GB" sz="2000" b="1" dirty="0">
                <a:solidFill>
                  <a:srgbClr val="7030A0"/>
                </a:solidFill>
                <a:latin typeface="+mj-lt"/>
                <a:ea typeface="SimSun" panose="02010600030101010101" pitchFamily="2" charset="-122"/>
              </a:rPr>
              <a:t>We considered CA-CNN as a possible architecture of a Discriminator within a typical GAN architecture. Such a causality-aware Discriminator (being more powerful due to additional skills) forces its counterpart – the Generator – to respect causalities when generating images. Corresponding causality-aware GANs or </a:t>
            </a:r>
            <a:r>
              <a:rPr lang="en-GB" sz="2000" b="1" u="sng" dirty="0">
                <a:solidFill>
                  <a:srgbClr val="FF0000"/>
                </a:solidFill>
                <a:latin typeface="+mj-lt"/>
                <a:ea typeface="SimSun" panose="02010600030101010101" pitchFamily="2" charset="-122"/>
              </a:rPr>
              <a:t>CA-GANs</a:t>
            </a:r>
            <a:r>
              <a:rPr lang="en-GB" sz="2000" b="1" dirty="0">
                <a:solidFill>
                  <a:srgbClr val="7030A0"/>
                </a:solidFill>
                <a:latin typeface="+mj-lt"/>
                <a:ea typeface="SimSun" panose="02010600030101010101" pitchFamily="2" charset="-122"/>
              </a:rPr>
              <a:t> could be useful for both purposes: for the discovery of “</a:t>
            </a:r>
            <a:r>
              <a:rPr lang="en-GB" sz="2000" b="1" u="sng" dirty="0">
                <a:solidFill>
                  <a:srgbClr val="FF0000"/>
                </a:solidFill>
                <a:latin typeface="+mj-lt"/>
                <a:ea typeface="SimSun" panose="02010600030101010101" pitchFamily="2" charset="-122"/>
              </a:rPr>
              <a:t>causality fakes</a:t>
            </a:r>
            <a:r>
              <a:rPr lang="en-GB" sz="2000" b="1" dirty="0">
                <a:solidFill>
                  <a:srgbClr val="7030A0"/>
                </a:solidFill>
                <a:latin typeface="+mj-lt"/>
                <a:ea typeface="SimSun" panose="02010600030101010101" pitchFamily="2" charset="-122"/>
              </a:rPr>
              <a:t>” (realistically-looking images but with inconsistent causal relationships between their components); and for generating realistically-looking images with respect to causalities.</a:t>
            </a:r>
            <a:r>
              <a:rPr lang="en-US" sz="2000" b="1" dirty="0">
                <a:solidFill>
                  <a:srgbClr val="7030A0"/>
                </a:solidFill>
                <a:latin typeface="+mj-lt"/>
                <a:ea typeface="SimSun" panose="02010600030101010101" pitchFamily="2" charset="-122"/>
              </a:rPr>
              <a:t> </a:t>
            </a:r>
            <a:endParaRPr lang="fi-FI" sz="2000" b="1" dirty="0">
              <a:solidFill>
                <a:srgbClr val="7030A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GB" sz="2000" b="1" dirty="0">
                <a:solidFill>
                  <a:srgbClr val="7030A0"/>
                </a:solidFill>
                <a:latin typeface="+mj-lt"/>
                <a:ea typeface="SimSun" panose="02010600030101010101" pitchFamily="2" charset="-122"/>
              </a:rPr>
              <a:t>Preliminary experiments and simulations with relatively small numbers of data samples provide certain optimism on the potential of the suggested causality-aware architectures. More experiments with big data from industrial processes are foreseen to discover the full potential of the proposed architectures. To get full benefit of our approach to Industry 4.0 needs, we will combine it in our future study with the </a:t>
            </a:r>
            <a:r>
              <a:rPr lang="en-GB" sz="2000" b="1" u="sng" dirty="0">
                <a:solidFill>
                  <a:srgbClr val="FF0000"/>
                </a:solidFill>
                <a:latin typeface="+mj-lt"/>
                <a:ea typeface="SimSun" panose="02010600030101010101" pitchFamily="2" charset="-122"/>
              </a:rPr>
              <a:t>self-attention</a:t>
            </a:r>
            <a:r>
              <a:rPr lang="en-GB" sz="2000" b="1" dirty="0">
                <a:solidFill>
                  <a:srgbClr val="7030A0"/>
                </a:solidFill>
                <a:latin typeface="+mj-lt"/>
                <a:ea typeface="SimSun" panose="02010600030101010101" pitchFamily="2" charset="-122"/>
              </a:rPr>
              <a:t> mechanism in CNNs, which has proven its benefits for smart manufacturing applications.</a:t>
            </a:r>
            <a:endParaRPr lang="fi-FI" sz="2000" b="1" dirty="0">
              <a:solidFill>
                <a:srgbClr val="7030A0"/>
              </a:solidFill>
              <a:latin typeface="+mj-lt"/>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9882908" y="3997497"/>
            <a:ext cx="2267697" cy="2066176"/>
          </a:xfrm>
          <a:prstGeom prst="rect">
            <a:avLst/>
          </a:prstGeom>
        </p:spPr>
      </p:pic>
    </p:spTree>
    <p:extLst>
      <p:ext uri="{BB962C8B-B14F-4D97-AF65-F5344CB8AC3E}">
        <p14:creationId xmlns:p14="http://schemas.microsoft.com/office/powerpoint/2010/main" val="407048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072499" cy="5538206"/>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273161" y="3004400"/>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9323" y="3750884"/>
            <a:ext cx="4987503" cy="2493752"/>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82262"/>
            <a:ext cx="10779308" cy="4400673"/>
          </a:xfrm>
          <a:prstGeom prst="rect">
            <a:avLst/>
          </a:prstGeom>
        </p:spPr>
      </p:pic>
      <p:sp>
        <p:nvSpPr>
          <p:cNvPr id="5" name="Rectangle 4"/>
          <p:cNvSpPr/>
          <p:nvPr/>
        </p:nvSpPr>
        <p:spPr>
          <a:xfrm>
            <a:off x="3299381" y="4657284"/>
            <a:ext cx="8616099" cy="461665"/>
          </a:xfrm>
          <a:prstGeom prst="rect">
            <a:avLst/>
          </a:prstGeom>
          <a:no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000" b="0" cap="none" spc="0" dirty="0">
                <a:ln w="0"/>
                <a:solidFill>
                  <a:schemeClr val="tx1"/>
                </a:solidFill>
                <a:effectLst>
                  <a:outerShdw blurRad="38100" dist="19050" dir="2700000" algn="tl" rotWithShape="0">
                    <a:schemeClr val="dk1">
                      <a:alpha val="40000"/>
                    </a:schemeClr>
                  </a:outerShdw>
                </a:effectLst>
                <a:hlinkClick r:id="rId3"/>
              </a:rPr>
              <a:t>https://ai.it.jyu.fi/ISM-2022-Causality.pptx</a:t>
            </a:r>
            <a:r>
              <a:rPr lang="en-US" sz="2000" b="0" cap="none" spc="0" dirty="0">
                <a:ln w="0"/>
                <a:solidFill>
                  <a:schemeClr val="tx1"/>
                </a:solidFill>
                <a:effectLst>
                  <a:outerShdw blurRad="38100" dist="19050" dir="2700000" algn="tl" rotWithShape="0">
                    <a:schemeClr val="dk1">
                      <a:alpha val="40000"/>
                    </a:schemeClr>
                  </a:outerShdw>
                </a:effectLst>
              </a:rPr>
              <a:t> </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3477002" y="5203792"/>
            <a:ext cx="412100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US" sz="2400" b="0" cap="none" spc="0" dirty="0">
                <a:ln w="0"/>
                <a:solidFill>
                  <a:schemeClr val="tx1"/>
                </a:solidFill>
                <a:effectLst>
                  <a:outerShdw blurRad="38100" dist="19050" dir="2700000" algn="tl" rotWithShape="0">
                    <a:schemeClr val="dk1">
                      <a:alpha val="40000"/>
                    </a:schemeClr>
                  </a:outerShdw>
                </a:effectLst>
                <a:hlinkClick r:id="rId4"/>
              </a:rPr>
              <a:t>vagan.terziyan@jyu.fi</a:t>
            </a:r>
            <a:r>
              <a:rPr lang="en-US" sz="2400" b="0" cap="none" spc="0" dirty="0">
                <a:ln w="0"/>
                <a:solidFill>
                  <a:schemeClr val="tx1"/>
                </a:solidFill>
                <a:effectLst>
                  <a:outerShdw blurRad="38100" dist="19050" dir="2700000" algn="tl" rotWithShape="0">
                    <a:schemeClr val="dk1">
                      <a:alpha val="40000"/>
                    </a:schemeClr>
                  </a:outerShdw>
                </a:effectLst>
              </a:rPr>
              <a:t>  </a:t>
            </a:r>
          </a:p>
        </p:txBody>
      </p:sp>
      <p:pic>
        <p:nvPicPr>
          <p:cNvPr id="2" name="Picture 1"/>
          <p:cNvPicPr>
            <a:picLocks noChangeAspect="1"/>
          </p:cNvPicPr>
          <p:nvPr/>
        </p:nvPicPr>
        <p:blipFill>
          <a:blip r:embed="rId5"/>
          <a:stretch>
            <a:fillRect/>
          </a:stretch>
        </p:blipFill>
        <p:spPr>
          <a:xfrm>
            <a:off x="162070" y="4633363"/>
            <a:ext cx="2995298" cy="1676500"/>
          </a:xfrm>
          <a:prstGeom prst="rect">
            <a:avLst/>
          </a:prstGeom>
          <a:ln w="63500">
            <a:solidFill>
              <a:schemeClr val="tx1"/>
            </a:solidFill>
          </a:ln>
        </p:spPr>
      </p:pic>
    </p:spTree>
    <p:extLst>
      <p:ext uri="{BB962C8B-B14F-4D97-AF65-F5344CB8AC3E}">
        <p14:creationId xmlns:p14="http://schemas.microsoft.com/office/powerpoint/2010/main" val="3161338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3088628" y="2323360"/>
            <a:ext cx="6365216" cy="645557"/>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lvl="0"/>
            <a:r>
              <a:rPr lang="en-US" sz="2400" dirty="0">
                <a:solidFill>
                  <a:prstClr val="black"/>
                </a:solidFill>
              </a:rPr>
              <a:t>“</a:t>
            </a:r>
            <a:r>
              <a:rPr lang="en-GB" sz="2400" dirty="0">
                <a:solidFill>
                  <a:prstClr val="black"/>
                </a:solidFill>
              </a:rPr>
              <a:t>Causality-Aware Convolutional Neural Networks for Advanced Image Classification and Generation</a:t>
            </a:r>
            <a:r>
              <a:rPr lang="en-US" sz="2400" dirty="0">
                <a:solidFill>
                  <a:prstClr val="black"/>
                </a:solidFill>
              </a:rPr>
              <a:t>”</a:t>
            </a:r>
            <a:endParaRPr kumimoji="0" lang="en-US" sz="24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80004"/>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sng"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Vagan Terziyan</a:t>
            </a:r>
            <a:r>
              <a:rPr kumimoji="0" lang="en-US" sz="1600" b="0" i="0" u="none" strike="noStrike" kern="1200" cap="none" spc="0" normalizeH="0" baseline="3000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Oleksandra Vitko</a:t>
            </a:r>
            <a:r>
              <a:rPr kumimoji="0" lang="en-US" sz="1600" b="0" i="0" u="none" strike="noStrike" kern="1200" cap="none" spc="0" normalizeH="0" baseline="3000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b</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542541"/>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1" u="none" strike="noStrike" kern="1200" cap="none" spc="0" normalizeH="0" baseline="30000" noProof="0" dirty="0">
                <a:ln>
                  <a:noFill/>
                </a:ln>
                <a:solidFill>
                  <a:prstClr val="black"/>
                </a:solidFill>
                <a:effectLst/>
                <a:uLnTx/>
                <a:uFillTx/>
                <a:latin typeface="Calibri Light" panose="020F0302020204030204"/>
                <a:ea typeface="+mn-ea"/>
                <a:cs typeface="+mn-cs"/>
              </a:rPr>
              <a:t>a</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 Faculty of Information Technology, University of Jyväskylä, Jyväskylä, Finland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0" i="1" u="none" strike="noStrike" kern="1200" cap="none" spc="0" normalizeH="0" baseline="30000" noProof="0" dirty="0">
                <a:ln>
                  <a:noFill/>
                </a:ln>
                <a:solidFill>
                  <a:prstClr val="black"/>
                </a:solidFill>
                <a:effectLst/>
                <a:uLnTx/>
                <a:uFillTx/>
                <a:latin typeface="Calibri Light" panose="020F0302020204030204"/>
                <a:ea typeface="+mn-ea"/>
                <a:cs typeface="+mn-cs"/>
              </a:rPr>
              <a:t>b</a:t>
            </a:r>
            <a:r>
              <a:rPr kumimoji="0" lang="en-US" sz="1200" b="0" i="1" u="none" strike="noStrike" kern="1200" cap="none" spc="0" normalizeH="0" baseline="0" noProof="0" dirty="0">
                <a:ln>
                  <a:noFill/>
                </a:ln>
                <a:solidFill>
                  <a:prstClr val="black"/>
                </a:solidFill>
                <a:effectLst/>
                <a:uLnTx/>
                <a:uFillTx/>
                <a:latin typeface="Calibri Light" panose="020F0302020204030204"/>
                <a:ea typeface="+mn-ea"/>
                <a:cs typeface="+mn-cs"/>
              </a:rPr>
              <a:t> Department of Artificial Intelligence, Kharkiv National University of Radio Electronics, Kharkiv, Ukraine</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813685" y="4038264"/>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Contacts</a:t>
            </a:r>
            <a:endParaRPr kumimoji="0" lang="en-US" sz="1600" b="1" i="0" u="none" strike="noStrike" kern="1200" cap="none" spc="0" normalizeH="0" baseline="3000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prstClr val="black"/>
                </a:solidFill>
                <a:effectLst/>
                <a:uLnTx/>
                <a:uFillTx/>
                <a:latin typeface="Calibri Light" panose="020F0302020204030204"/>
                <a:ea typeface="+mn-ea"/>
                <a:cs typeface="+mn-cs"/>
              </a:rPr>
              <a:t>a</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vagan.terziyan@jyu.fi, </a:t>
            </a:r>
            <a:r>
              <a:rPr kumimoji="0" lang="en-US" sz="1600" b="0" i="0" u="none" strike="noStrike" kern="1200" cap="none" spc="0" normalizeH="0" baseline="30000" noProof="0" dirty="0">
                <a:ln>
                  <a:noFill/>
                </a:ln>
                <a:solidFill>
                  <a:prstClr val="black"/>
                </a:solidFill>
                <a:effectLst/>
                <a:uLnTx/>
                <a:uFillTx/>
                <a:latin typeface="Calibri Light" panose="020F0302020204030204"/>
                <a:ea typeface="+mn-ea"/>
                <a:cs typeface="+mn-cs"/>
              </a:rPr>
              <a:t>b</a:t>
            </a: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fi-FI" sz="1600" b="0" i="0" u="none" strike="noStrike" kern="1200" cap="none" spc="0" normalizeH="0" baseline="0" noProof="0" dirty="0">
                <a:ln>
                  <a:noFill/>
                </a:ln>
                <a:solidFill>
                  <a:prstClr val="black"/>
                </a:solidFill>
                <a:effectLst/>
                <a:uLnTx/>
                <a:uFillTx/>
                <a:latin typeface="Calibri Light" panose="020F0302020204030204"/>
                <a:ea typeface="+mn-ea"/>
                <a:cs typeface="+mn-cs"/>
              </a:rPr>
              <a:t>oleksandra.vitko@nure.ua</a:t>
            </a: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110884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j-ea"/>
                <a:cs typeface="+mj-cs"/>
              </a:rPr>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44412" y="4697318"/>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Light" panose="020F0302020204030204"/>
                <a:ea typeface="+mn-ea"/>
                <a:cs typeface="+mn-cs"/>
              </a:rPr>
              <a:t>Link to complete slide-set:</a:t>
            </a:r>
            <a:endParaRPr kumimoji="0" lang="en-US" sz="1600" b="1" i="0" u="none" strike="noStrike" kern="1200" cap="none" spc="0" normalizeH="0" baseline="3000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w="0"/>
                <a:solidFill>
                  <a:prstClr val="black"/>
                </a:solidFill>
                <a:effectLst/>
                <a:uLnTx/>
                <a:uFillTx/>
                <a:latin typeface="Calibri Light" panose="020F0302020204030204"/>
                <a:ea typeface="+mn-ea"/>
                <a:cs typeface="+mn-cs"/>
                <a:hlinkClick r:id="rId2"/>
              </a:rPr>
              <a:t>https://ai.it.jyu.fi/ISM-2022-Causality.pptx</a:t>
            </a:r>
            <a:r>
              <a:rPr kumimoji="0" lang="en-US" sz="1600" b="0" i="0" u="none" strike="noStrike" kern="1200" cap="none" spc="0" normalizeH="0" baseline="0" noProof="0">
                <a:ln w="0"/>
                <a:solidFill>
                  <a:prstClr val="black"/>
                </a:solidFill>
                <a:effectLst/>
                <a:uLnTx/>
                <a:uFillTx/>
                <a:latin typeface="Calibri Light" panose="020F0302020204030204"/>
                <a:ea typeface="+mn-ea"/>
                <a:cs typeface="+mn-cs"/>
              </a:rPr>
              <a:t> </a:t>
            </a:r>
            <a:endPar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grpSp>
        <p:nvGrpSpPr>
          <p:cNvPr id="11" name="Group 10"/>
          <p:cNvGrpSpPr/>
          <p:nvPr/>
        </p:nvGrpSpPr>
        <p:grpSpPr>
          <a:xfrm>
            <a:off x="3258313" y="5448936"/>
            <a:ext cx="2154195" cy="806317"/>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https://www.jyu.fi/en/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14" name="Group 13"/>
          <p:cNvGrpSpPr/>
          <p:nvPr/>
        </p:nvGrpSpPr>
        <p:grpSpPr>
          <a:xfrm>
            <a:off x="6468485" y="5453960"/>
            <a:ext cx="3386386" cy="806318"/>
            <a:chOff x="7560792" y="2676526"/>
            <a:chExt cx="4151512" cy="1109104"/>
          </a:xfrm>
        </p:grpSpPr>
        <p:pic>
          <p:nvPicPr>
            <p:cNvPr id="15" name="Picture 14"/>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16" name="Rectangle 15"/>
            <p:cNvSpPr/>
            <p:nvPr/>
          </p:nvSpPr>
          <p:spPr>
            <a:xfrm>
              <a:off x="9727247" y="3417587"/>
              <a:ext cx="145309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https://nure.ua/en/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17" name="TextBox 16"/>
          <p:cNvSpPr txBox="1"/>
          <p:nvPr/>
        </p:nvSpPr>
        <p:spPr>
          <a:xfrm>
            <a:off x="3121129" y="524652"/>
            <a:ext cx="6502400" cy="738664"/>
          </a:xfrm>
          <a:prstGeom prst="rect">
            <a:avLst/>
          </a:prstGeom>
          <a:solidFill>
            <a:schemeClr val="bg1">
              <a:lumMod val="95000"/>
            </a:schemeClr>
          </a:solidFill>
        </p:spPr>
        <p:txBody>
          <a:bodyPr wrap="square" rtlCol="0">
            <a:spAutoFit/>
          </a:bodyPr>
          <a:lstStyle/>
          <a:p>
            <a:r>
              <a:rPr lang="en-US" sz="1400" b="1" dirty="0"/>
              <a:t>4</a:t>
            </a:r>
            <a:r>
              <a:rPr lang="en-US" sz="1400" b="1" baseline="30000" dirty="0"/>
              <a:t>th</a:t>
            </a:r>
            <a:r>
              <a:rPr lang="en-US" sz="1400" b="1" dirty="0"/>
              <a:t> International Conference on Industry 4.0 and Smart Manufacturing – ISM 2022</a:t>
            </a:r>
          </a:p>
          <a:p>
            <a:r>
              <a:rPr lang="en-US" sz="1400" i="1" dirty="0"/>
              <a:t>Upper Austria University of Applied Science – Hagenberg Campus – Linz, Austria</a:t>
            </a:r>
          </a:p>
          <a:p>
            <a:r>
              <a:rPr lang="en-US" sz="1400" dirty="0"/>
              <a:t>Blended Conference | </a:t>
            </a:r>
            <a:r>
              <a:rPr lang="en-US" sz="1400" i="1" dirty="0"/>
              <a:t>2-4 November 2022</a:t>
            </a:r>
          </a:p>
        </p:txBody>
      </p:sp>
    </p:spTree>
    <p:extLst>
      <p:ext uri="{BB962C8B-B14F-4D97-AF65-F5344CB8AC3E}">
        <p14:creationId xmlns:p14="http://schemas.microsoft.com/office/powerpoint/2010/main" val="4065777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8276" y="44709"/>
            <a:ext cx="1418672" cy="22017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366979" y="2503813"/>
            <a:ext cx="9072731" cy="954107"/>
          </a:xfrm>
          <a:prstGeom prst="rect">
            <a:avLst/>
          </a:prstGeom>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Causality-Aware Convolutional Neural Networks for Advanced Image Classification and Generation</a:t>
            </a: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6" name="Rectangle 5"/>
          <p:cNvSpPr/>
          <p:nvPr/>
        </p:nvSpPr>
        <p:spPr>
          <a:xfrm>
            <a:off x="5057775" y="3434739"/>
            <a:ext cx="1551323"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1646</a:t>
            </a:r>
          </a:p>
        </p:txBody>
      </p:sp>
      <p:sp>
        <p:nvSpPr>
          <p:cNvPr id="7" name="Rectangle 6"/>
          <p:cNvSpPr/>
          <p:nvPr/>
        </p:nvSpPr>
        <p:spPr>
          <a:xfrm>
            <a:off x="4506945" y="3913084"/>
            <a:ext cx="2731645" cy="95410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cap="none" spc="0" dirty="0">
                <a:ln/>
                <a:solidFill>
                  <a:srgbClr val="FF0000"/>
                </a:solidFill>
                <a:effectLst/>
              </a:rPr>
              <a:t>Vagan Terziyan,</a:t>
            </a:r>
          </a:p>
          <a:p>
            <a:pPr algn="ctr"/>
            <a:r>
              <a:rPr lang="en-US" sz="2800" b="1" cap="none" spc="0" dirty="0">
                <a:ln/>
                <a:solidFill>
                  <a:schemeClr val="accent3"/>
                </a:solidFill>
                <a:effectLst/>
              </a:rPr>
              <a:t>Oleksandra Vitko</a:t>
            </a:r>
          </a:p>
        </p:txBody>
      </p:sp>
      <p:pic>
        <p:nvPicPr>
          <p:cNvPr id="8" name="Picture 7"/>
          <p:cNvPicPr>
            <a:picLocks noChangeAspect="1"/>
          </p:cNvPicPr>
          <p:nvPr/>
        </p:nvPicPr>
        <p:blipFill>
          <a:blip r:embed="rId3"/>
          <a:stretch>
            <a:fillRect/>
          </a:stretch>
        </p:blipFill>
        <p:spPr>
          <a:xfrm>
            <a:off x="82091" y="5410797"/>
            <a:ext cx="1346660" cy="983144"/>
          </a:xfrm>
          <a:prstGeom prst="rect">
            <a:avLst/>
          </a:prstGeom>
        </p:spPr>
      </p:pic>
      <p:sp>
        <p:nvSpPr>
          <p:cNvPr id="9" name="Rectangle 8"/>
          <p:cNvSpPr/>
          <p:nvPr/>
        </p:nvSpPr>
        <p:spPr>
          <a:xfrm>
            <a:off x="1457326" y="5523512"/>
            <a:ext cx="3600449" cy="800219"/>
          </a:xfrm>
          <a:prstGeom prst="rect">
            <a:avLst/>
          </a:prstGeom>
        </p:spPr>
        <p:txBody>
          <a:bodyPr wrap="square">
            <a:spAutoFit/>
          </a:bodyPr>
          <a:lstStyle/>
          <a:p>
            <a:r>
              <a:rPr lang="en-US" b="1" i="0" dirty="0">
                <a:effectLst/>
                <a:latin typeface="Montserrat"/>
              </a:rPr>
              <a:t>ISM 2022</a:t>
            </a:r>
            <a:endParaRPr lang="en-US" b="1" dirty="0">
              <a:effectLst/>
              <a:latin typeface="Montserrat"/>
            </a:endParaRPr>
          </a:p>
          <a:p>
            <a:r>
              <a:rPr lang="en-US" sz="1400" b="1" dirty="0">
                <a:effectLst/>
                <a:latin typeface="Montserrat"/>
              </a:rPr>
              <a:t>International Conference on Industry 4.0</a:t>
            </a:r>
          </a:p>
          <a:p>
            <a:r>
              <a:rPr lang="en-US" sz="1400" b="1" dirty="0">
                <a:effectLst/>
                <a:latin typeface="Montserrat"/>
              </a:rPr>
              <a:t>and Smart Manufacturing</a:t>
            </a:r>
          </a:p>
        </p:txBody>
      </p:sp>
      <p:sp>
        <p:nvSpPr>
          <p:cNvPr id="10" name="Rectangle 9"/>
          <p:cNvSpPr/>
          <p:nvPr/>
        </p:nvSpPr>
        <p:spPr>
          <a:xfrm>
            <a:off x="8930437" y="5032038"/>
            <a:ext cx="3227223" cy="369332"/>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4 November, 2022, 17</a:t>
            </a:r>
            <a:r>
              <a:rPr lang="en-US" dirty="0">
                <a:ln w="0"/>
                <a:effectLst>
                  <a:outerShdw blurRad="38100" dist="19050" dir="2700000" algn="tl" rotWithShape="0">
                    <a:schemeClr val="dk1">
                      <a:alpha val="40000"/>
                    </a:schemeClr>
                  </a:outerShdw>
                </a:effectLst>
              </a:rPr>
              <a:t>:00 - 17:20</a:t>
            </a: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8960577" y="5668027"/>
            <a:ext cx="3129236" cy="584775"/>
          </a:xfrm>
          <a:prstGeom prst="rect">
            <a:avLst/>
          </a:prstGeom>
        </p:spPr>
        <p:txBody>
          <a:bodyPr wrap="square">
            <a:spAutoFit/>
          </a:bodyPr>
          <a:lstStyle/>
          <a:p>
            <a:pPr algn="just"/>
            <a:r>
              <a:rPr lang="en-US" sz="1600" b="1" dirty="0">
                <a:effectLst/>
                <a:latin typeface="Times New Roman" panose="02020603050405020304" pitchFamily="18" charset="0"/>
                <a:cs typeface="Times New Roman" panose="02020603050405020304" pitchFamily="18" charset="0"/>
              </a:rPr>
              <a:t>Section/Room:</a:t>
            </a:r>
          </a:p>
          <a:p>
            <a:pPr algn="just"/>
            <a:r>
              <a:rPr lang="en-US" sz="1600" b="1" dirty="0">
                <a:solidFill>
                  <a:srgbClr val="7030A0"/>
                </a:solidFill>
                <a:effectLst/>
                <a:latin typeface="Times New Roman" panose="02020603050405020304" pitchFamily="18" charset="0"/>
                <a:cs typeface="Times New Roman" panose="02020603050405020304" pitchFamily="18" charset="0"/>
              </a:rPr>
              <a:t>S 2.4 - IMAGE </a:t>
            </a:r>
            <a:r>
              <a:rPr lang="en-US" sz="1600" b="1" dirty="0">
                <a:solidFill>
                  <a:srgbClr val="7030A0"/>
                </a:solidFill>
                <a:latin typeface="Times New Roman" panose="02020603050405020304" pitchFamily="18" charset="0"/>
                <a:cs typeface="Times New Roman" panose="02020603050405020304" pitchFamily="18" charset="0"/>
              </a:rPr>
              <a:t> </a:t>
            </a:r>
            <a:r>
              <a:rPr lang="en-US" sz="1600" b="1" dirty="0">
                <a:solidFill>
                  <a:srgbClr val="7030A0"/>
                </a:solidFill>
                <a:effectLst/>
                <a:latin typeface="Times New Roman" panose="02020603050405020304" pitchFamily="18" charset="0"/>
                <a:cs typeface="Times New Roman" panose="02020603050405020304" pitchFamily="18" charset="0"/>
              </a:rPr>
              <a:t>/  Room: HS</a:t>
            </a:r>
            <a:r>
              <a:rPr lang="en-US" sz="1600" b="1" baseline="-25000" dirty="0">
                <a:solidFill>
                  <a:srgbClr val="7030A0"/>
                </a:solidFill>
                <a:effectLst/>
                <a:latin typeface="Times New Roman" panose="02020603050405020304" pitchFamily="18" charset="0"/>
                <a:cs typeface="Times New Roman" panose="02020603050405020304" pitchFamily="18" charset="0"/>
              </a:rPr>
              <a:t>3</a:t>
            </a:r>
            <a:endParaRPr lang="en-US" sz="1600" baseline="-25000" dirty="0">
              <a:solidFill>
                <a:srgbClr val="7030A0"/>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5272432" y="5081118"/>
            <a:ext cx="3520623" cy="1337364"/>
            <a:chOff x="5272432" y="5358557"/>
            <a:chExt cx="3520623" cy="1337364"/>
          </a:xfrm>
        </p:grpSpPr>
        <p:pic>
          <p:nvPicPr>
            <p:cNvPr id="18" name="Picture 17"/>
            <p:cNvPicPr>
              <a:picLocks noChangeAspect="1"/>
            </p:cNvPicPr>
            <p:nvPr/>
          </p:nvPicPr>
          <p:blipFill>
            <a:blip r:embed="rId4"/>
            <a:stretch>
              <a:fillRect/>
            </a:stretch>
          </p:blipFill>
          <p:spPr>
            <a:xfrm>
              <a:off x="5272432" y="5358557"/>
              <a:ext cx="3520623" cy="1337364"/>
            </a:xfrm>
            <a:prstGeom prst="rect">
              <a:avLst/>
            </a:prstGeom>
          </p:spPr>
        </p:pic>
        <p:sp>
          <p:nvSpPr>
            <p:cNvPr id="19" name="Rectangle 18"/>
            <p:cNvSpPr/>
            <p:nvPr/>
          </p:nvSpPr>
          <p:spPr>
            <a:xfrm>
              <a:off x="6943567" y="5406182"/>
              <a:ext cx="1781333" cy="461665"/>
            </a:xfrm>
            <a:prstGeom prst="rect">
              <a:avLst/>
            </a:prstGeom>
            <a:solidFill>
              <a:schemeClr val="bg1"/>
            </a:solidFill>
          </p:spPr>
          <p:txBody>
            <a:bodyPr wrap="square">
              <a:spAutoFit/>
            </a:bodyPr>
            <a:lstStyle/>
            <a:p>
              <a:pPr algn="just"/>
              <a:r>
                <a:rPr lang="en-US" sz="1200" b="1" dirty="0">
                  <a:solidFill>
                    <a:srgbClr val="7030A0"/>
                  </a:solidFill>
                  <a:effectLst/>
                  <a:latin typeface="Montserrat"/>
                </a:rPr>
                <a:t>University of Applied Science, Linz, Austria</a:t>
              </a:r>
              <a:endParaRPr lang="en-US" sz="1200" dirty="0">
                <a:solidFill>
                  <a:srgbClr val="7030A0"/>
                </a:solidFill>
              </a:endParaRPr>
            </a:p>
          </p:txBody>
        </p:sp>
      </p:grpSp>
      <p:pic>
        <p:nvPicPr>
          <p:cNvPr id="2" name="Picture 1"/>
          <p:cNvPicPr>
            <a:picLocks noChangeAspect="1"/>
          </p:cNvPicPr>
          <p:nvPr/>
        </p:nvPicPr>
        <p:blipFill>
          <a:blip r:embed="rId5"/>
          <a:stretch>
            <a:fillRect/>
          </a:stretch>
        </p:blipFill>
        <p:spPr>
          <a:xfrm>
            <a:off x="0" y="0"/>
            <a:ext cx="4953000" cy="2286000"/>
          </a:xfrm>
          <a:prstGeom prst="rect">
            <a:avLst/>
          </a:prstGeom>
        </p:spPr>
      </p:pic>
      <p:pic>
        <p:nvPicPr>
          <p:cNvPr id="3" name="Picture 2"/>
          <p:cNvPicPr>
            <a:picLocks noChangeAspect="1"/>
          </p:cNvPicPr>
          <p:nvPr/>
        </p:nvPicPr>
        <p:blipFill>
          <a:blip r:embed="rId6"/>
          <a:stretch>
            <a:fillRect/>
          </a:stretch>
        </p:blipFill>
        <p:spPr>
          <a:xfrm>
            <a:off x="4953000" y="0"/>
            <a:ext cx="3185160" cy="2286000"/>
          </a:xfrm>
          <a:prstGeom prst="rect">
            <a:avLst/>
          </a:prstGeom>
        </p:spPr>
      </p:pic>
      <p:pic>
        <p:nvPicPr>
          <p:cNvPr id="5" name="Picture 4"/>
          <p:cNvPicPr>
            <a:picLocks noChangeAspect="1"/>
          </p:cNvPicPr>
          <p:nvPr/>
        </p:nvPicPr>
        <p:blipFill>
          <a:blip r:embed="rId7"/>
          <a:stretch>
            <a:fillRect/>
          </a:stretch>
        </p:blipFill>
        <p:spPr>
          <a:xfrm>
            <a:off x="8943889" y="5410388"/>
            <a:ext cx="3138071" cy="212751"/>
          </a:xfrm>
          <a:prstGeom prst="rect">
            <a:avLst/>
          </a:prstGeom>
        </p:spPr>
      </p:pic>
      <p:pic>
        <p:nvPicPr>
          <p:cNvPr id="12" name="Picture 2" descr="GANpaint-animation.gif"/>
          <p:cNvPicPr>
            <a:picLocks noChangeAspect="1" noChangeArrowheads="1" noCrop="1"/>
          </p:cNvPicPr>
          <p:nvPr/>
        </p:nvPicPr>
        <p:blipFill>
          <a:blip r:embed="rId8">
            <a:clrChange>
              <a:clrFrom>
                <a:srgbClr val="FDFBFC"/>
              </a:clrFrom>
              <a:clrTo>
                <a:srgbClr val="FDFBFC">
                  <a:alpha val="0"/>
                </a:srgbClr>
              </a:clrTo>
            </a:clrChange>
            <a:extLst>
              <a:ext uri="{28A0092B-C50C-407E-A947-70E740481C1C}">
                <a14:useLocalDpi xmlns:a14="http://schemas.microsoft.com/office/drawing/2010/main" val="0"/>
              </a:ext>
            </a:extLst>
          </a:blip>
          <a:srcRect/>
          <a:stretch>
            <a:fillRect/>
          </a:stretch>
        </p:blipFill>
        <p:spPr bwMode="auto">
          <a:xfrm>
            <a:off x="9007713" y="286330"/>
            <a:ext cx="3138662" cy="209898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opentextbooks.uregina.ca/app/uploads/sites/7/2018/08/44.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23673" y="7001"/>
            <a:ext cx="2278999" cy="227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39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867" y="2835385"/>
            <a:ext cx="9229725" cy="3238500"/>
          </a:xfrm>
          <a:prstGeom prst="rect">
            <a:avLst/>
          </a:prstGeom>
        </p:spPr>
      </p:pic>
      <p:pic>
        <p:nvPicPr>
          <p:cNvPr id="5" name="Picture 4"/>
          <p:cNvPicPr>
            <a:picLocks noChangeAspect="1"/>
          </p:cNvPicPr>
          <p:nvPr/>
        </p:nvPicPr>
        <p:blipFill>
          <a:blip r:embed="rId3"/>
          <a:stretch>
            <a:fillRect/>
          </a:stretch>
        </p:blipFill>
        <p:spPr>
          <a:xfrm>
            <a:off x="21867" y="2186"/>
            <a:ext cx="9277350" cy="631208"/>
          </a:xfrm>
          <a:prstGeom prst="rect">
            <a:avLst/>
          </a:prstGeom>
        </p:spPr>
      </p:pic>
      <p:pic>
        <p:nvPicPr>
          <p:cNvPr id="6" name="Picture 5"/>
          <p:cNvPicPr>
            <a:picLocks noChangeAspect="1"/>
          </p:cNvPicPr>
          <p:nvPr/>
        </p:nvPicPr>
        <p:blipFill>
          <a:blip r:embed="rId4"/>
          <a:stretch>
            <a:fillRect/>
          </a:stretch>
        </p:blipFill>
        <p:spPr>
          <a:xfrm>
            <a:off x="7579" y="673210"/>
            <a:ext cx="9258300" cy="4324350"/>
          </a:xfrm>
          <a:prstGeom prst="rect">
            <a:avLst/>
          </a:prstGeom>
        </p:spPr>
      </p:pic>
      <p:sp>
        <p:nvSpPr>
          <p:cNvPr id="7" name="Rectangle 6"/>
          <p:cNvSpPr/>
          <p:nvPr/>
        </p:nvSpPr>
        <p:spPr>
          <a:xfrm>
            <a:off x="3651150" y="4157609"/>
            <a:ext cx="625642" cy="21945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96725" y="4201971"/>
            <a:ext cx="828349" cy="16363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852529" y="217096"/>
            <a:ext cx="4189870" cy="523220"/>
          </a:xfrm>
          <a:prstGeom prst="rect">
            <a:avLst/>
          </a:prstGeom>
          <a:solidFill>
            <a:schemeClr val="bg1"/>
          </a:solidFill>
          <a:ln>
            <a:solidFill>
              <a:srgbClr val="FF0000"/>
            </a:solidFill>
          </a:ln>
        </p:spPr>
        <p:txBody>
          <a:bodyPr wrap="square">
            <a:spAutoFit/>
          </a:bodyPr>
          <a:lstStyle/>
          <a:p>
            <a:r>
              <a:rPr lang="en-US" sz="1400" dirty="0">
                <a:hlinkClick r:id="rId5"/>
              </a:rPr>
              <a:t>https://www.msc-les.org/conf/ism2022/ISM2022_ProgramAtAGlance.pdf</a:t>
            </a:r>
            <a:r>
              <a:rPr lang="en-US" sz="1400" dirty="0"/>
              <a:t> </a:t>
            </a:r>
          </a:p>
        </p:txBody>
      </p:sp>
      <p:sp>
        <p:nvSpPr>
          <p:cNvPr id="14" name="Rectangle 13"/>
          <p:cNvSpPr/>
          <p:nvPr/>
        </p:nvSpPr>
        <p:spPr>
          <a:xfrm>
            <a:off x="9369354" y="3361540"/>
            <a:ext cx="2353529" cy="338554"/>
          </a:xfrm>
          <a:prstGeom prst="rect">
            <a:avLst/>
          </a:prstGeom>
        </p:spPr>
        <p:txBody>
          <a:bodyPr wrap="none">
            <a:spAutoFit/>
          </a:bodyPr>
          <a:lstStyle/>
          <a:p>
            <a:r>
              <a:rPr lang="en-US" sz="1600" dirty="0"/>
              <a:t>ISM-2022_1646_Causality</a:t>
            </a:r>
          </a:p>
        </p:txBody>
      </p:sp>
      <p:sp>
        <p:nvSpPr>
          <p:cNvPr id="15" name="Rectangle 14"/>
          <p:cNvSpPr/>
          <p:nvPr/>
        </p:nvSpPr>
        <p:spPr>
          <a:xfrm>
            <a:off x="9369354" y="3390423"/>
            <a:ext cx="2292889" cy="28078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033884" y="1448110"/>
            <a:ext cx="3108711" cy="1815882"/>
          </a:xfrm>
          <a:prstGeom prst="rect">
            <a:avLst/>
          </a:prstGeom>
          <a:solidFill>
            <a:schemeClr val="bg1"/>
          </a:solidFill>
          <a:ln>
            <a:solidFill>
              <a:srgbClr val="FF0000"/>
            </a:solidFill>
          </a:ln>
        </p:spPr>
        <p:txBody>
          <a:bodyPr wrap="square">
            <a:spAutoFit/>
          </a:bodyPr>
          <a:lstStyle/>
          <a:p>
            <a:r>
              <a:rPr lang="en-US" sz="1400" dirty="0">
                <a:hlinkClick r:id="rId6"/>
              </a:rPr>
              <a:t>https://teams.microsoft.com/l/meetup-join/19%3a9b435349a7404e4998b14385638430bc%40thread.tacv2/1665006794870?context=%7b%22Tid%22%3a%227519d0cd-2106-47d9-adcb-320023abff57%22%2c%22Oid%22%3a%229f6efedb-1e10-4496-942f-92bdb2ba849d%22%7d</a:t>
            </a:r>
            <a:r>
              <a:rPr lang="en-US" sz="1400" dirty="0"/>
              <a:t>  </a:t>
            </a:r>
          </a:p>
        </p:txBody>
      </p:sp>
      <p:sp>
        <p:nvSpPr>
          <p:cNvPr id="2" name="Rectangle 1"/>
          <p:cNvSpPr/>
          <p:nvPr/>
        </p:nvSpPr>
        <p:spPr>
          <a:xfrm>
            <a:off x="9369354" y="3831740"/>
            <a:ext cx="2404812" cy="954107"/>
          </a:xfrm>
          <a:prstGeom prst="rect">
            <a:avLst/>
          </a:prstGeom>
          <a:solidFill>
            <a:schemeClr val="bg1">
              <a:lumMod val="85000"/>
            </a:schemeClr>
          </a:solidFill>
          <a:ln w="25400">
            <a:solidFill>
              <a:srgbClr val="FF0000"/>
            </a:solidFill>
          </a:ln>
        </p:spPr>
        <p:txBody>
          <a:bodyPr wrap="square">
            <a:spAutoFit/>
          </a:bodyPr>
          <a:lstStyle/>
          <a:p>
            <a:r>
              <a:rPr lang="en-US" sz="1400" b="1" dirty="0">
                <a:solidFill>
                  <a:prstClr val="black"/>
                </a:solidFill>
                <a:latin typeface="Calibri Light" panose="020F0302020204030204"/>
              </a:rPr>
              <a:t>“</a:t>
            </a:r>
            <a:r>
              <a:rPr lang="en-GB" sz="1400" dirty="0">
                <a:solidFill>
                  <a:prstClr val="black"/>
                </a:solidFill>
              </a:rPr>
              <a:t>Causality-Aware Convolutional Neural Networks for Advanced Image Classification and Generation</a:t>
            </a:r>
            <a:r>
              <a:rPr lang="en-US" sz="1400" b="1" dirty="0">
                <a:solidFill>
                  <a:prstClr val="black"/>
                </a:solidFill>
                <a:latin typeface="Calibri Light" panose="020F0302020204030204"/>
              </a:rPr>
              <a:t>”</a:t>
            </a:r>
            <a:endParaRPr lang="en-US" sz="1400" dirty="0"/>
          </a:p>
        </p:txBody>
      </p:sp>
      <p:sp>
        <p:nvSpPr>
          <p:cNvPr id="17" name="Rectangle 16"/>
          <p:cNvSpPr/>
          <p:nvPr/>
        </p:nvSpPr>
        <p:spPr>
          <a:xfrm>
            <a:off x="7852529" y="793244"/>
            <a:ext cx="3007151" cy="523220"/>
          </a:xfrm>
          <a:prstGeom prst="rect">
            <a:avLst/>
          </a:prstGeom>
          <a:solidFill>
            <a:schemeClr val="bg1"/>
          </a:solidFill>
          <a:ln>
            <a:solidFill>
              <a:srgbClr val="FF0000"/>
            </a:solidFill>
          </a:ln>
        </p:spPr>
        <p:txBody>
          <a:bodyPr wrap="square">
            <a:spAutoFit/>
          </a:bodyPr>
          <a:lstStyle/>
          <a:p>
            <a:r>
              <a:rPr lang="en-US" sz="1400" dirty="0">
                <a:hlinkClick r:id="rId7"/>
              </a:rPr>
              <a:t>https://www.msc-les.org/ism2022/program-at-a-glance/</a:t>
            </a:r>
            <a:r>
              <a:rPr lang="en-US" sz="1400" dirty="0"/>
              <a:t> </a:t>
            </a:r>
          </a:p>
        </p:txBody>
      </p:sp>
      <p:sp>
        <p:nvSpPr>
          <p:cNvPr id="18" name="Rectangle 17"/>
          <p:cNvSpPr/>
          <p:nvPr/>
        </p:nvSpPr>
        <p:spPr>
          <a:xfrm>
            <a:off x="5541108" y="4957410"/>
            <a:ext cx="6485661" cy="861774"/>
          </a:xfrm>
          <a:prstGeom prst="rect">
            <a:avLst/>
          </a:prstGeom>
          <a:solidFill>
            <a:schemeClr val="bg1"/>
          </a:solidFill>
          <a:ln w="25400">
            <a:solidFill>
              <a:srgbClr val="FF0000"/>
            </a:solidFill>
          </a:ln>
        </p:spPr>
        <p:txBody>
          <a:bodyPr wrap="square">
            <a:spAutoFit/>
          </a:bodyPr>
          <a:lstStyle/>
          <a:p>
            <a:pPr lvl="0">
              <a:defRPr/>
            </a:pPr>
            <a:r>
              <a:rPr lang="en-US" sz="1000" dirty="0">
                <a:solidFill>
                  <a:prstClr val="black"/>
                </a:solidFill>
              </a:rPr>
              <a:t>https://teams.microsoft.com/dl/launcher/launcher.html?url=%2F_%23%2Fl%2Fmeetup-join%2F19%3A9b435349a7404e4998b14385638430bc%40thread.tacv2%2F1665006794870%3Fcontext%3D%257b%2522Tid%2522%253a%25227519d0cd-2106-47d9-adcb-320023abff57%2522%252c%2522Oid%2522%253a%25229f6efedb-1e10-4496-942f-92bdb2ba849d%2522%257d%26anon%3Dtrue&amp;type=meetup-join&amp;deeplinkId=99b66ce6-7980-4b35-8a42-8fba6d04abe0&amp;directDl=true&amp;msLaunch=true&amp;enableMobilePage=true&amp;suppressPrompt=true </a:t>
            </a:r>
            <a:endParaRPr kumimoji="0" lang="en-US" sz="1000" b="0" i="0" u="none" strike="noStrike" kern="1200" cap="none" spc="0" normalizeH="0" baseline="0" noProof="0" dirty="0">
              <a:ln>
                <a:noFill/>
              </a:ln>
              <a:solidFill>
                <a:prstClr val="black"/>
              </a:solidFill>
              <a:effectLst/>
              <a:uLnTx/>
              <a:uFillTx/>
              <a:latin typeface="Calibri" panose="020F0502020204030204"/>
            </a:endParaRPr>
          </a:p>
        </p:txBody>
      </p:sp>
      <p:sp>
        <p:nvSpPr>
          <p:cNvPr id="19" name="Rectangle 18"/>
          <p:cNvSpPr/>
          <p:nvPr/>
        </p:nvSpPr>
        <p:spPr>
          <a:xfrm>
            <a:off x="5541107" y="5868502"/>
            <a:ext cx="6485661" cy="861774"/>
          </a:xfrm>
          <a:prstGeom prst="rect">
            <a:avLst/>
          </a:prstGeom>
          <a:solidFill>
            <a:schemeClr val="bg1"/>
          </a:solidFill>
          <a:ln w="25400">
            <a:solidFill>
              <a:srgbClr val="FF0000"/>
            </a:solidFill>
          </a:ln>
        </p:spPr>
        <p:txBody>
          <a:bodyPr wrap="square">
            <a:spAutoFit/>
          </a:bodyPr>
          <a:lstStyle/>
          <a:p>
            <a:pPr lvl="0">
              <a:defRPr/>
            </a:pPr>
            <a:r>
              <a:rPr lang="en-US" sz="1000" dirty="0">
                <a:solidFill>
                  <a:prstClr val="black"/>
                </a:solidFill>
              </a:rPr>
              <a:t>https://teams.microsoft.com/dl/launcher/launcher.html?url=%2F_%23%2Fl%2Fmeetup-join%2F19%3A9b435349a7404e4998b14385638430bc%40thread.tacv2%2F1665006794870%3Fcontext%3D%257b%2522Tid%2522%253a%25227519d0cd-2106-47d9-adcb-320023abff57%2522%252c%2522Oid%2522%253a%25229f6efedb-1e10-4496-942f-92bdb2ba849d%2522%257d%26anon%3Dtrue&amp;type=meetup-join&amp;deeplinkId=ae1e14c0-5873-4fba-9600-88fab4c7ef66&amp;directDl=true&amp;msLaunch=true&amp;enableMobilePage=true&amp;suppressPrompt=true  </a:t>
            </a:r>
            <a:endParaRPr kumimoji="0" lang="en-US" sz="1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166411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806" y="829375"/>
            <a:ext cx="3766175" cy="37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9099486" y="2879179"/>
            <a:ext cx="3092514" cy="584775"/>
          </a:xfrm>
          <a:prstGeom prst="rect">
            <a:avLst/>
          </a:prstGeom>
          <a:noFill/>
        </p:spPr>
        <p:txBody>
          <a:bodyPr wrap="none" lIns="91440" tIns="45720" rIns="91440" bIns="45720">
            <a:spAutoFit/>
          </a:bodyPr>
          <a:lstStyle/>
          <a:p>
            <a:pPr algn="ctr"/>
            <a:r>
              <a:rPr lang="en-US" sz="3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Oleksandra Vitko</a:t>
            </a:r>
          </a:p>
        </p:txBody>
      </p:sp>
      <p:sp>
        <p:nvSpPr>
          <p:cNvPr id="16" name="Rectangle 15"/>
          <p:cNvSpPr/>
          <p:nvPr/>
        </p:nvSpPr>
        <p:spPr>
          <a:xfrm>
            <a:off x="234879" y="182759"/>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3003769" y="301509"/>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167881" y="4654615"/>
            <a:ext cx="3435776" cy="1427465"/>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5378695" y="5246418"/>
            <a:ext cx="4265812" cy="1110393"/>
            <a:chOff x="7560792" y="2676526"/>
            <a:chExt cx="4265812" cy="1110393"/>
          </a:xfrm>
        </p:grpSpPr>
        <p:pic>
          <p:nvPicPr>
            <p:cNvPr id="5" name="Picture 4"/>
            <p:cNvPicPr>
              <a:picLocks noChangeAspect="1"/>
            </p:cNvPicPr>
            <p:nvPr/>
          </p:nvPicPr>
          <p:blipFill>
            <a:blip r:embed="rId7"/>
            <a:stretch>
              <a:fillRect/>
            </a:stretch>
          </p:blipFill>
          <p:spPr>
            <a:xfrm>
              <a:off x="7560792" y="2676526"/>
              <a:ext cx="4151512" cy="1109104"/>
            </a:xfrm>
            <a:prstGeom prst="rect">
              <a:avLst/>
            </a:prstGeom>
            <a:ln w="19050">
              <a:solidFill>
                <a:schemeClr val="tx1"/>
              </a:solidFill>
            </a:ln>
          </p:spPr>
        </p:pic>
        <p:sp>
          <p:nvSpPr>
            <p:cNvPr id="6" name="Rectangle 5"/>
            <p:cNvSpPr/>
            <p:nvPr/>
          </p:nvSpPr>
          <p:spPr>
            <a:xfrm>
              <a:off x="9727247" y="3417587"/>
              <a:ext cx="2099357" cy="369332"/>
            </a:xfrm>
            <a:prstGeom prst="rect">
              <a:avLst/>
            </a:prstGeom>
          </p:spPr>
          <p:txBody>
            <a:bodyPr wrap="none">
              <a:spAutoFit/>
            </a:bodyPr>
            <a:lstStyle/>
            <a:p>
              <a:r>
                <a:rPr lang="en-US" dirty="0">
                  <a:hlinkClick r:id="rId8"/>
                </a:rPr>
                <a:t>https://nure.ua/en/</a:t>
              </a:r>
              <a:r>
                <a:rPr lang="en-US" dirty="0"/>
                <a:t> </a:t>
              </a:r>
            </a:p>
          </p:txBody>
        </p:sp>
      </p:grpSp>
      <p:sp>
        <p:nvSpPr>
          <p:cNvPr id="19" name="Rectangle 18"/>
          <p:cNvSpPr/>
          <p:nvPr/>
        </p:nvSpPr>
        <p:spPr>
          <a:xfrm>
            <a:off x="4128656" y="1234568"/>
            <a:ext cx="7610764" cy="1569660"/>
          </a:xfrm>
          <a:prstGeom prst="rect">
            <a:avLst/>
          </a:prstGeom>
          <a:solidFill>
            <a:srgbClr val="FFFF00"/>
          </a:solidFill>
          <a:ln w="25400">
            <a:solidFill>
              <a:srgbClr val="FF0000"/>
            </a:solidFill>
          </a:ln>
        </p:spPr>
        <p:txBody>
          <a:bodyPr wrap="square">
            <a:spAutoFit/>
          </a:bodyPr>
          <a:lstStyle/>
          <a:p>
            <a:pPr algn="ct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GB"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Causality-Aware Convolutional Neural Networks for Advanced Image Classification and Generation</a:t>
            </a:r>
            <a:r>
              <a:rPr lang="en-US" sz="32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pic>
        <p:nvPicPr>
          <p:cNvPr id="9" name="Picture 8"/>
          <p:cNvPicPr>
            <a:picLocks noChangeAspect="1"/>
          </p:cNvPicPr>
          <p:nvPr/>
        </p:nvPicPr>
        <p:blipFill>
          <a:blip r:embed="rId9"/>
          <a:stretch>
            <a:fillRect/>
          </a:stretch>
        </p:blipFill>
        <p:spPr>
          <a:xfrm>
            <a:off x="9644507" y="3542097"/>
            <a:ext cx="2153107" cy="2749352"/>
          </a:xfrm>
          <a:prstGeom prst="rect">
            <a:avLst/>
          </a:prstGeom>
          <a:ln w="25400">
            <a:solidFill>
              <a:schemeClr val="tx1"/>
            </a:solidFill>
          </a:ln>
        </p:spPr>
      </p:pic>
      <p:pic>
        <p:nvPicPr>
          <p:cNvPr id="17" name="Picture 2" descr="Ukraine flag heart shaped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23996" y="4223487"/>
            <a:ext cx="1646151" cy="164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0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833" y="1823462"/>
            <a:ext cx="3481922" cy="231085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8596958" y="4246153"/>
            <a:ext cx="3534529" cy="1938992"/>
          </a:xfrm>
          <a:prstGeom prst="rect">
            <a:avLst/>
          </a:prstGeom>
          <a:solidFill>
            <a:schemeClr val="bg1">
              <a:lumMod val="85000"/>
            </a:schemeClr>
          </a:solidFill>
          <a:ln w="19050">
            <a:solidFill>
              <a:schemeClr val="tx1"/>
            </a:solidFill>
          </a:ln>
        </p:spPr>
        <p:txBody>
          <a:bodyPr wrap="square">
            <a:spAutoFit/>
          </a:bodyPr>
          <a:lstStyle/>
          <a:p>
            <a:pPr algn="just"/>
            <a:r>
              <a:rPr lang="en-US" sz="2000" dirty="0">
                <a:solidFill>
                  <a:srgbClr val="1A202C"/>
                </a:solidFill>
              </a:rPr>
              <a:t>Instead of looking for superficial statistical correlations, an AI system should be able to identify causal variables and separate their effects on the environment</a:t>
            </a:r>
            <a:r>
              <a:rPr lang="en-US" dirty="0">
                <a:solidFill>
                  <a:srgbClr val="1A202C"/>
                </a:solidFill>
                <a:latin typeface="Merriweather"/>
              </a:rPr>
              <a:t>.</a:t>
            </a:r>
            <a:endParaRPr lang="en-US" dirty="0"/>
          </a:p>
        </p:txBody>
      </p:sp>
      <p:sp>
        <p:nvSpPr>
          <p:cNvPr id="14" name="Title 1"/>
          <p:cNvSpPr>
            <a:spLocks noGrp="1"/>
          </p:cNvSpPr>
          <p:nvPr/>
        </p:nvSpPr>
        <p:spPr bwMode="auto">
          <a:xfrm>
            <a:off x="8739739" y="202132"/>
            <a:ext cx="3339141" cy="122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rPr>
              <a:t>We approach problems differently</a:t>
            </a:r>
          </a:p>
        </p:txBody>
      </p:sp>
      <p:grpSp>
        <p:nvGrpSpPr>
          <p:cNvPr id="19" name="Group 18"/>
          <p:cNvGrpSpPr/>
          <p:nvPr/>
        </p:nvGrpSpPr>
        <p:grpSpPr>
          <a:xfrm>
            <a:off x="65861" y="145845"/>
            <a:ext cx="8435440" cy="3501840"/>
            <a:chOff x="65861" y="145845"/>
            <a:chExt cx="8435440" cy="3501840"/>
          </a:xfrm>
        </p:grpSpPr>
        <p:grpSp>
          <p:nvGrpSpPr>
            <p:cNvPr id="15" name="Group 14"/>
            <p:cNvGrpSpPr/>
            <p:nvPr/>
          </p:nvGrpSpPr>
          <p:grpSpPr>
            <a:xfrm>
              <a:off x="65861" y="145845"/>
              <a:ext cx="8435440" cy="3501840"/>
              <a:chOff x="65861" y="59220"/>
              <a:chExt cx="8435440" cy="3501840"/>
            </a:xfrm>
          </p:grpSpPr>
          <p:pic>
            <p:nvPicPr>
              <p:cNvPr id="4" name="Picture 3"/>
              <p:cNvPicPr>
                <a:picLocks noChangeAspect="1"/>
              </p:cNvPicPr>
              <p:nvPr/>
            </p:nvPicPr>
            <p:blipFill>
              <a:blip r:embed="rId3"/>
              <a:stretch>
                <a:fillRect/>
              </a:stretch>
            </p:blipFill>
            <p:spPr>
              <a:xfrm>
                <a:off x="86497" y="99578"/>
                <a:ext cx="5786085" cy="3432607"/>
              </a:xfrm>
              <a:prstGeom prst="rect">
                <a:avLst/>
              </a:prstGeom>
              <a:ln w="38100">
                <a:noFill/>
              </a:ln>
            </p:spPr>
          </p:pic>
          <p:sp>
            <p:nvSpPr>
              <p:cNvPr id="9" name="Rectangle 8"/>
              <p:cNvSpPr/>
              <p:nvPr/>
            </p:nvSpPr>
            <p:spPr>
              <a:xfrm>
                <a:off x="65861" y="59220"/>
                <a:ext cx="8435440" cy="35018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69200" y="1639063"/>
                <a:ext cx="2703492" cy="1477328"/>
              </a:xfrm>
              <a:prstGeom prst="rect">
                <a:avLst/>
              </a:prstGeom>
              <a:no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Understanding the phenomenon based on discovered causalities within it </a:t>
                </a:r>
              </a:p>
              <a:p>
                <a:pPr algn="ctr"/>
                <a:r>
                  <a:rPr lang="en-US" dirty="0">
                    <a:ln w="0"/>
                    <a:effectLst>
                      <a:outerShdw blurRad="38100" dist="19050" dir="2700000" algn="tl" rotWithShape="0">
                        <a:schemeClr val="dk1">
                          <a:alpha val="40000"/>
                        </a:schemeClr>
                      </a:outerShdw>
                    </a:effectLst>
                  </a:rPr>
                  <a:t>[not much of data needed]</a:t>
                </a:r>
                <a:endParaRPr lang="en-US" b="0" cap="none" spc="0" dirty="0">
                  <a:ln w="0"/>
                  <a:solidFill>
                    <a:schemeClr val="tx1"/>
                  </a:solidFill>
                  <a:effectLst>
                    <a:outerShdw blurRad="38100" dist="19050" dir="2700000" algn="tl" rotWithShape="0">
                      <a:schemeClr val="dk1">
                        <a:alpha val="40000"/>
                      </a:schemeClr>
                    </a:outerShdw>
                  </a:effectLst>
                </a:endParaRPr>
              </a:p>
            </p:txBody>
          </p:sp>
        </p:grpSp>
        <p:pic>
          <p:nvPicPr>
            <p:cNvPr id="17" name="Picture 16"/>
            <p:cNvPicPr>
              <a:picLocks noChangeAspect="1"/>
            </p:cNvPicPr>
            <p:nvPr/>
          </p:nvPicPr>
          <p:blipFill>
            <a:blip r:embed="rId4">
              <a:clrChange>
                <a:clrFrom>
                  <a:srgbClr val="FDFCFC"/>
                </a:clrFrom>
                <a:clrTo>
                  <a:srgbClr val="FDFCFC">
                    <a:alpha val="0"/>
                  </a:srgbClr>
                </a:clrTo>
              </a:clrChange>
            </a:blip>
            <a:stretch>
              <a:fillRect/>
            </a:stretch>
          </p:blipFill>
          <p:spPr>
            <a:xfrm>
              <a:off x="6492763" y="280846"/>
              <a:ext cx="1039654" cy="1350200"/>
            </a:xfrm>
            <a:prstGeom prst="rect">
              <a:avLst/>
            </a:prstGeom>
          </p:spPr>
        </p:pic>
      </p:grpSp>
      <p:grpSp>
        <p:nvGrpSpPr>
          <p:cNvPr id="20" name="Group 19"/>
          <p:cNvGrpSpPr/>
          <p:nvPr/>
        </p:nvGrpSpPr>
        <p:grpSpPr>
          <a:xfrm>
            <a:off x="65988" y="3820341"/>
            <a:ext cx="8435314" cy="2957531"/>
            <a:chOff x="65988" y="3820341"/>
            <a:chExt cx="8435314" cy="2957531"/>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86" y="4005469"/>
              <a:ext cx="3467279" cy="260045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2871" y="4765519"/>
              <a:ext cx="4550482" cy="1962370"/>
            </a:xfrm>
            <a:prstGeom prst="rect">
              <a:avLst/>
            </a:prstGeom>
          </p:spPr>
        </p:pic>
        <p:sp>
          <p:nvSpPr>
            <p:cNvPr id="8" name="Rectangle 7"/>
            <p:cNvSpPr/>
            <p:nvPr/>
          </p:nvSpPr>
          <p:spPr>
            <a:xfrm>
              <a:off x="65988" y="3820341"/>
              <a:ext cx="8435314" cy="295753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2129" y="3863255"/>
              <a:ext cx="4913926" cy="923330"/>
            </a:xfrm>
            <a:prstGeom prst="rect">
              <a:avLst/>
            </a:prstGeom>
            <a:noFill/>
          </p:spPr>
          <p:txBody>
            <a:bodyPr wrap="square" lIns="91440" tIns="45720" rIns="91440" bIns="45720">
              <a:spAutoFit/>
            </a:bodyPr>
            <a:lstStyle/>
            <a:p>
              <a:r>
                <a:rPr lang="en-US" b="0" cap="none" spc="0" dirty="0">
                  <a:ln w="0"/>
                  <a:solidFill>
                    <a:schemeClr val="tx1"/>
                  </a:solidFill>
                  <a:effectLst>
                    <a:outerShdw blurRad="38100" dist="19050" dir="2700000" algn="tl" rotWithShape="0">
                      <a:schemeClr val="dk1">
                        <a:alpha val="40000"/>
                      </a:schemeClr>
                    </a:outerShdw>
                  </a:effectLst>
                </a:rPr>
                <a:t>Mathematical approximation of the phenomenon based on discovered correlations within it</a:t>
              </a:r>
            </a:p>
            <a:p>
              <a:r>
                <a:rPr lang="en-US" dirty="0">
                  <a:ln w="0"/>
                  <a:effectLst>
                    <a:outerShdw blurRad="38100" dist="19050" dir="2700000" algn="tl" rotWithShape="0">
                      <a:schemeClr val="dk1">
                        <a:alpha val="40000"/>
                      </a:schemeClr>
                    </a:outerShdw>
                  </a:effectLst>
                </a:rPr>
                <a:t>[quite a lot of data needed]</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18" name="Picture 17"/>
            <p:cNvPicPr>
              <a:picLocks noChangeAspect="1"/>
            </p:cNvPicPr>
            <p:nvPr/>
          </p:nvPicPr>
          <p:blipFill>
            <a:blip r:embed="rId7">
              <a:clrChange>
                <a:clrFrom>
                  <a:srgbClr val="FFFFFF"/>
                </a:clrFrom>
                <a:clrTo>
                  <a:srgbClr val="FFFFFF">
                    <a:alpha val="0"/>
                  </a:srgbClr>
                </a:clrTo>
              </a:clrChange>
            </a:blip>
            <a:stretch>
              <a:fillRect/>
            </a:stretch>
          </p:blipFill>
          <p:spPr>
            <a:xfrm>
              <a:off x="7570917" y="4185545"/>
              <a:ext cx="894202" cy="863787"/>
            </a:xfrm>
            <a:prstGeom prst="rect">
              <a:avLst/>
            </a:prstGeom>
          </p:spPr>
        </p:pic>
      </p:grpSp>
      <p:sp>
        <p:nvSpPr>
          <p:cNvPr id="13" name="Oval 12"/>
          <p:cNvSpPr/>
          <p:nvPr/>
        </p:nvSpPr>
        <p:spPr>
          <a:xfrm>
            <a:off x="8152598" y="3106549"/>
            <a:ext cx="1039528" cy="1069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10475" y="3203537"/>
            <a:ext cx="927883"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VS</a:t>
            </a:r>
          </a:p>
        </p:txBody>
      </p:sp>
    </p:spTree>
    <p:extLst>
      <p:ext uri="{BB962C8B-B14F-4D97-AF65-F5344CB8AC3E}">
        <p14:creationId xmlns:p14="http://schemas.microsoft.com/office/powerpoint/2010/main" val="1287753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61967" y="922992"/>
            <a:ext cx="5542961" cy="2362326"/>
            <a:chOff x="680694" y="4284252"/>
            <a:chExt cx="5209734" cy="2115781"/>
          </a:xfrm>
        </p:grpSpPr>
        <p:pic>
          <p:nvPicPr>
            <p:cNvPr id="4" name="Picture 3"/>
            <p:cNvPicPr>
              <a:picLocks noChangeAspect="1"/>
            </p:cNvPicPr>
            <p:nvPr/>
          </p:nvPicPr>
          <p:blipFill>
            <a:blip r:embed="rId2"/>
            <a:stretch>
              <a:fillRect/>
            </a:stretch>
          </p:blipFill>
          <p:spPr>
            <a:xfrm>
              <a:off x="680694" y="4589871"/>
              <a:ext cx="5209734" cy="1810162"/>
            </a:xfrm>
            <a:prstGeom prst="rect">
              <a:avLst/>
            </a:prstGeom>
          </p:spPr>
        </p:pic>
        <p:pic>
          <p:nvPicPr>
            <p:cNvPr id="5" name="Picture 4"/>
            <p:cNvPicPr>
              <a:picLocks noChangeAspect="1"/>
            </p:cNvPicPr>
            <p:nvPr/>
          </p:nvPicPr>
          <p:blipFill>
            <a:blip r:embed="rId3"/>
            <a:stretch>
              <a:fillRect/>
            </a:stretch>
          </p:blipFill>
          <p:spPr>
            <a:xfrm>
              <a:off x="680694" y="4284252"/>
              <a:ext cx="5209734" cy="305619"/>
            </a:xfrm>
            <a:prstGeom prst="rect">
              <a:avLst/>
            </a:prstGeom>
          </p:spPr>
        </p:pic>
      </p:grpSp>
      <p:grpSp>
        <p:nvGrpSpPr>
          <p:cNvPr id="9" name="Group 8"/>
          <p:cNvGrpSpPr/>
          <p:nvPr/>
        </p:nvGrpSpPr>
        <p:grpSpPr>
          <a:xfrm>
            <a:off x="378990" y="3419716"/>
            <a:ext cx="4577677" cy="3226415"/>
            <a:chOff x="7002298" y="3504962"/>
            <a:chExt cx="4314825" cy="3020449"/>
          </a:xfrm>
        </p:grpSpPr>
        <p:pic>
          <p:nvPicPr>
            <p:cNvPr id="6" name="Picture 5"/>
            <p:cNvPicPr>
              <a:picLocks noChangeAspect="1"/>
            </p:cNvPicPr>
            <p:nvPr/>
          </p:nvPicPr>
          <p:blipFill>
            <a:blip r:embed="rId4"/>
            <a:stretch>
              <a:fillRect/>
            </a:stretch>
          </p:blipFill>
          <p:spPr>
            <a:xfrm>
              <a:off x="7002298" y="3504962"/>
              <a:ext cx="4314825" cy="334399"/>
            </a:xfrm>
            <a:prstGeom prst="rect">
              <a:avLst/>
            </a:prstGeom>
          </p:spPr>
        </p:pic>
        <p:pic>
          <p:nvPicPr>
            <p:cNvPr id="7" name="Picture 6"/>
            <p:cNvPicPr>
              <a:picLocks noChangeAspect="1"/>
            </p:cNvPicPr>
            <p:nvPr/>
          </p:nvPicPr>
          <p:blipFill>
            <a:blip r:embed="rId5"/>
            <a:stretch>
              <a:fillRect/>
            </a:stretch>
          </p:blipFill>
          <p:spPr>
            <a:xfrm>
              <a:off x="7002298" y="3839361"/>
              <a:ext cx="4314825" cy="2686050"/>
            </a:xfrm>
            <a:prstGeom prst="rect">
              <a:avLst/>
            </a:prstGeom>
          </p:spPr>
        </p:pic>
      </p:grpSp>
      <p:pic>
        <p:nvPicPr>
          <p:cNvPr id="12" name="Picture 11"/>
          <p:cNvPicPr>
            <a:picLocks noChangeAspect="1"/>
          </p:cNvPicPr>
          <p:nvPr/>
        </p:nvPicPr>
        <p:blipFill>
          <a:blip r:embed="rId6"/>
          <a:stretch>
            <a:fillRect/>
          </a:stretch>
        </p:blipFill>
        <p:spPr>
          <a:xfrm>
            <a:off x="6549098" y="826221"/>
            <a:ext cx="5345129" cy="1366978"/>
          </a:xfrm>
          <a:prstGeom prst="rect">
            <a:avLst/>
          </a:prstGeom>
        </p:spPr>
      </p:pic>
      <p:sp>
        <p:nvSpPr>
          <p:cNvPr id="13" name="Rectangle 12"/>
          <p:cNvSpPr/>
          <p:nvPr/>
        </p:nvSpPr>
        <p:spPr>
          <a:xfrm>
            <a:off x="633846" y="54048"/>
            <a:ext cx="9000349" cy="769441"/>
          </a:xfrm>
          <a:prstGeom prst="rect">
            <a:avLst/>
          </a:prstGeom>
        </p:spPr>
        <p:txBody>
          <a:bodyPr wrap="none">
            <a:spAutoFit/>
          </a:bodyPr>
          <a:lstStyle/>
          <a:p>
            <a:r>
              <a:rPr lang="en-US" sz="4400" b="1" dirty="0">
                <a:solidFill>
                  <a:srgbClr val="FF0000"/>
                </a:solidFill>
                <a:latin typeface="Calibri" pitchFamily="34" charset="0"/>
              </a:rPr>
              <a:t>Correlation Does Not Imply Causation</a:t>
            </a:r>
          </a:p>
        </p:txBody>
      </p:sp>
      <p:grpSp>
        <p:nvGrpSpPr>
          <p:cNvPr id="21" name="Group 20"/>
          <p:cNvGrpSpPr/>
          <p:nvPr/>
        </p:nvGrpSpPr>
        <p:grpSpPr>
          <a:xfrm>
            <a:off x="5960790" y="2276123"/>
            <a:ext cx="6042508" cy="3826042"/>
            <a:chOff x="5989071" y="2492944"/>
            <a:chExt cx="6042508" cy="3826042"/>
          </a:xfrm>
        </p:grpSpPr>
        <p:pic>
          <p:nvPicPr>
            <p:cNvPr id="11" name="Picture 10"/>
            <p:cNvPicPr>
              <a:picLocks noChangeAspect="1"/>
            </p:cNvPicPr>
            <p:nvPr/>
          </p:nvPicPr>
          <p:blipFill>
            <a:blip r:embed="rId7"/>
            <a:stretch>
              <a:fillRect/>
            </a:stretch>
          </p:blipFill>
          <p:spPr>
            <a:xfrm>
              <a:off x="5989071" y="2492944"/>
              <a:ext cx="6042508" cy="3826042"/>
            </a:xfrm>
            <a:prstGeom prst="rect">
              <a:avLst/>
            </a:prstGeom>
          </p:spPr>
        </p:pic>
        <p:cxnSp>
          <p:nvCxnSpPr>
            <p:cNvPr id="15" name="Straight Arrow Connector 14"/>
            <p:cNvCxnSpPr/>
            <p:nvPr/>
          </p:nvCxnSpPr>
          <p:spPr>
            <a:xfrm flipV="1">
              <a:off x="8286162" y="5486357"/>
              <a:ext cx="2696066" cy="9466"/>
            </a:xfrm>
            <a:prstGeom prst="straightConnector1">
              <a:avLst/>
            </a:prstGeom>
            <a:ln w="76200">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Multiply 17"/>
            <p:cNvSpPr/>
            <p:nvPr/>
          </p:nvSpPr>
          <p:spPr>
            <a:xfrm>
              <a:off x="9010325" y="5032924"/>
              <a:ext cx="923827" cy="9257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192333" y="5742368"/>
              <a:ext cx="2522102" cy="523220"/>
            </a:xfrm>
            <a:prstGeom prst="rect">
              <a:avLst/>
            </a:prstGeom>
            <a:noFill/>
          </p:spPr>
          <p:txBody>
            <a:bodyPr wrap="none" lIns="91440" tIns="45720" rIns="91440" bIns="45720">
              <a:spAutoFit/>
            </a:bodyPr>
            <a:lstStyle/>
            <a:p>
              <a:pPr algn="ctr"/>
              <a:r>
                <a:rPr lang="en-US" sz="2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Does not cause!</a:t>
              </a:r>
            </a:p>
          </p:txBody>
        </p:sp>
      </p:grpSp>
      <p:sp>
        <p:nvSpPr>
          <p:cNvPr id="20" name="Rectangle 19"/>
          <p:cNvSpPr/>
          <p:nvPr/>
        </p:nvSpPr>
        <p:spPr>
          <a:xfrm>
            <a:off x="6686450" y="6164044"/>
            <a:ext cx="5070427" cy="369332"/>
          </a:xfrm>
          <a:prstGeom prst="rect">
            <a:avLst/>
          </a:prstGeom>
        </p:spPr>
        <p:txBody>
          <a:bodyPr wrap="none">
            <a:spAutoFit/>
          </a:bodyPr>
          <a:lstStyle/>
          <a:p>
            <a:r>
              <a:rPr lang="en-US" dirty="0">
                <a:hlinkClick r:id="rId8"/>
              </a:rPr>
              <a:t>https://www.youtube.com/watch?v=DFPm_a-_uJM</a:t>
            </a:r>
            <a:r>
              <a:rPr lang="en-US" dirty="0"/>
              <a:t> </a:t>
            </a:r>
          </a:p>
        </p:txBody>
      </p:sp>
    </p:spTree>
    <p:extLst>
      <p:ext uri="{BB962C8B-B14F-4D97-AF65-F5344CB8AC3E}">
        <p14:creationId xmlns:p14="http://schemas.microsoft.com/office/powerpoint/2010/main" val="259574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alcomm-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69724" y="828309"/>
            <a:ext cx="4499282" cy="2903607"/>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7244285" y="54994"/>
            <a:ext cx="4873749" cy="646331"/>
          </a:xfrm>
          <a:prstGeom prst="rect">
            <a:avLst/>
          </a:prstGeom>
        </p:spPr>
        <p:txBody>
          <a:bodyPr wrap="square">
            <a:spAutoFit/>
          </a:bodyPr>
          <a:lstStyle/>
          <a:p>
            <a:r>
              <a:rPr lang="en-US" i="0" dirty="0">
                <a:hlinkClick r:id="rId3"/>
              </a:rPr>
              <a:t>https://www.qualcomm.com/news/onq/2022/09/is-causality-the-missing-piece-of-the-ai-puzzle-</a:t>
            </a:r>
            <a:r>
              <a:rPr lang="en-US" i="0" dirty="0"/>
              <a:t> </a:t>
            </a:r>
          </a:p>
        </p:txBody>
      </p:sp>
      <p:sp>
        <p:nvSpPr>
          <p:cNvPr id="6" name="Rectangle 5"/>
          <p:cNvSpPr/>
          <p:nvPr/>
        </p:nvSpPr>
        <p:spPr>
          <a:xfrm>
            <a:off x="1161517" y="37812"/>
            <a:ext cx="4644008"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Causal effect in images</a:t>
            </a:r>
          </a:p>
        </p:txBody>
      </p:sp>
      <p:pic>
        <p:nvPicPr>
          <p:cNvPr id="7" name="Picture 6"/>
          <p:cNvPicPr>
            <a:picLocks noChangeAspect="1"/>
          </p:cNvPicPr>
          <p:nvPr/>
        </p:nvPicPr>
        <p:blipFill>
          <a:blip r:embed="rId4"/>
          <a:stretch>
            <a:fillRect/>
          </a:stretch>
        </p:blipFill>
        <p:spPr>
          <a:xfrm>
            <a:off x="878164" y="677477"/>
            <a:ext cx="5342540" cy="3368124"/>
          </a:xfrm>
          <a:prstGeom prst="rect">
            <a:avLst/>
          </a:prstGeom>
          <a:ln w="25400">
            <a:solidFill>
              <a:schemeClr val="tx1"/>
            </a:solidFill>
          </a:ln>
        </p:spPr>
      </p:pic>
      <p:pic>
        <p:nvPicPr>
          <p:cNvPr id="8" name="Picture 7"/>
          <p:cNvPicPr>
            <a:picLocks noChangeAspect="1"/>
          </p:cNvPicPr>
          <p:nvPr/>
        </p:nvPicPr>
        <p:blipFill>
          <a:blip r:embed="rId5"/>
          <a:stretch>
            <a:fillRect/>
          </a:stretch>
        </p:blipFill>
        <p:spPr>
          <a:xfrm>
            <a:off x="124329" y="4149298"/>
            <a:ext cx="3364125" cy="2127167"/>
          </a:xfrm>
          <a:prstGeom prst="rect">
            <a:avLst/>
          </a:prstGeom>
          <a:ln w="25400">
            <a:solidFill>
              <a:schemeClr val="tx1"/>
            </a:solidFill>
          </a:ln>
        </p:spPr>
      </p:pic>
      <p:pic>
        <p:nvPicPr>
          <p:cNvPr id="9" name="Picture 8"/>
          <p:cNvPicPr>
            <a:picLocks noChangeAspect="1"/>
          </p:cNvPicPr>
          <p:nvPr/>
        </p:nvPicPr>
        <p:blipFill>
          <a:blip r:embed="rId6"/>
          <a:stretch>
            <a:fillRect/>
          </a:stretch>
        </p:blipFill>
        <p:spPr>
          <a:xfrm>
            <a:off x="3587479" y="4149298"/>
            <a:ext cx="3477695" cy="2127167"/>
          </a:xfrm>
          <a:prstGeom prst="rect">
            <a:avLst/>
          </a:prstGeom>
          <a:ln w="25400">
            <a:solidFill>
              <a:schemeClr val="tx1"/>
            </a:solidFill>
          </a:ln>
        </p:spPr>
      </p:pic>
      <p:sp>
        <p:nvSpPr>
          <p:cNvPr id="10" name="Rectangle 9"/>
          <p:cNvSpPr/>
          <p:nvPr/>
        </p:nvSpPr>
        <p:spPr>
          <a:xfrm>
            <a:off x="7230359" y="3854737"/>
            <a:ext cx="4838647" cy="2462213"/>
          </a:xfrm>
          <a:prstGeom prst="rect">
            <a:avLst/>
          </a:prstGeom>
          <a:solidFill>
            <a:schemeClr val="bg1">
              <a:lumMod val="95000"/>
            </a:schemeClr>
          </a:solidFill>
          <a:ln w="19050">
            <a:solidFill>
              <a:schemeClr val="tx1"/>
            </a:solidFill>
          </a:ln>
        </p:spPr>
        <p:txBody>
          <a:bodyPr wrap="square">
            <a:spAutoFit/>
          </a:bodyPr>
          <a:lstStyle/>
          <a:p>
            <a:pPr algn="just"/>
            <a:r>
              <a:rPr lang="en-US" sz="1400" dirty="0"/>
              <a:t>Consider the two counterfactual questions “What would the scene look like if we were to </a:t>
            </a:r>
            <a:r>
              <a:rPr lang="en-US" sz="1400" u="sng" dirty="0"/>
              <a:t>remove the car</a:t>
            </a:r>
            <a:r>
              <a:rPr lang="en-US" sz="1400" dirty="0"/>
              <a:t>?” and “What would the scene look like if we were to </a:t>
            </a:r>
            <a:r>
              <a:rPr lang="en-US" sz="1400" u="sng" dirty="0"/>
              <a:t>remove the bridge</a:t>
            </a:r>
            <a:r>
              <a:rPr lang="en-US" sz="1400" dirty="0"/>
              <a:t>?” On the one hand, the ﬁrst intervention seems rather benign. After removing the car, we could argue that the rest of the scene depicted in the image (the river, the bridge) would remain invariant. On the other hand, the second intervention seems more severe. If the bridge had been removed from the scene, it would, in general, make little sense to observe the car ﬂoating weightlessly above the river. Thus, we understand that </a:t>
            </a:r>
            <a:r>
              <a:rPr lang="en-US" sz="1400" b="1" u="sng" dirty="0"/>
              <a:t>the presence of the bridge has an effect on the presence of the car</a:t>
            </a:r>
            <a:r>
              <a:rPr lang="en-US" sz="1400" dirty="0"/>
              <a:t>. </a:t>
            </a:r>
          </a:p>
        </p:txBody>
      </p:sp>
      <p:sp>
        <p:nvSpPr>
          <p:cNvPr id="11" name="Rectangle 10"/>
          <p:cNvSpPr/>
          <p:nvPr/>
        </p:nvSpPr>
        <p:spPr>
          <a:xfrm>
            <a:off x="1711980" y="6342454"/>
            <a:ext cx="3718134" cy="400110"/>
          </a:xfrm>
          <a:prstGeom prst="rect">
            <a:avLst/>
          </a:prstGeom>
        </p:spPr>
        <p:txBody>
          <a:bodyPr wrap="none">
            <a:spAutoFit/>
          </a:bodyPr>
          <a:lstStyle/>
          <a:p>
            <a:r>
              <a:rPr lang="en-US" sz="2000" dirty="0">
                <a:hlinkClick r:id="rId7"/>
              </a:rPr>
              <a:t>https://arxiv.org/abs/1605.08179</a:t>
            </a:r>
            <a:r>
              <a:rPr lang="en-US" sz="2000" dirty="0"/>
              <a:t> </a:t>
            </a:r>
          </a:p>
        </p:txBody>
      </p:sp>
    </p:spTree>
    <p:extLst>
      <p:ext uri="{BB962C8B-B14F-4D97-AF65-F5344CB8AC3E}">
        <p14:creationId xmlns:p14="http://schemas.microsoft.com/office/powerpoint/2010/main" val="1036845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29670" y="198036"/>
            <a:ext cx="5621157" cy="64633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pPr>
            <a:r>
              <a:rPr lang="en-US" sz="3600" b="1" i="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Causal disposition in images</a:t>
            </a:r>
          </a:p>
        </p:txBody>
      </p:sp>
      <p:pic>
        <p:nvPicPr>
          <p:cNvPr id="6" name="Picture 5"/>
          <p:cNvPicPr/>
          <p:nvPr/>
        </p:nvPicPr>
        <p:blipFill>
          <a:blip r:embed="rId2"/>
          <a:stretch>
            <a:fillRect/>
          </a:stretch>
        </p:blipFill>
        <p:spPr>
          <a:xfrm>
            <a:off x="153252" y="20440"/>
            <a:ext cx="5861049" cy="6436921"/>
          </a:xfrm>
          <a:prstGeom prst="rect">
            <a:avLst/>
          </a:prstGeom>
        </p:spPr>
      </p:pic>
      <p:sp>
        <p:nvSpPr>
          <p:cNvPr id="7" name="Rectangle 6"/>
          <p:cNvSpPr/>
          <p:nvPr/>
        </p:nvSpPr>
        <p:spPr>
          <a:xfrm>
            <a:off x="6371921" y="1121890"/>
            <a:ext cx="5762326" cy="4585871"/>
          </a:xfrm>
          <a:prstGeom prst="rect">
            <a:avLst/>
          </a:prstGeom>
          <a:solidFill>
            <a:schemeClr val="bg1">
              <a:lumMod val="95000"/>
            </a:schemeClr>
          </a:solidFill>
          <a:ln w="19050">
            <a:solidFill>
              <a:schemeClr val="tx1"/>
            </a:solidFill>
          </a:ln>
        </p:spPr>
        <p:txBody>
          <a:bodyPr wrap="square">
            <a:spAutoFit/>
          </a:bodyPr>
          <a:lstStyle/>
          <a:p>
            <a:r>
              <a:rPr lang="en-GB" sz="2400" i="1" dirty="0">
                <a:latin typeface="Times New Roman" panose="02020603050405020304" pitchFamily="18" charset="0"/>
                <a:cs typeface="Times New Roman" panose="02020603050405020304" pitchFamily="18" charset="0"/>
              </a:rPr>
              <a:t>Illustration of the “</a:t>
            </a:r>
            <a:r>
              <a:rPr lang="en-GB" sz="2400" b="1" i="1" dirty="0">
                <a:latin typeface="Times New Roman" panose="02020603050405020304" pitchFamily="18" charset="0"/>
                <a:cs typeface="Times New Roman" panose="02020603050405020304" pitchFamily="18" charset="0"/>
              </a:rPr>
              <a:t>causal disposition</a:t>
            </a:r>
            <a:r>
              <a:rPr lang="en-GB" sz="2400" i="1" dirty="0">
                <a:latin typeface="Times New Roman" panose="02020603050405020304" pitchFamily="18" charset="0"/>
                <a:cs typeface="Times New Roman" panose="02020603050405020304" pitchFamily="18" charset="0"/>
              </a:rPr>
              <a:t>” concept:</a:t>
            </a:r>
          </a:p>
          <a:p>
            <a:r>
              <a:rPr lang="en-GB" sz="2400" i="1" dirty="0">
                <a:latin typeface="Times New Roman" panose="02020603050405020304" pitchFamily="18" charset="0"/>
                <a:cs typeface="Times New Roman" panose="02020603050405020304" pitchFamily="18" charset="0"/>
              </a:rPr>
              <a:t> </a:t>
            </a:r>
            <a:endParaRPr lang="en-GB" sz="800" i="1" dirty="0">
              <a:latin typeface="Times New Roman" panose="02020603050405020304" pitchFamily="18" charset="0"/>
              <a:cs typeface="Times New Roman" panose="02020603050405020304" pitchFamily="18" charset="0"/>
            </a:endParaRPr>
          </a:p>
          <a:p>
            <a:pPr marL="914400" lvl="1" indent="-457200">
              <a:buFont typeface="+mj-lt"/>
              <a:buAutoNum type="alphaLcParenR"/>
            </a:pPr>
            <a:r>
              <a:rPr lang="en-GB" sz="2000" dirty="0">
                <a:latin typeface="Times New Roman" panose="02020603050405020304" pitchFamily="18" charset="0"/>
                <a:cs typeface="Times New Roman" panose="02020603050405020304" pitchFamily="18" charset="0"/>
              </a:rPr>
              <a:t>original image of a car on a wooden bridge;</a:t>
            </a:r>
          </a:p>
          <a:p>
            <a:pPr marL="914400" lvl="1" indent="-457200">
              <a:buFont typeface="+mj-lt"/>
              <a:buAutoNum type="alphaLcParenR"/>
            </a:pPr>
            <a:r>
              <a:rPr lang="en-GB" sz="2000" dirty="0">
                <a:latin typeface="Times New Roman" panose="02020603050405020304" pitchFamily="18" charset="0"/>
                <a:cs typeface="Times New Roman" panose="02020603050405020304" pitchFamily="18" charset="0"/>
              </a:rPr>
              <a:t>removal of the car from the scene keeps the image realistically looking;</a:t>
            </a:r>
          </a:p>
          <a:p>
            <a:pPr marL="914400" lvl="1" indent="-457200">
              <a:buFont typeface="+mj-lt"/>
              <a:buAutoNum type="alphaLcParenR"/>
            </a:pPr>
            <a:r>
              <a:rPr lang="en-GB" sz="2000" dirty="0">
                <a:latin typeface="Times New Roman" panose="02020603050405020304" pitchFamily="18" charset="0"/>
                <a:cs typeface="Times New Roman" panose="02020603050405020304" pitchFamily="18" charset="0"/>
              </a:rPr>
              <a:t>removal of the bridge makes the scene inconsistent;</a:t>
            </a:r>
          </a:p>
          <a:p>
            <a:pPr marL="914400" lvl="1" indent="-457200">
              <a:buFont typeface="+mj-lt"/>
              <a:buAutoNum type="alphaLcParenR"/>
            </a:pPr>
            <a:r>
              <a:rPr lang="en-GB" sz="2000" dirty="0">
                <a:latin typeface="Times New Roman" panose="02020603050405020304" pitchFamily="18" charset="0"/>
                <a:cs typeface="Times New Roman" panose="02020603050405020304" pitchFamily="18" charset="0"/>
              </a:rPr>
              <a:t>replacing the car with a bike is still a valid intervention;</a:t>
            </a:r>
          </a:p>
          <a:p>
            <a:pPr marL="914400" lvl="1" indent="-457200">
              <a:buFont typeface="+mj-lt"/>
              <a:buAutoNum type="alphaLcParenR"/>
            </a:pPr>
            <a:r>
              <a:rPr lang="en-GB" sz="2000" dirty="0">
                <a:latin typeface="Times New Roman" panose="02020603050405020304" pitchFamily="18" charset="0"/>
                <a:cs typeface="Times New Roman" panose="02020603050405020304" pitchFamily="18" charset="0"/>
              </a:rPr>
              <a:t>replacing the car with the tank makes the consistency of the image questionable (i.e., probably, too heavy vehicle for a wooden bridge).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4352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4512868" y="1887746"/>
            <a:ext cx="5925728" cy="558265"/>
          </a:xfrm>
          <a:prstGeom prst="rightArrow">
            <a:avLst>
              <a:gd name="adj1" fmla="val 50000"/>
              <a:gd name="adj2" fmla="val 1086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504900" y="1091365"/>
            <a:ext cx="3892467" cy="2207346"/>
          </a:xfrm>
          <a:prstGeom prst="rect">
            <a:avLst/>
          </a:prstGeom>
          <a:ln w="63500">
            <a:solidFill>
              <a:schemeClr val="tx1"/>
            </a:solidFill>
          </a:ln>
        </p:spPr>
      </p:pic>
      <p:sp>
        <p:nvSpPr>
          <p:cNvPr id="6" name="Rectangle 5"/>
          <p:cNvSpPr/>
          <p:nvPr/>
        </p:nvSpPr>
        <p:spPr>
          <a:xfrm>
            <a:off x="3039431" y="1009080"/>
            <a:ext cx="1357936" cy="646331"/>
          </a:xfrm>
          <a:prstGeom prst="rect">
            <a:avLst/>
          </a:prstGeom>
          <a:noFill/>
        </p:spPr>
        <p:txBody>
          <a:bodyPr wrap="non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Image</a:t>
            </a:r>
          </a:p>
        </p:txBody>
      </p:sp>
      <p:grpSp>
        <p:nvGrpSpPr>
          <p:cNvPr id="9" name="Group 8"/>
          <p:cNvGrpSpPr/>
          <p:nvPr/>
        </p:nvGrpSpPr>
        <p:grpSpPr>
          <a:xfrm>
            <a:off x="6296629" y="1187864"/>
            <a:ext cx="1828800" cy="1966466"/>
            <a:chOff x="5447900" y="1332246"/>
            <a:chExt cx="1828800" cy="1966466"/>
          </a:xfrm>
        </p:grpSpPr>
        <p:pic>
          <p:nvPicPr>
            <p:cNvPr id="7" name="Picture 6"/>
            <p:cNvPicPr>
              <a:picLocks noChangeAspect="1"/>
            </p:cNvPicPr>
            <p:nvPr/>
          </p:nvPicPr>
          <p:blipFill>
            <a:blip r:embed="rId3"/>
            <a:stretch>
              <a:fillRect/>
            </a:stretch>
          </p:blipFill>
          <p:spPr>
            <a:xfrm>
              <a:off x="5481589" y="1462908"/>
              <a:ext cx="1754902" cy="1713432"/>
            </a:xfrm>
            <a:prstGeom prst="rect">
              <a:avLst/>
            </a:prstGeom>
          </p:spPr>
        </p:pic>
        <p:sp>
          <p:nvSpPr>
            <p:cNvPr id="8" name="Rectangle 7"/>
            <p:cNvSpPr/>
            <p:nvPr/>
          </p:nvSpPr>
          <p:spPr>
            <a:xfrm>
              <a:off x="5447900" y="1332246"/>
              <a:ext cx="1828800" cy="196646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0459384" y="91284"/>
            <a:ext cx="826286" cy="4537980"/>
            <a:chOff x="10141752" y="139409"/>
            <a:chExt cx="826286" cy="4537980"/>
          </a:xfrm>
        </p:grpSpPr>
        <p:sp>
          <p:nvSpPr>
            <p:cNvPr id="13" name="Rectangle 12"/>
            <p:cNvSpPr/>
            <p:nvPr/>
          </p:nvSpPr>
          <p:spPr>
            <a:xfrm>
              <a:off x="10212406" y="14410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212406" y="78418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212406" y="142426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212406" y="206434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207594" y="270442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207594" y="334450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207594" y="3984589"/>
              <a:ext cx="640080" cy="64008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10178719" y="139409"/>
                  <a:ext cx="789319" cy="6588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i-FI" sz="3600" b="1" i="1" smtClean="0">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1" smtClean="0">
                                <a:solidFill>
                                  <a:srgbClr val="000000"/>
                                </a:solidFill>
                                <a:latin typeface="Cambria Math" panose="02040503050406030204" pitchFamily="18" charset="0"/>
                                <a:ea typeface="SimSun" panose="02010600030101010101" pitchFamily="2" charset="-122"/>
                                <a:cs typeface="Times New Roman" panose="02020603050405020304" pitchFamily="18" charset="0"/>
                              </a:rPr>
                              <m:t>𝟏</m:t>
                            </m:r>
                          </m:sup>
                        </m:sSup>
                      </m:oMath>
                    </m:oMathPara>
                  </a14:m>
                  <a:endParaRPr lang="en-US" sz="3600" dirty="0"/>
                </a:p>
              </p:txBody>
            </p:sp>
          </mc:Choice>
          <mc:Fallback xmlns="">
            <p:sp>
              <p:nvSpPr>
                <p:cNvPr id="21" name="Rectangle 20"/>
                <p:cNvSpPr>
                  <a:spLocks noRot="1" noChangeAspect="1" noMove="1" noResize="1" noEditPoints="1" noAdjustHandles="1" noChangeArrowheads="1" noChangeShapeType="1" noTextEdit="1"/>
                </p:cNvSpPr>
                <p:nvPr/>
              </p:nvSpPr>
              <p:spPr>
                <a:xfrm>
                  <a:off x="10178719" y="139409"/>
                  <a:ext cx="789319" cy="6588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141752" y="4010090"/>
                  <a:ext cx="792525" cy="6672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i-FI" sz="3600" b="1" i="1" smtClean="0">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0" smtClean="0">
                                <a:solidFill>
                                  <a:srgbClr val="000000"/>
                                </a:solidFill>
                                <a:latin typeface="Cambria Math" panose="02040503050406030204" pitchFamily="18" charset="0"/>
                                <a:ea typeface="SimSun" panose="02010600030101010101" pitchFamily="2" charset="-122"/>
                                <a:cs typeface="Times New Roman" panose="02020603050405020304" pitchFamily="18" charset="0"/>
                              </a:rPr>
                              <m:t>𝐤</m:t>
                            </m:r>
                          </m:sup>
                        </m:sSup>
                      </m:oMath>
                    </m:oMathPara>
                  </a14:m>
                  <a:endParaRPr lang="en-US" sz="3600" dirty="0"/>
                </a:p>
              </p:txBody>
            </p:sp>
          </mc:Choice>
          <mc:Fallback xmlns="">
            <p:sp>
              <p:nvSpPr>
                <p:cNvPr id="22" name="Rectangle 21"/>
                <p:cNvSpPr>
                  <a:spLocks noRot="1" noChangeAspect="1" noMove="1" noResize="1" noEditPoints="1" noAdjustHandles="1" noChangeArrowheads="1" noChangeShapeType="1" noTextEdit="1"/>
                </p:cNvSpPr>
                <p:nvPr/>
              </p:nvSpPr>
              <p:spPr>
                <a:xfrm>
                  <a:off x="10141752" y="4010090"/>
                  <a:ext cx="792525" cy="6672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194152" y="705349"/>
                  <a:ext cx="63671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000000"/>
                            </a:solidFill>
                            <a:latin typeface="Cambria Math" panose="02040503050406030204" pitchFamily="18" charset="0"/>
                          </a:rPr>
                          <m:t>…</m:t>
                        </m:r>
                      </m:oMath>
                    </m:oMathPara>
                  </a14:m>
                  <a:endParaRPr lang="en-US" sz="3600" dirty="0"/>
                </a:p>
              </p:txBody>
            </p:sp>
          </mc:Choice>
          <mc:Fallback xmlns="">
            <p:sp>
              <p:nvSpPr>
                <p:cNvPr id="23" name="Rectangle 22"/>
                <p:cNvSpPr>
                  <a:spLocks noRot="1" noChangeAspect="1" noMove="1" noResize="1" noEditPoints="1" noAdjustHandles="1" noChangeArrowheads="1" noChangeShapeType="1" noTextEdit="1"/>
                </p:cNvSpPr>
                <p:nvPr/>
              </p:nvSpPr>
              <p:spPr>
                <a:xfrm>
                  <a:off x="10194152" y="705349"/>
                  <a:ext cx="636713"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159468" y="1446454"/>
                  <a:ext cx="712375" cy="6605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i-FI" sz="3600" b="1" i="1" smtClean="0">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0" smtClean="0">
                                <a:solidFill>
                                  <a:srgbClr val="000000"/>
                                </a:solidFill>
                                <a:latin typeface="Cambria Math" panose="02040503050406030204" pitchFamily="18" charset="0"/>
                                <a:ea typeface="SimSun" panose="02010600030101010101" pitchFamily="2" charset="-122"/>
                                <a:cs typeface="Times New Roman" panose="02020603050405020304" pitchFamily="18" charset="0"/>
                              </a:rPr>
                              <m:t>𝐢</m:t>
                            </m:r>
                          </m:sup>
                        </m:sSup>
                      </m:oMath>
                    </m:oMathPara>
                  </a14:m>
                  <a:endParaRPr lang="en-US" sz="3600" dirty="0"/>
                </a:p>
              </p:txBody>
            </p:sp>
          </mc:Choice>
          <mc:Fallback xmlns="">
            <p:sp>
              <p:nvSpPr>
                <p:cNvPr id="24" name="Rectangle 23"/>
                <p:cNvSpPr>
                  <a:spLocks noRot="1" noChangeAspect="1" noMove="1" noResize="1" noEditPoints="1" noAdjustHandles="1" noChangeArrowheads="1" noChangeShapeType="1" noTextEdit="1"/>
                </p:cNvSpPr>
                <p:nvPr/>
              </p:nvSpPr>
              <p:spPr>
                <a:xfrm>
                  <a:off x="10159468" y="1446454"/>
                  <a:ext cx="712375" cy="6605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0178615" y="2687065"/>
                  <a:ext cx="712375" cy="6605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fi-FI" sz="3600" b="1" i="1" smtClean="0">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0" smtClean="0">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oMath>
                    </m:oMathPara>
                  </a14:m>
                  <a:endParaRPr lang="en-US" sz="3600" dirty="0"/>
                </a:p>
              </p:txBody>
            </p:sp>
          </mc:Choice>
          <mc:Fallback xmlns="">
            <p:sp>
              <p:nvSpPr>
                <p:cNvPr id="25" name="Rectangle 24"/>
                <p:cNvSpPr>
                  <a:spLocks noRot="1" noChangeAspect="1" noMove="1" noResize="1" noEditPoints="1" noAdjustHandles="1" noChangeArrowheads="1" noChangeShapeType="1" noTextEdit="1"/>
                </p:cNvSpPr>
                <p:nvPr/>
              </p:nvSpPr>
              <p:spPr>
                <a:xfrm>
                  <a:off x="10178615" y="2687065"/>
                  <a:ext cx="712375" cy="6605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0202782" y="3232840"/>
                  <a:ext cx="63671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000000"/>
                            </a:solidFill>
                            <a:latin typeface="Cambria Math" panose="02040503050406030204" pitchFamily="18" charset="0"/>
                          </a:rPr>
                          <m:t>…</m:t>
                        </m:r>
                      </m:oMath>
                    </m:oMathPara>
                  </a14:m>
                  <a:endParaRPr lang="en-US" sz="3600" dirty="0"/>
                </a:p>
              </p:txBody>
            </p:sp>
          </mc:Choice>
          <mc:Fallback xmlns="">
            <p:sp>
              <p:nvSpPr>
                <p:cNvPr id="26" name="Rectangle 25"/>
                <p:cNvSpPr>
                  <a:spLocks noRot="1" noChangeAspect="1" noMove="1" noResize="1" noEditPoints="1" noAdjustHandles="1" noChangeArrowheads="1" noChangeShapeType="1" noTextEdit="1"/>
                </p:cNvSpPr>
                <p:nvPr/>
              </p:nvSpPr>
              <p:spPr>
                <a:xfrm>
                  <a:off x="10202782" y="3232840"/>
                  <a:ext cx="636713" cy="64633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0194691" y="1980381"/>
                  <a:ext cx="63671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000000"/>
                            </a:solidFill>
                            <a:latin typeface="Cambria Math" panose="02040503050406030204" pitchFamily="18" charset="0"/>
                          </a:rPr>
                          <m:t>…</m:t>
                        </m:r>
                      </m:oMath>
                    </m:oMathPara>
                  </a14:m>
                  <a:endParaRPr lang="en-US" sz="3600" dirty="0"/>
                </a:p>
              </p:txBody>
            </p:sp>
          </mc:Choice>
          <mc:Fallback xmlns="">
            <p:sp>
              <p:nvSpPr>
                <p:cNvPr id="27" name="Rectangle 26"/>
                <p:cNvSpPr>
                  <a:spLocks noRot="1" noChangeAspect="1" noMove="1" noResize="1" noEditPoints="1" noAdjustHandles="1" noChangeArrowheads="1" noChangeShapeType="1" noTextEdit="1"/>
                </p:cNvSpPr>
                <p:nvPr/>
              </p:nvSpPr>
              <p:spPr>
                <a:xfrm>
                  <a:off x="10194691" y="1980381"/>
                  <a:ext cx="636713" cy="646331"/>
                </a:xfrm>
                <a:prstGeom prst="rect">
                  <a:avLst/>
                </a:prstGeom>
                <a:blipFill>
                  <a:blip r:embed="rId10"/>
                  <a:stretch>
                    <a:fillRect/>
                  </a:stretch>
                </a:blipFill>
              </p:spPr>
              <p:txBody>
                <a:bodyPr/>
                <a:lstStyle/>
                <a:p>
                  <a:r>
                    <a:rPr lang="en-US">
                      <a:noFill/>
                    </a:rPr>
                    <a:t> </a:t>
                  </a:r>
                </a:p>
              </p:txBody>
            </p:sp>
          </mc:Fallback>
        </mc:AlternateContent>
      </p:grpSp>
      <p:sp>
        <p:nvSpPr>
          <p:cNvPr id="29" name="Rectangle 28"/>
          <p:cNvSpPr/>
          <p:nvPr/>
        </p:nvSpPr>
        <p:spPr>
          <a:xfrm>
            <a:off x="5840993" y="664644"/>
            <a:ext cx="2701572"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Feature extractor</a:t>
            </a:r>
          </a:p>
        </p:txBody>
      </p:sp>
      <p:sp>
        <p:nvSpPr>
          <p:cNvPr id="30" name="Rectangle 29"/>
          <p:cNvSpPr/>
          <p:nvPr/>
        </p:nvSpPr>
        <p:spPr>
          <a:xfrm rot="16200000">
            <a:off x="10149608" y="1945689"/>
            <a:ext cx="2649829"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Features</a:t>
            </a:r>
          </a:p>
        </p:txBody>
      </p:sp>
      <p:sp>
        <p:nvSpPr>
          <p:cNvPr id="31" name="Rectangle 30"/>
          <p:cNvSpPr/>
          <p:nvPr/>
        </p:nvSpPr>
        <p:spPr>
          <a:xfrm>
            <a:off x="301390" y="-7024"/>
            <a:ext cx="7649915" cy="769441"/>
          </a:xfrm>
          <a:prstGeom prst="rect">
            <a:avLst/>
          </a:prstGeom>
        </p:spPr>
        <p:txBody>
          <a:bodyPr wrap="none">
            <a:spAutoFit/>
          </a:bodyPr>
          <a:lstStyle/>
          <a:p>
            <a:r>
              <a:rPr lang="en-US" sz="4400" b="1" dirty="0">
                <a:solidFill>
                  <a:srgbClr val="FF0000"/>
                </a:solidFill>
                <a:latin typeface="Calibri" pitchFamily="34" charset="0"/>
              </a:rPr>
              <a:t>From features to causality map</a:t>
            </a:r>
          </a:p>
        </p:txBody>
      </p:sp>
      <p:pic>
        <p:nvPicPr>
          <p:cNvPr id="32" name="Picture 31"/>
          <p:cNvPicPr>
            <a:picLocks noChangeAspect="1"/>
          </p:cNvPicPr>
          <p:nvPr/>
        </p:nvPicPr>
        <p:blipFill>
          <a:blip r:embed="rId11"/>
          <a:stretch>
            <a:fillRect/>
          </a:stretch>
        </p:blipFill>
        <p:spPr>
          <a:xfrm>
            <a:off x="1313040" y="3476136"/>
            <a:ext cx="3452782" cy="3004584"/>
          </a:xfrm>
          <a:prstGeom prst="rect">
            <a:avLst/>
          </a:prstGeom>
        </p:spPr>
      </p:pic>
      <p:sp>
        <p:nvSpPr>
          <p:cNvPr id="34" name="Rectangle 33"/>
          <p:cNvSpPr/>
          <p:nvPr/>
        </p:nvSpPr>
        <p:spPr>
          <a:xfrm>
            <a:off x="3588451" y="4559076"/>
            <a:ext cx="413895" cy="646331"/>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39" name="Rectangle 38"/>
          <p:cNvSpPr/>
          <p:nvPr/>
        </p:nvSpPr>
        <p:spPr>
          <a:xfrm rot="16200000">
            <a:off x="-167609" y="4515466"/>
            <a:ext cx="2455081" cy="1323439"/>
          </a:xfrm>
          <a:prstGeom prst="rect">
            <a:avLst/>
          </a:prstGeom>
          <a:noFill/>
        </p:spPr>
        <p:txBody>
          <a:bodyPr wrap="square" lIns="91440" tIns="45720" rIns="91440" bIns="45720">
            <a:spAutoFit/>
          </a:bodyPr>
          <a:lstStyle/>
          <a:p>
            <a:pPr algn="ctr"/>
            <a:r>
              <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Causality Map</a:t>
            </a:r>
          </a:p>
        </p:txBody>
      </p:sp>
      <p:sp>
        <p:nvSpPr>
          <p:cNvPr id="40" name="Bent Arrow 39"/>
          <p:cNvSpPr/>
          <p:nvPr/>
        </p:nvSpPr>
        <p:spPr>
          <a:xfrm rot="10800000">
            <a:off x="3931238" y="4592312"/>
            <a:ext cx="6967949" cy="378991"/>
          </a:xfrm>
          <a:prstGeom prst="bentArrow">
            <a:avLst>
              <a:gd name="adj1" fmla="val 36259"/>
              <a:gd name="adj2" fmla="val 39924"/>
              <a:gd name="adj3" fmla="val 50000"/>
              <a:gd name="adj4" fmla="val 661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4" name="Rectangle 3"/>
              <p:cNvSpPr/>
              <p:nvPr/>
            </p:nvSpPr>
            <p:spPr>
              <a:xfrm>
                <a:off x="5498128" y="4388632"/>
                <a:ext cx="4263218" cy="1334340"/>
              </a:xfrm>
              <a:prstGeom prst="rect">
                <a:avLst/>
              </a:prstGeom>
              <a:solidFill>
                <a:schemeClr val="accent2">
                  <a:lumMod val="40000"/>
                  <a:lumOff val="60000"/>
                </a:schemeClr>
              </a:solidFill>
              <a:ln w="63500">
                <a:solidFill>
                  <a:schemeClr val="tx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𝑃</m:t>
                      </m:r>
                      <m:d>
                        <m:dPr>
                          <m:ctrlPr>
                            <a:rPr lang="fi-FI" sz="3600" i="1">
                              <a:solidFill>
                                <a:srgbClr val="000000"/>
                              </a:solidFill>
                              <a:latin typeface="Cambria Math" panose="02040503050406030204" pitchFamily="18" charset="0"/>
                            </a:rPr>
                          </m:ctrlPr>
                        </m:dPr>
                        <m:e>
                          <m:sSup>
                            <m:sSupPr>
                              <m:ctrlPr>
                                <a:rPr lang="fi-FI" sz="3600" b="1" i="1">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𝐢</m:t>
                              </m:r>
                            </m:sup>
                          </m:sSup>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3600" b="1" i="1">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e>
                      </m:d>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f>
                        <m:fPr>
                          <m:ctrlPr>
                            <a:rPr lang="fi-FI"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𝑃</m:t>
                          </m:r>
                          <m:d>
                            <m:dPr>
                              <m:ctrlPr>
                                <a:rPr lang="fi-FI" sz="3600" i="1">
                                  <a:solidFill>
                                    <a:srgbClr val="000000"/>
                                  </a:solidFill>
                                  <a:latin typeface="Cambria Math" panose="02040503050406030204" pitchFamily="18" charset="0"/>
                                </a:rPr>
                              </m:ctrlPr>
                            </m:dPr>
                            <m:e>
                              <m:sSup>
                                <m:sSupPr>
                                  <m:ctrlPr>
                                    <a:rPr lang="fi-FI" sz="3600" b="1" i="1">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𝐢</m:t>
                                  </m:r>
                                </m:sup>
                              </m:sSup>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3600" b="1" i="1">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e>
                          </m:d>
                        </m:num>
                        <m:den>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𝑃</m:t>
                          </m:r>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sSup>
                            <m:sSupPr>
                              <m:ctrlPr>
                                <a:rPr lang="fi-FI" sz="3600" b="1" i="1">
                                  <a:solidFill>
                                    <a:srgbClr val="000000"/>
                                  </a:solidFill>
                                  <a:latin typeface="Cambria Math" panose="02040503050406030204" pitchFamily="18" charset="0"/>
                                </a:rPr>
                              </m:ctrlPr>
                            </m:sSupPr>
                            <m:e>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𝐅</m:t>
                              </m:r>
                            </m:e>
                            <m:sup>
                              <m:r>
                                <a:rPr lang="en-US" sz="3600" b="1" i="1">
                                  <a:solidFill>
                                    <a:srgbClr val="000000"/>
                                  </a:solidFill>
                                  <a:latin typeface="Cambria Math" panose="02040503050406030204" pitchFamily="18" charset="0"/>
                                  <a:ea typeface="SimSun" panose="02010600030101010101" pitchFamily="2" charset="-122"/>
                                  <a:cs typeface="Times New Roman" panose="02020603050405020304" pitchFamily="18" charset="0"/>
                                </a:rPr>
                                <m:t>𝐣</m:t>
                              </m:r>
                            </m:sup>
                          </m:sSup>
                          <m:r>
                            <a:rPr lang="en-US" sz="3600" i="1">
                              <a:solidFill>
                                <a:srgbClr val="000000"/>
                              </a:solidFill>
                              <a:latin typeface="Cambria Math" panose="02040503050406030204" pitchFamily="18" charset="0"/>
                              <a:ea typeface="SimSun" panose="02010600030101010101" pitchFamily="2" charset="-122"/>
                              <a:cs typeface="Times New Roman" panose="02020603050405020304" pitchFamily="18" charset="0"/>
                            </a:rPr>
                            <m:t>)</m:t>
                          </m:r>
                        </m:den>
                      </m:f>
                    </m:oMath>
                  </m:oMathPara>
                </a14:m>
                <a:endParaRPr lang="en-US" sz="3600" dirty="0"/>
              </a:p>
            </p:txBody>
          </p:sp>
        </mc:Choice>
        <mc:Fallback xmlns="">
          <p:sp>
            <p:nvSpPr>
              <p:cNvPr id="4" name="Rectangle 3"/>
              <p:cNvSpPr>
                <a:spLocks noRot="1" noChangeAspect="1" noMove="1" noResize="1" noEditPoints="1" noAdjustHandles="1" noChangeArrowheads="1" noChangeShapeType="1" noTextEdit="1"/>
              </p:cNvSpPr>
              <p:nvPr/>
            </p:nvSpPr>
            <p:spPr>
              <a:xfrm>
                <a:off x="5498128" y="4388632"/>
                <a:ext cx="4263218" cy="1334340"/>
              </a:xfrm>
              <a:prstGeom prst="rect">
                <a:avLst/>
              </a:prstGeom>
              <a:blipFill>
                <a:blip r:embed="rId12"/>
                <a:stretch>
                  <a:fillRect/>
                </a:stretch>
              </a:blipFill>
              <a:ln w="63500">
                <a:solidFill>
                  <a:schemeClr val="tx1"/>
                </a:solidFill>
              </a:ln>
            </p:spPr>
            <p:txBody>
              <a:bodyPr/>
              <a:lstStyle/>
              <a:p>
                <a:r>
                  <a:rPr lang="en-US">
                    <a:noFill/>
                  </a:rPr>
                  <a:t> </a:t>
                </a:r>
              </a:p>
            </p:txBody>
          </p:sp>
        </mc:Fallback>
      </mc:AlternateContent>
      <p:sp>
        <p:nvSpPr>
          <p:cNvPr id="42" name="Rectangle 41"/>
          <p:cNvSpPr/>
          <p:nvPr/>
        </p:nvSpPr>
        <p:spPr>
          <a:xfrm>
            <a:off x="5283015" y="3825998"/>
            <a:ext cx="4715394"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Conditional probability schema</a:t>
            </a:r>
          </a:p>
        </p:txBody>
      </p:sp>
    </p:spTree>
    <p:extLst>
      <p:ext uri="{BB962C8B-B14F-4D97-AF65-F5344CB8AC3E}">
        <p14:creationId xmlns:p14="http://schemas.microsoft.com/office/powerpoint/2010/main" val="3780293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1690</TotalTime>
  <Words>1648</Words>
  <Application>Microsoft Office PowerPoint</Application>
  <PresentationFormat>Widescreen</PresentationFormat>
  <Paragraphs>117</Paragraphs>
  <Slides>18</Slides>
  <Notes>0</Notes>
  <HiddenSlides>1</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18</vt:i4>
      </vt:variant>
    </vt:vector>
  </HeadingPairs>
  <TitlesOfParts>
    <vt:vector size="31" baseType="lpstr">
      <vt:lpstr>Arial</vt:lpstr>
      <vt:lpstr>Calibri</vt:lpstr>
      <vt:lpstr>Calibri Light</vt:lpstr>
      <vt:lpstr>Cambria Math</vt:lpstr>
      <vt:lpstr>Merriweather</vt:lpstr>
      <vt:lpstr>Montserrat</vt:lpstr>
      <vt:lpstr>Times New Roman</vt:lpstr>
      <vt:lpstr>Wingdings</vt:lpstr>
      <vt:lpstr>Office Theme</vt:lpstr>
      <vt:lpstr>1_Default Design</vt:lpstr>
      <vt:lpstr>1_Office Theme</vt:lpstr>
      <vt:lpstr>136_Office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160</cp:revision>
  <dcterms:created xsi:type="dcterms:W3CDTF">2020-10-19T08:16:34Z</dcterms:created>
  <dcterms:modified xsi:type="dcterms:W3CDTF">2024-03-15T13:51:14Z</dcterms:modified>
</cp:coreProperties>
</file>