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703" r:id="rId3"/>
  </p:sldMasterIdLst>
  <p:notesMasterIdLst>
    <p:notesMasterId r:id="rId29"/>
  </p:notesMasterIdLst>
  <p:sldIdLst>
    <p:sldId id="368" r:id="rId4"/>
    <p:sldId id="258" r:id="rId5"/>
    <p:sldId id="256" r:id="rId6"/>
    <p:sldId id="370" r:id="rId7"/>
    <p:sldId id="361" r:id="rId8"/>
    <p:sldId id="409" r:id="rId9"/>
    <p:sldId id="393" r:id="rId10"/>
    <p:sldId id="394" r:id="rId11"/>
    <p:sldId id="395" r:id="rId12"/>
    <p:sldId id="396" r:id="rId13"/>
    <p:sldId id="397" r:id="rId14"/>
    <p:sldId id="398" r:id="rId15"/>
    <p:sldId id="391" r:id="rId16"/>
    <p:sldId id="399" r:id="rId17"/>
    <p:sldId id="400" r:id="rId18"/>
    <p:sldId id="401" r:id="rId19"/>
    <p:sldId id="404" r:id="rId20"/>
    <p:sldId id="402" r:id="rId21"/>
    <p:sldId id="403" r:id="rId22"/>
    <p:sldId id="407" r:id="rId23"/>
    <p:sldId id="408" r:id="rId24"/>
    <p:sldId id="344" r:id="rId25"/>
    <p:sldId id="314" r:id="rId26"/>
    <p:sldId id="296" r:id="rId27"/>
    <p:sldId id="369" r:id="rId2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93E"/>
    <a:srgbClr val="343E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autoAdjust="0"/>
  </p:normalViewPr>
  <p:slideViewPr>
    <p:cSldViewPr snapToGrid="0">
      <p:cViewPr varScale="1">
        <p:scale>
          <a:sx n="122" d="100"/>
          <a:sy n="122" d="100"/>
        </p:scale>
        <p:origin x="96"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26635-237D-457F-84E3-45FC667BC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887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Immagine 7">
            <a:extLst>
              <a:ext uri="{FF2B5EF4-FFF2-40B4-BE49-F238E27FC236}">
                <a16:creationId xmlns:a16="http://schemas.microsoft.com/office/drawing/2014/main" id="{581FDBC0-9B69-460B-9EF0-7F201D84B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86" y="395417"/>
            <a:ext cx="1574660" cy="852616"/>
          </a:xfrm>
          <a:prstGeom prst="rect">
            <a:avLst/>
          </a:prstGeom>
        </p:spPr>
      </p:pic>
      <p:sp>
        <p:nvSpPr>
          <p:cNvPr id="9" name="Rettangolo 8">
            <a:extLst>
              <a:ext uri="{FF2B5EF4-FFF2-40B4-BE49-F238E27FC236}">
                <a16:creationId xmlns:a16="http://schemas.microsoft.com/office/drawing/2014/main" id="{9779DD21-7272-422C-995F-545A5F2F9108}"/>
              </a:ext>
            </a:extLst>
          </p:cNvPr>
          <p:cNvSpPr/>
          <p:nvPr userDrawn="1"/>
        </p:nvSpPr>
        <p:spPr>
          <a:xfrm>
            <a:off x="2809565" y="2"/>
            <a:ext cx="60959"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0" name="Footer Placeholder 4">
            <a:extLst>
              <a:ext uri="{FF2B5EF4-FFF2-40B4-BE49-F238E27FC236}">
                <a16:creationId xmlns:a16="http://schemas.microsoft.com/office/drawing/2014/main" id="{17CD24C1-1660-4B33-BFE5-DD2BF1DEE03C}"/>
              </a:ext>
            </a:extLst>
          </p:cNvPr>
          <p:cNvSpPr txBox="1">
            <a:spLocks/>
          </p:cNvSpPr>
          <p:nvPr userDrawn="1"/>
        </p:nvSpPr>
        <p:spPr>
          <a:xfrm>
            <a:off x="3116298" y="357201"/>
            <a:ext cx="8151876" cy="92904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400" b="1" dirty="0">
                <a:solidFill>
                  <a:schemeClr val="tx1"/>
                </a:solidFill>
                <a:latin typeface="Calibri Light" panose="020F0302020204030204" pitchFamily="34" charset="0"/>
                <a:cs typeface="Calibri Light" panose="020F0302020204030204" pitchFamily="34" charset="0"/>
              </a:rPr>
              <a:t>3rd International Conference on Industry 4.0 and Smart Manufacturing - ISM 2021 </a:t>
            </a:r>
          </a:p>
          <a:p>
            <a:pPr algn="l"/>
            <a:r>
              <a:rPr lang="en-US" sz="1400" i="1" dirty="0">
                <a:solidFill>
                  <a:schemeClr val="tx1"/>
                </a:solidFill>
                <a:latin typeface="Calibri Light" panose="020F0302020204030204" pitchFamily="34" charset="0"/>
                <a:cs typeface="Calibri Light" panose="020F0302020204030204" pitchFamily="34" charset="0"/>
              </a:rPr>
              <a:t>Upper Austria University of Applied Sciences - Hagenberg Campus - Linz, Austria</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Calibri Light" panose="020F0302020204030204" pitchFamily="34" charset="0"/>
                <a:cs typeface="Calibri Light" panose="020F0302020204030204" pitchFamily="34" charset="0"/>
              </a:rPr>
              <a:t>Blended Conference | </a:t>
            </a:r>
            <a:r>
              <a:rPr lang="en-US" sz="1400" i="1" dirty="0">
                <a:solidFill>
                  <a:schemeClr val="tx1"/>
                </a:solidFill>
                <a:latin typeface="Calibri Light" panose="020F0302020204030204" pitchFamily="34" charset="0"/>
                <a:cs typeface="Calibri Light" panose="020F0302020204030204" pitchFamily="34" charset="0"/>
              </a:rPr>
              <a:t>17-19 November 2021</a:t>
            </a:r>
            <a:endParaRPr lang="it-IT" sz="1400" dirty="0">
              <a:solidFill>
                <a:schemeClr val="tx1"/>
              </a:solidFill>
              <a:latin typeface="Calibri Light" panose="020F0302020204030204" pitchFamily="34" charset="0"/>
              <a:cs typeface="Calibri Light" panose="020F0302020204030204" pitchFamily="34" charset="0"/>
            </a:endParaRPr>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5557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i="1"/>
            </a:lvl1pPr>
          </a:lstStyle>
          <a:p>
            <a:pPr>
              <a:defRPr/>
            </a:pPr>
            <a:endParaRPr lang="en-US"/>
          </a:p>
        </p:txBody>
      </p:sp>
      <p:sp>
        <p:nvSpPr>
          <p:cNvPr id="5" name="Rectangle 5"/>
          <p:cNvSpPr>
            <a:spLocks noGrp="1" noChangeArrowheads="1"/>
          </p:cNvSpPr>
          <p:nvPr>
            <p:ph type="ftr" sz="quarter" idx="11"/>
          </p:nvPr>
        </p:nvSpPr>
        <p:spPr/>
        <p:txBody>
          <a:bodyPr/>
          <a:lstStyle>
            <a:lvl1pPr>
              <a:defRPr i="1"/>
            </a:lvl1pPr>
          </a:lstStyle>
          <a:p>
            <a:pPr>
              <a:defRPr/>
            </a:pPr>
            <a:endParaRPr lang="en-US"/>
          </a:p>
        </p:txBody>
      </p:sp>
      <p:sp>
        <p:nvSpPr>
          <p:cNvPr id="6" name="Rectangle 6"/>
          <p:cNvSpPr>
            <a:spLocks noGrp="1" noChangeArrowheads="1"/>
          </p:cNvSpPr>
          <p:nvPr>
            <p:ph type="sldNum" sz="quarter" idx="12"/>
          </p:nvPr>
        </p:nvSpPr>
        <p:spPr/>
        <p:txBody>
          <a:bodyPr/>
          <a:lstStyle>
            <a:lvl1pPr>
              <a:defRPr i="1"/>
            </a:lvl1pPr>
          </a:lstStyle>
          <a:p>
            <a:pPr>
              <a:defRPr/>
            </a:pPr>
            <a:fld id="{60585CB6-55F2-4DB6-BFF2-751E880DBD98}" type="slidenum">
              <a:rPr lang="en-US"/>
              <a:pPr>
                <a:defRPr/>
              </a:pPr>
              <a:t>‹#›</a:t>
            </a:fld>
            <a:endParaRPr lang="en-US"/>
          </a:p>
        </p:txBody>
      </p:sp>
    </p:spTree>
    <p:extLst>
      <p:ext uri="{BB962C8B-B14F-4D97-AF65-F5344CB8AC3E}">
        <p14:creationId xmlns:p14="http://schemas.microsoft.com/office/powerpoint/2010/main" val="2520743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636113-75FD-42EE-9C9E-2D44ADDC74CE}" type="slidenum">
              <a:rPr lang="en-US"/>
              <a:pPr>
                <a:defRPr/>
              </a:pPr>
              <a:t>‹#›</a:t>
            </a:fld>
            <a:endParaRPr lang="en-US"/>
          </a:p>
        </p:txBody>
      </p:sp>
    </p:spTree>
    <p:extLst>
      <p:ext uri="{BB962C8B-B14F-4D97-AF65-F5344CB8AC3E}">
        <p14:creationId xmlns:p14="http://schemas.microsoft.com/office/powerpoint/2010/main" val="2819272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146949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906097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208761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775056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95910D-ED24-4776-A40F-73234D922E85}"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94872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95910D-ED24-4776-A40F-73234D922E85}"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6889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910D-ED24-4776-A40F-73234D922E85}"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1507567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034228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769153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4194375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77748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00000"/>
                </a:solidFill>
                <a:latin typeface="Arial" charset="0"/>
                <a:cs typeface="Arial" charset="0"/>
              </a:defRPr>
            </a:lvl1pPr>
          </a:lstStyle>
          <a:p>
            <a:pPr>
              <a:defRPr/>
            </a:pPr>
            <a:fld id="{4BDCDB56-ED00-4F7C-AE6C-6ABC0D2F39E3}" type="slidenum">
              <a:rPr lang="en-US"/>
              <a:pPr>
                <a:defRPr/>
              </a:pPr>
              <a:t>‹#›</a:t>
            </a:fld>
            <a:endParaRPr lang="en-US"/>
          </a:p>
        </p:txBody>
      </p:sp>
    </p:spTree>
    <p:extLst>
      <p:ext uri="{BB962C8B-B14F-4D97-AF65-F5344CB8AC3E}">
        <p14:creationId xmlns:p14="http://schemas.microsoft.com/office/powerpoint/2010/main" val="33861712"/>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5910D-ED24-4776-A40F-73234D922E85}" type="datetimeFigureOut">
              <a:rPr lang="en-US" smtClean="0"/>
              <a:t>3/15/2024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7430B-371D-4103-A778-C49C416CE889}" type="slidenum">
              <a:rPr lang="en-US" smtClean="0"/>
              <a:t>‹#›</a:t>
            </a:fld>
            <a:endParaRPr lang="en-US"/>
          </a:p>
        </p:txBody>
      </p:sp>
    </p:spTree>
    <p:extLst>
      <p:ext uri="{BB962C8B-B14F-4D97-AF65-F5344CB8AC3E}">
        <p14:creationId xmlns:p14="http://schemas.microsoft.com/office/powerpoint/2010/main" val="378653989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jyu.fi/en" TargetMode="External"/><Relationship Id="rId1" Type="http://schemas.openxmlformats.org/officeDocument/2006/relationships/slideLayout" Target="../slideLayouts/slideLayout12.xml"/><Relationship Id="rId6" Type="http://schemas.openxmlformats.org/officeDocument/2006/relationships/hyperlink" Target="https://nure.ua/en/" TargetMode="External"/><Relationship Id="rId5" Type="http://schemas.openxmlformats.org/officeDocument/2006/relationships/image" Target="../media/image3.png"/><Relationship Id="rId4" Type="http://schemas.openxmlformats.org/officeDocument/2006/relationships/hyperlink" Target="https://www.jyu.fi/en/"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image" Target="../media/image33.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016/j.procs.2021.01.337" TargetMode="External"/><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33.gif"/><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github.com/Adversarial-Intelligence-Group/image-encryption"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github.com/Adversarial-Intelligence-Group/image-encryption" TargetMode="External"/><Relationship Id="rId1" Type="http://schemas.openxmlformats.org/officeDocument/2006/relationships/slideLayout" Target="../slideLayouts/slideLayout1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60.gif"/><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13.xml"/><Relationship Id="rId6" Type="http://schemas.openxmlformats.org/officeDocument/2006/relationships/image" Target="../media/image62.gif"/><Relationship Id="rId5" Type="http://schemas.openxmlformats.org/officeDocument/2006/relationships/image" Target="../media/image61.png"/><Relationship Id="rId4" Type="http://schemas.openxmlformats.org/officeDocument/2006/relationships/hyperlink" Target="http://clipartall.com/img/clipart-165720.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i.it.jyu.fi/ISM-2022-Image_Encryption.pptx" TargetMode="Externa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hyperlink" Target="https://github.com/Adversarial-Intelligence-Group/image-encryption" TargetMode="External"/><Relationship Id="rId5" Type="http://schemas.openxmlformats.org/officeDocument/2006/relationships/image" Target="../media/image65.png"/><Relationship Id="rId4" Type="http://schemas.openxmlformats.org/officeDocument/2006/relationships/hyperlink" Target="mailto:vagan.terziyan@jyu.fi"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jyu.fi/en" TargetMode="External"/><Relationship Id="rId7" Type="http://schemas.openxmlformats.org/officeDocument/2006/relationships/hyperlink" Target="https://nure.ua/en/" TargetMode="External"/><Relationship Id="rId2" Type="http://schemas.openxmlformats.org/officeDocument/2006/relationships/hyperlink" Target="https://ai.it.jyu.fi/ISM-2022-Image_Encryption.pptx" TargetMode="Externa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jyu.fi/en/"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hyperlink" Target="https://nure.ua/en/" TargetMode="External"/><Relationship Id="rId13" Type="http://schemas.openxmlformats.org/officeDocument/2006/relationships/image" Target="../media/image15.png"/><Relationship Id="rId3" Type="http://schemas.openxmlformats.org/officeDocument/2006/relationships/hyperlink" Target="mailto:Vagan.Terziyan@jyu.fi" TargetMode="External"/><Relationship Id="rId7" Type="http://schemas.openxmlformats.org/officeDocument/2006/relationships/image" Target="../media/image3.png"/><Relationship Id="rId12"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hyperlink" Target="https://www.jyu.fi/en/" TargetMode="External"/><Relationship Id="rId11" Type="http://schemas.openxmlformats.org/officeDocument/2006/relationships/image" Target="../media/image13.png"/><Relationship Id="rId5" Type="http://schemas.openxmlformats.org/officeDocument/2006/relationships/image" Target="../media/image2.png"/><Relationship Id="rId10" Type="http://schemas.openxmlformats.org/officeDocument/2006/relationships/image" Target="../media/image12.png"/><Relationship Id="rId4" Type="http://schemas.openxmlformats.org/officeDocument/2006/relationships/hyperlink" Target="https://www.jyu.fi/en" TargetMode="External"/><Relationship Id="rId9" Type="http://schemas.openxmlformats.org/officeDocument/2006/relationships/image" Target="../media/image11.png"/><Relationship Id="rId14" Type="http://schemas.openxmlformats.org/officeDocument/2006/relationships/image" Target="../media/image16.gi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teams.microsoft.com/l/meetup-join/19%3a9b435349a7404e4998b14385638430bc%40thread.tacv2/1665005956970?context=%7b%22Tid%22%3a%227519d0cd-2106-47d9-adcb-320023abff57%22%2c%22Oid%22%3a%229f6efedb-1e10-4496-942f-92bdb2ba849d%22%7d" TargetMode="External"/><Relationship Id="rId1" Type="http://schemas.openxmlformats.org/officeDocument/2006/relationships/slideLayout" Target="../slideLayouts/slideLayout2.xml"/><Relationship Id="rId6" Type="http://schemas.openxmlformats.org/officeDocument/2006/relationships/hyperlink" Target="https://www.msc-les.org/ism2022/program-at-a-glance/" TargetMode="External"/><Relationship Id="rId5" Type="http://schemas.openxmlformats.org/officeDocument/2006/relationships/hyperlink" Target="https://www.msc-les.org/conf/ism2022/ISM2022_ProgramAtAGlance.pdf" TargetMode="Externa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en.wikipedia.org/wiki/Monday_Begins_on_Saturday" TargetMode="External"/><Relationship Id="rId7" Type="http://schemas.openxmlformats.org/officeDocument/2006/relationships/image" Target="../media/image24.png"/><Relationship Id="rId2" Type="http://schemas.openxmlformats.org/officeDocument/2006/relationships/image" Target="../media/image20.gi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360217" y="1354436"/>
            <a:ext cx="11102109" cy="1726333"/>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000" dirty="0"/>
              <a:t>“</a:t>
            </a:r>
            <a:r>
              <a:rPr lang="en-GB" sz="4000" dirty="0"/>
              <a:t>Encryption and Generation of Images for Privacy-Preserving Machine Learning in Smart Manufacturing</a:t>
            </a:r>
            <a:r>
              <a:rPr lang="en-US" sz="4000" dirty="0"/>
              <a:t>”</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256145" y="3458690"/>
            <a:ext cx="9650667" cy="914400"/>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b="0" u="sng" dirty="0"/>
              <a:t>Vagan Terziyan</a:t>
            </a:r>
            <a:r>
              <a:rPr lang="it-IT" b="0" baseline="30000" dirty="0"/>
              <a:t> a</a:t>
            </a:r>
            <a:r>
              <a:rPr lang="it-IT" b="0" dirty="0"/>
              <a:t>, </a:t>
            </a:r>
            <a:r>
              <a:rPr lang="en-US" b="0" dirty="0"/>
              <a:t>Diana Malyk</a:t>
            </a:r>
            <a:r>
              <a:rPr lang="it-IT" b="0" dirty="0"/>
              <a:t> </a:t>
            </a:r>
            <a:r>
              <a:rPr lang="it-IT" b="0" baseline="30000" dirty="0"/>
              <a:t>b</a:t>
            </a:r>
            <a:r>
              <a:rPr lang="it-IT" b="0" dirty="0"/>
              <a:t>, </a:t>
            </a:r>
            <a:r>
              <a:rPr lang="en-US" b="0" dirty="0"/>
              <a:t>Mariia Golovianko</a:t>
            </a:r>
            <a:r>
              <a:rPr lang="it-IT" b="0" dirty="0"/>
              <a:t> </a:t>
            </a:r>
            <a:r>
              <a:rPr lang="it-IT" b="0" baseline="30000" dirty="0"/>
              <a:t>c</a:t>
            </a:r>
            <a:r>
              <a:rPr lang="it-IT" b="0" dirty="0"/>
              <a:t>, </a:t>
            </a:r>
            <a:r>
              <a:rPr lang="en-US" b="0" dirty="0"/>
              <a:t>Vladyslav Branytskyi</a:t>
            </a:r>
            <a:r>
              <a:rPr lang="it-IT" b="0" dirty="0"/>
              <a:t> </a:t>
            </a:r>
            <a:r>
              <a:rPr lang="it-IT" b="0" baseline="30000" dirty="0"/>
              <a:t>d</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997527" y="4075397"/>
            <a:ext cx="9827491" cy="914400"/>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defRPr/>
            </a:pPr>
            <a:r>
              <a:rPr lang="en-US" sz="1800" baseline="30000" dirty="0"/>
              <a:t>a</a:t>
            </a:r>
            <a:r>
              <a:rPr lang="en-US" sz="1800" dirty="0"/>
              <a:t> Faculty of Information Technology, University of Jyväskylä, Jyväskylä, Finland</a:t>
            </a:r>
          </a:p>
          <a:p>
            <a:pPr>
              <a:spcBef>
                <a:spcPct val="0"/>
              </a:spcBef>
              <a:defRPr/>
            </a:pPr>
            <a:r>
              <a:rPr lang="en-US" sz="1800" baseline="30000" dirty="0" err="1"/>
              <a:t>b,c,d</a:t>
            </a:r>
            <a:r>
              <a:rPr lang="en-US" sz="1800" dirty="0"/>
              <a:t> Department of Artificial Intelligence, Kharkiv National University of Radio Electronics, Kharkiv, Ukraine</a:t>
            </a:r>
          </a:p>
          <a:p>
            <a:pPr>
              <a:spcBef>
                <a:spcPct val="0"/>
              </a:spcBef>
              <a:defRPr/>
            </a:pPr>
            <a:endParaRPr lang="en-US" sz="1800" dirty="0"/>
          </a:p>
        </p:txBody>
      </p:sp>
      <p:grpSp>
        <p:nvGrpSpPr>
          <p:cNvPr id="8" name="Group 7"/>
          <p:cNvGrpSpPr/>
          <p:nvPr/>
        </p:nvGrpSpPr>
        <p:grpSpPr>
          <a:xfrm>
            <a:off x="1852823" y="5137479"/>
            <a:ext cx="3012530" cy="112215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r>
                <a:rPr lang="en-US" dirty="0">
                  <a:hlinkClick r:id="rId4"/>
                </a:rPr>
                <a:t>https://www.jyu.fi/en/</a:t>
              </a:r>
              <a:r>
                <a:rPr lang="en-US" dirty="0"/>
                <a:t> </a:t>
              </a:r>
            </a:p>
          </p:txBody>
        </p:sp>
      </p:grpSp>
      <p:grpSp>
        <p:nvGrpSpPr>
          <p:cNvPr id="11" name="Group 10"/>
          <p:cNvGrpSpPr/>
          <p:nvPr/>
        </p:nvGrpSpPr>
        <p:grpSpPr>
          <a:xfrm>
            <a:off x="6009659" y="5137479"/>
            <a:ext cx="4265812" cy="1110393"/>
            <a:chOff x="7560792" y="2676526"/>
            <a:chExt cx="4265812" cy="1110393"/>
          </a:xfrm>
        </p:grpSpPr>
        <p:pic>
          <p:nvPicPr>
            <p:cNvPr id="12" name="Picture 11"/>
            <p:cNvPicPr>
              <a:picLocks noChangeAspect="1"/>
            </p:cNvPicPr>
            <p:nvPr/>
          </p:nvPicPr>
          <p:blipFill>
            <a:blip r:embed="rId5"/>
            <a:stretch>
              <a:fillRect/>
            </a:stretch>
          </p:blipFill>
          <p:spPr>
            <a:xfrm>
              <a:off x="7560792" y="2676526"/>
              <a:ext cx="4151512" cy="1109104"/>
            </a:xfrm>
            <a:prstGeom prst="rect">
              <a:avLst/>
            </a:prstGeom>
            <a:ln w="19050">
              <a:solidFill>
                <a:schemeClr val="tx1"/>
              </a:solidFill>
            </a:ln>
          </p:spPr>
        </p:pic>
        <p:sp>
          <p:nvSpPr>
            <p:cNvPr id="13" name="Rectangle 12"/>
            <p:cNvSpPr/>
            <p:nvPr/>
          </p:nvSpPr>
          <p:spPr>
            <a:xfrm>
              <a:off x="9727247" y="3417587"/>
              <a:ext cx="2099357" cy="369332"/>
            </a:xfrm>
            <a:prstGeom prst="rect">
              <a:avLst/>
            </a:prstGeom>
          </p:spPr>
          <p:txBody>
            <a:bodyPr wrap="none">
              <a:spAutoFit/>
            </a:bodyPr>
            <a:lstStyle/>
            <a:p>
              <a:r>
                <a:rPr lang="en-US" dirty="0">
                  <a:hlinkClick r:id="rId6"/>
                </a:rPr>
                <a:t>https://nure.ua/en/</a:t>
              </a:r>
              <a:r>
                <a:rPr lang="en-US" dirty="0"/>
                <a:t> </a:t>
              </a:r>
            </a:p>
          </p:txBody>
        </p:sp>
      </p:grpSp>
      <p:sp>
        <p:nvSpPr>
          <p:cNvPr id="14" name="TextBox 13"/>
          <p:cNvSpPr txBox="1"/>
          <p:nvPr/>
        </p:nvSpPr>
        <p:spPr>
          <a:xfrm>
            <a:off x="3102275" y="468090"/>
            <a:ext cx="6502400" cy="738664"/>
          </a:xfrm>
          <a:prstGeom prst="rect">
            <a:avLst/>
          </a:prstGeom>
          <a:solidFill>
            <a:schemeClr val="bg1">
              <a:lumMod val="95000"/>
            </a:schemeClr>
          </a:solidFill>
        </p:spPr>
        <p:txBody>
          <a:bodyPr wrap="square" rtlCol="0">
            <a:spAutoFit/>
          </a:bodyPr>
          <a:lstStyle/>
          <a:p>
            <a:r>
              <a:rPr lang="en-US" sz="1400" b="1" dirty="0"/>
              <a:t>4</a:t>
            </a:r>
            <a:r>
              <a:rPr lang="en-US" sz="1400" b="1" baseline="30000" dirty="0"/>
              <a:t>th</a:t>
            </a:r>
            <a:r>
              <a:rPr lang="en-US" sz="1400" b="1" dirty="0"/>
              <a:t> International Conference on Industry 4.0 and Smart Manufacturing – ISM 2022</a:t>
            </a:r>
          </a:p>
          <a:p>
            <a:r>
              <a:rPr lang="en-US" sz="1400" i="1" dirty="0"/>
              <a:t>Upper Austria University of Applied Science – Hagenberg Campus – Linz, Austria</a:t>
            </a:r>
          </a:p>
          <a:p>
            <a:r>
              <a:rPr lang="en-US" sz="1400" dirty="0"/>
              <a:t>Blended Conference | </a:t>
            </a:r>
            <a:r>
              <a:rPr lang="en-US" sz="1400" i="1" dirty="0"/>
              <a:t>2-4 November 2022</a:t>
            </a:r>
          </a:p>
        </p:txBody>
      </p:sp>
    </p:spTree>
    <p:extLst>
      <p:ext uri="{BB962C8B-B14F-4D97-AF65-F5344CB8AC3E}">
        <p14:creationId xmlns:p14="http://schemas.microsoft.com/office/powerpoint/2010/main" val="1021646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iro.medium.com/max/1400/1*xMuHjcImRuUWFfstgF3kSw.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418" y="70609"/>
            <a:ext cx="9929091" cy="521277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4239491" y="5292800"/>
            <a:ext cx="6253018" cy="1330218"/>
          </a:xfrm>
          <a:prstGeom prst="wedgeRoundRectCallout">
            <a:avLst>
              <a:gd name="adj1" fmla="val 12806"/>
              <a:gd name="adj2" fmla="val -86588"/>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After getting the model back from the remote cloud, the company can use it as an intelligent component of their systems. However, it is important that not only the private data but also the model is not stolen by the third party</a:t>
            </a:r>
          </a:p>
        </p:txBody>
      </p:sp>
      <p:sp>
        <p:nvSpPr>
          <p:cNvPr id="6" name="Rounded Rectangular Callout 5"/>
          <p:cNvSpPr/>
          <p:nvPr/>
        </p:nvSpPr>
        <p:spPr>
          <a:xfrm>
            <a:off x="10695708" y="4544563"/>
            <a:ext cx="1413165" cy="1330218"/>
          </a:xfrm>
          <a:prstGeom prst="wedgeRoundRectCallout">
            <a:avLst>
              <a:gd name="adj1" fmla="val -40925"/>
              <a:gd name="adj2" fmla="val -84505"/>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Decisions made by the trained model</a:t>
            </a:r>
          </a:p>
        </p:txBody>
      </p:sp>
    </p:spTree>
    <p:extLst>
      <p:ext uri="{BB962C8B-B14F-4D97-AF65-F5344CB8AC3E}">
        <p14:creationId xmlns:p14="http://schemas.microsoft.com/office/powerpoint/2010/main" val="2861130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Bent Arrow 18"/>
          <p:cNvSpPr/>
          <p:nvPr/>
        </p:nvSpPr>
        <p:spPr>
          <a:xfrm rot="5400000">
            <a:off x="8568445" y="2048193"/>
            <a:ext cx="2674480" cy="3001785"/>
          </a:xfrm>
          <a:prstGeom prst="bentArrow">
            <a:avLst>
              <a:gd name="adj1" fmla="val 10547"/>
              <a:gd name="adj2" fmla="val 15163"/>
              <a:gd name="adj3" fmla="val 23096"/>
              <a:gd name="adj4" fmla="val 282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Left Arrow 10"/>
          <p:cNvSpPr/>
          <p:nvPr/>
        </p:nvSpPr>
        <p:spPr>
          <a:xfrm rot="10800000">
            <a:off x="4743450" y="2986407"/>
            <a:ext cx="1828800" cy="182380"/>
          </a:xfrm>
          <a:prstGeom prst="leftArrow">
            <a:avLst>
              <a:gd name="adj1" fmla="val 50000"/>
              <a:gd name="adj2" fmla="val 86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Left Arrow 9"/>
          <p:cNvSpPr/>
          <p:nvPr/>
        </p:nvSpPr>
        <p:spPr>
          <a:xfrm rot="10800000">
            <a:off x="4743450" y="2252982"/>
            <a:ext cx="1828800" cy="182380"/>
          </a:xfrm>
          <a:prstGeom prst="leftArrow">
            <a:avLst>
              <a:gd name="adj1" fmla="val 50000"/>
              <a:gd name="adj2" fmla="val 86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Left Arrow 8"/>
          <p:cNvSpPr/>
          <p:nvPr/>
        </p:nvSpPr>
        <p:spPr>
          <a:xfrm rot="10800000">
            <a:off x="4753121" y="1491751"/>
            <a:ext cx="1828800" cy="182380"/>
          </a:xfrm>
          <a:prstGeom prst="leftArrow">
            <a:avLst>
              <a:gd name="adj1" fmla="val 50000"/>
              <a:gd name="adj2" fmla="val 86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95251" y="4453673"/>
            <a:ext cx="6210299" cy="2308324"/>
          </a:xfrm>
          <a:prstGeom prst="rect">
            <a:avLst/>
          </a:prstGeom>
          <a:solidFill>
            <a:schemeClr val="bg1">
              <a:lumMod val="85000"/>
            </a:schemeClr>
          </a:solidFill>
          <a:ln w="19050">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The technical challenge would be enabling correct and efficient analysis of the large amounts of data produced by Industry 4.0 and its large sensor networks.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     Machine Learning (ML) as a technology has progressed a lot during the last few years, however, the legal aspects of the collection and processing data (such as privacy concern regarding personal data) has been neglected. Nowadays the potential of the ML models is essentially limited by the strict privacy regulations.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5778" y="1044482"/>
            <a:ext cx="707929" cy="6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914400"/>
            <a:ext cx="4631823" cy="3473867"/>
          </a:xfrm>
          <a:prstGeom prst="rect">
            <a:avLst/>
          </a:prstGeom>
        </p:spPr>
      </p:pic>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5778" y="1796957"/>
            <a:ext cx="707929" cy="6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5778" y="2539907"/>
            <a:ext cx="707929" cy="6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lowchart: Magnetic Disk 11"/>
          <p:cNvSpPr/>
          <p:nvPr/>
        </p:nvSpPr>
        <p:spPr>
          <a:xfrm>
            <a:off x="6632754" y="1277303"/>
            <a:ext cx="1692095" cy="2152788"/>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Private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DATA</a:t>
            </a:r>
            <a:endParaRPr kumimoji="0" lang="fi-FI"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p:cNvSpPr/>
          <p:nvPr/>
        </p:nvSpPr>
        <p:spPr>
          <a:xfrm>
            <a:off x="633602" y="-93386"/>
            <a:ext cx="1121550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Data privacy challenge for Industry 4.0</a:t>
            </a:r>
          </a:p>
        </p:txBody>
      </p:sp>
      <p:grpSp>
        <p:nvGrpSpPr>
          <p:cNvPr id="14" name="Group 13"/>
          <p:cNvGrpSpPr/>
          <p:nvPr/>
        </p:nvGrpSpPr>
        <p:grpSpPr>
          <a:xfrm>
            <a:off x="9196974" y="1500447"/>
            <a:ext cx="2756901" cy="2014595"/>
            <a:chOff x="5434599" y="1337703"/>
            <a:chExt cx="2756901" cy="2014595"/>
          </a:xfrm>
        </p:grpSpPr>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652" y="1691501"/>
              <a:ext cx="2718848" cy="1660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16" name="Rectangle 15"/>
            <p:cNvSpPr/>
            <p:nvPr/>
          </p:nvSpPr>
          <p:spPr>
            <a:xfrm>
              <a:off x="5434599" y="1337703"/>
              <a:ext cx="2723759"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Intelligence-as-a-Service</a:t>
              </a:r>
            </a:p>
          </p:txBody>
        </p:sp>
      </p:grpSp>
      <p:grpSp>
        <p:nvGrpSpPr>
          <p:cNvPr id="20" name="Group 19"/>
          <p:cNvGrpSpPr/>
          <p:nvPr/>
        </p:nvGrpSpPr>
        <p:grpSpPr>
          <a:xfrm>
            <a:off x="9901051" y="4743450"/>
            <a:ext cx="2138558" cy="1332540"/>
            <a:chOff x="9363075" y="5183586"/>
            <a:chExt cx="2138558" cy="1332540"/>
          </a:xfrm>
        </p:grpSpPr>
        <p:pic>
          <p:nvPicPr>
            <p:cNvPr id="17" name="Picture 16"/>
            <p:cNvPicPr>
              <a:picLocks noChangeAspect="1"/>
            </p:cNvPicPr>
            <p:nvPr/>
          </p:nvPicPr>
          <p:blipFill>
            <a:blip r:embed="rId5">
              <a:clrChange>
                <a:clrFrom>
                  <a:srgbClr val="FFFFFF"/>
                </a:clrFrom>
                <a:clrTo>
                  <a:srgbClr val="FFFFFF">
                    <a:alpha val="0"/>
                  </a:srgbClr>
                </a:clrTo>
              </a:clrChange>
            </a:blip>
            <a:stretch>
              <a:fillRect/>
            </a:stretch>
          </p:blipFill>
          <p:spPr>
            <a:xfrm>
              <a:off x="9363075" y="5183586"/>
              <a:ext cx="2024062" cy="1332540"/>
            </a:xfrm>
            <a:prstGeom prst="rect">
              <a:avLst/>
            </a:prstGeom>
          </p:spPr>
        </p:pic>
        <p:pic>
          <p:nvPicPr>
            <p:cNvPr id="18" name="Picture 17"/>
            <p:cNvPicPr>
              <a:picLocks noChangeAspect="1"/>
            </p:cNvPicPr>
            <p:nvPr/>
          </p:nvPicPr>
          <p:blipFill>
            <a:blip r:embed="rId6">
              <a:clrChange>
                <a:clrFrom>
                  <a:srgbClr val="1A1A1A"/>
                </a:clrFrom>
                <a:clrTo>
                  <a:srgbClr val="1A1A1A">
                    <a:alpha val="0"/>
                  </a:srgbClr>
                </a:clrTo>
              </a:clrChange>
            </a:blip>
            <a:stretch>
              <a:fillRect/>
            </a:stretch>
          </p:blipFill>
          <p:spPr>
            <a:xfrm>
              <a:off x="10591995" y="5433699"/>
              <a:ext cx="909638" cy="540277"/>
            </a:xfrm>
            <a:prstGeom prst="rect">
              <a:avLst/>
            </a:prstGeom>
          </p:spPr>
        </p:pic>
      </p:grpSp>
      <p:sp>
        <p:nvSpPr>
          <p:cNvPr id="21" name="Rectangle 20"/>
          <p:cNvSpPr/>
          <p:nvPr/>
        </p:nvSpPr>
        <p:spPr>
          <a:xfrm>
            <a:off x="6395018" y="3643622"/>
            <a:ext cx="3429833" cy="2554545"/>
          </a:xfrm>
          <a:prstGeom prst="rect">
            <a:avLst/>
          </a:prstGeom>
          <a:solidFill>
            <a:schemeClr val="bg1">
              <a:lumMod val="85000"/>
            </a:schemeClr>
          </a:solidFill>
          <a:ln w="25400">
            <a:solidFill>
              <a:schemeClr val="tx1"/>
            </a:solidFill>
          </a:ln>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How to capture hidden value out of the data but (while doing it) preserve the data privacy?</a:t>
            </a:r>
          </a:p>
        </p:txBody>
      </p:sp>
    </p:spTree>
    <p:extLst>
      <p:ext uri="{BB962C8B-B14F-4D97-AF65-F5344CB8AC3E}">
        <p14:creationId xmlns:p14="http://schemas.microsoft.com/office/powerpoint/2010/main" val="1488458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836" y="0"/>
            <a:ext cx="11877963" cy="584775"/>
          </a:xfrm>
          <a:prstGeom prst="rect">
            <a:avLst/>
          </a:prstGeom>
        </p:spPr>
        <p:txBody>
          <a:bodyPr wrap="square">
            <a:spAutoFit/>
          </a:bodyPr>
          <a:lstStyle/>
          <a:p>
            <a:pPr>
              <a:defRPr/>
            </a:pP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There is a huge need for Privacy-Preserving Machine Learning (PPML)</a:t>
            </a:r>
            <a:endParaRPr lang="en-US" sz="3200" dirty="0">
              <a:solidFill>
                <a:prstClr val="black"/>
              </a:solidFill>
              <a:latin typeface="Calibri"/>
            </a:endParaRPr>
          </a:p>
        </p:txBody>
      </p:sp>
      <p:pic>
        <p:nvPicPr>
          <p:cNvPr id="5" name="Picture 4"/>
          <p:cNvPicPr>
            <a:picLocks noChangeAspect="1"/>
          </p:cNvPicPr>
          <p:nvPr/>
        </p:nvPicPr>
        <p:blipFill>
          <a:blip r:embed="rId2"/>
          <a:stretch>
            <a:fillRect/>
          </a:stretch>
        </p:blipFill>
        <p:spPr>
          <a:xfrm>
            <a:off x="290512" y="641957"/>
            <a:ext cx="11610975" cy="5934075"/>
          </a:xfrm>
          <a:prstGeom prst="rect">
            <a:avLst/>
          </a:prstGeom>
        </p:spPr>
      </p:pic>
    </p:spTree>
    <p:extLst>
      <p:ext uri="{BB962C8B-B14F-4D97-AF65-F5344CB8AC3E}">
        <p14:creationId xmlns:p14="http://schemas.microsoft.com/office/powerpoint/2010/main" val="179148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1789" y="86307"/>
            <a:ext cx="5948314" cy="5948314"/>
          </a:xfrm>
          <a:prstGeom prst="rect">
            <a:avLst/>
          </a:prstGeom>
        </p:spPr>
      </p:pic>
      <p:pic>
        <p:nvPicPr>
          <p:cNvPr id="11" name="Picture 1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0012" y="2490140"/>
            <a:ext cx="2751126" cy="1676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6834432" y="815580"/>
            <a:ext cx="5237493" cy="4524315"/>
          </a:xfrm>
          <a:prstGeom prst="rect">
            <a:avLst/>
          </a:prstGeom>
          <a:solidFill>
            <a:schemeClr val="bg1">
              <a:lumMod val="85000"/>
            </a:schemeClr>
          </a:solidFill>
          <a:ln w="25400">
            <a:solidFill>
              <a:schemeClr val="tx1"/>
            </a:solidFill>
          </a:ln>
        </p:spPr>
        <p:txBody>
          <a:bodyPr wrap="square" rtlCol="0">
            <a:spAutoFit/>
          </a:bodyPr>
          <a:lstStyle/>
          <a:p>
            <a:pPr algn="just"/>
            <a:r>
              <a:rPr lang="en-US" sz="2400" dirty="0">
                <a:solidFill>
                  <a:prstClr val="black"/>
                </a:solidFill>
                <a:latin typeface="Calibri"/>
              </a:rPr>
              <a:t>In the mathematical field of topology, a </a:t>
            </a:r>
            <a:r>
              <a:rPr lang="en-US" sz="2400" b="1" dirty="0">
                <a:solidFill>
                  <a:prstClr val="black"/>
                </a:solidFill>
                <a:latin typeface="Calibri"/>
              </a:rPr>
              <a:t>homeomorphism</a:t>
            </a:r>
            <a:r>
              <a:rPr lang="en-US" sz="2400" dirty="0">
                <a:solidFill>
                  <a:prstClr val="black"/>
                </a:solidFill>
                <a:latin typeface="Calibri"/>
              </a:rPr>
              <a:t> or </a:t>
            </a:r>
            <a:r>
              <a:rPr lang="en-US" sz="2400" b="1" dirty="0">
                <a:solidFill>
                  <a:prstClr val="black"/>
                </a:solidFill>
                <a:latin typeface="Calibri"/>
              </a:rPr>
              <a:t>topological isomorphism</a:t>
            </a:r>
            <a:r>
              <a:rPr lang="en-US" sz="2400" dirty="0">
                <a:solidFill>
                  <a:prstClr val="black"/>
                </a:solidFill>
                <a:latin typeface="Calibri"/>
              </a:rPr>
              <a:t> is a continuous function between topological spaces that has a continuous inverse function. Homeomorphisms are the mappings that preserve all the topological properties of a given space. Two spaces with a homeomorphism between them are called </a:t>
            </a:r>
            <a:r>
              <a:rPr lang="en-US" sz="2400" b="1" dirty="0">
                <a:solidFill>
                  <a:prstClr val="black"/>
                </a:solidFill>
                <a:latin typeface="Calibri"/>
              </a:rPr>
              <a:t>homeomorphic</a:t>
            </a:r>
            <a:r>
              <a:rPr lang="en-US" sz="2400" dirty="0">
                <a:solidFill>
                  <a:prstClr val="black"/>
                </a:solidFill>
                <a:latin typeface="Calibri"/>
              </a:rPr>
              <a:t>, and from a topological viewpoint they are the same.</a:t>
            </a:r>
          </a:p>
          <a:p>
            <a:pPr algn="r"/>
            <a:r>
              <a:rPr lang="en-US" sz="1600" dirty="0">
                <a:solidFill>
                  <a:prstClr val="black"/>
                </a:solidFill>
                <a:latin typeface="Calibri"/>
              </a:rPr>
              <a:t> [Wikipedia]</a:t>
            </a:r>
          </a:p>
        </p:txBody>
      </p:sp>
      <p:grpSp>
        <p:nvGrpSpPr>
          <p:cNvPr id="14" name="Group 13"/>
          <p:cNvGrpSpPr/>
          <p:nvPr/>
        </p:nvGrpSpPr>
        <p:grpSpPr>
          <a:xfrm>
            <a:off x="188348" y="4039177"/>
            <a:ext cx="2683573" cy="1843150"/>
            <a:chOff x="1115616" y="1700808"/>
            <a:chExt cx="3875951" cy="2474456"/>
          </a:xfrm>
        </p:grpSpPr>
        <p:pic>
          <p:nvPicPr>
            <p:cNvPr id="15" name="Picture 2"/>
            <p:cNvPicPr>
              <a:picLocks noChangeAspect="1" noChangeArrowheads="1"/>
            </p:cNvPicPr>
            <p:nvPr/>
          </p:nvPicPr>
          <p:blipFill>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115616" y="1700808"/>
              <a:ext cx="3789361" cy="247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5">
              <a:clrChange>
                <a:clrFrom>
                  <a:srgbClr val="FFFFFF"/>
                </a:clrFrom>
                <a:clrTo>
                  <a:srgbClr val="FFFFFF">
                    <a:alpha val="0"/>
                  </a:srgbClr>
                </a:clrTo>
              </a:clrChange>
            </a:blip>
            <a:stretch>
              <a:fillRect/>
            </a:stretch>
          </p:blipFill>
          <p:spPr>
            <a:xfrm rot="1862362">
              <a:off x="4489649" y="2929102"/>
              <a:ext cx="501918" cy="743581"/>
            </a:xfrm>
            <a:prstGeom prst="rect">
              <a:avLst/>
            </a:prstGeom>
          </p:spPr>
        </p:pic>
      </p:grpSp>
      <p:sp>
        <p:nvSpPr>
          <p:cNvPr id="17" name="Rectangle 16"/>
          <p:cNvSpPr/>
          <p:nvPr/>
        </p:nvSpPr>
        <p:spPr>
          <a:xfrm>
            <a:off x="193963" y="0"/>
            <a:ext cx="11877963"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Our approach: topological (homeomorphic) encryption</a:t>
            </a:r>
            <a:endParaRPr lang="en-US" sz="3600" dirty="0">
              <a:solidFill>
                <a:prstClr val="black"/>
              </a:solidFill>
              <a:latin typeface="Calibri"/>
            </a:endParaRPr>
          </a:p>
        </p:txBody>
      </p:sp>
      <mc:AlternateContent xmlns:mc="http://schemas.openxmlformats.org/markup-compatibility/2006" xmlns:a14="http://schemas.microsoft.com/office/drawing/2010/main">
        <mc:Choice Requires="a14">
          <p:sp>
            <p:nvSpPr>
              <p:cNvPr id="18" name="Rectangle 17"/>
              <p:cNvSpPr/>
              <p:nvPr/>
            </p:nvSpPr>
            <p:spPr>
              <a:xfrm>
                <a:off x="2604986" y="5803788"/>
                <a:ext cx="7189464" cy="461665"/>
              </a:xfrm>
              <a:prstGeom prst="rect">
                <a:avLst/>
              </a:prstGeom>
              <a:solidFill>
                <a:schemeClr val="bg1">
                  <a:lumMod val="85000"/>
                </a:schemeClr>
              </a:solidFill>
              <a:ln w="25400">
                <a:solidFill>
                  <a:schemeClr val="tx1"/>
                </a:solidFill>
              </a:ln>
            </p:spPr>
            <p:txBody>
              <a:bodyPr wrap="square">
                <a:spAutoFit/>
              </a:bodyPr>
              <a:lstStyle/>
              <a:p>
                <a:pPr>
                  <a:defRPr/>
                </a:pP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homomorphic encryption </a:t>
                </a:r>
                <a14:m>
                  <m:oMath xmlns:m="http://schemas.openxmlformats.org/officeDocument/2006/math">
                    <m:r>
                      <a:rPr lang="en-US" sz="2400" b="1" i="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mbria Math" panose="02040503050406030204" pitchFamily="18" charset="0"/>
                        <a:ea typeface="Cambria Math" panose="02040503050406030204" pitchFamily="18" charset="0"/>
                      </a:rPr>
                      <m:t>≠</m:t>
                    </m:r>
                  </m:oMath>
                </a14:m>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 homeomorphic encryption</a:t>
                </a:r>
                <a:endParaRPr lang="en-US" sz="2400" dirty="0">
                  <a:solidFill>
                    <a:prstClr val="black"/>
                  </a:solidFill>
                  <a:latin typeface="Calibri"/>
                </a:endParaRPr>
              </a:p>
            </p:txBody>
          </p:sp>
        </mc:Choice>
        <mc:Fallback xmlns="">
          <p:sp>
            <p:nvSpPr>
              <p:cNvPr id="18" name="Rectangle 17"/>
              <p:cNvSpPr>
                <a:spLocks noRot="1" noChangeAspect="1" noMove="1" noResize="1" noEditPoints="1" noAdjustHandles="1" noChangeArrowheads="1" noChangeShapeType="1" noTextEdit="1"/>
              </p:cNvSpPr>
              <p:nvPr/>
            </p:nvSpPr>
            <p:spPr>
              <a:xfrm>
                <a:off x="2604986" y="5803788"/>
                <a:ext cx="7189464" cy="461665"/>
              </a:xfrm>
              <a:prstGeom prst="rect">
                <a:avLst/>
              </a:prstGeom>
              <a:blipFill>
                <a:blip r:embed="rId6"/>
                <a:stretch>
                  <a:fillRect/>
                </a:stretch>
              </a:blipFill>
              <a:ln w="25400">
                <a:solidFill>
                  <a:schemeClr val="tx1"/>
                </a:solidFill>
              </a:ln>
            </p:spPr>
            <p:txBody>
              <a:bodyPr/>
              <a:lstStyle/>
              <a:p>
                <a:r>
                  <a:rPr lang="en-US">
                    <a:noFill/>
                  </a:rPr>
                  <a:t> </a:t>
                </a:r>
              </a:p>
            </p:txBody>
          </p:sp>
        </mc:Fallback>
      </mc:AlternateContent>
      <p:sp>
        <p:nvSpPr>
          <p:cNvPr id="19" name="Rounded Rectangular Callout 18"/>
          <p:cNvSpPr/>
          <p:nvPr/>
        </p:nvSpPr>
        <p:spPr>
          <a:xfrm>
            <a:off x="150640" y="6003197"/>
            <a:ext cx="2231485" cy="524511"/>
          </a:xfrm>
          <a:prstGeom prst="wedgeRoundRectCallout">
            <a:avLst>
              <a:gd name="adj1" fmla="val 62261"/>
              <a:gd name="adj2" fmla="val -41817"/>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Preserves algebra</a:t>
            </a:r>
          </a:p>
        </p:txBody>
      </p:sp>
      <p:sp>
        <p:nvSpPr>
          <p:cNvPr id="20" name="Rounded Rectangular Callout 19"/>
          <p:cNvSpPr/>
          <p:nvPr/>
        </p:nvSpPr>
        <p:spPr>
          <a:xfrm>
            <a:off x="10017311" y="5431041"/>
            <a:ext cx="1593819" cy="987263"/>
          </a:xfrm>
          <a:prstGeom prst="wedgeRoundRectCallout">
            <a:avLst>
              <a:gd name="adj1" fmla="val -70671"/>
              <a:gd name="adj2" fmla="val 15474"/>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Preserves decision boundaries</a:t>
            </a:r>
          </a:p>
        </p:txBody>
      </p:sp>
      <p:pic>
        <p:nvPicPr>
          <p:cNvPr id="2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348" y="1153482"/>
            <a:ext cx="1725842" cy="1189271"/>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00219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6569" y="1168923"/>
            <a:ext cx="6996480" cy="5247361"/>
          </a:xfrm>
          <a:prstGeom prst="rect">
            <a:avLst/>
          </a:prstGeom>
        </p:spPr>
      </p:pic>
      <p:sp>
        <p:nvSpPr>
          <p:cNvPr id="3" name="Rectangle 2"/>
          <p:cNvSpPr/>
          <p:nvPr/>
        </p:nvSpPr>
        <p:spPr>
          <a:xfrm>
            <a:off x="193964" y="0"/>
            <a:ext cx="10279216" cy="1077218"/>
          </a:xfrm>
          <a:prstGeom prst="rect">
            <a:avLst/>
          </a:prstGeom>
        </p:spPr>
        <p:txBody>
          <a:bodyPr wrap="square">
            <a:spAutoFit/>
          </a:bodyPr>
          <a:lstStyle/>
          <a:p>
            <a:pPr>
              <a:defRPr/>
            </a:pPr>
            <a:r>
              <a:rPr lang="en-GB"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Generic schema of supervised PPML based on homeomorphic (topology-preserving) encryption</a:t>
            </a:r>
            <a:endPar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endParaRPr>
          </a:p>
        </p:txBody>
      </p:sp>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86161" y="646331"/>
            <a:ext cx="3391981" cy="339198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7563" y="3656509"/>
            <a:ext cx="2825934" cy="2759775"/>
          </a:xfrm>
          <a:prstGeom prst="rect">
            <a:avLst/>
          </a:prstGeom>
        </p:spPr>
      </p:pic>
    </p:spTree>
    <p:extLst>
      <p:ext uri="{BB962C8B-B14F-4D97-AF65-F5344CB8AC3E}">
        <p14:creationId xmlns:p14="http://schemas.microsoft.com/office/powerpoint/2010/main" val="2557756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6297105" y="126476"/>
                <a:ext cx="5684363" cy="6186309"/>
              </a:xfrm>
              <a:prstGeom prst="rect">
                <a:avLst/>
              </a:prstGeom>
            </p:spPr>
            <p:txBody>
              <a:bodyPr wrap="square">
                <a:spAutoFit/>
              </a:bodyPr>
              <a:lstStyle/>
              <a:p>
                <a:pPr algn="just"/>
                <a:r>
                  <a:rPr lang="en-US" dirty="0">
                    <a:latin typeface="Times New Roman" panose="02020603050405020304" pitchFamily="18" charset="0"/>
                    <a:ea typeface="Calibri" panose="020F0502020204030204" pitchFamily="34" charset="0"/>
                  </a:rPr>
                  <a:t>In Girka et al. (2021), we suggested a </a:t>
                </a:r>
                <a:r>
                  <a:rPr lang="en-US" i="1" dirty="0">
                    <a:latin typeface="Times New Roman" panose="02020603050405020304" pitchFamily="18" charset="0"/>
                    <a:ea typeface="Calibri" panose="020F0502020204030204" pitchFamily="34" charset="0"/>
                  </a:rPr>
                  <a:t>homeomorphic encryption</a:t>
                </a:r>
                <a:r>
                  <a:rPr lang="en-US" dirty="0">
                    <a:latin typeface="Times New Roman" panose="02020603050405020304" pitchFamily="18" charset="0"/>
                    <a:ea typeface="Calibri" panose="020F0502020204030204" pitchFamily="34" charset="0"/>
                  </a:rPr>
                  <a:t> as a homeomorphic transformation of labelled data with the secret transformation parameters as encryption keys.  The intended objective was the possibility to use such encrypted data for PPML and particularly for safe supervised learning at third party servers (clouds). We performed a topology-preserving transformation of the original data as a kind of anonymization technique, which uses deep feedforward neural network (aka perceptron) to hide (by topology-preserving replacement) the coordinates (numeric attribute values) sensitive or private data samples but still enables potential classification model to be learned on the basis of the anonymized data. Such homeomorphic encryption applied on top of </a:t>
                </a:r>
                <a:r>
                  <a:rPr lang="en-US" i="1" dirty="0">
                    <a:latin typeface="Times New Roman" panose="02020603050405020304" pitchFamily="18" charset="0"/>
                    <a:ea typeface="Calibri" panose="020F0502020204030204" pitchFamily="34" charset="0"/>
                  </a:rPr>
                  <a:t>n</a:t>
                </a:r>
                <a:r>
                  <a:rPr lang="en-US" dirty="0">
                    <a:latin typeface="Times New Roman" panose="02020603050405020304" pitchFamily="18" charset="0"/>
                    <a:ea typeface="Calibri" panose="020F0502020204030204" pitchFamily="34" charset="0"/>
                  </a:rPr>
                  <a:t>-dimensional data manifold performed appropriate secret-key </a:t>
                </a:r>
                <a14:m>
                  <m:oMath xmlns:m="http://schemas.openxmlformats.org/officeDocument/2006/math">
                    <m:r>
                      <a:rPr lang="en-US" i="1">
                        <a:latin typeface="Cambria Math" panose="02040503050406030204" pitchFamily="18" charset="0"/>
                        <a:ea typeface="Calibri" panose="020F0502020204030204" pitchFamily="34" charset="0"/>
                        <a:cs typeface="Times New Roman" panose="02020603050405020304" pitchFamily="18" charset="0"/>
                      </a:rPr>
                      <m:t>𝑛</m:t>
                    </m:r>
                    <m:r>
                      <a:rPr lang="en-US" i="1">
                        <a:latin typeface="Cambria Math" panose="02040503050406030204" pitchFamily="18" charset="0"/>
                        <a:ea typeface="Calibri" panose="020F0502020204030204" pitchFamily="34" charset="0"/>
                        <a:cs typeface="Times New Roman" panose="02020603050405020304" pitchFamily="18" charset="0"/>
                      </a:rPr>
                      <m:t>×</m:t>
                    </m:r>
                    <m:r>
                      <a:rPr lang="en-US" i="1">
                        <a:latin typeface="Cambria Math" panose="02040503050406030204" pitchFamily="18" charset="0"/>
                        <a:ea typeface="Calibri" panose="020F0502020204030204" pitchFamily="34" charset="0"/>
                        <a:cs typeface="Times New Roman" panose="02020603050405020304" pitchFamily="18" charset="0"/>
                      </a:rPr>
                      <m:t>𝑛</m:t>
                    </m:r>
                  </m:oMath>
                </a14:m>
                <a:r>
                  <a:rPr lang="en-US" dirty="0">
                    <a:latin typeface="Times New Roman" panose="02020603050405020304" pitchFamily="18" charset="0"/>
                    <a:ea typeface="Calibri" panose="020F0502020204030204" pitchFamily="34" charset="0"/>
                  </a:rPr>
                  <a:t> non-singular matrices (neural network weights) multiplication and invertible activation function at each layer. After several layers of such transformation, we will still keep the topologically equivalent (to the original one) data manifold, which hides private values of the data but preserves the labelling structure of the data needed to build the correct classification models.</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6297105" y="126476"/>
                <a:ext cx="5684363" cy="6186309"/>
              </a:xfrm>
              <a:prstGeom prst="rect">
                <a:avLst/>
              </a:prstGeom>
              <a:blipFill>
                <a:blip r:embed="rId2"/>
                <a:stretch>
                  <a:fillRect l="-966" t="-591" r="-858" b="-591"/>
                </a:stretch>
              </a:blipFill>
            </p:spPr>
            <p:txBody>
              <a:bodyPr/>
              <a:lstStyle/>
              <a:p>
                <a:r>
                  <a:rPr lang="en-US">
                    <a:noFill/>
                  </a:rPr>
                  <a:t> </a:t>
                </a:r>
              </a:p>
            </p:txBody>
          </p:sp>
        </mc:Fallback>
      </mc:AlternateContent>
      <p:sp>
        <p:nvSpPr>
          <p:cNvPr id="9" name="Rectangle 8"/>
          <p:cNvSpPr/>
          <p:nvPr/>
        </p:nvSpPr>
        <p:spPr>
          <a:xfrm>
            <a:off x="250793" y="4336179"/>
            <a:ext cx="5501063" cy="1574149"/>
          </a:xfrm>
          <a:prstGeom prst="rect">
            <a:avLst/>
          </a:prstGeom>
          <a:solidFill>
            <a:schemeClr val="bg1">
              <a:lumMod val="85000"/>
            </a:schemeClr>
          </a:solidFill>
          <a:ln w="25400">
            <a:solidFill>
              <a:schemeClr val="tx1"/>
            </a:solidFill>
          </a:ln>
        </p:spPr>
        <p:txBody>
          <a:bodyPr wrap="square">
            <a:spAutoFit/>
          </a:bodyPr>
          <a:lstStyle/>
          <a:p>
            <a:pPr algn="just">
              <a:lnSpc>
                <a:spcPct val="107000"/>
              </a:lnSpc>
              <a:spcAft>
                <a:spcPts val="80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Girka, A., Terziyan, V., Gavriushenko, M., &amp; Gontarenko, A. (2021). </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Anonymization as Homeomorphic Data Space Transformation for Privacy-Preserving Deep Learning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Procedia Computer Science</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180</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867-876. </a:t>
            </a:r>
            <a:r>
              <a:rPr lang="en-US"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Elsevier</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i-FI"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tooltip="Persistent link using digital object identifier"/>
              </a:rPr>
              <a:t>https://doi.org/10.1016/j.procs.2021.01.337</a:t>
            </a:r>
            <a:endParaRPr lang="fi-FI"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222510" y="748643"/>
            <a:ext cx="5933191" cy="3407781"/>
          </a:xfrm>
          <a:prstGeom prst="rect">
            <a:avLst/>
          </a:prstGeom>
        </p:spPr>
      </p:pic>
      <p:sp>
        <p:nvSpPr>
          <p:cNvPr id="5" name="Rectangle 4"/>
          <p:cNvSpPr/>
          <p:nvPr/>
        </p:nvSpPr>
        <p:spPr>
          <a:xfrm>
            <a:off x="1061227" y="45109"/>
            <a:ext cx="5094474"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Input for this study</a:t>
            </a:r>
            <a:endParaRPr lang="en-US" sz="3600" dirty="0">
              <a:solidFill>
                <a:prstClr val="black"/>
              </a:solidFill>
              <a:latin typeface="Calibri"/>
            </a:endParaRPr>
          </a:p>
        </p:txBody>
      </p:sp>
    </p:spTree>
    <p:extLst>
      <p:ext uri="{BB962C8B-B14F-4D97-AF65-F5344CB8AC3E}">
        <p14:creationId xmlns:p14="http://schemas.microsoft.com/office/powerpoint/2010/main" val="3515519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9614109" y="2069885"/>
            <a:ext cx="589574" cy="476492"/>
          </a:xfrm>
          <a:prstGeom prst="rect">
            <a:avLst/>
          </a:prstGeom>
        </p:spPr>
      </p:pic>
      <p:grpSp>
        <p:nvGrpSpPr>
          <p:cNvPr id="23" name="Group 22"/>
          <p:cNvGrpSpPr/>
          <p:nvPr/>
        </p:nvGrpSpPr>
        <p:grpSpPr>
          <a:xfrm>
            <a:off x="1871943" y="1718357"/>
            <a:ext cx="7582044" cy="3351134"/>
            <a:chOff x="214593" y="3430747"/>
            <a:chExt cx="7582044" cy="3351134"/>
          </a:xfrm>
        </p:grpSpPr>
        <p:pic>
          <p:nvPicPr>
            <p:cNvPr id="11" name="Picture 10"/>
            <p:cNvPicPr>
              <a:picLocks noChangeAspect="1"/>
            </p:cNvPicPr>
            <p:nvPr/>
          </p:nvPicPr>
          <p:blipFill>
            <a:blip r:embed="rId4"/>
            <a:stretch>
              <a:fillRect/>
            </a:stretch>
          </p:blipFill>
          <p:spPr>
            <a:xfrm>
              <a:off x="214593" y="3430747"/>
              <a:ext cx="7582044" cy="3351134"/>
            </a:xfrm>
            <a:prstGeom prst="rect">
              <a:avLst/>
            </a:prstGeom>
          </p:spPr>
        </p:pic>
        <p:pic>
          <p:nvPicPr>
            <p:cNvPr id="4" name="Picture 3"/>
            <p:cNvPicPr>
              <a:picLocks noChangeAspect="1"/>
            </p:cNvPicPr>
            <p:nvPr/>
          </p:nvPicPr>
          <p:blipFill>
            <a:blip r:embed="rId5"/>
            <a:stretch>
              <a:fillRect/>
            </a:stretch>
          </p:blipFill>
          <p:spPr>
            <a:xfrm>
              <a:off x="1060283" y="4793068"/>
              <a:ext cx="1372605" cy="690847"/>
            </a:xfrm>
            <a:prstGeom prst="rect">
              <a:avLst/>
            </a:prstGeom>
            <a:ln w="63500">
              <a:solidFill>
                <a:srgbClr val="7030A0"/>
              </a:solidFill>
            </a:ln>
          </p:spPr>
        </p:pic>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1157460" y="4272551"/>
              <a:ext cx="504056" cy="755600"/>
            </a:xfrm>
            <a:prstGeom prst="rect">
              <a:avLst/>
            </a:prstGeom>
          </p:spPr>
        </p:pic>
        <p:pic>
          <p:nvPicPr>
            <p:cNvPr id="13" name="Picture 12"/>
            <p:cNvPicPr>
              <a:picLocks noChangeAspect="1"/>
            </p:cNvPicPr>
            <p:nvPr/>
          </p:nvPicPr>
          <p:blipFill>
            <a:blip r:embed="rId5"/>
            <a:stretch>
              <a:fillRect/>
            </a:stretch>
          </p:blipFill>
          <p:spPr>
            <a:xfrm>
              <a:off x="3365952" y="4807818"/>
              <a:ext cx="1372605" cy="690847"/>
            </a:xfrm>
            <a:prstGeom prst="rect">
              <a:avLst/>
            </a:prstGeom>
            <a:ln w="63500">
              <a:solidFill>
                <a:srgbClr val="7030A0"/>
              </a:solidFill>
            </a:ln>
          </p:spPr>
        </p:pic>
        <p:pic>
          <p:nvPicPr>
            <p:cNvPr id="15" name="Picture 14"/>
            <p:cNvPicPr>
              <a:picLocks noChangeAspect="1"/>
            </p:cNvPicPr>
            <p:nvPr/>
          </p:nvPicPr>
          <p:blipFill>
            <a:blip r:embed="rId6">
              <a:clrChange>
                <a:clrFrom>
                  <a:srgbClr val="FFFFFF"/>
                </a:clrFrom>
                <a:clrTo>
                  <a:srgbClr val="FFFFFF">
                    <a:alpha val="0"/>
                  </a:srgbClr>
                </a:clrTo>
              </a:clrChange>
            </a:blip>
            <a:stretch>
              <a:fillRect/>
            </a:stretch>
          </p:blipFill>
          <p:spPr>
            <a:xfrm>
              <a:off x="3419456" y="4321866"/>
              <a:ext cx="504056" cy="755600"/>
            </a:xfrm>
            <a:prstGeom prst="rect">
              <a:avLst/>
            </a:prstGeom>
          </p:spPr>
        </p:pic>
        <p:pic>
          <p:nvPicPr>
            <p:cNvPr id="19" name="Picture 18"/>
            <p:cNvPicPr>
              <a:picLocks noChangeAspect="1"/>
            </p:cNvPicPr>
            <p:nvPr/>
          </p:nvPicPr>
          <p:blipFill>
            <a:blip r:embed="rId5"/>
            <a:stretch>
              <a:fillRect/>
            </a:stretch>
          </p:blipFill>
          <p:spPr>
            <a:xfrm>
              <a:off x="5681452" y="4812738"/>
              <a:ext cx="1372605" cy="690847"/>
            </a:xfrm>
            <a:prstGeom prst="rect">
              <a:avLst/>
            </a:prstGeom>
            <a:ln w="63500">
              <a:solidFill>
                <a:srgbClr val="7030A0"/>
              </a:solidFill>
            </a:ln>
          </p:spPr>
        </p:pic>
        <p:pic>
          <p:nvPicPr>
            <p:cNvPr id="21" name="Picture 20"/>
            <p:cNvPicPr>
              <a:picLocks noChangeAspect="1"/>
            </p:cNvPicPr>
            <p:nvPr/>
          </p:nvPicPr>
          <p:blipFill>
            <a:blip r:embed="rId6">
              <a:clrChange>
                <a:clrFrom>
                  <a:srgbClr val="FFFFFF"/>
                </a:clrFrom>
                <a:clrTo>
                  <a:srgbClr val="FFFFFF">
                    <a:alpha val="0"/>
                  </a:srgbClr>
                </a:clrTo>
              </a:clrChange>
            </a:blip>
            <a:stretch>
              <a:fillRect/>
            </a:stretch>
          </p:blipFill>
          <p:spPr>
            <a:xfrm>
              <a:off x="5716532" y="4343417"/>
              <a:ext cx="504056" cy="755600"/>
            </a:xfrm>
            <a:prstGeom prst="rect">
              <a:avLst/>
            </a:prstGeom>
          </p:spPr>
        </p:pic>
      </p:grpSp>
      <p:pic>
        <p:nvPicPr>
          <p:cNvPr id="26" name="Picture 25"/>
          <p:cNvPicPr>
            <a:picLocks noChangeAspect="1"/>
          </p:cNvPicPr>
          <p:nvPr/>
        </p:nvPicPr>
        <p:blipFill>
          <a:blip r:embed="rId3">
            <a:clrChange>
              <a:clrFrom>
                <a:srgbClr val="FFFFFF"/>
              </a:clrFrom>
              <a:clrTo>
                <a:srgbClr val="FFFFFF">
                  <a:alpha val="0"/>
                </a:srgbClr>
              </a:clrTo>
            </a:clrChange>
          </a:blip>
          <a:stretch>
            <a:fillRect/>
          </a:stretch>
        </p:blipFill>
        <p:spPr>
          <a:xfrm rot="1988308">
            <a:off x="9766509" y="2222285"/>
            <a:ext cx="589574" cy="476492"/>
          </a:xfrm>
          <a:prstGeom prst="rect">
            <a:avLst/>
          </a:prstGeom>
        </p:spPr>
      </p:pic>
      <p:pic>
        <p:nvPicPr>
          <p:cNvPr id="27" name="Picture 26"/>
          <p:cNvPicPr>
            <a:picLocks noChangeAspect="1"/>
          </p:cNvPicPr>
          <p:nvPr/>
        </p:nvPicPr>
        <p:blipFill>
          <a:blip r:embed="rId3">
            <a:clrChange>
              <a:clrFrom>
                <a:srgbClr val="FFFFFF"/>
              </a:clrFrom>
              <a:clrTo>
                <a:srgbClr val="FFFFFF">
                  <a:alpha val="0"/>
                </a:srgbClr>
              </a:clrTo>
            </a:clrChange>
          </a:blip>
          <a:stretch>
            <a:fillRect/>
          </a:stretch>
        </p:blipFill>
        <p:spPr>
          <a:xfrm rot="3176816">
            <a:off x="9583036" y="2484327"/>
            <a:ext cx="589574" cy="476492"/>
          </a:xfrm>
          <a:prstGeom prst="rect">
            <a:avLst/>
          </a:prstGeom>
        </p:spPr>
      </p:pic>
      <p:pic>
        <p:nvPicPr>
          <p:cNvPr id="29" name="Picture 2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41396">
            <a:off x="2664160" y="3527662"/>
            <a:ext cx="1479550"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41396">
            <a:off x="4923190" y="3557409"/>
            <a:ext cx="1479550"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241396">
            <a:off x="7299766" y="3545772"/>
            <a:ext cx="1479550"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8">
            <a:clrChange>
              <a:clrFrom>
                <a:srgbClr val="FFFFFF"/>
              </a:clrFrom>
              <a:clrTo>
                <a:srgbClr val="FFFFFF">
                  <a:alpha val="0"/>
                </a:srgbClr>
              </a:clrTo>
            </a:clrChange>
          </a:blip>
          <a:stretch>
            <a:fillRect/>
          </a:stretch>
        </p:blipFill>
        <p:spPr>
          <a:xfrm rot="19331324">
            <a:off x="9505836" y="3602118"/>
            <a:ext cx="728960" cy="363424"/>
          </a:xfrm>
          <a:prstGeom prst="rect">
            <a:avLst/>
          </a:prstGeom>
        </p:spPr>
      </p:pic>
      <p:pic>
        <p:nvPicPr>
          <p:cNvPr id="22" name="Picture 21"/>
          <p:cNvPicPr>
            <a:picLocks noChangeAspect="1"/>
          </p:cNvPicPr>
          <p:nvPr/>
        </p:nvPicPr>
        <p:blipFill>
          <a:blip r:embed="rId9">
            <a:clrChange>
              <a:clrFrom>
                <a:srgbClr val="FFFFFF"/>
              </a:clrFrom>
              <a:clrTo>
                <a:srgbClr val="FFFFFF">
                  <a:alpha val="0"/>
                </a:srgbClr>
              </a:clrTo>
            </a:clrChange>
          </a:blip>
          <a:stretch>
            <a:fillRect/>
          </a:stretch>
        </p:blipFill>
        <p:spPr>
          <a:xfrm>
            <a:off x="8208174" y="2702993"/>
            <a:ext cx="549239" cy="666290"/>
          </a:xfrm>
          <a:prstGeom prst="rect">
            <a:avLst/>
          </a:prstGeom>
        </p:spPr>
      </p:pic>
      <p:pic>
        <p:nvPicPr>
          <p:cNvPr id="24" name="Picture 23"/>
          <p:cNvPicPr>
            <a:picLocks noChangeAspect="1"/>
          </p:cNvPicPr>
          <p:nvPr/>
        </p:nvPicPr>
        <p:blipFill>
          <a:blip r:embed="rId9">
            <a:clrChange>
              <a:clrFrom>
                <a:srgbClr val="FFFFFF"/>
              </a:clrFrom>
              <a:clrTo>
                <a:srgbClr val="FFFFFF">
                  <a:alpha val="0"/>
                </a:srgbClr>
              </a:clrTo>
            </a:clrChange>
          </a:blip>
          <a:stretch>
            <a:fillRect/>
          </a:stretch>
        </p:blipFill>
        <p:spPr>
          <a:xfrm>
            <a:off x="5846669" y="2667409"/>
            <a:ext cx="549239" cy="666290"/>
          </a:xfrm>
          <a:prstGeom prst="rect">
            <a:avLst/>
          </a:prstGeom>
        </p:spPr>
      </p:pic>
      <p:pic>
        <p:nvPicPr>
          <p:cNvPr id="25" name="Picture 24"/>
          <p:cNvPicPr>
            <a:picLocks noChangeAspect="1"/>
          </p:cNvPicPr>
          <p:nvPr/>
        </p:nvPicPr>
        <p:blipFill>
          <a:blip r:embed="rId9">
            <a:clrChange>
              <a:clrFrom>
                <a:srgbClr val="FFFFFF"/>
              </a:clrFrom>
              <a:clrTo>
                <a:srgbClr val="FFFFFF">
                  <a:alpha val="0"/>
                </a:srgbClr>
              </a:clrTo>
            </a:clrChange>
          </a:blip>
          <a:stretch>
            <a:fillRect/>
          </a:stretch>
        </p:blipFill>
        <p:spPr>
          <a:xfrm>
            <a:off x="3537531" y="2639381"/>
            <a:ext cx="549239" cy="666290"/>
          </a:xfrm>
          <a:prstGeom prst="rect">
            <a:avLst/>
          </a:prstGeom>
        </p:spPr>
      </p:pic>
      <p:pic>
        <p:nvPicPr>
          <p:cNvPr id="32" name="Picture 31"/>
          <p:cNvPicPr>
            <a:picLocks noChangeAspect="1"/>
          </p:cNvPicPr>
          <p:nvPr/>
        </p:nvPicPr>
        <p:blipFill>
          <a:blip r:embed="rId8">
            <a:clrChange>
              <a:clrFrom>
                <a:srgbClr val="FFFFFF"/>
              </a:clrFrom>
              <a:clrTo>
                <a:srgbClr val="FFFFFF">
                  <a:alpha val="0"/>
                </a:srgbClr>
              </a:clrTo>
            </a:clrChange>
          </a:blip>
          <a:stretch>
            <a:fillRect/>
          </a:stretch>
        </p:blipFill>
        <p:spPr>
          <a:xfrm>
            <a:off x="9670157" y="3689443"/>
            <a:ext cx="728961" cy="363424"/>
          </a:xfrm>
          <a:prstGeom prst="rect">
            <a:avLst/>
          </a:prstGeom>
        </p:spPr>
      </p:pic>
      <p:pic>
        <p:nvPicPr>
          <p:cNvPr id="33" name="Picture 32"/>
          <p:cNvPicPr>
            <a:picLocks noChangeAspect="1"/>
          </p:cNvPicPr>
          <p:nvPr/>
        </p:nvPicPr>
        <p:blipFill>
          <a:blip r:embed="rId8">
            <a:clrChange>
              <a:clrFrom>
                <a:srgbClr val="FFFFFF"/>
              </a:clrFrom>
              <a:clrTo>
                <a:srgbClr val="FFFFFF">
                  <a:alpha val="0"/>
                </a:srgbClr>
              </a:clrTo>
            </a:clrChange>
          </a:blip>
          <a:stretch>
            <a:fillRect/>
          </a:stretch>
        </p:blipFill>
        <p:spPr>
          <a:xfrm rot="2357629">
            <a:off x="9544744" y="3852617"/>
            <a:ext cx="728961" cy="363424"/>
          </a:xfrm>
          <a:prstGeom prst="rect">
            <a:avLst/>
          </a:prstGeom>
        </p:spPr>
      </p:pic>
      <p:sp>
        <p:nvSpPr>
          <p:cNvPr id="2" name="Right Brace 1"/>
          <p:cNvSpPr/>
          <p:nvPr/>
        </p:nvSpPr>
        <p:spPr>
          <a:xfrm rot="5400000">
            <a:off x="5499066" y="1311220"/>
            <a:ext cx="370373" cy="7838795"/>
          </a:xfrm>
          <a:prstGeom prst="rightBrace">
            <a:avLst>
              <a:gd name="adj1" fmla="val 171471"/>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p:nvPr/>
        </p:nvSpPr>
        <p:spPr>
          <a:xfrm>
            <a:off x="1681184" y="5483257"/>
            <a:ext cx="8717934"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Several fully-connected anonymization layers aka deep neural</a:t>
            </a:r>
            <a:r>
              <a:rPr kumimoji="0" lang="en-US" sz="20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network with</a:t>
            </a:r>
            <a:r>
              <a:rPr kumimoji="0" lang="en-US" sz="20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frozen secret weights-and-biases-as-keys</a:t>
            </a:r>
            <a:r>
              <a:rPr kumimoji="0" lang="en-US" sz="20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and non-linear invertible activation functions</a:t>
            </a:r>
          </a:p>
        </p:txBody>
      </p:sp>
      <p:sp>
        <p:nvSpPr>
          <p:cNvPr id="5" name="Rectangle 4"/>
          <p:cNvSpPr/>
          <p:nvPr/>
        </p:nvSpPr>
        <p:spPr>
          <a:xfrm rot="16200000">
            <a:off x="-921356" y="3279942"/>
            <a:ext cx="4681859"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Not safe for Machine Learning</a:t>
            </a:r>
          </a:p>
        </p:txBody>
      </p:sp>
      <p:sp>
        <p:nvSpPr>
          <p:cNvPr id="28" name="Rectangle 27"/>
          <p:cNvSpPr/>
          <p:nvPr/>
        </p:nvSpPr>
        <p:spPr>
          <a:xfrm rot="16200000">
            <a:off x="8712502" y="3164491"/>
            <a:ext cx="4072718"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Safe for Machine Learning</a:t>
            </a:r>
          </a:p>
        </p:txBody>
      </p:sp>
      <p:sp>
        <p:nvSpPr>
          <p:cNvPr id="35" name="Flowchart: Magnetic Disk 34"/>
          <p:cNvSpPr/>
          <p:nvPr/>
        </p:nvSpPr>
        <p:spPr>
          <a:xfrm>
            <a:off x="88986" y="3036138"/>
            <a:ext cx="1008112" cy="855481"/>
          </a:xfrm>
          <a:prstGeom prst="flowChartMagneticDis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7" name="Group 36"/>
          <p:cNvGrpSpPr/>
          <p:nvPr/>
        </p:nvGrpSpPr>
        <p:grpSpPr>
          <a:xfrm>
            <a:off x="11046465" y="2575401"/>
            <a:ext cx="1061405" cy="1360085"/>
            <a:chOff x="7179450" y="3146078"/>
            <a:chExt cx="705340" cy="1004588"/>
          </a:xfrm>
        </p:grpSpPr>
        <p:sp>
          <p:nvSpPr>
            <p:cNvPr id="38" name="Flowchart: Magnetic Disk 37"/>
            <p:cNvSpPr/>
            <p:nvPr/>
          </p:nvSpPr>
          <p:spPr>
            <a:xfrm>
              <a:off x="7179450" y="3506710"/>
              <a:ext cx="705340" cy="643956"/>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a:ea typeface="+mn-ea"/>
                  <a:cs typeface="+mn-cs"/>
                </a:rPr>
                <a:t>D</a:t>
              </a:r>
              <a:r>
                <a:rPr kumimoji="0" lang="en-US" sz="1800" b="0" i="0" u="none" strike="noStrike" kern="1200" cap="none" spc="0" normalizeH="0" baseline="0" noProof="0" dirty="0">
                  <a:ln>
                    <a:noFill/>
                  </a:ln>
                  <a:solidFill>
                    <a:prstClr val="black"/>
                  </a:solidFill>
                  <a:effectLst/>
                  <a:uLnTx/>
                  <a:uFillTx/>
                  <a:latin typeface="Calibri"/>
                  <a:ea typeface="+mn-ea"/>
                  <a:cs typeface="+mn-cs"/>
                </a:rPr>
                <a:t>ata</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9" name="Picture 38"/>
            <p:cNvPicPr>
              <a:picLocks noChangeAspect="1"/>
            </p:cNvPicPr>
            <p:nvPr/>
          </p:nvPicPr>
          <p:blipFill>
            <a:blip r:embed="rId10">
              <a:clrChange>
                <a:clrFrom>
                  <a:srgbClr val="FFFFFF"/>
                </a:clrFrom>
                <a:clrTo>
                  <a:srgbClr val="FFFFFF">
                    <a:alpha val="0"/>
                  </a:srgbClr>
                </a:clrTo>
              </a:clrChange>
            </a:blip>
            <a:stretch>
              <a:fillRect/>
            </a:stretch>
          </p:blipFill>
          <p:spPr>
            <a:xfrm>
              <a:off x="7340972" y="3146078"/>
              <a:ext cx="356642" cy="428098"/>
            </a:xfrm>
            <a:prstGeom prst="rect">
              <a:avLst/>
            </a:prstGeom>
          </p:spPr>
        </p:pic>
      </p:grpSp>
      <p:sp>
        <p:nvSpPr>
          <p:cNvPr id="40" name="Rectangle 39"/>
          <p:cNvSpPr/>
          <p:nvPr/>
        </p:nvSpPr>
        <p:spPr>
          <a:xfrm>
            <a:off x="2035540" y="16532"/>
            <a:ext cx="8532144"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Anonymizer as a Deep Neural Network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with “frozen” secret parameters </a:t>
            </a:r>
          </a:p>
        </p:txBody>
      </p:sp>
      <p:pic>
        <p:nvPicPr>
          <p:cNvPr id="41" name="Picture 40"/>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11131" y="0"/>
            <a:ext cx="1480008" cy="1480008"/>
          </a:xfrm>
          <a:prstGeom prst="rect">
            <a:avLst/>
          </a:prstGeom>
        </p:spPr>
      </p:pic>
      <p:grpSp>
        <p:nvGrpSpPr>
          <p:cNvPr id="42" name="Group 41"/>
          <p:cNvGrpSpPr/>
          <p:nvPr/>
        </p:nvGrpSpPr>
        <p:grpSpPr>
          <a:xfrm>
            <a:off x="88986" y="88846"/>
            <a:ext cx="1708429" cy="1222550"/>
            <a:chOff x="5771776" y="967825"/>
            <a:chExt cx="3058313" cy="1944215"/>
          </a:xfrm>
        </p:grpSpPr>
        <p:pic>
          <p:nvPicPr>
            <p:cNvPr id="43" name="Picture 2"/>
            <p:cNvPicPr>
              <a:picLocks noChangeAspect="1" noChangeArrowheads="1"/>
            </p:cNvPicPr>
            <p:nvPr/>
          </p:nvPicPr>
          <p:blipFill>
            <a:blip r:embed="rId1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771776" y="967825"/>
              <a:ext cx="2977355" cy="194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3"/>
            <p:cNvPicPr>
              <a:picLocks noChangeAspect="1"/>
            </p:cNvPicPr>
            <p:nvPr/>
          </p:nvPicPr>
          <p:blipFill>
            <a:blip r:embed="rId13">
              <a:clrChange>
                <a:clrFrom>
                  <a:srgbClr val="FFFFFF"/>
                </a:clrFrom>
                <a:clrTo>
                  <a:srgbClr val="FFFFFF">
                    <a:alpha val="0"/>
                  </a:srgbClr>
                </a:clrTo>
              </a:clrChange>
            </a:blip>
            <a:stretch>
              <a:fillRect/>
            </a:stretch>
          </p:blipFill>
          <p:spPr>
            <a:xfrm rot="1862362">
              <a:off x="8328171" y="1816924"/>
              <a:ext cx="501918" cy="743581"/>
            </a:xfrm>
            <a:prstGeom prst="rect">
              <a:avLst/>
            </a:prstGeom>
          </p:spPr>
        </p:pic>
      </p:grpSp>
    </p:spTree>
    <p:extLst>
      <p:ext uri="{BB962C8B-B14F-4D97-AF65-F5344CB8AC3E}">
        <p14:creationId xmlns:p14="http://schemas.microsoft.com/office/powerpoint/2010/main" val="3959492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7220932" y="84842"/>
            <a:ext cx="4848519" cy="6438505"/>
          </a:xfrm>
          <a:prstGeom prst="rect">
            <a:avLst/>
          </a:prstGeom>
        </p:spPr>
      </p:pic>
      <p:sp>
        <p:nvSpPr>
          <p:cNvPr id="5" name="Rectangle 4"/>
          <p:cNvSpPr/>
          <p:nvPr/>
        </p:nvSpPr>
        <p:spPr>
          <a:xfrm>
            <a:off x="234527" y="1303636"/>
            <a:ext cx="6241687" cy="5109091"/>
          </a:xfrm>
          <a:prstGeom prst="rect">
            <a:avLst/>
          </a:prstGeom>
        </p:spPr>
        <p:txBody>
          <a:bodyPr wrap="square">
            <a:spAutoFit/>
          </a:bodyPr>
          <a:lstStyle/>
          <a:p>
            <a:pPr algn="just"/>
            <a:r>
              <a:rPr lang="en-GB" dirty="0">
                <a:solidFill>
                  <a:srgbClr val="000000"/>
                </a:solidFill>
                <a:latin typeface="Times New Roman" panose="02020603050405020304" pitchFamily="18" charset="0"/>
                <a:ea typeface="SimSun" panose="02010600030101010101" pitchFamily="2" charset="-122"/>
              </a:rPr>
              <a:t>Illustration of the homeomorphic data space transformation and synthetic data generation processes and their sequential use as a hybrid PPML process:</a:t>
            </a:r>
          </a:p>
          <a:p>
            <a:pPr marL="800100" lvl="1" indent="-342900" algn="just">
              <a:buAutoNum type="alphaLcParenBoth"/>
            </a:pPr>
            <a:r>
              <a:rPr lang="en-GB" sz="1600" dirty="0">
                <a:solidFill>
                  <a:srgbClr val="000000"/>
                </a:solidFill>
                <a:latin typeface="Times New Roman" panose="02020603050405020304" pitchFamily="18" charset="0"/>
                <a:ea typeface="SimSun" panose="02010600030101010101" pitchFamily="2" charset="-122"/>
              </a:rPr>
              <a:t>example of the original (private) data labelled into three classes (“green”, “blue” and “red”) in 2D space;</a:t>
            </a:r>
          </a:p>
          <a:p>
            <a:pPr marL="800100" lvl="1" indent="-342900" algn="just">
              <a:buAutoNum type="alphaLcParenBoth"/>
            </a:pPr>
            <a:r>
              <a:rPr lang="en-GB" sz="1600" dirty="0">
                <a:solidFill>
                  <a:srgbClr val="000000"/>
                </a:solidFill>
                <a:latin typeface="Times New Roman" panose="02020603050405020304" pitchFamily="18" charset="0"/>
                <a:ea typeface="SimSun" panose="02010600030101010101" pitchFamily="2" charset="-122"/>
              </a:rPr>
              <a:t>distribution of the original data is illustrated by the decision boundaries between the classes, which could be potentially learned by some ML algorithm; </a:t>
            </a:r>
          </a:p>
          <a:p>
            <a:pPr marL="800100" lvl="1" indent="-342900" algn="just">
              <a:buAutoNum type="alphaLcParenBoth"/>
            </a:pPr>
            <a:r>
              <a:rPr lang="en-GB" sz="1600" dirty="0">
                <a:solidFill>
                  <a:srgbClr val="000000"/>
                </a:solidFill>
                <a:latin typeface="Times New Roman" panose="02020603050405020304" pitchFamily="18" charset="0"/>
                <a:ea typeface="SimSun" panose="02010600030101010101" pitchFamily="2" charset="-122"/>
              </a:rPr>
              <a:t>the result of the homeomorphic data space transformation, which changes the distribution of the original data, relocates each data sample and corresponding decision boundaries; </a:t>
            </a:r>
          </a:p>
          <a:p>
            <a:pPr marL="800100" lvl="1" indent="-342900" algn="just">
              <a:buAutoNum type="alphaLcParenBoth"/>
            </a:pPr>
            <a:r>
              <a:rPr lang="en-GB" sz="1600" dirty="0">
                <a:solidFill>
                  <a:srgbClr val="000000"/>
                </a:solidFill>
                <a:latin typeface="Times New Roman" panose="02020603050405020304" pitchFamily="18" charset="0"/>
                <a:ea typeface="SimSun" panose="02010600030101010101" pitchFamily="2" charset="-122"/>
              </a:rPr>
              <a:t>shows the original data samples but relocated due to homeomorphic transformation for privacy reasons;</a:t>
            </a:r>
          </a:p>
          <a:p>
            <a:pPr marL="800100" lvl="1" indent="-342900" algn="just">
              <a:buAutoNum type="alphaLcParenBoth"/>
            </a:pPr>
            <a:r>
              <a:rPr lang="en-GB" sz="1600" dirty="0">
                <a:solidFill>
                  <a:srgbClr val="000000"/>
                </a:solidFill>
                <a:latin typeface="Times New Roman" panose="02020603050405020304" pitchFamily="18" charset="0"/>
                <a:ea typeface="SimSun" panose="02010600030101010101" pitchFamily="2" charset="-122"/>
              </a:rPr>
              <a:t>the synthetic data generation is illustrated, which preserves the distribution of data (i.e., creates new data samples for each class in new locations but not changing the decision boundaries); </a:t>
            </a:r>
          </a:p>
          <a:p>
            <a:pPr marL="800100" lvl="1" indent="-342900" algn="just">
              <a:buAutoNum type="alphaLcParenBoth"/>
            </a:pPr>
            <a:r>
              <a:rPr lang="en-GB" sz="1600" dirty="0">
                <a:solidFill>
                  <a:srgbClr val="000000"/>
                </a:solidFill>
                <a:latin typeface="Times New Roman" panose="02020603050405020304" pitchFamily="18" charset="0"/>
                <a:ea typeface="SimSun" panose="02010600030101010101" pitchFamily="2" charset="-122"/>
              </a:rPr>
              <a:t>the result of synthetic data generation is shown, which guarantees the double protection of the original private data (a) due to relocation of private samples and then replacing them with the arbitrary number of synthetic samples.</a:t>
            </a:r>
            <a:endParaRPr lang="en-US" sz="1600" dirty="0"/>
          </a:p>
        </p:txBody>
      </p:sp>
      <p:sp>
        <p:nvSpPr>
          <p:cNvPr id="6" name="Rectangle 5"/>
          <p:cNvSpPr/>
          <p:nvPr/>
        </p:nvSpPr>
        <p:spPr>
          <a:xfrm>
            <a:off x="110837" y="0"/>
            <a:ext cx="7176084" cy="1200329"/>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Homeomorphic encryption </a:t>
            </a: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combined with</a:t>
            </a: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 synthetic data generation</a:t>
            </a:r>
            <a:endParaRPr lang="en-US" sz="3600" dirty="0">
              <a:solidFill>
                <a:prstClr val="black"/>
              </a:solidFill>
              <a:latin typeface="Calibri"/>
            </a:endParaRPr>
          </a:p>
        </p:txBody>
      </p:sp>
    </p:spTree>
    <p:extLst>
      <p:ext uri="{BB962C8B-B14F-4D97-AF65-F5344CB8AC3E}">
        <p14:creationId xmlns:p14="http://schemas.microsoft.com/office/powerpoint/2010/main" val="1719258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016000" y="1311561"/>
            <a:ext cx="9522691" cy="5043054"/>
          </a:xfrm>
          <a:prstGeom prst="rect">
            <a:avLst/>
          </a:prstGeom>
        </p:spPr>
      </p:pic>
      <p:sp>
        <p:nvSpPr>
          <p:cNvPr id="5" name="Rectangle 4"/>
          <p:cNvSpPr/>
          <p:nvPr/>
        </p:nvSpPr>
        <p:spPr>
          <a:xfrm>
            <a:off x="193963" y="0"/>
            <a:ext cx="11877963" cy="1200329"/>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Topological (homeomorphic) encryption: schema of experimental evaluation</a:t>
            </a:r>
            <a:endParaRPr lang="en-US" sz="3600" dirty="0">
              <a:solidFill>
                <a:prstClr val="black"/>
              </a:solidFill>
              <a:latin typeface="Calibri"/>
            </a:endParaRPr>
          </a:p>
        </p:txBody>
      </p:sp>
    </p:spTree>
    <p:extLst>
      <p:ext uri="{BB962C8B-B14F-4D97-AF65-F5344CB8AC3E}">
        <p14:creationId xmlns:p14="http://schemas.microsoft.com/office/powerpoint/2010/main" val="788176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134" y="122173"/>
            <a:ext cx="5311289" cy="2308324"/>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Can we apply homeomorphic encryption also to the images using,  e.g., </a:t>
            </a:r>
            <a:r>
              <a:rPr lang="en-US" sz="3600" b="1" i="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autoencoders</a:t>
            </a: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a:t>
            </a:r>
            <a:endParaRPr lang="en-US" sz="3600" dirty="0">
              <a:solidFill>
                <a:prstClr val="black"/>
              </a:solidFill>
              <a:latin typeface="Calibri"/>
            </a:endParaRPr>
          </a:p>
        </p:txBody>
      </p:sp>
      <p:pic>
        <p:nvPicPr>
          <p:cNvPr id="8" name="Picture 7"/>
          <p:cNvPicPr>
            <a:picLocks noChangeAspect="1"/>
          </p:cNvPicPr>
          <p:nvPr/>
        </p:nvPicPr>
        <p:blipFill>
          <a:blip r:embed="rId2"/>
          <a:stretch>
            <a:fillRect/>
          </a:stretch>
        </p:blipFill>
        <p:spPr>
          <a:xfrm>
            <a:off x="118548" y="2875175"/>
            <a:ext cx="7069551" cy="3673512"/>
          </a:xfrm>
          <a:prstGeom prst="rect">
            <a:avLst/>
          </a:prstGeom>
        </p:spPr>
      </p:pic>
      <p:sp>
        <p:nvSpPr>
          <p:cNvPr id="2" name="Rectangle 1"/>
          <p:cNvSpPr/>
          <p:nvPr/>
        </p:nvSpPr>
        <p:spPr>
          <a:xfrm>
            <a:off x="7503736" y="5082062"/>
            <a:ext cx="4609707" cy="1015663"/>
          </a:xfrm>
          <a:prstGeom prst="rect">
            <a:avLst/>
          </a:prstGeom>
        </p:spPr>
        <p:txBody>
          <a:bodyPr wrap="square">
            <a:spAutoFit/>
          </a:bodyPr>
          <a:lstStyle/>
          <a:p>
            <a:r>
              <a:rPr lang="en-GB" sz="2400" dirty="0">
                <a:latin typeface="Times New Roman" panose="02020603050405020304" pitchFamily="18" charset="0"/>
                <a:ea typeface="SimSun" panose="02010600030101010101" pitchFamily="2" charset="-122"/>
              </a:rPr>
              <a:t>Autoencoders:</a:t>
            </a:r>
          </a:p>
          <a:p>
            <a:pPr marL="342900" indent="-342900">
              <a:buAutoNum type="alphaLcParenBoth"/>
            </a:pPr>
            <a:r>
              <a:rPr lang="en-GB" dirty="0">
                <a:latin typeface="Times New Roman" panose="02020603050405020304" pitchFamily="18" charset="0"/>
                <a:ea typeface="SimSun" panose="02010600030101010101" pitchFamily="2" charset="-122"/>
              </a:rPr>
              <a:t>the basic (e.g., convolutional) autoencoder;</a:t>
            </a:r>
          </a:p>
          <a:p>
            <a:pPr marL="342900" indent="-342900">
              <a:buAutoNum type="alphaLcParenBoth"/>
            </a:pPr>
            <a:r>
              <a:rPr lang="en-GB" dirty="0">
                <a:latin typeface="Times New Roman" panose="02020603050405020304" pitchFamily="18" charset="0"/>
                <a:ea typeface="SimSun" panose="02010600030101010101" pitchFamily="2" charset="-122"/>
              </a:rPr>
              <a:t> [convolutional] variational autoencoder.</a:t>
            </a:r>
            <a:endParaRPr lang="en-US" dirty="0"/>
          </a:p>
        </p:txBody>
      </p:sp>
      <p:sp>
        <p:nvSpPr>
          <p:cNvPr id="9" name="Rectangle 8"/>
          <p:cNvSpPr/>
          <p:nvPr/>
        </p:nvSpPr>
        <p:spPr>
          <a:xfrm>
            <a:off x="5458120" y="229895"/>
            <a:ext cx="6655323" cy="4401205"/>
          </a:xfrm>
          <a:prstGeom prst="rect">
            <a:avLst/>
          </a:prstGeom>
          <a:solidFill>
            <a:schemeClr val="bg1">
              <a:lumMod val="85000"/>
            </a:schemeClr>
          </a:solidFill>
          <a:ln w="25400">
            <a:solidFill>
              <a:schemeClr val="tx1"/>
            </a:solidFill>
          </a:ln>
        </p:spPr>
        <p:txBody>
          <a:bodyPr wrap="square">
            <a:spAutoFit/>
          </a:bodyPr>
          <a:lstStyle/>
          <a:p>
            <a:pPr algn="just"/>
            <a:r>
              <a:rPr lang="en-US" sz="2000" dirty="0">
                <a:solidFill>
                  <a:srgbClr val="000000"/>
                </a:solidFill>
                <a:latin typeface="Times New Roman" panose="02020603050405020304" pitchFamily="18" charset="0"/>
                <a:ea typeface="SimSun" panose="02010600030101010101" pitchFamily="2" charset="-122"/>
              </a:rPr>
              <a:t>An autoencoder is a type of deep learning network that is trained to replicate its input data. A basic or simple autoencoder consists of two networks: Encoder and Decoder (see (a)). The training process is organized so that the Encoder (having some image as an input) learns a set of hidden-within-image features, shown as a latent vector in (a). Simultaneously, the Decoder is trained to reconstruct the original image based on the latent vector. The more image-generation-specific option of an autoencoder (an alternative to popular Generative Adversarial Networks) is a variational autoencoder (b). It assumes the development of a low-dimensional latent vector space of representations (see (b)) where each point can be mapped to a realistically looking image. The role of such mapping (latent vector – grid of pixels for an image) is played by the Decoder. </a:t>
            </a:r>
            <a:endParaRPr lang="en-US" sz="2000" dirty="0"/>
          </a:p>
        </p:txBody>
      </p:sp>
    </p:spTree>
    <p:extLst>
      <p:ext uri="{BB962C8B-B14F-4D97-AF65-F5344CB8AC3E}">
        <p14:creationId xmlns:p14="http://schemas.microsoft.com/office/powerpoint/2010/main" val="3529801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969" y="2729685"/>
            <a:ext cx="11373159" cy="1077218"/>
          </a:xfrm>
          <a:prstGeom prst="rect">
            <a:avLst/>
          </a:prstGeom>
        </p:spPr>
        <p:txBody>
          <a:bodyPr wrap="square">
            <a:spAutoFit/>
          </a:bodyPr>
          <a:lstStyle/>
          <a:p>
            <a:pPr algn="ct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GB"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Encryption and Generation of Images for Privacy-Preserving Machine Learning in Smart Manufacturing</a:t>
            </a: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6" name="Rectangle 5"/>
          <p:cNvSpPr/>
          <p:nvPr/>
        </p:nvSpPr>
        <p:spPr>
          <a:xfrm>
            <a:off x="5323785" y="3781316"/>
            <a:ext cx="1551322"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8012</a:t>
            </a:r>
          </a:p>
        </p:txBody>
      </p:sp>
      <p:sp>
        <p:nvSpPr>
          <p:cNvPr id="7" name="Rectangle 6"/>
          <p:cNvSpPr/>
          <p:nvPr/>
        </p:nvSpPr>
        <p:spPr>
          <a:xfrm>
            <a:off x="643351" y="4296145"/>
            <a:ext cx="10904395" cy="52322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rgbClr val="FF0000"/>
                </a:solidFill>
              </a:rPr>
              <a:t>Vagan Terziyan</a:t>
            </a:r>
            <a:r>
              <a:rPr lang="en-US" sz="2800" b="1" dirty="0">
                <a:ln/>
                <a:solidFill>
                  <a:schemeClr val="accent3"/>
                </a:solidFill>
              </a:rPr>
              <a:t>, Diana Malyk, Mariia Golovianko &amp; Vladyslav Branytskyi</a:t>
            </a:r>
          </a:p>
        </p:txBody>
      </p:sp>
      <p:pic>
        <p:nvPicPr>
          <p:cNvPr id="13" name="Picture 12"/>
          <p:cNvPicPr>
            <a:picLocks noChangeAspect="1"/>
          </p:cNvPicPr>
          <p:nvPr/>
        </p:nvPicPr>
        <p:blipFill>
          <a:blip r:embed="rId2"/>
          <a:stretch>
            <a:fillRect/>
          </a:stretch>
        </p:blipFill>
        <p:spPr>
          <a:xfrm>
            <a:off x="82091" y="5410797"/>
            <a:ext cx="1346660" cy="983144"/>
          </a:xfrm>
          <a:prstGeom prst="rect">
            <a:avLst/>
          </a:prstGeom>
        </p:spPr>
      </p:pic>
      <p:sp>
        <p:nvSpPr>
          <p:cNvPr id="14" name="Rectangle 13"/>
          <p:cNvSpPr/>
          <p:nvPr/>
        </p:nvSpPr>
        <p:spPr>
          <a:xfrm>
            <a:off x="1457326" y="5523512"/>
            <a:ext cx="3600449" cy="800219"/>
          </a:xfrm>
          <a:prstGeom prst="rect">
            <a:avLst/>
          </a:prstGeom>
        </p:spPr>
        <p:txBody>
          <a:bodyPr wrap="square">
            <a:spAutoFit/>
          </a:bodyPr>
          <a:lstStyle/>
          <a:p>
            <a:r>
              <a:rPr lang="en-US" b="1" i="0" dirty="0">
                <a:effectLst/>
                <a:latin typeface="Montserrat"/>
              </a:rPr>
              <a:t>ISM 2022</a:t>
            </a:r>
            <a:endParaRPr lang="en-US" b="1" dirty="0">
              <a:effectLst/>
              <a:latin typeface="Montserrat"/>
            </a:endParaRPr>
          </a:p>
          <a:p>
            <a:r>
              <a:rPr lang="en-US" sz="1400" b="1" dirty="0">
                <a:effectLst/>
                <a:latin typeface="Montserrat"/>
              </a:rPr>
              <a:t>International Conference on Industry 4.0</a:t>
            </a:r>
          </a:p>
          <a:p>
            <a:r>
              <a:rPr lang="en-US" sz="1400" b="1" dirty="0">
                <a:effectLst/>
                <a:latin typeface="Montserrat"/>
              </a:rPr>
              <a:t>and Smart Manufacturing</a:t>
            </a:r>
          </a:p>
        </p:txBody>
      </p:sp>
      <p:sp>
        <p:nvSpPr>
          <p:cNvPr id="15" name="Rectangle 14"/>
          <p:cNvSpPr/>
          <p:nvPr/>
        </p:nvSpPr>
        <p:spPr>
          <a:xfrm>
            <a:off x="8930437" y="5032038"/>
            <a:ext cx="3227223" cy="369332"/>
          </a:xfrm>
          <a:prstGeom prst="rect">
            <a:avLst/>
          </a:prstGeom>
          <a:noFill/>
        </p:spPr>
        <p:txBody>
          <a:bodyPr wrap="squar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4 November, 2022, 11</a:t>
            </a:r>
            <a:r>
              <a:rPr lang="en-US" dirty="0">
                <a:ln w="0"/>
                <a:effectLst>
                  <a:outerShdw blurRad="38100" dist="19050" dir="2700000" algn="tl" rotWithShape="0">
                    <a:schemeClr val="dk1">
                      <a:alpha val="40000"/>
                    </a:schemeClr>
                  </a:outerShdw>
                </a:effectLst>
              </a:rPr>
              <a:t>:20 - 11:40</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6" name="Rectangle 15"/>
          <p:cNvSpPr/>
          <p:nvPr/>
        </p:nvSpPr>
        <p:spPr>
          <a:xfrm>
            <a:off x="8960577" y="5668027"/>
            <a:ext cx="3129236" cy="584775"/>
          </a:xfrm>
          <a:prstGeom prst="rect">
            <a:avLst/>
          </a:prstGeom>
        </p:spPr>
        <p:txBody>
          <a:bodyPr wrap="square">
            <a:spAutoFit/>
          </a:bodyPr>
          <a:lstStyle/>
          <a:p>
            <a:pPr algn="just"/>
            <a:r>
              <a:rPr lang="en-US" sz="1600" b="1" dirty="0">
                <a:effectLst/>
                <a:latin typeface="Times New Roman" panose="02020603050405020304" pitchFamily="18" charset="0"/>
                <a:cs typeface="Times New Roman" panose="02020603050405020304" pitchFamily="18" charset="0"/>
              </a:rPr>
              <a:t>Section/Room:</a:t>
            </a:r>
          </a:p>
          <a:p>
            <a:pPr algn="just"/>
            <a:r>
              <a:rPr lang="en-US" sz="1600" b="1" dirty="0">
                <a:solidFill>
                  <a:srgbClr val="7030A0"/>
                </a:solidFill>
                <a:effectLst/>
                <a:latin typeface="Times New Roman" panose="02020603050405020304" pitchFamily="18" charset="0"/>
                <a:cs typeface="Times New Roman" panose="02020603050405020304" pitchFamily="18" charset="0"/>
              </a:rPr>
              <a:t>S 4.2 - SECURITY </a:t>
            </a:r>
            <a:r>
              <a:rPr lang="en-US" sz="1600" b="1" dirty="0">
                <a:solidFill>
                  <a:srgbClr val="7030A0"/>
                </a:solidFill>
                <a:latin typeface="Times New Roman" panose="02020603050405020304" pitchFamily="18" charset="0"/>
                <a:cs typeface="Times New Roman" panose="02020603050405020304" pitchFamily="18" charset="0"/>
              </a:rPr>
              <a:t> </a:t>
            </a:r>
            <a:r>
              <a:rPr lang="en-US" sz="1600" b="1" dirty="0">
                <a:solidFill>
                  <a:srgbClr val="7030A0"/>
                </a:solidFill>
                <a:effectLst/>
                <a:latin typeface="Times New Roman" panose="02020603050405020304" pitchFamily="18" charset="0"/>
                <a:cs typeface="Times New Roman" panose="02020603050405020304" pitchFamily="18" charset="0"/>
              </a:rPr>
              <a:t>/  Room: HS</a:t>
            </a:r>
            <a:r>
              <a:rPr lang="en-US" sz="1600" b="1" baseline="-25000" dirty="0">
                <a:solidFill>
                  <a:srgbClr val="7030A0"/>
                </a:solidFill>
                <a:effectLst/>
                <a:latin typeface="Times New Roman" panose="02020603050405020304" pitchFamily="18" charset="0"/>
                <a:cs typeface="Times New Roman" panose="02020603050405020304" pitchFamily="18" charset="0"/>
              </a:rPr>
              <a:t>5</a:t>
            </a:r>
            <a:endParaRPr lang="en-US" sz="1600" baseline="-25000" dirty="0">
              <a:solidFill>
                <a:srgbClr val="7030A0"/>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5272432" y="5081118"/>
            <a:ext cx="3520623" cy="1337364"/>
            <a:chOff x="5272432" y="5358557"/>
            <a:chExt cx="3520623" cy="1337364"/>
          </a:xfrm>
        </p:grpSpPr>
        <p:pic>
          <p:nvPicPr>
            <p:cNvPr id="19" name="Picture 18"/>
            <p:cNvPicPr>
              <a:picLocks noChangeAspect="1"/>
            </p:cNvPicPr>
            <p:nvPr/>
          </p:nvPicPr>
          <p:blipFill>
            <a:blip r:embed="rId3"/>
            <a:stretch>
              <a:fillRect/>
            </a:stretch>
          </p:blipFill>
          <p:spPr>
            <a:xfrm>
              <a:off x="5272432" y="5358557"/>
              <a:ext cx="3520623" cy="1337364"/>
            </a:xfrm>
            <a:prstGeom prst="rect">
              <a:avLst/>
            </a:prstGeom>
          </p:spPr>
        </p:pic>
        <p:sp>
          <p:nvSpPr>
            <p:cNvPr id="20" name="Rectangle 19"/>
            <p:cNvSpPr/>
            <p:nvPr/>
          </p:nvSpPr>
          <p:spPr>
            <a:xfrm>
              <a:off x="6795437" y="5406182"/>
              <a:ext cx="1929464" cy="461665"/>
            </a:xfrm>
            <a:prstGeom prst="rect">
              <a:avLst/>
            </a:prstGeom>
            <a:solidFill>
              <a:schemeClr val="bg1"/>
            </a:solidFill>
          </p:spPr>
          <p:txBody>
            <a:bodyPr wrap="square">
              <a:spAutoFit/>
            </a:bodyPr>
            <a:lstStyle/>
            <a:p>
              <a:pPr algn="just"/>
              <a:r>
                <a:rPr lang="en-US" sz="1200" b="1" dirty="0">
                  <a:solidFill>
                    <a:srgbClr val="7030A0"/>
                  </a:solidFill>
                  <a:effectLst/>
                  <a:latin typeface="Montserrat"/>
                </a:rPr>
                <a:t>University of Applied Science, Linz, Austria</a:t>
              </a:r>
              <a:endParaRPr lang="en-US" sz="1200" dirty="0">
                <a:solidFill>
                  <a:srgbClr val="7030A0"/>
                </a:solidFill>
              </a:endParaRPr>
            </a:p>
          </p:txBody>
        </p:sp>
      </p:grpSp>
      <p:pic>
        <p:nvPicPr>
          <p:cNvPr id="21" name="Picture 20"/>
          <p:cNvPicPr>
            <a:picLocks noChangeAspect="1"/>
          </p:cNvPicPr>
          <p:nvPr/>
        </p:nvPicPr>
        <p:blipFill>
          <a:blip r:embed="rId4"/>
          <a:stretch>
            <a:fillRect/>
          </a:stretch>
        </p:blipFill>
        <p:spPr>
          <a:xfrm>
            <a:off x="8943889" y="5410388"/>
            <a:ext cx="3138071" cy="212751"/>
          </a:xfrm>
          <a:prstGeom prst="rect">
            <a:avLst/>
          </a:prstGeom>
        </p:spPr>
      </p:pic>
      <p:grpSp>
        <p:nvGrpSpPr>
          <p:cNvPr id="2" name="Group 1"/>
          <p:cNvGrpSpPr/>
          <p:nvPr/>
        </p:nvGrpSpPr>
        <p:grpSpPr>
          <a:xfrm>
            <a:off x="0" y="9228"/>
            <a:ext cx="12192000" cy="2119399"/>
            <a:chOff x="0" y="18854"/>
            <a:chExt cx="12055582" cy="1889114"/>
          </a:xfrm>
        </p:grpSpPr>
        <p:pic>
          <p:nvPicPr>
            <p:cNvPr id="1026" name="Picture 2" descr="File:Visual cryptography animation.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8854"/>
              <a:ext cx="5352485" cy="18891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edia-exp1.licdn.com/dms/image/C5112AQFr2A0RLNSeHg/article-cover_image-shrink_423_752/0/1547915152810?e=1671062400&amp;v=beta&amp;t=kc0NO8_fHmS3eozWXOO5zKvvSBNnxJkETj62Ii48yY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52485" y="36945"/>
              <a:ext cx="3372415" cy="185216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How to Protect Your Data Online"/>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58719" y="36945"/>
              <a:ext cx="3296863" cy="185217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3393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58120" y="47136"/>
            <a:ext cx="6733880" cy="32698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a:blip r:embed="rId2"/>
          <a:stretch>
            <a:fillRect/>
          </a:stretch>
        </p:blipFill>
        <p:spPr>
          <a:xfrm>
            <a:off x="5731497" y="92365"/>
            <a:ext cx="6303486" cy="2686617"/>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5986" y="3335862"/>
            <a:ext cx="6928702" cy="3074366"/>
          </a:xfrm>
          <a:prstGeom prst="rect">
            <a:avLst/>
          </a:prstGeom>
          <a:noFill/>
          <a:ln>
            <a:noFill/>
          </a:ln>
        </p:spPr>
      </p:pic>
      <p:sp>
        <p:nvSpPr>
          <p:cNvPr id="6" name="Rectangle 5"/>
          <p:cNvSpPr/>
          <p:nvPr/>
        </p:nvSpPr>
        <p:spPr>
          <a:xfrm>
            <a:off x="7098384" y="3674076"/>
            <a:ext cx="4936599" cy="2585323"/>
          </a:xfrm>
          <a:prstGeom prst="rect">
            <a:avLst/>
          </a:prstGeom>
        </p:spPr>
        <p:txBody>
          <a:bodyPr wrap="square">
            <a:spAutoFit/>
          </a:bodyPr>
          <a:lstStyle/>
          <a:p>
            <a:pPr algn="just"/>
            <a:r>
              <a:rPr lang="en-GB" dirty="0">
                <a:solidFill>
                  <a:srgbClr val="333333"/>
                </a:solidFill>
                <a:latin typeface="Times New Roman" panose="02020603050405020304" pitchFamily="18" charset="0"/>
                <a:ea typeface="SimSun" panose="02010600030101010101" pitchFamily="2" charset="-122"/>
              </a:rPr>
              <a:t>Figure illustrates the result of applying the convolutional (driven by VGG-11 family of neural architectures) autoencoder for image encryption via homeomorphic transformation of the latent space. One can see that the private information from the original image can be safely hidden. Classification with the encrypted by this way images is possible yet gives slightly lower classification accuracy comparably to the pre-trained feature extractors.</a:t>
            </a:r>
            <a:endParaRPr lang="en-US" dirty="0"/>
          </a:p>
        </p:txBody>
      </p:sp>
      <p:sp>
        <p:nvSpPr>
          <p:cNvPr id="7" name="Rectangle 6"/>
          <p:cNvSpPr/>
          <p:nvPr/>
        </p:nvSpPr>
        <p:spPr>
          <a:xfrm>
            <a:off x="542756" y="92365"/>
            <a:ext cx="3851564" cy="2862322"/>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Topological (homeomorphic) encryption is doable also with private image data</a:t>
            </a:r>
            <a:endParaRPr lang="en-US" sz="3600" dirty="0">
              <a:solidFill>
                <a:prstClr val="black"/>
              </a:solidFill>
              <a:latin typeface="Calibri"/>
            </a:endParaRPr>
          </a:p>
        </p:txBody>
      </p:sp>
      <p:sp>
        <p:nvSpPr>
          <p:cNvPr id="8" name="Rectangle 7"/>
          <p:cNvSpPr/>
          <p:nvPr/>
        </p:nvSpPr>
        <p:spPr>
          <a:xfrm>
            <a:off x="6308103" y="2746653"/>
            <a:ext cx="5033913" cy="523220"/>
          </a:xfrm>
          <a:prstGeom prst="rect">
            <a:avLst/>
          </a:prstGeom>
        </p:spPr>
        <p:txBody>
          <a:bodyPr wrap="square">
            <a:spAutoFit/>
          </a:bodyPr>
          <a:lstStyle/>
          <a:p>
            <a:r>
              <a:rPr lang="en-GB" sz="1400" dirty="0">
                <a:latin typeface="Times New Roman" panose="02020603050405020304" pitchFamily="18" charset="0"/>
                <a:ea typeface="SimSun" panose="02010600030101010101" pitchFamily="2" charset="-122"/>
              </a:rPr>
              <a:t>The homeomorphic latent space transformation as a PPML approach to encrypt the images using a convolutional autoencoder.</a:t>
            </a:r>
            <a:endParaRPr lang="en-US" sz="1400" dirty="0"/>
          </a:p>
        </p:txBody>
      </p:sp>
    </p:spTree>
    <p:extLst>
      <p:ext uri="{BB962C8B-B14F-4D97-AF65-F5344CB8AC3E}">
        <p14:creationId xmlns:p14="http://schemas.microsoft.com/office/powerpoint/2010/main" val="2197239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9701" y="3426588"/>
            <a:ext cx="11412896" cy="1956111"/>
          </a:xfrm>
          <a:prstGeom prst="rect">
            <a:avLst/>
          </a:prstGeom>
          <a:ln w="38100">
            <a:solidFill>
              <a:schemeClr val="tx1"/>
            </a:solidFill>
          </a:ln>
        </p:spPr>
      </p:pic>
      <p:sp>
        <p:nvSpPr>
          <p:cNvPr id="5" name="Rectangle 4"/>
          <p:cNvSpPr/>
          <p:nvPr/>
        </p:nvSpPr>
        <p:spPr>
          <a:xfrm>
            <a:off x="75416" y="779125"/>
            <a:ext cx="12019174" cy="2585323"/>
          </a:xfrm>
          <a:prstGeom prst="rect">
            <a:avLst/>
          </a:prstGeom>
        </p:spPr>
        <p:txBody>
          <a:bodyPr wrap="square">
            <a:spAutoFit/>
          </a:bodyPr>
          <a:lstStyle/>
          <a:p>
            <a:pPr indent="173990" algn="just">
              <a:spcBef>
                <a:spcPts val="600"/>
              </a:spcBef>
            </a:pPr>
            <a:r>
              <a:rPr lang="en-US" sz="1600" dirty="0">
                <a:solidFill>
                  <a:srgbClr val="333333"/>
                </a:solidFill>
                <a:latin typeface="Times New Roman" panose="02020603050405020304" pitchFamily="18" charset="0"/>
                <a:ea typeface="SimSun" panose="02010600030101010101" pitchFamily="2" charset="-122"/>
              </a:rPr>
              <a:t>For the experiments with the much more powerful (than VGG-11) and pre-trained feature extractors, we have chosen the ResNet architecture [29] according to the configuration ResNet-18, see, e.g. [30], which has been pretrained for the Kaggle (www.kaggle.com/datasets/pytorch/resnet18). Extracted and encrypted feature vectors for Kaggle dataset have been used for image classification and show better classification accuracy comparably to the feature vectors extracted by the convolutional autoencoder, as can be seen from the table. One can see that there is almost no accuracy loss within the classification tasks in safe (three layers of deep encryption) dataset comparably to the original dataset. Therefore, if there is no need to visualize and show the encrypted images, then the feature extractors are the better choice to assist PPML with the homeomorphic transformation algorithm.</a:t>
            </a:r>
            <a:endParaRPr lang="fi-FI" sz="1600" dirty="0">
              <a:latin typeface="Times New Roman" panose="02020603050405020304" pitchFamily="18" charset="0"/>
              <a:ea typeface="SimSun" panose="02010600030101010101" pitchFamily="2" charset="-122"/>
            </a:endParaRPr>
          </a:p>
          <a:p>
            <a:pPr>
              <a:spcBef>
                <a:spcPts val="600"/>
              </a:spcBef>
            </a:pPr>
            <a:endParaRPr lang="en-GB" sz="800" dirty="0">
              <a:solidFill>
                <a:srgbClr val="333333"/>
              </a:solidFill>
              <a:latin typeface="Times New Roman" panose="02020603050405020304" pitchFamily="18" charset="0"/>
              <a:ea typeface="SimSun" panose="02010600030101010101" pitchFamily="2" charset="-122"/>
            </a:endParaRPr>
          </a:p>
          <a:p>
            <a:pPr>
              <a:spcBef>
                <a:spcPts val="600"/>
              </a:spcBef>
            </a:pPr>
            <a:r>
              <a:rPr lang="en-GB" sz="1600" dirty="0">
                <a:solidFill>
                  <a:srgbClr val="333333"/>
                </a:solidFill>
                <a:latin typeface="Times New Roman" panose="02020603050405020304" pitchFamily="18" charset="0"/>
                <a:ea typeface="SimSun" panose="02010600030101010101" pitchFamily="2" charset="-122"/>
              </a:rPr>
              <a:t>The source code and more details related to the Kaggle dataset encryption experiments together with the corresponding plots and figures can be found in </a:t>
            </a:r>
            <a:r>
              <a:rPr lang="en-GB" sz="1600" dirty="0">
                <a:solidFill>
                  <a:srgbClr val="333333"/>
                </a:solidFill>
                <a:latin typeface="Times New Roman" panose="02020603050405020304" pitchFamily="18" charset="0"/>
                <a:ea typeface="SimSun" panose="02010600030101010101" pitchFamily="2" charset="-122"/>
                <a:hlinkClick r:id="rId3"/>
              </a:rPr>
              <a:t>https://github.com/Adversarial-Intelligence-Group/image-encryption</a:t>
            </a:r>
            <a:r>
              <a:rPr lang="en-GB" sz="1600" dirty="0">
                <a:solidFill>
                  <a:srgbClr val="333333"/>
                </a:solidFill>
                <a:latin typeface="Times New Roman" panose="02020603050405020304" pitchFamily="18" charset="0"/>
                <a:ea typeface="SimSun" panose="02010600030101010101" pitchFamily="2" charset="-122"/>
              </a:rPr>
              <a:t> .</a:t>
            </a:r>
            <a:endParaRPr lang="en-US" sz="1600" dirty="0"/>
          </a:p>
        </p:txBody>
      </p:sp>
      <p:sp>
        <p:nvSpPr>
          <p:cNvPr id="6" name="Rectangle 5"/>
          <p:cNvSpPr/>
          <p:nvPr/>
        </p:nvSpPr>
        <p:spPr>
          <a:xfrm>
            <a:off x="297659" y="122173"/>
            <a:ext cx="6187982"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Experimental evaluation</a:t>
            </a:r>
            <a:endParaRPr lang="en-US" sz="3600" dirty="0">
              <a:solidFill>
                <a:prstClr val="black"/>
              </a:solidFill>
              <a:latin typeface="Calibri"/>
            </a:endParaRPr>
          </a:p>
        </p:txBody>
      </p:sp>
      <p:sp>
        <p:nvSpPr>
          <p:cNvPr id="7" name="Rectangle 6"/>
          <p:cNvSpPr/>
          <p:nvPr/>
        </p:nvSpPr>
        <p:spPr>
          <a:xfrm>
            <a:off x="297659" y="5429534"/>
            <a:ext cx="11474938" cy="469359"/>
          </a:xfrm>
          <a:prstGeom prst="rect">
            <a:avLst/>
          </a:prstGeom>
        </p:spPr>
        <p:txBody>
          <a:bodyPr wrap="square">
            <a:spAutoFit/>
          </a:bodyPr>
          <a:lstStyle/>
          <a:p>
            <a:pPr marL="155575" marR="0" indent="-155575" algn="just">
              <a:spcBef>
                <a:spcPts val="0"/>
              </a:spcBef>
              <a:spcAft>
                <a:spcPts val="300"/>
              </a:spcAft>
              <a:tabLst>
                <a:tab pos="1257300" algn="l"/>
              </a:tabLst>
            </a:pPr>
            <a:r>
              <a:rPr lang="en-US" sz="1100" dirty="0">
                <a:solidFill>
                  <a:srgbClr val="000000"/>
                </a:solidFill>
                <a:latin typeface="Times New Roman" panose="02020603050405020304" pitchFamily="18" charset="0"/>
                <a:ea typeface="Batang"/>
                <a:cs typeface="Times New Roman" panose="02020603050405020304" pitchFamily="18" charset="0"/>
              </a:rPr>
              <a:t>[29] </a:t>
            </a:r>
            <a:r>
              <a:rPr lang="en-US" sz="1100" dirty="0">
                <a:solidFill>
                  <a:srgbClr val="000000"/>
                </a:solidFill>
                <a:highlight>
                  <a:srgbClr val="FFFFFF"/>
                </a:highlight>
                <a:latin typeface="Times New Roman" panose="02020603050405020304" pitchFamily="18" charset="0"/>
                <a:ea typeface="Batang"/>
                <a:cs typeface="Times New Roman" panose="02020603050405020304" pitchFamily="18" charset="0"/>
              </a:rPr>
              <a:t>He, K., Zhang, X., Ren, S., and Sun, J. (2016). “Deep residual learning for image recognition”. In: </a:t>
            </a:r>
            <a:r>
              <a:rPr lang="en-US" sz="1100" i="1" dirty="0">
                <a:solidFill>
                  <a:srgbClr val="000000"/>
                </a:solidFill>
                <a:highlight>
                  <a:srgbClr val="FFFFFF"/>
                </a:highlight>
                <a:latin typeface="Times New Roman" panose="02020603050405020304" pitchFamily="18" charset="0"/>
                <a:ea typeface="Batang"/>
                <a:cs typeface="Times New Roman" panose="02020603050405020304" pitchFamily="18" charset="0"/>
              </a:rPr>
              <a:t>Proceedings of the IEEE Conference on Computer Vision and Pattern Recognition</a:t>
            </a:r>
            <a:r>
              <a:rPr lang="en-US" sz="1100" dirty="0">
                <a:solidFill>
                  <a:srgbClr val="000000"/>
                </a:solidFill>
                <a:highlight>
                  <a:srgbClr val="FFFFFF"/>
                </a:highlight>
                <a:latin typeface="Times New Roman" panose="02020603050405020304" pitchFamily="18" charset="0"/>
                <a:ea typeface="Batang"/>
                <a:cs typeface="Times New Roman" panose="02020603050405020304" pitchFamily="18" charset="0"/>
              </a:rPr>
              <a:t> (pp. 770-778). </a:t>
            </a:r>
            <a:endParaRPr lang="fi-FI" sz="1100" dirty="0">
              <a:latin typeface="Arial" panose="020B0604020202020204" pitchFamily="34" charset="0"/>
              <a:ea typeface="Batang"/>
              <a:cs typeface="Times New Roman" panose="02020603050405020304" pitchFamily="18" charset="0"/>
            </a:endParaRPr>
          </a:p>
          <a:p>
            <a:r>
              <a:rPr lang="en-GB" sz="1100" dirty="0">
                <a:solidFill>
                  <a:srgbClr val="000000"/>
                </a:solidFill>
                <a:latin typeface="Times New Roman" panose="02020603050405020304" pitchFamily="18" charset="0"/>
                <a:ea typeface="SimSun" panose="02010600030101010101" pitchFamily="2" charset="-122"/>
              </a:rPr>
              <a:t>[30] </a:t>
            </a:r>
            <a:r>
              <a:rPr lang="en-GB" sz="1100" dirty="0">
                <a:solidFill>
                  <a:srgbClr val="000000"/>
                </a:solidFill>
                <a:highlight>
                  <a:srgbClr val="FFFFFF"/>
                </a:highlight>
                <a:latin typeface="Times New Roman" panose="02020603050405020304" pitchFamily="18" charset="0"/>
                <a:ea typeface="SimSun" panose="02010600030101010101" pitchFamily="2" charset="-122"/>
              </a:rPr>
              <a:t>Wang, S., Xia, X., Ye, L., and Yang, B. (2021). “Automatic detection and classification of steel surface defect using deep convolutional neural networks”. </a:t>
            </a:r>
            <a:r>
              <a:rPr lang="en-GB" sz="1100" i="1" dirty="0">
                <a:solidFill>
                  <a:srgbClr val="000000"/>
                </a:solidFill>
                <a:highlight>
                  <a:srgbClr val="FFFFFF"/>
                </a:highlight>
                <a:latin typeface="Times New Roman" panose="02020603050405020304" pitchFamily="18" charset="0"/>
                <a:ea typeface="SimSun" panose="02010600030101010101" pitchFamily="2" charset="-122"/>
              </a:rPr>
              <a:t>Metals</a:t>
            </a:r>
            <a:r>
              <a:rPr lang="en-GB" sz="1100" dirty="0">
                <a:solidFill>
                  <a:srgbClr val="000000"/>
                </a:solidFill>
                <a:highlight>
                  <a:srgbClr val="FFFFFF"/>
                </a:highlight>
                <a:latin typeface="Times New Roman" panose="02020603050405020304" pitchFamily="18" charset="0"/>
                <a:ea typeface="SimSun" panose="02010600030101010101" pitchFamily="2" charset="-122"/>
              </a:rPr>
              <a:t>, </a:t>
            </a:r>
            <a:r>
              <a:rPr lang="en-GB" sz="1100" b="1" dirty="0">
                <a:solidFill>
                  <a:srgbClr val="000000"/>
                </a:solidFill>
                <a:highlight>
                  <a:srgbClr val="FFFFFF"/>
                </a:highlight>
                <a:latin typeface="Times New Roman" panose="02020603050405020304" pitchFamily="18" charset="0"/>
                <a:ea typeface="SimSun" panose="02010600030101010101" pitchFamily="2" charset="-122"/>
              </a:rPr>
              <a:t>11(3)</a:t>
            </a:r>
            <a:r>
              <a:rPr lang="en-GB" sz="1100" dirty="0">
                <a:solidFill>
                  <a:srgbClr val="000000"/>
                </a:solidFill>
                <a:highlight>
                  <a:srgbClr val="FFFFFF"/>
                </a:highlight>
                <a:latin typeface="Times New Roman" panose="02020603050405020304" pitchFamily="18" charset="0"/>
                <a:ea typeface="SimSun" panose="02010600030101010101" pitchFamily="2" charset="-122"/>
              </a:rPr>
              <a:t>, 388.</a:t>
            </a:r>
            <a:endParaRPr lang="en-US" sz="1100" dirty="0"/>
          </a:p>
        </p:txBody>
      </p:sp>
    </p:spTree>
    <p:extLst>
      <p:ext uri="{BB962C8B-B14F-4D97-AF65-F5344CB8AC3E}">
        <p14:creationId xmlns:p14="http://schemas.microsoft.com/office/powerpoint/2010/main" val="3416113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381" y="30642"/>
            <a:ext cx="3549342" cy="646331"/>
          </a:xfrm>
          <a:prstGeom prst="rect">
            <a:avLst/>
          </a:prstGeom>
        </p:spPr>
        <p:txBody>
          <a:bodyPr wrap="square">
            <a:spAutoFit/>
          </a:bodyPr>
          <a:lstStyle/>
          <a:p>
            <a:r>
              <a:rPr lang="en-GB" sz="3600" b="1" dirty="0">
                <a:ln w="11430"/>
                <a:solidFill>
                  <a:srgbClr val="7030A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Conclusions</a:t>
            </a:r>
            <a:endPar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sp>
        <p:nvSpPr>
          <p:cNvPr id="4" name="Rectangle 3"/>
          <p:cNvSpPr/>
          <p:nvPr/>
        </p:nvSpPr>
        <p:spPr>
          <a:xfrm>
            <a:off x="10221" y="755557"/>
            <a:ext cx="9982191" cy="5663089"/>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q"/>
            </a:pPr>
            <a:r>
              <a:rPr lang="en-GB" b="1" dirty="0">
                <a:solidFill>
                  <a:srgbClr val="7030A0"/>
                </a:solidFill>
                <a:latin typeface="+mj-lt"/>
                <a:ea typeface="SimSun" panose="02010600030101010101" pitchFamily="2" charset="-122"/>
              </a:rPr>
              <a:t>Image data (compared to the traditional tabular data) has certain specifics (features of images are hidden behind the pixels), which is the challenge for the mentioned PPML options. In this study, we have expanded the scope of the homeomorphic data space transformation algorithm to be also applied to image data. Privacy of an image is achieved by special encryption of the correspondent latent (feature) vector, obtained using convolutional autoencoders or more powerful pre-trained feature extractors. Such a PPML approach guarantees security of private data in the images and, at the same time, does not exclude the possibility to apply ML on top of the encrypted images;</a:t>
            </a:r>
          </a:p>
          <a:p>
            <a:pPr marL="285750" indent="-285750" algn="just">
              <a:spcBef>
                <a:spcPts val="600"/>
              </a:spcBef>
              <a:spcAft>
                <a:spcPts val="600"/>
              </a:spcAft>
              <a:buFont typeface="Wingdings" panose="05000000000000000000" pitchFamily="2" charset="2"/>
              <a:buChar char="q"/>
            </a:pPr>
            <a:r>
              <a:rPr lang="en-GB" b="1" dirty="0">
                <a:solidFill>
                  <a:srgbClr val="7030A0"/>
                </a:solidFill>
                <a:latin typeface="+mj-lt"/>
                <a:ea typeface="SimSun" panose="02010600030101010101" pitchFamily="2" charset="-122"/>
              </a:rPr>
              <a:t>In this paper, we also show that combining a homeomorphic data space (latent vector space for the images) transformation with a synthetic data generation (via convolutional variational autoencoders for the images) into one hybrid PPML process will essentially improve privacy. This is due to the fact that such a hybrid inherits the advantages of both components and eliminates most of the shortcomings of each one. For example, such a hybrid is capable of generating the well-protected synthetic images even on the basis of a relatively small number of the available original data samples, which is a problem if you apply the synthetic image generation alone without the encryption phase. Also, the leakage of the encryption keys, which is a problem with the encryption algorithm applied alone, will not be a problem for a hybrid due to the additional (synthetic image generation) PPML stage</a:t>
            </a:r>
            <a:r>
              <a:rPr lang="en-US" b="1" dirty="0">
                <a:solidFill>
                  <a:srgbClr val="7030A0"/>
                </a:solidFill>
                <a:latin typeface="+mj-lt"/>
                <a:ea typeface="SimSun" panose="02010600030101010101" pitchFamily="2" charset="-122"/>
              </a:rPr>
              <a:t>;</a:t>
            </a:r>
          </a:p>
          <a:p>
            <a:pPr marL="285750" indent="-285750" algn="just">
              <a:spcBef>
                <a:spcPts val="600"/>
              </a:spcBef>
              <a:spcAft>
                <a:spcPts val="600"/>
              </a:spcAft>
              <a:buFont typeface="Wingdings" panose="05000000000000000000" pitchFamily="2" charset="2"/>
              <a:buChar char="q"/>
            </a:pPr>
            <a:r>
              <a:rPr lang="en-GB" b="1" dirty="0">
                <a:solidFill>
                  <a:srgbClr val="7030A0"/>
                </a:solidFill>
                <a:latin typeface="+mj-lt"/>
                <a:ea typeface="SimSun" panose="02010600030101010101" pitchFamily="2" charset="-122"/>
              </a:rPr>
              <a:t>The source code and more additional illustrations for some of our image encryption experiments are available online at </a:t>
            </a:r>
            <a:r>
              <a:rPr lang="en-GB" b="1" dirty="0">
                <a:solidFill>
                  <a:srgbClr val="7030A0"/>
                </a:solidFill>
                <a:latin typeface="+mj-lt"/>
                <a:ea typeface="SimSun" panose="02010600030101010101" pitchFamily="2" charset="-122"/>
                <a:hlinkClick r:id="rId2"/>
              </a:rPr>
              <a:t>https://github.com/Adversarial-Intelligence-Group/image-encryption</a:t>
            </a:r>
            <a:r>
              <a:rPr lang="en-GB" b="1" dirty="0">
                <a:solidFill>
                  <a:srgbClr val="7030A0"/>
                </a:solidFill>
                <a:latin typeface="+mj-lt"/>
                <a:ea typeface="SimSun" panose="02010600030101010101" pitchFamily="2" charset="-122"/>
              </a:rPr>
              <a:t> </a:t>
            </a:r>
            <a:r>
              <a:rPr lang="en-US" b="1" dirty="0">
                <a:solidFill>
                  <a:srgbClr val="7030A0"/>
                </a:solidFill>
                <a:latin typeface="+mj-lt"/>
                <a:ea typeface="SimSun" panose="02010600030101010101" pitchFamily="2" charset="-122"/>
              </a:rPr>
              <a:t>. </a:t>
            </a:r>
            <a:endParaRPr lang="fi-FI" b="1" dirty="0">
              <a:solidFill>
                <a:srgbClr val="7030A0"/>
              </a:solidFill>
              <a:latin typeface="+mj-lt"/>
              <a:ea typeface="SimSun" panose="02010600030101010101" pitchFamily="2" charset="-122"/>
            </a:endParaRPr>
          </a:p>
        </p:txBody>
      </p:sp>
      <p:grpSp>
        <p:nvGrpSpPr>
          <p:cNvPr id="12" name="Group 11"/>
          <p:cNvGrpSpPr/>
          <p:nvPr/>
        </p:nvGrpSpPr>
        <p:grpSpPr>
          <a:xfrm>
            <a:off x="9964131" y="103678"/>
            <a:ext cx="2145638" cy="6251405"/>
            <a:chOff x="10020693" y="47116"/>
            <a:chExt cx="2145638" cy="6251405"/>
          </a:xfrm>
        </p:grpSpPr>
        <p:pic>
          <p:nvPicPr>
            <p:cNvPr id="6" name="Picture 5"/>
            <p:cNvPicPr>
              <a:picLocks noChangeAspect="1"/>
            </p:cNvPicPr>
            <p:nvPr/>
          </p:nvPicPr>
          <p:blipFill>
            <a:blip r:embed="rId3"/>
            <a:stretch>
              <a:fillRect/>
            </a:stretch>
          </p:blipFill>
          <p:spPr>
            <a:xfrm>
              <a:off x="10020693" y="47116"/>
              <a:ext cx="2145638" cy="2145638"/>
            </a:xfrm>
            <a:prstGeom prst="rect">
              <a:avLst/>
            </a:prstGeom>
          </p:spPr>
        </p:pic>
        <p:pic>
          <p:nvPicPr>
            <p:cNvPr id="9" name="Picture 8"/>
            <p:cNvPicPr>
              <a:picLocks noChangeAspect="1"/>
            </p:cNvPicPr>
            <p:nvPr/>
          </p:nvPicPr>
          <p:blipFill>
            <a:blip r:embed="rId4"/>
            <a:stretch>
              <a:fillRect/>
            </a:stretch>
          </p:blipFill>
          <p:spPr>
            <a:xfrm>
              <a:off x="10140389" y="2073895"/>
              <a:ext cx="1906245" cy="1465426"/>
            </a:xfrm>
            <a:prstGeom prst="rect">
              <a:avLst/>
            </a:prstGeom>
            <a:ln w="25400">
              <a:solidFill>
                <a:schemeClr val="tx1"/>
              </a:solidFill>
            </a:ln>
          </p:spPr>
        </p:pic>
        <p:pic>
          <p:nvPicPr>
            <p:cNvPr id="10" name="Picture 9"/>
            <p:cNvPicPr>
              <a:picLocks noChangeAspect="1"/>
            </p:cNvPicPr>
            <p:nvPr/>
          </p:nvPicPr>
          <p:blipFill>
            <a:blip r:embed="rId5"/>
            <a:stretch>
              <a:fillRect/>
            </a:stretch>
          </p:blipFill>
          <p:spPr>
            <a:xfrm>
              <a:off x="10140389" y="3535052"/>
              <a:ext cx="1906245" cy="1500460"/>
            </a:xfrm>
            <a:prstGeom prst="rect">
              <a:avLst/>
            </a:prstGeom>
            <a:ln w="25400">
              <a:solidFill>
                <a:schemeClr val="tx1"/>
              </a:solidFill>
            </a:ln>
          </p:spPr>
        </p:pic>
        <p:pic>
          <p:nvPicPr>
            <p:cNvPr id="11" name="Picture 10"/>
            <p:cNvPicPr>
              <a:picLocks noChangeAspect="1"/>
            </p:cNvPicPr>
            <p:nvPr/>
          </p:nvPicPr>
          <p:blipFill>
            <a:blip r:embed="rId6"/>
            <a:stretch>
              <a:fillRect/>
            </a:stretch>
          </p:blipFill>
          <p:spPr>
            <a:xfrm>
              <a:off x="10140389" y="5030002"/>
              <a:ext cx="1906245" cy="1268519"/>
            </a:xfrm>
            <a:prstGeom prst="rect">
              <a:avLst/>
            </a:prstGeom>
            <a:ln w="25400">
              <a:solidFill>
                <a:schemeClr val="tx1"/>
              </a:solidFill>
            </a:ln>
          </p:spPr>
        </p:pic>
      </p:grpSp>
    </p:spTree>
    <p:extLst>
      <p:ext uri="{BB962C8B-B14F-4D97-AF65-F5344CB8AC3E}">
        <p14:creationId xmlns:p14="http://schemas.microsoft.com/office/powerpoint/2010/main" val="4070486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594673"/>
            <a:ext cx="4050098" cy="5507742"/>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526252" y="1793846"/>
            <a:ext cx="7170118" cy="1200329"/>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 first university program for collective intelligence, where humans learn together with their digital clones and autonomous digital assistants …</a:t>
            </a:r>
          </a:p>
        </p:txBody>
      </p:sp>
      <p:sp>
        <p:nvSpPr>
          <p:cNvPr id="3" name="Rectangle 2"/>
          <p:cNvSpPr/>
          <p:nvPr/>
        </p:nvSpPr>
        <p:spPr>
          <a:xfrm>
            <a:off x="4657643" y="544463"/>
            <a:ext cx="6679590"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rgbClr val="FF0000"/>
                </a:solidFill>
                <a:effectLst>
                  <a:outerShdw dist="38100" dir="2700000" algn="bl" rotWithShape="0">
                    <a:schemeClr val="accent5"/>
                  </a:outerShdw>
                </a:effectLst>
              </a:rPr>
              <a:t>COIN:</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rgbClr val="0070C0"/>
                </a:solidFill>
                <a:effectLst>
                  <a:outerShdw dist="38100" dir="2700000" algn="bl" rotWithShape="0">
                    <a:schemeClr val="accent5"/>
                  </a:outerShdw>
                </a:effectLst>
              </a:rPr>
              <a:t>Cognitive Computing and Collective Intelligence … </a:t>
            </a:r>
          </a:p>
        </p:txBody>
      </p:sp>
      <p:grpSp>
        <p:nvGrpSpPr>
          <p:cNvPr id="9" name="Группа 2"/>
          <p:cNvGrpSpPr/>
          <p:nvPr/>
        </p:nvGrpSpPr>
        <p:grpSpPr>
          <a:xfrm>
            <a:off x="4278822" y="3149872"/>
            <a:ext cx="3024156" cy="3218198"/>
            <a:chOff x="328337" y="3275104"/>
            <a:chExt cx="329587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7813" y="3833096"/>
              <a:ext cx="125707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a:ln w="0"/>
                  <a:solidFill>
                    <a:srgbClr val="7030A0"/>
                  </a:solidFill>
                  <a:effectLst>
                    <a:reflection blurRad="12700" stA="50000" endPos="50000" dist="5000" dir="5400000" sy="-100000" rotWithShape="0"/>
                  </a:effectLst>
                </a:rPr>
                <a:t>COIN</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9166" y="3746318"/>
            <a:ext cx="5000953" cy="2500477"/>
          </a:xfrm>
          <a:prstGeom prst="rect">
            <a:avLst/>
          </a:prstGeom>
        </p:spPr>
      </p:pic>
      <p:sp>
        <p:nvSpPr>
          <p:cNvPr id="7" name="Rectangle 6"/>
          <p:cNvSpPr/>
          <p:nvPr/>
        </p:nvSpPr>
        <p:spPr>
          <a:xfrm>
            <a:off x="7021791" y="2949931"/>
            <a:ext cx="4575868" cy="707886"/>
          </a:xfrm>
          <a:prstGeom prst="rect">
            <a:avLst/>
          </a:prstGeom>
        </p:spPr>
        <p:txBody>
          <a:bodyPr wrap="none">
            <a:spAutoFit/>
          </a:bodyPr>
          <a:lstStyle/>
          <a:p>
            <a:r>
              <a:rPr lang="en-US" sz="4000" dirty="0">
                <a:hlinkClick r:id="rId8"/>
              </a:rPr>
              <a:t>http://www.jyu.fi/ai</a:t>
            </a:r>
            <a:r>
              <a:rPr lang="en-US" sz="4000" dirty="0"/>
              <a:t>  </a:t>
            </a:r>
          </a:p>
        </p:txBody>
      </p:sp>
    </p:spTree>
    <p:extLst>
      <p:ext uri="{BB962C8B-B14F-4D97-AF65-F5344CB8AC3E}">
        <p14:creationId xmlns:p14="http://schemas.microsoft.com/office/powerpoint/2010/main" val="2769134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122253"/>
            <a:ext cx="10779308" cy="4400673"/>
          </a:xfrm>
          <a:prstGeom prst="rect">
            <a:avLst/>
          </a:prstGeom>
        </p:spPr>
      </p:pic>
      <p:sp>
        <p:nvSpPr>
          <p:cNvPr id="5" name="Rectangle 4"/>
          <p:cNvSpPr/>
          <p:nvPr/>
        </p:nvSpPr>
        <p:spPr>
          <a:xfrm>
            <a:off x="2489133" y="4651527"/>
            <a:ext cx="9391309"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000" b="0" cap="none" spc="0" dirty="0">
                <a:ln w="0"/>
                <a:solidFill>
                  <a:schemeClr val="tx1"/>
                </a:solidFill>
                <a:effectLst>
                  <a:outerShdw blurRad="38100" dist="19050" dir="2700000" algn="tl" rotWithShape="0">
                    <a:schemeClr val="dk1">
                      <a:alpha val="40000"/>
                    </a:schemeClr>
                  </a:outerShdw>
                </a:effectLst>
                <a:hlinkClick r:id="rId3"/>
              </a:rPr>
              <a:t>https://ai.it.jyu.fi/ISM-2022-Image_Encryption.pptx</a:t>
            </a:r>
            <a:r>
              <a:rPr lang="en-US" sz="2000" b="0" cap="none" spc="0" dirty="0">
                <a:ln w="0"/>
                <a:solidFill>
                  <a:schemeClr val="tx1"/>
                </a:solidFill>
                <a:effectLst>
                  <a:outerShdw blurRad="38100" dist="19050" dir="2700000" algn="tl" rotWithShape="0">
                    <a:schemeClr val="dk1">
                      <a:alpha val="40000"/>
                    </a:schemeClr>
                  </a:outerShdw>
                </a:effectLst>
              </a:rPr>
              <a:t> </a:t>
            </a:r>
            <a:r>
              <a:rPr lang="en-US" sz="2400" b="0" cap="none" spc="0" dirty="0">
                <a:ln w="0"/>
                <a:solidFill>
                  <a:schemeClr val="tx1"/>
                </a:solidFill>
                <a:effectLst>
                  <a:outerShdw blurRad="38100" dist="19050" dir="2700000" algn="tl" rotWithShape="0">
                    <a:schemeClr val="dk1">
                      <a:alpha val="40000"/>
                    </a:schemeClr>
                  </a:outerShdw>
                </a:effectLst>
              </a:rPr>
              <a:t>  </a:t>
            </a:r>
          </a:p>
        </p:txBody>
      </p:sp>
      <p:sp>
        <p:nvSpPr>
          <p:cNvPr id="6" name="Rectangle 5"/>
          <p:cNvSpPr/>
          <p:nvPr/>
        </p:nvSpPr>
        <p:spPr>
          <a:xfrm>
            <a:off x="2581880" y="5546462"/>
            <a:ext cx="418992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GB" sz="2400" dirty="0">
                <a:ln w="0"/>
                <a:effectLst>
                  <a:outerShdw blurRad="38100" dist="19050" dir="2700000" algn="tl" rotWithShape="0">
                    <a:schemeClr val="dk1">
                      <a:alpha val="40000"/>
                    </a:schemeClr>
                  </a:outerShdw>
                </a:effectLst>
                <a:hlinkClick r:id="rId4"/>
              </a:rPr>
              <a:t>vagan.terziyan@jyu.fi</a:t>
            </a:r>
            <a:r>
              <a:rPr lang="en-GB" sz="2400" dirty="0">
                <a:ln w="0"/>
                <a:effectLst>
                  <a:outerShdw blurRad="38100" dist="19050" dir="2700000" algn="tl" rotWithShape="0">
                    <a:schemeClr val="dk1">
                      <a:alpha val="40000"/>
                    </a:schemeClr>
                  </a:outerShdw>
                </a:effectLst>
              </a:rPr>
              <a:t> </a:t>
            </a:r>
            <a:r>
              <a:rPr lang="en-US" sz="2400" dirty="0">
                <a:ln w="0"/>
                <a:effectLst>
                  <a:outerShdw blurRad="38100" dist="19050" dir="2700000" algn="tl" rotWithShape="0">
                    <a:schemeClr val="dk1">
                      <a:alpha val="40000"/>
                    </a:schemeClr>
                  </a:outerShdw>
                </a:effectLst>
              </a:rPr>
              <a:t>  </a:t>
            </a:r>
          </a:p>
        </p:txBody>
      </p:sp>
      <p:pic>
        <p:nvPicPr>
          <p:cNvPr id="3" name="Picture 2"/>
          <p:cNvPicPr>
            <a:picLocks noChangeAspect="1"/>
          </p:cNvPicPr>
          <p:nvPr/>
        </p:nvPicPr>
        <p:blipFill>
          <a:blip r:embed="rId5">
            <a:clrChange>
              <a:clrFrom>
                <a:srgbClr val="010101"/>
              </a:clrFrom>
              <a:clrTo>
                <a:srgbClr val="010101">
                  <a:alpha val="0"/>
                </a:srgbClr>
              </a:clrTo>
            </a:clrChange>
          </a:blip>
          <a:stretch>
            <a:fillRect/>
          </a:stretch>
        </p:blipFill>
        <p:spPr>
          <a:xfrm>
            <a:off x="165669" y="4314759"/>
            <a:ext cx="2303087" cy="1683941"/>
          </a:xfrm>
          <a:prstGeom prst="rect">
            <a:avLst/>
          </a:prstGeom>
          <a:solidFill>
            <a:schemeClr val="bg1"/>
          </a:solidFill>
          <a:ln w="63500">
            <a:solidFill>
              <a:schemeClr val="tx1"/>
            </a:solidFill>
          </a:ln>
        </p:spPr>
      </p:pic>
      <p:sp>
        <p:nvSpPr>
          <p:cNvPr id="8" name="Rectangle 7"/>
          <p:cNvSpPr/>
          <p:nvPr/>
        </p:nvSpPr>
        <p:spPr>
          <a:xfrm>
            <a:off x="2555121" y="5099530"/>
            <a:ext cx="8549655" cy="461665"/>
          </a:xfrm>
          <a:prstGeom prst="rect">
            <a:avLst/>
          </a:prstGeom>
        </p:spPr>
        <p:txBody>
          <a:bodyPr wrap="square">
            <a:spAutoFit/>
          </a:bodyPr>
          <a:lstStyle/>
          <a:p>
            <a:pPr algn="ctr"/>
            <a:r>
              <a:rPr lang="en-US" sz="2400" dirty="0">
                <a:ln w="0"/>
                <a:effectLst>
                  <a:outerShdw blurRad="38100" dist="19050" dir="2700000" algn="tl" rotWithShape="0">
                    <a:schemeClr val="dk1">
                      <a:alpha val="40000"/>
                    </a:schemeClr>
                  </a:outerShdw>
                </a:effectLst>
              </a:rPr>
              <a:t>See also: </a:t>
            </a:r>
            <a:r>
              <a:rPr lang="en-GB" sz="2000" dirty="0">
                <a:ln w="0"/>
                <a:effectLst>
                  <a:outerShdw blurRad="38100" dist="19050" dir="2700000" algn="tl" rotWithShape="0">
                    <a:schemeClr val="dk1">
                      <a:alpha val="40000"/>
                    </a:schemeClr>
                  </a:outerShdw>
                </a:effectLst>
                <a:hlinkClick r:id="rId6"/>
              </a:rPr>
              <a:t>https://github.com/Adversarial-Intelligence-Group/image-encryption</a:t>
            </a:r>
            <a:endParaRPr lang="en-US" sz="20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61338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1908596" y="1995068"/>
            <a:ext cx="8465270" cy="832256"/>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2800" dirty="0"/>
              <a:t>“</a:t>
            </a:r>
            <a:r>
              <a:rPr lang="en-GB" sz="2400" dirty="0"/>
              <a:t>Encryption and Generation of Images for Privacy-Preserving Machine Learning in Smart Manufacturing</a:t>
            </a:r>
            <a:r>
              <a:rPr lang="en-US" sz="2800" dirty="0"/>
              <a:t>”</a:t>
            </a:r>
            <a:endParaRPr lang="en-US" sz="2400" dirty="0"/>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813686" y="2929172"/>
            <a:ext cx="8564628" cy="445095"/>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600" b="0" u="sng" dirty="0"/>
              <a:t>Vagan Terziyan</a:t>
            </a:r>
            <a:r>
              <a:rPr lang="it-IT" sz="1600" b="0" baseline="30000" dirty="0"/>
              <a:t> a</a:t>
            </a:r>
            <a:r>
              <a:rPr lang="it-IT" sz="1600" b="0" dirty="0"/>
              <a:t>,</a:t>
            </a:r>
            <a:r>
              <a:rPr lang="en-US" sz="1600" b="0" dirty="0"/>
              <a:t> Diana Malyk</a:t>
            </a:r>
            <a:r>
              <a:rPr lang="it-IT" sz="1600" b="0" dirty="0"/>
              <a:t> </a:t>
            </a:r>
            <a:r>
              <a:rPr lang="it-IT" sz="1600" b="0" baseline="30000" dirty="0"/>
              <a:t>b</a:t>
            </a:r>
            <a:r>
              <a:rPr lang="en-US" sz="1600" b="0" dirty="0"/>
              <a:t>, Mariia Golovianko</a:t>
            </a:r>
            <a:r>
              <a:rPr lang="it-IT" sz="1600" b="0" dirty="0"/>
              <a:t> </a:t>
            </a:r>
            <a:r>
              <a:rPr lang="it-IT" sz="1600" b="0" baseline="30000" dirty="0"/>
              <a:t>c</a:t>
            </a:r>
            <a:r>
              <a:rPr lang="it-IT" sz="1600" b="0" dirty="0"/>
              <a:t> , </a:t>
            </a:r>
            <a:r>
              <a:rPr lang="en-US" sz="1600" b="0" dirty="0"/>
              <a:t>Vladyslav Branytskyi</a:t>
            </a:r>
            <a:r>
              <a:rPr lang="it-IT" sz="1600" b="0" dirty="0"/>
              <a:t> </a:t>
            </a:r>
            <a:r>
              <a:rPr lang="it-IT" sz="1600" b="0" baseline="30000" dirty="0"/>
              <a:t>d</a:t>
            </a:r>
            <a:endParaRPr lang="en-US" sz="1600" b="0" baseline="30000" dirty="0"/>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813685" y="3391709"/>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defRPr/>
            </a:pPr>
            <a:r>
              <a:rPr lang="en-US" sz="1200" baseline="30000" dirty="0"/>
              <a:t>a</a:t>
            </a:r>
            <a:r>
              <a:rPr lang="en-US" sz="1200" dirty="0"/>
              <a:t> Faculty of Information Technology, University of Jyväskylä, Jyväskylä, Finland</a:t>
            </a:r>
          </a:p>
          <a:p>
            <a:pPr>
              <a:spcBef>
                <a:spcPct val="0"/>
              </a:spcBef>
              <a:defRPr/>
            </a:pPr>
            <a:r>
              <a:rPr lang="en-US" sz="1200" baseline="30000" dirty="0" err="1"/>
              <a:t>b,c,d</a:t>
            </a:r>
            <a:r>
              <a:rPr lang="en-US" sz="1200" dirty="0"/>
              <a:t> Department of Artificial Intelligence, Kharkiv National University of Radio Electronics, Kharkiv, Ukraine</a:t>
            </a:r>
          </a:p>
          <a:p>
            <a:pPr>
              <a:spcBef>
                <a:spcPct val="0"/>
              </a:spcBef>
              <a:defRPr/>
            </a:pPr>
            <a:endParaRPr lang="en-US" sz="1200" dirty="0"/>
          </a:p>
        </p:txBody>
      </p:sp>
      <p:sp>
        <p:nvSpPr>
          <p:cNvPr id="8" name="Segnaposto testo 25">
            <a:extLst>
              <a:ext uri="{FF2B5EF4-FFF2-40B4-BE49-F238E27FC236}">
                <a16:creationId xmlns:a16="http://schemas.microsoft.com/office/drawing/2014/main" id="{F983A682-4FE4-44D4-8D45-9BA742707881}"/>
              </a:ext>
            </a:extLst>
          </p:cNvPr>
          <p:cNvSpPr txBox="1">
            <a:spLocks/>
          </p:cNvSpPr>
          <p:nvPr/>
        </p:nvSpPr>
        <p:spPr>
          <a:xfrm>
            <a:off x="1394692" y="3887432"/>
            <a:ext cx="9319490"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Contacts</a:t>
            </a:r>
            <a:endParaRPr lang="en-US" sz="1600" b="1" i="0" baseline="30000" dirty="0"/>
          </a:p>
          <a:p>
            <a:pPr>
              <a:lnSpc>
                <a:spcPct val="100000"/>
              </a:lnSpc>
              <a:spcBef>
                <a:spcPts val="0"/>
              </a:spcBef>
            </a:pPr>
            <a:r>
              <a:rPr lang="en-US" sz="1600" i="0" baseline="30000" dirty="0"/>
              <a:t>a</a:t>
            </a:r>
            <a:r>
              <a:rPr lang="en-US" sz="1600" i="0" dirty="0"/>
              <a:t> vagan.terziyan@jyu.fi , </a:t>
            </a:r>
            <a:r>
              <a:rPr lang="en-US" sz="1600" i="0" baseline="30000" dirty="0"/>
              <a:t>b</a:t>
            </a:r>
            <a:r>
              <a:rPr lang="en-US" sz="1600" i="0" dirty="0"/>
              <a:t> </a:t>
            </a:r>
            <a:r>
              <a:rPr lang="fi-FI" sz="1600" i="0" dirty="0" err="1"/>
              <a:t>diana.malyk</a:t>
            </a:r>
            <a:r>
              <a:rPr lang="en-US" sz="1600" i="0" dirty="0"/>
              <a:t>@nure.ua , </a:t>
            </a:r>
            <a:r>
              <a:rPr lang="en-US" sz="1600" i="0" baseline="30000" dirty="0"/>
              <a:t>c</a:t>
            </a:r>
            <a:r>
              <a:rPr lang="en-US" sz="1600" i="0" dirty="0"/>
              <a:t> </a:t>
            </a:r>
            <a:r>
              <a:rPr lang="fi-FI" sz="1600" i="0" dirty="0" err="1"/>
              <a:t>mariia.golovianko</a:t>
            </a:r>
            <a:r>
              <a:rPr lang="en-US" sz="1600" i="0" dirty="0"/>
              <a:t>@nure.ua , </a:t>
            </a:r>
            <a:r>
              <a:rPr lang="en-US" sz="1600" i="0" baseline="30000" dirty="0"/>
              <a:t>d</a:t>
            </a:r>
            <a:r>
              <a:rPr lang="en-US" sz="1600" i="0" dirty="0"/>
              <a:t> </a:t>
            </a:r>
            <a:r>
              <a:rPr lang="fi-FI" sz="1600" i="0" dirty="0" err="1"/>
              <a:t>vladyslav.branytskyi</a:t>
            </a:r>
            <a:r>
              <a:rPr lang="en-US" sz="1600" i="0" dirty="0"/>
              <a:t>@nure.ua</a:t>
            </a:r>
          </a:p>
          <a:p>
            <a:endParaRPr lang="en-US" sz="1600" i="0" dirty="0"/>
          </a:p>
        </p:txBody>
      </p:sp>
      <p:sp>
        <p:nvSpPr>
          <p:cNvPr id="9" name="Title 1">
            <a:extLst>
              <a:ext uri="{FF2B5EF4-FFF2-40B4-BE49-F238E27FC236}">
                <a16:creationId xmlns:a16="http://schemas.microsoft.com/office/drawing/2014/main" id="{C6FE03B0-1C72-487A-9A55-C2C884DC9664}"/>
              </a:ext>
            </a:extLst>
          </p:cNvPr>
          <p:cNvSpPr txBox="1">
            <a:spLocks/>
          </p:cNvSpPr>
          <p:nvPr/>
        </p:nvSpPr>
        <p:spPr>
          <a:xfrm>
            <a:off x="1813685" y="859466"/>
            <a:ext cx="8564628" cy="1103428"/>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Thank you!</a:t>
            </a:r>
          </a:p>
        </p:txBody>
      </p:sp>
      <p:sp>
        <p:nvSpPr>
          <p:cNvPr id="10" name="Segnaposto testo 25">
            <a:extLst>
              <a:ext uri="{FF2B5EF4-FFF2-40B4-BE49-F238E27FC236}">
                <a16:creationId xmlns:a16="http://schemas.microsoft.com/office/drawing/2014/main" id="{F983A682-4FE4-44D4-8D45-9BA742707881}"/>
              </a:ext>
            </a:extLst>
          </p:cNvPr>
          <p:cNvSpPr txBox="1">
            <a:spLocks/>
          </p:cNvSpPr>
          <p:nvPr/>
        </p:nvSpPr>
        <p:spPr>
          <a:xfrm>
            <a:off x="1799828" y="4592666"/>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Link to complete slide-set:</a:t>
            </a:r>
            <a:endParaRPr lang="en-US" sz="1600" b="1" i="0" baseline="30000" dirty="0"/>
          </a:p>
          <a:p>
            <a:pPr>
              <a:lnSpc>
                <a:spcPct val="100000"/>
              </a:lnSpc>
              <a:spcBef>
                <a:spcPts val="0"/>
              </a:spcBef>
            </a:pPr>
            <a:r>
              <a:rPr lang="en-US" sz="1600" i="0" dirty="0">
                <a:ln w="0"/>
                <a:hlinkClick r:id="rId2"/>
              </a:rPr>
              <a:t>https://ai.it.jyu.fi/ISM-2022-Image_Encryption.pptx</a:t>
            </a:r>
            <a:r>
              <a:rPr lang="en-US" sz="1600" i="0" dirty="0">
                <a:ln w="0"/>
              </a:rPr>
              <a:t>  </a:t>
            </a:r>
            <a:endParaRPr lang="en-US" sz="1600" i="0" dirty="0"/>
          </a:p>
        </p:txBody>
      </p:sp>
      <p:grpSp>
        <p:nvGrpSpPr>
          <p:cNvPr id="11" name="Group 10"/>
          <p:cNvGrpSpPr/>
          <p:nvPr/>
        </p:nvGrpSpPr>
        <p:grpSpPr>
          <a:xfrm>
            <a:off x="3008929" y="5298104"/>
            <a:ext cx="2154195" cy="806317"/>
            <a:chOff x="2663700" y="3423372"/>
            <a:chExt cx="3435776" cy="1427465"/>
          </a:xfrm>
        </p:grpSpPr>
        <p:pic>
          <p:nvPicPr>
            <p:cNvPr id="12" name="Picture 2">
              <a:hlinkClick r:id="rId3"/>
            </p:cNvPr>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3305689" y="3791425"/>
              <a:ext cx="2611481" cy="490386"/>
            </a:xfrm>
            <a:prstGeom prst="rect">
              <a:avLst/>
            </a:prstGeom>
          </p:spPr>
          <p:txBody>
            <a:bodyPr wrap="none">
              <a:spAutoFit/>
            </a:bodyPr>
            <a:lstStyle/>
            <a:p>
              <a:r>
                <a:rPr lang="en-US" sz="1200" dirty="0">
                  <a:hlinkClick r:id="rId5"/>
                </a:rPr>
                <a:t>https://www.jyu.fi/en/</a:t>
              </a:r>
              <a:r>
                <a:rPr lang="en-US" sz="1200" dirty="0"/>
                <a:t> </a:t>
              </a:r>
            </a:p>
          </p:txBody>
        </p:sp>
      </p:grpSp>
      <p:grpSp>
        <p:nvGrpSpPr>
          <p:cNvPr id="14" name="Group 13"/>
          <p:cNvGrpSpPr/>
          <p:nvPr/>
        </p:nvGrpSpPr>
        <p:grpSpPr>
          <a:xfrm>
            <a:off x="6450015" y="5303128"/>
            <a:ext cx="3386386" cy="806318"/>
            <a:chOff x="7560792" y="2676526"/>
            <a:chExt cx="4151512" cy="1109104"/>
          </a:xfrm>
        </p:grpSpPr>
        <p:pic>
          <p:nvPicPr>
            <p:cNvPr id="15" name="Picture 14"/>
            <p:cNvPicPr>
              <a:picLocks noChangeAspect="1"/>
            </p:cNvPicPr>
            <p:nvPr/>
          </p:nvPicPr>
          <p:blipFill>
            <a:blip r:embed="rId6"/>
            <a:stretch>
              <a:fillRect/>
            </a:stretch>
          </p:blipFill>
          <p:spPr>
            <a:xfrm>
              <a:off x="7560792" y="2676526"/>
              <a:ext cx="4151512" cy="1109104"/>
            </a:xfrm>
            <a:prstGeom prst="rect">
              <a:avLst/>
            </a:prstGeom>
            <a:ln w="19050">
              <a:solidFill>
                <a:schemeClr val="tx1"/>
              </a:solidFill>
            </a:ln>
          </p:spPr>
        </p:pic>
        <p:sp>
          <p:nvSpPr>
            <p:cNvPr id="16" name="Rectangle 15"/>
            <p:cNvSpPr/>
            <p:nvPr/>
          </p:nvSpPr>
          <p:spPr>
            <a:xfrm>
              <a:off x="9727247" y="3417587"/>
              <a:ext cx="1453090" cy="276999"/>
            </a:xfrm>
            <a:prstGeom prst="rect">
              <a:avLst/>
            </a:prstGeom>
          </p:spPr>
          <p:txBody>
            <a:bodyPr wrap="none">
              <a:spAutoFit/>
            </a:bodyPr>
            <a:lstStyle/>
            <a:p>
              <a:r>
                <a:rPr lang="en-US" sz="1200" dirty="0">
                  <a:hlinkClick r:id="rId7"/>
                </a:rPr>
                <a:t>https://nure.ua/en/</a:t>
              </a:r>
              <a:r>
                <a:rPr lang="en-US" sz="1200" dirty="0"/>
                <a:t> </a:t>
              </a:r>
            </a:p>
          </p:txBody>
        </p:sp>
      </p:grpSp>
      <p:sp>
        <p:nvSpPr>
          <p:cNvPr id="17" name="TextBox 16"/>
          <p:cNvSpPr txBox="1"/>
          <p:nvPr/>
        </p:nvSpPr>
        <p:spPr>
          <a:xfrm>
            <a:off x="3121129" y="420955"/>
            <a:ext cx="6502400" cy="738664"/>
          </a:xfrm>
          <a:prstGeom prst="rect">
            <a:avLst/>
          </a:prstGeom>
          <a:solidFill>
            <a:schemeClr val="bg1">
              <a:lumMod val="95000"/>
            </a:schemeClr>
          </a:solidFill>
        </p:spPr>
        <p:txBody>
          <a:bodyPr wrap="square" rtlCol="0">
            <a:spAutoFit/>
          </a:bodyPr>
          <a:lstStyle/>
          <a:p>
            <a:r>
              <a:rPr lang="en-US" sz="1400" b="1" dirty="0"/>
              <a:t>4</a:t>
            </a:r>
            <a:r>
              <a:rPr lang="en-US" sz="1400" b="1" baseline="30000" dirty="0"/>
              <a:t>th</a:t>
            </a:r>
            <a:r>
              <a:rPr lang="en-US" sz="1400" b="1" dirty="0"/>
              <a:t> International Conference on Industry 4.0 and Smart Manufacturing – ISM 2022</a:t>
            </a:r>
          </a:p>
          <a:p>
            <a:r>
              <a:rPr lang="en-US" sz="1400" i="1" dirty="0"/>
              <a:t>Upper Austria University of Applied Science – Hagenberg Campus – Linz, Austria</a:t>
            </a:r>
          </a:p>
          <a:p>
            <a:r>
              <a:rPr lang="en-US" sz="1400" dirty="0"/>
              <a:t>Blended Conference | </a:t>
            </a:r>
            <a:r>
              <a:rPr lang="en-US" sz="1400" i="1" dirty="0"/>
              <a:t>2-4 November 2022</a:t>
            </a:r>
          </a:p>
        </p:txBody>
      </p:sp>
    </p:spTree>
    <p:extLst>
      <p:ext uri="{BB962C8B-B14F-4D97-AF65-F5344CB8AC3E}">
        <p14:creationId xmlns:p14="http://schemas.microsoft.com/office/powerpoint/2010/main" val="3109714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2625" y="3091447"/>
            <a:ext cx="3271645" cy="327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9217525" y="2190941"/>
            <a:ext cx="2702215" cy="584775"/>
          </a:xfrm>
          <a:prstGeom prst="rect">
            <a:avLst/>
          </a:prstGeom>
          <a:noFill/>
        </p:spPr>
        <p:txBody>
          <a:bodyPr wrap="none" lIns="91440" tIns="45720" rIns="91440" bIns="45720">
            <a:spAutoFit/>
          </a:bodyPr>
          <a:lstStyle/>
          <a:p>
            <a:pPr algn="ctr"/>
            <a:r>
              <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p>
        </p:txBody>
      </p:sp>
      <p:sp>
        <p:nvSpPr>
          <p:cNvPr id="18" name="Rectangle 17"/>
          <p:cNvSpPr/>
          <p:nvPr/>
        </p:nvSpPr>
        <p:spPr>
          <a:xfrm>
            <a:off x="8927023" y="23509"/>
            <a:ext cx="247490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Authors</a:t>
            </a:r>
          </a:p>
        </p:txBody>
      </p:sp>
      <p:sp>
        <p:nvSpPr>
          <p:cNvPr id="22" name="TextBox 21"/>
          <p:cNvSpPr txBox="1"/>
          <p:nvPr/>
        </p:nvSpPr>
        <p:spPr>
          <a:xfrm>
            <a:off x="9508150" y="2709447"/>
            <a:ext cx="2212200" cy="369332"/>
          </a:xfrm>
          <a:prstGeom prst="rect">
            <a:avLst/>
          </a:prstGeom>
          <a:noFill/>
        </p:spPr>
        <p:txBody>
          <a:bodyPr wrap="square" rtlCol="0">
            <a:spAutoFit/>
          </a:bodyPr>
          <a:lstStyle/>
          <a:p>
            <a:r>
              <a:rPr lang="en-US" dirty="0">
                <a:hlinkClick r:id="rId3"/>
              </a:rPr>
              <a:t>vagan.terziyan@jyu.fi</a:t>
            </a:r>
            <a:r>
              <a:rPr lang="en-US" dirty="0"/>
              <a:t> </a:t>
            </a:r>
          </a:p>
        </p:txBody>
      </p:sp>
      <p:grpSp>
        <p:nvGrpSpPr>
          <p:cNvPr id="23" name="Group 22"/>
          <p:cNvGrpSpPr/>
          <p:nvPr/>
        </p:nvGrpSpPr>
        <p:grpSpPr>
          <a:xfrm>
            <a:off x="5144593" y="4949367"/>
            <a:ext cx="3337087" cy="1382057"/>
            <a:chOff x="2663700" y="3423372"/>
            <a:chExt cx="3435776" cy="1427465"/>
          </a:xfrm>
        </p:grpSpPr>
        <p:pic>
          <p:nvPicPr>
            <p:cNvPr id="7" name="Picture 2">
              <a:hlinkClick r:id="rId4"/>
            </p:cNvPr>
            <p:cNvPicPr>
              <a:picLocks noChangeAspect="1" noChangeArrowheads="1"/>
            </p:cNvPicPr>
            <p:nvPr/>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305688" y="3791424"/>
              <a:ext cx="2370264" cy="369332"/>
            </a:xfrm>
            <a:prstGeom prst="rect">
              <a:avLst/>
            </a:prstGeom>
          </p:spPr>
          <p:txBody>
            <a:bodyPr wrap="none">
              <a:spAutoFit/>
            </a:bodyPr>
            <a:lstStyle/>
            <a:p>
              <a:r>
                <a:rPr lang="en-US" dirty="0">
                  <a:hlinkClick r:id="rId6"/>
                </a:rPr>
                <a:t>https://www.jyu.fi/en/</a:t>
              </a:r>
              <a:r>
                <a:rPr lang="en-US" dirty="0"/>
                <a:t> </a:t>
              </a:r>
            </a:p>
          </p:txBody>
        </p:sp>
      </p:grpSp>
      <p:grpSp>
        <p:nvGrpSpPr>
          <p:cNvPr id="11" name="Group 10"/>
          <p:cNvGrpSpPr/>
          <p:nvPr/>
        </p:nvGrpSpPr>
        <p:grpSpPr>
          <a:xfrm>
            <a:off x="186757" y="3365020"/>
            <a:ext cx="5719086" cy="1368520"/>
            <a:chOff x="7560792" y="2676526"/>
            <a:chExt cx="4434301" cy="984068"/>
          </a:xfrm>
        </p:grpSpPr>
        <p:pic>
          <p:nvPicPr>
            <p:cNvPr id="5" name="Picture 4"/>
            <p:cNvPicPr>
              <a:picLocks noChangeAspect="1"/>
            </p:cNvPicPr>
            <p:nvPr/>
          </p:nvPicPr>
          <p:blipFill>
            <a:blip r:embed="rId7"/>
            <a:stretch>
              <a:fillRect/>
            </a:stretch>
          </p:blipFill>
          <p:spPr>
            <a:xfrm>
              <a:off x="7560792" y="2676526"/>
              <a:ext cx="4410383" cy="984068"/>
            </a:xfrm>
            <a:prstGeom prst="rect">
              <a:avLst/>
            </a:prstGeom>
            <a:ln w="19050">
              <a:solidFill>
                <a:schemeClr val="tx1"/>
              </a:solidFill>
            </a:ln>
          </p:spPr>
        </p:pic>
        <p:sp>
          <p:nvSpPr>
            <p:cNvPr id="6" name="Rectangle 5"/>
            <p:cNvSpPr/>
            <p:nvPr/>
          </p:nvSpPr>
          <p:spPr>
            <a:xfrm>
              <a:off x="9879991" y="3328623"/>
              <a:ext cx="2115102" cy="331971"/>
            </a:xfrm>
            <a:prstGeom prst="rect">
              <a:avLst/>
            </a:prstGeom>
          </p:spPr>
          <p:txBody>
            <a:bodyPr wrap="none">
              <a:spAutoFit/>
            </a:bodyPr>
            <a:lstStyle/>
            <a:p>
              <a:r>
                <a:rPr lang="en-US" sz="2400" dirty="0">
                  <a:hlinkClick r:id="rId8"/>
                </a:rPr>
                <a:t>https://nure.ua/en/</a:t>
              </a:r>
              <a:r>
                <a:rPr lang="en-US" sz="2400" dirty="0"/>
                <a:t> </a:t>
              </a:r>
            </a:p>
          </p:txBody>
        </p:sp>
      </p:grpSp>
      <p:sp>
        <p:nvSpPr>
          <p:cNvPr id="19" name="Rectangle 18"/>
          <p:cNvSpPr/>
          <p:nvPr/>
        </p:nvSpPr>
        <p:spPr>
          <a:xfrm>
            <a:off x="6114476" y="943266"/>
            <a:ext cx="5846417" cy="1200329"/>
          </a:xfrm>
          <a:prstGeom prst="rect">
            <a:avLst/>
          </a:prstGeom>
          <a:solidFill>
            <a:srgbClr val="FFFF00"/>
          </a:solidFill>
          <a:ln w="25400">
            <a:solidFill>
              <a:srgbClr val="FF0000"/>
            </a:solidFill>
          </a:ln>
        </p:spPr>
        <p:txBody>
          <a:bodyPr wrap="square">
            <a:spAutoFit/>
          </a:bodyPr>
          <a:lstStyle/>
          <a:p>
            <a:pPr algn="ctr"/>
            <a:r>
              <a:rPr lang="en-US" sz="24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GB" sz="24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Encryption and Generation of Images for Privacy-Preserving Machine Learning in Smart Manufacturing</a:t>
            </a:r>
            <a:r>
              <a:rPr lang="en-US" sz="24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pic>
        <p:nvPicPr>
          <p:cNvPr id="3" name="Picture 2"/>
          <p:cNvPicPr>
            <a:picLocks noChangeAspect="1"/>
          </p:cNvPicPr>
          <p:nvPr/>
        </p:nvPicPr>
        <p:blipFill>
          <a:blip r:embed="rId9"/>
          <a:stretch>
            <a:fillRect/>
          </a:stretch>
        </p:blipFill>
        <p:spPr>
          <a:xfrm>
            <a:off x="182553" y="1108438"/>
            <a:ext cx="1868567" cy="2119363"/>
          </a:xfrm>
          <a:prstGeom prst="rect">
            <a:avLst/>
          </a:prstGeom>
          <a:ln w="19050">
            <a:solidFill>
              <a:schemeClr val="tx1"/>
            </a:solidFill>
          </a:ln>
        </p:spPr>
      </p:pic>
      <p:pic>
        <p:nvPicPr>
          <p:cNvPr id="17" name="Picture 16"/>
          <p:cNvPicPr>
            <a:picLocks noChangeAspect="1"/>
          </p:cNvPicPr>
          <p:nvPr/>
        </p:nvPicPr>
        <p:blipFill>
          <a:blip r:embed="rId10"/>
          <a:stretch>
            <a:fillRect/>
          </a:stretch>
        </p:blipFill>
        <p:spPr>
          <a:xfrm>
            <a:off x="2242602" y="1108438"/>
            <a:ext cx="1659648" cy="2119363"/>
          </a:xfrm>
          <a:prstGeom prst="rect">
            <a:avLst/>
          </a:prstGeom>
          <a:ln w="19050">
            <a:solidFill>
              <a:schemeClr val="tx1"/>
            </a:solidFill>
          </a:ln>
        </p:spPr>
      </p:pic>
      <p:sp>
        <p:nvSpPr>
          <p:cNvPr id="10" name="Rectangle 9"/>
          <p:cNvSpPr/>
          <p:nvPr/>
        </p:nvSpPr>
        <p:spPr>
          <a:xfrm>
            <a:off x="2231159" y="240787"/>
            <a:ext cx="1694798" cy="830997"/>
          </a:xfrm>
          <a:prstGeom prst="rect">
            <a:avLst/>
          </a:prstGeom>
        </p:spPr>
        <p:txBody>
          <a:bodyPr wrap="square">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Mariia Golovianko</a:t>
            </a:r>
          </a:p>
        </p:txBody>
      </p:sp>
      <p:sp>
        <p:nvSpPr>
          <p:cNvPr id="20" name="Rectangle 19"/>
          <p:cNvSpPr/>
          <p:nvPr/>
        </p:nvSpPr>
        <p:spPr>
          <a:xfrm>
            <a:off x="367521" y="240787"/>
            <a:ext cx="1503727" cy="830997"/>
          </a:xfrm>
          <a:prstGeom prst="rect">
            <a:avLst/>
          </a:prstGeom>
        </p:spPr>
        <p:txBody>
          <a:bodyPr wrap="square">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Diana Malyk</a:t>
            </a:r>
          </a:p>
        </p:txBody>
      </p:sp>
      <p:pic>
        <p:nvPicPr>
          <p:cNvPr id="12" name="Picture 11"/>
          <p:cNvPicPr>
            <a:picLocks noChangeAspect="1"/>
          </p:cNvPicPr>
          <p:nvPr/>
        </p:nvPicPr>
        <p:blipFill>
          <a:blip r:embed="rId11"/>
          <a:stretch>
            <a:fillRect/>
          </a:stretch>
        </p:blipFill>
        <p:spPr>
          <a:xfrm>
            <a:off x="6454218" y="2406938"/>
            <a:ext cx="2093335" cy="1663677"/>
          </a:xfrm>
          <a:prstGeom prst="rect">
            <a:avLst/>
          </a:prstGeom>
        </p:spPr>
      </p:pic>
      <p:pic>
        <p:nvPicPr>
          <p:cNvPr id="13" name="Picture 12"/>
          <p:cNvPicPr>
            <a:picLocks noChangeAspect="1"/>
          </p:cNvPicPr>
          <p:nvPr/>
        </p:nvPicPr>
        <p:blipFill>
          <a:blip r:embed="rId12"/>
          <a:stretch>
            <a:fillRect/>
          </a:stretch>
        </p:blipFill>
        <p:spPr>
          <a:xfrm>
            <a:off x="1246207" y="4813031"/>
            <a:ext cx="2622208" cy="1370445"/>
          </a:xfrm>
          <a:prstGeom prst="rect">
            <a:avLst/>
          </a:prstGeom>
        </p:spPr>
      </p:pic>
      <p:pic>
        <p:nvPicPr>
          <p:cNvPr id="25" name="Picture 24"/>
          <p:cNvPicPr>
            <a:picLocks noChangeAspect="1"/>
          </p:cNvPicPr>
          <p:nvPr/>
        </p:nvPicPr>
        <p:blipFill>
          <a:blip r:embed="rId13"/>
          <a:stretch>
            <a:fillRect/>
          </a:stretch>
        </p:blipFill>
        <p:spPr>
          <a:xfrm>
            <a:off x="4132605" y="1108438"/>
            <a:ext cx="1677264" cy="2096580"/>
          </a:xfrm>
          <a:prstGeom prst="rect">
            <a:avLst/>
          </a:prstGeom>
          <a:ln w="19050">
            <a:solidFill>
              <a:schemeClr val="tx1"/>
            </a:solidFill>
          </a:ln>
        </p:spPr>
      </p:pic>
      <p:sp>
        <p:nvSpPr>
          <p:cNvPr id="26" name="Rectangle 25"/>
          <p:cNvSpPr/>
          <p:nvPr/>
        </p:nvSpPr>
        <p:spPr>
          <a:xfrm>
            <a:off x="4213495" y="250490"/>
            <a:ext cx="1535910" cy="830997"/>
          </a:xfrm>
          <a:prstGeom prst="rect">
            <a:avLst/>
          </a:prstGeom>
        </p:spPr>
        <p:txBody>
          <a:bodyPr wrap="square">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Vladyslav Branytskyi</a:t>
            </a:r>
          </a:p>
        </p:txBody>
      </p:sp>
      <p:pic>
        <p:nvPicPr>
          <p:cNvPr id="1026" name="Picture 2" descr="Ukraine flag heart shaped gif"/>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93243" y="3127743"/>
            <a:ext cx="1509838" cy="150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01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8299152" y="1396155"/>
            <a:ext cx="3470497" cy="379067"/>
          </a:xfrm>
          <a:prstGeom prst="rect">
            <a:avLst/>
          </a:prstGeom>
          <a:ln w="38100">
            <a:solidFill>
              <a:srgbClr val="FF0000"/>
            </a:solidFill>
          </a:ln>
        </p:spPr>
        <p:txBody>
          <a:bodyPr wrap="square">
            <a:spAutoFit/>
          </a:bodyPr>
          <a:lstStyle/>
          <a:p>
            <a:r>
              <a:rPr lang="en-US" dirty="0"/>
              <a:t>ISM-2022_8012_Image_Encryption</a:t>
            </a:r>
          </a:p>
        </p:txBody>
      </p:sp>
      <p:sp>
        <p:nvSpPr>
          <p:cNvPr id="12" name="Rectangle 11"/>
          <p:cNvSpPr/>
          <p:nvPr/>
        </p:nvSpPr>
        <p:spPr>
          <a:xfrm>
            <a:off x="8105331" y="2852211"/>
            <a:ext cx="3918123" cy="1384995"/>
          </a:xfrm>
          <a:prstGeom prst="rect">
            <a:avLst/>
          </a:prstGeom>
          <a:solidFill>
            <a:schemeClr val="bg1"/>
          </a:solidFill>
          <a:ln>
            <a:solidFill>
              <a:srgbClr val="FF0000"/>
            </a:solidFill>
          </a:ln>
        </p:spPr>
        <p:txBody>
          <a:bodyPr wrap="square">
            <a:spAutoFit/>
          </a:bodyPr>
          <a:lstStyle/>
          <a:p>
            <a:r>
              <a:rPr lang="en-US" sz="1400" dirty="0">
                <a:hlinkClick r:id="rId2"/>
              </a:rPr>
              <a:t>https://teams.microsoft.com/l/meetup-join/19%3a9b435349a7404e4998b14385638430bc%40thread.tacv2/1665005956970?context=%7b%22Tid%22%3a%227519d0cd-2106-47d9-adcb-320023abff57%22%2c%22Oid%22%3a%229f6efedb-1e10-4496-942f-92bdb2ba849d%22%7d</a:t>
            </a:r>
            <a:r>
              <a:rPr lang="en-US" sz="1400" dirty="0"/>
              <a:t>   </a:t>
            </a:r>
          </a:p>
        </p:txBody>
      </p:sp>
      <p:sp>
        <p:nvSpPr>
          <p:cNvPr id="13" name="Rectangle 12"/>
          <p:cNvSpPr/>
          <p:nvPr/>
        </p:nvSpPr>
        <p:spPr>
          <a:xfrm>
            <a:off x="8299152" y="1855795"/>
            <a:ext cx="3724302" cy="923330"/>
          </a:xfrm>
          <a:prstGeom prst="rect">
            <a:avLst/>
          </a:prstGeom>
          <a:solidFill>
            <a:schemeClr val="bg1">
              <a:lumMod val="85000"/>
            </a:schemeClr>
          </a:solidFill>
          <a:ln w="25400">
            <a:solidFill>
              <a:srgbClr val="FF0000"/>
            </a:solidFill>
          </a:ln>
        </p:spPr>
        <p:txBody>
          <a:bodyPr wrap="square">
            <a:spAutoFit/>
          </a:bodyPr>
          <a:lstStyle/>
          <a:p>
            <a:r>
              <a:rPr lang="en-US" sz="1400" b="1" dirty="0">
                <a:solidFill>
                  <a:prstClr val="black"/>
                </a:solidFill>
                <a:latin typeface="Calibri Light" panose="020F0302020204030204"/>
              </a:rPr>
              <a:t>“</a:t>
            </a:r>
            <a:r>
              <a:rPr lang="en-GB" dirty="0"/>
              <a:t>Encryption and Generation of Images for Privacy-Preserving Machine Learning in Smart Manufacturing</a:t>
            </a:r>
            <a:r>
              <a:rPr lang="en-US" sz="1400" b="1" dirty="0">
                <a:solidFill>
                  <a:prstClr val="black"/>
                </a:solidFill>
                <a:latin typeface="Calibri Light" panose="020F0302020204030204"/>
              </a:rPr>
              <a:t>”</a:t>
            </a:r>
            <a:endParaRPr lang="en-US" sz="1400" dirty="0"/>
          </a:p>
        </p:txBody>
      </p:sp>
      <p:grpSp>
        <p:nvGrpSpPr>
          <p:cNvPr id="2" name="Group 1"/>
          <p:cNvGrpSpPr/>
          <p:nvPr/>
        </p:nvGrpSpPr>
        <p:grpSpPr>
          <a:xfrm>
            <a:off x="35893" y="305888"/>
            <a:ext cx="8045927" cy="5951018"/>
            <a:chOff x="82073" y="472139"/>
            <a:chExt cx="8045927" cy="5951018"/>
          </a:xfrm>
        </p:grpSpPr>
        <p:pic>
          <p:nvPicPr>
            <p:cNvPr id="10" name="Picture 9"/>
            <p:cNvPicPr>
              <a:picLocks noChangeAspect="1"/>
            </p:cNvPicPr>
            <p:nvPr/>
          </p:nvPicPr>
          <p:blipFill>
            <a:blip r:embed="rId3"/>
            <a:stretch>
              <a:fillRect/>
            </a:stretch>
          </p:blipFill>
          <p:spPr>
            <a:xfrm>
              <a:off x="110353" y="889242"/>
              <a:ext cx="7962229" cy="5533915"/>
            </a:xfrm>
            <a:prstGeom prst="rect">
              <a:avLst/>
            </a:prstGeom>
          </p:spPr>
        </p:pic>
        <p:sp>
          <p:nvSpPr>
            <p:cNvPr id="7" name="Rectangle 6"/>
            <p:cNvSpPr/>
            <p:nvPr/>
          </p:nvSpPr>
          <p:spPr>
            <a:xfrm>
              <a:off x="5190837" y="1895636"/>
              <a:ext cx="655803" cy="17462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50512" y="1906628"/>
              <a:ext cx="828349" cy="1636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82073" y="472139"/>
              <a:ext cx="8045927" cy="398056"/>
            </a:xfrm>
            <a:prstGeom prst="rect">
              <a:avLst/>
            </a:prstGeom>
          </p:spPr>
        </p:pic>
      </p:grpSp>
      <p:sp>
        <p:nvSpPr>
          <p:cNvPr id="9" name="Rectangle 8"/>
          <p:cNvSpPr/>
          <p:nvPr/>
        </p:nvSpPr>
        <p:spPr>
          <a:xfrm>
            <a:off x="7852529" y="217096"/>
            <a:ext cx="4189870" cy="523220"/>
          </a:xfrm>
          <a:prstGeom prst="rect">
            <a:avLst/>
          </a:prstGeom>
          <a:solidFill>
            <a:schemeClr val="bg1"/>
          </a:solidFill>
          <a:ln>
            <a:solidFill>
              <a:srgbClr val="FF0000"/>
            </a:solidFill>
          </a:ln>
        </p:spPr>
        <p:txBody>
          <a:bodyPr wrap="square">
            <a:spAutoFit/>
          </a:bodyPr>
          <a:lstStyle/>
          <a:p>
            <a:r>
              <a:rPr lang="en-US" sz="1400" dirty="0">
                <a:hlinkClick r:id="rId5"/>
              </a:rPr>
              <a:t>https://www.msc-les.org/conf/ism2022/ISM2022_ProgramAtAGlance.pdf</a:t>
            </a:r>
            <a:r>
              <a:rPr lang="en-US" sz="1400" dirty="0"/>
              <a:t> </a:t>
            </a:r>
          </a:p>
        </p:txBody>
      </p:sp>
      <p:sp>
        <p:nvSpPr>
          <p:cNvPr id="14" name="Rectangle 13"/>
          <p:cNvSpPr/>
          <p:nvPr/>
        </p:nvSpPr>
        <p:spPr>
          <a:xfrm>
            <a:off x="9016304" y="793244"/>
            <a:ext cx="3007151" cy="523220"/>
          </a:xfrm>
          <a:prstGeom prst="rect">
            <a:avLst/>
          </a:prstGeom>
          <a:solidFill>
            <a:schemeClr val="bg1"/>
          </a:solidFill>
          <a:ln>
            <a:solidFill>
              <a:srgbClr val="FF0000"/>
            </a:solidFill>
          </a:ln>
        </p:spPr>
        <p:txBody>
          <a:bodyPr wrap="square">
            <a:spAutoFit/>
          </a:bodyPr>
          <a:lstStyle/>
          <a:p>
            <a:r>
              <a:rPr lang="en-US" sz="1400" dirty="0">
                <a:hlinkClick r:id="rId6"/>
              </a:rPr>
              <a:t>https://www.msc-les.org/ism2022/program-at-a-glance/</a:t>
            </a:r>
            <a:r>
              <a:rPr lang="en-US" sz="1400" dirty="0"/>
              <a:t> </a:t>
            </a:r>
          </a:p>
        </p:txBody>
      </p:sp>
      <p:sp>
        <p:nvSpPr>
          <p:cNvPr id="5" name="Rectangle 4"/>
          <p:cNvSpPr/>
          <p:nvPr/>
        </p:nvSpPr>
        <p:spPr>
          <a:xfrm>
            <a:off x="7995137" y="4336613"/>
            <a:ext cx="4165600" cy="954107"/>
          </a:xfrm>
          <a:prstGeom prst="rect">
            <a:avLst/>
          </a:prstGeom>
          <a:ln w="25400">
            <a:solidFill>
              <a:srgbClr val="FF0000"/>
            </a:solidFill>
          </a:ln>
        </p:spPr>
        <p:txBody>
          <a:bodyPr wrap="square">
            <a:spAutoFit/>
          </a:bodyPr>
          <a:lstStyle/>
          <a:p>
            <a:r>
              <a:rPr lang="en-US" sz="800" dirty="0"/>
              <a:t>https://teams.microsoft.com/dl/launcher/launcher.html?url=%2F_%23%2Fl%2Fmeetup-join%2F19%3A9b435349a7404e4998b14385638430bc%40thread.tacv2%2F1665005956970%3Fcontext%3D%257b%2522Tid%2522%253a%25227519d0cd-2106-47d9-adcb-320023abff57%2522%252c%2522Oid%2522%253a%25229f6efedb-1e10-4496-942f-92bdb2ba849d%2522%257d%26anon%3Dtrue&amp;type=meetup-join&amp;deeplinkId=cb5c0b1b-1b92-4fb5-bd65-91d3319ccc26&amp;directDl=true&amp;msLaunch=true&amp;enableMobilePage=true&amp;suppressPrompt=true   </a:t>
            </a:r>
          </a:p>
        </p:txBody>
      </p:sp>
      <p:sp>
        <p:nvSpPr>
          <p:cNvPr id="15" name="Rectangle 14"/>
          <p:cNvSpPr/>
          <p:nvPr/>
        </p:nvSpPr>
        <p:spPr>
          <a:xfrm>
            <a:off x="8002168" y="5371519"/>
            <a:ext cx="4165600" cy="954107"/>
          </a:xfrm>
          <a:prstGeom prst="rect">
            <a:avLst/>
          </a:prstGeom>
          <a:ln w="25400">
            <a:solidFill>
              <a:srgbClr val="FF0000"/>
            </a:solidFill>
          </a:ln>
        </p:spPr>
        <p:txBody>
          <a:bodyPr wrap="square">
            <a:spAutoFit/>
          </a:bodyPr>
          <a:lstStyle/>
          <a:p>
            <a:r>
              <a:rPr lang="en-US" sz="800" dirty="0"/>
              <a:t>https://teams.microsoft.com/dl/launcher/launcher.html?url=%2F_%23%2Fl%2Fmeetup-join%2F19%3A9b435349a7404e4998b14385638430bc%40thread.tacv2%2F1665005956970%3Fcontext%3D%257b%2522Tid%2522%253a%25227519d0cd-2106-47d9-adcb-320023abff57%2522%252c%2522Oid%2522%253a%25229f6efedb-1e10-4496-942f-92bdb2ba849d%2522%257d%26anon%3Dtrue&amp;type=meetup-join&amp;deeplinkId=1079cbb9-19b4-4066-a4ff-6ec049511121&amp;directDl=true&amp;msLaunch=true&amp;enableMobilePage=true&amp;suppressPrompt=true </a:t>
            </a:r>
          </a:p>
        </p:txBody>
      </p:sp>
    </p:spTree>
    <p:extLst>
      <p:ext uri="{BB962C8B-B14F-4D97-AF65-F5344CB8AC3E}">
        <p14:creationId xmlns:p14="http://schemas.microsoft.com/office/powerpoint/2010/main" val="1156901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8757" y="93543"/>
            <a:ext cx="11657547" cy="6069182"/>
          </a:xfrm>
          <a:prstGeom prst="rect">
            <a:avLst/>
          </a:prstGeom>
        </p:spPr>
      </p:pic>
    </p:spTree>
    <p:extLst>
      <p:ext uri="{BB962C8B-B14F-4D97-AF65-F5344CB8AC3E}">
        <p14:creationId xmlns:p14="http://schemas.microsoft.com/office/powerpoint/2010/main" val="3802814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1819" y="26375"/>
            <a:ext cx="11585638"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“Privacy notice” as an epigraph (motto) to this study …</a:t>
            </a:r>
            <a:endParaRPr lang="en-US" sz="3600" dirty="0">
              <a:solidFill>
                <a:prstClr val="black"/>
              </a:solidFill>
              <a:latin typeface="Calibri"/>
            </a:endParaRPr>
          </a:p>
        </p:txBody>
      </p:sp>
      <p:grpSp>
        <p:nvGrpSpPr>
          <p:cNvPr id="14" name="Group 13"/>
          <p:cNvGrpSpPr/>
          <p:nvPr/>
        </p:nvGrpSpPr>
        <p:grpSpPr>
          <a:xfrm>
            <a:off x="160259" y="740414"/>
            <a:ext cx="11893877" cy="6020118"/>
            <a:chOff x="65989" y="740414"/>
            <a:chExt cx="11893877" cy="6020118"/>
          </a:xfrm>
        </p:grpSpPr>
        <p:sp>
          <p:nvSpPr>
            <p:cNvPr id="13" name="Rectangle 12"/>
            <p:cNvSpPr/>
            <p:nvPr/>
          </p:nvSpPr>
          <p:spPr>
            <a:xfrm>
              <a:off x="65989" y="740414"/>
              <a:ext cx="2398521" cy="6020118"/>
            </a:xfrm>
            <a:prstGeom prst="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122549" y="740414"/>
              <a:ext cx="11837317" cy="6008240"/>
              <a:chOff x="141403" y="778122"/>
              <a:chExt cx="11837317" cy="6008240"/>
            </a:xfrm>
          </p:grpSpPr>
          <p:pic>
            <p:nvPicPr>
              <p:cNvPr id="1026" name="Picture 2" descr="https://freight.cargo.site/w/1920/q/94/i/2fc50bef1f9453a88efc12f716b988ea6bfce5cb5842d005de1a236b10206a88/ezgif.com-gif-maker-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17375" y="1998775"/>
                <a:ext cx="8498863" cy="478061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885835" y="778122"/>
                <a:ext cx="7390900" cy="1815882"/>
              </a:xfrm>
              <a:prstGeom prst="rect">
                <a:avLst/>
              </a:prstGeom>
              <a:solidFill>
                <a:schemeClr val="bg1">
                  <a:lumMod val="85000"/>
                </a:schemeClr>
              </a:solidFill>
              <a:ln w="38100">
                <a:solidFill>
                  <a:schemeClr val="tx1"/>
                </a:solidFill>
              </a:ln>
            </p:spPr>
            <p:txBody>
              <a:bodyPr wrap="square">
                <a:spAutoFit/>
              </a:bodyPr>
              <a:lstStyle/>
              <a:p>
                <a:pPr algn="ctr"/>
                <a:r>
                  <a:rPr lang="en-US" sz="3600" b="1" i="1" dirty="0">
                    <a:solidFill>
                      <a:srgbClr val="FF0000"/>
                    </a:solidFill>
                    <a:latin typeface="Times New Roman" panose="02020603050405020304" pitchFamily="18" charset="0"/>
                    <a:ea typeface="SimSun" panose="02010600030101010101" pitchFamily="2" charset="-122"/>
                  </a:rPr>
                  <a:t>“Top Secret. Burn before reading!”</a:t>
                </a:r>
                <a:endParaRPr lang="fi-FI" sz="3600" b="1" dirty="0">
                  <a:solidFill>
                    <a:srgbClr val="FF0000"/>
                  </a:solidFill>
                  <a:latin typeface="Times New Roman" panose="02020603050405020304" pitchFamily="18" charset="0"/>
                  <a:ea typeface="SimSun" panose="02010600030101010101" pitchFamily="2" charset="-122"/>
                </a:endParaRPr>
              </a:p>
              <a:p>
                <a:pPr marL="3312160" marR="0" algn="r">
                  <a:spcBef>
                    <a:spcPts val="0"/>
                  </a:spcBef>
                  <a:spcAft>
                    <a:spcPts val="0"/>
                  </a:spcAft>
                </a:pPr>
                <a:endParaRPr lang="en-US" sz="800" dirty="0">
                  <a:latin typeface="Times New Roman" panose="02020603050405020304" pitchFamily="18" charset="0"/>
                  <a:ea typeface="SimSun" panose="02010600030101010101" pitchFamily="2" charset="-122"/>
                </a:endParaRPr>
              </a:p>
              <a:p>
                <a:pPr marL="3312160" marR="0" algn="r">
                  <a:spcBef>
                    <a:spcPts val="0"/>
                  </a:spcBef>
                  <a:spcAft>
                    <a:spcPts val="0"/>
                  </a:spcAft>
                </a:pPr>
                <a:r>
                  <a:rPr lang="en-US" sz="2000" b="1" dirty="0">
                    <a:solidFill>
                      <a:srgbClr val="C00000"/>
                    </a:solidFill>
                    <a:latin typeface="Times New Roman" panose="02020603050405020304" pitchFamily="18" charset="0"/>
                    <a:ea typeface="SimSun" panose="02010600030101010101" pitchFamily="2" charset="-122"/>
                  </a:rPr>
                  <a:t>Boris &amp; Arkady Strugatsky</a:t>
                </a:r>
                <a:r>
                  <a:rPr lang="en-US" sz="2000" dirty="0">
                    <a:latin typeface="Times New Roman" panose="02020603050405020304" pitchFamily="18" charset="0"/>
                    <a:ea typeface="SimSun" panose="02010600030101010101" pitchFamily="2" charset="-122"/>
                  </a:rPr>
                  <a:t> (1965).</a:t>
                </a:r>
                <a:endParaRPr lang="fi-FI" sz="2000" dirty="0">
                  <a:latin typeface="Times New Roman" panose="02020603050405020304" pitchFamily="18" charset="0"/>
                  <a:ea typeface="SimSun" panose="02010600030101010101" pitchFamily="2" charset="-122"/>
                </a:endParaRPr>
              </a:p>
              <a:p>
                <a:pPr marL="3312160" marR="0" algn="r">
                  <a:spcBef>
                    <a:spcPts val="600"/>
                  </a:spcBef>
                  <a:spcAft>
                    <a:spcPts val="600"/>
                  </a:spcAft>
                </a:pPr>
                <a:r>
                  <a:rPr lang="en-US" sz="2400" dirty="0">
                    <a:latin typeface="Times New Roman" panose="02020603050405020304" pitchFamily="18" charset="0"/>
                    <a:ea typeface="SimSun" panose="02010600030101010101" pitchFamily="2" charset="-122"/>
                    <a:cs typeface="Calibri" panose="020F0502020204030204" pitchFamily="34" charset="0"/>
                  </a:rPr>
                  <a:t>“</a:t>
                </a:r>
                <a:r>
                  <a:rPr lang="en-US" sz="2400" b="1" i="1" dirty="0">
                    <a:solidFill>
                      <a:srgbClr val="7030A0"/>
                    </a:solidFill>
                    <a:latin typeface="Times New Roman" panose="02020603050405020304" pitchFamily="18" charset="0"/>
                    <a:ea typeface="SimSun" panose="02010600030101010101" pitchFamily="2" charset="-122"/>
                    <a:cs typeface="Calibri" panose="020F0502020204030204" pitchFamily="34" charset="0"/>
                  </a:rPr>
                  <a:t>Monday Begins on Saturday</a:t>
                </a:r>
                <a:r>
                  <a:rPr lang="en-US" sz="2400" dirty="0">
                    <a:latin typeface="Times New Roman" panose="02020603050405020304" pitchFamily="18" charset="0"/>
                    <a:ea typeface="SimSun" panose="02010600030101010101" pitchFamily="2" charset="-122"/>
                    <a:cs typeface="Calibri" panose="020F0502020204030204" pitchFamily="34" charset="0"/>
                  </a:rPr>
                  <a:t>”</a:t>
                </a:r>
                <a:endParaRPr lang="fi-FI" sz="2400" dirty="0">
                  <a:latin typeface="Times New Roman" panose="02020603050405020304" pitchFamily="18" charset="0"/>
                  <a:ea typeface="SimSun" panose="02010600030101010101" pitchFamily="2" charset="-122"/>
                </a:endParaRPr>
              </a:p>
              <a:p>
                <a:pPr algn="r"/>
                <a:r>
                  <a:rPr lang="en-GB" sz="1400" dirty="0">
                    <a:latin typeface="Times New Roman" panose="02020603050405020304" pitchFamily="18" charset="0"/>
                    <a:ea typeface="SimSun" panose="02010600030101010101" pitchFamily="2" charset="-122"/>
                    <a:cs typeface="Calibri" panose="020F0502020204030204" pitchFamily="34" charset="0"/>
                    <a:hlinkClick r:id="rId3"/>
                  </a:rPr>
                  <a:t>en.wikipedia.org/wiki/</a:t>
                </a:r>
                <a:r>
                  <a:rPr lang="en-GB" sz="1400" dirty="0" err="1">
                    <a:latin typeface="Times New Roman" panose="02020603050405020304" pitchFamily="18" charset="0"/>
                    <a:ea typeface="SimSun" panose="02010600030101010101" pitchFamily="2" charset="-122"/>
                    <a:cs typeface="Calibri" panose="020F0502020204030204" pitchFamily="34" charset="0"/>
                    <a:hlinkClick r:id="rId3"/>
                  </a:rPr>
                  <a:t>Monday_Begins_on_Saturday</a:t>
                </a:r>
                <a:endParaRPr lang="en-US" sz="1400" dirty="0"/>
              </a:p>
            </p:txBody>
          </p:sp>
          <p:pic>
            <p:nvPicPr>
              <p:cNvPr id="6" name="Picture 5"/>
              <p:cNvPicPr>
                <a:picLocks noChangeAspect="1"/>
              </p:cNvPicPr>
              <p:nvPr/>
            </p:nvPicPr>
            <p:blipFill>
              <a:blip r:embed="rId4"/>
              <a:stretch>
                <a:fillRect/>
              </a:stretch>
            </p:blipFill>
            <p:spPr>
              <a:xfrm>
                <a:off x="8418136" y="1098640"/>
                <a:ext cx="3504022" cy="5378673"/>
              </a:xfrm>
              <a:prstGeom prst="rect">
                <a:avLst/>
              </a:prstGeom>
              <a:ln w="38100">
                <a:solidFill>
                  <a:schemeClr val="tx1"/>
                </a:solidFill>
              </a:ln>
            </p:spPr>
          </p:pic>
          <p:pic>
            <p:nvPicPr>
              <p:cNvPr id="7" name="Picture 6"/>
              <p:cNvPicPr>
                <a:picLocks noChangeAspect="1"/>
              </p:cNvPicPr>
              <p:nvPr/>
            </p:nvPicPr>
            <p:blipFill>
              <a:blip r:embed="rId5"/>
              <a:stretch>
                <a:fillRect/>
              </a:stretch>
            </p:blipFill>
            <p:spPr>
              <a:xfrm>
                <a:off x="8323868" y="801278"/>
                <a:ext cx="3654852" cy="5978108"/>
              </a:xfrm>
              <a:prstGeom prst="rect">
                <a:avLst/>
              </a:prstGeom>
              <a:ln w="38100">
                <a:solidFill>
                  <a:schemeClr val="tx1"/>
                </a:solidFill>
              </a:ln>
            </p:spPr>
          </p:pic>
          <p:pic>
            <p:nvPicPr>
              <p:cNvPr id="8" name="Picture 7"/>
              <p:cNvPicPr>
                <a:picLocks noChangeAspect="1"/>
              </p:cNvPicPr>
              <p:nvPr/>
            </p:nvPicPr>
            <p:blipFill>
              <a:blip r:embed="rId6"/>
              <a:stretch>
                <a:fillRect/>
              </a:stretch>
            </p:blipFill>
            <p:spPr>
              <a:xfrm>
                <a:off x="263951" y="1662797"/>
                <a:ext cx="3261674" cy="2890092"/>
              </a:xfrm>
              <a:prstGeom prst="rect">
                <a:avLst/>
              </a:prstGeom>
              <a:noFill/>
              <a:ln w="38100">
                <a:solidFill>
                  <a:schemeClr val="tx1"/>
                </a:solidFill>
              </a:ln>
            </p:spPr>
          </p:pic>
          <p:sp>
            <p:nvSpPr>
              <p:cNvPr id="9" name="Rectangle 8"/>
              <p:cNvSpPr/>
              <p:nvPr/>
            </p:nvSpPr>
            <p:spPr>
              <a:xfrm>
                <a:off x="1346775" y="4701397"/>
                <a:ext cx="3584701" cy="1415772"/>
              </a:xfrm>
              <a:prstGeom prst="rect">
                <a:avLst/>
              </a:prstGeom>
              <a:solidFill>
                <a:schemeClr val="bg1"/>
              </a:solidFill>
              <a:ln w="38100">
                <a:solidFill>
                  <a:schemeClr val="tx1"/>
                </a:solidFill>
              </a:ln>
            </p:spPr>
            <p:txBody>
              <a:bodyPr wrap="square">
                <a:spAutoFit/>
              </a:bodyPr>
              <a:lstStyle/>
              <a:p>
                <a:pPr algn="r"/>
                <a:r>
                  <a:rPr lang="en-US" sz="2400" dirty="0">
                    <a:solidFill>
                      <a:srgbClr val="202124"/>
                    </a:solidFill>
                    <a:latin typeface="Algerian" panose="04020705040A02060702" pitchFamily="82" charset="0"/>
                  </a:rPr>
                  <a:t>“Privacy is the state of being free from public attention”</a:t>
                </a:r>
                <a:endParaRPr lang="en-US" dirty="0">
                  <a:solidFill>
                    <a:srgbClr val="202124"/>
                  </a:solidFill>
                  <a:latin typeface="arial" panose="020B0604020202020204" pitchFamily="34" charset="0"/>
                </a:endParaRPr>
              </a:p>
              <a:p>
                <a:pPr algn="r"/>
                <a:r>
                  <a:rPr lang="en-US" sz="1400" dirty="0">
                    <a:solidFill>
                      <a:srgbClr val="202124"/>
                    </a:solidFill>
                    <a:latin typeface="arial" panose="020B0604020202020204" pitchFamily="34" charset="0"/>
                  </a:rPr>
                  <a:t>(Oxford Dictionary)</a:t>
                </a:r>
                <a:endParaRPr lang="en-US" sz="1400" dirty="0"/>
              </a:p>
            </p:txBody>
          </p:sp>
          <p:pic>
            <p:nvPicPr>
              <p:cNvPr id="10" name="Picture 9"/>
              <p:cNvPicPr>
                <a:picLocks noChangeAspect="1"/>
              </p:cNvPicPr>
              <p:nvPr/>
            </p:nvPicPr>
            <p:blipFill>
              <a:blip r:embed="rId7"/>
              <a:stretch>
                <a:fillRect/>
              </a:stretch>
            </p:blipFill>
            <p:spPr>
              <a:xfrm>
                <a:off x="141403" y="5096927"/>
                <a:ext cx="1708904" cy="1664945"/>
              </a:xfrm>
              <a:prstGeom prst="rect">
                <a:avLst/>
              </a:prstGeom>
            </p:spPr>
          </p:pic>
          <p:pic>
            <p:nvPicPr>
              <p:cNvPr id="11" name="Picture 10"/>
              <p:cNvPicPr>
                <a:picLocks noChangeAspect="1"/>
              </p:cNvPicPr>
              <p:nvPr/>
            </p:nvPicPr>
            <p:blipFill>
              <a:blip r:embed="rId8"/>
              <a:stretch>
                <a:fillRect/>
              </a:stretch>
            </p:blipFill>
            <p:spPr>
              <a:xfrm>
                <a:off x="1498861" y="6105769"/>
                <a:ext cx="3454194" cy="680593"/>
              </a:xfrm>
              <a:prstGeom prst="rect">
                <a:avLst/>
              </a:prstGeom>
            </p:spPr>
          </p:pic>
        </p:grpSp>
      </p:grpSp>
    </p:spTree>
    <p:extLst>
      <p:ext uri="{BB962C8B-B14F-4D97-AF65-F5344CB8AC3E}">
        <p14:creationId xmlns:p14="http://schemas.microsoft.com/office/powerpoint/2010/main" val="1645050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iro.medium.com/max/1400/1*xMuHjcImRuUWFfstgF3kSw.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044" y="905164"/>
            <a:ext cx="10133956" cy="53203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26748" y="0"/>
            <a:ext cx="11562051" cy="646331"/>
          </a:xfrm>
          <a:prstGeom prst="rect">
            <a:avLst/>
          </a:prstGeom>
        </p:spPr>
        <p:txBody>
          <a:bodyPr wrap="square">
            <a:spAutoFit/>
          </a:bodyPr>
          <a:lstStyle/>
          <a:p>
            <a:pPr>
              <a:defRPr/>
            </a:pPr>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Machine Learning helps companies to get value from data</a:t>
            </a:r>
            <a:endParaRPr lang="en-US" sz="3600" dirty="0">
              <a:solidFill>
                <a:prstClr val="black"/>
              </a:solidFill>
              <a:latin typeface="Calibri"/>
            </a:endParaRPr>
          </a:p>
        </p:txBody>
      </p:sp>
    </p:spTree>
    <p:extLst>
      <p:ext uri="{BB962C8B-B14F-4D97-AF65-F5344CB8AC3E}">
        <p14:creationId xmlns:p14="http://schemas.microsoft.com/office/powerpoint/2010/main" val="805990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iro.medium.com/max/1400/1*xMuHjcImRuUWFfstgF3kSw.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418" y="70609"/>
            <a:ext cx="9929091" cy="521277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766618" y="5292618"/>
            <a:ext cx="3020290" cy="1219382"/>
          </a:xfrm>
          <a:prstGeom prst="wedgeRoundRectCallout">
            <a:avLst>
              <a:gd name="adj1" fmla="val 14947"/>
              <a:gd name="adj2" fmla="val -98707"/>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 collected by corporate customers may contain sensitive private information</a:t>
            </a:r>
          </a:p>
        </p:txBody>
      </p:sp>
    </p:spTree>
    <p:extLst>
      <p:ext uri="{BB962C8B-B14F-4D97-AF65-F5344CB8AC3E}">
        <p14:creationId xmlns:p14="http://schemas.microsoft.com/office/powerpoint/2010/main" val="2838749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miro.medium.com/max/1400/1*xMuHjcImRuUWFfstgF3kSw.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418" y="70609"/>
            <a:ext cx="9929091" cy="521277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3011055" y="5283382"/>
            <a:ext cx="4165599" cy="1330218"/>
          </a:xfrm>
          <a:prstGeom prst="wedgeRoundRectCallout">
            <a:avLst>
              <a:gd name="adj1" fmla="val 12806"/>
              <a:gd name="adj2" fmla="val -86588"/>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best machine learning algorithms (capable to turn data into decision model) may be located at unsafe third party remote locations (clouds)</a:t>
            </a:r>
          </a:p>
        </p:txBody>
      </p:sp>
    </p:spTree>
    <p:extLst>
      <p:ext uri="{BB962C8B-B14F-4D97-AF65-F5344CB8AC3E}">
        <p14:creationId xmlns:p14="http://schemas.microsoft.com/office/powerpoint/2010/main" val="1079123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2912</TotalTime>
  <Words>2497</Words>
  <Application>Microsoft Office PowerPoint</Application>
  <PresentationFormat>Widescreen</PresentationFormat>
  <Paragraphs>123</Paragraphs>
  <Slides>25</Slides>
  <Notes>1</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Algerian</vt:lpstr>
      <vt:lpstr>Arial</vt:lpstr>
      <vt:lpstr>Arial</vt:lpstr>
      <vt:lpstr>Calibri</vt:lpstr>
      <vt:lpstr>Calibri Light</vt:lpstr>
      <vt:lpstr>Cambria Math</vt:lpstr>
      <vt:lpstr>Montserrat</vt:lpstr>
      <vt:lpstr>Times New Roman</vt:lpstr>
      <vt:lpstr>Wingdings</vt:lpstr>
      <vt:lpstr>Office Theme</vt:lpstr>
      <vt:lpstr>1_Default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260</cp:revision>
  <dcterms:created xsi:type="dcterms:W3CDTF">2020-10-19T08:16:34Z</dcterms:created>
  <dcterms:modified xsi:type="dcterms:W3CDTF">2024-03-15T13:52:39Z</dcterms:modified>
</cp:coreProperties>
</file>