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03" r:id="rId3"/>
    <p:sldMasterId id="2147483718" r:id="rId4"/>
  </p:sldMasterIdLst>
  <p:notesMasterIdLst>
    <p:notesMasterId r:id="rId29"/>
  </p:notesMasterIdLst>
  <p:sldIdLst>
    <p:sldId id="368" r:id="rId5"/>
    <p:sldId id="258" r:id="rId6"/>
    <p:sldId id="256" r:id="rId7"/>
    <p:sldId id="370" r:id="rId8"/>
    <p:sldId id="361" r:id="rId9"/>
    <p:sldId id="391" r:id="rId10"/>
    <p:sldId id="371" r:id="rId11"/>
    <p:sldId id="375" r:id="rId12"/>
    <p:sldId id="376" r:id="rId13"/>
    <p:sldId id="377" r:id="rId14"/>
    <p:sldId id="389" r:id="rId15"/>
    <p:sldId id="379" r:id="rId16"/>
    <p:sldId id="381" r:id="rId17"/>
    <p:sldId id="383" r:id="rId18"/>
    <p:sldId id="385" r:id="rId19"/>
    <p:sldId id="387" r:id="rId20"/>
    <p:sldId id="384" r:id="rId21"/>
    <p:sldId id="390" r:id="rId22"/>
    <p:sldId id="372" r:id="rId23"/>
    <p:sldId id="373" r:id="rId24"/>
    <p:sldId id="344" r:id="rId25"/>
    <p:sldId id="314" r:id="rId26"/>
    <p:sldId id="296" r:id="rId27"/>
    <p:sldId id="369" r:id="rId2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93E"/>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i="1"/>
            </a:lvl1pPr>
          </a:lstStyle>
          <a:p>
            <a:pPr>
              <a:defRPr/>
            </a:pPr>
            <a:endParaRPr lang="en-US"/>
          </a:p>
        </p:txBody>
      </p:sp>
      <p:sp>
        <p:nvSpPr>
          <p:cNvPr id="5" name="Rectangle 5"/>
          <p:cNvSpPr>
            <a:spLocks noGrp="1" noChangeArrowheads="1"/>
          </p:cNvSpPr>
          <p:nvPr>
            <p:ph type="ftr" sz="quarter" idx="11"/>
          </p:nvPr>
        </p:nvSpPr>
        <p:spPr/>
        <p:txBody>
          <a:bodyPr/>
          <a:lstStyle>
            <a:lvl1pPr>
              <a:defRPr i="1"/>
            </a:lvl1pPr>
          </a:lstStyle>
          <a:p>
            <a:pPr>
              <a:defRPr/>
            </a:pPr>
            <a:endParaRPr lang="en-US"/>
          </a:p>
        </p:txBody>
      </p:sp>
      <p:sp>
        <p:nvSpPr>
          <p:cNvPr id="6" name="Rectangle 6"/>
          <p:cNvSpPr>
            <a:spLocks noGrp="1" noChangeArrowheads="1"/>
          </p:cNvSpPr>
          <p:nvPr>
            <p:ph type="sldNum" sz="quarter" idx="12"/>
          </p:nvPr>
        </p:nvSpPr>
        <p:spPr/>
        <p:txBody>
          <a:bodyPr/>
          <a:lstStyle>
            <a:lvl1pPr>
              <a:defRPr i="1"/>
            </a:lvl1pPr>
          </a:lstStyle>
          <a:p>
            <a:pPr>
              <a:defRPr/>
            </a:pPr>
            <a:fld id="{60585CB6-55F2-4DB6-BFF2-751E880DBD98}" type="slidenum">
              <a:rPr lang="en-US"/>
              <a:pPr>
                <a:defRPr/>
              </a:pPr>
              <a:t>‹#›</a:t>
            </a:fld>
            <a:endParaRPr lang="en-US"/>
          </a:p>
        </p:txBody>
      </p:sp>
    </p:spTree>
    <p:extLst>
      <p:ext uri="{BB962C8B-B14F-4D97-AF65-F5344CB8AC3E}">
        <p14:creationId xmlns:p14="http://schemas.microsoft.com/office/powerpoint/2010/main" val="2520743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636113-75FD-42EE-9C9E-2D44ADDC74CE}" type="slidenum">
              <a:rPr lang="en-US"/>
              <a:pPr>
                <a:defRPr/>
              </a:pPr>
              <a:t>‹#›</a:t>
            </a:fld>
            <a:endParaRPr lang="en-US"/>
          </a:p>
        </p:txBody>
      </p:sp>
    </p:spTree>
    <p:extLst>
      <p:ext uri="{BB962C8B-B14F-4D97-AF65-F5344CB8AC3E}">
        <p14:creationId xmlns:p14="http://schemas.microsoft.com/office/powerpoint/2010/main" val="2819272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14694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906097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208761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775056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95910D-ED24-4776-A40F-73234D922E85}"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94872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95910D-ED24-4776-A40F-73234D922E85}"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6889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910D-ED24-4776-A40F-73234D922E85}"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1507567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034228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69153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4194375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77481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F1B7BF1-EFF6-4478-9B15-EC2B0B27A42C}" type="slidenum">
              <a:rPr lang="en-US" altLang="fi-FI" smtClean="0">
                <a:solidFill>
                  <a:srgbClr val="000000"/>
                </a:solidFill>
              </a:rPr>
              <a:pPr fontAlgn="base">
                <a:spcBef>
                  <a:spcPct val="0"/>
                </a:spcBef>
                <a:spcAft>
                  <a:spcPct val="0"/>
                </a:spcAft>
                <a:defRPr/>
              </a:pPr>
              <a:t>‹#›</a:t>
            </a:fld>
            <a:endParaRPr lang="en-US" altLang="fi-FI">
              <a:solidFill>
                <a:srgbClr val="000000"/>
              </a:solidFill>
            </a:endParaRPr>
          </a:p>
        </p:txBody>
      </p:sp>
    </p:spTree>
    <p:extLst>
      <p:ext uri="{BB962C8B-B14F-4D97-AF65-F5344CB8AC3E}">
        <p14:creationId xmlns:p14="http://schemas.microsoft.com/office/powerpoint/2010/main" val="2289834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C0F01A-ECDC-47C9-A71A-8073DFA54FC6}" type="slidenum">
              <a:rPr lang="en-US" altLang="fi-FI" smtClean="0">
                <a:solidFill>
                  <a:srgbClr val="000000"/>
                </a:solidFill>
              </a:rPr>
              <a:pPr fontAlgn="base">
                <a:spcBef>
                  <a:spcPct val="0"/>
                </a:spcBef>
                <a:spcAft>
                  <a:spcPct val="0"/>
                </a:spcAft>
                <a:defRPr/>
              </a:pPr>
              <a:t>‹#›</a:t>
            </a:fld>
            <a:endParaRPr lang="en-US" altLang="fi-FI">
              <a:solidFill>
                <a:srgbClr val="000000"/>
              </a:solidFill>
            </a:endParaRPr>
          </a:p>
        </p:txBody>
      </p:sp>
    </p:spTree>
    <p:extLst>
      <p:ext uri="{BB962C8B-B14F-4D97-AF65-F5344CB8AC3E}">
        <p14:creationId xmlns:p14="http://schemas.microsoft.com/office/powerpoint/2010/main" val="3077454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cs typeface="Arial" charset="0"/>
              </a:defRPr>
            </a:lvl1pPr>
          </a:lstStyle>
          <a:p>
            <a:pPr>
              <a:defRPr/>
            </a:pPr>
            <a:fld id="{4BDCDB56-ED00-4F7C-AE6C-6ABC0D2F39E3}" type="slidenum">
              <a:rPr lang="en-US"/>
              <a:pPr>
                <a:defRPr/>
              </a:pPr>
              <a:t>‹#›</a:t>
            </a:fld>
            <a:endParaRPr lang="en-US"/>
          </a:p>
        </p:txBody>
      </p:sp>
    </p:spTree>
    <p:extLst>
      <p:ext uri="{BB962C8B-B14F-4D97-AF65-F5344CB8AC3E}">
        <p14:creationId xmlns:p14="http://schemas.microsoft.com/office/powerpoint/2010/main" val="33861712"/>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910D-ED24-4776-A40F-73234D922E85}" type="datetimeFigureOut">
              <a:rPr lang="en-US" smtClean="0"/>
              <a:t>3/15/2024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7430B-371D-4103-A778-C49C416CE889}" type="slidenum">
              <a:rPr lang="en-US" smtClean="0"/>
              <a:t>‹#›</a:t>
            </a:fld>
            <a:endParaRPr lang="en-US"/>
          </a:p>
        </p:txBody>
      </p:sp>
    </p:spTree>
    <p:extLst>
      <p:ext uri="{BB962C8B-B14F-4D97-AF65-F5344CB8AC3E}">
        <p14:creationId xmlns:p14="http://schemas.microsoft.com/office/powerpoint/2010/main" val="37865398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2743DA5-8D8A-4504-9D5D-DA92B9C6B513}" type="slidenum">
              <a:rPr lang="en-US" altLang="fi-FI"/>
              <a:pPr>
                <a:defRPr/>
              </a:pPr>
              <a:t>‹#›</a:t>
            </a:fld>
            <a:endParaRPr lang="en-US" altLang="fi-FI"/>
          </a:p>
        </p:txBody>
      </p:sp>
    </p:spTree>
    <p:extLst>
      <p:ext uri="{BB962C8B-B14F-4D97-AF65-F5344CB8AC3E}">
        <p14:creationId xmlns:p14="http://schemas.microsoft.com/office/powerpoint/2010/main" val="298768966"/>
      </p:ext>
    </p:extLst>
  </p:cSld>
  <p:clrMap bg1="lt1" tx1="dk1" bg2="lt2" tx2="dk2" accent1="accent1" accent2="accent2" accent3="accent3" accent4="accent4" accent5="accent5" accent6="accent6" hlink="hlink" folHlink="folHlink"/>
  <p:sldLayoutIdLst>
    <p:sldLayoutId id="2147483719" r:id="rId1"/>
    <p:sldLayoutId id="214748372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7.xml"/><Relationship Id="rId6" Type="http://schemas.openxmlformats.org/officeDocument/2006/relationships/hyperlink" Target="http://www.cs.jyu.fi/ai/SmartResource_UBIWARE.html"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hyperlink" Target="https://www.journals.elsevier.com/procedia-manufacturing" TargetMode="External"/><Relationship Id="rId3" Type="http://schemas.openxmlformats.org/officeDocument/2006/relationships/image" Target="../media/image46.gif"/><Relationship Id="rId7" Type="http://schemas.openxmlformats.org/officeDocument/2006/relationships/hyperlink" Target="https://www.sciencedirect.com/science/article/pii/S2351978920306570" TargetMode="Externa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hyperlink" Target="https://doi.org/10.1016/j.promfg.2020.02.092"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digital-library.theiet.org/content/journals/iet-cim" TargetMode="External"/><Relationship Id="rId3" Type="http://schemas.openxmlformats.org/officeDocument/2006/relationships/image" Target="../media/image46.gif"/><Relationship Id="rId7" Type="http://schemas.openxmlformats.org/officeDocument/2006/relationships/hyperlink" Target="https://ietresearch.onlinelibrary.wiley.com/doi/epdf/10.1049/cim2.12008" TargetMode="Externa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hyperlink" Target="https://doi.org/10.1049/cim2.12008"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doi.org/10.3233/978-1-61499-888-4-110" TargetMode="External"/><Relationship Id="rId3" Type="http://schemas.openxmlformats.org/officeDocument/2006/relationships/image" Target="../media/image30.png"/><Relationship Id="rId7" Type="http://schemas.openxmlformats.org/officeDocument/2006/relationships/hyperlink" Target="https://www.iospress.nl/bookserie/nato-science-for-peace-and-security-series-d-information-andcommunication-security/" TargetMode="Externa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hyperlink" Target="http://ebooks.iospress.nl/volumearticle/50290" TargetMode="External"/><Relationship Id="rId5" Type="http://schemas.openxmlformats.org/officeDocument/2006/relationships/image" Target="../media/image46.gif"/><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8" Type="http://schemas.openxmlformats.org/officeDocument/2006/relationships/hyperlink" Target="https://doi.org/10.1162/neco_a_01449" TargetMode="External"/><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image" Target="../media/image46.gif"/><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hyperlink" Target="https://direct.mit.edu/neco"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hyperlink" Target="https://www.journals.elsevier.com/journal-of-manufacturing-systems/" TargetMode="External"/><Relationship Id="rId10" Type="http://schemas.openxmlformats.org/officeDocument/2006/relationships/hyperlink" Target="https://doi.org/10.1080/0960085X.2022.2073278" TargetMode="External"/><Relationship Id="rId4" Type="http://schemas.openxmlformats.org/officeDocument/2006/relationships/hyperlink" Target="https://www.sciencedirect.com/science/article/pii/S0278612518300608" TargetMode="External"/><Relationship Id="rId9" Type="http://schemas.openxmlformats.org/officeDocument/2006/relationships/hyperlink" Target="https://www.tandfonline.com/toc/tjis20/curren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504/IJSPM.2022.10048910" TargetMode="External"/><Relationship Id="rId2" Type="http://schemas.openxmlformats.org/officeDocument/2006/relationships/hyperlink" Target="https://www.inderscience.com/jhome.php?jcode=ijspm" TargetMode="External"/><Relationship Id="rId1" Type="http://schemas.openxmlformats.org/officeDocument/2006/relationships/slideLayout" Target="../slideLayouts/slideLayout7.xml"/><Relationship Id="rId5" Type="http://schemas.openxmlformats.org/officeDocument/2006/relationships/hyperlink" Target="https://doi.org/10.1051/e3sconf/202235303004" TargetMode="Externa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70.gif"/><Relationship Id="rId7"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46.gif"/><Relationship Id="rId5" Type="http://schemas.openxmlformats.org/officeDocument/2006/relationships/image" Target="../media/image71.png"/><Relationship Id="rId4" Type="http://schemas.openxmlformats.org/officeDocument/2006/relationships/hyperlink" Target="http://clipartall.com/img/clipart-165720.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i.it.jyu.fi/ISM-2022-Industry_4_5.pptx" TargetMode="Externa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mailto:vagan.terziyan@jyu.fi" TargetMode="External"/><Relationship Id="rId4" Type="http://schemas.openxmlformats.org/officeDocument/2006/relationships/hyperlink" Target="mailto:mariia.golovianko@nure.ua"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2" Type="http://schemas.openxmlformats.org/officeDocument/2006/relationships/hyperlink" Target="https://ai.it.jyu.fi/ISM-2022-Industry_4_5.pptx"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hyperlink" Target="https://nure.ua/en/" TargetMode="External"/><Relationship Id="rId13" Type="http://schemas.openxmlformats.org/officeDocument/2006/relationships/image" Target="../media/image15.png"/><Relationship Id="rId3" Type="http://schemas.openxmlformats.org/officeDocument/2006/relationships/hyperlink" Target="mailto:Vagan.Terziyan@jyu.fi" TargetMode="External"/><Relationship Id="rId7" Type="http://schemas.openxmlformats.org/officeDocument/2006/relationships/image" Target="../media/image3.png"/><Relationship Id="rId12"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11"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12.png"/><Relationship Id="rId4" Type="http://schemas.openxmlformats.org/officeDocument/2006/relationships/hyperlink" Target="https://www.jyu.fi/en" TargetMode="External"/><Relationship Id="rId9" Type="http://schemas.openxmlformats.org/officeDocument/2006/relationships/image" Target="../media/image11.png"/><Relationship Id="rId14" Type="http://schemas.openxmlformats.org/officeDocument/2006/relationships/image" Target="../media/image16.gif"/></Relationships>
</file>

<file path=ppt/slides/_rels/slide4.xml.rels><?xml version="1.0" encoding="UTF-8" standalone="yes"?>
<Relationships xmlns="http://schemas.openxmlformats.org/package/2006/relationships"><Relationship Id="rId3" Type="http://schemas.openxmlformats.org/officeDocument/2006/relationships/hyperlink" Target="https://www.msc-les.org/conf/ism2022/ISM2022_ProgramAtAGlance.pdf" TargetMode="Externa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hyperlink" Target="https://www.msc-les.org/ism2022/program-at-a-glance/" TargetMode="External"/><Relationship Id="rId4" Type="http://schemas.openxmlformats.org/officeDocument/2006/relationships/hyperlink" Target="https://teams.microsoft.com/l/meetup-join/19%3a597406ead01b4145a81b4c3dde2052b5%40thread.tacv2/1664999995348?context=%7b%22Tid%22%3a%227519d0cd-2106-47d9-adcb-320023abff57%22%2c%22Oid%22%3a%229f6efedb-1e10-4496-942f-92bdb2ba849d%22%7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gif"/><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3.gif"/><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824706" y="1438436"/>
            <a:ext cx="7960317"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a:t>
            </a:r>
            <a:r>
              <a:rPr lang="en-GB" dirty="0"/>
              <a:t>Industry 4.0 vs. Industry 5.0: </a:t>
            </a:r>
            <a:r>
              <a:rPr lang="en-GB" sz="4000" dirty="0"/>
              <a:t>Co-existence, Transition, or a Hybrid</a:t>
            </a:r>
            <a:r>
              <a:rPr lang="en-US" sz="4400" dirty="0"/>
              <a:t>”</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256145" y="3458690"/>
            <a:ext cx="9650667"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Mariia Golovianko</a:t>
            </a:r>
            <a:r>
              <a:rPr lang="it-IT" b="0" dirty="0"/>
              <a:t> </a:t>
            </a:r>
            <a:r>
              <a:rPr lang="it-IT" b="0" baseline="30000" dirty="0"/>
              <a:t>a</a:t>
            </a:r>
            <a:r>
              <a:rPr lang="it-IT" b="0" dirty="0"/>
              <a:t> , </a:t>
            </a:r>
            <a:r>
              <a:rPr lang="it-IT" b="0" u="sng" dirty="0"/>
              <a:t>Vagan Terziyan</a:t>
            </a:r>
            <a:r>
              <a:rPr lang="it-IT" b="0" baseline="30000" dirty="0"/>
              <a:t> b</a:t>
            </a:r>
            <a:r>
              <a:rPr lang="it-IT" b="0" dirty="0"/>
              <a:t>, </a:t>
            </a:r>
            <a:r>
              <a:rPr lang="en-US" b="0" dirty="0"/>
              <a:t>Vladyslav Branytskyi</a:t>
            </a:r>
            <a:r>
              <a:rPr lang="it-IT" b="0" dirty="0"/>
              <a:t> </a:t>
            </a:r>
            <a:r>
              <a:rPr lang="it-IT" b="0" baseline="30000" dirty="0"/>
              <a:t>c</a:t>
            </a:r>
            <a:r>
              <a:rPr lang="it-IT" b="0" dirty="0"/>
              <a:t>, </a:t>
            </a:r>
            <a:r>
              <a:rPr lang="en-US" b="0" dirty="0"/>
              <a:t>Diana Malyk</a:t>
            </a:r>
            <a:r>
              <a:rPr lang="it-IT" b="0" dirty="0"/>
              <a:t> </a:t>
            </a:r>
            <a:r>
              <a:rPr lang="it-IT" b="0" baseline="30000" dirty="0"/>
              <a:t>d</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997527" y="4075397"/>
            <a:ext cx="9827491"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aseline="30000" dirty="0" err="1"/>
              <a:t>a,c,d</a:t>
            </a:r>
            <a:r>
              <a:rPr lang="en-US" sz="1800" dirty="0"/>
              <a:t> Department of Artificial Intelligence, Kharkiv National University of Radio Electronics, Kharkiv, Ukraine</a:t>
            </a:r>
          </a:p>
          <a:p>
            <a:pPr>
              <a:spcBef>
                <a:spcPct val="0"/>
              </a:spcBef>
              <a:defRPr/>
            </a:pPr>
            <a:r>
              <a:rPr lang="en-US" sz="1800" baseline="30000" dirty="0"/>
              <a:t>b</a:t>
            </a:r>
            <a:r>
              <a:rPr lang="en-US" sz="1800" dirty="0"/>
              <a:t> Faculty of Information Technology, University of Jyväskylä, Jyväskylä, Finland</a:t>
            </a:r>
          </a:p>
        </p:txBody>
      </p:sp>
      <p:grpSp>
        <p:nvGrpSpPr>
          <p:cNvPr id="8" name="Group 7"/>
          <p:cNvGrpSpPr/>
          <p:nvPr/>
        </p:nvGrpSpPr>
        <p:grpSpPr>
          <a:xfrm>
            <a:off x="6664979" y="51374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grpSp>
        <p:nvGrpSpPr>
          <p:cNvPr id="11" name="Group 10"/>
          <p:cNvGrpSpPr/>
          <p:nvPr/>
        </p:nvGrpSpPr>
        <p:grpSpPr>
          <a:xfrm>
            <a:off x="1853277" y="5137479"/>
            <a:ext cx="4265812" cy="111039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a:t> </a:t>
              </a:r>
            </a:p>
          </p:txBody>
        </p:sp>
      </p:grpSp>
      <p:sp>
        <p:nvSpPr>
          <p:cNvPr id="14" name="TextBox 13"/>
          <p:cNvSpPr txBox="1"/>
          <p:nvPr/>
        </p:nvSpPr>
        <p:spPr>
          <a:xfrm>
            <a:off x="3102275" y="468090"/>
            <a:ext cx="6502400" cy="738664"/>
          </a:xfrm>
          <a:prstGeom prst="rect">
            <a:avLst/>
          </a:prstGeom>
          <a:solidFill>
            <a:schemeClr val="bg1">
              <a:lumMod val="95000"/>
            </a:schemeClr>
          </a:solidFill>
        </p:spPr>
        <p:txBody>
          <a:bodyPr wrap="square" rtlCol="0">
            <a:spAutoFit/>
          </a:bodyPr>
          <a:lstStyle/>
          <a:p>
            <a:r>
              <a:rPr lang="en-US" sz="1400" b="1" dirty="0"/>
              <a:t>4</a:t>
            </a:r>
            <a:r>
              <a:rPr lang="en-US" sz="1400" b="1" baseline="30000" dirty="0"/>
              <a:t>th</a:t>
            </a:r>
            <a:r>
              <a:rPr lang="en-US" sz="1400" b="1" dirty="0"/>
              <a:t> International Conference on Industry 4.0 and Smart Manufacturing – ISM 2022</a:t>
            </a:r>
          </a:p>
          <a:p>
            <a:r>
              <a:rPr lang="en-US" sz="1400" i="1" dirty="0"/>
              <a:t>Upper Austria University of Applied Science – Hagenberg Campus – Linz, Austria</a:t>
            </a:r>
          </a:p>
          <a:p>
            <a:r>
              <a:rPr lang="en-US" sz="1400" dirty="0"/>
              <a:t>Blended Conference | </a:t>
            </a:r>
            <a:r>
              <a:rPr lang="en-US" sz="1400" i="1" dirty="0"/>
              <a:t>2-4 November 2022</a:t>
            </a:r>
          </a:p>
        </p:txBody>
      </p:sp>
    </p:spTree>
    <p:extLst>
      <p:ext uri="{BB962C8B-B14F-4D97-AF65-F5344CB8AC3E}">
        <p14:creationId xmlns:p14="http://schemas.microsoft.com/office/powerpoint/2010/main" val="1021646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14872" y="2518025"/>
            <a:ext cx="584810" cy="374064"/>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1120" y="369942"/>
            <a:ext cx="1100138"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16200000">
            <a:off x="3289048" y="2524272"/>
            <a:ext cx="2315570" cy="707886"/>
          </a:xfrm>
          <a:prstGeom prst="rect">
            <a:avLst/>
          </a:prstGeom>
          <a:noFill/>
        </p:spPr>
        <p:txBody>
          <a:bodyPr wrap="none" lIns="91440" tIns="45720" rIns="91440" bIns="45720">
            <a:spAutoFit/>
          </a:bodyPr>
          <a:lstStyle/>
          <a:p>
            <a:pPr algn="ctr"/>
            <a:r>
              <a:rPr lang="en-US" sz="4000" b="1" cap="none" spc="0" dirty="0">
                <a:ln w="0"/>
                <a:solidFill>
                  <a:schemeClr val="bg1"/>
                </a:solidFill>
                <a:effectLst>
                  <a:reflection blurRad="6350" stA="53000" endA="300" endPos="35500" dir="5400000" sy="-90000" algn="bl" rotWithShape="0"/>
                </a:effectLst>
              </a:rPr>
              <a:t>Resilience</a:t>
            </a:r>
          </a:p>
        </p:txBody>
      </p:sp>
      <p:pic>
        <p:nvPicPr>
          <p:cNvPr id="9" name="Picture 8"/>
          <p:cNvPicPr>
            <a:picLocks noChangeAspect="1"/>
          </p:cNvPicPr>
          <p:nvPr/>
        </p:nvPicPr>
        <p:blipFill>
          <a:blip r:embed="rId3"/>
          <a:stretch>
            <a:fillRect/>
          </a:stretch>
        </p:blipFill>
        <p:spPr>
          <a:xfrm>
            <a:off x="394005" y="978403"/>
            <a:ext cx="3171825" cy="3276600"/>
          </a:xfrm>
          <a:prstGeom prst="rect">
            <a:avLst/>
          </a:prstGeom>
        </p:spPr>
      </p:pic>
      <p:grpSp>
        <p:nvGrpSpPr>
          <p:cNvPr id="10" name="Group 9"/>
          <p:cNvGrpSpPr/>
          <p:nvPr/>
        </p:nvGrpSpPr>
        <p:grpSpPr>
          <a:xfrm>
            <a:off x="6038982" y="1164559"/>
            <a:ext cx="5424010" cy="2936101"/>
            <a:chOff x="7239778" y="181158"/>
            <a:chExt cx="4483095" cy="2401689"/>
          </a:xfrm>
        </p:grpSpPr>
        <p:pic>
          <p:nvPicPr>
            <p:cNvPr id="4098" name="Picture 2" descr=" Robots and robotics are part of today's everyday life, but when it comes to working with robots and replacing people, the key issue is saf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429" y="245097"/>
              <a:ext cx="4433444" cy="23377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7239778" y="181158"/>
              <a:ext cx="3591450" cy="478338"/>
            </a:xfrm>
            <a:prstGeom prst="rect">
              <a:avLst/>
            </a:prstGeom>
            <a:noFill/>
          </p:spPr>
          <p:txBody>
            <a:bodyPr wrap="none" lIns="91440" tIns="45720" rIns="91440" bIns="45720">
              <a:spAutoFit/>
            </a:bodyPr>
            <a:lstStyle/>
            <a:p>
              <a:pPr algn="ctr"/>
              <a:r>
                <a:rPr lang="en-US" sz="3200" b="1" cap="none" spc="0" dirty="0">
                  <a:ln w="0"/>
                  <a:solidFill>
                    <a:schemeClr val="bg1"/>
                  </a:solidFill>
                  <a:effectLst>
                    <a:reflection blurRad="6350" stA="53000" endA="300" endPos="35500" dir="5400000" sy="-90000" algn="bl" rotWithShape="0"/>
                  </a:effectLst>
                </a:rPr>
                <a:t>AI vs. Human in Industry</a:t>
              </a:r>
            </a:p>
          </p:txBody>
        </p:sp>
      </p:grpSp>
      <p:sp>
        <p:nvSpPr>
          <p:cNvPr id="12" name="Explosion 2 11"/>
          <p:cNvSpPr/>
          <p:nvPr/>
        </p:nvSpPr>
        <p:spPr>
          <a:xfrm>
            <a:off x="4851006" y="2155325"/>
            <a:ext cx="273377" cy="93666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996385" y="2302564"/>
            <a:ext cx="978408" cy="717602"/>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958677" y="2448525"/>
            <a:ext cx="122548" cy="374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5400000">
            <a:off x="6861156" y="3994664"/>
            <a:ext cx="730320"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5400000">
            <a:off x="10318004" y="3994666"/>
            <a:ext cx="730321"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099054" y="4685333"/>
            <a:ext cx="1969322" cy="523220"/>
          </a:xfrm>
          <a:prstGeom prst="rect">
            <a:avLst/>
          </a:prstGeom>
          <a:solidFill>
            <a:srgbClr val="00B050"/>
          </a:solidFill>
          <a:ln w="38100">
            <a:solidFill>
              <a:schemeClr val="tx1"/>
            </a:solidFill>
          </a:ln>
        </p:spPr>
        <p:txBody>
          <a:bodyPr wrap="none" lIns="91440" tIns="45720" rIns="91440" bIns="45720">
            <a:spAutoFit/>
          </a:bodyPr>
          <a:lstStyle/>
          <a:p>
            <a:pPr algn="ctr"/>
            <a:r>
              <a:rPr lang="en-US" sz="2800" b="1" dirty="0">
                <a:ln w="0"/>
                <a:effectLst>
                  <a:outerShdw blurRad="38100" dist="19050" dir="2700000" algn="tl" rotWithShape="0">
                    <a:schemeClr val="dk1">
                      <a:alpha val="40000"/>
                    </a:schemeClr>
                  </a:outerShdw>
                </a:effectLst>
              </a:rPr>
              <a:t>AI strengths</a:t>
            </a:r>
            <a:endParaRPr lang="en-US" sz="2800" b="1"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p:cNvSpPr/>
          <p:nvPr/>
        </p:nvSpPr>
        <p:spPr>
          <a:xfrm>
            <a:off x="8652742" y="4685333"/>
            <a:ext cx="3462936" cy="523220"/>
          </a:xfrm>
          <a:prstGeom prst="rect">
            <a:avLst/>
          </a:prstGeom>
          <a:solidFill>
            <a:srgbClr val="FF0000"/>
          </a:solidFill>
          <a:ln w="38100">
            <a:solidFill>
              <a:schemeClr val="tx1"/>
            </a:solidFill>
          </a:ln>
        </p:spPr>
        <p:txBody>
          <a:bodyPr wrap="none" lIns="91440" tIns="45720" rIns="91440" bIns="45720">
            <a:spAutoFit/>
          </a:bodyPr>
          <a:lstStyle/>
          <a:p>
            <a:pPr algn="ctr"/>
            <a:r>
              <a:rPr lang="en-US" sz="2800" b="1" dirty="0">
                <a:ln w="0"/>
                <a:solidFill>
                  <a:schemeClr val="bg1"/>
                </a:solidFill>
                <a:effectLst>
                  <a:outerShdw blurRad="38100" dist="19050" dir="2700000" algn="tl" rotWithShape="0">
                    <a:schemeClr val="dk1">
                      <a:alpha val="40000"/>
                    </a:schemeClr>
                  </a:outerShdw>
                </a:effectLst>
              </a:rPr>
              <a:t>Human vulnerabilities</a:t>
            </a:r>
            <a:endParaRPr lang="en-US" sz="2800" b="1" cap="none" spc="0" dirty="0">
              <a:ln w="0"/>
              <a:solidFill>
                <a:schemeClr val="bg1"/>
              </a:solidFill>
              <a:effectLst>
                <a:outerShdw blurRad="38100" dist="19050" dir="2700000" algn="tl" rotWithShape="0">
                  <a:schemeClr val="dk1">
                    <a:alpha val="40000"/>
                  </a:schemeClr>
                </a:outerShdw>
              </a:effectLst>
            </a:endParaRPr>
          </a:p>
        </p:txBody>
      </p:sp>
      <p:sp>
        <p:nvSpPr>
          <p:cNvPr id="22" name="Rectangle 21"/>
          <p:cNvSpPr/>
          <p:nvPr/>
        </p:nvSpPr>
        <p:spPr>
          <a:xfrm>
            <a:off x="5363943" y="5289265"/>
            <a:ext cx="2696700" cy="523220"/>
          </a:xfrm>
          <a:prstGeom prst="rect">
            <a:avLst/>
          </a:prstGeom>
          <a:solidFill>
            <a:srgbClr val="FF0000"/>
          </a:solidFill>
          <a:ln w="38100">
            <a:solidFill>
              <a:schemeClr val="tx1"/>
            </a:solidFill>
          </a:ln>
        </p:spPr>
        <p:txBody>
          <a:bodyPr wrap="none" lIns="91440" tIns="45720" rIns="91440" bIns="45720">
            <a:spAutoFit/>
          </a:bodyPr>
          <a:lstStyle/>
          <a:p>
            <a:pPr algn="ctr"/>
            <a:r>
              <a:rPr lang="en-US" sz="2800" b="1" dirty="0">
                <a:ln w="0"/>
                <a:solidFill>
                  <a:schemeClr val="bg1"/>
                </a:solidFill>
                <a:effectLst>
                  <a:outerShdw blurRad="38100" dist="19050" dir="2700000" algn="tl" rotWithShape="0">
                    <a:schemeClr val="dk1">
                      <a:alpha val="40000"/>
                    </a:schemeClr>
                  </a:outerShdw>
                </a:effectLst>
              </a:rPr>
              <a:t>AI vulnerabilities</a:t>
            </a:r>
            <a:endParaRPr lang="en-US" sz="2800" b="1" cap="none" spc="0" dirty="0">
              <a:ln w="0"/>
              <a:solidFill>
                <a:schemeClr val="bg1"/>
              </a:solidFill>
              <a:effectLst>
                <a:outerShdw blurRad="38100" dist="19050" dir="2700000" algn="tl" rotWithShape="0">
                  <a:schemeClr val="dk1">
                    <a:alpha val="40000"/>
                  </a:schemeClr>
                </a:outerShdw>
              </a:effectLst>
            </a:endParaRPr>
          </a:p>
        </p:txBody>
      </p:sp>
      <p:sp>
        <p:nvSpPr>
          <p:cNvPr id="23" name="Rectangle 22"/>
          <p:cNvSpPr/>
          <p:nvPr/>
        </p:nvSpPr>
        <p:spPr>
          <a:xfrm>
            <a:off x="8652742" y="5279637"/>
            <a:ext cx="2735557" cy="523220"/>
          </a:xfrm>
          <a:prstGeom prst="rect">
            <a:avLst/>
          </a:prstGeom>
          <a:solidFill>
            <a:srgbClr val="00B050"/>
          </a:solidFill>
          <a:ln w="38100">
            <a:solidFill>
              <a:schemeClr val="tx1"/>
            </a:solidFill>
          </a:ln>
        </p:spPr>
        <p:txBody>
          <a:bodyPr wrap="none" lIns="91440" tIns="45720" rIns="91440" bIns="45720">
            <a:spAutoFit/>
          </a:bodyPr>
          <a:lstStyle/>
          <a:p>
            <a:pPr algn="ctr"/>
            <a:r>
              <a:rPr lang="en-US" sz="2800" b="1" dirty="0">
                <a:ln w="0"/>
                <a:effectLst>
                  <a:outerShdw blurRad="38100" dist="19050" dir="2700000" algn="tl" rotWithShape="0">
                    <a:schemeClr val="dk1">
                      <a:alpha val="40000"/>
                    </a:schemeClr>
                  </a:outerShdw>
                </a:effectLst>
              </a:rPr>
              <a:t>Human strengths</a:t>
            </a:r>
            <a:endParaRPr lang="en-US" sz="2800" b="1"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p:cNvSpPr/>
          <p:nvPr/>
        </p:nvSpPr>
        <p:spPr>
          <a:xfrm>
            <a:off x="8067028" y="4494903"/>
            <a:ext cx="52931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25" name="Rectangle 24"/>
          <p:cNvSpPr/>
          <p:nvPr/>
        </p:nvSpPr>
        <p:spPr>
          <a:xfrm>
            <a:off x="8074761" y="5023943"/>
            <a:ext cx="52931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24" name="Bent Arrow 23"/>
          <p:cNvSpPr/>
          <p:nvPr/>
        </p:nvSpPr>
        <p:spPr>
          <a:xfrm rot="10800000">
            <a:off x="3262965" y="5766892"/>
            <a:ext cx="6853187" cy="568878"/>
          </a:xfrm>
          <a:prstGeom prst="bentArrow">
            <a:avLst>
              <a:gd name="adj1" fmla="val 26692"/>
              <a:gd name="adj2" fmla="val 25000"/>
              <a:gd name="adj3" fmla="val 50000"/>
              <a:gd name="adj4" fmla="val 6574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Left Arrow 25"/>
          <p:cNvSpPr/>
          <p:nvPr/>
        </p:nvSpPr>
        <p:spPr>
          <a:xfrm>
            <a:off x="3262965" y="4822258"/>
            <a:ext cx="2885081" cy="338929"/>
          </a:xfrm>
          <a:prstGeom prst="leftArrow">
            <a:avLst>
              <a:gd name="adj1" fmla="val 50000"/>
              <a:gd name="adj2" fmla="val 9045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40631" y="4783758"/>
            <a:ext cx="2945331" cy="1597794"/>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69993" y="4963238"/>
            <a:ext cx="2078303" cy="1200329"/>
          </a:xfrm>
          <a:prstGeom prst="rect">
            <a:avLst/>
          </a:prstGeom>
          <a:noFill/>
        </p:spPr>
        <p:txBody>
          <a:bodyPr wrap="squar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Resilient Industry</a:t>
            </a:r>
          </a:p>
        </p:txBody>
      </p:sp>
      <p:pic>
        <p:nvPicPr>
          <p:cNvPr id="29" name="Picture 28"/>
          <p:cNvPicPr>
            <a:picLocks noChangeAspect="1"/>
          </p:cNvPicPr>
          <p:nvPr/>
        </p:nvPicPr>
        <p:blipFill>
          <a:blip r:embed="rId5">
            <a:clrChange>
              <a:clrFrom>
                <a:srgbClr val="FFFFFF"/>
              </a:clrFrom>
              <a:clrTo>
                <a:srgbClr val="FFFFFF">
                  <a:alpha val="0"/>
                </a:srgbClr>
              </a:clrTo>
            </a:clrChange>
          </a:blip>
          <a:stretch>
            <a:fillRect/>
          </a:stretch>
        </p:blipFill>
        <p:spPr>
          <a:xfrm>
            <a:off x="347858" y="4983711"/>
            <a:ext cx="884176" cy="1096682"/>
          </a:xfrm>
          <a:prstGeom prst="rect">
            <a:avLst/>
          </a:prstGeom>
        </p:spPr>
      </p:pic>
      <p:sp>
        <p:nvSpPr>
          <p:cNvPr id="31" name="Rectangle 30"/>
          <p:cNvSpPr/>
          <p:nvPr/>
        </p:nvSpPr>
        <p:spPr>
          <a:xfrm>
            <a:off x="6099054" y="4440"/>
            <a:ext cx="4527237"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ju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The need for resilience changes everything</a:t>
            </a:r>
            <a:endPar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3367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298545" y="71725"/>
            <a:ext cx="1776005" cy="3281078"/>
            <a:chOff x="3886567" y="693019"/>
            <a:chExt cx="3486386" cy="6095708"/>
          </a:xfrm>
        </p:grpSpPr>
        <p:sp>
          <p:nvSpPr>
            <p:cNvPr id="5" name="Rounded Rectangle 4"/>
            <p:cNvSpPr/>
            <p:nvPr/>
          </p:nvSpPr>
          <p:spPr>
            <a:xfrm>
              <a:off x="3886567" y="693019"/>
              <a:ext cx="3486386" cy="6095708"/>
            </a:xfrm>
            <a:prstGeom prst="roundRect">
              <a:avLst>
                <a:gd name="adj" fmla="val 2248"/>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934692" y="774845"/>
              <a:ext cx="3397105" cy="2260619"/>
            </a:xfrm>
            <a:prstGeom prst="rect">
              <a:avLst/>
            </a:prstGeom>
          </p:spPr>
        </p:pic>
        <p:pic>
          <p:nvPicPr>
            <p:cNvPr id="7" name="Picture 6"/>
            <p:cNvPicPr>
              <a:picLocks noChangeAspect="1"/>
            </p:cNvPicPr>
            <p:nvPr/>
          </p:nvPicPr>
          <p:blipFill>
            <a:blip r:embed="rId3"/>
            <a:stretch>
              <a:fillRect/>
            </a:stretch>
          </p:blipFill>
          <p:spPr>
            <a:xfrm>
              <a:off x="3934692" y="4965864"/>
              <a:ext cx="3397105" cy="1774132"/>
            </a:xfrm>
            <a:prstGeom prst="rect">
              <a:avLst/>
            </a:prstGeom>
          </p:spPr>
        </p:pic>
        <p:pic>
          <p:nvPicPr>
            <p:cNvPr id="8" name="Picture 7"/>
            <p:cNvPicPr>
              <a:picLocks noChangeAspect="1"/>
            </p:cNvPicPr>
            <p:nvPr/>
          </p:nvPicPr>
          <p:blipFill>
            <a:blip r:embed="rId4"/>
            <a:stretch>
              <a:fillRect/>
            </a:stretch>
          </p:blipFill>
          <p:spPr>
            <a:xfrm>
              <a:off x="3946493" y="3043870"/>
              <a:ext cx="3385304" cy="1922828"/>
            </a:xfrm>
            <a:prstGeom prst="rect">
              <a:avLst/>
            </a:prstGeom>
          </p:spPr>
        </p:pic>
      </p:grpSp>
      <p:grpSp>
        <p:nvGrpSpPr>
          <p:cNvPr id="9" name="Group 8"/>
          <p:cNvGrpSpPr/>
          <p:nvPr/>
        </p:nvGrpSpPr>
        <p:grpSpPr>
          <a:xfrm>
            <a:off x="5865094" y="3472876"/>
            <a:ext cx="6232887" cy="3220327"/>
            <a:chOff x="30105" y="2188966"/>
            <a:chExt cx="9100248" cy="4596597"/>
          </a:xfrm>
        </p:grpSpPr>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05" y="2188966"/>
              <a:ext cx="9100248" cy="459659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6"/>
            <a:stretch>
              <a:fillRect/>
            </a:stretch>
          </p:blipFill>
          <p:spPr>
            <a:xfrm>
              <a:off x="3779912" y="2708920"/>
              <a:ext cx="5069904" cy="2448272"/>
            </a:xfrm>
            <a:prstGeom prst="rect">
              <a:avLst/>
            </a:prstGeom>
          </p:spPr>
        </p:pic>
        <p:pic>
          <p:nvPicPr>
            <p:cNvPr id="12" name="Picture 11"/>
            <p:cNvPicPr>
              <a:picLocks noChangeAspect="1"/>
            </p:cNvPicPr>
            <p:nvPr/>
          </p:nvPicPr>
          <p:blipFill>
            <a:blip r:embed="rId7"/>
            <a:stretch>
              <a:fillRect/>
            </a:stretch>
          </p:blipFill>
          <p:spPr>
            <a:xfrm>
              <a:off x="3499375" y="2512209"/>
              <a:ext cx="3448889" cy="2343150"/>
            </a:xfrm>
            <a:prstGeom prst="rect">
              <a:avLst/>
            </a:prstGeom>
          </p:spPr>
        </p:pic>
        <p:pic>
          <p:nvPicPr>
            <p:cNvPr id="13" name="Picture 12"/>
            <p:cNvPicPr>
              <a:picLocks noChangeAspect="1"/>
            </p:cNvPicPr>
            <p:nvPr/>
          </p:nvPicPr>
          <p:blipFill>
            <a:blip r:embed="rId8"/>
            <a:stretch>
              <a:fillRect/>
            </a:stretch>
          </p:blipFill>
          <p:spPr>
            <a:xfrm>
              <a:off x="7280872" y="2575316"/>
              <a:ext cx="1568944" cy="2252106"/>
            </a:xfrm>
            <a:prstGeom prst="rect">
              <a:avLst/>
            </a:prstGeom>
            <a:ln w="38100">
              <a:solidFill>
                <a:srgbClr val="800000"/>
              </a:solidFill>
            </a:ln>
          </p:spPr>
        </p:pic>
        <p:sp>
          <p:nvSpPr>
            <p:cNvPr id="14" name="TextBox 13"/>
            <p:cNvSpPr txBox="1"/>
            <p:nvPr/>
          </p:nvSpPr>
          <p:spPr>
            <a:xfrm>
              <a:off x="3767351" y="6068495"/>
              <a:ext cx="5311486" cy="395380"/>
            </a:xfrm>
            <a:prstGeom prst="rect">
              <a:avLst/>
            </a:prstGeom>
            <a:noFill/>
          </p:spPr>
          <p:txBody>
            <a:bodyPr wrap="square" rtlCol="0">
              <a:spAutoFit/>
            </a:bodyPr>
            <a:lstStyle/>
            <a:p>
              <a:r>
                <a:rPr lang="en-US" sz="1200" b="1" i="0" dirty="0">
                  <a:solidFill>
                    <a:srgbClr val="DC3619"/>
                  </a:solidFill>
                  <a:latin typeface="Broadway" panose="04040905080B02020502" pitchFamily="82" charset="0"/>
                </a:rPr>
                <a:t>21 Lessons </a:t>
              </a:r>
              <a:r>
                <a:rPr lang="en-US" sz="1200" b="1" i="0" dirty="0">
                  <a:latin typeface="Broadway" panose="04040905080B02020502" pitchFamily="82" charset="0"/>
                </a:rPr>
                <a:t>shows us where we are today …</a:t>
              </a:r>
              <a:endParaRPr lang="en-US" sz="800" b="1" i="0" dirty="0">
                <a:latin typeface="Broadway" panose="04040905080B02020502" pitchFamily="82" charset="0"/>
              </a:endParaRPr>
            </a:p>
          </p:txBody>
        </p:sp>
      </p:grpSp>
      <p:sp>
        <p:nvSpPr>
          <p:cNvPr id="15" name="Rounded Rectangle 14"/>
          <p:cNvSpPr/>
          <p:nvPr/>
        </p:nvSpPr>
        <p:spPr>
          <a:xfrm>
            <a:off x="174644" y="296600"/>
            <a:ext cx="2945331" cy="1597794"/>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04006" y="476080"/>
            <a:ext cx="2078303" cy="1200329"/>
          </a:xfrm>
          <a:prstGeom prst="rect">
            <a:avLst/>
          </a:prstGeom>
          <a:noFill/>
        </p:spPr>
        <p:txBody>
          <a:bodyPr wrap="squar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Resilient Industry</a:t>
            </a:r>
          </a:p>
        </p:txBody>
      </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281871" y="496553"/>
            <a:ext cx="884176" cy="1096682"/>
          </a:xfrm>
          <a:prstGeom prst="rect">
            <a:avLst/>
          </a:prstGeom>
        </p:spPr>
      </p:pic>
      <p:sp>
        <p:nvSpPr>
          <p:cNvPr id="18" name="Rectangle 17"/>
          <p:cNvSpPr/>
          <p:nvPr/>
        </p:nvSpPr>
        <p:spPr>
          <a:xfrm>
            <a:off x="3421930" y="115769"/>
            <a:ext cx="6617615"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ju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To enable resilient and efficient industry of the future we need a hybrid</a:t>
            </a:r>
            <a:r>
              <a:rPr kumimoji="0" lang="en-US" sz="36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“Industry 4.0 + Industry 5.0”</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with the humans enhanced by autonomous AI technologies … </a:t>
            </a:r>
            <a:endPar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9" name="Rectangle 18"/>
          <p:cNvSpPr/>
          <p:nvPr/>
        </p:nvSpPr>
        <p:spPr>
          <a:xfrm>
            <a:off x="136134" y="3178044"/>
            <a:ext cx="5536872" cy="2554545"/>
          </a:xfrm>
          <a:prstGeom prst="rect">
            <a:avLst/>
          </a:prstGeom>
        </p:spPr>
        <p:txBody>
          <a:bodyPr wrap="square">
            <a:spAutoFit/>
          </a:bodyPr>
          <a:lstStyle/>
          <a:p>
            <a:pPr algn="just"/>
            <a:r>
              <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and which will inherit the most valuable features of both - efficiency of the Industry 4.0 processes and sustainability of the Industry 5.0 decisions. Digital cognitive clones (i.e., twinning human decision-making behavior) could be an enabling technology for the future hybrid and as an accelerator (as well as resilience enabler) of the convergence of the digital and human worlds ...</a:t>
            </a:r>
            <a:endParaRPr lang="fi-FI"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756165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6910388" y="2624605"/>
            <a:ext cx="11477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2346791"/>
            <a:ext cx="1944688" cy="20383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6196" name="Group 3"/>
          <p:cNvGrpSpPr>
            <a:grpSpLocks/>
          </p:cNvGrpSpPr>
          <p:nvPr/>
        </p:nvGrpSpPr>
        <p:grpSpPr bwMode="auto">
          <a:xfrm>
            <a:off x="8543925" y="4889966"/>
            <a:ext cx="1562100" cy="1524000"/>
            <a:chOff x="3790950" y="4653136"/>
            <a:chExt cx="1562100" cy="1524000"/>
          </a:xfrm>
        </p:grpSpPr>
        <p:pic>
          <p:nvPicPr>
            <p:cNvPr id="13621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36219"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6197" name="Rectangle 7"/>
          <p:cNvSpPr>
            <a:spLocks noChangeArrowheads="1"/>
          </p:cNvSpPr>
          <p:nvPr/>
        </p:nvSpPr>
        <p:spPr bwMode="auto">
          <a:xfrm>
            <a:off x="171815" y="49787"/>
            <a:ext cx="627711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i-FI" b="1" dirty="0">
                <a:solidFill>
                  <a:srgbClr val="FF0000"/>
                </a:solidFill>
              </a:rPr>
              <a:t>Enhancing human by ubiquitous access to the external capabilities via intelligent agents as proxy</a:t>
            </a:r>
          </a:p>
        </p:txBody>
      </p:sp>
      <p:pic>
        <p:nvPicPr>
          <p:cNvPr id="136198" name="Picture 12"/>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6831013" y="794217"/>
            <a:ext cx="11477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6199" name="Group 13"/>
          <p:cNvGrpSpPr>
            <a:grpSpLocks/>
          </p:cNvGrpSpPr>
          <p:nvPr/>
        </p:nvGrpSpPr>
        <p:grpSpPr bwMode="auto">
          <a:xfrm>
            <a:off x="8543925" y="649754"/>
            <a:ext cx="1562100" cy="1524000"/>
            <a:chOff x="3790950" y="4653136"/>
            <a:chExt cx="1562100" cy="1524000"/>
          </a:xfrm>
        </p:grpSpPr>
        <p:pic>
          <p:nvPicPr>
            <p:cNvPr id="13621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36216"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6200" name="Group 17"/>
          <p:cNvGrpSpPr>
            <a:grpSpLocks/>
          </p:cNvGrpSpPr>
          <p:nvPr/>
        </p:nvGrpSpPr>
        <p:grpSpPr bwMode="auto">
          <a:xfrm>
            <a:off x="8543925" y="2586504"/>
            <a:ext cx="1562100" cy="1524000"/>
            <a:chOff x="3790950" y="4653136"/>
            <a:chExt cx="1562100" cy="1524000"/>
          </a:xfrm>
        </p:grpSpPr>
        <p:pic>
          <p:nvPicPr>
            <p:cNvPr id="13621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19"/>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36213"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6201" name="Picture 21"/>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6943726" y="5034430"/>
            <a:ext cx="114776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Picture 22"/>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4008438" y="2632542"/>
            <a:ext cx="13763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Up-Down Arrow 23"/>
          <p:cNvSpPr/>
          <p:nvPr/>
        </p:nvSpPr>
        <p:spPr bwMode="auto">
          <a:xfrm rot="5400000">
            <a:off x="3676651" y="2884954"/>
            <a:ext cx="373062"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 name="Up-Down Arrow 24"/>
          <p:cNvSpPr/>
          <p:nvPr/>
        </p:nvSpPr>
        <p:spPr bwMode="auto">
          <a:xfrm rot="5400000">
            <a:off x="7997826" y="908517"/>
            <a:ext cx="373063"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 name="Up-Down Arrow 25"/>
          <p:cNvSpPr/>
          <p:nvPr/>
        </p:nvSpPr>
        <p:spPr bwMode="auto">
          <a:xfrm rot="5400000">
            <a:off x="8093076" y="2843679"/>
            <a:ext cx="373062"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 name="Up-Down Arrow 26"/>
          <p:cNvSpPr/>
          <p:nvPr/>
        </p:nvSpPr>
        <p:spPr bwMode="auto">
          <a:xfrm rot="5400000">
            <a:off x="8093076" y="5147142"/>
            <a:ext cx="373063"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7" name="Straight Arrow Connector 6"/>
          <p:cNvCxnSpPr/>
          <p:nvPr/>
        </p:nvCxnSpPr>
        <p:spPr>
          <a:xfrm>
            <a:off x="5159376" y="3242141"/>
            <a:ext cx="2016125" cy="0"/>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159376" y="1599080"/>
            <a:ext cx="2016125" cy="1425575"/>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159376" y="3745380"/>
            <a:ext cx="2016125" cy="1760537"/>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6147" y="5034430"/>
            <a:ext cx="5924930" cy="769441"/>
          </a:xfrm>
          <a:prstGeom prst="rect">
            <a:avLst/>
          </a:prstGeom>
          <a:solidFill>
            <a:schemeClr val="bg1">
              <a:lumMod val="85000"/>
            </a:schemeClr>
          </a:solidFill>
          <a:ln w="25400">
            <a:solidFill>
              <a:schemeClr val="tx1"/>
            </a:solidFill>
          </a:ln>
        </p:spPr>
        <p:txBody>
          <a:bodyPr wrap="square">
            <a:spAutoFit/>
          </a:bodyPr>
          <a:lstStyle/>
          <a:p>
            <a:pPr>
              <a:defRPr/>
            </a:pPr>
            <a:r>
              <a:rPr lang="en-US" sz="2400" b="1" i="1" dirty="0">
                <a:solidFill>
                  <a:srgbClr val="FF0000"/>
                </a:solidFill>
              </a:rPr>
              <a:t>SmartResource</a:t>
            </a:r>
            <a:r>
              <a:rPr lang="en-US" sz="2400" b="1" dirty="0">
                <a:solidFill>
                  <a:srgbClr val="FF0000"/>
                </a:solidFill>
              </a:rPr>
              <a:t> and </a:t>
            </a:r>
            <a:r>
              <a:rPr lang="en-US" sz="2400" b="1" i="1" dirty="0">
                <a:solidFill>
                  <a:srgbClr val="FF0000"/>
                </a:solidFill>
              </a:rPr>
              <a:t>UBIWARE</a:t>
            </a:r>
            <a:r>
              <a:rPr lang="en-US" sz="2400" b="1" dirty="0">
                <a:solidFill>
                  <a:srgbClr val="FF0000"/>
                </a:solidFill>
              </a:rPr>
              <a:t> as enablers:</a:t>
            </a:r>
          </a:p>
          <a:p>
            <a:pPr>
              <a:defRPr/>
            </a:pPr>
            <a:r>
              <a:rPr lang="en-US" sz="2000" dirty="0">
                <a:hlinkClick r:id="rId6"/>
              </a:rPr>
              <a:t>http://www.cs.jyu.fi/ai/SmartResource_UBIWARE.html</a:t>
            </a:r>
            <a:r>
              <a:rPr lang="en-US" sz="2000" b="1" dirty="0">
                <a:solidFill>
                  <a:srgbClr val="FF0000"/>
                </a:solidFill>
              </a:rPr>
              <a:t> </a:t>
            </a:r>
            <a:endParaRPr lang="en-US" sz="2000" dirty="0"/>
          </a:p>
        </p:txBody>
      </p:sp>
    </p:spTree>
    <p:extLst>
      <p:ext uri="{BB962C8B-B14F-4D97-AF65-F5344CB8AC3E}">
        <p14:creationId xmlns:p14="http://schemas.microsoft.com/office/powerpoint/2010/main" val="2276119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606675"/>
            <a:ext cx="1944688" cy="20383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8243" name="Rectangle 7"/>
          <p:cNvSpPr>
            <a:spLocks noChangeArrowheads="1"/>
          </p:cNvSpPr>
          <p:nvPr/>
        </p:nvSpPr>
        <p:spPr bwMode="auto">
          <a:xfrm>
            <a:off x="179109" y="33338"/>
            <a:ext cx="67967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i-FI" b="1" dirty="0">
                <a:solidFill>
                  <a:srgbClr val="FF0000"/>
                </a:solidFill>
              </a:rPr>
              <a:t>Enhancing human by smart, autonomous, personalized, trainable agent-driven capabilities</a:t>
            </a:r>
          </a:p>
        </p:txBody>
      </p:sp>
      <p:pic>
        <p:nvPicPr>
          <p:cNvPr id="13" name="Picture 12"/>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816081" y="254876"/>
            <a:ext cx="3945484" cy="424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45" name="Group 13"/>
          <p:cNvGrpSpPr>
            <a:grpSpLocks/>
          </p:cNvGrpSpPr>
          <p:nvPr/>
        </p:nvGrpSpPr>
        <p:grpSpPr bwMode="auto">
          <a:xfrm>
            <a:off x="8485188" y="989013"/>
            <a:ext cx="608012" cy="576262"/>
            <a:chOff x="3790950" y="4653136"/>
            <a:chExt cx="1562100" cy="1524000"/>
          </a:xfrm>
        </p:grpSpPr>
        <p:pic>
          <p:nvPicPr>
            <p:cNvPr id="13826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4451682" y="5270292"/>
              <a:ext cx="534294" cy="5038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38268"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8246" name="Picture 22"/>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4008438" y="2892426"/>
            <a:ext cx="13763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Up-Down Arrow 23"/>
          <p:cNvSpPr/>
          <p:nvPr/>
        </p:nvSpPr>
        <p:spPr bwMode="auto">
          <a:xfrm rot="5400000">
            <a:off x="3676651" y="3144838"/>
            <a:ext cx="373062"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29" name="Straight Arrow Connector 28"/>
          <p:cNvCxnSpPr/>
          <p:nvPr/>
        </p:nvCxnSpPr>
        <p:spPr>
          <a:xfrm flipV="1">
            <a:off x="5124451" y="1412875"/>
            <a:ext cx="3260725" cy="1906588"/>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87938" y="3465514"/>
            <a:ext cx="2087562" cy="369887"/>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591946" y="2832433"/>
            <a:ext cx="3945484" cy="424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52" name="Group 31"/>
          <p:cNvGrpSpPr>
            <a:grpSpLocks/>
          </p:cNvGrpSpPr>
          <p:nvPr/>
        </p:nvGrpSpPr>
        <p:grpSpPr bwMode="auto">
          <a:xfrm>
            <a:off x="7259638" y="3573463"/>
            <a:ext cx="609600" cy="576262"/>
            <a:chOff x="3790950" y="4653136"/>
            <a:chExt cx="1562100" cy="1524000"/>
          </a:xfrm>
        </p:grpSpPr>
        <p:pic>
          <p:nvPicPr>
            <p:cNvPr id="138263"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a:xfrm>
              <a:off x="4449961" y="5270292"/>
              <a:ext cx="536972" cy="5038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38265"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253" name="Group 10"/>
          <p:cNvGrpSpPr>
            <a:grpSpLocks/>
          </p:cNvGrpSpPr>
          <p:nvPr/>
        </p:nvGrpSpPr>
        <p:grpSpPr bwMode="auto">
          <a:xfrm>
            <a:off x="9520238" y="279400"/>
            <a:ext cx="1008062" cy="1517650"/>
            <a:chOff x="7956376" y="54351"/>
            <a:chExt cx="1008112" cy="1517940"/>
          </a:xfrm>
        </p:grpSpPr>
        <p:sp>
          <p:nvSpPr>
            <p:cNvPr id="10" name="Rounded Rectangle 9"/>
            <p:cNvSpPr/>
            <p:nvPr/>
          </p:nvSpPr>
          <p:spPr>
            <a:xfrm>
              <a:off x="7956376" y="54351"/>
              <a:ext cx="1008112" cy="15179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38261" name="Picture 1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4721" y="276147"/>
              <a:ext cx="910757" cy="5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Magnetic Disk 8"/>
            <p:cNvSpPr/>
            <p:nvPr/>
          </p:nvSpPr>
          <p:spPr>
            <a:xfrm>
              <a:off x="8100845" y="995919"/>
              <a:ext cx="719174" cy="416004"/>
            </a:xfrm>
            <a:prstGeom prst="flowChartMagneticDisk">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38254" name="Group 41"/>
          <p:cNvGrpSpPr>
            <a:grpSpLocks/>
          </p:cNvGrpSpPr>
          <p:nvPr/>
        </p:nvGrpSpPr>
        <p:grpSpPr bwMode="auto">
          <a:xfrm>
            <a:off x="8577264" y="4167188"/>
            <a:ext cx="1190625" cy="1854200"/>
            <a:chOff x="7956376" y="54351"/>
            <a:chExt cx="1008112" cy="1517940"/>
          </a:xfrm>
        </p:grpSpPr>
        <p:sp>
          <p:nvSpPr>
            <p:cNvPr id="43" name="Rounded Rectangle 42"/>
            <p:cNvSpPr/>
            <p:nvPr/>
          </p:nvSpPr>
          <p:spPr>
            <a:xfrm>
              <a:off x="7956376" y="54351"/>
              <a:ext cx="1008112" cy="15179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38258" name="Picture 1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4721" y="276147"/>
              <a:ext cx="910757" cy="5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lowchart: Magnetic Disk 44"/>
            <p:cNvSpPr/>
            <p:nvPr/>
          </p:nvSpPr>
          <p:spPr>
            <a:xfrm>
              <a:off x="8100200" y="996565"/>
              <a:ext cx="720464" cy="415874"/>
            </a:xfrm>
            <a:prstGeom prst="flowChartMagneticDisk">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cxnSp>
        <p:nvCxnSpPr>
          <p:cNvPr id="46" name="Straight Arrow Connector 45"/>
          <p:cNvCxnSpPr>
            <a:endCxn id="138258" idx="1"/>
          </p:cNvCxnSpPr>
          <p:nvPr/>
        </p:nvCxnSpPr>
        <p:spPr>
          <a:xfrm>
            <a:off x="7791451" y="3941764"/>
            <a:ext cx="854075" cy="833437"/>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138261" idx="1"/>
          </p:cNvCxnSpPr>
          <p:nvPr/>
        </p:nvCxnSpPr>
        <p:spPr>
          <a:xfrm flipV="1">
            <a:off x="9048751" y="776288"/>
            <a:ext cx="530225" cy="334962"/>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83970" y="5080243"/>
            <a:ext cx="6255839" cy="1200329"/>
          </a:xfrm>
          <a:prstGeom prst="rect">
            <a:avLst/>
          </a:prstGeom>
          <a:solidFill>
            <a:schemeClr val="bg1">
              <a:lumMod val="85000"/>
            </a:schemeClr>
          </a:solidFill>
          <a:ln w="25400">
            <a:solidFill>
              <a:schemeClr val="tx1"/>
            </a:solidFill>
          </a:ln>
        </p:spPr>
        <p:txBody>
          <a:bodyPr wrap="square">
            <a:spAutoFit/>
          </a:bodyPr>
          <a:lstStyle/>
          <a:p>
            <a:pPr algn="just"/>
            <a:r>
              <a:rPr lang="fi-FI" dirty="0">
                <a:solidFill>
                  <a:srgbClr val="000000"/>
                </a:solidFill>
                <a:latin typeface="Times New Roman" panose="02020603050405020304" pitchFamily="18" charset="0"/>
                <a:ea typeface="Times New Roman" panose="02020603050405020304" pitchFamily="18" charset="0"/>
              </a:rPr>
              <a:t>Gavriushenko, M., Kaikova, O., &amp; Terziyan, V. (2020). </a:t>
            </a:r>
            <a:r>
              <a:rPr lang="en-US" b="1" u="sng" dirty="0">
                <a:solidFill>
                  <a:srgbClr val="000000"/>
                </a:solidFill>
                <a:latin typeface="Times New Roman" panose="02020603050405020304" pitchFamily="18" charset="0"/>
                <a:ea typeface="Times New Roman" panose="02020603050405020304" pitchFamily="18" charset="0"/>
                <a:hlinkClick r:id="rId7"/>
              </a:rPr>
              <a:t>Bridging Human and Machine Learning for the Needs of Collective Intelligence Development</a:t>
            </a:r>
            <a:r>
              <a:rPr lang="en-US" dirty="0">
                <a:solidFill>
                  <a:srgbClr val="000000"/>
                </a:solidFill>
                <a:latin typeface="Times New Roman" panose="02020603050405020304" pitchFamily="18" charset="0"/>
                <a:ea typeface="Times New Roman" panose="02020603050405020304" pitchFamily="18" charset="0"/>
              </a:rPr>
              <a:t>. </a:t>
            </a:r>
            <a:r>
              <a:rPr lang="en-US" i="1" u="sng" dirty="0">
                <a:solidFill>
                  <a:srgbClr val="000000"/>
                </a:solidFill>
                <a:latin typeface="Times New Roman" panose="02020603050405020304" pitchFamily="18" charset="0"/>
                <a:ea typeface="Times New Roman" panose="02020603050405020304" pitchFamily="18" charset="0"/>
                <a:hlinkClick r:id="rId8"/>
              </a:rPr>
              <a:t>Procedia Manufacturing</a:t>
            </a:r>
            <a:r>
              <a:rPr lang="en-US" dirty="0">
                <a:solidFill>
                  <a:srgbClr val="000000"/>
                </a:solidFill>
                <a:latin typeface="Times New Roman" panose="02020603050405020304" pitchFamily="18" charset="0"/>
                <a:ea typeface="Times New Roman" panose="02020603050405020304" pitchFamily="18" charset="0"/>
              </a:rPr>
              <a:t>, </a:t>
            </a:r>
            <a:r>
              <a:rPr lang="en-US" i="1" dirty="0">
                <a:solidFill>
                  <a:srgbClr val="000000"/>
                </a:solidFill>
                <a:latin typeface="Times New Roman" panose="02020603050405020304" pitchFamily="18" charset="0"/>
                <a:ea typeface="Times New Roman" panose="02020603050405020304" pitchFamily="18" charset="0"/>
              </a:rPr>
              <a:t>42</a:t>
            </a:r>
            <a:r>
              <a:rPr lang="en-US" dirty="0">
                <a:solidFill>
                  <a:srgbClr val="000000"/>
                </a:solidFill>
                <a:latin typeface="Times New Roman" panose="02020603050405020304" pitchFamily="18" charset="0"/>
                <a:ea typeface="Times New Roman" panose="02020603050405020304" pitchFamily="18" charset="0"/>
              </a:rPr>
              <a:t>, 302-306. Elsevier. </a:t>
            </a:r>
            <a:r>
              <a:rPr lang="en-US" u="sng" dirty="0">
                <a:solidFill>
                  <a:srgbClr val="000000"/>
                </a:solidFill>
                <a:latin typeface="Times New Roman" panose="02020603050405020304" pitchFamily="18" charset="0"/>
                <a:ea typeface="Times New Roman" panose="02020603050405020304" pitchFamily="18" charset="0"/>
                <a:hlinkClick r:id="rId9"/>
              </a:rPr>
              <a:t>https://doi.org/10.1016/j.promfg.2020.02.092</a:t>
            </a:r>
            <a:endParaRPr lang="en-US" dirty="0"/>
          </a:p>
        </p:txBody>
      </p:sp>
    </p:spTree>
    <p:extLst>
      <p:ext uri="{BB962C8B-B14F-4D97-AF65-F5344CB8AC3E}">
        <p14:creationId xmlns:p14="http://schemas.microsoft.com/office/powerpoint/2010/main" val="2574114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254" y="1317772"/>
            <a:ext cx="2438400" cy="25590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0291" name="Rectangle 7"/>
          <p:cNvSpPr>
            <a:spLocks noChangeArrowheads="1"/>
          </p:cNvSpPr>
          <p:nvPr/>
        </p:nvSpPr>
        <p:spPr bwMode="auto">
          <a:xfrm>
            <a:off x="398575" y="51590"/>
            <a:ext cx="11105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i-FI" b="1" dirty="0">
                <a:solidFill>
                  <a:srgbClr val="FF0000"/>
                </a:solidFill>
              </a:rPr>
              <a:t>Making human ubiquitous due to autonomous “clones” </a:t>
            </a:r>
          </a:p>
        </p:txBody>
      </p:sp>
      <p:pic>
        <p:nvPicPr>
          <p:cNvPr id="13" name="Picture 12"/>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233306" y="671382"/>
            <a:ext cx="5166017" cy="555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flipV="1">
            <a:off x="4468192" y="1755922"/>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5842" y="4005613"/>
            <a:ext cx="5943463" cy="1938992"/>
          </a:xfrm>
          <a:prstGeom prst="rect">
            <a:avLst/>
          </a:prstGeom>
          <a:solidFill>
            <a:schemeClr val="bg1">
              <a:lumMod val="85000"/>
            </a:schemeClr>
          </a:solidFill>
          <a:ln w="25400">
            <a:solidFill>
              <a:schemeClr val="tx1"/>
            </a:solidFill>
          </a:ln>
        </p:spPr>
        <p:txBody>
          <a:bodyPr wrap="square">
            <a:spAutoFit/>
          </a:bodyPr>
          <a:lstStyle/>
          <a:p>
            <a:pPr>
              <a:defRPr/>
            </a:pPr>
            <a:r>
              <a:rPr lang="en-US" sz="2400" b="1" dirty="0">
                <a:solidFill>
                  <a:srgbClr val="FF0000"/>
                </a:solidFill>
              </a:rPr>
              <a:t>Enhancing a human (or a system!) by making him/her ubiquitous and omniscient  due to multiple autonomous clones capable to be present, self-develop and decide on human’s behalf synchronously within many processes</a:t>
            </a:r>
          </a:p>
        </p:txBody>
      </p:sp>
      <p:grpSp>
        <p:nvGrpSpPr>
          <p:cNvPr id="140295" name="Group 31"/>
          <p:cNvGrpSpPr>
            <a:grpSpLocks/>
          </p:cNvGrpSpPr>
          <p:nvPr/>
        </p:nvGrpSpPr>
        <p:grpSpPr bwMode="auto">
          <a:xfrm>
            <a:off x="5096843" y="1601934"/>
            <a:ext cx="325437" cy="323850"/>
            <a:chOff x="3790950" y="4653136"/>
            <a:chExt cx="1562100" cy="1524000"/>
          </a:xfrm>
        </p:grpSpPr>
        <p:pic>
          <p:nvPicPr>
            <p:cNvPr id="14033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40335"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0296"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4142" y="1560660"/>
            <a:ext cx="635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Arrow Connector 37"/>
          <p:cNvCxnSpPr/>
          <p:nvPr/>
        </p:nvCxnSpPr>
        <p:spPr>
          <a:xfrm>
            <a:off x="2842592" y="1757509"/>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869579" y="2205184"/>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877517" y="2621109"/>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pic>
        <p:nvPicPr>
          <p:cNvPr id="140300"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2079" y="1994047"/>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2079" y="2432197"/>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50"/>
          <p:cNvCxnSpPr/>
          <p:nvPr/>
        </p:nvCxnSpPr>
        <p:spPr>
          <a:xfrm flipV="1">
            <a:off x="4476129" y="2181372"/>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3" name="Group 51"/>
          <p:cNvGrpSpPr>
            <a:grpSpLocks/>
          </p:cNvGrpSpPr>
          <p:nvPr/>
        </p:nvGrpSpPr>
        <p:grpSpPr bwMode="auto">
          <a:xfrm>
            <a:off x="5104779" y="2025797"/>
            <a:ext cx="325438" cy="323850"/>
            <a:chOff x="3790950" y="4653136"/>
            <a:chExt cx="1562100" cy="1524000"/>
          </a:xfrm>
        </p:grpSpPr>
        <p:pic>
          <p:nvPicPr>
            <p:cNvPr id="140330"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Oval 53"/>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40332"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56" name="Straight Arrow Connector 55"/>
          <p:cNvCxnSpPr/>
          <p:nvPr/>
        </p:nvCxnSpPr>
        <p:spPr>
          <a:xfrm flipV="1">
            <a:off x="4476129" y="2621109"/>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5" name="Group 56"/>
          <p:cNvGrpSpPr>
            <a:grpSpLocks/>
          </p:cNvGrpSpPr>
          <p:nvPr/>
        </p:nvGrpSpPr>
        <p:grpSpPr bwMode="auto">
          <a:xfrm>
            <a:off x="5104779" y="2467122"/>
            <a:ext cx="325438" cy="323850"/>
            <a:chOff x="3790950" y="4653136"/>
            <a:chExt cx="1562100" cy="1524000"/>
          </a:xfrm>
        </p:grpSpPr>
        <p:pic>
          <p:nvPicPr>
            <p:cNvPr id="1403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Oval 58"/>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40329"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61" name="Straight Arrow Connector 60"/>
          <p:cNvCxnSpPr/>
          <p:nvPr/>
        </p:nvCxnSpPr>
        <p:spPr>
          <a:xfrm>
            <a:off x="5557218" y="1732110"/>
            <a:ext cx="1150937" cy="53975"/>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5477843" y="2101997"/>
            <a:ext cx="1030287" cy="74612"/>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8" name="Group 62"/>
          <p:cNvGrpSpPr>
            <a:grpSpLocks/>
          </p:cNvGrpSpPr>
          <p:nvPr/>
        </p:nvGrpSpPr>
        <p:grpSpPr bwMode="auto">
          <a:xfrm>
            <a:off x="6708155" y="1646385"/>
            <a:ext cx="327025" cy="322263"/>
            <a:chOff x="3790950" y="4653136"/>
            <a:chExt cx="1562100" cy="1524000"/>
          </a:xfrm>
        </p:grpSpPr>
        <p:pic>
          <p:nvPicPr>
            <p:cNvPr id="14032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Oval 64"/>
            <p:cNvSpPr/>
            <p:nvPr/>
          </p:nvSpPr>
          <p:spPr>
            <a:xfrm>
              <a:off x="4450674" y="5268741"/>
              <a:ext cx="538391" cy="502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40326"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0309" name="Group 66"/>
          <p:cNvGrpSpPr>
            <a:grpSpLocks/>
          </p:cNvGrpSpPr>
          <p:nvPr/>
        </p:nvGrpSpPr>
        <p:grpSpPr bwMode="auto">
          <a:xfrm>
            <a:off x="6490668" y="1916259"/>
            <a:ext cx="325437" cy="323850"/>
            <a:chOff x="3790950" y="4653136"/>
            <a:chExt cx="1562100" cy="1524000"/>
          </a:xfrm>
        </p:grpSpPr>
        <p:pic>
          <p:nvPicPr>
            <p:cNvPr id="14032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Oval 68"/>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40323"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0310" name="Group 70"/>
          <p:cNvGrpSpPr>
            <a:grpSpLocks/>
          </p:cNvGrpSpPr>
          <p:nvPr/>
        </p:nvGrpSpPr>
        <p:grpSpPr bwMode="auto">
          <a:xfrm>
            <a:off x="6795468" y="2060722"/>
            <a:ext cx="325437" cy="323850"/>
            <a:chOff x="3790950" y="4653136"/>
            <a:chExt cx="1562100" cy="1524000"/>
          </a:xfrm>
        </p:grpSpPr>
        <p:pic>
          <p:nvPicPr>
            <p:cNvPr id="14031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Oval 72"/>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40320"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5" name="Straight Arrow Connector 74"/>
          <p:cNvCxnSpPr/>
          <p:nvPr/>
        </p:nvCxnSpPr>
        <p:spPr>
          <a:xfrm flipV="1">
            <a:off x="5506418" y="2298847"/>
            <a:ext cx="1309687" cy="33020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7600330" y="1408260"/>
            <a:ext cx="1044575" cy="385763"/>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7600330" y="2057547"/>
            <a:ext cx="1044575" cy="334962"/>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7311404" y="2413147"/>
            <a:ext cx="1225550" cy="863600"/>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pic>
        <p:nvPicPr>
          <p:cNvPr id="79" name="Picture 78"/>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349676" y="712257"/>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349676" y="1755535"/>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315694" y="2827152"/>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92271" y="4221512"/>
            <a:ext cx="4383465" cy="2031325"/>
          </a:xfrm>
          <a:prstGeom prst="rect">
            <a:avLst/>
          </a:prstGeom>
          <a:solidFill>
            <a:schemeClr val="bg1">
              <a:lumMod val="85000"/>
            </a:schemeClr>
          </a:solidFill>
          <a:ln w="25400">
            <a:solidFill>
              <a:schemeClr val="tx1"/>
            </a:solidFill>
          </a:ln>
        </p:spPr>
        <p:txBody>
          <a:bodyPr wrap="square">
            <a:spAutoFit/>
          </a:bodyPr>
          <a:lstStyle/>
          <a:p>
            <a:pPr algn="just"/>
            <a:r>
              <a:rPr lang="fi-FI" dirty="0">
                <a:solidFill>
                  <a:srgbClr val="000000"/>
                </a:solidFill>
                <a:latin typeface="Times New Roman" panose="02020603050405020304" pitchFamily="18" charset="0"/>
                <a:ea typeface="Times New Roman" panose="02020603050405020304" pitchFamily="18" charset="0"/>
              </a:rPr>
              <a:t>Terziyan, V., Gavriushenko, M., Girka, A., Gontarenko, A., &amp; Kaikova, O. (2021). </a:t>
            </a:r>
            <a:r>
              <a:rPr lang="en-US" b="1" u="sng" dirty="0">
                <a:solidFill>
                  <a:srgbClr val="000000"/>
                </a:solidFill>
                <a:latin typeface="Times New Roman" panose="02020603050405020304" pitchFamily="18" charset="0"/>
                <a:ea typeface="Times New Roman" panose="02020603050405020304" pitchFamily="18" charset="0"/>
                <a:hlinkClick r:id="rId7"/>
              </a:rPr>
              <a:t>Cloning and Training Collective Intelligence with Generative Adversarial Networks</a:t>
            </a:r>
            <a:r>
              <a:rPr lang="en-US" dirty="0">
                <a:solidFill>
                  <a:srgbClr val="000000"/>
                </a:solidFill>
                <a:latin typeface="Times New Roman" panose="02020603050405020304" pitchFamily="18" charset="0"/>
                <a:ea typeface="Times New Roman" panose="02020603050405020304" pitchFamily="18" charset="0"/>
              </a:rPr>
              <a:t>. </a:t>
            </a:r>
            <a:r>
              <a:rPr lang="en-US" i="1" u="sng" dirty="0">
                <a:solidFill>
                  <a:srgbClr val="000000"/>
                </a:solidFill>
                <a:latin typeface="Times New Roman" panose="02020603050405020304" pitchFamily="18" charset="0"/>
                <a:ea typeface="Times New Roman" panose="02020603050405020304" pitchFamily="18" charset="0"/>
                <a:hlinkClick r:id="rId8"/>
              </a:rPr>
              <a:t>IET Collaborative Intelligent Manufacturing</a:t>
            </a:r>
            <a:r>
              <a:rPr lang="en-US" dirty="0">
                <a:solidFill>
                  <a:srgbClr val="000000"/>
                </a:solidFill>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 </a:t>
            </a:r>
            <a:r>
              <a:rPr lang="en-US" i="1"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(1), 64-74. John Wiley and Sons Ltd</a:t>
            </a:r>
            <a:r>
              <a:rPr lang="en-US" dirty="0">
                <a:solidFill>
                  <a:srgbClr val="000000"/>
                </a:solidFill>
                <a:latin typeface="Times New Roman" panose="02020603050405020304" pitchFamily="18" charset="0"/>
                <a:ea typeface="Times New Roman" panose="02020603050405020304" pitchFamily="18" charset="0"/>
              </a:rPr>
              <a:t>. </a:t>
            </a:r>
            <a:r>
              <a:rPr lang="fi-FI" u="sng" dirty="0">
                <a:solidFill>
                  <a:srgbClr val="0563C1"/>
                </a:solidFill>
                <a:latin typeface="Times New Roman" panose="02020603050405020304" pitchFamily="18" charset="0"/>
                <a:ea typeface="Times New Roman" panose="02020603050405020304" pitchFamily="18" charset="0"/>
                <a:hlinkClick r:id="rId9"/>
              </a:rPr>
              <a:t>https://doi.org/10.1049/cim2.12008</a:t>
            </a:r>
            <a:endParaRPr lang="en-US" dirty="0"/>
          </a:p>
        </p:txBody>
      </p:sp>
    </p:spTree>
    <p:extLst>
      <p:ext uri="{BB962C8B-B14F-4D97-AF65-F5344CB8AC3E}">
        <p14:creationId xmlns:p14="http://schemas.microsoft.com/office/powerpoint/2010/main" val="2474410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9" y="1961784"/>
            <a:ext cx="1944687" cy="20383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2339" name="Rectangle 7"/>
          <p:cNvSpPr>
            <a:spLocks noChangeArrowheads="1"/>
          </p:cNvSpPr>
          <p:nvPr/>
        </p:nvSpPr>
        <p:spPr bwMode="auto">
          <a:xfrm>
            <a:off x="471637" y="-43884"/>
            <a:ext cx="75558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i-FI" b="1" dirty="0">
                <a:solidFill>
                  <a:srgbClr val="FF0000"/>
                </a:solidFill>
              </a:rPr>
              <a:t>Enhancing humans by agent-driven, smart, autonomous cognitive immune system (aka personal security officer)</a:t>
            </a:r>
          </a:p>
        </p:txBody>
      </p:sp>
      <p:sp>
        <p:nvSpPr>
          <p:cNvPr id="24" name="Up-Down Arrow 23"/>
          <p:cNvSpPr/>
          <p:nvPr/>
        </p:nvSpPr>
        <p:spPr bwMode="auto">
          <a:xfrm rot="5400000">
            <a:off x="5495926" y="1141047"/>
            <a:ext cx="209550" cy="3889375"/>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 name="TextBox 27"/>
          <p:cNvSpPr txBox="1"/>
          <p:nvPr/>
        </p:nvSpPr>
        <p:spPr>
          <a:xfrm>
            <a:off x="247682" y="4301155"/>
            <a:ext cx="6247385" cy="1938992"/>
          </a:xfrm>
          <a:prstGeom prst="rect">
            <a:avLst/>
          </a:prstGeom>
          <a:solidFill>
            <a:schemeClr val="bg1">
              <a:lumMod val="85000"/>
            </a:schemeClr>
          </a:solidFill>
          <a:ln w="25400">
            <a:solidFill>
              <a:schemeClr val="tx1"/>
            </a:solidFill>
          </a:ln>
        </p:spPr>
        <p:txBody>
          <a:bodyPr wrap="square">
            <a:spAutoFit/>
          </a:bodyPr>
          <a:lstStyle/>
          <a:p>
            <a:pPr algn="just">
              <a:defRPr/>
            </a:pPr>
            <a:r>
              <a:rPr lang="en-US" sz="2400" b="1" dirty="0">
                <a:solidFill>
                  <a:srgbClr val="FF0000"/>
                </a:solidFill>
              </a:rPr>
              <a:t>Enhancing a human or a system (process) by protecting it against inappropriate, adversarial, poisoned, etc., inputs and, therefore, protecting human’s or system’s knowledge, values and decision-making from “cognitive hacking”</a:t>
            </a:r>
          </a:p>
        </p:txBody>
      </p:sp>
      <p:sp>
        <p:nvSpPr>
          <p:cNvPr id="36" name="Flowchart: Magnetic Disk 35"/>
          <p:cNvSpPr/>
          <p:nvPr/>
        </p:nvSpPr>
        <p:spPr>
          <a:xfrm>
            <a:off x="7621588" y="2136410"/>
            <a:ext cx="2195512" cy="1617663"/>
          </a:xfrm>
          <a:prstGeom prst="flowChartMagneticDisk">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FFFFFF"/>
                </a:solidFill>
              </a:rPr>
              <a:t>Content from the environment</a:t>
            </a:r>
          </a:p>
        </p:txBody>
      </p:sp>
      <p:pic>
        <p:nvPicPr>
          <p:cNvPr id="1423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5675" y="2457085"/>
            <a:ext cx="1752600" cy="117951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23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7188" y="1544272"/>
            <a:ext cx="938212" cy="88106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2345" name="TextBox 1"/>
          <p:cNvSpPr txBox="1">
            <a:spLocks noChangeArrowheads="1"/>
          </p:cNvSpPr>
          <p:nvPr/>
        </p:nvSpPr>
        <p:spPr bwMode="auto">
          <a:xfrm>
            <a:off x="9163051" y="1161684"/>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“poison”</a:t>
            </a:r>
          </a:p>
        </p:txBody>
      </p:sp>
      <p:pic>
        <p:nvPicPr>
          <p:cNvPr id="13" name="Picture 12"/>
          <p:cNvPicPr>
            <a:picLocks noChangeAspect="1"/>
          </p:cNvPicPr>
          <p:nvPr/>
        </p:nvPicPr>
        <p:blipFill>
          <a:blip r:embed="rId5" cstate="print">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241706" y="2884248"/>
            <a:ext cx="600782" cy="6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711883" y="4000134"/>
            <a:ext cx="5316719" cy="2308324"/>
          </a:xfrm>
          <a:prstGeom prst="rect">
            <a:avLst/>
          </a:prstGeom>
          <a:solidFill>
            <a:schemeClr val="bg1">
              <a:lumMod val="85000"/>
            </a:schemeClr>
          </a:solidFill>
          <a:ln w="25400">
            <a:solidFill>
              <a:schemeClr val="tx1"/>
            </a:solidFill>
          </a:ln>
        </p:spPr>
        <p:txBody>
          <a:bodyPr wrap="square">
            <a:spAutoFit/>
          </a:bodyPr>
          <a:lstStyle/>
          <a:p>
            <a:pPr algn="just"/>
            <a:r>
              <a:rPr lang="en-US" dirty="0"/>
              <a:t>Terziyan, V., Golovianko, M., &amp; Gryshko, S. (2018). </a:t>
            </a:r>
            <a:r>
              <a:rPr lang="en-US" b="1" u="sng" dirty="0">
                <a:solidFill>
                  <a:srgbClr val="FF393E"/>
                </a:solidFill>
                <a:hlinkClick r:id="rId6"/>
              </a:rPr>
              <a:t>Industry 4.0 Intelligence under Attack: From Cognitive Hack to Data Poisoning</a:t>
            </a:r>
            <a:r>
              <a:rPr lang="en-US" dirty="0"/>
              <a:t>. In: K. Dimitrov (Ed.), </a:t>
            </a:r>
            <a:r>
              <a:rPr lang="en-US" i="1" dirty="0"/>
              <a:t>Cyber Defence in Industry 4.0 Systems and Related Logistics and IT Infrastructure</a:t>
            </a:r>
            <a:r>
              <a:rPr lang="en-US" dirty="0"/>
              <a:t> </a:t>
            </a:r>
            <a:r>
              <a:rPr lang="en-US" i="1" dirty="0"/>
              <a:t>(</a:t>
            </a:r>
            <a:r>
              <a:rPr lang="en-US" i="1" u="sng" dirty="0">
                <a:hlinkClick r:id="rId7"/>
              </a:rPr>
              <a:t>NATO Science for Peace and Security Series D: Information and Communication Security</a:t>
            </a:r>
            <a:r>
              <a:rPr lang="en-US" dirty="0"/>
              <a:t>, Vol. 51, pp. 110-125). IOS Press. </a:t>
            </a:r>
            <a:r>
              <a:rPr lang="en-US" u="sng" dirty="0">
                <a:hlinkClick r:id="rId8"/>
              </a:rPr>
              <a:t>https://doi.org/10.3233/978-1-61499-888-4-110</a:t>
            </a:r>
            <a:endParaRPr lang="en-US" dirty="0"/>
          </a:p>
        </p:txBody>
      </p:sp>
    </p:spTree>
    <p:extLst>
      <p:ext uri="{BB962C8B-B14F-4D97-AF65-F5344CB8AC3E}">
        <p14:creationId xmlns:p14="http://schemas.microsoft.com/office/powerpoint/2010/main" val="1596114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a:off x="1598710" y="1668464"/>
            <a:ext cx="1458912" cy="2974975"/>
          </a:xfrm>
          <a:prstGeom prst="roundRect">
            <a:avLst>
              <a:gd name="adj" fmla="val 732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4387" name="Rectangle 7"/>
          <p:cNvSpPr>
            <a:spLocks noChangeArrowheads="1"/>
          </p:cNvSpPr>
          <p:nvPr/>
        </p:nvSpPr>
        <p:spPr bwMode="auto">
          <a:xfrm>
            <a:off x="41983" y="45546"/>
            <a:ext cx="814048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i-FI" b="1" dirty="0">
                <a:solidFill>
                  <a:srgbClr val="FF0000"/>
                </a:solidFill>
              </a:rPr>
              <a:t>Enhancing disabled humans (systems) by autonomous, agent-driven, trainable complementary capabilities</a:t>
            </a:r>
          </a:p>
        </p:txBody>
      </p:sp>
      <p:pic>
        <p:nvPicPr>
          <p:cNvPr id="13" name="Picture 12"/>
          <p:cNvPicPr>
            <a:picLocks noChangeAspect="1"/>
          </p:cNvPicPr>
          <p:nvPr/>
        </p:nvPicPr>
        <p:blipFill>
          <a:blip r:embed="rId2">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750095" y="254876"/>
            <a:ext cx="3945484" cy="424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89" name="Group 13"/>
          <p:cNvGrpSpPr>
            <a:grpSpLocks/>
          </p:cNvGrpSpPr>
          <p:nvPr/>
        </p:nvGrpSpPr>
        <p:grpSpPr bwMode="auto">
          <a:xfrm>
            <a:off x="8475760" y="989013"/>
            <a:ext cx="608012" cy="576262"/>
            <a:chOff x="3790950" y="4653136"/>
            <a:chExt cx="1562100" cy="1524000"/>
          </a:xfrm>
        </p:grpSpPr>
        <p:pic>
          <p:nvPicPr>
            <p:cNvPr id="144406"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4451682" y="5270292"/>
              <a:ext cx="534294" cy="5038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44408" name="Picture 4"/>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Up-Down Arrow 23"/>
          <p:cNvSpPr/>
          <p:nvPr/>
        </p:nvSpPr>
        <p:spPr bwMode="auto">
          <a:xfrm rot="5400000">
            <a:off x="3449735" y="2746376"/>
            <a:ext cx="187325" cy="819150"/>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29" name="Straight Arrow Connector 28"/>
          <p:cNvCxnSpPr>
            <a:stCxn id="144400" idx="3"/>
          </p:cNvCxnSpPr>
          <p:nvPr/>
        </p:nvCxnSpPr>
        <p:spPr>
          <a:xfrm flipV="1">
            <a:off x="5038823" y="1412876"/>
            <a:ext cx="3336925" cy="627063"/>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115022" y="3835401"/>
            <a:ext cx="2051050" cy="161925"/>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2">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582516" y="2832433"/>
            <a:ext cx="3945484" cy="424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95" name="Group 31"/>
          <p:cNvGrpSpPr>
            <a:grpSpLocks/>
          </p:cNvGrpSpPr>
          <p:nvPr/>
        </p:nvGrpSpPr>
        <p:grpSpPr bwMode="auto">
          <a:xfrm>
            <a:off x="7250210" y="3573463"/>
            <a:ext cx="609600" cy="576262"/>
            <a:chOff x="3790950" y="4653136"/>
            <a:chExt cx="1562100" cy="1524000"/>
          </a:xfrm>
        </p:grpSpPr>
        <p:pic>
          <p:nvPicPr>
            <p:cNvPr id="14440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a:xfrm>
              <a:off x="4449961" y="5270292"/>
              <a:ext cx="536972" cy="5038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44405" name="Picture 4"/>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4396" name="Picture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0748" y="3935414"/>
            <a:ext cx="10763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lowchart: Magnetic Disk 44"/>
          <p:cNvSpPr/>
          <p:nvPr/>
        </p:nvSpPr>
        <p:spPr>
          <a:xfrm>
            <a:off x="4038697" y="2895600"/>
            <a:ext cx="850900" cy="508000"/>
          </a:xfrm>
          <a:prstGeom prst="flowChartMagneticDisk">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44398"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9672" y="1824039"/>
            <a:ext cx="13462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6348" y="3316289"/>
            <a:ext cx="1147763" cy="125888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4400" name="Picture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2498" y="1703389"/>
            <a:ext cx="10763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Straight Arrow Connector 40"/>
          <p:cNvCxnSpPr/>
          <p:nvPr/>
        </p:nvCxnSpPr>
        <p:spPr>
          <a:xfrm flipV="1">
            <a:off x="4492722" y="2393951"/>
            <a:ext cx="0" cy="454025"/>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464147" y="3438525"/>
            <a:ext cx="0" cy="477838"/>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6823" y="4853495"/>
            <a:ext cx="6993281" cy="1569660"/>
          </a:xfrm>
          <a:prstGeom prst="rect">
            <a:avLst/>
          </a:prstGeom>
          <a:solidFill>
            <a:schemeClr val="bg1">
              <a:lumMod val="85000"/>
            </a:schemeClr>
          </a:solidFill>
          <a:ln w="25400">
            <a:solidFill>
              <a:schemeClr val="tx1"/>
            </a:solidFill>
          </a:ln>
        </p:spPr>
        <p:txBody>
          <a:bodyPr wrap="square">
            <a:spAutoFit/>
          </a:bodyPr>
          <a:lstStyle/>
          <a:p>
            <a:pPr algn="just">
              <a:defRPr/>
            </a:pPr>
            <a:r>
              <a:rPr lang="en-US" sz="2400" b="1" dirty="0">
                <a:solidFill>
                  <a:srgbClr val="FF0000"/>
                </a:solidFill>
              </a:rPr>
              <a:t>Enhancing partially (temporarily) disabled human or a system (process) with specially trained, personalized, autonomous, smart complementary capabilities, which will compensate the lacking skills</a:t>
            </a:r>
          </a:p>
        </p:txBody>
      </p:sp>
      <p:sp>
        <p:nvSpPr>
          <p:cNvPr id="2" name="Rectangle 1"/>
          <p:cNvSpPr/>
          <p:nvPr/>
        </p:nvSpPr>
        <p:spPr>
          <a:xfrm>
            <a:off x="8751739" y="4114831"/>
            <a:ext cx="3370739" cy="2000548"/>
          </a:xfrm>
          <a:prstGeom prst="rect">
            <a:avLst/>
          </a:prstGeom>
          <a:solidFill>
            <a:schemeClr val="bg1">
              <a:lumMod val="85000"/>
            </a:schemeClr>
          </a:solidFill>
          <a:ln w="25400">
            <a:solidFill>
              <a:schemeClr val="tx1"/>
            </a:solidFill>
          </a:ln>
        </p:spPr>
        <p:txBody>
          <a:bodyPr wrap="square">
            <a:spAutoFit/>
          </a:bodyPr>
          <a:lstStyle/>
          <a:p>
            <a:pPr algn="just"/>
            <a:r>
              <a:rPr lang="en-US" dirty="0">
                <a:solidFill>
                  <a:srgbClr val="000000"/>
                </a:solidFill>
                <a:latin typeface="Times New Roman" panose="02020603050405020304" pitchFamily="18" charset="0"/>
                <a:ea typeface="Times New Roman" panose="02020603050405020304" pitchFamily="18" charset="0"/>
              </a:rPr>
              <a:t>Terziyan, V., &amp; Kaikova, O. (2021). </a:t>
            </a:r>
            <a:r>
              <a:rPr lang="en-US" b="1" u="sng" dirty="0">
                <a:solidFill>
                  <a:srgbClr val="000000"/>
                </a:solidFill>
                <a:latin typeface="Times New Roman" panose="02020603050405020304" pitchFamily="18" charset="0"/>
                <a:ea typeface="Times New Roman" panose="02020603050405020304" pitchFamily="18" charset="0"/>
                <a:hlinkClick r:id="rId8"/>
              </a:rPr>
              <a:t>Neural Networks with Disabilities: An Introduction to Complementary Artificial Intelligence</a:t>
            </a:r>
            <a:r>
              <a:rPr lang="en-US" dirty="0">
                <a:solidFill>
                  <a:srgbClr val="000000"/>
                </a:solidFill>
                <a:latin typeface="Times New Roman" panose="02020603050405020304" pitchFamily="18" charset="0"/>
                <a:ea typeface="Times New Roman" panose="02020603050405020304" pitchFamily="18" charset="0"/>
              </a:rPr>
              <a:t>. </a:t>
            </a:r>
            <a:r>
              <a:rPr lang="en-US" i="1" u="sng" dirty="0">
                <a:solidFill>
                  <a:srgbClr val="000000"/>
                </a:solidFill>
                <a:latin typeface="Times New Roman" panose="02020603050405020304" pitchFamily="18" charset="0"/>
                <a:ea typeface="Times New Roman" panose="02020603050405020304" pitchFamily="18" charset="0"/>
                <a:hlinkClick r:id="rId9"/>
              </a:rPr>
              <a:t>Neural Computation</a:t>
            </a:r>
            <a:r>
              <a:rPr lang="en-US" dirty="0">
                <a:solidFill>
                  <a:srgbClr val="000000"/>
                </a:solidFill>
                <a:latin typeface="Times New Roman" panose="02020603050405020304" pitchFamily="18" charset="0"/>
                <a:ea typeface="Times New Roman" panose="02020603050405020304" pitchFamily="18" charset="0"/>
              </a:rPr>
              <a:t>, </a:t>
            </a:r>
            <a:r>
              <a:rPr lang="en-US" i="1" dirty="0">
                <a:solidFill>
                  <a:srgbClr val="000000"/>
                </a:solidFill>
                <a:latin typeface="Times New Roman" panose="02020603050405020304" pitchFamily="18" charset="0"/>
                <a:ea typeface="Times New Roman" panose="02020603050405020304" pitchFamily="18" charset="0"/>
              </a:rPr>
              <a:t>34</a:t>
            </a:r>
            <a:r>
              <a:rPr lang="en-US" dirty="0">
                <a:solidFill>
                  <a:srgbClr val="000000"/>
                </a:solidFill>
                <a:latin typeface="Times New Roman" panose="02020603050405020304" pitchFamily="18" charset="0"/>
                <a:ea typeface="Times New Roman" panose="02020603050405020304" pitchFamily="18" charset="0"/>
              </a:rPr>
              <a:t>(1), 255-290. MIT Press Direct. </a:t>
            </a:r>
            <a:r>
              <a:rPr lang="en-US" sz="1600" u="sng" dirty="0">
                <a:solidFill>
                  <a:srgbClr val="000000"/>
                </a:solidFill>
                <a:latin typeface="Times New Roman" panose="02020603050405020304" pitchFamily="18" charset="0"/>
                <a:ea typeface="Times New Roman" panose="02020603050405020304" pitchFamily="18" charset="0"/>
                <a:hlinkClick r:id="rId8"/>
              </a:rPr>
              <a:t>https://doi.org/10.1162/neco_a_01449</a:t>
            </a:r>
            <a:endParaRPr lang="en-US" sz="1600" dirty="0"/>
          </a:p>
        </p:txBody>
      </p:sp>
    </p:spTree>
    <p:extLst>
      <p:ext uri="{BB962C8B-B14F-4D97-AF65-F5344CB8AC3E}">
        <p14:creationId xmlns:p14="http://schemas.microsoft.com/office/powerpoint/2010/main" val="867650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a:spLocks noChangeArrowheads="1"/>
          </p:cNvSpPr>
          <p:nvPr/>
        </p:nvSpPr>
        <p:spPr bwMode="auto">
          <a:xfrm>
            <a:off x="7761222" y="50868"/>
            <a:ext cx="424821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Patented Intelligence</a:t>
            </a:r>
            <a:endParaRPr kumimoji="0" lang="en-US" alt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(Pi-Mind)</a:t>
            </a:r>
          </a:p>
        </p:txBody>
      </p:sp>
      <p:sp>
        <p:nvSpPr>
          <p:cNvPr id="49" name="TextBox 48"/>
          <p:cNvSpPr txBox="1">
            <a:spLocks noRot="1" noChangeAspect="1" noMove="1" noResize="1" noEditPoints="1" noAdjustHandles="1" noChangeArrowheads="1" noChangeShapeType="1" noTextEdit="1"/>
          </p:cNvSpPr>
          <p:nvPr/>
        </p:nvSpPr>
        <p:spPr>
          <a:xfrm>
            <a:off x="7854952" y="1853588"/>
            <a:ext cx="2771774" cy="3847207"/>
          </a:xfrm>
          <a:prstGeom prst="rect">
            <a:avLst/>
          </a:prstGeom>
          <a:blipFill>
            <a:blip r:embed="rId2"/>
            <a:stretch>
              <a:fillRect l="-1965" t="-787" r="-1747" b="-1732"/>
            </a:stretch>
          </a:blipFill>
          <a:ln w="25400">
            <a:solidFill>
              <a:schemeClr val="tx1"/>
            </a:solid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0" y="50868"/>
            <a:ext cx="7761222" cy="6632736"/>
          </a:xfrm>
          <a:prstGeom prst="rect">
            <a:avLst/>
          </a:prstGeom>
        </p:spPr>
      </p:pic>
      <p:sp>
        <p:nvSpPr>
          <p:cNvPr id="5" name="Rectangle 4"/>
          <p:cNvSpPr/>
          <p:nvPr/>
        </p:nvSpPr>
        <p:spPr>
          <a:xfrm>
            <a:off x="7789503" y="1805194"/>
            <a:ext cx="2865504" cy="3982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661709" y="1153845"/>
            <a:ext cx="4472849" cy="1323439"/>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Terziyan, V., Gryshko, S., &amp; Golovianko, M. (2018). </a:t>
            </a:r>
            <a:r>
              <a:rPr kumimoji="0" lang="en-US" sz="16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hlinkClick r:id="rId4"/>
              </a:rPr>
              <a:t>Patented Intelligence: Cloning Human Decision Models for Industry 4.0</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5"/>
              </a:rPr>
              <a:t>Journal of Manufacturing Systems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48</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(Part C), 204-217. Elsevier.</a:t>
            </a:r>
            <a:r>
              <a:rPr kumimoji="0" lang="en-US" sz="16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doi:10.1016/j.jmsy.2018.04.019</a:t>
            </a:r>
          </a:p>
        </p:txBody>
      </p:sp>
      <p:sp>
        <p:nvSpPr>
          <p:cNvPr id="50" name="Rectangle 49"/>
          <p:cNvSpPr>
            <a:spLocks noChangeArrowheads="1"/>
          </p:cNvSpPr>
          <p:nvPr/>
        </p:nvSpPr>
        <p:spPr bwMode="auto">
          <a:xfrm>
            <a:off x="7812451" y="2520550"/>
            <a:ext cx="36761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Cognitive cloning of humans</a:t>
            </a:r>
            <a:endParaRPr kumimoji="0" lang="en-US" alt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51" name="Group 50"/>
          <p:cNvGrpSpPr/>
          <p:nvPr/>
        </p:nvGrpSpPr>
        <p:grpSpPr>
          <a:xfrm>
            <a:off x="8137740" y="5398808"/>
            <a:ext cx="2582716" cy="1181337"/>
            <a:chOff x="8788176" y="901430"/>
            <a:chExt cx="3045384" cy="1161288"/>
          </a:xfrm>
        </p:grpSpPr>
        <p:pic>
          <p:nvPicPr>
            <p:cNvPr id="52" name="Picture 51"/>
            <p:cNvPicPr>
              <a:picLocks noChangeAspect="1"/>
            </p:cNvPicPr>
            <p:nvPr/>
          </p:nvPicPr>
          <p:blipFill>
            <a:blip r:embed="rId6"/>
            <a:stretch>
              <a:fillRect/>
            </a:stretch>
          </p:blipFill>
          <p:spPr>
            <a:xfrm>
              <a:off x="8788176" y="901430"/>
              <a:ext cx="3045384" cy="1161288"/>
            </a:xfrm>
            <a:prstGeom prst="rect">
              <a:avLst/>
            </a:prstGeom>
            <a:ln w="25400">
              <a:solidFill>
                <a:schemeClr val="tx1"/>
              </a:solidFill>
            </a:ln>
          </p:spPr>
        </p:pic>
        <p:pic>
          <p:nvPicPr>
            <p:cNvPr id="53" name="Picture 52"/>
            <p:cNvPicPr>
              <a:picLocks noChangeAspect="1"/>
            </p:cNvPicPr>
            <p:nvPr/>
          </p:nvPicPr>
          <p:blipFill>
            <a:blip r:embed="rId7"/>
            <a:stretch>
              <a:fillRect/>
            </a:stretch>
          </p:blipFill>
          <p:spPr>
            <a:xfrm>
              <a:off x="9858704" y="1005686"/>
              <a:ext cx="185503" cy="262263"/>
            </a:xfrm>
            <a:prstGeom prst="rect">
              <a:avLst/>
            </a:prstGeom>
          </p:spPr>
        </p:pic>
        <p:pic>
          <p:nvPicPr>
            <p:cNvPr id="54" name="Picture 53"/>
            <p:cNvPicPr>
              <a:picLocks noChangeAspect="1"/>
            </p:cNvPicPr>
            <p:nvPr/>
          </p:nvPicPr>
          <p:blipFill>
            <a:blip r:embed="rId7"/>
            <a:stretch>
              <a:fillRect/>
            </a:stretch>
          </p:blipFill>
          <p:spPr>
            <a:xfrm>
              <a:off x="9491592" y="1005686"/>
              <a:ext cx="185503" cy="262263"/>
            </a:xfrm>
            <a:prstGeom prst="rect">
              <a:avLst/>
            </a:prstGeom>
          </p:spPr>
        </p:pic>
        <p:pic>
          <p:nvPicPr>
            <p:cNvPr id="55" name="Picture 54"/>
            <p:cNvPicPr>
              <a:picLocks noChangeAspect="1"/>
            </p:cNvPicPr>
            <p:nvPr/>
          </p:nvPicPr>
          <p:blipFill>
            <a:blip r:embed="rId7"/>
            <a:stretch>
              <a:fillRect/>
            </a:stretch>
          </p:blipFill>
          <p:spPr>
            <a:xfrm>
              <a:off x="9117067" y="1020651"/>
              <a:ext cx="185503" cy="262263"/>
            </a:xfrm>
            <a:prstGeom prst="rect">
              <a:avLst/>
            </a:prstGeom>
          </p:spPr>
        </p:pic>
        <p:pic>
          <p:nvPicPr>
            <p:cNvPr id="56" name="Picture 55"/>
            <p:cNvPicPr>
              <a:picLocks noChangeAspect="1"/>
            </p:cNvPicPr>
            <p:nvPr/>
          </p:nvPicPr>
          <p:blipFill>
            <a:blip r:embed="rId7"/>
            <a:stretch>
              <a:fillRect/>
            </a:stretch>
          </p:blipFill>
          <p:spPr>
            <a:xfrm>
              <a:off x="8819706" y="1027358"/>
              <a:ext cx="185503" cy="262263"/>
            </a:xfrm>
            <a:prstGeom prst="rect">
              <a:avLst/>
            </a:prstGeom>
          </p:spPr>
        </p:pic>
        <p:pic>
          <p:nvPicPr>
            <p:cNvPr id="57" name="Picture 56"/>
            <p:cNvPicPr>
              <a:picLocks noChangeAspect="1"/>
            </p:cNvPicPr>
            <p:nvPr/>
          </p:nvPicPr>
          <p:blipFill>
            <a:blip r:embed="rId7"/>
            <a:stretch>
              <a:fillRect/>
            </a:stretch>
          </p:blipFill>
          <p:spPr>
            <a:xfrm>
              <a:off x="11350080" y="1012083"/>
              <a:ext cx="185503" cy="262263"/>
            </a:xfrm>
            <a:prstGeom prst="rect">
              <a:avLst/>
            </a:prstGeom>
          </p:spPr>
        </p:pic>
        <p:pic>
          <p:nvPicPr>
            <p:cNvPr id="58" name="Picture 57"/>
            <p:cNvPicPr>
              <a:picLocks noChangeAspect="1"/>
            </p:cNvPicPr>
            <p:nvPr/>
          </p:nvPicPr>
          <p:blipFill>
            <a:blip r:embed="rId7"/>
            <a:stretch>
              <a:fillRect/>
            </a:stretch>
          </p:blipFill>
          <p:spPr>
            <a:xfrm>
              <a:off x="10975555" y="985008"/>
              <a:ext cx="185503" cy="262263"/>
            </a:xfrm>
            <a:prstGeom prst="rect">
              <a:avLst/>
            </a:prstGeom>
          </p:spPr>
        </p:pic>
        <p:pic>
          <p:nvPicPr>
            <p:cNvPr id="59" name="Picture 58"/>
            <p:cNvPicPr>
              <a:picLocks noChangeAspect="1"/>
            </p:cNvPicPr>
            <p:nvPr/>
          </p:nvPicPr>
          <p:blipFill>
            <a:blip r:embed="rId7"/>
            <a:stretch>
              <a:fillRect/>
            </a:stretch>
          </p:blipFill>
          <p:spPr>
            <a:xfrm>
              <a:off x="10615134" y="1002225"/>
              <a:ext cx="185503" cy="262263"/>
            </a:xfrm>
            <a:prstGeom prst="rect">
              <a:avLst/>
            </a:prstGeom>
          </p:spPr>
        </p:pic>
        <p:pic>
          <p:nvPicPr>
            <p:cNvPr id="60" name="Picture 59"/>
            <p:cNvPicPr>
              <a:picLocks noChangeAspect="1"/>
            </p:cNvPicPr>
            <p:nvPr/>
          </p:nvPicPr>
          <p:blipFill>
            <a:blip r:embed="rId8"/>
            <a:stretch>
              <a:fillRect/>
            </a:stretch>
          </p:blipFill>
          <p:spPr>
            <a:xfrm>
              <a:off x="11733254" y="1044744"/>
              <a:ext cx="86230" cy="265587"/>
            </a:xfrm>
            <a:prstGeom prst="rect">
              <a:avLst/>
            </a:prstGeom>
          </p:spPr>
        </p:pic>
      </p:grpSp>
      <p:sp>
        <p:nvSpPr>
          <p:cNvPr id="7" name="Rectangle 6"/>
          <p:cNvSpPr/>
          <p:nvPr/>
        </p:nvSpPr>
        <p:spPr>
          <a:xfrm>
            <a:off x="7789503" y="3641035"/>
            <a:ext cx="4345055" cy="1569660"/>
          </a:xfrm>
          <a:prstGeom prst="rect">
            <a:avLst/>
          </a:prstGeom>
          <a:solidFill>
            <a:schemeClr val="bg1">
              <a:lumMod val="85000"/>
            </a:schemeClr>
          </a:solidFill>
          <a:ln w="25400">
            <a:solidFill>
              <a:schemeClr val="tx1"/>
            </a:solidFill>
          </a:ln>
        </p:spPr>
        <p:txBody>
          <a:bodyPr wrap="square">
            <a:spAutoFit/>
          </a:bodyPr>
          <a:lstStyle/>
          <a:p>
            <a:pPr algn="just"/>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Golovianko, M., Gryshko, S., Terziyan, V., &amp; Tuunanen, T. (2022). </a:t>
            </a:r>
            <a:r>
              <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Responsible Cognitive Digital Clones as Decision Makers: A Design Science Research Study</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600" i="1" u="sng"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9"/>
              </a:rPr>
              <a:t>European Journal of Information Systems</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algn="just"/>
            <a:r>
              <a:rPr lang="en-US" sz="1400" u="sng"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10"/>
              </a:rPr>
              <a:t>https://doi.org/10.1080/0960085X.2022.2073278</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936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8728" y="5835906"/>
            <a:ext cx="10576875" cy="830997"/>
          </a:xfrm>
          <a:prstGeom prst="rect">
            <a:avLst/>
          </a:prstGeom>
          <a:solidFill>
            <a:schemeClr val="bg1">
              <a:lumMod val="85000"/>
            </a:schemeClr>
          </a:solidFill>
          <a:ln w="25400">
            <a:solidFill>
              <a:schemeClr val="tx1"/>
            </a:solidFill>
          </a:ln>
        </p:spPr>
        <p:txBody>
          <a:bodyPr wrap="square">
            <a:spAutoFit/>
          </a:bodyPr>
          <a:lstStyle/>
          <a:p>
            <a:pPr algn="just"/>
            <a:r>
              <a:rPr lang="it-IT" sz="1600" dirty="0">
                <a:solidFill>
                  <a:srgbClr val="000000"/>
                </a:solidFill>
                <a:latin typeface="Times New Roman" panose="02020603050405020304" pitchFamily="18" charset="0"/>
                <a:ea typeface="Times New Roman" panose="02020603050405020304" pitchFamily="18" charset="0"/>
              </a:rPr>
              <a:t>Branytskyi, V., Golovianko, M., Gryshko, S., Malyk, D., Terziyan, V., &amp; Tuunanen, T. (2022). </a:t>
            </a:r>
            <a:r>
              <a:rPr lang="en-US" sz="1600" b="1" dirty="0">
                <a:solidFill>
                  <a:srgbClr val="FF0000"/>
                </a:solidFill>
                <a:latin typeface="Times New Roman" panose="02020603050405020304" pitchFamily="18" charset="0"/>
                <a:ea typeface="Times New Roman" panose="02020603050405020304" pitchFamily="18" charset="0"/>
              </a:rPr>
              <a:t>Digital Clones and Digital Immunity: Adversarial Training Handles Both</a:t>
            </a:r>
            <a:r>
              <a:rPr lang="en-US" sz="1600" dirty="0">
                <a:solidFill>
                  <a:srgbClr val="000000"/>
                </a:solidFill>
                <a:latin typeface="Times New Roman" panose="02020603050405020304" pitchFamily="18" charset="0"/>
                <a:ea typeface="Times New Roman" panose="02020603050405020304" pitchFamily="18" charset="0"/>
              </a:rPr>
              <a:t>. </a:t>
            </a:r>
            <a:r>
              <a:rPr lang="en-US" sz="1600" i="1" u="sng" dirty="0">
                <a:solidFill>
                  <a:srgbClr val="0563C1"/>
                </a:solidFill>
                <a:latin typeface="Times New Roman" panose="02020603050405020304" pitchFamily="18" charset="0"/>
                <a:ea typeface="Times New Roman" panose="02020603050405020304" pitchFamily="18" charset="0"/>
                <a:hlinkClick r:id="rId2"/>
              </a:rPr>
              <a:t>International Journal of Simulation and Process Modelling</a:t>
            </a:r>
            <a:r>
              <a:rPr lang="en-US" sz="1600" dirty="0">
                <a:solidFill>
                  <a:srgbClr val="000000"/>
                </a:solidFill>
                <a:latin typeface="Times New Roman" panose="02020603050405020304" pitchFamily="18" charset="0"/>
                <a:ea typeface="Times New Roman" panose="02020603050405020304" pitchFamily="18" charset="0"/>
              </a:rPr>
              <a:t>, </a:t>
            </a:r>
            <a:r>
              <a:rPr lang="en-US" sz="1600" i="1" dirty="0">
                <a:solidFill>
                  <a:srgbClr val="000000"/>
                </a:solidFill>
                <a:latin typeface="Times New Roman" panose="02020603050405020304" pitchFamily="18" charset="0"/>
                <a:ea typeface="Times New Roman" panose="02020603050405020304" pitchFamily="18" charset="0"/>
              </a:rPr>
              <a:t>18</a:t>
            </a:r>
            <a:r>
              <a:rPr lang="en-US" sz="1600" dirty="0">
                <a:solidFill>
                  <a:srgbClr val="000000"/>
                </a:solidFill>
                <a:latin typeface="Times New Roman" panose="02020603050405020304" pitchFamily="18" charset="0"/>
                <a:ea typeface="Times New Roman" panose="02020603050405020304" pitchFamily="18" charset="0"/>
              </a:rPr>
              <a:t>(2), 124-139. </a:t>
            </a:r>
            <a:r>
              <a:rPr lang="en-US" sz="1600" u="sng" dirty="0">
                <a:solidFill>
                  <a:srgbClr val="000000"/>
                </a:solidFill>
                <a:latin typeface="Times New Roman" panose="02020603050405020304" pitchFamily="18" charset="0"/>
                <a:ea typeface="Times New Roman" panose="02020603050405020304" pitchFamily="18" charset="0"/>
                <a:hlinkClick r:id="rId3"/>
              </a:rPr>
              <a:t>https://doi.org/10.1504/IJSPM.2022.10048910</a:t>
            </a:r>
            <a:endParaRPr lang="en-US" sz="1600" dirty="0"/>
          </a:p>
        </p:txBody>
      </p:sp>
      <p:pic>
        <p:nvPicPr>
          <p:cNvPr id="3" name="Picture 2"/>
          <p:cNvPicPr>
            <a:picLocks noChangeAspect="1"/>
          </p:cNvPicPr>
          <p:nvPr/>
        </p:nvPicPr>
        <p:blipFill>
          <a:blip r:embed="rId4"/>
          <a:stretch>
            <a:fillRect/>
          </a:stretch>
        </p:blipFill>
        <p:spPr>
          <a:xfrm>
            <a:off x="1074655" y="573759"/>
            <a:ext cx="9436231" cy="4542012"/>
          </a:xfrm>
          <a:prstGeom prst="rect">
            <a:avLst/>
          </a:prstGeom>
        </p:spPr>
      </p:pic>
      <p:sp>
        <p:nvSpPr>
          <p:cNvPr id="4" name="Rectangle 7"/>
          <p:cNvSpPr>
            <a:spLocks noChangeArrowheads="1"/>
          </p:cNvSpPr>
          <p:nvPr/>
        </p:nvSpPr>
        <p:spPr bwMode="auto">
          <a:xfrm>
            <a:off x="183388" y="26692"/>
            <a:ext cx="11562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i-FI" b="1" dirty="0">
                <a:solidFill>
                  <a:srgbClr val="FF0000"/>
                </a:solidFill>
              </a:rPr>
              <a:t>Adversarial training of a hybrid collective intelligence</a:t>
            </a:r>
          </a:p>
        </p:txBody>
      </p:sp>
      <p:sp>
        <p:nvSpPr>
          <p:cNvPr id="5" name="Rectangle 4"/>
          <p:cNvSpPr/>
          <p:nvPr/>
        </p:nvSpPr>
        <p:spPr>
          <a:xfrm>
            <a:off x="678729" y="5166288"/>
            <a:ext cx="10576875" cy="584775"/>
          </a:xfrm>
          <a:prstGeom prst="rect">
            <a:avLst/>
          </a:prstGeom>
          <a:solidFill>
            <a:schemeClr val="bg1">
              <a:lumMod val="85000"/>
            </a:schemeClr>
          </a:solidFill>
          <a:ln w="25400">
            <a:solidFill>
              <a:schemeClr val="tx1"/>
            </a:solidFill>
          </a:ln>
        </p:spPr>
        <p:txBody>
          <a:bodyPr wrap="square">
            <a:spAutoFit/>
          </a:bodyPr>
          <a:lstStyle/>
          <a:p>
            <a:pPr algn="just"/>
            <a:r>
              <a:rPr lang="en-US" sz="1600" dirty="0">
                <a:solidFill>
                  <a:srgbClr val="000000"/>
                </a:solidFill>
                <a:latin typeface="Times New Roman" panose="02020603050405020304" pitchFamily="18" charset="0"/>
                <a:ea typeface="Times New Roman" panose="02020603050405020304" pitchFamily="18" charset="0"/>
              </a:rPr>
              <a:t>Kaikova, O., Terziyan, V., Tiihonen, T., Golovianko, M., Gryshko, S., &amp; Titova, L. (2022). </a:t>
            </a:r>
            <a:r>
              <a:rPr lang="en-US" sz="1600" b="1" dirty="0">
                <a:solidFill>
                  <a:srgbClr val="FF0000"/>
                </a:solidFill>
                <a:latin typeface="Times New Roman" panose="02020603050405020304" pitchFamily="18" charset="0"/>
                <a:ea typeface="Times New Roman" panose="02020603050405020304" pitchFamily="18" charset="0"/>
              </a:rPr>
              <a:t>Hybrid Threats against Industry 4.0: Adversarial Training of Resilience</a:t>
            </a:r>
            <a:r>
              <a:rPr lang="en-US" sz="1600" dirty="0">
                <a:solidFill>
                  <a:srgbClr val="000000"/>
                </a:solidFill>
                <a:latin typeface="Times New Roman" panose="02020603050405020304" pitchFamily="18" charset="0"/>
                <a:ea typeface="Times New Roman" panose="02020603050405020304" pitchFamily="18" charset="0"/>
              </a:rPr>
              <a:t>. </a:t>
            </a:r>
            <a:r>
              <a:rPr lang="en-US" sz="1600" i="1" dirty="0">
                <a:solidFill>
                  <a:srgbClr val="000000"/>
                </a:solidFill>
                <a:latin typeface="Times New Roman" panose="02020603050405020304" pitchFamily="18" charset="0"/>
                <a:ea typeface="Times New Roman" panose="02020603050405020304" pitchFamily="18" charset="0"/>
              </a:rPr>
              <a:t>E3S Web of Conferences,</a:t>
            </a:r>
            <a:r>
              <a:rPr lang="en-US" sz="1600" dirty="0">
                <a:solidFill>
                  <a:srgbClr val="000000"/>
                </a:solidFill>
                <a:latin typeface="Times New Roman" panose="02020603050405020304" pitchFamily="18" charset="0"/>
                <a:ea typeface="Times New Roman" panose="02020603050405020304" pitchFamily="18" charset="0"/>
              </a:rPr>
              <a:t> </a:t>
            </a:r>
            <a:r>
              <a:rPr lang="en-US" sz="1600" i="1" dirty="0">
                <a:solidFill>
                  <a:srgbClr val="000000"/>
                </a:solidFill>
                <a:latin typeface="Times New Roman" panose="02020603050405020304" pitchFamily="18" charset="0"/>
                <a:ea typeface="Times New Roman" panose="02020603050405020304" pitchFamily="18" charset="0"/>
              </a:rPr>
              <a:t>353</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03004. </a:t>
            </a:r>
            <a:r>
              <a:rPr lang="ru-RU" sz="1600" u="sng" dirty="0">
                <a:solidFill>
                  <a:srgbClr val="0563C1"/>
                </a:solidFill>
                <a:latin typeface="Times New Roman" panose="02020603050405020304" pitchFamily="18" charset="0"/>
                <a:ea typeface="Times New Roman" panose="02020603050405020304" pitchFamily="18" charset="0"/>
                <a:hlinkClick r:id="rId5"/>
              </a:rPr>
              <a:t>https://doi.org/10.1051/e3sconf/202235303004</a:t>
            </a:r>
            <a:r>
              <a:rPr lang="en-US" sz="1600" u="sng" dirty="0">
                <a:solidFill>
                  <a:srgbClr val="0563C1"/>
                </a:solidFill>
                <a:latin typeface="Times New Roman" panose="02020603050405020304" pitchFamily="18" charset="0"/>
                <a:ea typeface="Times New Roman" panose="02020603050405020304" pitchFamily="18" charset="0"/>
              </a:rPr>
              <a:t> </a:t>
            </a:r>
            <a:endParaRPr lang="en-US" sz="1600" dirty="0"/>
          </a:p>
        </p:txBody>
      </p:sp>
    </p:spTree>
    <p:extLst>
      <p:ext uri="{BB962C8B-B14F-4D97-AF65-F5344CB8AC3E}">
        <p14:creationId xmlns:p14="http://schemas.microsoft.com/office/powerpoint/2010/main" val="3920095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442299" y="1593130"/>
            <a:ext cx="9172281" cy="4289196"/>
          </a:xfrm>
          <a:prstGeom prst="rect">
            <a:avLst/>
          </a:prstGeom>
          <a:noFill/>
          <a:ln>
            <a:noFill/>
          </a:ln>
        </p:spPr>
      </p:pic>
      <p:sp>
        <p:nvSpPr>
          <p:cNvPr id="5" name="Rectangle 4"/>
          <p:cNvSpPr/>
          <p:nvPr/>
        </p:nvSpPr>
        <p:spPr>
          <a:xfrm>
            <a:off x="216816" y="183526"/>
            <a:ext cx="11858920" cy="1138773"/>
          </a:xfrm>
          <a:prstGeom prst="rect">
            <a:avLst/>
          </a:prstGeom>
        </p:spPr>
        <p:txBody>
          <a:bodyPr wrap="square">
            <a:spAutoFit/>
          </a:bodyPr>
          <a:lstStyle/>
          <a:p>
            <a:r>
              <a:rPr lang="en-GB" sz="3600" b="1" dirty="0">
                <a:solidFill>
                  <a:srgbClr val="FF0000"/>
                </a:solidFill>
                <a:latin typeface="Arial" panose="020B0604020202020204" pitchFamily="34" charset="0"/>
                <a:cs typeface="Arial" panose="020B0604020202020204" pitchFamily="34" charset="0"/>
              </a:rPr>
              <a:t>The concept of Industry 4.0 + Industry 5.0 hybrid </a:t>
            </a:r>
            <a:r>
              <a:rPr lang="en-GB" sz="3200" b="1" dirty="0">
                <a:solidFill>
                  <a:srgbClr val="FF0000"/>
                </a:solidFill>
                <a:latin typeface="Arial" panose="020B0604020202020204" pitchFamily="34" charset="0"/>
                <a:cs typeface="Arial" panose="020B0604020202020204" pitchFamily="34" charset="0"/>
              </a:rPr>
              <a:t>(driven by Pi-Mind digital cognitive clones of humans)</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6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9974" y="2701977"/>
            <a:ext cx="9311148" cy="1077218"/>
          </a:xfrm>
          <a:prstGeom prst="rect">
            <a:avLst/>
          </a:prstGeom>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Industry 4.0 vs. Industry 5.0:</a:t>
            </a:r>
          </a:p>
          <a:p>
            <a:pPr algn="ctr"/>
            <a:r>
              <a:rPr lang="en-GB"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Co-existence, Transition, or a Hybrid</a:t>
            </a: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6" name="Rectangle 5"/>
          <p:cNvSpPr/>
          <p:nvPr/>
        </p:nvSpPr>
        <p:spPr>
          <a:xfrm>
            <a:off x="5323784" y="3781316"/>
            <a:ext cx="155132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6907</a:t>
            </a:r>
          </a:p>
        </p:txBody>
      </p:sp>
      <p:sp>
        <p:nvSpPr>
          <p:cNvPr id="7" name="Rectangle 6"/>
          <p:cNvSpPr/>
          <p:nvPr/>
        </p:nvSpPr>
        <p:spPr>
          <a:xfrm>
            <a:off x="643350" y="4296145"/>
            <a:ext cx="10904395"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3"/>
                </a:solidFill>
              </a:rPr>
              <a:t>Mariia Golovianko, </a:t>
            </a:r>
            <a:r>
              <a:rPr lang="en-US" sz="2800" b="1" dirty="0">
                <a:ln/>
                <a:solidFill>
                  <a:srgbClr val="FF0000"/>
                </a:solidFill>
              </a:rPr>
              <a:t>Vagan Terziyan</a:t>
            </a:r>
            <a:r>
              <a:rPr lang="en-US" sz="2800" b="1" dirty="0">
                <a:ln/>
                <a:solidFill>
                  <a:schemeClr val="accent3"/>
                </a:solidFill>
              </a:rPr>
              <a:t>, Vladyslav Branytskyi &amp;</a:t>
            </a:r>
            <a:r>
              <a:rPr lang="en-US" sz="2800" b="1" dirty="0">
                <a:ln/>
              </a:rPr>
              <a:t> </a:t>
            </a:r>
            <a:r>
              <a:rPr lang="en-US" sz="2800" b="1" dirty="0">
                <a:ln/>
                <a:solidFill>
                  <a:schemeClr val="accent3"/>
                </a:solidFill>
              </a:rPr>
              <a:t>Diana Malyk</a:t>
            </a:r>
          </a:p>
        </p:txBody>
      </p:sp>
      <p:pic>
        <p:nvPicPr>
          <p:cNvPr id="13" name="Picture 12"/>
          <p:cNvPicPr>
            <a:picLocks noChangeAspect="1"/>
          </p:cNvPicPr>
          <p:nvPr/>
        </p:nvPicPr>
        <p:blipFill>
          <a:blip r:embed="rId2"/>
          <a:stretch>
            <a:fillRect/>
          </a:stretch>
        </p:blipFill>
        <p:spPr>
          <a:xfrm>
            <a:off x="82091" y="5410797"/>
            <a:ext cx="1346660" cy="983144"/>
          </a:xfrm>
          <a:prstGeom prst="rect">
            <a:avLst/>
          </a:prstGeom>
        </p:spPr>
      </p:pic>
      <p:sp>
        <p:nvSpPr>
          <p:cNvPr id="14" name="Rectangle 13"/>
          <p:cNvSpPr/>
          <p:nvPr/>
        </p:nvSpPr>
        <p:spPr>
          <a:xfrm>
            <a:off x="1457326" y="5523512"/>
            <a:ext cx="3600449" cy="800219"/>
          </a:xfrm>
          <a:prstGeom prst="rect">
            <a:avLst/>
          </a:prstGeom>
        </p:spPr>
        <p:txBody>
          <a:bodyPr wrap="square">
            <a:spAutoFit/>
          </a:bodyPr>
          <a:lstStyle/>
          <a:p>
            <a:r>
              <a:rPr lang="en-US" b="1" i="0" dirty="0">
                <a:effectLst/>
                <a:latin typeface="Montserrat"/>
              </a:rPr>
              <a:t>ISM 2022</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sp>
        <p:nvSpPr>
          <p:cNvPr id="15" name="Rectangle 14"/>
          <p:cNvSpPr/>
          <p:nvPr/>
        </p:nvSpPr>
        <p:spPr>
          <a:xfrm>
            <a:off x="8930437" y="5032038"/>
            <a:ext cx="3227223" cy="369332"/>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2 November, 2022, 14</a:t>
            </a:r>
            <a:r>
              <a:rPr lang="en-US" dirty="0">
                <a:ln w="0"/>
                <a:effectLst>
                  <a:outerShdw blurRad="38100" dist="19050" dir="2700000" algn="tl" rotWithShape="0">
                    <a:schemeClr val="dk1">
                      <a:alpha val="40000"/>
                    </a:schemeClr>
                  </a:outerShdw>
                </a:effectLst>
              </a:rPr>
              <a:t>:30 - 14:50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p:cNvSpPr/>
          <p:nvPr/>
        </p:nvSpPr>
        <p:spPr>
          <a:xfrm>
            <a:off x="8960577" y="5668027"/>
            <a:ext cx="3129236" cy="584775"/>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a:t>
            </a:r>
          </a:p>
          <a:p>
            <a:pPr algn="just"/>
            <a:r>
              <a:rPr lang="en-US" sz="1600" b="1" dirty="0">
                <a:solidFill>
                  <a:srgbClr val="7030A0"/>
                </a:solidFill>
                <a:effectLst/>
                <a:latin typeface="Times New Roman" panose="02020603050405020304" pitchFamily="18" charset="0"/>
                <a:cs typeface="Times New Roman" panose="02020603050405020304" pitchFamily="18" charset="0"/>
              </a:rPr>
              <a:t>S 3.1 - HUMAN </a:t>
            </a:r>
            <a:r>
              <a:rPr lang="en-US" sz="1600" b="1" dirty="0">
                <a:solidFill>
                  <a:srgbClr val="7030A0"/>
                </a:solidFill>
                <a:latin typeface="Times New Roman" panose="02020603050405020304" pitchFamily="18" charset="0"/>
                <a:cs typeface="Times New Roman" panose="02020603050405020304" pitchFamily="18" charset="0"/>
              </a:rPr>
              <a:t> </a:t>
            </a:r>
            <a:r>
              <a:rPr lang="en-US" sz="1600" b="1" dirty="0">
                <a:solidFill>
                  <a:srgbClr val="7030A0"/>
                </a:solidFill>
                <a:effectLst/>
                <a:latin typeface="Times New Roman" panose="02020603050405020304" pitchFamily="18" charset="0"/>
                <a:cs typeface="Times New Roman" panose="02020603050405020304" pitchFamily="18" charset="0"/>
              </a:rPr>
              <a:t>/  Room: HS</a:t>
            </a:r>
            <a:r>
              <a:rPr lang="en-US" sz="1600" b="1" baseline="-25000" dirty="0">
                <a:solidFill>
                  <a:srgbClr val="7030A0"/>
                </a:solidFill>
                <a:effectLst/>
                <a:latin typeface="Times New Roman" panose="02020603050405020304" pitchFamily="18" charset="0"/>
                <a:cs typeface="Times New Roman" panose="02020603050405020304" pitchFamily="18" charset="0"/>
              </a:rPr>
              <a:t>4</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5272432" y="5081118"/>
            <a:ext cx="3520623" cy="1337364"/>
            <a:chOff x="5272432" y="5358557"/>
            <a:chExt cx="3520623" cy="1337364"/>
          </a:xfrm>
        </p:grpSpPr>
        <p:pic>
          <p:nvPicPr>
            <p:cNvPr id="19" name="Picture 18"/>
            <p:cNvPicPr>
              <a:picLocks noChangeAspect="1"/>
            </p:cNvPicPr>
            <p:nvPr/>
          </p:nvPicPr>
          <p:blipFill>
            <a:blip r:embed="rId3"/>
            <a:stretch>
              <a:fillRect/>
            </a:stretch>
          </p:blipFill>
          <p:spPr>
            <a:xfrm>
              <a:off x="5272432" y="5358557"/>
              <a:ext cx="3520623" cy="1337364"/>
            </a:xfrm>
            <a:prstGeom prst="rect">
              <a:avLst/>
            </a:prstGeom>
          </p:spPr>
        </p:pic>
        <p:sp>
          <p:nvSpPr>
            <p:cNvPr id="20" name="Rectangle 19"/>
            <p:cNvSpPr/>
            <p:nvPr/>
          </p:nvSpPr>
          <p:spPr>
            <a:xfrm>
              <a:off x="6943567" y="5406182"/>
              <a:ext cx="1781333" cy="461665"/>
            </a:xfrm>
            <a:prstGeom prst="rect">
              <a:avLst/>
            </a:prstGeom>
            <a:solidFill>
              <a:schemeClr val="bg1"/>
            </a:solidFill>
          </p:spPr>
          <p:txBody>
            <a:bodyPr wrap="square">
              <a:spAutoFit/>
            </a:bodyPr>
            <a:lstStyle/>
            <a:p>
              <a:pPr algn="just"/>
              <a:r>
                <a:rPr lang="en-US" sz="1200" b="1" dirty="0">
                  <a:solidFill>
                    <a:srgbClr val="7030A0"/>
                  </a:solidFill>
                  <a:effectLst/>
                  <a:latin typeface="Montserrat"/>
                </a:rPr>
                <a:t>University of Applied Science, Linz, Austria</a:t>
              </a:r>
              <a:endParaRPr lang="en-US" sz="1200" dirty="0">
                <a:solidFill>
                  <a:srgbClr val="7030A0"/>
                </a:solidFill>
              </a:endParaRPr>
            </a:p>
          </p:txBody>
        </p:sp>
      </p:grpSp>
      <p:pic>
        <p:nvPicPr>
          <p:cNvPr id="21" name="Picture 20"/>
          <p:cNvPicPr>
            <a:picLocks noChangeAspect="1"/>
          </p:cNvPicPr>
          <p:nvPr/>
        </p:nvPicPr>
        <p:blipFill>
          <a:blip r:embed="rId4"/>
          <a:stretch>
            <a:fillRect/>
          </a:stretch>
        </p:blipFill>
        <p:spPr>
          <a:xfrm>
            <a:off x="8943889" y="5410388"/>
            <a:ext cx="3138071" cy="212751"/>
          </a:xfrm>
          <a:prstGeom prst="rect">
            <a:avLst/>
          </a:prstGeom>
        </p:spPr>
      </p:pic>
      <p:grpSp>
        <p:nvGrpSpPr>
          <p:cNvPr id="9" name="Group 8"/>
          <p:cNvGrpSpPr/>
          <p:nvPr/>
        </p:nvGrpSpPr>
        <p:grpSpPr>
          <a:xfrm>
            <a:off x="-2213" y="-3022"/>
            <a:ext cx="12194214" cy="2587377"/>
            <a:chOff x="-2213" y="-3022"/>
            <a:chExt cx="12194214" cy="2587377"/>
          </a:xfrm>
        </p:grpSpPr>
        <p:pic>
          <p:nvPicPr>
            <p:cNvPr id="2050" name="Picture 2" descr="10 Awesomely Tasteful Animated GIFs | WIRED"/>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97197" y="479"/>
              <a:ext cx="3894804" cy="25824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05 Productionli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94998" y="-3022"/>
              <a:ext cx="4368998" cy="2587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3" y="478"/>
              <a:ext cx="4705915" cy="2583877"/>
            </a:xfrm>
            <a:prstGeom prst="rect">
              <a:avLst/>
            </a:prstGeom>
          </p:spPr>
        </p:pic>
        <p:sp>
          <p:nvSpPr>
            <p:cNvPr id="8" name="Rectangle 7"/>
            <p:cNvSpPr/>
            <p:nvPr/>
          </p:nvSpPr>
          <p:spPr>
            <a:xfrm>
              <a:off x="11713946" y="478"/>
              <a:ext cx="468430" cy="2582413"/>
            </a:xfrm>
            <a:prstGeom prst="rect">
              <a:avLst/>
            </a:prstGeom>
            <a:solidFill>
              <a:srgbClr val="FF3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3393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0412" y="84841"/>
            <a:ext cx="6674178" cy="6381947"/>
          </a:xfrm>
          <a:prstGeom prst="rect">
            <a:avLst/>
          </a:prstGeom>
          <a:noFill/>
          <a:ln>
            <a:noFill/>
          </a:ln>
        </p:spPr>
      </p:pic>
      <p:sp>
        <p:nvSpPr>
          <p:cNvPr id="5" name="Rectangle 4"/>
          <p:cNvSpPr/>
          <p:nvPr/>
        </p:nvSpPr>
        <p:spPr>
          <a:xfrm>
            <a:off x="370785" y="141404"/>
            <a:ext cx="4644275" cy="6001643"/>
          </a:xfrm>
          <a:prstGeom prst="rect">
            <a:avLst/>
          </a:prstGeom>
        </p:spPr>
        <p:txBody>
          <a:bodyPr wrap="square">
            <a:spAutoFit/>
          </a:bodyPr>
          <a:lstStyle/>
          <a:p>
            <a:pPr algn="just"/>
            <a:r>
              <a:rPr lang="en-GB" sz="3200" b="1" dirty="0">
                <a:solidFill>
                  <a:srgbClr val="FF0000"/>
                </a:solidFill>
                <a:latin typeface="Arial" panose="020B0604020202020204" pitchFamily="34" charset="0"/>
                <a:cs typeface="Arial" panose="020B0604020202020204" pitchFamily="34" charset="0"/>
              </a:rPr>
              <a:t>Generic schema of the collective intelligence components suitable for the Industry 4.0 – Industry 5.0 hybrid:</a:t>
            </a:r>
          </a:p>
          <a:p>
            <a:pPr algn="just"/>
            <a:endParaRPr lang="en-GB" sz="2400" b="1" dirty="0">
              <a:solidFill>
                <a:srgbClr val="FF0000"/>
              </a:solidFill>
              <a:latin typeface="Arial" panose="020B0604020202020204" pitchFamily="34" charset="0"/>
              <a:cs typeface="Arial" panose="020B0604020202020204" pitchFamily="34" charset="0"/>
            </a:endParaRPr>
          </a:p>
          <a:p>
            <a:pPr marL="457200" indent="-457200" algn="just">
              <a:buAutoNum type="alphaLcParenBoth"/>
            </a:pPr>
            <a:r>
              <a:rPr lang="en-GB" sz="2000" b="1" dirty="0">
                <a:solidFill>
                  <a:srgbClr val="7030A0"/>
                </a:solidFill>
                <a:latin typeface="Arial" panose="020B0604020202020204" pitchFamily="34" charset="0"/>
                <a:cs typeface="Arial" panose="020B0604020202020204" pitchFamily="34" charset="0"/>
              </a:rPr>
              <a:t>humans;</a:t>
            </a:r>
          </a:p>
          <a:p>
            <a:pPr marL="457200" indent="-457200" algn="just">
              <a:buAutoNum type="alphaLcParenBoth"/>
            </a:pPr>
            <a:r>
              <a:rPr lang="en-GB" sz="2000" b="1" dirty="0">
                <a:solidFill>
                  <a:srgbClr val="7030A0"/>
                </a:solidFill>
                <a:latin typeface="Arial" panose="020B0604020202020204" pitchFamily="34" charset="0"/>
                <a:cs typeface="Arial" panose="020B0604020202020204" pitchFamily="34" charset="0"/>
              </a:rPr>
              <a:t>autonomous software robots as smart agent-driven artifacts (physical, digital, social or abstract);</a:t>
            </a:r>
          </a:p>
          <a:p>
            <a:pPr marL="457200" indent="-457200" algn="just">
              <a:buAutoNum type="alphaLcParenBoth"/>
            </a:pPr>
            <a:r>
              <a:rPr lang="en-GB" sz="2000" b="1" dirty="0">
                <a:solidFill>
                  <a:srgbClr val="7030A0"/>
                </a:solidFill>
                <a:latin typeface="Arial" panose="020B0604020202020204" pitchFamily="34" charset="0"/>
                <a:cs typeface="Arial" panose="020B0604020202020204" pitchFamily="34" charset="0"/>
              </a:rPr>
              <a:t>digital (cognitive) clones of humans;</a:t>
            </a:r>
          </a:p>
          <a:p>
            <a:pPr marL="457200" indent="-457200" algn="just">
              <a:buAutoNum type="alphaLcParenBoth"/>
            </a:pPr>
            <a:r>
              <a:rPr lang="en-GB" sz="2000" b="1" dirty="0">
                <a:solidFill>
                  <a:srgbClr val="7030A0"/>
                </a:solidFill>
                <a:latin typeface="Arial" panose="020B0604020202020204" pitchFamily="34" charset="0"/>
                <a:cs typeface="Arial" panose="020B0604020202020204" pitchFamily="34" charset="0"/>
              </a:rPr>
              <a:t>smart components from the external environment mediated by software robots.</a:t>
            </a:r>
            <a:endParaRPr lang="en-US" sz="20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159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381" y="30642"/>
            <a:ext cx="3549342" cy="646331"/>
          </a:xfrm>
          <a:prstGeom prst="rect">
            <a:avLst/>
          </a:prstGeom>
        </p:spPr>
        <p:txBody>
          <a:bodyPr wrap="square">
            <a:spAutoFit/>
          </a:bodyPr>
          <a:lstStyle/>
          <a:p>
            <a:r>
              <a:rPr lang="en-GB" sz="3600" b="1" dirty="0">
                <a:ln w="11430"/>
                <a:solidFill>
                  <a:srgbClr val="7030A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Conclusions</a:t>
            </a:r>
            <a:endPar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0020693" y="47116"/>
            <a:ext cx="2145638" cy="2145638"/>
          </a:xfrm>
          <a:prstGeom prst="rect">
            <a:avLst/>
          </a:prstGeom>
        </p:spPr>
      </p:pic>
      <p:sp>
        <p:nvSpPr>
          <p:cNvPr id="4" name="Rectangle 3"/>
          <p:cNvSpPr/>
          <p:nvPr/>
        </p:nvSpPr>
        <p:spPr>
          <a:xfrm>
            <a:off x="10221" y="755557"/>
            <a:ext cx="9982191" cy="5663089"/>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US" b="1" dirty="0">
                <a:solidFill>
                  <a:srgbClr val="7030A0"/>
                </a:solidFill>
                <a:latin typeface="+mj-lt"/>
                <a:ea typeface="SimSun" panose="02010600030101010101" pitchFamily="2" charset="-122"/>
              </a:rPr>
              <a:t>We recall an old and timeless “robots vs. humans” issue (particularly “efficiency and ubiquity vs. humanism and responsibility”) in the new “Industry 4.0 vs. Industry 5.0” context. On the one hand, current global challenges and crises require human-in-the-loop (supported by the Industry 5.0 concept) for responsible decision-making in new, challenging, complex and critical situations related to the secure control of smart manufacturing processes. On the other hand, the same challenges require efficient (fast and sustainable) control driven by ubiquitous autonomous automation (supported by the Industry 4.0 concept).</a:t>
            </a:r>
            <a:r>
              <a:rPr lang="fi-FI" b="1" dirty="0">
                <a:solidFill>
                  <a:srgbClr val="7030A0"/>
                </a:solidFill>
                <a:latin typeface="+mj-lt"/>
                <a:ea typeface="SimSun" panose="02010600030101010101" pitchFamily="2" charset="-122"/>
              </a:rPr>
              <a:t> </a:t>
            </a:r>
            <a:r>
              <a:rPr lang="en-US" b="1" dirty="0">
                <a:solidFill>
                  <a:srgbClr val="7030A0"/>
                </a:solidFill>
                <a:latin typeface="+mj-lt"/>
                <a:ea typeface="SimSun" panose="02010600030101010101" pitchFamily="2" charset="-122"/>
              </a:rPr>
              <a:t>Whether it is possible to create a sustainable hybrid integrating both concepts into one? Our answer is yes. This is possible due to the recently appeared digital artifacts, such as, cognitive clones (the core of the Industry 4.0 + Industry 5.0 hybrid ideology) and enabling technologies, such as, autonomous AI, cognitive cloning and adversarial learning;</a:t>
            </a:r>
          </a:p>
          <a:p>
            <a:pPr marL="285750" indent="-285750" algn="just">
              <a:spcBef>
                <a:spcPts val="600"/>
              </a:spcBef>
              <a:spcAft>
                <a:spcPts val="600"/>
              </a:spcAft>
              <a:buFont typeface="Wingdings" panose="05000000000000000000" pitchFamily="2" charset="2"/>
              <a:buChar char="q"/>
            </a:pPr>
            <a:r>
              <a:rPr lang="en-US" b="1" dirty="0">
                <a:solidFill>
                  <a:srgbClr val="7030A0"/>
                </a:solidFill>
                <a:latin typeface="+mj-lt"/>
                <a:ea typeface="SimSun" panose="02010600030101010101" pitchFamily="2" charset="-122"/>
              </a:rPr>
              <a:t>A digital cognitive clone of a human decision-maker is an industrial compromise in the “robots vs. humans” dilemma, serving as a bridging concept to marry automation-centric Industry 4.0 and human-centric Industry 5.0. Cognitive clones, as smart bridging technological artifacts, keep particular humans (donors for the clones) within the loop of responsible decision-making processes and, at the same time, make such human involvement ubiquitous and, therefore, efficient; </a:t>
            </a:r>
            <a:endParaRPr lang="fi-FI" b="1" dirty="0">
              <a:solidFill>
                <a:srgbClr val="7030A0"/>
              </a:solidFill>
              <a:latin typeface="+mj-lt"/>
              <a:ea typeface="SimSun" panose="02010600030101010101" pitchFamily="2" charset="-122"/>
            </a:endParaRPr>
          </a:p>
          <a:p>
            <a:pPr marL="285750" indent="-285750" algn="just">
              <a:spcBef>
                <a:spcPts val="600"/>
              </a:spcBef>
              <a:spcAft>
                <a:spcPts val="600"/>
              </a:spcAft>
              <a:buFont typeface="Wingdings" panose="05000000000000000000" pitchFamily="2" charset="2"/>
              <a:buChar char="q"/>
            </a:pPr>
            <a:r>
              <a:rPr lang="en-US" b="1" dirty="0">
                <a:solidFill>
                  <a:srgbClr val="7030A0"/>
                </a:solidFill>
                <a:latin typeface="+mj-lt"/>
                <a:ea typeface="SimSun" panose="02010600030101010101" pitchFamily="2" charset="-122"/>
              </a:rPr>
              <a:t>Therefore, as a summary, we claim that: while the Industry 4.0 concept assumes a high share of automation in the decision-making and the Industry 5.0 concept assumes the leading role of humans in the decision-making, the Industry 4.0 + Industry 5.0 hybrid assumes collective (hybrid) intelligence to be the decision-making driver (efficient, ubiquitous, human-centric, responsible and resilient).</a:t>
            </a:r>
          </a:p>
        </p:txBody>
      </p:sp>
      <p:grpSp>
        <p:nvGrpSpPr>
          <p:cNvPr id="8" name="Group 7"/>
          <p:cNvGrpSpPr/>
          <p:nvPr/>
        </p:nvGrpSpPr>
        <p:grpSpPr>
          <a:xfrm>
            <a:off x="10067825" y="2422690"/>
            <a:ext cx="2023091" cy="3808430"/>
            <a:chOff x="10105533" y="2309566"/>
            <a:chExt cx="2023091" cy="3808430"/>
          </a:xfrm>
        </p:grpSpPr>
        <p:pic>
          <p:nvPicPr>
            <p:cNvPr id="2" name="Picture 1"/>
            <p:cNvPicPr>
              <a:picLocks noChangeAspect="1"/>
            </p:cNvPicPr>
            <p:nvPr/>
          </p:nvPicPr>
          <p:blipFill>
            <a:blip r:embed="rId3"/>
            <a:stretch>
              <a:fillRect/>
            </a:stretch>
          </p:blipFill>
          <p:spPr>
            <a:xfrm>
              <a:off x="10105534" y="2309566"/>
              <a:ext cx="2023090" cy="1521715"/>
            </a:xfrm>
            <a:prstGeom prst="rect">
              <a:avLst/>
            </a:prstGeom>
            <a:ln w="38100">
              <a:solidFill>
                <a:schemeClr val="tx1"/>
              </a:solidFill>
            </a:ln>
          </p:spPr>
        </p:pic>
        <p:pic>
          <p:nvPicPr>
            <p:cNvPr id="3" name="Picture 2"/>
            <p:cNvPicPr>
              <a:picLocks noChangeAspect="1"/>
            </p:cNvPicPr>
            <p:nvPr/>
          </p:nvPicPr>
          <p:blipFill>
            <a:blip r:embed="rId4"/>
            <a:stretch>
              <a:fillRect/>
            </a:stretch>
          </p:blipFill>
          <p:spPr>
            <a:xfrm flipH="1">
              <a:off x="10105533" y="4625546"/>
              <a:ext cx="2023089" cy="1492450"/>
            </a:xfrm>
            <a:prstGeom prst="rect">
              <a:avLst/>
            </a:prstGeom>
            <a:ln w="38100">
              <a:solidFill>
                <a:schemeClr val="tx1"/>
              </a:solidFill>
            </a:ln>
          </p:spPr>
        </p:pic>
        <p:sp>
          <p:nvSpPr>
            <p:cNvPr id="7" name="Down Arrow 6"/>
            <p:cNvSpPr/>
            <p:nvPr/>
          </p:nvSpPr>
          <p:spPr>
            <a:xfrm>
              <a:off x="10774837" y="3948093"/>
              <a:ext cx="603316" cy="586200"/>
            </a:xfrm>
            <a:prstGeom prst="downArrow">
              <a:avLst>
                <a:gd name="adj1" fmla="val 50000"/>
                <a:gd name="adj2" fmla="val 6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0486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59467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526252" y="1793846"/>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humans learn together with their digital clones and autonomous digital assistants …</a:t>
            </a:r>
          </a:p>
        </p:txBody>
      </p:sp>
      <p:sp>
        <p:nvSpPr>
          <p:cNvPr id="3" name="Rectangle 2"/>
          <p:cNvSpPr/>
          <p:nvPr/>
        </p:nvSpPr>
        <p:spPr>
          <a:xfrm>
            <a:off x="4657643" y="544463"/>
            <a:ext cx="6679590"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COIN:</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Cognitive Computing and Collective Intelligence … </a:t>
            </a:r>
          </a:p>
        </p:txBody>
      </p:sp>
      <p:grpSp>
        <p:nvGrpSpPr>
          <p:cNvPr id="9" name="Группа 2"/>
          <p:cNvGrpSpPr/>
          <p:nvPr/>
        </p:nvGrpSpPr>
        <p:grpSpPr>
          <a:xfrm>
            <a:off x="4278822" y="3149872"/>
            <a:ext cx="3024156" cy="3218198"/>
            <a:chOff x="328337" y="3275104"/>
            <a:chExt cx="329587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COIN</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746318"/>
            <a:ext cx="5000953" cy="2500477"/>
          </a:xfrm>
          <a:prstGeom prst="rect">
            <a:avLst/>
          </a:prstGeom>
        </p:spPr>
      </p:pic>
      <p:sp>
        <p:nvSpPr>
          <p:cNvPr id="7" name="Rectangle 6"/>
          <p:cNvSpPr/>
          <p:nvPr/>
        </p:nvSpPr>
        <p:spPr>
          <a:xfrm>
            <a:off x="7021791" y="2949931"/>
            <a:ext cx="4575868"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769134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2366582" y="4764651"/>
            <a:ext cx="9825418"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400" b="0" cap="none" spc="0" dirty="0">
                <a:ln w="0"/>
                <a:solidFill>
                  <a:schemeClr val="tx1"/>
                </a:solidFill>
                <a:effectLst>
                  <a:outerShdw blurRad="38100" dist="19050" dir="2700000" algn="tl" rotWithShape="0">
                    <a:schemeClr val="dk1">
                      <a:alpha val="40000"/>
                    </a:schemeClr>
                  </a:outerShdw>
                </a:effectLst>
                <a:hlinkClick r:id="rId3"/>
              </a:rPr>
              <a:t>https://ai.it.jyu.fi/ISM-2022-Industry_4_5.pptx</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2366615" y="5274208"/>
            <a:ext cx="786709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mariia.golovianko@nure.ua</a:t>
            </a:r>
            <a:r>
              <a:rPr lang="en-GB" sz="2400" dirty="0">
                <a:ln w="0"/>
                <a:effectLst>
                  <a:outerShdw blurRad="38100" dist="19050" dir="2700000" algn="tl" rotWithShape="0">
                    <a:schemeClr val="dk1">
                      <a:alpha val="40000"/>
                    </a:schemeClr>
                  </a:outerShdw>
                </a:effectLst>
              </a:rPr>
              <a:t> ; </a:t>
            </a:r>
            <a:r>
              <a:rPr lang="en-GB" sz="2400" dirty="0">
                <a:ln w="0"/>
                <a:effectLst>
                  <a:outerShdw blurRad="38100" dist="19050" dir="2700000" algn="tl" rotWithShape="0">
                    <a:schemeClr val="dk1">
                      <a:alpha val="40000"/>
                    </a:schemeClr>
                  </a:outerShdw>
                </a:effectLst>
                <a:hlinkClick r:id="rId5"/>
              </a:rPr>
              <a:t>vagan.terziyan@jyu.fi</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pic>
        <p:nvPicPr>
          <p:cNvPr id="2" name="Picture 1"/>
          <p:cNvPicPr>
            <a:picLocks noChangeAspect="1"/>
          </p:cNvPicPr>
          <p:nvPr/>
        </p:nvPicPr>
        <p:blipFill>
          <a:blip r:embed="rId6"/>
          <a:stretch>
            <a:fillRect/>
          </a:stretch>
        </p:blipFill>
        <p:spPr>
          <a:xfrm>
            <a:off x="868764" y="3876421"/>
            <a:ext cx="1395664" cy="2238124"/>
          </a:xfrm>
          <a:prstGeom prst="rect">
            <a:avLst/>
          </a:prstGeom>
          <a:ln w="69850">
            <a:solidFill>
              <a:schemeClr val="tx1"/>
            </a:solidFill>
          </a:ln>
        </p:spPr>
      </p:pic>
    </p:spTree>
    <p:extLst>
      <p:ext uri="{BB962C8B-B14F-4D97-AF65-F5344CB8AC3E}">
        <p14:creationId xmlns:p14="http://schemas.microsoft.com/office/powerpoint/2010/main" val="3161338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2121031" y="2172528"/>
            <a:ext cx="8465270" cy="645557"/>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800" dirty="0"/>
              <a:t>“</a:t>
            </a:r>
            <a:r>
              <a:rPr lang="en-GB" sz="2400" dirty="0"/>
              <a:t>Industry 4.0 vs. Industry 5.0: Co-existence, Transition, or a Hybrid</a:t>
            </a:r>
            <a:r>
              <a:rPr lang="en-US" sz="2800" dirty="0"/>
              <a:t>”</a:t>
            </a:r>
            <a:endParaRPr lang="en-US" sz="24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2929172"/>
            <a:ext cx="8564628" cy="44509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Mariia Golovianko</a:t>
            </a:r>
            <a:r>
              <a:rPr lang="it-IT" sz="1600" b="0" dirty="0"/>
              <a:t> </a:t>
            </a:r>
            <a:r>
              <a:rPr lang="it-IT" sz="1600" b="0" baseline="30000" dirty="0"/>
              <a:t>a</a:t>
            </a:r>
            <a:r>
              <a:rPr lang="it-IT" sz="1600" b="0" dirty="0"/>
              <a:t> , </a:t>
            </a:r>
            <a:r>
              <a:rPr lang="it-IT" sz="1600" b="0" u="sng" dirty="0"/>
              <a:t>Vagan Terziyan</a:t>
            </a:r>
            <a:r>
              <a:rPr lang="it-IT" sz="1600" b="0" baseline="30000" dirty="0"/>
              <a:t> b</a:t>
            </a:r>
            <a:r>
              <a:rPr lang="it-IT" sz="1600" b="0" dirty="0"/>
              <a:t>, </a:t>
            </a:r>
            <a:r>
              <a:rPr lang="en-US" sz="1600" b="0" dirty="0"/>
              <a:t>Vladyslav Branytskyi</a:t>
            </a:r>
            <a:r>
              <a:rPr lang="it-IT" sz="1600" b="0" dirty="0"/>
              <a:t> </a:t>
            </a:r>
            <a:r>
              <a:rPr lang="it-IT" sz="1600" b="0" baseline="30000" dirty="0"/>
              <a:t>c</a:t>
            </a:r>
            <a:r>
              <a:rPr lang="it-IT" sz="1600" b="0" dirty="0"/>
              <a:t>, </a:t>
            </a:r>
            <a:r>
              <a:rPr lang="en-US" sz="1600" b="0" dirty="0"/>
              <a:t>Diana Malyk</a:t>
            </a:r>
            <a:r>
              <a:rPr lang="it-IT" sz="1600" b="0" dirty="0"/>
              <a:t> </a:t>
            </a:r>
            <a:r>
              <a:rPr lang="it-IT" sz="1600" b="0" baseline="30000" dirty="0"/>
              <a:t>d</a:t>
            </a:r>
            <a:endParaRPr lang="en-US" sz="1600" b="0" baseline="30000" dirty="0"/>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813685" y="3391709"/>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aseline="30000" dirty="0" err="1"/>
              <a:t>a,c,d</a:t>
            </a:r>
            <a:r>
              <a:rPr lang="en-US" sz="1200" dirty="0"/>
              <a:t> Department of Artificial Intelligence, Kharkiv National University of Radio Electronics, Kharkiv, Ukraine</a:t>
            </a:r>
          </a:p>
          <a:p>
            <a:pPr>
              <a:spcBef>
                <a:spcPct val="0"/>
              </a:spcBef>
              <a:defRPr/>
            </a:pPr>
            <a:r>
              <a:rPr lang="en-US" sz="1200" baseline="30000" dirty="0"/>
              <a:t>b</a:t>
            </a:r>
            <a:r>
              <a:rPr lang="en-US" sz="1200" dirty="0"/>
              <a:t> Faculty of Information Technology, University of Jyväskylä, Jyväskylä, Finland</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394692" y="3887432"/>
            <a:ext cx="93194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a:t>
            </a:r>
            <a:r>
              <a:rPr lang="fi-FI" sz="1600" i="0" dirty="0" err="1"/>
              <a:t>mariia.golovianko</a:t>
            </a:r>
            <a:r>
              <a:rPr lang="en-US" sz="1600" i="0" dirty="0"/>
              <a:t>@nure.ua,  </a:t>
            </a:r>
            <a:r>
              <a:rPr lang="en-US" sz="1600" i="0" baseline="30000" dirty="0"/>
              <a:t>b</a:t>
            </a:r>
            <a:r>
              <a:rPr lang="en-US" sz="1600" i="0" dirty="0"/>
              <a:t> vagan.terziyan@jyu.fi ,  </a:t>
            </a:r>
            <a:r>
              <a:rPr lang="en-US" sz="1600" i="0" baseline="30000" dirty="0"/>
              <a:t>c</a:t>
            </a:r>
            <a:r>
              <a:rPr lang="en-US" sz="1600" i="0" dirty="0"/>
              <a:t> </a:t>
            </a:r>
            <a:r>
              <a:rPr lang="fi-FI" sz="1600" i="0" dirty="0" err="1"/>
              <a:t>vladyslav.branytskyi</a:t>
            </a:r>
            <a:r>
              <a:rPr lang="en-US" sz="1600" i="0" dirty="0"/>
              <a:t>@nure.ua , </a:t>
            </a:r>
            <a:r>
              <a:rPr lang="en-US" sz="1600" i="0" baseline="30000" dirty="0"/>
              <a:t> d</a:t>
            </a:r>
            <a:r>
              <a:rPr lang="en-US" sz="1600" i="0" dirty="0"/>
              <a:t> </a:t>
            </a:r>
            <a:r>
              <a:rPr lang="fi-FI" sz="1600" i="0" dirty="0" err="1"/>
              <a:t>diana.malyk</a:t>
            </a:r>
            <a:r>
              <a:rPr lang="en-US" sz="1600" i="0" dirty="0"/>
              <a:t>@nure.ua</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110884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44412" y="4546486"/>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dirty="0">
                <a:ln w="0"/>
                <a:hlinkClick r:id="rId2"/>
              </a:rPr>
              <a:t>https://ai.it.jyu.fi/ISM-2022-Industry_4_5.pptx</a:t>
            </a:r>
            <a:r>
              <a:rPr lang="en-US" sz="1600" i="0" dirty="0">
                <a:ln w="0"/>
              </a:rPr>
              <a:t> </a:t>
            </a:r>
            <a:endParaRPr lang="en-US" sz="1600" i="0" dirty="0"/>
          </a:p>
        </p:txBody>
      </p:sp>
      <p:grpSp>
        <p:nvGrpSpPr>
          <p:cNvPr id="11" name="Group 10"/>
          <p:cNvGrpSpPr/>
          <p:nvPr/>
        </p:nvGrpSpPr>
        <p:grpSpPr>
          <a:xfrm>
            <a:off x="6454101" y="5298104"/>
            <a:ext cx="2154195" cy="806317"/>
            <a:chOff x="2663700" y="3423372"/>
            <a:chExt cx="3435776" cy="1427465"/>
          </a:xfrm>
        </p:grpSpPr>
        <p:pic>
          <p:nvPicPr>
            <p:cNvPr id="12"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3305689" y="3791425"/>
              <a:ext cx="2611481" cy="490386"/>
            </a:xfrm>
            <a:prstGeom prst="rect">
              <a:avLst/>
            </a:prstGeom>
          </p:spPr>
          <p:txBody>
            <a:bodyPr wrap="none">
              <a:spAutoFit/>
            </a:bodyPr>
            <a:lstStyle/>
            <a:p>
              <a:r>
                <a:rPr lang="en-US" sz="1200" dirty="0">
                  <a:hlinkClick r:id="rId5"/>
                </a:rPr>
                <a:t>https://www.jyu.fi/en/</a:t>
              </a:r>
              <a:r>
                <a:rPr lang="en-US" sz="1200" dirty="0"/>
                <a:t> </a:t>
              </a:r>
            </a:p>
          </p:txBody>
        </p:sp>
      </p:grpSp>
      <p:grpSp>
        <p:nvGrpSpPr>
          <p:cNvPr id="14" name="Group 13"/>
          <p:cNvGrpSpPr/>
          <p:nvPr/>
        </p:nvGrpSpPr>
        <p:grpSpPr>
          <a:xfrm>
            <a:off x="2616906" y="5303128"/>
            <a:ext cx="3386386" cy="806318"/>
            <a:chOff x="7560792" y="2676526"/>
            <a:chExt cx="4151512" cy="1109104"/>
          </a:xfrm>
        </p:grpSpPr>
        <p:pic>
          <p:nvPicPr>
            <p:cNvPr id="15" name="Picture 14"/>
            <p:cNvPicPr>
              <a:picLocks noChangeAspect="1"/>
            </p:cNvPicPr>
            <p:nvPr/>
          </p:nvPicPr>
          <p:blipFill>
            <a:blip r:embed="rId6"/>
            <a:stretch>
              <a:fillRect/>
            </a:stretch>
          </p:blipFill>
          <p:spPr>
            <a:xfrm>
              <a:off x="7560792" y="2676526"/>
              <a:ext cx="4151512" cy="1109104"/>
            </a:xfrm>
            <a:prstGeom prst="rect">
              <a:avLst/>
            </a:prstGeom>
            <a:ln w="19050">
              <a:solidFill>
                <a:schemeClr val="tx1"/>
              </a:solidFill>
            </a:ln>
          </p:spPr>
        </p:pic>
        <p:sp>
          <p:nvSpPr>
            <p:cNvPr id="16" name="Rectangle 15"/>
            <p:cNvSpPr/>
            <p:nvPr/>
          </p:nvSpPr>
          <p:spPr>
            <a:xfrm>
              <a:off x="9727247" y="3417587"/>
              <a:ext cx="1453090" cy="276999"/>
            </a:xfrm>
            <a:prstGeom prst="rect">
              <a:avLst/>
            </a:prstGeom>
          </p:spPr>
          <p:txBody>
            <a:bodyPr wrap="none">
              <a:spAutoFit/>
            </a:bodyPr>
            <a:lstStyle/>
            <a:p>
              <a:r>
                <a:rPr lang="en-US" sz="1200" dirty="0">
                  <a:hlinkClick r:id="rId7"/>
                </a:rPr>
                <a:t>https://nure.ua/en/</a:t>
              </a:r>
              <a:r>
                <a:rPr lang="en-US" sz="1200" dirty="0"/>
                <a:t> </a:t>
              </a:r>
            </a:p>
          </p:txBody>
        </p:sp>
      </p:grpSp>
      <p:sp>
        <p:nvSpPr>
          <p:cNvPr id="17" name="TextBox 16"/>
          <p:cNvSpPr txBox="1"/>
          <p:nvPr/>
        </p:nvSpPr>
        <p:spPr>
          <a:xfrm>
            <a:off x="3121129" y="420955"/>
            <a:ext cx="6502400" cy="738664"/>
          </a:xfrm>
          <a:prstGeom prst="rect">
            <a:avLst/>
          </a:prstGeom>
          <a:solidFill>
            <a:schemeClr val="bg1">
              <a:lumMod val="95000"/>
            </a:schemeClr>
          </a:solidFill>
        </p:spPr>
        <p:txBody>
          <a:bodyPr wrap="square" rtlCol="0">
            <a:spAutoFit/>
          </a:bodyPr>
          <a:lstStyle/>
          <a:p>
            <a:r>
              <a:rPr lang="en-US" sz="1400" b="1" dirty="0"/>
              <a:t>4</a:t>
            </a:r>
            <a:r>
              <a:rPr lang="en-US" sz="1400" b="1" baseline="30000" dirty="0"/>
              <a:t>th</a:t>
            </a:r>
            <a:r>
              <a:rPr lang="en-US" sz="1400" b="1" dirty="0"/>
              <a:t> International Conference on Industry 4.0 and Smart Manufacturing – ISM 2022</a:t>
            </a:r>
          </a:p>
          <a:p>
            <a:r>
              <a:rPr lang="en-US" sz="1400" i="1" dirty="0"/>
              <a:t>Upper Austria University of Applied Science – Hagenberg Campus – Linz, Austria</a:t>
            </a:r>
          </a:p>
          <a:p>
            <a:r>
              <a:rPr lang="en-US" sz="1400" dirty="0"/>
              <a:t>Blended Conference | </a:t>
            </a:r>
            <a:r>
              <a:rPr lang="en-US" sz="1400" i="1" dirty="0"/>
              <a:t>2-4 November 2022</a:t>
            </a:r>
          </a:p>
        </p:txBody>
      </p:sp>
    </p:spTree>
    <p:extLst>
      <p:ext uri="{BB962C8B-B14F-4D97-AF65-F5344CB8AC3E}">
        <p14:creationId xmlns:p14="http://schemas.microsoft.com/office/powerpoint/2010/main" val="3109714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2625" y="3091447"/>
            <a:ext cx="3271645" cy="32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9217525" y="2190941"/>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8927023" y="23509"/>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9508150" y="2709447"/>
            <a:ext cx="2212200" cy="369332"/>
          </a:xfrm>
          <a:prstGeom prst="rect">
            <a:avLst/>
          </a:prstGeom>
          <a:noFill/>
        </p:spPr>
        <p:txBody>
          <a:bodyPr wrap="square" rtlCol="0">
            <a:spAutoFit/>
          </a:bodyPr>
          <a:lstStyle/>
          <a:p>
            <a:r>
              <a:rPr lang="en-US" dirty="0">
                <a:hlinkClick r:id="rId3"/>
              </a:rPr>
              <a:t>vagan.terziyan@jyu.fi</a:t>
            </a:r>
            <a:r>
              <a:rPr lang="en-US" dirty="0"/>
              <a:t> </a:t>
            </a:r>
          </a:p>
        </p:txBody>
      </p:sp>
      <p:grpSp>
        <p:nvGrpSpPr>
          <p:cNvPr id="23" name="Group 22"/>
          <p:cNvGrpSpPr/>
          <p:nvPr/>
        </p:nvGrpSpPr>
        <p:grpSpPr>
          <a:xfrm>
            <a:off x="5144593" y="4949367"/>
            <a:ext cx="3337087" cy="1382057"/>
            <a:chOff x="2663700" y="3423372"/>
            <a:chExt cx="3435776" cy="1427465"/>
          </a:xfrm>
        </p:grpSpPr>
        <p:pic>
          <p:nvPicPr>
            <p:cNvPr id="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6"/>
                </a:rPr>
                <a:t>https://www.jyu.fi/en/</a:t>
              </a:r>
              <a:r>
                <a:rPr lang="en-US" dirty="0"/>
                <a:t> </a:t>
              </a:r>
            </a:p>
          </p:txBody>
        </p:sp>
      </p:grpSp>
      <p:grpSp>
        <p:nvGrpSpPr>
          <p:cNvPr id="11" name="Group 10"/>
          <p:cNvGrpSpPr/>
          <p:nvPr/>
        </p:nvGrpSpPr>
        <p:grpSpPr>
          <a:xfrm>
            <a:off x="186757" y="3365020"/>
            <a:ext cx="5719086" cy="1368520"/>
            <a:chOff x="7560792" y="2676526"/>
            <a:chExt cx="4434301" cy="984068"/>
          </a:xfrm>
        </p:grpSpPr>
        <p:pic>
          <p:nvPicPr>
            <p:cNvPr id="5" name="Picture 4"/>
            <p:cNvPicPr>
              <a:picLocks noChangeAspect="1"/>
            </p:cNvPicPr>
            <p:nvPr/>
          </p:nvPicPr>
          <p:blipFill>
            <a:blip r:embed="rId7"/>
            <a:stretch>
              <a:fillRect/>
            </a:stretch>
          </p:blipFill>
          <p:spPr>
            <a:xfrm>
              <a:off x="7560792" y="2676526"/>
              <a:ext cx="4410383" cy="984068"/>
            </a:xfrm>
            <a:prstGeom prst="rect">
              <a:avLst/>
            </a:prstGeom>
            <a:ln w="19050">
              <a:solidFill>
                <a:schemeClr val="tx1"/>
              </a:solidFill>
            </a:ln>
          </p:spPr>
        </p:pic>
        <p:sp>
          <p:nvSpPr>
            <p:cNvPr id="6" name="Rectangle 5"/>
            <p:cNvSpPr/>
            <p:nvPr/>
          </p:nvSpPr>
          <p:spPr>
            <a:xfrm>
              <a:off x="9879991" y="3328623"/>
              <a:ext cx="2115102" cy="331971"/>
            </a:xfrm>
            <a:prstGeom prst="rect">
              <a:avLst/>
            </a:prstGeom>
          </p:spPr>
          <p:txBody>
            <a:bodyPr wrap="none">
              <a:spAutoFit/>
            </a:bodyPr>
            <a:lstStyle/>
            <a:p>
              <a:r>
                <a:rPr lang="en-US" sz="2400" dirty="0">
                  <a:hlinkClick r:id="rId8"/>
                </a:rPr>
                <a:t>https://nure.ua/en/</a:t>
              </a:r>
              <a:r>
                <a:rPr lang="en-US" sz="2400" dirty="0"/>
                <a:t> </a:t>
              </a:r>
            </a:p>
          </p:txBody>
        </p:sp>
      </p:grpSp>
      <p:sp>
        <p:nvSpPr>
          <p:cNvPr id="19" name="Rectangle 18"/>
          <p:cNvSpPr/>
          <p:nvPr/>
        </p:nvSpPr>
        <p:spPr>
          <a:xfrm>
            <a:off x="5948162" y="1238824"/>
            <a:ext cx="6105091" cy="954107"/>
          </a:xfrm>
          <a:prstGeom prst="rect">
            <a:avLst/>
          </a:prstGeom>
          <a:solidFill>
            <a:srgbClr val="FFFF00"/>
          </a:solidFill>
          <a:ln w="25400">
            <a:solidFill>
              <a:srgbClr val="FF0000"/>
            </a:solidFill>
          </a:ln>
        </p:spPr>
        <p:txBody>
          <a:bodyPr wrap="square">
            <a:spAutoFit/>
          </a:bodyPr>
          <a:lstStyle/>
          <a:p>
            <a:pPr algn="ct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Industry 4.0 vs. Industry 5.0: Co-existence, Transition, or a Hybrid</a:t>
            </a: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pic>
        <p:nvPicPr>
          <p:cNvPr id="3" name="Picture 2"/>
          <p:cNvPicPr>
            <a:picLocks noChangeAspect="1"/>
          </p:cNvPicPr>
          <p:nvPr/>
        </p:nvPicPr>
        <p:blipFill>
          <a:blip r:embed="rId9"/>
          <a:stretch>
            <a:fillRect/>
          </a:stretch>
        </p:blipFill>
        <p:spPr>
          <a:xfrm>
            <a:off x="4006423" y="1108438"/>
            <a:ext cx="1868567" cy="2119363"/>
          </a:xfrm>
          <a:prstGeom prst="rect">
            <a:avLst/>
          </a:prstGeom>
          <a:ln w="19050">
            <a:solidFill>
              <a:schemeClr val="tx1"/>
            </a:solidFill>
          </a:ln>
        </p:spPr>
      </p:pic>
      <p:pic>
        <p:nvPicPr>
          <p:cNvPr id="17" name="Picture 16"/>
          <p:cNvPicPr>
            <a:picLocks noChangeAspect="1"/>
          </p:cNvPicPr>
          <p:nvPr/>
        </p:nvPicPr>
        <p:blipFill>
          <a:blip r:embed="rId10"/>
          <a:stretch>
            <a:fillRect/>
          </a:stretch>
        </p:blipFill>
        <p:spPr>
          <a:xfrm>
            <a:off x="201362" y="1108438"/>
            <a:ext cx="1659648" cy="2119363"/>
          </a:xfrm>
          <a:prstGeom prst="rect">
            <a:avLst/>
          </a:prstGeom>
          <a:ln w="19050">
            <a:solidFill>
              <a:schemeClr val="tx1"/>
            </a:solidFill>
          </a:ln>
        </p:spPr>
      </p:pic>
      <p:sp>
        <p:nvSpPr>
          <p:cNvPr id="10" name="Rectangle 9"/>
          <p:cNvSpPr/>
          <p:nvPr/>
        </p:nvSpPr>
        <p:spPr>
          <a:xfrm>
            <a:off x="189919" y="240787"/>
            <a:ext cx="1694798"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Mariia Golovianko</a:t>
            </a:r>
          </a:p>
        </p:txBody>
      </p:sp>
      <p:sp>
        <p:nvSpPr>
          <p:cNvPr id="20" name="Rectangle 19"/>
          <p:cNvSpPr/>
          <p:nvPr/>
        </p:nvSpPr>
        <p:spPr>
          <a:xfrm>
            <a:off x="4191391" y="240787"/>
            <a:ext cx="1503727"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Diana Malyk</a:t>
            </a:r>
          </a:p>
        </p:txBody>
      </p:sp>
      <p:pic>
        <p:nvPicPr>
          <p:cNvPr id="12" name="Picture 11"/>
          <p:cNvPicPr>
            <a:picLocks noChangeAspect="1"/>
          </p:cNvPicPr>
          <p:nvPr/>
        </p:nvPicPr>
        <p:blipFill>
          <a:blip r:embed="rId11"/>
          <a:stretch>
            <a:fillRect/>
          </a:stretch>
        </p:blipFill>
        <p:spPr>
          <a:xfrm>
            <a:off x="6454218" y="2406938"/>
            <a:ext cx="2093335" cy="1663677"/>
          </a:xfrm>
          <a:prstGeom prst="rect">
            <a:avLst/>
          </a:prstGeom>
        </p:spPr>
      </p:pic>
      <p:pic>
        <p:nvPicPr>
          <p:cNvPr id="13" name="Picture 12"/>
          <p:cNvPicPr>
            <a:picLocks noChangeAspect="1"/>
          </p:cNvPicPr>
          <p:nvPr/>
        </p:nvPicPr>
        <p:blipFill>
          <a:blip r:embed="rId12"/>
          <a:stretch>
            <a:fillRect/>
          </a:stretch>
        </p:blipFill>
        <p:spPr>
          <a:xfrm>
            <a:off x="1246207" y="4813031"/>
            <a:ext cx="2622208" cy="1370445"/>
          </a:xfrm>
          <a:prstGeom prst="rect">
            <a:avLst/>
          </a:prstGeom>
        </p:spPr>
      </p:pic>
      <p:pic>
        <p:nvPicPr>
          <p:cNvPr id="25" name="Picture 24"/>
          <p:cNvPicPr>
            <a:picLocks noChangeAspect="1"/>
          </p:cNvPicPr>
          <p:nvPr/>
        </p:nvPicPr>
        <p:blipFill>
          <a:blip r:embed="rId13"/>
          <a:stretch>
            <a:fillRect/>
          </a:stretch>
        </p:blipFill>
        <p:spPr>
          <a:xfrm>
            <a:off x="2091365" y="1108438"/>
            <a:ext cx="1677264" cy="2096580"/>
          </a:xfrm>
          <a:prstGeom prst="rect">
            <a:avLst/>
          </a:prstGeom>
          <a:ln w="19050">
            <a:solidFill>
              <a:schemeClr val="tx1"/>
            </a:solidFill>
          </a:ln>
        </p:spPr>
      </p:pic>
      <p:sp>
        <p:nvSpPr>
          <p:cNvPr id="26" name="Rectangle 25"/>
          <p:cNvSpPr/>
          <p:nvPr/>
        </p:nvSpPr>
        <p:spPr>
          <a:xfrm>
            <a:off x="2172255" y="250490"/>
            <a:ext cx="1535910"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Vladyslav Branytskyi</a:t>
            </a:r>
          </a:p>
        </p:txBody>
      </p:sp>
      <p:pic>
        <p:nvPicPr>
          <p:cNvPr id="1026" name="Picture 2" descr="Ukraine flag heart shaped gif"/>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93243" y="3127743"/>
            <a:ext cx="1509838" cy="150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01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8725448" y="5607409"/>
            <a:ext cx="3020570" cy="369332"/>
          </a:xfrm>
          <a:prstGeom prst="rect">
            <a:avLst/>
          </a:prstGeom>
          <a:ln w="38100">
            <a:solidFill>
              <a:srgbClr val="FF0000"/>
            </a:solidFill>
          </a:ln>
        </p:spPr>
        <p:txBody>
          <a:bodyPr wrap="none">
            <a:spAutoFit/>
          </a:bodyPr>
          <a:lstStyle/>
          <a:p>
            <a:r>
              <a:rPr lang="en-US" dirty="0"/>
              <a:t>ISM-2022_6907_Industry_4_5</a:t>
            </a:r>
          </a:p>
        </p:txBody>
      </p:sp>
      <p:pic>
        <p:nvPicPr>
          <p:cNvPr id="6" name="Picture 5"/>
          <p:cNvPicPr>
            <a:picLocks noChangeAspect="1"/>
          </p:cNvPicPr>
          <p:nvPr/>
        </p:nvPicPr>
        <p:blipFill>
          <a:blip r:embed="rId2"/>
          <a:stretch>
            <a:fillRect/>
          </a:stretch>
        </p:blipFill>
        <p:spPr>
          <a:xfrm>
            <a:off x="75022" y="76928"/>
            <a:ext cx="8149450" cy="6589876"/>
          </a:xfrm>
          <a:prstGeom prst="rect">
            <a:avLst/>
          </a:prstGeom>
        </p:spPr>
      </p:pic>
      <p:sp>
        <p:nvSpPr>
          <p:cNvPr id="7" name="Rectangle 6"/>
          <p:cNvSpPr/>
          <p:nvPr/>
        </p:nvSpPr>
        <p:spPr>
          <a:xfrm>
            <a:off x="4741203" y="5710260"/>
            <a:ext cx="828349" cy="1636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98295" y="5721256"/>
            <a:ext cx="828349" cy="1636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52529" y="217096"/>
            <a:ext cx="4189870" cy="523220"/>
          </a:xfrm>
          <a:prstGeom prst="rect">
            <a:avLst/>
          </a:prstGeom>
          <a:solidFill>
            <a:schemeClr val="bg1"/>
          </a:solidFill>
          <a:ln>
            <a:solidFill>
              <a:srgbClr val="FF0000"/>
            </a:solidFill>
          </a:ln>
        </p:spPr>
        <p:txBody>
          <a:bodyPr wrap="square">
            <a:spAutoFit/>
          </a:bodyPr>
          <a:lstStyle/>
          <a:p>
            <a:r>
              <a:rPr lang="en-US" sz="1400" dirty="0">
                <a:hlinkClick r:id="rId3"/>
              </a:rPr>
              <a:t>https://www.msc-les.org/conf/ism2022/ISM2022_ProgramAtAGlance.pdf</a:t>
            </a:r>
            <a:r>
              <a:rPr lang="en-US" sz="1400" dirty="0"/>
              <a:t>  </a:t>
            </a:r>
          </a:p>
        </p:txBody>
      </p:sp>
      <p:sp>
        <p:nvSpPr>
          <p:cNvPr id="12" name="Rectangle 11"/>
          <p:cNvSpPr/>
          <p:nvPr/>
        </p:nvSpPr>
        <p:spPr>
          <a:xfrm>
            <a:off x="8224472" y="1382121"/>
            <a:ext cx="3918123" cy="1384995"/>
          </a:xfrm>
          <a:prstGeom prst="rect">
            <a:avLst/>
          </a:prstGeom>
          <a:solidFill>
            <a:schemeClr val="bg1"/>
          </a:solidFill>
          <a:ln>
            <a:solidFill>
              <a:srgbClr val="FF0000"/>
            </a:solidFill>
          </a:ln>
        </p:spPr>
        <p:txBody>
          <a:bodyPr wrap="square">
            <a:spAutoFit/>
          </a:bodyPr>
          <a:lstStyle/>
          <a:p>
            <a:r>
              <a:rPr lang="fi-FI" sz="1400" dirty="0">
                <a:hlinkClick r:id="rId4"/>
              </a:rPr>
              <a:t>https://teams.microsoft.com/l/meetup-join/19%3a597406ead01b4145a81b4c3dde2052b5%40thread.tacv2/1664999995348?context=%7b%22Tid%22%3a%227519d0cd-2106-47d9-adcb-320023abff57%22%2c%22Oid%22%3a%229f6efedb-1e10-4496-942f-92bdb2ba849d%22%7d</a:t>
            </a:r>
            <a:r>
              <a:rPr lang="en-US" sz="1400" dirty="0"/>
              <a:t> </a:t>
            </a:r>
          </a:p>
        </p:txBody>
      </p:sp>
      <p:sp>
        <p:nvSpPr>
          <p:cNvPr id="13" name="Rectangle 12"/>
          <p:cNvSpPr/>
          <p:nvPr/>
        </p:nvSpPr>
        <p:spPr>
          <a:xfrm>
            <a:off x="8571902" y="4730901"/>
            <a:ext cx="3327662" cy="646331"/>
          </a:xfrm>
          <a:prstGeom prst="rect">
            <a:avLst/>
          </a:prstGeom>
          <a:solidFill>
            <a:schemeClr val="bg1">
              <a:lumMod val="85000"/>
            </a:schemeClr>
          </a:solidFill>
          <a:ln w="25400">
            <a:solidFill>
              <a:srgbClr val="FF0000"/>
            </a:solidFill>
          </a:ln>
        </p:spPr>
        <p:txBody>
          <a:bodyPr wrap="square">
            <a:spAutoFit/>
          </a:bodyPr>
          <a:lstStyle/>
          <a:p>
            <a:r>
              <a:rPr lang="en-US" sz="1400" b="1" dirty="0">
                <a:solidFill>
                  <a:prstClr val="black"/>
                </a:solidFill>
                <a:latin typeface="Calibri Light" panose="020F0302020204030204"/>
              </a:rPr>
              <a:t>“</a:t>
            </a:r>
            <a:r>
              <a:rPr lang="en-GB" dirty="0"/>
              <a:t>Industry 4.0 vs. Industry 5.0: Co-existence, Transition, or a Hybrid</a:t>
            </a:r>
            <a:r>
              <a:rPr lang="en-US" sz="1400" b="1" dirty="0">
                <a:solidFill>
                  <a:prstClr val="black"/>
                </a:solidFill>
                <a:latin typeface="Calibri Light" panose="020F0302020204030204"/>
              </a:rPr>
              <a:t>”</a:t>
            </a:r>
            <a:endParaRPr lang="en-US" sz="1400" dirty="0"/>
          </a:p>
        </p:txBody>
      </p:sp>
      <p:sp>
        <p:nvSpPr>
          <p:cNvPr id="14" name="Rectangle 13"/>
          <p:cNvSpPr/>
          <p:nvPr/>
        </p:nvSpPr>
        <p:spPr>
          <a:xfrm>
            <a:off x="7852529" y="793244"/>
            <a:ext cx="3007151" cy="523220"/>
          </a:xfrm>
          <a:prstGeom prst="rect">
            <a:avLst/>
          </a:prstGeom>
          <a:solidFill>
            <a:schemeClr val="bg1"/>
          </a:solidFill>
          <a:ln>
            <a:solidFill>
              <a:srgbClr val="FF0000"/>
            </a:solidFill>
          </a:ln>
        </p:spPr>
        <p:txBody>
          <a:bodyPr wrap="square">
            <a:spAutoFit/>
          </a:bodyPr>
          <a:lstStyle/>
          <a:p>
            <a:r>
              <a:rPr lang="en-US" sz="1400" dirty="0">
                <a:hlinkClick r:id="rId5"/>
              </a:rPr>
              <a:t>https://www.msc-les.org/ism2022/program-at-a-glance/</a:t>
            </a:r>
            <a:r>
              <a:rPr lang="en-US" sz="1400" dirty="0"/>
              <a:t>  </a:t>
            </a:r>
          </a:p>
        </p:txBody>
      </p:sp>
      <p:sp>
        <p:nvSpPr>
          <p:cNvPr id="2" name="Rectangle 1"/>
          <p:cNvSpPr/>
          <p:nvPr/>
        </p:nvSpPr>
        <p:spPr>
          <a:xfrm>
            <a:off x="6023728" y="2848401"/>
            <a:ext cx="6118867" cy="1015663"/>
          </a:xfrm>
          <a:prstGeom prst="rect">
            <a:avLst/>
          </a:prstGeom>
          <a:solidFill>
            <a:schemeClr val="bg1"/>
          </a:solidFill>
          <a:ln w="25400">
            <a:solidFill>
              <a:srgbClr val="FF0000"/>
            </a:solidFill>
          </a:ln>
        </p:spPr>
        <p:txBody>
          <a:bodyPr wrap="square">
            <a:spAutoFit/>
          </a:bodyPr>
          <a:lstStyle/>
          <a:p>
            <a:r>
              <a:rPr lang="en-US" sz="1000" dirty="0"/>
              <a:t>https://teams.microsoft.com/dl/launcher/launcher.html?url=%2F_%23%2Fl%2Fmeetup-join%2F19%3A597406ead01b4145a81b4c3dde2052b5%40thread.tacv2%2F1664999995348%3Fcontext%3D%257b%2522Tid%2522%253a%25227519d0cd-2106-47d9-adcb-320023abff57%2522%252c%2522Oid%2522%253a%25229f6efedb-1e10-4496-942f-92bdb2ba849d%2522%257d%26anon%3Dtrue&amp;type=meetup-join&amp;deeplinkId=c0dfd816-d2b0-4b2e-bf4a-c9c532b50103&amp;directDl=true&amp;msLaunch=true&amp;enableMobilePage=true&amp;suppressPrompt=true </a:t>
            </a:r>
          </a:p>
        </p:txBody>
      </p:sp>
      <p:sp>
        <p:nvSpPr>
          <p:cNvPr id="5" name="Rectangle 4"/>
          <p:cNvSpPr/>
          <p:nvPr/>
        </p:nvSpPr>
        <p:spPr>
          <a:xfrm>
            <a:off x="6950045" y="3907927"/>
            <a:ext cx="5173455" cy="707886"/>
          </a:xfrm>
          <a:prstGeom prst="rect">
            <a:avLst/>
          </a:prstGeom>
          <a:solidFill>
            <a:schemeClr val="bg1"/>
          </a:solidFill>
          <a:ln w="31750">
            <a:solidFill>
              <a:srgbClr val="FF0000"/>
            </a:solidFill>
          </a:ln>
        </p:spPr>
        <p:txBody>
          <a:bodyPr wrap="square">
            <a:spAutoFit/>
          </a:bodyPr>
          <a:lstStyle/>
          <a:p>
            <a:r>
              <a:rPr lang="fi-FI" sz="800" dirty="0"/>
              <a:t>https://teams.microsoft.com/dl/launcher/launcher.html?url=%2F_%23%2Fl%2Fmeetup-join%2F19%3A597406ead01b4145a81b4c3dde2052b5%40thread.tacv2%2F1664999995348%3Fcontext%3D%257b%2522Tid%2522%253a%25227519d0cd-2106-47d9-adcb-320023abff57%2522%252c%2522Oid%2522%253a%25229f6efedb-1e10-4496-942f-92bdb2ba849d%2522%257d%26anon%3Dtrue&amp;type=meetup-join&amp;deeplinkId=26c0497b-23d1-4149-b3aa-07425e7d046f&amp;directDl=true&amp;msLaunch=true&amp;enableMobilePage=true&amp;suppressPrompt=true</a:t>
            </a:r>
          </a:p>
        </p:txBody>
      </p:sp>
    </p:spTree>
    <p:extLst>
      <p:ext uri="{BB962C8B-B14F-4D97-AF65-F5344CB8AC3E}">
        <p14:creationId xmlns:p14="http://schemas.microsoft.com/office/powerpoint/2010/main" val="1156901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8757" y="93543"/>
            <a:ext cx="11657547" cy="6069182"/>
          </a:xfrm>
          <a:prstGeom prst="rect">
            <a:avLst/>
          </a:prstGeom>
        </p:spPr>
      </p:pic>
    </p:spTree>
    <p:extLst>
      <p:ext uri="{BB962C8B-B14F-4D97-AF65-F5344CB8AC3E}">
        <p14:creationId xmlns:p14="http://schemas.microsoft.com/office/powerpoint/2010/main" val="3802814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963" y="4770047"/>
            <a:ext cx="11651529" cy="1200329"/>
          </a:xfrm>
          <a:prstGeom prst="rect">
            <a:avLst/>
          </a:prstGeom>
        </p:spPr>
        <p:txBody>
          <a:bodyPr wrap="square">
            <a:spAutoFit/>
          </a:bodyPr>
          <a:lstStyle/>
          <a:p>
            <a:r>
              <a:rPr lang="en-GB" sz="2400" b="1" dirty="0">
                <a:solidFill>
                  <a:srgbClr val="FF0000"/>
                </a:solidFill>
                <a:latin typeface="Times New Roman" panose="02020603050405020304" pitchFamily="18" charset="0"/>
                <a:ea typeface="SimSun" panose="02010600030101010101" pitchFamily="2" charset="-122"/>
              </a:rPr>
              <a:t>A popular view is that Industry 4.0 concept assumes a high share of automation in the decision-making processes and the Industry 5.0 concept assumes the recovery of the leading role of humans within the decision-making processes. Is these completely so? …</a:t>
            </a:r>
            <a:endParaRPr lang="en-US" sz="2400" b="1" dirty="0">
              <a:solidFill>
                <a:srgbClr val="FF0000"/>
              </a:solidFill>
            </a:endParaRPr>
          </a:p>
        </p:txBody>
      </p:sp>
      <p:sp>
        <p:nvSpPr>
          <p:cNvPr id="5" name="Rectangle 4"/>
          <p:cNvSpPr/>
          <p:nvPr/>
        </p:nvSpPr>
        <p:spPr>
          <a:xfrm>
            <a:off x="480769" y="37167"/>
            <a:ext cx="11491274" cy="584775"/>
          </a:xfrm>
          <a:prstGeom prst="rect">
            <a:avLst/>
          </a:prstGeom>
        </p:spPr>
        <p:txBody>
          <a:bodyPr wrap="square">
            <a:spAutoFit/>
          </a:bodyPr>
          <a:lstStyle/>
          <a:p>
            <a:r>
              <a:rPr lang="en-GB" sz="3200" b="1" dirty="0">
                <a:solidFill>
                  <a:srgbClr val="FF0000"/>
                </a:solidFill>
                <a:latin typeface="Arial" panose="020B0604020202020204" pitchFamily="34" charset="0"/>
                <a:cs typeface="Arial" panose="020B0604020202020204" pitchFamily="34" charset="0"/>
              </a:rPr>
              <a:t>“Industry 4.0 vs. Industry 5.0” – is all about human role …</a:t>
            </a:r>
            <a:endParaRPr lang="en-US" sz="3200" b="1"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02789" y="822280"/>
            <a:ext cx="5734716" cy="2284010"/>
          </a:xfrm>
          <a:prstGeom prst="rect">
            <a:avLst/>
          </a:prstGeom>
          <a:ln w="31750">
            <a:solidFill>
              <a:schemeClr val="tx1"/>
            </a:solidFill>
          </a:ln>
        </p:spPr>
      </p:pic>
      <p:pic>
        <p:nvPicPr>
          <p:cNvPr id="8" name="Picture 7"/>
          <p:cNvPicPr>
            <a:picLocks noChangeAspect="1"/>
          </p:cNvPicPr>
          <p:nvPr/>
        </p:nvPicPr>
        <p:blipFill>
          <a:blip r:embed="rId3"/>
          <a:stretch>
            <a:fillRect/>
          </a:stretch>
        </p:blipFill>
        <p:spPr>
          <a:xfrm>
            <a:off x="6628280" y="822280"/>
            <a:ext cx="5446216" cy="2284010"/>
          </a:xfrm>
          <a:prstGeom prst="rect">
            <a:avLst/>
          </a:prstGeom>
          <a:ln w="31750">
            <a:solidFill>
              <a:schemeClr val="tx1"/>
            </a:solidFill>
          </a:ln>
        </p:spPr>
      </p:pic>
      <p:sp>
        <p:nvSpPr>
          <p:cNvPr id="9" name="Rectangle 8"/>
          <p:cNvSpPr/>
          <p:nvPr/>
        </p:nvSpPr>
        <p:spPr>
          <a:xfrm>
            <a:off x="5880449" y="1629196"/>
            <a:ext cx="766685" cy="707886"/>
          </a:xfrm>
          <a:prstGeom prst="rect">
            <a:avLst/>
          </a:prstGeom>
          <a:noFill/>
        </p:spPr>
        <p:txBody>
          <a:bodyPr wrap="none" lIns="91440" tIns="45720" rIns="91440" bIns="45720">
            <a:spAutoFit/>
          </a:bodyPr>
          <a:lstStyle/>
          <a:p>
            <a:pPr algn="ctr"/>
            <a:r>
              <a:rPr lang="en-US" sz="4000" b="1" cap="none" spc="0" dirty="0">
                <a:ln w="0"/>
                <a:solidFill>
                  <a:schemeClr val="tx1"/>
                </a:solidFill>
                <a:effectLst>
                  <a:outerShdw blurRad="38100" dist="19050" dir="2700000" algn="tl" rotWithShape="0">
                    <a:schemeClr val="dk1">
                      <a:alpha val="40000"/>
                    </a:schemeClr>
                  </a:outerShdw>
                </a:effectLst>
              </a:rPr>
              <a:t>vs.</a:t>
            </a:r>
          </a:p>
        </p:txBody>
      </p:sp>
      <p:pic>
        <p:nvPicPr>
          <p:cNvPr id="10" name="Picture 9"/>
          <p:cNvPicPr>
            <a:picLocks noChangeAspect="1"/>
          </p:cNvPicPr>
          <p:nvPr/>
        </p:nvPicPr>
        <p:blipFill>
          <a:blip r:embed="rId4"/>
          <a:stretch>
            <a:fillRect/>
          </a:stretch>
        </p:blipFill>
        <p:spPr>
          <a:xfrm>
            <a:off x="4534293" y="3014788"/>
            <a:ext cx="3459638" cy="1652365"/>
          </a:xfrm>
          <a:prstGeom prst="rect">
            <a:avLst/>
          </a:prstGeom>
        </p:spPr>
      </p:pic>
    </p:spTree>
    <p:extLst>
      <p:ext uri="{BB962C8B-B14F-4D97-AF65-F5344CB8AC3E}">
        <p14:creationId xmlns:p14="http://schemas.microsoft.com/office/powerpoint/2010/main" val="2600219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38820" y="1295441"/>
            <a:ext cx="9778176" cy="4969415"/>
          </a:xfrm>
          <a:prstGeom prst="rect">
            <a:avLst/>
          </a:prstGeom>
          <a:noFill/>
          <a:ln>
            <a:noFill/>
          </a:ln>
        </p:spPr>
      </p:pic>
      <p:sp>
        <p:nvSpPr>
          <p:cNvPr id="5" name="Rectangle 4"/>
          <p:cNvSpPr/>
          <p:nvPr/>
        </p:nvSpPr>
        <p:spPr>
          <a:xfrm>
            <a:off x="471340" y="38550"/>
            <a:ext cx="10162095" cy="1200329"/>
          </a:xfrm>
          <a:prstGeom prst="rect">
            <a:avLst/>
          </a:prstGeom>
        </p:spPr>
        <p:txBody>
          <a:bodyPr wrap="square">
            <a:spAutoFit/>
          </a:bodyPr>
          <a:lstStyle/>
          <a:p>
            <a:r>
              <a:rPr lang="en-GB" sz="3600" b="1" dirty="0">
                <a:solidFill>
                  <a:srgbClr val="FF0000"/>
                </a:solidFill>
                <a:latin typeface="Arial" panose="020B0604020202020204" pitchFamily="34" charset="0"/>
                <a:cs typeface="Arial" panose="020B0604020202020204" pitchFamily="34" charset="0"/>
              </a:rPr>
              <a:t>Concepts of Industry 4.0, Industry 5.0 and their potential hybrid visualized as fuzzy sets</a:t>
            </a:r>
            <a:endParaRPr lang="en-US" sz="3600"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8050491" y="1451803"/>
            <a:ext cx="3959257" cy="3477875"/>
          </a:xfrm>
          <a:prstGeom prst="rect">
            <a:avLst/>
          </a:prstGeom>
          <a:solidFill>
            <a:schemeClr val="bg1">
              <a:lumMod val="85000"/>
            </a:schemeClr>
          </a:solidFill>
          <a:ln w="19050">
            <a:solidFill>
              <a:schemeClr val="tx1"/>
            </a:solidFill>
          </a:ln>
        </p:spPr>
        <p:txBody>
          <a:bodyPr wrap="square">
            <a:spAutoFit/>
          </a:bodyPr>
          <a:lstStyle/>
          <a:p>
            <a:pPr algn="just"/>
            <a:r>
              <a:rPr lang="en-GB" sz="2000" i="1" dirty="0">
                <a:latin typeface="Times New Roman" panose="02020603050405020304" pitchFamily="18" charset="0"/>
                <a:ea typeface="SimSun" panose="02010600030101010101" pitchFamily="2" charset="-122"/>
              </a:rPr>
              <a:t>Actually, the views and implementations of the Industry 4.0 are not completely supposed to have the “</a:t>
            </a:r>
            <a:r>
              <a:rPr lang="en-GB" sz="2000" i="1" dirty="0">
                <a:solidFill>
                  <a:srgbClr val="FF0000"/>
                </a:solidFill>
                <a:latin typeface="Times New Roman" panose="02020603050405020304" pitchFamily="18" charset="0"/>
                <a:ea typeface="SimSun" panose="02010600030101010101" pitchFamily="2" charset="-122"/>
              </a:rPr>
              <a:t>human-out-of-the-loop</a:t>
            </a:r>
            <a:r>
              <a:rPr lang="en-GB" sz="2000" i="1" dirty="0">
                <a:latin typeface="Times New Roman" panose="02020603050405020304" pitchFamily="18" charset="0"/>
                <a:ea typeface="SimSun" panose="02010600030101010101" pitchFamily="2" charset="-122"/>
              </a:rPr>
              <a:t>” slogan, and, similarly, the Industry 5.0 views and implementations are not implying the “</a:t>
            </a:r>
            <a:r>
              <a:rPr lang="en-GB" sz="2000" i="1" dirty="0">
                <a:solidFill>
                  <a:srgbClr val="FF0000"/>
                </a:solidFill>
                <a:latin typeface="Times New Roman" panose="02020603050405020304" pitchFamily="18" charset="0"/>
                <a:ea typeface="SimSun" panose="02010600030101010101" pitchFamily="2" charset="-122"/>
              </a:rPr>
              <a:t>human-back-into-the-loop</a:t>
            </a:r>
            <a:r>
              <a:rPr lang="en-GB" sz="2000" i="1" dirty="0">
                <a:latin typeface="Times New Roman" panose="02020603050405020304" pitchFamily="18" charset="0"/>
                <a:ea typeface="SimSun" panose="02010600030101010101" pitchFamily="2" charset="-122"/>
              </a:rPr>
              <a:t>” slogan completely. Both concepts are actually fuzzy and can be described by linguistic variables (according to fuzzy sets theory) … </a:t>
            </a:r>
            <a:endParaRPr lang="en-US" sz="2000" i="1" dirty="0"/>
          </a:p>
        </p:txBody>
      </p:sp>
    </p:spTree>
    <p:extLst>
      <p:ext uri="{BB962C8B-B14F-4D97-AF65-F5344CB8AC3E}">
        <p14:creationId xmlns:p14="http://schemas.microsoft.com/office/powerpoint/2010/main" val="1551422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05487" y="111394"/>
            <a:ext cx="10934700" cy="6395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3" name="Rounded Rectangle 2"/>
          <p:cNvSpPr/>
          <p:nvPr/>
        </p:nvSpPr>
        <p:spPr>
          <a:xfrm>
            <a:off x="1638807" y="206644"/>
            <a:ext cx="2643330" cy="1543050"/>
          </a:xfrm>
          <a:prstGeom prst="roundRect">
            <a:avLst>
              <a:gd name="adj" fmla="val 8635"/>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7" name="Group 6"/>
          <p:cNvGrpSpPr/>
          <p:nvPr/>
        </p:nvGrpSpPr>
        <p:grpSpPr>
          <a:xfrm>
            <a:off x="3101036" y="2540269"/>
            <a:ext cx="2355247" cy="1503660"/>
            <a:chOff x="1362074" y="3009900"/>
            <a:chExt cx="2355247" cy="150366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074" y="3009900"/>
              <a:ext cx="2355247" cy="1503660"/>
            </a:xfrm>
            <a:prstGeom prst="rect">
              <a:avLst/>
            </a:prstGeom>
            <a:ln w="50800">
              <a:solidFill>
                <a:schemeClr val="tx1"/>
              </a:solidFill>
            </a:ln>
          </p:spPr>
        </p:pic>
        <p:sp>
          <p:nvSpPr>
            <p:cNvPr id="6" name="Rectangle 5"/>
            <p:cNvSpPr/>
            <p:nvPr/>
          </p:nvSpPr>
          <p:spPr>
            <a:xfrm>
              <a:off x="1695450" y="3038475"/>
              <a:ext cx="1733550" cy="419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I D U S T R Y</a:t>
              </a:r>
            </a:p>
          </p:txBody>
        </p:sp>
      </p:grpSp>
      <p:sp>
        <p:nvSpPr>
          <p:cNvPr id="8" name="Right Arrow 7"/>
          <p:cNvSpPr>
            <a:spLocks noChangeArrowheads="1"/>
          </p:cNvSpPr>
          <p:nvPr/>
        </p:nvSpPr>
        <p:spPr bwMode="auto">
          <a:xfrm rot="5400000">
            <a:off x="3175545" y="1883048"/>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853262" y="392146"/>
            <a:ext cx="2196373" cy="1178508"/>
          </a:xfrm>
          <a:prstGeom prst="rect">
            <a:avLst/>
          </a:prstGeom>
          <a:ln w="38100">
            <a:solidFill>
              <a:schemeClr val="tx1"/>
            </a:solidFill>
          </a:ln>
        </p:spPr>
      </p:pic>
      <p:grpSp>
        <p:nvGrpSpPr>
          <p:cNvPr id="13" name="Group 12"/>
          <p:cNvGrpSpPr/>
          <p:nvPr/>
        </p:nvGrpSpPr>
        <p:grpSpPr>
          <a:xfrm>
            <a:off x="4578882" y="368664"/>
            <a:ext cx="2033980" cy="1225472"/>
            <a:chOff x="3278070" y="1866900"/>
            <a:chExt cx="2033980" cy="1225472"/>
          </a:xfrm>
        </p:grpSpPr>
        <p:sp>
          <p:nvSpPr>
            <p:cNvPr id="12" name="Rectangle 11"/>
            <p:cNvSpPr/>
            <p:nvPr/>
          </p:nvSpPr>
          <p:spPr>
            <a:xfrm>
              <a:off x="3400425" y="1866900"/>
              <a:ext cx="1800225" cy="1210320"/>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rot="19366273">
              <a:off x="3278070" y="1969009"/>
              <a:ext cx="1357750" cy="790954"/>
            </a:xfrm>
            <a:prstGeom prst="rect">
              <a:avLst/>
            </a:prstGeom>
          </p:spPr>
        </p:pic>
        <p:sp>
          <p:nvSpPr>
            <p:cNvPr id="11" name="Rectangle 10"/>
            <p:cNvSpPr/>
            <p:nvPr/>
          </p:nvSpPr>
          <p:spPr>
            <a:xfrm>
              <a:off x="3933824" y="2384486"/>
              <a:ext cx="1378226"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000000"/>
                  </a:solidFill>
                  <a:effectLst/>
                  <a:uLnTx/>
                  <a:uFillTx/>
                  <a:latin typeface="Arial"/>
                  <a:ea typeface="+mn-ea"/>
                  <a:cs typeface="Arial"/>
                </a:rPr>
                <a:t>Hybrid Threats</a:t>
              </a:r>
            </a:p>
          </p:txBody>
        </p:sp>
      </p:grpSp>
      <p:sp>
        <p:nvSpPr>
          <p:cNvPr id="14" name="Right Arrow 13"/>
          <p:cNvSpPr>
            <a:spLocks noChangeArrowheads="1"/>
          </p:cNvSpPr>
          <p:nvPr/>
        </p:nvSpPr>
        <p:spPr bwMode="auto">
          <a:xfrm rot="5400000">
            <a:off x="4665042" y="1896387"/>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8" name="Group 17"/>
          <p:cNvGrpSpPr/>
          <p:nvPr/>
        </p:nvGrpSpPr>
        <p:grpSpPr>
          <a:xfrm>
            <a:off x="734437" y="2488180"/>
            <a:ext cx="1347425" cy="1607838"/>
            <a:chOff x="833800" y="3819525"/>
            <a:chExt cx="1347425" cy="1607838"/>
          </a:xfrm>
        </p:grpSpPr>
        <p:pic>
          <p:nvPicPr>
            <p:cNvPr id="15" name="Picture 14"/>
            <p:cNvPicPr>
              <a:picLocks noChangeAspect="1"/>
            </p:cNvPicPr>
            <p:nvPr/>
          </p:nvPicPr>
          <p:blipFill>
            <a:blip r:embed="rId5"/>
            <a:stretch>
              <a:fillRect/>
            </a:stretch>
          </p:blipFill>
          <p:spPr>
            <a:xfrm>
              <a:off x="847725" y="3819525"/>
              <a:ext cx="1312426" cy="1184792"/>
            </a:xfrm>
            <a:prstGeom prst="rect">
              <a:avLst/>
            </a:prstGeom>
            <a:ln w="38100">
              <a:solidFill>
                <a:schemeClr val="tx1"/>
              </a:solidFill>
            </a:ln>
          </p:spPr>
        </p:pic>
        <p:sp>
          <p:nvSpPr>
            <p:cNvPr id="17" name="Rectangle 16"/>
            <p:cNvSpPr/>
            <p:nvPr/>
          </p:nvSpPr>
          <p:spPr>
            <a:xfrm>
              <a:off x="833800" y="5008263"/>
              <a:ext cx="1347425" cy="419100"/>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Cyberattacks</a:t>
              </a:r>
            </a:p>
          </p:txBody>
        </p:sp>
      </p:grpSp>
      <p:sp>
        <p:nvSpPr>
          <p:cNvPr id="19" name="Right Arrow 18"/>
          <p:cNvSpPr>
            <a:spLocks noChangeArrowheads="1"/>
          </p:cNvSpPr>
          <p:nvPr/>
        </p:nvSpPr>
        <p:spPr bwMode="auto">
          <a:xfrm>
            <a:off x="2175653" y="3154939"/>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2252510" y="5044084"/>
            <a:ext cx="1601002" cy="1277610"/>
            <a:chOff x="2389973" y="5504190"/>
            <a:chExt cx="1330937" cy="1277610"/>
          </a:xfrm>
        </p:grpSpPr>
        <p:pic>
          <p:nvPicPr>
            <p:cNvPr id="20" name="Picture 19"/>
            <p:cNvPicPr>
              <a:picLocks noChangeAspect="1"/>
            </p:cNvPicPr>
            <p:nvPr/>
          </p:nvPicPr>
          <p:blipFill>
            <a:blip r:embed="rId6"/>
            <a:stretch>
              <a:fillRect/>
            </a:stretch>
          </p:blipFill>
          <p:spPr>
            <a:xfrm>
              <a:off x="2396935" y="5504190"/>
              <a:ext cx="1314450" cy="986789"/>
            </a:xfrm>
            <a:prstGeom prst="rect">
              <a:avLst/>
            </a:prstGeom>
            <a:ln w="38100">
              <a:solidFill>
                <a:schemeClr val="tx1"/>
              </a:solidFill>
            </a:ln>
          </p:spPr>
        </p:pic>
        <p:sp>
          <p:nvSpPr>
            <p:cNvPr id="21" name="Rectangle 20"/>
            <p:cNvSpPr/>
            <p:nvPr/>
          </p:nvSpPr>
          <p:spPr>
            <a:xfrm>
              <a:off x="2389973" y="6362700"/>
              <a:ext cx="1330937" cy="419100"/>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Emergencies</a:t>
              </a:r>
            </a:p>
          </p:txBody>
        </p:sp>
      </p:grpSp>
      <p:sp>
        <p:nvSpPr>
          <p:cNvPr id="23" name="Right Arrow 22"/>
          <p:cNvSpPr>
            <a:spLocks noChangeArrowheads="1"/>
          </p:cNvSpPr>
          <p:nvPr/>
        </p:nvSpPr>
        <p:spPr bwMode="auto">
          <a:xfrm rot="16200000">
            <a:off x="3171948" y="4434761"/>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1" name="Group 30"/>
          <p:cNvGrpSpPr/>
          <p:nvPr/>
        </p:nvGrpSpPr>
        <p:grpSpPr>
          <a:xfrm>
            <a:off x="4684091" y="4986934"/>
            <a:ext cx="2188846" cy="1463040"/>
            <a:chOff x="4231004" y="5227965"/>
            <a:chExt cx="1779269" cy="1463040"/>
          </a:xfrm>
        </p:grpSpPr>
        <p:sp>
          <p:nvSpPr>
            <p:cNvPr id="30" name="Rectangle 29"/>
            <p:cNvSpPr/>
            <p:nvPr/>
          </p:nvSpPr>
          <p:spPr>
            <a:xfrm>
              <a:off x="4231004" y="5227965"/>
              <a:ext cx="1779269" cy="146304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27" name="Group 26"/>
            <p:cNvGrpSpPr/>
            <p:nvPr/>
          </p:nvGrpSpPr>
          <p:grpSpPr>
            <a:xfrm>
              <a:off x="4250055" y="5256540"/>
              <a:ext cx="1731645" cy="989828"/>
              <a:chOff x="3614737" y="3952103"/>
              <a:chExt cx="7267575" cy="2676525"/>
            </a:xfrm>
          </p:grpSpPr>
          <p:pic>
            <p:nvPicPr>
              <p:cNvPr id="24" name="Picture 23"/>
              <p:cNvPicPr>
                <a:picLocks noChangeAspect="1"/>
              </p:cNvPicPr>
              <p:nvPr/>
            </p:nvPicPr>
            <p:blipFill>
              <a:blip r:embed="rId7"/>
              <a:stretch>
                <a:fillRect/>
              </a:stretch>
            </p:blipFill>
            <p:spPr>
              <a:xfrm>
                <a:off x="3614737" y="3952103"/>
                <a:ext cx="7267575" cy="2676525"/>
              </a:xfrm>
              <a:prstGeom prst="rect">
                <a:avLst/>
              </a:prstGeom>
            </p:spPr>
          </p:pic>
          <p:pic>
            <p:nvPicPr>
              <p:cNvPr id="25" name="Picture 24"/>
              <p:cNvPicPr>
                <a:picLocks noChangeAspect="1"/>
              </p:cNvPicPr>
              <p:nvPr/>
            </p:nvPicPr>
            <p:blipFill>
              <a:blip r:embed="rId8">
                <a:clrChange>
                  <a:clrFrom>
                    <a:srgbClr val="FFFFFF"/>
                  </a:clrFrom>
                  <a:clrTo>
                    <a:srgbClr val="FFFFFF">
                      <a:alpha val="0"/>
                    </a:srgbClr>
                  </a:clrTo>
                </a:clrChange>
              </a:blip>
              <a:stretch>
                <a:fillRect/>
              </a:stretch>
            </p:blipFill>
            <p:spPr>
              <a:xfrm>
                <a:off x="5245843" y="4323030"/>
                <a:ext cx="2231281" cy="2115870"/>
              </a:xfrm>
              <a:prstGeom prst="rect">
                <a:avLst/>
              </a:prstGeom>
            </p:spPr>
          </p:pic>
        </p:grpSp>
        <p:sp>
          <p:nvSpPr>
            <p:cNvPr id="28" name="Rectangle 27"/>
            <p:cNvSpPr/>
            <p:nvPr/>
          </p:nvSpPr>
          <p:spPr>
            <a:xfrm>
              <a:off x="4250055" y="6232109"/>
              <a:ext cx="1712595" cy="419100"/>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Crashes</a:t>
              </a:r>
            </a:p>
          </p:txBody>
        </p:sp>
      </p:grpSp>
      <p:sp>
        <p:nvSpPr>
          <p:cNvPr id="29" name="Right Arrow 28"/>
          <p:cNvSpPr>
            <a:spLocks noChangeArrowheads="1"/>
          </p:cNvSpPr>
          <p:nvPr/>
        </p:nvSpPr>
        <p:spPr bwMode="auto">
          <a:xfrm rot="16200000">
            <a:off x="4665042" y="4406846"/>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4" name="Group 33"/>
          <p:cNvGrpSpPr/>
          <p:nvPr/>
        </p:nvGrpSpPr>
        <p:grpSpPr>
          <a:xfrm>
            <a:off x="8463279" y="3572134"/>
            <a:ext cx="2862746" cy="1927856"/>
            <a:chOff x="5863377" y="2470142"/>
            <a:chExt cx="2862746" cy="1927856"/>
          </a:xfrm>
        </p:grpSpPr>
        <p:pic>
          <p:nvPicPr>
            <p:cNvPr id="3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3377" y="2470142"/>
              <a:ext cx="2862746" cy="192785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 name="Rectangle 32"/>
            <p:cNvSpPr/>
            <p:nvPr/>
          </p:nvSpPr>
          <p:spPr>
            <a:xfrm>
              <a:off x="6824228" y="3402072"/>
              <a:ext cx="69762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a:ea typeface="+mn-ea"/>
                  <a:cs typeface="Arial"/>
                </a:rPr>
                <a:t>AI</a:t>
              </a:r>
            </a:p>
          </p:txBody>
        </p:sp>
      </p:grpSp>
      <p:pic>
        <p:nvPicPr>
          <p:cNvPr id="35" name="Picture 34"/>
          <p:cNvPicPr>
            <a:picLocks noChangeAspect="1"/>
          </p:cNvPicPr>
          <p:nvPr/>
        </p:nvPicPr>
        <p:blipFill>
          <a:blip r:embed="rId10">
            <a:clrChange>
              <a:clrFrom>
                <a:srgbClr val="FEFEFE"/>
              </a:clrFrom>
              <a:clrTo>
                <a:srgbClr val="FEFEFE">
                  <a:alpha val="0"/>
                </a:srgbClr>
              </a:clrTo>
            </a:clrChange>
          </a:blip>
          <a:stretch>
            <a:fillRect/>
          </a:stretch>
        </p:blipFill>
        <p:spPr>
          <a:xfrm>
            <a:off x="5505073" y="2565693"/>
            <a:ext cx="2909416" cy="1918593"/>
          </a:xfrm>
          <a:prstGeom prst="rect">
            <a:avLst/>
          </a:prstGeom>
        </p:spPr>
      </p:pic>
      <p:sp>
        <p:nvSpPr>
          <p:cNvPr id="36" name="Rectangle 35"/>
          <p:cNvSpPr/>
          <p:nvPr/>
        </p:nvSpPr>
        <p:spPr>
          <a:xfrm>
            <a:off x="8369154" y="1955329"/>
            <a:ext cx="3242265" cy="156966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Artificial Intelligence as a digital recovery, sustainability and resilience enabler</a:t>
            </a:r>
          </a:p>
        </p:txBody>
      </p:sp>
      <p:sp>
        <p:nvSpPr>
          <p:cNvPr id="2" name="Rectangle 1"/>
          <p:cNvSpPr/>
          <p:nvPr/>
        </p:nvSpPr>
        <p:spPr>
          <a:xfrm>
            <a:off x="7146261" y="196338"/>
            <a:ext cx="4205543"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33399"/>
                  </a:solidFill>
                  <a:prstDash val="solid"/>
                </a:ln>
                <a:solidFill>
                  <a:srgbClr val="FF0000"/>
                </a:solidFill>
                <a:effectLst/>
                <a:uLnTx/>
                <a:uFillTx/>
                <a:latin typeface="Algerian" panose="04020705040A02060702" pitchFamily="82" charset="0"/>
                <a:ea typeface="+mn-ea"/>
                <a:cs typeface="Arial"/>
              </a:rPr>
              <a:t>AI </a:t>
            </a:r>
            <a:r>
              <a:rPr kumimoji="0" lang="en-US" sz="4000" b="1" i="0" u="none" strike="noStrike" kern="1200" cap="none" spc="0" normalizeH="0" baseline="0" noProof="0" dirty="0">
                <a:ln w="22225">
                  <a:solidFill>
                    <a:srgbClr val="333399"/>
                  </a:solidFill>
                  <a:prstDash val="solid"/>
                </a:ln>
                <a:solidFill>
                  <a:srgbClr val="FF0000"/>
                </a:solidFill>
                <a:effectLst/>
                <a:uLnTx/>
                <a:uFillTx/>
                <a:latin typeface="Algerian" panose="04020705040A02060702" pitchFamily="82" charset="0"/>
                <a:ea typeface="+mn-ea"/>
                <a:cs typeface="Arial"/>
              </a:rPr>
              <a:t>meets challenges …</a:t>
            </a:r>
          </a:p>
        </p:txBody>
      </p:sp>
    </p:spTree>
    <p:extLst>
      <p:ext uri="{BB962C8B-B14F-4D97-AF65-F5344CB8AC3E}">
        <p14:creationId xmlns:p14="http://schemas.microsoft.com/office/powerpoint/2010/main" val="851459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7"/>
          <p:cNvSpPr>
            <a:spLocks noChangeArrowheads="1"/>
          </p:cNvSpPr>
          <p:nvPr/>
        </p:nvSpPr>
        <p:spPr bwMode="auto">
          <a:xfrm>
            <a:off x="0" y="52110"/>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these change Human + AI collaboration scenarios …</a:t>
            </a:r>
          </a:p>
        </p:txBody>
      </p:sp>
      <p:grpSp>
        <p:nvGrpSpPr>
          <p:cNvPr id="46" name="Group 45"/>
          <p:cNvGrpSpPr/>
          <p:nvPr/>
        </p:nvGrpSpPr>
        <p:grpSpPr>
          <a:xfrm>
            <a:off x="506768" y="711192"/>
            <a:ext cx="11251915" cy="5970892"/>
            <a:chOff x="160257" y="826692"/>
            <a:chExt cx="11251915" cy="5970892"/>
          </a:xfrm>
        </p:grpSpPr>
        <p:sp>
          <p:nvSpPr>
            <p:cNvPr id="16" name="Rectangle 15"/>
            <p:cNvSpPr/>
            <p:nvPr/>
          </p:nvSpPr>
          <p:spPr>
            <a:xfrm>
              <a:off x="160257" y="826692"/>
              <a:ext cx="11180684" cy="5959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7" name="Group 6"/>
            <p:cNvGrpSpPr/>
            <p:nvPr/>
          </p:nvGrpSpPr>
          <p:grpSpPr>
            <a:xfrm>
              <a:off x="2901789" y="2951374"/>
              <a:ext cx="2355247" cy="1503660"/>
              <a:chOff x="1362074" y="3009900"/>
              <a:chExt cx="2355247" cy="150366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074" y="3009900"/>
                <a:ext cx="2355247" cy="1503660"/>
              </a:xfrm>
              <a:prstGeom prst="rect">
                <a:avLst/>
              </a:prstGeom>
              <a:ln w="50800">
                <a:solidFill>
                  <a:schemeClr val="tx1"/>
                </a:solidFill>
              </a:ln>
            </p:spPr>
          </p:pic>
          <p:sp>
            <p:nvSpPr>
              <p:cNvPr id="6" name="Rectangle 5"/>
              <p:cNvSpPr/>
              <p:nvPr/>
            </p:nvSpPr>
            <p:spPr>
              <a:xfrm>
                <a:off x="1695450" y="3038475"/>
                <a:ext cx="1733550" cy="419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I D U S T R Y</a:t>
                </a:r>
              </a:p>
            </p:txBody>
          </p:sp>
        </p:grpSp>
        <p:sp>
          <p:nvSpPr>
            <p:cNvPr id="8" name="Right Arrow 7"/>
            <p:cNvSpPr>
              <a:spLocks noChangeArrowheads="1"/>
            </p:cNvSpPr>
            <p:nvPr/>
          </p:nvSpPr>
          <p:spPr bwMode="auto">
            <a:xfrm rot="5400000">
              <a:off x="3736180" y="2378493"/>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4" name="Group 33"/>
            <p:cNvGrpSpPr/>
            <p:nvPr/>
          </p:nvGrpSpPr>
          <p:grpSpPr>
            <a:xfrm>
              <a:off x="8264032" y="4369741"/>
              <a:ext cx="2862746" cy="1927856"/>
              <a:chOff x="5863377" y="2470142"/>
              <a:chExt cx="2862746" cy="1927856"/>
            </a:xfrm>
          </p:grpSpPr>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377" y="2470142"/>
                <a:ext cx="2862746" cy="192785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 name="Rectangle 32"/>
              <p:cNvSpPr/>
              <p:nvPr/>
            </p:nvSpPr>
            <p:spPr>
              <a:xfrm>
                <a:off x="6824228" y="3402072"/>
                <a:ext cx="69762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a:ea typeface="+mn-ea"/>
                    <a:cs typeface="Arial"/>
                  </a:rPr>
                  <a:t>AI</a:t>
                </a:r>
              </a:p>
            </p:txBody>
          </p:sp>
        </p:grpSp>
        <p:pic>
          <p:nvPicPr>
            <p:cNvPr id="35" name="Picture 34"/>
            <p:cNvPicPr>
              <a:picLocks noChangeAspect="1"/>
            </p:cNvPicPr>
            <p:nvPr/>
          </p:nvPicPr>
          <p:blipFill>
            <a:blip r:embed="rId4">
              <a:clrChange>
                <a:clrFrom>
                  <a:srgbClr val="FEFEFE"/>
                </a:clrFrom>
                <a:clrTo>
                  <a:srgbClr val="FEFEFE">
                    <a:alpha val="0"/>
                  </a:srgbClr>
                </a:clrTo>
              </a:clrChange>
            </a:blip>
            <a:stretch>
              <a:fillRect/>
            </a:stretch>
          </p:blipFill>
          <p:spPr>
            <a:xfrm>
              <a:off x="5305826" y="3466993"/>
              <a:ext cx="2909416" cy="1918593"/>
            </a:xfrm>
            <a:prstGeom prst="rect">
              <a:avLst/>
            </a:prstGeom>
          </p:spPr>
        </p:pic>
        <p:sp>
          <p:nvSpPr>
            <p:cNvPr id="36" name="Rectangle 35"/>
            <p:cNvSpPr/>
            <p:nvPr/>
          </p:nvSpPr>
          <p:spPr>
            <a:xfrm>
              <a:off x="8169907" y="2752936"/>
              <a:ext cx="3242265" cy="156966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Artificial Intelligence as a digital recovery, sustainability and resilience enabler</a:t>
              </a:r>
            </a:p>
          </p:txBody>
        </p:sp>
        <p:pic>
          <p:nvPicPr>
            <p:cNvPr id="4" name="Picture 3"/>
            <p:cNvPicPr>
              <a:picLocks noChangeAspect="1"/>
            </p:cNvPicPr>
            <p:nvPr/>
          </p:nvPicPr>
          <p:blipFill>
            <a:blip r:embed="rId5"/>
            <a:stretch>
              <a:fillRect/>
            </a:stretch>
          </p:blipFill>
          <p:spPr>
            <a:xfrm>
              <a:off x="2733775" y="972545"/>
              <a:ext cx="2853473" cy="1344500"/>
            </a:xfrm>
            <a:prstGeom prst="rect">
              <a:avLst/>
            </a:prstGeom>
            <a:ln w="50800">
              <a:solidFill>
                <a:schemeClr val="tx1"/>
              </a:solidFill>
            </a:ln>
          </p:spPr>
        </p:pic>
        <p:sp>
          <p:nvSpPr>
            <p:cNvPr id="39" name="Right Arrow 38"/>
            <p:cNvSpPr>
              <a:spLocks noChangeArrowheads="1"/>
            </p:cNvSpPr>
            <p:nvPr/>
          </p:nvSpPr>
          <p:spPr bwMode="auto">
            <a:xfrm>
              <a:off x="2084862" y="3537766"/>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6"/>
            <a:stretch>
              <a:fillRect/>
            </a:stretch>
          </p:blipFill>
          <p:spPr>
            <a:xfrm>
              <a:off x="323966" y="2874806"/>
              <a:ext cx="1839069" cy="1584635"/>
            </a:xfrm>
            <a:prstGeom prst="rect">
              <a:avLst/>
            </a:prstGeom>
            <a:ln w="50800">
              <a:solidFill>
                <a:schemeClr val="tx1"/>
              </a:solidFill>
            </a:ln>
          </p:spPr>
        </p:pic>
        <p:sp>
          <p:nvSpPr>
            <p:cNvPr id="42" name="Right Arrow 41"/>
            <p:cNvSpPr>
              <a:spLocks noChangeArrowheads="1"/>
            </p:cNvSpPr>
            <p:nvPr/>
          </p:nvSpPr>
          <p:spPr bwMode="auto">
            <a:xfrm rot="16200000">
              <a:off x="3713652" y="4773852"/>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5" name="Group 44"/>
            <p:cNvGrpSpPr/>
            <p:nvPr/>
          </p:nvGrpSpPr>
          <p:grpSpPr>
            <a:xfrm>
              <a:off x="2988488" y="4984735"/>
              <a:ext cx="2227252" cy="1812849"/>
              <a:chOff x="2988488" y="4984735"/>
              <a:chExt cx="2227252" cy="1812849"/>
            </a:xfrm>
          </p:grpSpPr>
          <p:pic>
            <p:nvPicPr>
              <p:cNvPr id="38" name="Picture 37"/>
              <p:cNvPicPr>
                <a:picLocks noChangeAspect="1"/>
              </p:cNvPicPr>
              <p:nvPr/>
            </p:nvPicPr>
            <p:blipFill>
              <a:blip r:embed="rId7"/>
              <a:stretch>
                <a:fillRect/>
              </a:stretch>
            </p:blipFill>
            <p:spPr>
              <a:xfrm>
                <a:off x="2988488" y="5023553"/>
                <a:ext cx="2227252" cy="1672238"/>
              </a:xfrm>
              <a:prstGeom prst="rect">
                <a:avLst/>
              </a:prstGeom>
              <a:ln w="50800">
                <a:solidFill>
                  <a:schemeClr val="tx1"/>
                </a:solidFill>
              </a:ln>
            </p:spPr>
          </p:pic>
          <p:sp>
            <p:nvSpPr>
              <p:cNvPr id="43" name="Rectangle 42"/>
              <p:cNvSpPr/>
              <p:nvPr/>
            </p:nvSpPr>
            <p:spPr>
              <a:xfrm>
                <a:off x="3385390" y="6151253"/>
                <a:ext cx="133882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Arial"/>
                    <a:ea typeface="+mn-ea"/>
                    <a:cs typeface="Arial"/>
                  </a:rPr>
                  <a:t>Crisis</a:t>
                </a:r>
              </a:p>
            </p:txBody>
          </p:sp>
          <p:sp>
            <p:nvSpPr>
              <p:cNvPr id="44" name="Rectangle 43"/>
              <p:cNvSpPr/>
              <p:nvPr/>
            </p:nvSpPr>
            <p:spPr>
              <a:xfrm>
                <a:off x="3196144" y="4984735"/>
                <a:ext cx="192873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rPr>
                  <a:t>Refugee</a:t>
                </a:r>
              </a:p>
            </p:txBody>
          </p:sp>
        </p:grpSp>
      </p:grpSp>
      <p:sp>
        <p:nvSpPr>
          <p:cNvPr id="23" name="Rectangle 22"/>
          <p:cNvSpPr/>
          <p:nvPr/>
        </p:nvSpPr>
        <p:spPr>
          <a:xfrm>
            <a:off x="6525930" y="885546"/>
            <a:ext cx="506152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33399"/>
                  </a:solidFill>
                  <a:prstDash val="solid"/>
                </a:ln>
                <a:solidFill>
                  <a:srgbClr val="FF0000"/>
                </a:solidFill>
                <a:effectLst/>
                <a:uLnTx/>
                <a:uFillTx/>
                <a:latin typeface="Algerian" panose="04020705040A02060702" pitchFamily="82" charset="0"/>
                <a:ea typeface="+mn-ea"/>
                <a:cs typeface="Arial"/>
              </a:rPr>
              <a:t>AI </a:t>
            </a:r>
            <a:r>
              <a:rPr kumimoji="0" lang="en-US" sz="4000" b="1" i="0" u="none" strike="noStrike" kern="1200" cap="none" spc="0" normalizeH="0" baseline="0" noProof="0" dirty="0">
                <a:ln w="22225">
                  <a:solidFill>
                    <a:srgbClr val="333399"/>
                  </a:solidFill>
                  <a:prstDash val="solid"/>
                </a:ln>
                <a:solidFill>
                  <a:srgbClr val="FF0000"/>
                </a:solidFill>
                <a:effectLst/>
                <a:uLnTx/>
                <a:uFillTx/>
                <a:latin typeface="Algerian" panose="04020705040A02060702" pitchFamily="82" charset="0"/>
                <a:ea typeface="+mn-ea"/>
                <a:cs typeface="Arial"/>
              </a:rPr>
              <a:t>meets also the new challenges …</a:t>
            </a:r>
          </a:p>
        </p:txBody>
      </p:sp>
    </p:spTree>
    <p:extLst>
      <p:ext uri="{BB962C8B-B14F-4D97-AF65-F5344CB8AC3E}">
        <p14:creationId xmlns:p14="http://schemas.microsoft.com/office/powerpoint/2010/main" val="1563075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2578</TotalTime>
  <Words>2128</Words>
  <Application>Microsoft Office PowerPoint</Application>
  <PresentationFormat>Widescreen</PresentationFormat>
  <Paragraphs>129</Paragraphs>
  <Slides>24</Slides>
  <Notes>0</Notes>
  <HiddenSlides>1</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24</vt:i4>
      </vt:variant>
    </vt:vector>
  </HeadingPairs>
  <TitlesOfParts>
    <vt:vector size="36" baseType="lpstr">
      <vt:lpstr>Algerian</vt:lpstr>
      <vt:lpstr>Arial</vt:lpstr>
      <vt:lpstr>Broadway</vt:lpstr>
      <vt:lpstr>Calibri</vt:lpstr>
      <vt:lpstr>Calibri Light</vt:lpstr>
      <vt:lpstr>Montserrat</vt:lpstr>
      <vt:lpstr>Times New Roman</vt:lpstr>
      <vt:lpstr>Wingdings</vt:lpstr>
      <vt:lpstr>Office Theme</vt:lpstr>
      <vt:lpstr>1_Default Design</vt:lpstr>
      <vt:lpstr>1_Office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226</cp:revision>
  <dcterms:created xsi:type="dcterms:W3CDTF">2020-10-19T08:16:34Z</dcterms:created>
  <dcterms:modified xsi:type="dcterms:W3CDTF">2024-03-15T13:54:55Z</dcterms:modified>
</cp:coreProperties>
</file>