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15" r:id="rId2"/>
    <p:sldId id="413" r:id="rId3"/>
    <p:sldId id="470" r:id="rId4"/>
    <p:sldId id="437" r:id="rId5"/>
    <p:sldId id="460" r:id="rId6"/>
    <p:sldId id="446" r:id="rId7"/>
    <p:sldId id="445" r:id="rId8"/>
    <p:sldId id="447" r:id="rId9"/>
    <p:sldId id="451" r:id="rId10"/>
    <p:sldId id="452" r:id="rId11"/>
    <p:sldId id="461" r:id="rId12"/>
    <p:sldId id="462" r:id="rId13"/>
    <p:sldId id="463" r:id="rId14"/>
    <p:sldId id="453" r:id="rId15"/>
    <p:sldId id="444" r:id="rId16"/>
    <p:sldId id="448" r:id="rId17"/>
    <p:sldId id="458" r:id="rId18"/>
    <p:sldId id="459" r:id="rId19"/>
    <p:sldId id="449" r:id="rId20"/>
    <p:sldId id="464" r:id="rId21"/>
    <p:sldId id="450" r:id="rId22"/>
    <p:sldId id="454" r:id="rId23"/>
    <p:sldId id="465" r:id="rId24"/>
    <p:sldId id="455" r:id="rId25"/>
    <p:sldId id="466" r:id="rId26"/>
    <p:sldId id="456" r:id="rId27"/>
    <p:sldId id="468" r:id="rId28"/>
    <p:sldId id="457" r:id="rId29"/>
    <p:sldId id="469" r:id="rId30"/>
    <p:sldId id="442" r:id="rId31"/>
    <p:sldId id="443"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93E"/>
    <a:srgbClr val="050709"/>
    <a:srgbClr val="9FC4F8"/>
    <a:srgbClr val="FCEFE2"/>
    <a:srgbClr val="CF2929"/>
    <a:srgbClr val="C1CCC3"/>
    <a:srgbClr val="8AADA1"/>
    <a:srgbClr val="A5D4E4"/>
    <a:srgbClr val="688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lyceum-prof.at.ua/"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45.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gi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gi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0.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1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9.png"/><Relationship Id="rId4" Type="http://schemas.openxmlformats.org/officeDocument/2006/relationships/image" Target="../media/image510.png"/></Relationships>
</file>

<file path=ppt/slides/_rels/slide1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5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12" Type="http://schemas.openxmlformats.org/officeDocument/2006/relationships/image" Target="../media/image15.pn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51.gif"/></Relationships>
</file>

<file path=ppt/slides/_rels/slide2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5.gif"/></Relationships>
</file>

<file path=ppt/slides/_rels/slide29.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7.gif"/><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png"/><Relationship Id="rId4" Type="http://schemas.openxmlformats.org/officeDocument/2006/relationships/hyperlink" Target="http://clipartall.com/img/clipart-165720.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i.it.jyu.fi/ISM-2023-Cellular_Automata.pptx" TargetMode="External"/><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mailto:vagan.terziyan@jyu.f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hyperlink" Target="https://www.jyu.fi/en/" TargetMode="External"/><Relationship Id="rId2" Type="http://schemas.openxmlformats.org/officeDocument/2006/relationships/hyperlink" Target="https://ai.it.jyu.fi/ISM-2023-Cellular_Automata.pptx" TargetMode="Externa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www.jyu.fi/en" TargetMode="External"/><Relationship Id="rId4" Type="http://schemas.openxmlformats.org/officeDocument/2006/relationships/hyperlink" Target="http://lyceum-prof.at.ua/" TargetMode="External"/><Relationship Id="rId9" Type="http://schemas.openxmlformats.org/officeDocument/2006/relationships/hyperlink" Target="https://nure.ua/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lyceum-prof.at.ua/" TargetMode="External"/><Relationship Id="rId3" Type="http://schemas.openxmlformats.org/officeDocument/2006/relationships/image" Target="../media/image18.jpeg"/><Relationship Id="rId7" Type="http://schemas.openxmlformats.org/officeDocument/2006/relationships/hyperlink" Target="https://www.jyu.fi/en/" TargetMode="External"/><Relationship Id="rId12" Type="http://schemas.openxmlformats.org/officeDocument/2006/relationships/image" Target="../media/image4.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hyperlink" Target="https://www.jyu.fi/en" TargetMode="External"/><Relationship Id="rId15" Type="http://schemas.openxmlformats.org/officeDocument/2006/relationships/image" Target="../media/image22.gif"/><Relationship Id="rId10" Type="http://schemas.openxmlformats.org/officeDocument/2006/relationships/image" Target="../media/image19.png"/><Relationship Id="rId4" Type="http://schemas.openxmlformats.org/officeDocument/2006/relationships/hyperlink" Target="mailto:Vagan.Terziyan@jyu.fi" TargetMode="External"/><Relationship Id="rId9" Type="http://schemas.openxmlformats.org/officeDocument/2006/relationships/hyperlink" Target="https://nure.ua/en/" TargetMode="Externa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quantamagazine.org/john-conways-life-in-games-20150828/" TargetMode="External"/><Relationship Id="rId7" Type="http://schemas.openxmlformats.org/officeDocument/2006/relationships/image" Target="../media/image28.pn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onwaylife.com/wiki/Moore_neighbourhoo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gi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468580" y="1354436"/>
            <a:ext cx="9227127"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“Creative and Adversarial Cellular Automata for Simulating Resilience in Industry 5.0”</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326712"/>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Artur Terziian</a:t>
            </a:r>
            <a:r>
              <a:rPr lang="it-IT" b="0" dirty="0"/>
              <a:t> </a:t>
            </a:r>
            <a:r>
              <a:rPr lang="it-IT" b="0" baseline="30000" dirty="0"/>
              <a:t>b</a:t>
            </a:r>
            <a:r>
              <a:rPr lang="it-IT" b="0" dirty="0"/>
              <a:t>, </a:t>
            </a:r>
            <a:r>
              <a:rPr lang="en-US" b="0" dirty="0"/>
              <a:t>Oleksandra Vitko</a:t>
            </a:r>
            <a:r>
              <a:rPr lang="it-IT" b="0" dirty="0"/>
              <a:t> </a:t>
            </a:r>
            <a:r>
              <a:rPr lang="it-IT" b="0" baseline="30000" dirty="0"/>
              <a:t>c</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366984" y="3943419"/>
            <a:ext cx="9596580"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a:t>a</a:t>
            </a:r>
            <a:r>
              <a:rPr lang="en-US" sz="1800" dirty="0"/>
              <a:t> Faculty of Information Technology, University of Jyväskylä, Jyväskylä, Finland</a:t>
            </a:r>
          </a:p>
          <a:p>
            <a:pPr algn="l">
              <a:spcBef>
                <a:spcPct val="0"/>
              </a:spcBef>
              <a:defRPr/>
            </a:pPr>
            <a:r>
              <a:rPr lang="en-US" sz="1800" baseline="30000" dirty="0"/>
              <a:t>b</a:t>
            </a:r>
            <a:r>
              <a:rPr lang="en-US" sz="1800" dirty="0"/>
              <a:t> Private Lyceum “Professional”, Kharkiv, Ukraine</a:t>
            </a:r>
          </a:p>
          <a:p>
            <a:pPr algn="l">
              <a:spcBef>
                <a:spcPct val="0"/>
              </a:spcBef>
              <a:defRPr/>
            </a:pPr>
            <a:r>
              <a:rPr lang="en-US" sz="1800" baseline="30000" dirty="0"/>
              <a:t>c</a:t>
            </a:r>
            <a:r>
              <a:rPr lang="en-US" sz="1800" dirty="0"/>
              <a:t> Department of Artificial Intelligence, Kharkiv National University of Radio Electronics, Kharkiv, Ukraine</a:t>
            </a:r>
          </a:p>
          <a:p>
            <a:pPr>
              <a:spcBef>
                <a:spcPct val="0"/>
              </a:spcBef>
              <a:defRPr/>
            </a:pPr>
            <a:endParaRPr lang="en-US" sz="1800" dirty="0"/>
          </a:p>
        </p:txBody>
      </p:sp>
      <p:grpSp>
        <p:nvGrpSpPr>
          <p:cNvPr id="8" name="Group 7"/>
          <p:cNvGrpSpPr/>
          <p:nvPr/>
        </p:nvGrpSpPr>
        <p:grpSpPr>
          <a:xfrm>
            <a:off x="429377"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7612220" y="51374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15" name="Group 14"/>
          <p:cNvGrpSpPr/>
          <p:nvPr/>
        </p:nvGrpSpPr>
        <p:grpSpPr>
          <a:xfrm>
            <a:off x="3916891" y="5137479"/>
            <a:ext cx="3195782" cy="1122153"/>
            <a:chOff x="3426691" y="5137479"/>
            <a:chExt cx="3195782" cy="1122153"/>
          </a:xfrm>
        </p:grpSpPr>
        <p:grpSp>
          <p:nvGrpSpPr>
            <p:cNvPr id="16" name="Group 15"/>
            <p:cNvGrpSpPr/>
            <p:nvPr/>
          </p:nvGrpSpPr>
          <p:grpSpPr>
            <a:xfrm>
              <a:off x="3531987" y="5310408"/>
              <a:ext cx="2932608" cy="851710"/>
              <a:chOff x="8670724" y="5340487"/>
              <a:chExt cx="2932608" cy="851710"/>
            </a:xfrm>
          </p:grpSpPr>
          <p:pic>
            <p:nvPicPr>
              <p:cNvPr id="18" name="Picture 17"/>
              <p:cNvPicPr>
                <a:picLocks noChangeAspect="1"/>
              </p:cNvPicPr>
              <p:nvPr/>
            </p:nvPicPr>
            <p:blipFill>
              <a:blip r:embed="rId7"/>
              <a:stretch>
                <a:fillRect/>
              </a:stretch>
            </p:blipFill>
            <p:spPr>
              <a:xfrm>
                <a:off x="8670724" y="5340487"/>
                <a:ext cx="2932608" cy="584344"/>
              </a:xfrm>
              <a:prstGeom prst="rect">
                <a:avLst/>
              </a:prstGeom>
            </p:spPr>
          </p:pic>
          <p:sp>
            <p:nvSpPr>
              <p:cNvPr id="19" name="Rectangle 18"/>
              <p:cNvSpPr/>
              <p:nvPr/>
            </p:nvSpPr>
            <p:spPr>
              <a:xfrm>
                <a:off x="9032626" y="5884420"/>
                <a:ext cx="2072427" cy="307777"/>
              </a:xfrm>
              <a:prstGeom prst="rect">
                <a:avLst/>
              </a:prstGeom>
            </p:spPr>
            <p:txBody>
              <a:bodyPr wrap="none">
                <a:spAutoFit/>
              </a:bodyPr>
              <a:lstStyle/>
              <a:p>
                <a:r>
                  <a:rPr lang="en-US" sz="1400" dirty="0">
                    <a:hlinkClick r:id="rId8"/>
                  </a:rPr>
                  <a:t>http://lyceum-prof.at.ua/</a:t>
                </a:r>
                <a:r>
                  <a:rPr lang="en-US" sz="1400" dirty="0"/>
                  <a:t> </a:t>
                </a:r>
              </a:p>
            </p:txBody>
          </p:sp>
        </p:grpSp>
        <p:sp>
          <p:nvSpPr>
            <p:cNvPr id="17" name="Rectangle 16"/>
            <p:cNvSpPr/>
            <p:nvPr/>
          </p:nvSpPr>
          <p:spPr>
            <a:xfrm>
              <a:off x="3426691" y="5137479"/>
              <a:ext cx="3195782" cy="112215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752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83324" y="75411"/>
            <a:ext cx="7286919" cy="6429081"/>
            <a:chOff x="0" y="810705"/>
            <a:chExt cx="5424110" cy="4769963"/>
          </a:xfrm>
        </p:grpSpPr>
        <p:pic>
          <p:nvPicPr>
            <p:cNvPr id="2050" name="Picture 2" descr="3D animated and printable structures built from cellular automata  #3DThursday #3DPrinting « Adafruit Industries – Makers, hackers, artists,  designers and enginee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2392" y="1758802"/>
              <a:ext cx="4762500" cy="3038476"/>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0" y="810705"/>
              <a:ext cx="5424110" cy="4769963"/>
            </a:xfrm>
            <a:prstGeom prst="frame">
              <a:avLst>
                <a:gd name="adj1" fmla="val 290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52" name="Picture 4" descr="PFTL | Particle Flow &amp; Tribology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618" y="1981901"/>
            <a:ext cx="4611491" cy="260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crystallization, simulation, grain growth, FEM, recovery, texture,  microstructure, Potts, Monte Carlo, stored energy, grain boundary, crystal  plastici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062" y="1944193"/>
            <a:ext cx="3579152" cy="26843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7960" y="325298"/>
            <a:ext cx="10611784" cy="1323439"/>
          </a:xfrm>
          <a:prstGeom prst="rect">
            <a:avLst/>
          </a:prstGeom>
          <a:solidFill>
            <a:schemeClr val="bg1"/>
          </a:solidFill>
        </p:spPr>
        <p:txBody>
          <a:bodyPr wrap="square" lIns="91440" tIns="45720" rIns="91440" bIns="45720">
            <a:spAutoFit/>
          </a:bodyPr>
          <a:lstStyle/>
          <a:p>
            <a:pPr algn="ctr"/>
            <a:r>
              <a:rPr lang="en-US" sz="4000" b="1" cap="none" spc="0" dirty="0">
                <a:ln w="0"/>
                <a:solidFill>
                  <a:srgbClr val="FF393E"/>
                </a:solidFill>
                <a:effectLst>
                  <a:outerShdw blurRad="38100" dist="19050" dir="2700000" algn="tl" rotWithShape="0">
                    <a:schemeClr val="dk1">
                      <a:alpha val="40000"/>
                    </a:schemeClr>
                  </a:outerShdw>
                </a:effectLst>
              </a:rPr>
              <a:t>Simulating and Topology </a:t>
            </a:r>
            <a:r>
              <a:rPr lang="en-US" sz="4000" b="1" dirty="0">
                <a:ln w="0"/>
                <a:solidFill>
                  <a:srgbClr val="FF393E"/>
                </a:solidFill>
                <a:effectLst>
                  <a:outerShdw blurRad="38100" dist="19050" dir="2700000" algn="tl" rotWithShape="0">
                    <a:schemeClr val="dk1">
                      <a:alpha val="40000"/>
                    </a:schemeClr>
                  </a:outerShdw>
                </a:effectLst>
              </a:rPr>
              <a:t>O</a:t>
            </a:r>
            <a:r>
              <a:rPr lang="en-US" sz="4000" b="1" cap="none" spc="0" dirty="0">
                <a:ln w="0"/>
                <a:solidFill>
                  <a:srgbClr val="FF393E"/>
                </a:solidFill>
                <a:effectLst>
                  <a:outerShdw blurRad="38100" dist="19050" dir="2700000" algn="tl" rotWithShape="0">
                    <a:schemeClr val="dk1">
                      <a:alpha val="40000"/>
                    </a:schemeClr>
                  </a:outerShdw>
                </a:effectLst>
              </a:rPr>
              <a:t>ptimization for Smart Structures and Materials </a:t>
            </a:r>
            <a:r>
              <a:rPr lang="en-US" sz="3600" b="1" cap="none" spc="0" dirty="0">
                <a:ln w="0"/>
                <a:solidFill>
                  <a:srgbClr val="FF393E"/>
                </a:solidFill>
                <a:effectLst>
                  <a:outerShdw blurRad="38100" dist="19050" dir="2700000" algn="tl" rotWithShape="0">
                    <a:schemeClr val="dk1">
                      <a:alpha val="40000"/>
                    </a:schemeClr>
                  </a:outerShdw>
                </a:effectLst>
              </a:rPr>
              <a:t>with Cellular Automata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74" y="4701379"/>
            <a:ext cx="3174362" cy="2063335"/>
          </a:xfrm>
          <a:prstGeom prst="rect">
            <a:avLst/>
          </a:prstGeom>
        </p:spPr>
      </p:pic>
      <p:pic>
        <p:nvPicPr>
          <p:cNvPr id="11" name="Picture 10"/>
          <p:cNvPicPr>
            <a:picLocks noChangeAspect="1"/>
          </p:cNvPicPr>
          <p:nvPr/>
        </p:nvPicPr>
        <p:blipFill>
          <a:blip r:embed="rId6"/>
          <a:stretch>
            <a:fillRect/>
          </a:stretch>
        </p:blipFill>
        <p:spPr>
          <a:xfrm>
            <a:off x="3879074" y="4653885"/>
            <a:ext cx="4868999" cy="2175834"/>
          </a:xfrm>
          <a:prstGeom prst="rect">
            <a:avLst/>
          </a:prstGeom>
        </p:spPr>
      </p:pic>
      <p:pic>
        <p:nvPicPr>
          <p:cNvPr id="12" name="Picture 11"/>
          <p:cNvPicPr>
            <a:picLocks noChangeAspect="1"/>
          </p:cNvPicPr>
          <p:nvPr/>
        </p:nvPicPr>
        <p:blipFill>
          <a:blip r:embed="rId7"/>
          <a:stretch>
            <a:fillRect/>
          </a:stretch>
        </p:blipFill>
        <p:spPr>
          <a:xfrm>
            <a:off x="8981698" y="4739096"/>
            <a:ext cx="2708046" cy="2025618"/>
          </a:xfrm>
          <a:prstGeom prst="rect">
            <a:avLst/>
          </a:prstGeom>
        </p:spPr>
      </p:pic>
    </p:spTree>
    <p:extLst>
      <p:ext uri="{BB962C8B-B14F-4D97-AF65-F5344CB8AC3E}">
        <p14:creationId xmlns:p14="http://schemas.microsoft.com/office/powerpoint/2010/main" val="313073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963" y="1124928"/>
            <a:ext cx="8540684" cy="5416868"/>
          </a:xfrm>
          <a:prstGeom prst="rect">
            <a:avLst/>
          </a:prstGeom>
        </p:spPr>
        <p:txBody>
          <a:bodyPr wrap="square">
            <a:spAutoFit/>
          </a:bodyPr>
          <a:lstStyle/>
          <a:p>
            <a:pPr indent="171450" algn="just">
              <a:spcAft>
                <a:spcPts val="1200"/>
              </a:spcAft>
            </a:pPr>
            <a:r>
              <a:rPr lang="en-US" b="1" i="1" dirty="0">
                <a:solidFill>
                  <a:srgbClr val="7030A0"/>
                </a:solidFill>
                <a:latin typeface="Times New Roman" panose="02020603050405020304" pitchFamily="18" charset="0"/>
                <a:ea typeface="SimSun" panose="02010600030101010101" pitchFamily="2" charset="-122"/>
              </a:rPr>
              <a:t>Quality control</a:t>
            </a:r>
            <a:r>
              <a:rPr lang="en-US" b="1" dirty="0">
                <a:solidFill>
                  <a:srgbClr val="7030A0"/>
                </a:solidFill>
                <a:latin typeface="Times New Roman" panose="02020603050405020304" pitchFamily="18" charset="0"/>
                <a:ea typeface="SimSun" panose="02010600030101010101" pitchFamily="2" charset="-122"/>
              </a:rPr>
              <a:t>:</a:t>
            </a:r>
            <a:r>
              <a:rPr lang="en-US" dirty="0">
                <a:solidFill>
                  <a:srgbClr val="000000"/>
                </a:solidFill>
                <a:latin typeface="Times New Roman" panose="02020603050405020304" pitchFamily="18" charset="0"/>
                <a:ea typeface="SimSun" panose="02010600030101010101" pitchFamily="2" charset="-122"/>
              </a:rPr>
              <a:t> CA can be used to simulate the behavior and assess intended quality of materials and products under different conditions;</a:t>
            </a:r>
            <a:endParaRPr lang="fi-FI" dirty="0">
              <a:latin typeface="Times New Roman" panose="02020603050405020304" pitchFamily="18" charset="0"/>
              <a:ea typeface="SimSun" panose="02010600030101010101" pitchFamily="2" charset="-122"/>
            </a:endParaRPr>
          </a:p>
          <a:p>
            <a:pPr indent="171450" algn="just">
              <a:spcAft>
                <a:spcPts val="1200"/>
              </a:spcAft>
            </a:pPr>
            <a:r>
              <a:rPr lang="en-US" b="1" i="1" dirty="0">
                <a:solidFill>
                  <a:srgbClr val="7030A0"/>
                </a:solidFill>
                <a:latin typeface="Times New Roman" panose="02020603050405020304" pitchFamily="18" charset="0"/>
                <a:ea typeface="SimSun" panose="02010600030101010101" pitchFamily="2" charset="-122"/>
              </a:rPr>
              <a:t>Supply chain optimization:</a:t>
            </a:r>
            <a:r>
              <a:rPr lang="en-US" dirty="0">
                <a:solidFill>
                  <a:srgbClr val="000000"/>
                </a:solidFill>
                <a:latin typeface="Times New Roman" panose="02020603050405020304" pitchFamily="18" charset="0"/>
                <a:ea typeface="SimSun" panose="02010600030101010101" pitchFamily="2" charset="-122"/>
              </a:rPr>
              <a:t> By modeling the behavior of the supply chain using CA, it is possible to optimize the flow of materials and products between suppliers, manufacturers, and customers, helping to reduce costs, increase efficiency and improve customer satisfaction;</a:t>
            </a:r>
            <a:endParaRPr lang="fi-FI" dirty="0">
              <a:latin typeface="Times New Roman" panose="02020603050405020304" pitchFamily="18" charset="0"/>
              <a:ea typeface="SimSun" panose="02010600030101010101" pitchFamily="2" charset="-122"/>
            </a:endParaRPr>
          </a:p>
          <a:p>
            <a:pPr indent="171450" algn="just">
              <a:spcAft>
                <a:spcPts val="1200"/>
              </a:spcAft>
            </a:pPr>
            <a:r>
              <a:rPr lang="en-US" b="1" i="1" dirty="0">
                <a:solidFill>
                  <a:srgbClr val="7030A0"/>
                </a:solidFill>
                <a:latin typeface="Times New Roman" panose="02020603050405020304" pitchFamily="18" charset="0"/>
                <a:ea typeface="SimSun" panose="02010600030101010101" pitchFamily="2" charset="-122"/>
              </a:rPr>
              <a:t>Process optimization: </a:t>
            </a:r>
            <a:r>
              <a:rPr lang="en-US" dirty="0">
                <a:solidFill>
                  <a:srgbClr val="000000"/>
                </a:solidFill>
                <a:latin typeface="Times New Roman" panose="02020603050405020304" pitchFamily="18" charset="0"/>
                <a:ea typeface="SimSun" panose="02010600030101010101" pitchFamily="2" charset="-122"/>
              </a:rPr>
              <a:t>CA can be used to simulate the behavior of different manufacturing processes (e.g., assembly lines), helping to identify bottlenecks and inefficiencies and optimize the process for maximum production efficiency and product quality;</a:t>
            </a:r>
            <a:endParaRPr lang="fi-FI" dirty="0">
              <a:latin typeface="Times New Roman" panose="02020603050405020304" pitchFamily="18" charset="0"/>
              <a:ea typeface="SimSun" panose="02010600030101010101" pitchFamily="2" charset="-122"/>
            </a:endParaRPr>
          </a:p>
          <a:p>
            <a:pPr indent="171450" algn="just">
              <a:spcAft>
                <a:spcPts val="1200"/>
              </a:spcAft>
            </a:pPr>
            <a:r>
              <a:rPr lang="en-US" b="1" i="1" dirty="0">
                <a:solidFill>
                  <a:srgbClr val="7030A0"/>
                </a:solidFill>
                <a:latin typeface="Times New Roman" panose="02020603050405020304" pitchFamily="18" charset="0"/>
                <a:ea typeface="SimSun" panose="02010600030101010101" pitchFamily="2" charset="-122"/>
              </a:rPr>
              <a:t>Autonomous systems: </a:t>
            </a:r>
            <a:r>
              <a:rPr lang="en-US" dirty="0">
                <a:solidFill>
                  <a:srgbClr val="000000"/>
                </a:solidFill>
                <a:latin typeface="Times New Roman" panose="02020603050405020304" pitchFamily="18" charset="0"/>
                <a:ea typeface="SimSun" panose="02010600030101010101" pitchFamily="2" charset="-122"/>
              </a:rPr>
              <a:t>CA can be used to model and optimize autonomous systems’ (e.g., robots or drones) behavior, aiming to reduce the risk of accidents, improve performance, and increase safety;</a:t>
            </a:r>
          </a:p>
          <a:p>
            <a:pPr indent="171450" algn="just">
              <a:spcAft>
                <a:spcPts val="1200"/>
              </a:spcAft>
            </a:pPr>
            <a:r>
              <a:rPr lang="en-US" b="1" i="1" dirty="0">
                <a:solidFill>
                  <a:srgbClr val="7030A0"/>
                </a:solidFill>
                <a:latin typeface="Times New Roman" panose="02020603050405020304" pitchFamily="18" charset="0"/>
                <a:ea typeface="SimSun" panose="02010600030101010101" pitchFamily="2" charset="-122"/>
              </a:rPr>
              <a:t>Smart cities: </a:t>
            </a:r>
            <a:r>
              <a:rPr lang="en-US" dirty="0">
                <a:solidFill>
                  <a:srgbClr val="000000"/>
                </a:solidFill>
                <a:latin typeface="Times New Roman" panose="02020603050405020304" pitchFamily="18" charset="0"/>
                <a:ea typeface="SimSun" panose="02010600030101010101" pitchFamily="2" charset="-122"/>
              </a:rPr>
              <a:t>CA simulations can provide valuable insights into the behavior of smart city systems, allowing city planners and engineers to optimize their operations for specific applications and environments, i.e., improve the performance of the city, reduce resource consumption, enhance the quality of life for citizens, among other potential benefits.</a:t>
            </a:r>
            <a:endParaRPr lang="en-US" dirty="0"/>
          </a:p>
        </p:txBody>
      </p:sp>
      <p:sp>
        <p:nvSpPr>
          <p:cNvPr id="14" name="Rectangle 13"/>
          <p:cNvSpPr/>
          <p:nvPr/>
        </p:nvSpPr>
        <p:spPr>
          <a:xfrm>
            <a:off x="197963" y="205431"/>
            <a:ext cx="8493551" cy="646331"/>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Potential Applications of Cellular Automata</a:t>
            </a:r>
            <a:endParaRPr lang="fi-FI" sz="3600" b="1" dirty="0">
              <a:ln w="0"/>
              <a:solidFill>
                <a:srgbClr val="FF0000"/>
              </a:solidFill>
              <a:effectLst>
                <a:outerShdw blurRad="38100" dist="19050" dir="2700000" algn="tl" rotWithShape="0">
                  <a:schemeClr val="dk1">
                    <a:alpha val="40000"/>
                  </a:schemeClr>
                </a:outerShdw>
              </a:effectLst>
            </a:endParaRPr>
          </a:p>
        </p:txBody>
      </p:sp>
      <p:grpSp>
        <p:nvGrpSpPr>
          <p:cNvPr id="16" name="Group 15"/>
          <p:cNvGrpSpPr/>
          <p:nvPr/>
        </p:nvGrpSpPr>
        <p:grpSpPr>
          <a:xfrm>
            <a:off x="8781266" y="83672"/>
            <a:ext cx="3317252" cy="6672508"/>
            <a:chOff x="8818974" y="27110"/>
            <a:chExt cx="3317252" cy="6672508"/>
          </a:xfrm>
        </p:grpSpPr>
        <p:grpSp>
          <p:nvGrpSpPr>
            <p:cNvPr id="12" name="Group 11"/>
            <p:cNvGrpSpPr/>
            <p:nvPr/>
          </p:nvGrpSpPr>
          <p:grpSpPr>
            <a:xfrm>
              <a:off x="10289753" y="3290234"/>
              <a:ext cx="1846473" cy="1831267"/>
              <a:chOff x="10030120" y="4195518"/>
              <a:chExt cx="1846473" cy="1831267"/>
            </a:xfrm>
          </p:grpSpPr>
          <p:pic>
            <p:nvPicPr>
              <p:cNvPr id="10" name="Picture 9"/>
              <p:cNvPicPr>
                <a:picLocks noChangeAspect="1"/>
              </p:cNvPicPr>
              <p:nvPr/>
            </p:nvPicPr>
            <p:blipFill>
              <a:blip r:embed="rId2"/>
              <a:stretch>
                <a:fillRect/>
              </a:stretch>
            </p:blipFill>
            <p:spPr>
              <a:xfrm>
                <a:off x="10030120" y="4195518"/>
                <a:ext cx="1846473" cy="1814909"/>
              </a:xfrm>
              <a:prstGeom prst="rect">
                <a:avLst/>
              </a:prstGeom>
              <a:ln w="25400">
                <a:solidFill>
                  <a:schemeClr val="tx1"/>
                </a:solidFill>
              </a:ln>
            </p:spPr>
          </p:pic>
          <p:sp>
            <p:nvSpPr>
              <p:cNvPr id="11" name="Rectangle 10"/>
              <p:cNvSpPr/>
              <p:nvPr/>
            </p:nvSpPr>
            <p:spPr>
              <a:xfrm>
                <a:off x="10080651" y="5719008"/>
                <a:ext cx="1781129" cy="307777"/>
              </a:xfrm>
              <a:prstGeom prst="rect">
                <a:avLst/>
              </a:prstGeom>
              <a:solidFill>
                <a:srgbClr val="050709"/>
              </a:solidFill>
              <a:ln>
                <a:noFill/>
              </a:ln>
            </p:spPr>
            <p:txBody>
              <a:bodyPr wrap="none" lIns="91440" tIns="45720" rIns="91440" bIns="45720">
                <a:spAutoFit/>
              </a:bodyPr>
              <a:lstStyle/>
              <a:p>
                <a:pPr algn="ctr"/>
                <a:r>
                  <a:rPr lang="en-US" sz="1400" b="1" cap="none" spc="0" dirty="0">
                    <a:ln w="0"/>
                    <a:solidFill>
                      <a:schemeClr val="bg1"/>
                    </a:solidFill>
                    <a:effectLst>
                      <a:outerShdw blurRad="38100" dist="25400" dir="5400000" algn="ctr" rotWithShape="0">
                        <a:srgbClr val="6E747A">
                          <a:alpha val="43000"/>
                        </a:srgbClr>
                      </a:outerShdw>
                    </a:effectLst>
                  </a:rPr>
                  <a:t>Autonomous systems</a:t>
                </a:r>
              </a:p>
            </p:txBody>
          </p:sp>
        </p:grpSp>
        <p:pic>
          <p:nvPicPr>
            <p:cNvPr id="13" name="Picture 12"/>
            <p:cNvPicPr>
              <a:picLocks noChangeAspect="1"/>
            </p:cNvPicPr>
            <p:nvPr/>
          </p:nvPicPr>
          <p:blipFill>
            <a:blip r:embed="rId3"/>
            <a:stretch>
              <a:fillRect/>
            </a:stretch>
          </p:blipFill>
          <p:spPr>
            <a:xfrm>
              <a:off x="8892875" y="5199414"/>
              <a:ext cx="3022277" cy="1500204"/>
            </a:xfrm>
            <a:prstGeom prst="rect">
              <a:avLst/>
            </a:prstGeom>
            <a:ln w="25400">
              <a:solidFill>
                <a:schemeClr val="tx1"/>
              </a:solidFill>
            </a:ln>
          </p:spPr>
        </p:pic>
        <p:pic>
          <p:nvPicPr>
            <p:cNvPr id="5" name="Picture 4"/>
            <p:cNvPicPr>
              <a:picLocks noChangeAspect="1"/>
            </p:cNvPicPr>
            <p:nvPr/>
          </p:nvPicPr>
          <p:blipFill>
            <a:blip r:embed="rId4"/>
            <a:stretch>
              <a:fillRect/>
            </a:stretch>
          </p:blipFill>
          <p:spPr>
            <a:xfrm>
              <a:off x="8873032" y="97642"/>
              <a:ext cx="1154845" cy="1508240"/>
            </a:xfrm>
            <a:prstGeom prst="rect">
              <a:avLst/>
            </a:prstGeom>
            <a:ln w="25400">
              <a:solidFill>
                <a:schemeClr val="tx1"/>
              </a:solidFill>
            </a:ln>
          </p:spPr>
        </p:pic>
        <p:grpSp>
          <p:nvGrpSpPr>
            <p:cNvPr id="8" name="Group 7"/>
            <p:cNvGrpSpPr/>
            <p:nvPr/>
          </p:nvGrpSpPr>
          <p:grpSpPr>
            <a:xfrm>
              <a:off x="10147488" y="1068366"/>
              <a:ext cx="1954687" cy="1560189"/>
              <a:chOff x="9677988" y="2776142"/>
              <a:chExt cx="1954687" cy="1560189"/>
            </a:xfrm>
          </p:grpSpPr>
          <p:pic>
            <p:nvPicPr>
              <p:cNvPr id="6" name="Picture 5"/>
              <p:cNvPicPr>
                <a:picLocks noChangeAspect="1"/>
              </p:cNvPicPr>
              <p:nvPr/>
            </p:nvPicPr>
            <p:blipFill>
              <a:blip r:embed="rId5"/>
              <a:stretch>
                <a:fillRect/>
              </a:stretch>
            </p:blipFill>
            <p:spPr>
              <a:xfrm>
                <a:off x="9677988" y="2776145"/>
                <a:ext cx="1954687" cy="1560186"/>
              </a:xfrm>
              <a:prstGeom prst="rect">
                <a:avLst/>
              </a:prstGeom>
              <a:ln w="25400">
                <a:solidFill>
                  <a:schemeClr val="tx1"/>
                </a:solidFill>
              </a:ln>
            </p:spPr>
          </p:pic>
          <p:sp>
            <p:nvSpPr>
              <p:cNvPr id="7" name="Rectangle 6"/>
              <p:cNvSpPr/>
              <p:nvPr/>
            </p:nvSpPr>
            <p:spPr>
              <a:xfrm>
                <a:off x="10359495" y="2776142"/>
                <a:ext cx="1266693" cy="338554"/>
              </a:xfrm>
              <a:prstGeom prst="rect">
                <a:avLst/>
              </a:prstGeom>
              <a:solidFill>
                <a:schemeClr val="bg1"/>
              </a:solidFill>
              <a:ln>
                <a:noFill/>
              </a:ln>
            </p:spPr>
            <p:txBody>
              <a:bodyPr wrap="none" lIns="91440" tIns="45720" rIns="91440" bIns="45720">
                <a:spAutoFit/>
              </a:bodyPr>
              <a:lstStyle/>
              <a:p>
                <a:pPr algn="ctr"/>
                <a:r>
                  <a:rPr lang="en-US" sz="1600" b="1" cap="none" spc="0" dirty="0">
                    <a:ln w="0"/>
                    <a:solidFill>
                      <a:schemeClr val="accent1"/>
                    </a:solidFill>
                    <a:effectLst>
                      <a:outerShdw blurRad="38100" dist="25400" dir="5400000" algn="ctr" rotWithShape="0">
                        <a:srgbClr val="6E747A">
                          <a:alpha val="43000"/>
                        </a:srgbClr>
                      </a:outerShdw>
                    </a:effectLst>
                  </a:rPr>
                  <a:t>Supply chain</a:t>
                </a:r>
              </a:p>
            </p:txBody>
          </p:sp>
        </p:grpSp>
        <p:pic>
          <p:nvPicPr>
            <p:cNvPr id="9" name="Picture 8"/>
            <p:cNvPicPr>
              <a:picLocks noChangeAspect="1"/>
            </p:cNvPicPr>
            <p:nvPr/>
          </p:nvPicPr>
          <p:blipFill>
            <a:blip r:embed="rId6"/>
            <a:stretch>
              <a:fillRect/>
            </a:stretch>
          </p:blipFill>
          <p:spPr>
            <a:xfrm>
              <a:off x="8818974" y="2741680"/>
              <a:ext cx="2185938" cy="1089238"/>
            </a:xfrm>
            <a:prstGeom prst="rect">
              <a:avLst/>
            </a:prstGeom>
            <a:ln w="25400">
              <a:solidFill>
                <a:schemeClr val="tx1"/>
              </a:solidFill>
            </a:ln>
          </p:spPr>
        </p:pic>
        <p:pic>
          <p:nvPicPr>
            <p:cNvPr id="15" name="Picture 2" descr="https://upload.wikimedia.org/wikipedia/commons/9/96/Animated_glider_emble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8995" y="27110"/>
              <a:ext cx="908115" cy="908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375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7133" y="53447"/>
            <a:ext cx="9700181" cy="646331"/>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Industry 5.0, Resilience, and … Cellular Automata</a:t>
            </a:r>
            <a:endParaRPr lang="fi-FI" sz="3600" b="1"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169681" y="823480"/>
            <a:ext cx="7965646" cy="5909310"/>
          </a:xfrm>
          <a:prstGeom prst="rect">
            <a:avLst/>
          </a:prstGeom>
        </p:spPr>
        <p:txBody>
          <a:bodyPr wrap="square">
            <a:spAutoFit/>
          </a:bodyPr>
          <a:lstStyle/>
          <a:p>
            <a:pPr indent="173990" algn="just"/>
            <a:r>
              <a:rPr lang="en-US" dirty="0">
                <a:solidFill>
                  <a:srgbClr val="000000"/>
                </a:solidFill>
                <a:latin typeface="Times New Roman" panose="02020603050405020304" pitchFamily="18" charset="0"/>
                <a:ea typeface="Calibri" panose="020F0502020204030204" pitchFamily="34" charset="0"/>
              </a:rPr>
              <a:t>Emergent </a:t>
            </a:r>
            <a:r>
              <a:rPr lang="en-US" b="1" dirty="0">
                <a:solidFill>
                  <a:srgbClr val="7030A0"/>
                </a:solidFill>
                <a:latin typeface="Times New Roman" panose="02020603050405020304" pitchFamily="18" charset="0"/>
                <a:ea typeface="Calibri" panose="020F0502020204030204" pitchFamily="34" charset="0"/>
              </a:rPr>
              <a:t>Industry 5.0 </a:t>
            </a:r>
            <a:r>
              <a:rPr lang="en-US" dirty="0">
                <a:solidFill>
                  <a:srgbClr val="000000"/>
                </a:solidFill>
                <a:latin typeface="Times New Roman" panose="02020603050405020304" pitchFamily="18" charset="0"/>
                <a:ea typeface="Calibri" panose="020F0502020204030204" pitchFamily="34" charset="0"/>
              </a:rPr>
              <a:t>as a kind of “human </a:t>
            </a:r>
            <a:r>
              <a:rPr lang="en-US" dirty="0">
                <a:solidFill>
                  <a:srgbClr val="000000"/>
                </a:solidFill>
                <a:latin typeface="Cambria Math" panose="020405030504060302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 smart industrial infrastructure” resilient ecosystem, is an emerging paradigm that emphasizes the integration of humans, smart machines and infrastructure into the resilient manufacturing process. </a:t>
            </a:r>
          </a:p>
          <a:p>
            <a:pPr indent="173990" algn="just"/>
            <a:endParaRPr lang="en-US" dirty="0">
              <a:solidFill>
                <a:srgbClr val="000000"/>
              </a:solidFill>
              <a:latin typeface="Times New Roman" panose="02020603050405020304" pitchFamily="18" charset="0"/>
              <a:ea typeface="Calibri" panose="020F0502020204030204" pitchFamily="34" charset="0"/>
            </a:endParaRPr>
          </a:p>
          <a:p>
            <a:pPr indent="173990" algn="just"/>
            <a:r>
              <a:rPr lang="en-US" b="1" dirty="0">
                <a:solidFill>
                  <a:srgbClr val="7030A0"/>
                </a:solidFill>
                <a:latin typeface="Times New Roman" panose="02020603050405020304" pitchFamily="18" charset="0"/>
                <a:ea typeface="Calibri" panose="020F0502020204030204" pitchFamily="34" charset="0"/>
              </a:rPr>
              <a:t>Resilience</a:t>
            </a:r>
            <a:r>
              <a:rPr lang="en-US" dirty="0">
                <a:solidFill>
                  <a:srgbClr val="000000"/>
                </a:solidFill>
                <a:latin typeface="Times New Roman" panose="02020603050405020304" pitchFamily="18" charset="0"/>
                <a:ea typeface="Calibri" panose="020F0502020204030204" pitchFamily="34" charset="0"/>
              </a:rPr>
              <a:t> refers to the ability of a system to recover from disturbances or disruptions and maintain its functionality. In addition to human-centricity, resilience is an important concern in the Industry 4.0 – Industry 5.0 transformation process due to current global challenges. </a:t>
            </a:r>
          </a:p>
          <a:p>
            <a:pPr indent="173990" algn="just"/>
            <a:endParaRPr lang="en-US" dirty="0">
              <a:solidFill>
                <a:srgbClr val="000000"/>
              </a:solidFill>
              <a:latin typeface="Times New Roman" panose="02020603050405020304" pitchFamily="18" charset="0"/>
              <a:ea typeface="Calibri" panose="020F0502020204030204" pitchFamily="34" charset="0"/>
            </a:endParaRPr>
          </a:p>
          <a:p>
            <a:pPr indent="173990" algn="just"/>
            <a:r>
              <a:rPr lang="en-US" b="1" dirty="0">
                <a:solidFill>
                  <a:srgbClr val="7030A0"/>
                </a:solidFill>
                <a:latin typeface="Times New Roman" panose="02020603050405020304" pitchFamily="18" charset="0"/>
                <a:ea typeface="Calibri" panose="020F0502020204030204" pitchFamily="34" charset="0"/>
              </a:rPr>
              <a:t>Cellular Automata</a:t>
            </a:r>
            <a:r>
              <a:rPr lang="en-US" dirty="0">
                <a:solidFill>
                  <a:srgbClr val="000000"/>
                </a:solidFill>
                <a:latin typeface="Times New Roman" panose="02020603050405020304" pitchFamily="18" charset="0"/>
                <a:ea typeface="Calibri" panose="020F0502020204030204" pitchFamily="34" charset="0"/>
              </a:rPr>
              <a:t> can also be used to model the resilience of complex systems. For that, the target complex system with emergent properties will be represented as a grid of cells, where each cell represents a component or unit of the system. The rules governing the behavior of the cells will simulate the interactions and dependencies between the different components. Resilience can be studied by simulating how a system responds to different types of disturbances or failures, such as the failure of a particular component or the disturbances within the connection logic between the components. By studying the system’s response to different types of disturbances, researchers can identify potential vulnerabilities and design strategies to improve the system’s resilience. The key advantage of using CA for resilience modeling in Industry 5.0 is that it enables modeling and optimizing the performance of complex, dynamic systems in a way that is both </a:t>
            </a:r>
            <a:r>
              <a:rPr lang="en-US" b="1" dirty="0">
                <a:solidFill>
                  <a:srgbClr val="7030A0"/>
                </a:solidFill>
                <a:latin typeface="Times New Roman" panose="02020603050405020304" pitchFamily="18" charset="0"/>
                <a:ea typeface="Calibri" panose="020F0502020204030204" pitchFamily="34" charset="0"/>
              </a:rPr>
              <a:t>flexible and efficient</a:t>
            </a:r>
            <a:r>
              <a:rPr lang="en-US" dirty="0">
                <a:solidFill>
                  <a:srgbClr val="000000"/>
                </a:solidFill>
                <a:latin typeface="Times New Roman" panose="02020603050405020304" pitchFamily="18" charset="0"/>
                <a:ea typeface="Calibri" panose="020F0502020204030204" pitchFamily="34" charset="0"/>
              </a:rPr>
              <a:t>.</a:t>
            </a:r>
            <a:endParaRPr lang="fi-FI" dirty="0">
              <a:solidFill>
                <a:srgbClr val="000000"/>
              </a:solidFill>
              <a:latin typeface="Times New Roman" panose="02020603050405020304" pitchFamily="18" charset="0"/>
              <a:ea typeface="Calibri" panose="020F0502020204030204" pitchFamily="34" charset="0"/>
            </a:endParaRPr>
          </a:p>
        </p:txBody>
      </p:sp>
      <p:grpSp>
        <p:nvGrpSpPr>
          <p:cNvPr id="24" name="Group 23"/>
          <p:cNvGrpSpPr/>
          <p:nvPr/>
        </p:nvGrpSpPr>
        <p:grpSpPr>
          <a:xfrm>
            <a:off x="8135327" y="754147"/>
            <a:ext cx="3600332" cy="5986285"/>
            <a:chOff x="8163608" y="848417"/>
            <a:chExt cx="3600332" cy="5986285"/>
          </a:xfrm>
        </p:grpSpPr>
        <p:grpSp>
          <p:nvGrpSpPr>
            <p:cNvPr id="22" name="Group 21"/>
            <p:cNvGrpSpPr/>
            <p:nvPr/>
          </p:nvGrpSpPr>
          <p:grpSpPr>
            <a:xfrm>
              <a:off x="8163608" y="848417"/>
              <a:ext cx="3600332" cy="5986285"/>
              <a:chOff x="8774169" y="1053341"/>
              <a:chExt cx="3376276" cy="5781361"/>
            </a:xfrm>
          </p:grpSpPr>
          <p:grpSp>
            <p:nvGrpSpPr>
              <p:cNvPr id="19" name="Group 18"/>
              <p:cNvGrpSpPr/>
              <p:nvPr/>
            </p:nvGrpSpPr>
            <p:grpSpPr>
              <a:xfrm>
                <a:off x="9131149" y="4719439"/>
                <a:ext cx="3000866" cy="1899026"/>
                <a:chOff x="310975" y="4492164"/>
                <a:chExt cx="3248629" cy="2146257"/>
              </a:xfrm>
            </p:grpSpPr>
            <p:pic>
              <p:nvPicPr>
                <p:cNvPr id="20" name="Picture 19"/>
                <p:cNvPicPr>
                  <a:picLocks noChangeAspect="1"/>
                </p:cNvPicPr>
                <p:nvPr/>
              </p:nvPicPr>
              <p:blipFill>
                <a:blip r:embed="rId2"/>
                <a:stretch>
                  <a:fillRect/>
                </a:stretch>
              </p:blipFill>
              <p:spPr>
                <a:xfrm>
                  <a:off x="310975" y="4515438"/>
                  <a:ext cx="3248629" cy="2092750"/>
                </a:xfrm>
                <a:prstGeom prst="rect">
                  <a:avLst/>
                </a:prstGeom>
                <a:ln w="25400">
                  <a:solidFill>
                    <a:schemeClr val="tx1"/>
                  </a:solidFill>
                </a:ln>
              </p:spPr>
            </p:pic>
            <p:pic>
              <p:nvPicPr>
                <p:cNvPr id="21" name="Picture 4" descr="Conway's Game of Life - Wikipedia"/>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896" y="4492164"/>
                  <a:ext cx="2980913" cy="2146257"/>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4"/>
              <a:stretch>
                <a:fillRect/>
              </a:stretch>
            </p:blipFill>
            <p:spPr>
              <a:xfrm>
                <a:off x="9135585" y="2372327"/>
                <a:ext cx="2996430" cy="2249053"/>
              </a:xfrm>
              <a:prstGeom prst="rect">
                <a:avLst/>
              </a:prstGeom>
              <a:ln w="25400">
                <a:solidFill>
                  <a:schemeClr val="tx1"/>
                </a:solidFill>
              </a:ln>
            </p:spPr>
          </p:pic>
          <p:pic>
            <p:nvPicPr>
              <p:cNvPr id="17" name="Picture 16"/>
              <p:cNvPicPr>
                <a:picLocks noChangeAspect="1"/>
              </p:cNvPicPr>
              <p:nvPr/>
            </p:nvPicPr>
            <p:blipFill>
              <a:blip r:embed="rId5"/>
              <a:stretch>
                <a:fillRect/>
              </a:stretch>
            </p:blipFill>
            <p:spPr>
              <a:xfrm>
                <a:off x="9131149" y="1053341"/>
                <a:ext cx="3000866" cy="1202713"/>
              </a:xfrm>
              <a:prstGeom prst="rect">
                <a:avLst/>
              </a:prstGeom>
              <a:ln w="25400">
                <a:solidFill>
                  <a:schemeClr val="tx1"/>
                </a:solidFill>
              </a:ln>
            </p:spPr>
          </p:pic>
          <p:pic>
            <p:nvPicPr>
              <p:cNvPr id="18" name="Picture 18" descr="http://www.csc.villanova.edu/~mdamian/Movies/6armmovie.gif"/>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4169" y="4302495"/>
                <a:ext cx="3376276" cy="253220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8544278" y="6156054"/>
              <a:ext cx="2501710" cy="461665"/>
            </a:xfrm>
            <a:prstGeom prst="rect">
              <a:avLst/>
            </a:prstGeom>
            <a:noFill/>
          </p:spPr>
          <p:txBody>
            <a:bodyPr wrap="none" lIns="91440" tIns="45720" rIns="91440" bIns="45720">
              <a:spAutoFit/>
            </a:bodyPr>
            <a:lstStyle/>
            <a:p>
              <a:pPr algn="ctr"/>
              <a:r>
                <a:rPr lang="en-US" sz="2400" b="1" cap="none" spc="0" dirty="0">
                  <a:ln w="0"/>
                  <a:solidFill>
                    <a:schemeClr val="accent1"/>
                  </a:solidFill>
                  <a:effectLst>
                    <a:outerShdw blurRad="38100" dist="25400" dir="5400000" algn="ctr" rotWithShape="0">
                      <a:srgbClr val="6E747A">
                        <a:alpha val="43000"/>
                      </a:srgbClr>
                    </a:outerShdw>
                  </a:effectLst>
                </a:rPr>
                <a:t>Cellular Automata</a:t>
              </a:r>
            </a:p>
          </p:txBody>
        </p:sp>
      </p:grpSp>
    </p:spTree>
    <p:extLst>
      <p:ext uri="{BB962C8B-B14F-4D97-AF65-F5344CB8AC3E}">
        <p14:creationId xmlns:p14="http://schemas.microsoft.com/office/powerpoint/2010/main" val="184005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7645" y="73455"/>
            <a:ext cx="11632676" cy="646331"/>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OBJECTIVE: </a:t>
            </a:r>
            <a:r>
              <a:rPr lang="en-US" sz="3200" b="1" dirty="0">
                <a:ln w="0"/>
                <a:solidFill>
                  <a:srgbClr val="FF0000"/>
                </a:solidFill>
                <a:effectLst>
                  <a:outerShdw blurRad="38100" dist="19050" dir="2700000" algn="tl" rotWithShape="0">
                    <a:schemeClr val="dk1">
                      <a:alpha val="40000"/>
                    </a:schemeClr>
                  </a:outerShdw>
                </a:effectLst>
              </a:rPr>
              <a:t>Upgrade Cellular Automata towards Resilience</a:t>
            </a:r>
            <a:endParaRPr lang="fi-FI" sz="3200" b="1"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226248" y="829450"/>
            <a:ext cx="11774078" cy="5847755"/>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We believe that </a:t>
            </a:r>
            <a:r>
              <a:rPr lang="en-US" sz="2000" b="1" dirty="0">
                <a:solidFill>
                  <a:srgbClr val="7030A0"/>
                </a:solidFill>
                <a:latin typeface="Times New Roman" panose="02020603050405020304" pitchFamily="18" charset="0"/>
                <a:cs typeface="Times New Roman" panose="02020603050405020304" pitchFamily="18" charset="0"/>
              </a:rPr>
              <a:t>capabilities of traditional CA </a:t>
            </a:r>
            <a:r>
              <a:rPr lang="en-US" sz="2000" dirty="0">
                <a:latin typeface="Times New Roman" panose="02020603050405020304" pitchFamily="18" charset="0"/>
                <a:cs typeface="Times New Roman" panose="02020603050405020304" pitchFamily="18" charset="0"/>
              </a:rPr>
              <a:t>for better resilience modelling and simulation </a:t>
            </a:r>
            <a:r>
              <a:rPr lang="en-US" sz="2000" b="1" dirty="0">
                <a:solidFill>
                  <a:srgbClr val="7030A0"/>
                </a:solidFill>
                <a:latin typeface="Times New Roman" panose="02020603050405020304" pitchFamily="18" charset="0"/>
                <a:cs typeface="Times New Roman" panose="02020603050405020304" pitchFamily="18" charset="0"/>
              </a:rPr>
              <a:t>could be upgraded </a:t>
            </a:r>
            <a:r>
              <a:rPr lang="en-US" sz="2000" dirty="0">
                <a:latin typeface="Times New Roman" panose="02020603050405020304" pitchFamily="18" charset="0"/>
                <a:cs typeface="Times New Roman" panose="02020603050405020304" pitchFamily="18" charset="0"/>
              </a:rPr>
              <a:t>if to enable different kind of cells and their interaction, particularly:</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cells, which represent people, tools, and machines aka </a:t>
            </a:r>
            <a:r>
              <a:rPr lang="en-US" b="1" dirty="0">
                <a:solidFill>
                  <a:srgbClr val="7030A0"/>
                </a:solidFill>
                <a:latin typeface="Times New Roman" panose="02020603050405020304" pitchFamily="18" charset="0"/>
                <a:cs typeface="Times New Roman" panose="02020603050405020304" pitchFamily="18" charset="0"/>
              </a:rPr>
              <a:t>“productive forces”</a:t>
            </a:r>
            <a:r>
              <a:rPr lang="en-US"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cells, which represent designed products, developed infrastructure, etc. aka </a:t>
            </a:r>
            <a:r>
              <a:rPr lang="en-US" b="1" dirty="0">
                <a:solidFill>
                  <a:srgbClr val="7030A0"/>
                </a:solidFill>
                <a:latin typeface="Times New Roman" panose="02020603050405020304" pitchFamily="18" charset="0"/>
                <a:cs typeface="Times New Roman" panose="02020603050405020304" pitchFamily="18" charset="0"/>
              </a:rPr>
              <a:t>“manufacturing results”</a:t>
            </a:r>
            <a:r>
              <a:rPr lang="en-US"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cells, which represent </a:t>
            </a:r>
            <a:r>
              <a:rPr lang="en-US" b="1" dirty="0">
                <a:solidFill>
                  <a:srgbClr val="7030A0"/>
                </a:solidFill>
                <a:latin typeface="Times New Roman" panose="02020603050405020304" pitchFamily="18" charset="0"/>
                <a:cs typeface="Times New Roman" panose="02020603050405020304" pitchFamily="18" charset="0"/>
              </a:rPr>
              <a:t>“adversaries” </a:t>
            </a:r>
            <a:r>
              <a:rPr lang="en-US" dirty="0">
                <a:latin typeface="Times New Roman" panose="02020603050405020304" pitchFamily="18" charset="0"/>
                <a:cs typeface="Times New Roman" panose="02020603050405020304" pitchFamily="18" charset="0"/>
              </a:rPr>
              <a:t>like people and infrastructure capable to attack and disrupt/destroy other cells. </a:t>
            </a:r>
          </a:p>
          <a:p>
            <a:pPr algn="just"/>
            <a:endParaRPr lang="en-US" sz="1000" dirty="0">
              <a:latin typeface="Times New Roman" panose="02020603050405020304" pitchFamily="18" charset="0"/>
              <a:cs typeface="Times New Roman" panose="02020603050405020304" pitchFamily="18" charset="0"/>
            </a:endParaRPr>
          </a:p>
          <a:p>
            <a:pPr algn="just">
              <a:spcAft>
                <a:spcPts val="600"/>
              </a:spcAft>
            </a:pPr>
            <a:r>
              <a:rPr lang="en-US" sz="2000" b="1" dirty="0">
                <a:solidFill>
                  <a:srgbClr val="7030A0"/>
                </a:solidFill>
                <a:latin typeface="Times New Roman" panose="02020603050405020304" pitchFamily="18" charset="0"/>
                <a:cs typeface="Times New Roman" panose="02020603050405020304" pitchFamily="18" charset="0"/>
              </a:rPr>
              <a:t>Rules</a:t>
            </a:r>
            <a:r>
              <a:rPr lang="en-US" sz="2000" dirty="0">
                <a:latin typeface="Times New Roman" panose="02020603050405020304" pitchFamily="18" charset="0"/>
                <a:cs typeface="Times New Roman" panose="02020603050405020304" pitchFamily="18" charset="0"/>
              </a:rPr>
              <a:t> in such “resilient” CA will represent some specific relationships, which are important in the resilience context, such as:</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b="1" i="1" dirty="0">
                <a:solidFill>
                  <a:srgbClr val="7030A0"/>
                </a:solidFill>
                <a:latin typeface="Times New Roman" panose="02020603050405020304" pitchFamily="18" charset="0"/>
                <a:cs typeface="Times New Roman" panose="02020603050405020304" pitchFamily="18" charset="0"/>
              </a:rPr>
              <a:t>evolution and self-recovery of productive forces</a:t>
            </a:r>
            <a:r>
              <a:rPr lang="en-US"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r>
              <a:rPr lang="en-US" b="1" i="1" dirty="0">
                <a:solidFill>
                  <a:srgbClr val="7030A0"/>
                </a:solidFill>
                <a:latin typeface="Times New Roman" panose="02020603050405020304" pitchFamily="18" charset="0"/>
                <a:cs typeface="Times New Roman" panose="02020603050405020304" pitchFamily="18" charset="0"/>
              </a:rPr>
              <a:t>evolution and recovery of manufacturing results </a:t>
            </a:r>
            <a:r>
              <a:rPr lang="en-US" dirty="0">
                <a:latin typeface="Times New Roman" panose="02020603050405020304" pitchFamily="18" charset="0"/>
                <a:cs typeface="Times New Roman" panose="02020603050405020304" pitchFamily="18" charset="0"/>
              </a:rPr>
              <a:t>depending on productive forces dynamics;</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r>
              <a:rPr lang="en-US" b="1" i="1" dirty="0">
                <a:solidFill>
                  <a:srgbClr val="7030A0"/>
                </a:solidFill>
                <a:latin typeface="Times New Roman" panose="02020603050405020304" pitchFamily="18" charset="0"/>
                <a:cs typeface="Times New Roman" panose="02020603050405020304" pitchFamily="18" charset="0"/>
              </a:rPr>
              <a:t>attack and defence activity </a:t>
            </a:r>
            <a:r>
              <a:rPr lang="en-US" dirty="0">
                <a:latin typeface="Times New Roman" panose="02020603050405020304" pitchFamily="18" charset="0"/>
                <a:cs typeface="Times New Roman" panose="02020603050405020304" pitchFamily="18" charset="0"/>
              </a:rPr>
              <a:t>between adversarial cells representing different actors, etc.</a:t>
            </a:r>
          </a:p>
          <a:p>
            <a:pPr algn="just"/>
            <a:endParaRPr lang="en-US" sz="1000" dirty="0">
              <a:latin typeface="Times New Roman" panose="02020603050405020304" pitchFamily="18" charset="0"/>
              <a:cs typeface="Times New Roman" panose="02020603050405020304" pitchFamily="18" charset="0"/>
            </a:endParaRPr>
          </a:p>
          <a:p>
            <a:pPr algn="just">
              <a:spcAft>
                <a:spcPts val="600"/>
              </a:spcAft>
            </a:pPr>
            <a:r>
              <a:rPr lang="en-US" sz="2000" b="1" dirty="0">
                <a:solidFill>
                  <a:srgbClr val="FF0000"/>
                </a:solidFill>
                <a:latin typeface="Times New Roman" panose="02020603050405020304" pitchFamily="18" charset="0"/>
                <a:cs typeface="Times New Roman" panose="02020603050405020304" pitchFamily="18" charset="0"/>
              </a:rPr>
              <a:t>OUR OBJECTIVE</a:t>
            </a:r>
            <a:r>
              <a:rPr lang="en-US" sz="2000" dirty="0">
                <a:latin typeface="Times New Roman" panose="02020603050405020304" pitchFamily="18" charset="0"/>
                <a:cs typeface="Times New Roman" panose="02020603050405020304" pitchFamily="18" charset="0"/>
              </a:rPr>
              <a:t>: In this study, we are going to introduce a couple of dimensions for further </a:t>
            </a:r>
            <a:r>
              <a:rPr lang="en-US" sz="2000" b="1" dirty="0">
                <a:solidFill>
                  <a:srgbClr val="FF0000"/>
                </a:solidFill>
                <a:latin typeface="Times New Roman" panose="02020603050405020304" pitchFamily="18" charset="0"/>
                <a:cs typeface="Times New Roman" panose="02020603050405020304" pitchFamily="18" charset="0"/>
              </a:rPr>
              <a:t>evolution of CA towards resilience</a:t>
            </a:r>
            <a:r>
              <a:rPr lang="en-US" sz="2000" dirty="0">
                <a:latin typeface="Times New Roman" panose="02020603050405020304" pitchFamily="18" charset="0"/>
                <a:cs typeface="Times New Roman" panose="02020603050405020304" pitchFamily="18" charset="0"/>
              </a:rPr>
              <a:t>, particularly:</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the </a:t>
            </a:r>
            <a:r>
              <a:rPr lang="en-US" b="1" dirty="0">
                <a:solidFill>
                  <a:srgbClr val="FF0000"/>
                </a:solidFill>
                <a:latin typeface="Times New Roman" panose="02020603050405020304" pitchFamily="18" charset="0"/>
                <a:cs typeface="Times New Roman" panose="02020603050405020304" pitchFamily="18" charset="0"/>
              </a:rPr>
              <a:t>“creativity” dimension</a:t>
            </a:r>
            <a:r>
              <a:rPr lang="en-US" dirty="0">
                <a:latin typeface="Times New Roman" panose="02020603050405020304" pitchFamily="18" charset="0"/>
                <a:cs typeface="Times New Roman" panose="02020603050405020304" pitchFamily="18" charset="0"/>
              </a:rPr>
              <a:t> (to handle relationships between producers and products); and …</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the </a:t>
            </a:r>
            <a:r>
              <a:rPr lang="en-US" b="1" dirty="0">
                <a:solidFill>
                  <a:srgbClr val="FF0000"/>
                </a:solidFill>
                <a:latin typeface="Times New Roman" panose="02020603050405020304" pitchFamily="18" charset="0"/>
                <a:cs typeface="Times New Roman" panose="02020603050405020304" pitchFamily="18" charset="0"/>
              </a:rPr>
              <a:t>“adversarial” dimension</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handle adversarial activity of cells).</a:t>
            </a:r>
          </a:p>
          <a:p>
            <a:pPr algn="just"/>
            <a:endParaRPr lang="en-US" sz="16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As the basis to represent our CA upgrades (</a:t>
            </a:r>
            <a:r>
              <a:rPr lang="en-GB" sz="2000" dirty="0">
                <a:latin typeface="Times New Roman" panose="02020603050405020304" pitchFamily="18" charset="0"/>
                <a:cs typeface="Times New Roman" panose="02020603050405020304" pitchFamily="18" charset="0"/>
              </a:rPr>
              <a:t>“</a:t>
            </a:r>
            <a:r>
              <a:rPr lang="en-GB" sz="2000" b="1" dirty="0">
                <a:solidFill>
                  <a:srgbClr val="FF0000"/>
                </a:solidFill>
                <a:latin typeface="Times New Roman" panose="02020603050405020304" pitchFamily="18" charset="0"/>
                <a:cs typeface="Times New Roman" panose="02020603050405020304" pitchFamily="18" charset="0"/>
              </a:rPr>
              <a:t>Game of Life and Creation</a:t>
            </a:r>
            <a:r>
              <a:rPr lang="en-GB" sz="2000" dirty="0">
                <a:latin typeface="Times New Roman" panose="02020603050405020304" pitchFamily="18" charset="0"/>
                <a:cs typeface="Times New Roman" panose="02020603050405020304" pitchFamily="18" charset="0"/>
              </a:rPr>
              <a:t>” to address the “creativity” dimension, “</a:t>
            </a:r>
            <a:r>
              <a:rPr lang="en-GB" sz="2000" b="1" dirty="0">
                <a:solidFill>
                  <a:srgbClr val="FF393E"/>
                </a:solidFill>
                <a:latin typeface="Times New Roman" panose="02020603050405020304" pitchFamily="18" charset="0"/>
                <a:cs typeface="Times New Roman" panose="02020603050405020304" pitchFamily="18" charset="0"/>
              </a:rPr>
              <a:t>War and Peace</a:t>
            </a:r>
            <a:r>
              <a:rPr lang="en-GB" sz="2000" dirty="0">
                <a:latin typeface="Times New Roman" panose="02020603050405020304" pitchFamily="18" charset="0"/>
                <a:cs typeface="Times New Roman" panose="02020603050405020304" pitchFamily="18" charset="0"/>
              </a:rPr>
              <a:t>” to address the “adversarial” dimension,</a:t>
            </a:r>
            <a:r>
              <a:rPr lang="en-US" sz="2000" dirty="0">
                <a:latin typeface="Times New Roman" panose="02020603050405020304" pitchFamily="18" charset="0"/>
                <a:cs typeface="Times New Roman" panose="02020603050405020304" pitchFamily="18" charset="0"/>
              </a:rPr>
              <a:t> and “</a:t>
            </a:r>
            <a:r>
              <a:rPr lang="en-GB" sz="2000" b="1" dirty="0">
                <a:solidFill>
                  <a:srgbClr val="FF393E"/>
                </a:solidFill>
                <a:latin typeface="Times New Roman" panose="02020603050405020304" pitchFamily="18" charset="0"/>
                <a:cs typeface="Times New Roman" panose="02020603050405020304" pitchFamily="18" charset="0"/>
              </a:rPr>
              <a:t>War and Creation</a:t>
            </a:r>
            <a:r>
              <a:rPr lang="en-US" sz="2000" dirty="0">
                <a:latin typeface="Times New Roman" panose="02020603050405020304" pitchFamily="18" charset="0"/>
                <a:cs typeface="Times New Roman" panose="02020603050405020304" pitchFamily="18" charset="0"/>
              </a:rPr>
              <a:t>” to address both dimensions simultaneously) towards simulating resilience, we take the most famous ever CA, i.e., Conway’s “</a:t>
            </a:r>
            <a:r>
              <a:rPr lang="en-US" sz="2000" b="1" dirty="0">
                <a:solidFill>
                  <a:srgbClr val="7030A0"/>
                </a:solidFill>
                <a:latin typeface="Times New Roman" panose="02020603050405020304" pitchFamily="18" charset="0"/>
                <a:cs typeface="Times New Roman" panose="02020603050405020304" pitchFamily="18" charset="0"/>
              </a:rPr>
              <a:t>Game of Life</a:t>
            </a:r>
            <a:r>
              <a:rPr lang="en-US" sz="2000" dirty="0">
                <a:latin typeface="Times New Roman" panose="02020603050405020304" pitchFamily="18" charset="0"/>
                <a:cs typeface="Times New Roman" panose="02020603050405020304" pitchFamily="18" charset="0"/>
              </a:rPr>
              <a:t>”.</a:t>
            </a:r>
            <a:endParaRPr lang="fi-FI"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068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27" y="17809"/>
            <a:ext cx="12192000" cy="1092607"/>
          </a:xfrm>
          <a:prstGeom prst="rect">
            <a:avLst/>
          </a:prstGeom>
        </p:spPr>
        <p:txBody>
          <a:bodyPr wrap="square">
            <a:spAutoFit/>
          </a:bodyPr>
          <a:lstStyle/>
          <a:p>
            <a:pPr indent="173990" algn="just">
              <a:spcBef>
                <a:spcPts val="300"/>
              </a:spcBef>
              <a:spcAft>
                <a:spcPts val="300"/>
              </a:spcAft>
            </a:pPr>
            <a:r>
              <a:rPr lang="en-US" sz="3200" b="1" dirty="0">
                <a:ln w="0"/>
                <a:solidFill>
                  <a:srgbClr val="FF0000"/>
                </a:solidFill>
                <a:effectLst>
                  <a:outerShdw blurRad="38100" dist="19050" dir="2700000" algn="tl" rotWithShape="0">
                    <a:schemeClr val="dk1">
                      <a:alpha val="40000"/>
                    </a:schemeClr>
                  </a:outerShdw>
                </a:effectLst>
              </a:rPr>
              <a:t>“Game of Life and Creation” </a:t>
            </a:r>
            <a:r>
              <a:rPr lang="en-GB" sz="3200" b="1" dirty="0">
                <a:ln w="0"/>
                <a:solidFill>
                  <a:srgbClr val="FF0000"/>
                </a:solidFill>
                <a:effectLst>
                  <a:outerShdw blurRad="38100" dist="19050" dir="2700000" algn="tl" rotWithShape="0">
                    <a:schemeClr val="dk1">
                      <a:alpha val="40000"/>
                    </a:schemeClr>
                  </a:outerShdw>
                </a:effectLst>
              </a:rPr>
              <a:t>(“rock creation” version) </a:t>
            </a:r>
            <a:r>
              <a:rPr lang="en-US" sz="3200" b="1" dirty="0">
                <a:ln w="0"/>
                <a:solidFill>
                  <a:srgbClr val="FF0000"/>
                </a:solidFill>
                <a:effectLst>
                  <a:outerShdw blurRad="38100" dist="19050" dir="2700000" algn="tl" rotWithShape="0">
                    <a:schemeClr val="dk1">
                      <a:alpha val="40000"/>
                    </a:schemeClr>
                  </a:outerShdw>
                </a:effectLst>
              </a:rPr>
              <a:t>rules</a:t>
            </a:r>
            <a:endParaRPr lang="en-US" sz="4000" b="1" dirty="0">
              <a:ln w="0"/>
              <a:solidFill>
                <a:srgbClr val="FF0000"/>
              </a:solidFill>
              <a:effectLst>
                <a:outerShdw blurRad="38100" dist="19050" dir="2700000" algn="tl" rotWithShape="0">
                  <a:schemeClr val="dk1">
                    <a:alpha val="40000"/>
                  </a:schemeClr>
                </a:outerShdw>
              </a:effectLst>
            </a:endParaRPr>
          </a:p>
          <a:p>
            <a:pPr indent="173990" algn="just">
              <a:spcBef>
                <a:spcPts val="300"/>
              </a:spcBef>
              <a:spcAft>
                <a:spcPts val="300"/>
              </a:spcAft>
            </a:pPr>
            <a:r>
              <a:rPr lang="en-US" sz="2800" b="1" dirty="0">
                <a:ln w="0"/>
                <a:solidFill>
                  <a:srgbClr val="FF0000"/>
                </a:solidFill>
                <a:effectLst>
                  <a:outerShdw blurRad="38100" dist="19050" dir="2700000" algn="tl" rotWithShape="0">
                    <a:schemeClr val="dk1">
                      <a:alpha val="40000"/>
                    </a:schemeClr>
                  </a:outerShdw>
                </a:effectLst>
              </a:rPr>
              <a:t>(creation vs. reproduction)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4" name="Rectangle 3"/>
          <p:cNvSpPr/>
          <p:nvPr/>
        </p:nvSpPr>
        <p:spPr>
          <a:xfrm>
            <a:off x="96252" y="1173209"/>
            <a:ext cx="6323402" cy="4093428"/>
          </a:xfrm>
          <a:prstGeom prst="rect">
            <a:avLst/>
          </a:prstGeom>
          <a:solidFill>
            <a:schemeClr val="bg1">
              <a:lumMod val="85000"/>
            </a:schemeClr>
          </a:solidFill>
          <a:ln w="38100">
            <a:solidFill>
              <a:schemeClr val="tx1"/>
            </a:solidFill>
          </a:ln>
        </p:spPr>
        <p:txBody>
          <a:bodyPr wrap="square">
            <a:spAutoFit/>
          </a:bodyPr>
          <a:lstStyle/>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1:</a:t>
            </a:r>
            <a:r>
              <a:rPr lang="en-US" dirty="0">
                <a:solidFill>
                  <a:srgbClr val="000000"/>
                </a:solidFill>
                <a:latin typeface="Times New Roman" panose="02020603050405020304" pitchFamily="18" charset="0"/>
                <a:ea typeface="Calibri" panose="020F0502020204030204" pitchFamily="34" charset="0"/>
              </a:rPr>
              <a:t> Any live cell with fewer than two live neighbors dies (becomes empty), as if caused by underpopulation.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2:</a:t>
            </a:r>
            <a:r>
              <a:rPr lang="en-US" dirty="0">
                <a:solidFill>
                  <a:srgbClr val="000000"/>
                </a:solidFill>
                <a:latin typeface="Times New Roman" panose="02020603050405020304" pitchFamily="18" charset="0"/>
                <a:ea typeface="Calibri" panose="020F0502020204030204" pitchFamily="34" charset="0"/>
              </a:rPr>
              <a:t> Any live cell with two or three live neighbors continue living in the next generation.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3: </a:t>
            </a:r>
            <a:r>
              <a:rPr lang="en-US" dirty="0">
                <a:solidFill>
                  <a:srgbClr val="000000"/>
                </a:solidFill>
                <a:latin typeface="Times New Roman" panose="02020603050405020304" pitchFamily="18" charset="0"/>
                <a:ea typeface="Calibri" panose="020F0502020204030204" pitchFamily="34" charset="0"/>
              </a:rPr>
              <a:t>Any live cell with more than three live neighbors dies (becomes empty), as if by overpopulation.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4: </a:t>
            </a:r>
            <a:r>
              <a:rPr lang="en-US" dirty="0">
                <a:solidFill>
                  <a:srgbClr val="000000"/>
                </a:solidFill>
                <a:latin typeface="Times New Roman" panose="02020603050405020304" pitchFamily="18" charset="0"/>
                <a:ea typeface="Calibri" panose="020F0502020204030204" pitchFamily="34" charset="0"/>
              </a:rPr>
              <a:t>Any dead (or empty) cell with exactly three live neighbors becomes a live cell, as if by reproduction.</a:t>
            </a:r>
          </a:p>
          <a:p>
            <a:pPr indent="173990" algn="just">
              <a:spcBef>
                <a:spcPts val="1200"/>
              </a:spcBef>
              <a:spcAft>
                <a:spcPts val="1200"/>
              </a:spcAft>
            </a:pPr>
            <a:r>
              <a:rPr lang="en-US" b="1" i="1" u="sng" dirty="0">
                <a:solidFill>
                  <a:srgbClr val="FF393E"/>
                </a:solidFill>
                <a:latin typeface="Times New Roman" panose="02020603050405020304" pitchFamily="18" charset="0"/>
                <a:ea typeface="Calibri" panose="020F0502020204030204" pitchFamily="34" charset="0"/>
              </a:rPr>
              <a:t>Rule 5:</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7030A0"/>
                </a:solidFill>
                <a:latin typeface="Times New Roman" panose="02020603050405020304" pitchFamily="18" charset="0"/>
                <a:ea typeface="Calibri" panose="020F0502020204030204" pitchFamily="34" charset="0"/>
              </a:rPr>
              <a:t>Any dead (or empty) cell with exactly two live neighbors becomes a rock cell, as if by creation (construction).</a:t>
            </a:r>
            <a:endParaRPr lang="fi-FI" b="1" dirty="0">
              <a:solidFill>
                <a:srgbClr val="7030A0"/>
              </a:solidFill>
              <a:latin typeface="Times New Roman" panose="02020603050405020304" pitchFamily="18" charset="0"/>
              <a:ea typeface="Calibri" panose="020F0502020204030204" pitchFamily="34" charset="0"/>
            </a:endParaRPr>
          </a:p>
        </p:txBody>
      </p:sp>
      <p:grpSp>
        <p:nvGrpSpPr>
          <p:cNvPr id="2" name="Group 1"/>
          <p:cNvGrpSpPr/>
          <p:nvPr/>
        </p:nvGrpSpPr>
        <p:grpSpPr>
          <a:xfrm>
            <a:off x="8603263" y="890408"/>
            <a:ext cx="3135584" cy="1809946"/>
            <a:chOff x="8603263" y="890408"/>
            <a:chExt cx="3135584" cy="1809946"/>
          </a:xfrm>
        </p:grpSpPr>
        <p:sp>
          <p:nvSpPr>
            <p:cNvPr id="37" name="Rounded Rectangle 36"/>
            <p:cNvSpPr/>
            <p:nvPr/>
          </p:nvSpPr>
          <p:spPr>
            <a:xfrm>
              <a:off x="8603263" y="890408"/>
              <a:ext cx="3135584" cy="1809946"/>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827126" y="1060954"/>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27126" y="1594241"/>
              <a:ext cx="365760" cy="365760"/>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8827126" y="2120972"/>
              <a:ext cx="365760" cy="379563"/>
            </a:xfrm>
            <a:prstGeom prst="rect">
              <a:avLst/>
            </a:prstGeom>
          </p:spPr>
        </p:pic>
        <p:sp>
          <p:nvSpPr>
            <p:cNvPr id="12" name="Rectangle 11"/>
            <p:cNvSpPr/>
            <p:nvPr/>
          </p:nvSpPr>
          <p:spPr>
            <a:xfrm>
              <a:off x="9372429" y="1009085"/>
              <a:ext cx="116910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a:t>
              </a:r>
            </a:p>
          </p:txBody>
        </p:sp>
        <p:sp>
          <p:nvSpPr>
            <p:cNvPr id="13" name="Rectangle 12"/>
            <p:cNvSpPr/>
            <p:nvPr/>
          </p:nvSpPr>
          <p:spPr>
            <a:xfrm>
              <a:off x="9372429" y="1539936"/>
              <a:ext cx="127002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Rock cell</a:t>
              </a:r>
            </a:p>
          </p:txBody>
        </p:sp>
        <p:sp>
          <p:nvSpPr>
            <p:cNvPr id="14" name="Rectangle 13"/>
            <p:cNvSpPr/>
            <p:nvPr/>
          </p:nvSpPr>
          <p:spPr>
            <a:xfrm>
              <a:off x="9381856" y="2065964"/>
              <a:ext cx="235699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grpSp>
      <p:grpSp>
        <p:nvGrpSpPr>
          <p:cNvPr id="39" name="Group 38"/>
          <p:cNvGrpSpPr/>
          <p:nvPr/>
        </p:nvGrpSpPr>
        <p:grpSpPr>
          <a:xfrm>
            <a:off x="6300076" y="2890021"/>
            <a:ext cx="5117616" cy="2867985"/>
            <a:chOff x="6300076" y="2890021"/>
            <a:chExt cx="5117616" cy="2867985"/>
          </a:xfrm>
        </p:grpSpPr>
        <p:pic>
          <p:nvPicPr>
            <p:cNvPr id="5" name="Picture 4"/>
            <p:cNvPicPr>
              <a:picLocks noChangeAspect="1"/>
            </p:cNvPicPr>
            <p:nvPr/>
          </p:nvPicPr>
          <p:blipFill>
            <a:blip r:embed="rId3"/>
            <a:stretch>
              <a:fillRect/>
            </a:stretch>
          </p:blipFill>
          <p:spPr>
            <a:xfrm>
              <a:off x="7630301" y="2890022"/>
              <a:ext cx="1238300" cy="1254227"/>
            </a:xfrm>
            <a:prstGeom prst="rect">
              <a:avLst/>
            </a:prstGeom>
          </p:spPr>
        </p:pic>
        <p:pic>
          <p:nvPicPr>
            <p:cNvPr id="6" name="Picture 5"/>
            <p:cNvPicPr>
              <a:picLocks noChangeAspect="1"/>
            </p:cNvPicPr>
            <p:nvPr/>
          </p:nvPicPr>
          <p:blipFill>
            <a:blip r:embed="rId3"/>
            <a:stretch>
              <a:fillRect/>
            </a:stretch>
          </p:blipFill>
          <p:spPr>
            <a:xfrm>
              <a:off x="10179392" y="2890021"/>
              <a:ext cx="1238300" cy="1254227"/>
            </a:xfrm>
            <a:prstGeom prst="rect">
              <a:avLst/>
            </a:prstGeom>
          </p:spPr>
        </p:pic>
        <p:pic>
          <p:nvPicPr>
            <p:cNvPr id="7" name="Picture 6"/>
            <p:cNvPicPr>
              <a:picLocks noChangeAspect="1"/>
            </p:cNvPicPr>
            <p:nvPr/>
          </p:nvPicPr>
          <p:blipFill>
            <a:blip r:embed="rId3"/>
            <a:stretch>
              <a:fillRect/>
            </a:stretch>
          </p:blipFill>
          <p:spPr>
            <a:xfrm>
              <a:off x="7630301" y="4503779"/>
              <a:ext cx="1238300" cy="1254227"/>
            </a:xfrm>
            <a:prstGeom prst="rect">
              <a:avLst/>
            </a:prstGeom>
          </p:spPr>
        </p:pic>
        <p:pic>
          <p:nvPicPr>
            <p:cNvPr id="8" name="Picture 7"/>
            <p:cNvPicPr>
              <a:picLocks noChangeAspect="1"/>
            </p:cNvPicPr>
            <p:nvPr/>
          </p:nvPicPr>
          <p:blipFill>
            <a:blip r:embed="rId3"/>
            <a:stretch>
              <a:fillRect/>
            </a:stretch>
          </p:blipFill>
          <p:spPr>
            <a:xfrm>
              <a:off x="10179392" y="4503778"/>
              <a:ext cx="1238300" cy="1254227"/>
            </a:xfrm>
            <a:prstGeom prst="rect">
              <a:avLst/>
            </a:prstGeom>
          </p:spPr>
        </p:pic>
        <p:sp>
          <p:nvSpPr>
            <p:cNvPr id="15" name="Right Arrow 14"/>
            <p:cNvSpPr/>
            <p:nvPr/>
          </p:nvSpPr>
          <p:spPr>
            <a:xfrm rot="21141019">
              <a:off x="6300076" y="3817390"/>
              <a:ext cx="1213596"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605676">
              <a:off x="6332950" y="4861816"/>
              <a:ext cx="127265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61919" y="3320587"/>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50937" y="291788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058616" y="3732527"/>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217246" y="3324004"/>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006264" y="292130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15662" y="3732527"/>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057144" y="3334254"/>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23542" y="3327766"/>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057144" y="4951271"/>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604699" y="4948011"/>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619844" y="3323249"/>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461858" y="454458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057144" y="535463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1010801" y="4537901"/>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610412" y="535468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604546" y="4938629"/>
              <a:ext cx="365760" cy="365760"/>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9103399" y="3335364"/>
              <a:ext cx="91193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9103399" y="4948011"/>
              <a:ext cx="91193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86565" y="5320827"/>
            <a:ext cx="7227355" cy="1477328"/>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If applied, these rules are supposed to create at each iteration a new pattern of live, dead, and constructed rock cells. One may notice that the new </a:t>
            </a:r>
            <a:r>
              <a:rPr lang="en-GB" i="1" dirty="0">
                <a:latin typeface="Times New Roman" panose="02020603050405020304" pitchFamily="18" charset="0"/>
                <a:ea typeface="SimSun" panose="02010600030101010101" pitchFamily="2" charset="-122"/>
              </a:rPr>
              <a:t>Rule 5</a:t>
            </a:r>
            <a:r>
              <a:rPr lang="en-GB" dirty="0">
                <a:latin typeface="Times New Roman" panose="02020603050405020304" pitchFamily="18" charset="0"/>
                <a:ea typeface="SimSun" panose="02010600030101010101" pitchFamily="2" charset="-122"/>
              </a:rPr>
              <a:t> not only specifies how rock cells appear but also impact CA by taking away free spaces that could be otherwise used for the live cells reproduction. Rock cells themselves never die nor take part as parents in reproduction.</a:t>
            </a:r>
            <a:endParaRPr lang="en-US" dirty="0"/>
          </a:p>
        </p:txBody>
      </p:sp>
    </p:spTree>
    <p:extLst>
      <p:ext uri="{BB962C8B-B14F-4D97-AF65-F5344CB8AC3E}">
        <p14:creationId xmlns:p14="http://schemas.microsoft.com/office/powerpoint/2010/main" val="69267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503" y="267854"/>
            <a:ext cx="7484937" cy="6055944"/>
          </a:xfrm>
          <a:prstGeom prst="rect">
            <a:avLst/>
          </a:prstGeom>
          <a:noFill/>
          <a:ln>
            <a:noFill/>
          </a:ln>
        </p:spPr>
      </p:pic>
      <p:sp>
        <p:nvSpPr>
          <p:cNvPr id="5" name="Rectangle 4"/>
          <p:cNvSpPr/>
          <p:nvPr/>
        </p:nvSpPr>
        <p:spPr>
          <a:xfrm>
            <a:off x="64793" y="2002796"/>
            <a:ext cx="4565155" cy="2862322"/>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Evolution within the “rock creation” version of the “Game of Life and Creation”:</a:t>
            </a:r>
          </a:p>
          <a:p>
            <a:pPr algn="just"/>
            <a:endParaRPr lang="en-GB" dirty="0">
              <a:latin typeface="Times New Roman" panose="02020603050405020304" pitchFamily="18" charset="0"/>
              <a:ea typeface="SimSun" panose="02010600030101010101" pitchFamily="2" charset="-122"/>
            </a:endParaRPr>
          </a:p>
          <a:p>
            <a:pPr marL="342900" indent="-342900" algn="just">
              <a:buAutoNum type="alphaLcParenBoth"/>
            </a:pPr>
            <a:r>
              <a:rPr lang="en-GB" dirty="0">
                <a:latin typeface="Times New Roman" panose="02020603050405020304" pitchFamily="18" charset="0"/>
                <a:ea typeface="SimSun" panose="02010600030101010101" pitchFamily="2" charset="-122"/>
              </a:rPr>
              <a:t>“Blinker” – cycling with four rocks created;</a:t>
            </a:r>
          </a:p>
          <a:p>
            <a:pPr marL="342900" indent="-342900" algn="just">
              <a:buAutoNum type="alphaLcParenBoth"/>
            </a:pPr>
            <a:r>
              <a:rPr lang="en-GB" dirty="0">
                <a:latin typeface="Times New Roman" panose="02020603050405020304" pitchFamily="18" charset="0"/>
                <a:ea typeface="SimSun" panose="02010600030101010101" pitchFamily="2" charset="-122"/>
              </a:rPr>
              <a:t>Four living cells evolve into “Beehive” and create rocks around;</a:t>
            </a:r>
          </a:p>
          <a:p>
            <a:pPr marL="342900" indent="-342900" algn="just">
              <a:buAutoNum type="alphaLcParenBoth"/>
            </a:pPr>
            <a:r>
              <a:rPr lang="en-GB" dirty="0">
                <a:latin typeface="Times New Roman" panose="02020603050405020304" pitchFamily="18" charset="0"/>
                <a:ea typeface="SimSun" panose="02010600030101010101" pitchFamily="2" charset="-122"/>
              </a:rPr>
              <a:t>evolution and death of “Latin cross” but with remaining rocks;</a:t>
            </a:r>
          </a:p>
          <a:p>
            <a:pPr marL="342900" indent="-342900" algn="just">
              <a:buAutoNum type="alphaLcParenBoth"/>
            </a:pPr>
            <a:r>
              <a:rPr lang="en-GB" dirty="0">
                <a:latin typeface="Times New Roman" panose="02020603050405020304" pitchFamily="18" charset="0"/>
                <a:ea typeface="SimSun" panose="02010600030101010101" pitchFamily="2" charset="-122"/>
              </a:rPr>
              <a:t>Evolution of “Ants” into “Block” with many rocks created.</a:t>
            </a:r>
            <a:endParaRPr lang="en-US" dirty="0"/>
          </a:p>
        </p:txBody>
      </p:sp>
      <p:grpSp>
        <p:nvGrpSpPr>
          <p:cNvPr id="7" name="Group 6"/>
          <p:cNvGrpSpPr/>
          <p:nvPr/>
        </p:nvGrpSpPr>
        <p:grpSpPr>
          <a:xfrm>
            <a:off x="10188882" y="258427"/>
            <a:ext cx="1908848" cy="1431637"/>
            <a:chOff x="2320924" y="267854"/>
            <a:chExt cx="1908848" cy="1431637"/>
          </a:xfrm>
        </p:grpSpPr>
        <p:pic>
          <p:nvPicPr>
            <p:cNvPr id="1026" name="Picture 2" descr="Game of Life, Part 1, The Rule » Cleve's Corner: Cleve Moler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20924" y="267854"/>
              <a:ext cx="1908848" cy="14316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64873" y="609600"/>
              <a:ext cx="212436" cy="221674"/>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35445" y="609600"/>
              <a:ext cx="212436" cy="221674"/>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64873" y="1071610"/>
              <a:ext cx="212436" cy="221674"/>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35445" y="1071610"/>
              <a:ext cx="212436" cy="221674"/>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9427" y="17809"/>
            <a:ext cx="4340795" cy="1892826"/>
          </a:xfrm>
          <a:prstGeom prst="rect">
            <a:avLst/>
          </a:prstGeom>
        </p:spPr>
        <p:txBody>
          <a:bodyPr wrap="square">
            <a:spAutoFit/>
          </a:bodyPr>
          <a:lstStyle/>
          <a:p>
            <a:pPr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“Game of Life and Creation” example</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(“rock creation” version)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7043" y="4870761"/>
            <a:ext cx="4670835" cy="1938992"/>
          </a:xfrm>
          <a:prstGeom prst="rect">
            <a:avLst/>
          </a:prstGeom>
        </p:spPr>
        <p:txBody>
          <a:bodyPr wrap="square">
            <a:spAutoFit/>
          </a:bodyPr>
          <a:lstStyle/>
          <a:p>
            <a:pPr algn="just"/>
            <a:r>
              <a:rPr lang="en-GB" sz="1200" b="1" i="1" dirty="0">
                <a:latin typeface="Times New Roman" panose="02020603050405020304" pitchFamily="18" charset="0"/>
                <a:ea typeface="SimSun" panose="02010600030101010101" pitchFamily="2" charset="-122"/>
              </a:rPr>
              <a:t>Note:</a:t>
            </a:r>
            <a:r>
              <a:rPr lang="en-GB" sz="1200" dirty="0">
                <a:latin typeface="Times New Roman" panose="02020603050405020304" pitchFamily="18" charset="0"/>
                <a:ea typeface="SimSun" panose="02010600030101010101" pitchFamily="2" charset="-122"/>
              </a:rPr>
              <a:t> (a) Blinker’s live cells in the “Game of Life and Creation” behave the same way as in the “Game of Life”; however, they created four rock cells during evolution. (b) shows the evolution of four living cells towards a stable position called a “beehive” with eight rocks constructed around. (c) shows the evolution of six living cells known as the “Latin cross”, where all the living cells die finally but 12 constructed rocks remain. (d) shows the evolution of two “ants” configurations, which end up in a “block” configuration of four living cells like in the original “Game of Life”. However, it produces 36 rocks during the evolution. All evolutionary chains (a-d) lead to a stable configuration.</a:t>
            </a:r>
            <a:endParaRPr lang="en-US" sz="1200" dirty="0"/>
          </a:p>
        </p:txBody>
      </p:sp>
    </p:spTree>
    <p:extLst>
      <p:ext uri="{BB962C8B-B14F-4D97-AF65-F5344CB8AC3E}">
        <p14:creationId xmlns:p14="http://schemas.microsoft.com/office/powerpoint/2010/main" val="1191223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597" y="2687131"/>
            <a:ext cx="11677144" cy="3090125"/>
            <a:chOff x="245097" y="2123998"/>
            <a:chExt cx="11677144" cy="3090125"/>
          </a:xfrm>
        </p:grpSpPr>
        <p:pic>
          <p:nvPicPr>
            <p:cNvPr id="4" name="Picture 2" descr="https://upload.wikimedia.org/wikipedia/commons/9/96/Animated_glider_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192" y="2123998"/>
              <a:ext cx="1515049" cy="1515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97" y="2196448"/>
              <a:ext cx="9803876" cy="3017675"/>
            </a:xfrm>
            <a:prstGeom prst="rect">
              <a:avLst/>
            </a:prstGeom>
            <a:noFill/>
            <a:ln>
              <a:noFill/>
            </a:ln>
          </p:spPr>
        </p:pic>
      </p:grpSp>
      <p:sp>
        <p:nvSpPr>
          <p:cNvPr id="6" name="Rectangle 5"/>
          <p:cNvSpPr/>
          <p:nvPr/>
        </p:nvSpPr>
        <p:spPr>
          <a:xfrm>
            <a:off x="1225486" y="5939681"/>
            <a:ext cx="9096866" cy="646331"/>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Evolution (“continuous travel”) of the “Glider” in the Game of Life and evolution of it in the “Game of Life and Creation” (“rock creation” version) resulted to death and creation of 10 rocks.</a:t>
            </a:r>
            <a:endParaRPr lang="en-US" dirty="0"/>
          </a:p>
        </p:txBody>
      </p:sp>
      <p:sp>
        <p:nvSpPr>
          <p:cNvPr id="7" name="Rectangle 6"/>
          <p:cNvSpPr/>
          <p:nvPr/>
        </p:nvSpPr>
        <p:spPr>
          <a:xfrm>
            <a:off x="-9427" y="17809"/>
            <a:ext cx="11704122" cy="1277273"/>
          </a:xfrm>
          <a:prstGeom prst="rect">
            <a:avLst/>
          </a:prstGeom>
        </p:spPr>
        <p:txBody>
          <a:bodyPr wrap="square">
            <a:spAutoFit/>
          </a:bodyPr>
          <a:lstStyle/>
          <a:p>
            <a:pPr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“Game of Life and Creation” example of moving object</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(“rock creation” version)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245097" y="1316749"/>
            <a:ext cx="11768236" cy="1200329"/>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Some configurations of live cells in the Game of Life perform oscillations that recreate the same shape and move at the same time across the grid. Among those, the most famous one is "</a:t>
            </a:r>
            <a:r>
              <a:rPr lang="en-GB" b="1" dirty="0">
                <a:solidFill>
                  <a:srgbClr val="7030A0"/>
                </a:solidFill>
                <a:latin typeface="Times New Roman" panose="02020603050405020304" pitchFamily="18" charset="0"/>
                <a:ea typeface="SimSun" panose="02010600030101010101" pitchFamily="2" charset="-122"/>
              </a:rPr>
              <a:t>Glider</a:t>
            </a:r>
            <a:r>
              <a:rPr lang="en-GB" dirty="0">
                <a:latin typeface="Times New Roman" panose="02020603050405020304" pitchFamily="18" charset="0"/>
                <a:ea typeface="SimSun" panose="02010600030101010101" pitchFamily="2" charset="-122"/>
              </a:rPr>
              <a:t>". Figure below illustrates the evolution of "Glider" in the traditional Game of Life and in the Game of Life and Creation (“rock creation” version). In the former case, the trace of created rocks left by the glider takes away space needed for own recreation, and the glider dies.</a:t>
            </a:r>
            <a:endParaRPr lang="en-US" dirty="0"/>
          </a:p>
        </p:txBody>
      </p:sp>
    </p:spTree>
    <p:extLst>
      <p:ext uri="{BB962C8B-B14F-4D97-AF65-F5344CB8AC3E}">
        <p14:creationId xmlns:p14="http://schemas.microsoft.com/office/powerpoint/2010/main" val="37892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27" y="17809"/>
            <a:ext cx="12192000" cy="1092607"/>
          </a:xfrm>
          <a:prstGeom prst="rect">
            <a:avLst/>
          </a:prstGeom>
        </p:spPr>
        <p:txBody>
          <a:bodyPr wrap="square">
            <a:spAutoFit/>
          </a:bodyPr>
          <a:lstStyle/>
          <a:p>
            <a:pPr indent="173990" algn="just">
              <a:spcBef>
                <a:spcPts val="300"/>
              </a:spcBef>
              <a:spcAft>
                <a:spcPts val="300"/>
              </a:spcAft>
            </a:pPr>
            <a:r>
              <a:rPr lang="en-US" sz="3200" b="1" dirty="0">
                <a:ln w="0"/>
                <a:solidFill>
                  <a:srgbClr val="FF0000"/>
                </a:solidFill>
                <a:effectLst>
                  <a:outerShdw blurRad="38100" dist="19050" dir="2700000" algn="tl" rotWithShape="0">
                    <a:schemeClr val="dk1">
                      <a:alpha val="40000"/>
                    </a:schemeClr>
                  </a:outerShdw>
                </a:effectLst>
              </a:rPr>
              <a:t>“Game of Life and Creation” </a:t>
            </a:r>
            <a:r>
              <a:rPr lang="en-GB" sz="3200" b="1" dirty="0">
                <a:ln w="0"/>
                <a:solidFill>
                  <a:srgbClr val="FF0000"/>
                </a:solidFill>
                <a:effectLst>
                  <a:outerShdw blurRad="38100" dist="19050" dir="2700000" algn="tl" rotWithShape="0">
                    <a:schemeClr val="dk1">
                      <a:alpha val="40000"/>
                    </a:schemeClr>
                  </a:outerShdw>
                </a:effectLst>
              </a:rPr>
              <a:t>(“egg creation” version) </a:t>
            </a:r>
            <a:r>
              <a:rPr lang="en-US" sz="3200" b="1" dirty="0">
                <a:ln w="0"/>
                <a:solidFill>
                  <a:srgbClr val="FF0000"/>
                </a:solidFill>
                <a:effectLst>
                  <a:outerShdw blurRad="38100" dist="19050" dir="2700000" algn="tl" rotWithShape="0">
                    <a:schemeClr val="dk1">
                      <a:alpha val="40000"/>
                    </a:schemeClr>
                  </a:outerShdw>
                </a:effectLst>
              </a:rPr>
              <a:t>rules</a:t>
            </a:r>
            <a:endParaRPr lang="en-US" sz="4000" b="1" dirty="0">
              <a:ln w="0"/>
              <a:solidFill>
                <a:srgbClr val="FF0000"/>
              </a:solidFill>
              <a:effectLst>
                <a:outerShdw blurRad="38100" dist="19050" dir="2700000" algn="tl" rotWithShape="0">
                  <a:schemeClr val="dk1">
                    <a:alpha val="40000"/>
                  </a:schemeClr>
                </a:outerShdw>
              </a:effectLst>
            </a:endParaRPr>
          </a:p>
          <a:p>
            <a:pPr indent="173990" algn="just">
              <a:spcBef>
                <a:spcPts val="300"/>
              </a:spcBef>
              <a:spcAft>
                <a:spcPts val="300"/>
              </a:spcAft>
            </a:pPr>
            <a:r>
              <a:rPr lang="en-US" sz="2800" b="1" dirty="0">
                <a:ln w="0"/>
                <a:solidFill>
                  <a:srgbClr val="FF0000"/>
                </a:solidFill>
                <a:effectLst>
                  <a:outerShdw blurRad="38100" dist="19050" dir="2700000" algn="tl" rotWithShape="0">
                    <a:schemeClr val="dk1">
                      <a:alpha val="40000"/>
                    </a:schemeClr>
                  </a:outerShdw>
                </a:effectLst>
              </a:rPr>
              <a:t>(creation as a delayed reproduction)</a:t>
            </a:r>
            <a:endParaRPr lang="fi-FI" sz="2800" b="1"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4" name="Rectangle 3"/>
              <p:cNvSpPr/>
              <p:nvPr/>
            </p:nvSpPr>
            <p:spPr>
              <a:xfrm>
                <a:off x="96252" y="1173209"/>
                <a:ext cx="6430706" cy="5509200"/>
              </a:xfrm>
              <a:prstGeom prst="rect">
                <a:avLst/>
              </a:prstGeom>
              <a:solidFill>
                <a:schemeClr val="bg1">
                  <a:lumMod val="85000"/>
                </a:schemeClr>
              </a:solidFill>
              <a:ln w="38100">
                <a:solidFill>
                  <a:schemeClr val="tx1"/>
                </a:solidFill>
              </a:ln>
            </p:spPr>
            <p:txBody>
              <a:bodyPr wrap="square">
                <a:spAutoFit/>
              </a:bodyPr>
              <a:lstStyle/>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1:</a:t>
                </a:r>
                <a:r>
                  <a:rPr lang="en-US" dirty="0">
                    <a:solidFill>
                      <a:srgbClr val="000000"/>
                    </a:solidFill>
                    <a:latin typeface="Times New Roman" panose="02020603050405020304" pitchFamily="18" charset="0"/>
                    <a:ea typeface="Calibri" panose="020F0502020204030204" pitchFamily="34" charset="0"/>
                  </a:rPr>
                  <a:t> Any live cell with fewer than two live neighbors dies (becomes empty), as if caused by underpopulation.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2:</a:t>
                </a:r>
                <a:r>
                  <a:rPr lang="en-US" dirty="0">
                    <a:solidFill>
                      <a:srgbClr val="000000"/>
                    </a:solidFill>
                    <a:latin typeface="Times New Roman" panose="02020603050405020304" pitchFamily="18" charset="0"/>
                    <a:ea typeface="Calibri" panose="020F0502020204030204" pitchFamily="34" charset="0"/>
                  </a:rPr>
                  <a:t> Any live cell with two or three live neighbors continue living in the next generation.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3: </a:t>
                </a:r>
                <a:r>
                  <a:rPr lang="en-US" dirty="0">
                    <a:solidFill>
                      <a:srgbClr val="000000"/>
                    </a:solidFill>
                    <a:latin typeface="Times New Roman" panose="02020603050405020304" pitchFamily="18" charset="0"/>
                    <a:ea typeface="Calibri" panose="020F0502020204030204" pitchFamily="34" charset="0"/>
                  </a:rPr>
                  <a:t>Any live cell with more than three live neighbors dies (becomes empty), as if by overpopulation.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4: </a:t>
                </a:r>
                <a:r>
                  <a:rPr lang="en-US" dirty="0">
                    <a:solidFill>
                      <a:srgbClr val="000000"/>
                    </a:solidFill>
                    <a:latin typeface="Times New Roman" panose="02020603050405020304" pitchFamily="18" charset="0"/>
                    <a:ea typeface="Calibri" panose="020F0502020204030204" pitchFamily="34" charset="0"/>
                  </a:rPr>
                  <a:t>Any dead (or empty) cell with exactly three live neighbors becomes a live cell, as if by reproduction.</a:t>
                </a:r>
              </a:p>
              <a:p>
                <a:pPr indent="173990" algn="just">
                  <a:spcBef>
                    <a:spcPts val="1200"/>
                  </a:spcBef>
                  <a:spcAft>
                    <a:spcPts val="1200"/>
                  </a:spcAft>
                </a:pPr>
                <a:r>
                  <a:rPr lang="en-US" b="1" i="1" u="sng" dirty="0">
                    <a:solidFill>
                      <a:srgbClr val="FF393E"/>
                    </a:solidFill>
                    <a:latin typeface="Times New Roman" panose="02020603050405020304" pitchFamily="18" charset="0"/>
                    <a:ea typeface="Calibri" panose="020F0502020204030204" pitchFamily="34" charset="0"/>
                  </a:rPr>
                  <a:t>Rule 5:</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7030A0"/>
                    </a:solidFill>
                    <a:latin typeface="Times New Roman" panose="02020603050405020304" pitchFamily="18" charset="0"/>
                    <a:ea typeface="Calibri" panose="020F0502020204030204" pitchFamily="34" charset="0"/>
                  </a:rPr>
                  <a:t>Any dead (or empty) cell with exactly two live neighbors becomes an “egg” cell with the “delay” parameter </a:t>
                </a:r>
                <a14:m>
                  <m:oMath xmlns:m="http://schemas.openxmlformats.org/officeDocument/2006/math">
                    <m:r>
                      <a:rPr lang="en-US" b="1">
                        <a:solidFill>
                          <a:srgbClr val="7030A0"/>
                        </a:solidFill>
                        <a:latin typeface="Cambria Math" panose="02040503050406030204" pitchFamily="18" charset="0"/>
                        <a:ea typeface="Calibri" panose="020F0502020204030204" pitchFamily="34" charset="0"/>
                      </a:rPr>
                      <m:t>𝑡</m:t>
                    </m:r>
                  </m:oMath>
                </a14:m>
                <a:r>
                  <a:rPr lang="en-US" b="1" dirty="0">
                    <a:solidFill>
                      <a:srgbClr val="7030A0"/>
                    </a:solidFill>
                    <a:latin typeface="Times New Roman" panose="02020603050405020304" pitchFamily="18" charset="0"/>
                    <a:ea typeface="Calibri" panose="020F0502020204030204" pitchFamily="34" charset="0"/>
                  </a:rPr>
                  <a:t> initialized as </a:t>
                </a:r>
                <a14:m>
                  <m:oMath xmlns:m="http://schemas.openxmlformats.org/officeDocument/2006/math">
                    <m:r>
                      <a:rPr lang="en-US" b="1">
                        <a:solidFill>
                          <a:srgbClr val="7030A0"/>
                        </a:solidFill>
                        <a:latin typeface="Cambria Math" panose="02040503050406030204" pitchFamily="18" charset="0"/>
                        <a:ea typeface="Calibri" panose="020F0502020204030204" pitchFamily="34" charset="0"/>
                      </a:rPr>
                      <m:t>𝑡</m:t>
                    </m:r>
                    <m:r>
                      <a:rPr lang="en-US" b="1">
                        <a:solidFill>
                          <a:srgbClr val="7030A0"/>
                        </a:solidFill>
                        <a:latin typeface="Cambria Math" panose="02040503050406030204" pitchFamily="18" charset="0"/>
                        <a:ea typeface="Calibri" panose="020F0502020204030204" pitchFamily="34" charset="0"/>
                      </a:rPr>
                      <m:t>=</m:t>
                    </m:r>
                    <m:r>
                      <a:rPr lang="en-US" b="1">
                        <a:solidFill>
                          <a:srgbClr val="7030A0"/>
                        </a:solidFill>
                        <a:latin typeface="Cambria Math" panose="02040503050406030204" pitchFamily="18" charset="0"/>
                        <a:ea typeface="Calibri" panose="020F0502020204030204" pitchFamily="34" charset="0"/>
                      </a:rPr>
                      <m:t>𝑻</m:t>
                    </m:r>
                  </m:oMath>
                </a14:m>
                <a:r>
                  <a:rPr lang="en-US" b="1" dirty="0">
                    <a:solidFill>
                      <a:srgbClr val="7030A0"/>
                    </a:solidFill>
                    <a:latin typeface="Times New Roman" panose="02020603050405020304" pitchFamily="18" charset="0"/>
                    <a:ea typeface="Calibri" panose="020F0502020204030204" pitchFamily="34" charset="0"/>
                  </a:rPr>
                  <a:t>.</a:t>
                </a:r>
              </a:p>
              <a:p>
                <a:pPr indent="173990" algn="just">
                  <a:spcBef>
                    <a:spcPts val="1200"/>
                  </a:spcBef>
                  <a:spcAft>
                    <a:spcPts val="1200"/>
                  </a:spcAft>
                </a:pPr>
                <a:r>
                  <a:rPr lang="en-US" b="1" i="1" u="sng" dirty="0">
                    <a:solidFill>
                      <a:srgbClr val="FF393E"/>
                    </a:solidFill>
                    <a:latin typeface="Times New Roman" panose="02020603050405020304" pitchFamily="18" charset="0"/>
                    <a:ea typeface="Calibri" panose="020F0502020204030204" pitchFamily="34" charset="0"/>
                  </a:rPr>
                  <a:t>Rule 6:</a:t>
                </a:r>
                <a:r>
                  <a:rPr lang="en-US" dirty="0">
                    <a:solidFill>
                      <a:srgbClr val="000000"/>
                    </a:solidFill>
                    <a:latin typeface="Times New Roman" panose="02020603050405020304" pitchFamily="18" charset="0"/>
                    <a:ea typeface="Calibri" panose="020F0502020204030204" pitchFamily="34" charset="0"/>
                  </a:rPr>
                  <a:t> </a:t>
                </a:r>
                <a:r>
                  <a:rPr lang="en-GB" b="1" dirty="0">
                    <a:solidFill>
                      <a:srgbClr val="7030A0"/>
                    </a:solidFill>
                    <a:latin typeface="Times New Roman" panose="02020603050405020304" pitchFamily="18" charset="0"/>
                    <a:ea typeface="Calibri" panose="020F0502020204030204" pitchFamily="34" charset="0"/>
                  </a:rPr>
                  <a:t>Any “egg” cell at each iteration decrements its “delay” parameter by 1. If, as a result, </a:t>
                </a:r>
                <a14:m>
                  <m:oMath xmlns:m="http://schemas.openxmlformats.org/officeDocument/2006/math">
                    <m:r>
                      <a:rPr lang="en-GB" b="1">
                        <a:solidFill>
                          <a:srgbClr val="7030A0"/>
                        </a:solidFill>
                        <a:latin typeface="Cambria Math" panose="02040503050406030204" pitchFamily="18" charset="0"/>
                        <a:ea typeface="Calibri" panose="020F0502020204030204" pitchFamily="34" charset="0"/>
                      </a:rPr>
                      <m:t>𝑡</m:t>
                    </m:r>
                  </m:oMath>
                </a14:m>
                <a:r>
                  <a:rPr lang="en-GB" b="1" dirty="0">
                    <a:solidFill>
                      <a:srgbClr val="7030A0"/>
                    </a:solidFill>
                    <a:latin typeface="Times New Roman" panose="02020603050405020304" pitchFamily="18" charset="0"/>
                    <a:ea typeface="Calibri" panose="020F0502020204030204" pitchFamily="34" charset="0"/>
                  </a:rPr>
                  <a:t> reaches zero, then the “egg” cell is replaced by the live cell, as if by delayed reproduction</a:t>
                </a:r>
                <a:r>
                  <a:rPr lang="en-US" b="1" dirty="0">
                    <a:solidFill>
                      <a:srgbClr val="7030A0"/>
                    </a:solidFill>
                    <a:latin typeface="Times New Roman" panose="02020603050405020304" pitchFamily="18" charset="0"/>
                    <a:ea typeface="Calibri" panose="020F0502020204030204" pitchFamily="34" charset="0"/>
                  </a:rPr>
                  <a:t>.</a:t>
                </a:r>
                <a:endParaRPr lang="fi-FI" b="1" dirty="0">
                  <a:solidFill>
                    <a:srgbClr val="7030A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6252" y="1173209"/>
                <a:ext cx="6430706" cy="5509200"/>
              </a:xfrm>
              <a:prstGeom prst="rect">
                <a:avLst/>
              </a:prstGeom>
              <a:blipFill>
                <a:blip r:embed="rId2"/>
                <a:stretch>
                  <a:fillRect l="-566" t="-220" r="-471" b="-440"/>
                </a:stretch>
              </a:blipFill>
              <a:ln w="38100">
                <a:solidFill>
                  <a:schemeClr val="tx1"/>
                </a:solidFill>
              </a:ln>
            </p:spPr>
            <p:txBody>
              <a:bodyPr/>
              <a:lstStyle/>
              <a:p>
                <a:r>
                  <a:rPr lang="en-US">
                    <a:noFill/>
                  </a:rPr>
                  <a:t> </a:t>
                </a:r>
              </a:p>
            </p:txBody>
          </p:sp>
        </mc:Fallback>
      </mc:AlternateContent>
      <p:grpSp>
        <p:nvGrpSpPr>
          <p:cNvPr id="61" name="Group 60"/>
          <p:cNvGrpSpPr/>
          <p:nvPr/>
        </p:nvGrpSpPr>
        <p:grpSpPr>
          <a:xfrm>
            <a:off x="6489250" y="96007"/>
            <a:ext cx="5646068" cy="2642055"/>
            <a:chOff x="6526958" y="58299"/>
            <a:chExt cx="5646068" cy="2642055"/>
          </a:xfrm>
        </p:grpSpPr>
        <p:grpSp>
          <p:nvGrpSpPr>
            <p:cNvPr id="38" name="Group 37"/>
            <p:cNvGrpSpPr/>
            <p:nvPr/>
          </p:nvGrpSpPr>
          <p:grpSpPr>
            <a:xfrm>
              <a:off x="8461858" y="890408"/>
              <a:ext cx="3276989" cy="1809946"/>
              <a:chOff x="8075359" y="1088375"/>
              <a:chExt cx="3135584" cy="1809946"/>
            </a:xfrm>
          </p:grpSpPr>
          <p:sp>
            <p:nvSpPr>
              <p:cNvPr id="37" name="Rounded Rectangle 36"/>
              <p:cNvSpPr/>
              <p:nvPr/>
            </p:nvSpPr>
            <p:spPr>
              <a:xfrm>
                <a:off x="8075359" y="1088375"/>
                <a:ext cx="3135584" cy="1809946"/>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99222" y="1258921"/>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99222" y="1792208"/>
                <a:ext cx="365760" cy="365760"/>
              </a:xfrm>
              <a:prstGeom prst="rect">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a:t>
                </a:r>
              </a:p>
            </p:txBody>
          </p:sp>
          <p:pic>
            <p:nvPicPr>
              <p:cNvPr id="11" name="Picture 10"/>
              <p:cNvPicPr>
                <a:picLocks noChangeAspect="1"/>
              </p:cNvPicPr>
              <p:nvPr/>
            </p:nvPicPr>
            <p:blipFill>
              <a:blip r:embed="rId3"/>
              <a:stretch>
                <a:fillRect/>
              </a:stretch>
            </p:blipFill>
            <p:spPr>
              <a:xfrm>
                <a:off x="8299222" y="2318939"/>
                <a:ext cx="365760" cy="379563"/>
              </a:xfrm>
              <a:prstGeom prst="rect">
                <a:avLst/>
              </a:prstGeom>
            </p:spPr>
          </p:pic>
          <p:sp>
            <p:nvSpPr>
              <p:cNvPr id="12" name="Rectangle 11"/>
              <p:cNvSpPr/>
              <p:nvPr/>
            </p:nvSpPr>
            <p:spPr>
              <a:xfrm>
                <a:off x="8844525" y="1207052"/>
                <a:ext cx="116910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a:t>
                </a:r>
              </a:p>
            </p:txBody>
          </p:sp>
          <p:sp>
            <p:nvSpPr>
              <p:cNvPr id="13" name="Rectangle 12"/>
              <p:cNvSpPr/>
              <p:nvPr/>
            </p:nvSpPr>
            <p:spPr>
              <a:xfrm>
                <a:off x="8919289" y="1737903"/>
                <a:ext cx="112050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Egg cell</a:t>
                </a:r>
              </a:p>
            </p:txBody>
          </p:sp>
          <p:sp>
            <p:nvSpPr>
              <p:cNvPr id="14" name="Rectangle 13"/>
              <p:cNvSpPr/>
              <p:nvPr/>
            </p:nvSpPr>
            <p:spPr>
              <a:xfrm>
                <a:off x="8853952" y="2263931"/>
                <a:ext cx="235699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grpSp>
        <mc:AlternateContent xmlns:mc="http://schemas.openxmlformats.org/markup-compatibility/2006" xmlns:a14="http://schemas.microsoft.com/office/drawing/2010/main">
          <mc:Choice Requires="a14">
            <p:sp>
              <p:nvSpPr>
                <p:cNvPr id="2" name="Rectangle 1"/>
                <p:cNvSpPr/>
                <p:nvPr/>
              </p:nvSpPr>
              <p:spPr>
                <a:xfrm>
                  <a:off x="6526958" y="1528048"/>
                  <a:ext cx="1803635" cy="461665"/>
                </a:xfrm>
                <a:prstGeom prst="rect">
                  <a:avLst/>
                </a:prstGeom>
                <a:noFill/>
              </p:spPr>
              <p:txBody>
                <a:bodyPr wrap="none" lIns="91440" tIns="45720" rIns="91440" bIns="45720">
                  <a:spAutoFit/>
                </a:bodyPr>
                <a:lstStyle/>
                <a:p>
                  <a:pPr algn="ctr"/>
                  <a14:m>
                    <m:oMath xmlns:m="http://schemas.openxmlformats.org/officeDocument/2006/math">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𝑡</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𝑇</m:t>
                      </m:r>
                    </m:oMath>
                  </a14:m>
                  <a:r>
                    <a:rPr lang="en-US" sz="2400" b="0" cap="none" spc="0" dirty="0">
                      <a:ln w="0"/>
                      <a:solidFill>
                        <a:schemeClr val="tx1"/>
                      </a:solidFill>
                      <a:effectLst>
                        <a:outerShdw blurRad="38100" dist="19050" dir="2700000" algn="tl" rotWithShape="0">
                          <a:schemeClr val="dk1">
                            <a:alpha val="40000"/>
                          </a:schemeClr>
                        </a:outerShdw>
                      </a:effectLst>
                    </a:rPr>
                    <a:t> - delay</a:t>
                  </a:r>
                </a:p>
              </p:txBody>
            </p:sp>
          </mc:Choice>
          <mc:Fallback xmlns="">
            <p:sp>
              <p:nvSpPr>
                <p:cNvPr id="2" name="Rectangle 1"/>
                <p:cNvSpPr>
                  <a:spLocks noRot="1" noChangeAspect="1" noMove="1" noResize="1" noEditPoints="1" noAdjustHandles="1" noChangeArrowheads="1" noChangeShapeType="1" noTextEdit="1"/>
                </p:cNvSpPr>
                <p:nvPr/>
              </p:nvSpPr>
              <p:spPr>
                <a:xfrm>
                  <a:off x="6526958" y="1528048"/>
                  <a:ext cx="1803635" cy="461665"/>
                </a:xfrm>
                <a:prstGeom prst="rect">
                  <a:avLst/>
                </a:prstGeom>
                <a:blipFill>
                  <a:blip r:embed="rId4"/>
                  <a:stretch>
                    <a:fillRect l="-678" t="-13158" r="-6102" b="-34211"/>
                  </a:stretch>
                </a:blipFill>
              </p:spPr>
              <p:txBody>
                <a:bodyPr/>
                <a:lstStyle/>
                <a:p>
                  <a:r>
                    <a:rPr lang="en-US">
                      <a:noFill/>
                    </a:rPr>
                    <a:t> </a:t>
                  </a:r>
                </a:p>
              </p:txBody>
            </p:sp>
          </mc:Fallback>
        </mc:AlternateContent>
        <p:cxnSp>
          <p:nvCxnSpPr>
            <p:cNvPr id="39" name="Straight Arrow Connector 38"/>
            <p:cNvCxnSpPr>
              <a:stCxn id="2" idx="3"/>
            </p:cNvCxnSpPr>
            <p:nvPr/>
          </p:nvCxnSpPr>
          <p:spPr>
            <a:xfrm>
              <a:off x="8330593" y="1758881"/>
              <a:ext cx="340839" cy="2088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5">
              <a:clrChange>
                <a:clrFrom>
                  <a:srgbClr val="F6F6F6"/>
                </a:clrFrom>
                <a:clrTo>
                  <a:srgbClr val="F6F6F6">
                    <a:alpha val="0"/>
                  </a:srgbClr>
                </a:clrTo>
              </a:clrChange>
            </a:blip>
            <a:stretch>
              <a:fillRect/>
            </a:stretch>
          </p:blipFill>
          <p:spPr>
            <a:xfrm>
              <a:off x="11064751" y="58299"/>
              <a:ext cx="1108275" cy="2118472"/>
            </a:xfrm>
            <a:prstGeom prst="rect">
              <a:avLst/>
            </a:prstGeom>
          </p:spPr>
        </p:pic>
      </p:grpSp>
      <p:grpSp>
        <p:nvGrpSpPr>
          <p:cNvPr id="60" name="Group 59"/>
          <p:cNvGrpSpPr/>
          <p:nvPr/>
        </p:nvGrpSpPr>
        <p:grpSpPr>
          <a:xfrm>
            <a:off x="6591202" y="3248245"/>
            <a:ext cx="5495799" cy="3378799"/>
            <a:chOff x="6591202" y="3248245"/>
            <a:chExt cx="5495799" cy="3378799"/>
          </a:xfrm>
        </p:grpSpPr>
        <p:pic>
          <p:nvPicPr>
            <p:cNvPr id="5" name="Picture 4"/>
            <p:cNvPicPr>
              <a:picLocks noChangeAspect="1"/>
            </p:cNvPicPr>
            <p:nvPr/>
          </p:nvPicPr>
          <p:blipFill>
            <a:blip r:embed="rId6"/>
            <a:stretch>
              <a:fillRect/>
            </a:stretch>
          </p:blipFill>
          <p:spPr>
            <a:xfrm>
              <a:off x="7187241" y="3248245"/>
              <a:ext cx="1238300" cy="1254227"/>
            </a:xfrm>
            <a:prstGeom prst="rect">
              <a:avLst/>
            </a:prstGeom>
          </p:spPr>
        </p:pic>
        <p:pic>
          <p:nvPicPr>
            <p:cNvPr id="8" name="Picture 7"/>
            <p:cNvPicPr>
              <a:picLocks noChangeAspect="1"/>
            </p:cNvPicPr>
            <p:nvPr/>
          </p:nvPicPr>
          <p:blipFill>
            <a:blip r:embed="rId6"/>
            <a:stretch>
              <a:fillRect/>
            </a:stretch>
          </p:blipFill>
          <p:spPr>
            <a:xfrm>
              <a:off x="10848701" y="5135380"/>
              <a:ext cx="1238300" cy="1254227"/>
            </a:xfrm>
            <a:prstGeom prst="rect">
              <a:avLst/>
            </a:prstGeom>
          </p:spPr>
        </p:pic>
        <p:sp>
          <p:nvSpPr>
            <p:cNvPr id="18" name="Oval 17"/>
            <p:cNvSpPr/>
            <p:nvPr/>
          </p:nvSpPr>
          <p:spPr>
            <a:xfrm>
              <a:off x="8007877" y="3276106"/>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15556" y="409075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14084" y="3692477"/>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274008" y="5579613"/>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1278859" y="5580039"/>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8471391" y="3676775"/>
              <a:ext cx="493088"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stretch>
              <a:fillRect/>
            </a:stretch>
          </p:blipFill>
          <p:spPr>
            <a:xfrm>
              <a:off x="9002726" y="3248245"/>
              <a:ext cx="1238300" cy="1254227"/>
            </a:xfrm>
            <a:prstGeom prst="rect">
              <a:avLst/>
            </a:prstGeom>
          </p:spPr>
        </p:pic>
        <p:sp>
          <p:nvSpPr>
            <p:cNvPr id="46" name="Rectangle 45"/>
            <p:cNvSpPr/>
            <p:nvPr/>
          </p:nvSpPr>
          <p:spPr>
            <a:xfrm>
              <a:off x="9446876" y="3685990"/>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443178" y="368147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434930" y="3688592"/>
              <a:ext cx="382255" cy="365760"/>
            </a:xfrm>
            <a:prstGeom prst="rect">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2</a:t>
              </a:r>
            </a:p>
          </p:txBody>
        </p:sp>
        <p:sp>
          <p:nvSpPr>
            <p:cNvPr id="50" name="Right Arrow 49"/>
            <p:cNvSpPr/>
            <p:nvPr/>
          </p:nvSpPr>
          <p:spPr>
            <a:xfrm>
              <a:off x="10286876" y="3676775"/>
              <a:ext cx="493088"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6"/>
            <a:stretch>
              <a:fillRect/>
            </a:stretch>
          </p:blipFill>
          <p:spPr>
            <a:xfrm>
              <a:off x="10818211" y="3248245"/>
              <a:ext cx="1238300" cy="1254227"/>
            </a:xfrm>
            <a:prstGeom prst="rect">
              <a:avLst/>
            </a:prstGeom>
          </p:spPr>
        </p:pic>
        <p:sp>
          <p:nvSpPr>
            <p:cNvPr id="52" name="Rectangle 51"/>
            <p:cNvSpPr/>
            <p:nvPr/>
          </p:nvSpPr>
          <p:spPr>
            <a:xfrm>
              <a:off x="11262361" y="3685990"/>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258663" y="368147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1250415" y="3688592"/>
              <a:ext cx="382255" cy="365760"/>
            </a:xfrm>
            <a:prstGeom prst="rect">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1</a:t>
              </a:r>
            </a:p>
          </p:txBody>
        </p:sp>
        <p:sp>
          <p:nvSpPr>
            <p:cNvPr id="55" name="Right Arrow 54"/>
            <p:cNvSpPr/>
            <p:nvPr/>
          </p:nvSpPr>
          <p:spPr>
            <a:xfrm rot="5400000">
              <a:off x="11190816" y="4620345"/>
              <a:ext cx="493088"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Brace 57"/>
            <p:cNvSpPr/>
            <p:nvPr/>
          </p:nvSpPr>
          <p:spPr>
            <a:xfrm>
              <a:off x="6591202" y="4609708"/>
              <a:ext cx="299791" cy="2017336"/>
            </a:xfrm>
            <a:prstGeom prst="rightBrace">
              <a:avLst>
                <a:gd name="adj1" fmla="val 59354"/>
                <a:gd name="adj2" fmla="val 50000"/>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Right Arrow 34"/>
            <p:cNvSpPr/>
            <p:nvPr/>
          </p:nvSpPr>
          <p:spPr>
            <a:xfrm rot="16974206">
              <a:off x="6743055" y="4866891"/>
              <a:ext cx="91193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Rectangle 58"/>
                <p:cNvSpPr/>
                <p:nvPr/>
              </p:nvSpPr>
              <p:spPr>
                <a:xfrm>
                  <a:off x="7261651" y="5078175"/>
                  <a:ext cx="873680"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dirty="0" smtClean="0">
                            <a:ln w="0"/>
                            <a:effectLst>
                              <a:outerShdw blurRad="38100" dist="19050" dir="2700000" algn="tl" rotWithShape="0">
                                <a:schemeClr val="dk1">
                                  <a:alpha val="40000"/>
                                </a:schemeClr>
                              </a:outerShdw>
                            </a:effectLst>
                            <a:latin typeface="Cambria Math" panose="02040503050406030204" pitchFamily="18" charset="0"/>
                          </a:rPr>
                          <m:t>𝑻</m:t>
                        </m:r>
                        <m:r>
                          <a:rPr lang="en-US" sz="2000" b="1" i="1" dirty="0" smtClean="0">
                            <a:ln w="0"/>
                            <a:effectLst>
                              <a:outerShdw blurRad="38100" dist="19050" dir="2700000" algn="tl" rotWithShape="0">
                                <a:schemeClr val="dk1">
                                  <a:alpha val="40000"/>
                                </a:schemeClr>
                              </a:outerShdw>
                            </a:effectLst>
                            <a:latin typeface="Cambria Math" panose="02040503050406030204" pitchFamily="18" charset="0"/>
                          </a:rPr>
                          <m:t>=</m:t>
                        </m:r>
                        <m:r>
                          <a:rPr lang="en-US" sz="2000" b="1" i="1" dirty="0" smtClean="0">
                            <a:ln w="0"/>
                            <a:effectLst>
                              <a:outerShdw blurRad="38100" dist="19050" dir="2700000" algn="tl" rotWithShape="0">
                                <a:schemeClr val="dk1">
                                  <a:alpha val="40000"/>
                                </a:schemeClr>
                              </a:outerShdw>
                            </a:effectLst>
                            <a:latin typeface="Cambria Math" panose="02040503050406030204" pitchFamily="18" charset="0"/>
                          </a:rPr>
                          <m:t>𝟐</m:t>
                        </m:r>
                      </m:oMath>
                    </m:oMathPara>
                  </a14:m>
                  <a:endParaRPr lang="en-US" sz="2000" b="1" dirty="0"/>
                </a:p>
              </p:txBody>
            </p:sp>
          </mc:Choice>
          <mc:Fallback xmlns="">
            <p:sp>
              <p:nvSpPr>
                <p:cNvPr id="59" name="Rectangle 58"/>
                <p:cNvSpPr>
                  <a:spLocks noRot="1" noChangeAspect="1" noMove="1" noResize="1" noEditPoints="1" noAdjustHandles="1" noChangeArrowheads="1" noChangeShapeType="1" noTextEdit="1"/>
                </p:cNvSpPr>
                <p:nvPr/>
              </p:nvSpPr>
              <p:spPr>
                <a:xfrm>
                  <a:off x="7261651" y="5078175"/>
                  <a:ext cx="873680" cy="400110"/>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50097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27" y="17809"/>
            <a:ext cx="12192000" cy="1092607"/>
          </a:xfrm>
          <a:prstGeom prst="rect">
            <a:avLst/>
          </a:prstGeom>
        </p:spPr>
        <p:txBody>
          <a:bodyPr wrap="square">
            <a:spAutoFit/>
          </a:bodyPr>
          <a:lstStyle/>
          <a:p>
            <a:pPr indent="173990" algn="just">
              <a:spcBef>
                <a:spcPts val="300"/>
              </a:spcBef>
              <a:spcAft>
                <a:spcPts val="300"/>
              </a:spcAft>
            </a:pPr>
            <a:r>
              <a:rPr lang="en-US" sz="3200" b="1" dirty="0">
                <a:ln w="0"/>
                <a:solidFill>
                  <a:srgbClr val="FF0000"/>
                </a:solidFill>
                <a:effectLst>
                  <a:outerShdw blurRad="38100" dist="19050" dir="2700000" algn="tl" rotWithShape="0">
                    <a:schemeClr val="dk1">
                      <a:alpha val="40000"/>
                    </a:schemeClr>
                  </a:outerShdw>
                </a:effectLst>
              </a:rPr>
              <a:t>“Game of Life and Creation” </a:t>
            </a:r>
            <a:r>
              <a:rPr lang="en-GB" sz="3200" b="1" dirty="0">
                <a:ln w="0"/>
                <a:solidFill>
                  <a:srgbClr val="FF0000"/>
                </a:solidFill>
                <a:effectLst>
                  <a:outerShdw blurRad="38100" dist="19050" dir="2700000" algn="tl" rotWithShape="0">
                    <a:schemeClr val="dk1">
                      <a:alpha val="40000"/>
                    </a:schemeClr>
                  </a:outerShdw>
                </a:effectLst>
              </a:rPr>
              <a:t>(“egg creation” version) </a:t>
            </a:r>
            <a:r>
              <a:rPr lang="en-US" sz="3200" b="1" dirty="0">
                <a:ln w="0"/>
                <a:solidFill>
                  <a:srgbClr val="FF0000"/>
                </a:solidFill>
                <a:effectLst>
                  <a:outerShdw blurRad="38100" dist="19050" dir="2700000" algn="tl" rotWithShape="0">
                    <a:schemeClr val="dk1">
                      <a:alpha val="40000"/>
                    </a:schemeClr>
                  </a:outerShdw>
                </a:effectLst>
              </a:rPr>
              <a:t>rules</a:t>
            </a:r>
            <a:endParaRPr lang="en-US" sz="4000" b="1" dirty="0">
              <a:ln w="0"/>
              <a:solidFill>
                <a:srgbClr val="FF0000"/>
              </a:solidFill>
              <a:effectLst>
                <a:outerShdw blurRad="38100" dist="19050" dir="2700000" algn="tl" rotWithShape="0">
                  <a:schemeClr val="dk1">
                    <a:alpha val="40000"/>
                  </a:schemeClr>
                </a:outerShdw>
              </a:effectLst>
            </a:endParaRPr>
          </a:p>
          <a:p>
            <a:pPr indent="173990" algn="just">
              <a:spcBef>
                <a:spcPts val="300"/>
              </a:spcBef>
              <a:spcAft>
                <a:spcPts val="300"/>
              </a:spcAft>
            </a:pPr>
            <a:r>
              <a:rPr lang="en-US" sz="2800" b="1" dirty="0">
                <a:ln w="0"/>
                <a:solidFill>
                  <a:srgbClr val="FF0000"/>
                </a:solidFill>
                <a:effectLst>
                  <a:outerShdw blurRad="38100" dist="19050" dir="2700000" algn="tl" rotWithShape="0">
                    <a:schemeClr val="dk1">
                      <a:alpha val="40000"/>
                    </a:schemeClr>
                  </a:outerShdw>
                </a:effectLst>
              </a:rPr>
              <a:t>(creation as a delayed reproduction)</a:t>
            </a:r>
            <a:endParaRPr lang="fi-FI" sz="2800" b="1"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4" name="Rectangle 3"/>
              <p:cNvSpPr/>
              <p:nvPr/>
            </p:nvSpPr>
            <p:spPr>
              <a:xfrm>
                <a:off x="96252" y="1173209"/>
                <a:ext cx="6430706" cy="5509200"/>
              </a:xfrm>
              <a:prstGeom prst="rect">
                <a:avLst/>
              </a:prstGeom>
              <a:solidFill>
                <a:schemeClr val="bg1">
                  <a:lumMod val="85000"/>
                </a:schemeClr>
              </a:solidFill>
              <a:ln w="38100">
                <a:solidFill>
                  <a:schemeClr val="tx1"/>
                </a:solidFill>
              </a:ln>
            </p:spPr>
            <p:txBody>
              <a:bodyPr wrap="square">
                <a:spAutoFit/>
              </a:bodyPr>
              <a:lstStyle/>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1:</a:t>
                </a:r>
                <a:r>
                  <a:rPr lang="en-US" dirty="0">
                    <a:solidFill>
                      <a:srgbClr val="000000"/>
                    </a:solidFill>
                    <a:latin typeface="Times New Roman" panose="02020603050405020304" pitchFamily="18" charset="0"/>
                    <a:ea typeface="Calibri" panose="020F0502020204030204" pitchFamily="34" charset="0"/>
                  </a:rPr>
                  <a:t> Any live cell with fewer than two live neighbors dies (becomes empty), as if caused by underpopulation.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2:</a:t>
                </a:r>
                <a:r>
                  <a:rPr lang="en-US" dirty="0">
                    <a:solidFill>
                      <a:srgbClr val="000000"/>
                    </a:solidFill>
                    <a:latin typeface="Times New Roman" panose="02020603050405020304" pitchFamily="18" charset="0"/>
                    <a:ea typeface="Calibri" panose="020F0502020204030204" pitchFamily="34" charset="0"/>
                  </a:rPr>
                  <a:t> Any live cell with two or three live neighbors continue living in the next generation.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3: </a:t>
                </a:r>
                <a:r>
                  <a:rPr lang="en-US" dirty="0">
                    <a:solidFill>
                      <a:srgbClr val="000000"/>
                    </a:solidFill>
                    <a:latin typeface="Times New Roman" panose="02020603050405020304" pitchFamily="18" charset="0"/>
                    <a:ea typeface="Calibri" panose="020F0502020204030204" pitchFamily="34" charset="0"/>
                  </a:rPr>
                  <a:t>Any live cell with more than three live neighbors dies (becomes empty), as if by overpopulation.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4: </a:t>
                </a:r>
                <a:r>
                  <a:rPr lang="en-US" dirty="0">
                    <a:solidFill>
                      <a:srgbClr val="000000"/>
                    </a:solidFill>
                    <a:latin typeface="Times New Roman" panose="02020603050405020304" pitchFamily="18" charset="0"/>
                    <a:ea typeface="Calibri" panose="020F0502020204030204" pitchFamily="34" charset="0"/>
                  </a:rPr>
                  <a:t>Any dead (or empty) cell with exactly three live neighbors becomes a live cell, as if by reproduction.</a:t>
                </a:r>
              </a:p>
              <a:p>
                <a:pPr indent="173990" algn="just">
                  <a:spcBef>
                    <a:spcPts val="1200"/>
                  </a:spcBef>
                  <a:spcAft>
                    <a:spcPts val="1200"/>
                  </a:spcAft>
                </a:pPr>
                <a:r>
                  <a:rPr lang="en-US" b="1" i="1" u="sng" dirty="0">
                    <a:solidFill>
                      <a:srgbClr val="FF393E"/>
                    </a:solidFill>
                    <a:latin typeface="Times New Roman" panose="02020603050405020304" pitchFamily="18" charset="0"/>
                    <a:ea typeface="Calibri" panose="020F0502020204030204" pitchFamily="34" charset="0"/>
                  </a:rPr>
                  <a:t>Rule 5:</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7030A0"/>
                    </a:solidFill>
                    <a:latin typeface="Times New Roman" panose="02020603050405020304" pitchFamily="18" charset="0"/>
                    <a:ea typeface="Calibri" panose="020F0502020204030204" pitchFamily="34" charset="0"/>
                  </a:rPr>
                  <a:t>Any dead (or empty) cell with exactly two live neighbors becomes an “egg” cell with the “delay” parameter </a:t>
                </a:r>
                <a14:m>
                  <m:oMath xmlns:m="http://schemas.openxmlformats.org/officeDocument/2006/math">
                    <m:r>
                      <a:rPr lang="en-US" b="1">
                        <a:solidFill>
                          <a:srgbClr val="7030A0"/>
                        </a:solidFill>
                        <a:latin typeface="Cambria Math" panose="02040503050406030204" pitchFamily="18" charset="0"/>
                        <a:ea typeface="Calibri" panose="020F0502020204030204" pitchFamily="34" charset="0"/>
                      </a:rPr>
                      <m:t>𝑡</m:t>
                    </m:r>
                  </m:oMath>
                </a14:m>
                <a:r>
                  <a:rPr lang="en-US" b="1" dirty="0">
                    <a:solidFill>
                      <a:srgbClr val="7030A0"/>
                    </a:solidFill>
                    <a:latin typeface="Times New Roman" panose="02020603050405020304" pitchFamily="18" charset="0"/>
                    <a:ea typeface="Calibri" panose="020F0502020204030204" pitchFamily="34" charset="0"/>
                  </a:rPr>
                  <a:t> initialized as </a:t>
                </a:r>
                <a14:m>
                  <m:oMath xmlns:m="http://schemas.openxmlformats.org/officeDocument/2006/math">
                    <m:r>
                      <a:rPr lang="en-US" b="1">
                        <a:solidFill>
                          <a:srgbClr val="7030A0"/>
                        </a:solidFill>
                        <a:latin typeface="Cambria Math" panose="02040503050406030204" pitchFamily="18" charset="0"/>
                        <a:ea typeface="Calibri" panose="020F0502020204030204" pitchFamily="34" charset="0"/>
                      </a:rPr>
                      <m:t>𝑡</m:t>
                    </m:r>
                    <m:r>
                      <a:rPr lang="en-US" b="1">
                        <a:solidFill>
                          <a:srgbClr val="7030A0"/>
                        </a:solidFill>
                        <a:latin typeface="Cambria Math" panose="02040503050406030204" pitchFamily="18" charset="0"/>
                        <a:ea typeface="Calibri" panose="020F0502020204030204" pitchFamily="34" charset="0"/>
                      </a:rPr>
                      <m:t>=</m:t>
                    </m:r>
                    <m:r>
                      <a:rPr lang="en-US" b="1">
                        <a:solidFill>
                          <a:srgbClr val="7030A0"/>
                        </a:solidFill>
                        <a:latin typeface="Cambria Math" panose="02040503050406030204" pitchFamily="18" charset="0"/>
                        <a:ea typeface="Calibri" panose="020F0502020204030204" pitchFamily="34" charset="0"/>
                      </a:rPr>
                      <m:t>𝑻</m:t>
                    </m:r>
                  </m:oMath>
                </a14:m>
                <a:r>
                  <a:rPr lang="en-US" b="1" dirty="0">
                    <a:solidFill>
                      <a:srgbClr val="7030A0"/>
                    </a:solidFill>
                    <a:latin typeface="Times New Roman" panose="02020603050405020304" pitchFamily="18" charset="0"/>
                    <a:ea typeface="Calibri" panose="020F0502020204030204" pitchFamily="34" charset="0"/>
                  </a:rPr>
                  <a:t>.</a:t>
                </a:r>
              </a:p>
              <a:p>
                <a:pPr indent="173990" algn="just">
                  <a:spcBef>
                    <a:spcPts val="1200"/>
                  </a:spcBef>
                  <a:spcAft>
                    <a:spcPts val="1200"/>
                  </a:spcAft>
                </a:pPr>
                <a:r>
                  <a:rPr lang="en-US" b="1" i="1" u="sng" dirty="0">
                    <a:solidFill>
                      <a:srgbClr val="FF393E"/>
                    </a:solidFill>
                    <a:latin typeface="Times New Roman" panose="02020603050405020304" pitchFamily="18" charset="0"/>
                    <a:ea typeface="Calibri" panose="020F0502020204030204" pitchFamily="34" charset="0"/>
                  </a:rPr>
                  <a:t>Rule 6:</a:t>
                </a:r>
                <a:r>
                  <a:rPr lang="en-US" dirty="0">
                    <a:solidFill>
                      <a:srgbClr val="000000"/>
                    </a:solidFill>
                    <a:latin typeface="Times New Roman" panose="02020603050405020304" pitchFamily="18" charset="0"/>
                    <a:ea typeface="Calibri" panose="020F0502020204030204" pitchFamily="34" charset="0"/>
                  </a:rPr>
                  <a:t> </a:t>
                </a:r>
                <a:r>
                  <a:rPr lang="en-GB" b="1" dirty="0">
                    <a:solidFill>
                      <a:srgbClr val="7030A0"/>
                    </a:solidFill>
                    <a:latin typeface="Times New Roman" panose="02020603050405020304" pitchFamily="18" charset="0"/>
                    <a:ea typeface="Calibri" panose="020F0502020204030204" pitchFamily="34" charset="0"/>
                  </a:rPr>
                  <a:t>Any “egg” cell at each iteration decrements its “delay” parameter by 1. If, as a result, </a:t>
                </a:r>
                <a14:m>
                  <m:oMath xmlns:m="http://schemas.openxmlformats.org/officeDocument/2006/math">
                    <m:r>
                      <a:rPr lang="en-GB" b="1">
                        <a:solidFill>
                          <a:srgbClr val="7030A0"/>
                        </a:solidFill>
                        <a:latin typeface="Cambria Math" panose="02040503050406030204" pitchFamily="18" charset="0"/>
                        <a:ea typeface="Calibri" panose="020F0502020204030204" pitchFamily="34" charset="0"/>
                      </a:rPr>
                      <m:t>𝑡</m:t>
                    </m:r>
                  </m:oMath>
                </a14:m>
                <a:r>
                  <a:rPr lang="en-GB" b="1" dirty="0">
                    <a:solidFill>
                      <a:srgbClr val="7030A0"/>
                    </a:solidFill>
                    <a:latin typeface="Times New Roman" panose="02020603050405020304" pitchFamily="18" charset="0"/>
                    <a:ea typeface="Calibri" panose="020F0502020204030204" pitchFamily="34" charset="0"/>
                  </a:rPr>
                  <a:t> reaches zero, then the “egg” cell is replaced by the live cell, as if by delayed reproduction</a:t>
                </a:r>
                <a:r>
                  <a:rPr lang="en-US" b="1" dirty="0">
                    <a:solidFill>
                      <a:srgbClr val="7030A0"/>
                    </a:solidFill>
                    <a:latin typeface="Times New Roman" panose="02020603050405020304" pitchFamily="18" charset="0"/>
                    <a:ea typeface="Calibri" panose="020F0502020204030204" pitchFamily="34" charset="0"/>
                  </a:rPr>
                  <a:t>.</a:t>
                </a:r>
                <a:endParaRPr lang="fi-FI" b="1" dirty="0">
                  <a:solidFill>
                    <a:srgbClr val="7030A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6252" y="1173209"/>
                <a:ext cx="6430706" cy="5509200"/>
              </a:xfrm>
              <a:prstGeom prst="rect">
                <a:avLst/>
              </a:prstGeom>
              <a:blipFill>
                <a:blip r:embed="rId2"/>
                <a:stretch>
                  <a:fillRect l="-566" t="-220" r="-471" b="-440"/>
                </a:stretch>
              </a:blipFill>
              <a:ln w="38100">
                <a:solidFill>
                  <a:schemeClr val="tx1"/>
                </a:solidFill>
              </a:ln>
            </p:spPr>
            <p:txBody>
              <a:bodyPr/>
              <a:lstStyle/>
              <a:p>
                <a:r>
                  <a:rPr lang="en-US">
                    <a:noFill/>
                  </a:rPr>
                  <a:t> </a:t>
                </a:r>
              </a:p>
            </p:txBody>
          </p:sp>
        </mc:Fallback>
      </mc:AlternateContent>
      <p:grpSp>
        <p:nvGrpSpPr>
          <p:cNvPr id="61" name="Group 60"/>
          <p:cNvGrpSpPr/>
          <p:nvPr/>
        </p:nvGrpSpPr>
        <p:grpSpPr>
          <a:xfrm>
            <a:off x="6489250" y="96007"/>
            <a:ext cx="5646068" cy="2642055"/>
            <a:chOff x="6526958" y="58299"/>
            <a:chExt cx="5646068" cy="2642055"/>
          </a:xfrm>
        </p:grpSpPr>
        <p:grpSp>
          <p:nvGrpSpPr>
            <p:cNvPr id="38" name="Group 37"/>
            <p:cNvGrpSpPr/>
            <p:nvPr/>
          </p:nvGrpSpPr>
          <p:grpSpPr>
            <a:xfrm>
              <a:off x="8461858" y="890408"/>
              <a:ext cx="3276989" cy="1809946"/>
              <a:chOff x="8075359" y="1088375"/>
              <a:chExt cx="3135584" cy="1809946"/>
            </a:xfrm>
          </p:grpSpPr>
          <p:sp>
            <p:nvSpPr>
              <p:cNvPr id="37" name="Rounded Rectangle 36"/>
              <p:cNvSpPr/>
              <p:nvPr/>
            </p:nvSpPr>
            <p:spPr>
              <a:xfrm>
                <a:off x="8075359" y="1088375"/>
                <a:ext cx="3135584" cy="1809946"/>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99222" y="1258921"/>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99222" y="1792208"/>
                <a:ext cx="365760" cy="365760"/>
              </a:xfrm>
              <a:prstGeom prst="rect">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a:t>
                </a:r>
              </a:p>
            </p:txBody>
          </p:sp>
          <p:pic>
            <p:nvPicPr>
              <p:cNvPr id="11" name="Picture 10"/>
              <p:cNvPicPr>
                <a:picLocks noChangeAspect="1"/>
              </p:cNvPicPr>
              <p:nvPr/>
            </p:nvPicPr>
            <p:blipFill>
              <a:blip r:embed="rId3"/>
              <a:stretch>
                <a:fillRect/>
              </a:stretch>
            </p:blipFill>
            <p:spPr>
              <a:xfrm>
                <a:off x="8299222" y="2318939"/>
                <a:ext cx="365760" cy="379563"/>
              </a:xfrm>
              <a:prstGeom prst="rect">
                <a:avLst/>
              </a:prstGeom>
            </p:spPr>
          </p:pic>
          <p:sp>
            <p:nvSpPr>
              <p:cNvPr id="12" name="Rectangle 11"/>
              <p:cNvSpPr/>
              <p:nvPr/>
            </p:nvSpPr>
            <p:spPr>
              <a:xfrm>
                <a:off x="8844525" y="1207052"/>
                <a:ext cx="116910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a:t>
                </a:r>
              </a:p>
            </p:txBody>
          </p:sp>
          <p:sp>
            <p:nvSpPr>
              <p:cNvPr id="13" name="Rectangle 12"/>
              <p:cNvSpPr/>
              <p:nvPr/>
            </p:nvSpPr>
            <p:spPr>
              <a:xfrm>
                <a:off x="8919289" y="1737903"/>
                <a:ext cx="112050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Egg cell</a:t>
                </a:r>
              </a:p>
            </p:txBody>
          </p:sp>
          <p:sp>
            <p:nvSpPr>
              <p:cNvPr id="14" name="Rectangle 13"/>
              <p:cNvSpPr/>
              <p:nvPr/>
            </p:nvSpPr>
            <p:spPr>
              <a:xfrm>
                <a:off x="8853952" y="2263931"/>
                <a:ext cx="235699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grpSp>
        <mc:AlternateContent xmlns:mc="http://schemas.openxmlformats.org/markup-compatibility/2006" xmlns:a14="http://schemas.microsoft.com/office/drawing/2010/main">
          <mc:Choice Requires="a14">
            <p:sp>
              <p:nvSpPr>
                <p:cNvPr id="2" name="Rectangle 1"/>
                <p:cNvSpPr/>
                <p:nvPr/>
              </p:nvSpPr>
              <p:spPr>
                <a:xfrm>
                  <a:off x="6526958" y="1528048"/>
                  <a:ext cx="1803635" cy="461665"/>
                </a:xfrm>
                <a:prstGeom prst="rect">
                  <a:avLst/>
                </a:prstGeom>
                <a:noFill/>
              </p:spPr>
              <p:txBody>
                <a:bodyPr wrap="none" lIns="91440" tIns="45720" rIns="91440" bIns="45720">
                  <a:spAutoFit/>
                </a:bodyPr>
                <a:lstStyle/>
                <a:p>
                  <a:pPr algn="ctr"/>
                  <a14:m>
                    <m:oMath xmlns:m="http://schemas.openxmlformats.org/officeDocument/2006/math">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𝑡</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𝑇</m:t>
                      </m:r>
                    </m:oMath>
                  </a14:m>
                  <a:r>
                    <a:rPr lang="en-US" sz="2400" b="0" cap="none" spc="0" dirty="0">
                      <a:ln w="0"/>
                      <a:solidFill>
                        <a:schemeClr val="tx1"/>
                      </a:solidFill>
                      <a:effectLst>
                        <a:outerShdw blurRad="38100" dist="19050" dir="2700000" algn="tl" rotWithShape="0">
                          <a:schemeClr val="dk1">
                            <a:alpha val="40000"/>
                          </a:schemeClr>
                        </a:outerShdw>
                      </a:effectLst>
                    </a:rPr>
                    <a:t> - delay</a:t>
                  </a:r>
                </a:p>
              </p:txBody>
            </p:sp>
          </mc:Choice>
          <mc:Fallback xmlns="">
            <p:sp>
              <p:nvSpPr>
                <p:cNvPr id="2" name="Rectangle 1"/>
                <p:cNvSpPr>
                  <a:spLocks noRot="1" noChangeAspect="1" noMove="1" noResize="1" noEditPoints="1" noAdjustHandles="1" noChangeArrowheads="1" noChangeShapeType="1" noTextEdit="1"/>
                </p:cNvSpPr>
                <p:nvPr/>
              </p:nvSpPr>
              <p:spPr>
                <a:xfrm>
                  <a:off x="6526958" y="1528048"/>
                  <a:ext cx="1803635" cy="461665"/>
                </a:xfrm>
                <a:prstGeom prst="rect">
                  <a:avLst/>
                </a:prstGeom>
                <a:blipFill>
                  <a:blip r:embed="rId4"/>
                  <a:stretch>
                    <a:fillRect l="-678" t="-13158" r="-6102" b="-34211"/>
                  </a:stretch>
                </a:blipFill>
              </p:spPr>
              <p:txBody>
                <a:bodyPr/>
                <a:lstStyle/>
                <a:p>
                  <a:r>
                    <a:rPr lang="en-US">
                      <a:noFill/>
                    </a:rPr>
                    <a:t> </a:t>
                  </a:r>
                </a:p>
              </p:txBody>
            </p:sp>
          </mc:Fallback>
        </mc:AlternateContent>
        <p:cxnSp>
          <p:nvCxnSpPr>
            <p:cNvPr id="39" name="Straight Arrow Connector 38"/>
            <p:cNvCxnSpPr>
              <a:stCxn id="2" idx="3"/>
            </p:cNvCxnSpPr>
            <p:nvPr/>
          </p:nvCxnSpPr>
          <p:spPr>
            <a:xfrm>
              <a:off x="8330593" y="1758881"/>
              <a:ext cx="340839" cy="2088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5">
              <a:clrChange>
                <a:clrFrom>
                  <a:srgbClr val="F6F6F6"/>
                </a:clrFrom>
                <a:clrTo>
                  <a:srgbClr val="F6F6F6">
                    <a:alpha val="0"/>
                  </a:srgbClr>
                </a:clrTo>
              </a:clrChange>
            </a:blip>
            <a:stretch>
              <a:fillRect/>
            </a:stretch>
          </p:blipFill>
          <p:spPr>
            <a:xfrm>
              <a:off x="11064751" y="58299"/>
              <a:ext cx="1108275" cy="2118472"/>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6734348" y="2802425"/>
                <a:ext cx="5313107" cy="3970318"/>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These rules are supposed to create at each iteration a new pattern of live, dead, and laid egg cells. Here we have two types of reproduction, the immediate one with three “parents” specified by </a:t>
                </a:r>
                <a:r>
                  <a:rPr lang="en-US" i="1" dirty="0">
                    <a:latin typeface="Times New Roman" panose="02020603050405020304" pitchFamily="18" charset="0"/>
                    <a:ea typeface="SimSun" panose="02010600030101010101" pitchFamily="2" charset="-122"/>
                  </a:rPr>
                  <a:t>Rule 4</a:t>
                </a:r>
                <a:r>
                  <a:rPr lang="en-US" dirty="0">
                    <a:latin typeface="Times New Roman" panose="02020603050405020304" pitchFamily="18" charset="0"/>
                    <a:ea typeface="SimSun" panose="02010600030101010101" pitchFamily="2" charset="-122"/>
                  </a:rPr>
                  <a:t> and the delayed one with two “parents” (</a:t>
                </a:r>
                <a:r>
                  <a:rPr lang="en-US" i="1" dirty="0">
                    <a:latin typeface="Times New Roman" panose="02020603050405020304" pitchFamily="18" charset="0"/>
                    <a:ea typeface="SimSun" panose="02010600030101010101" pitchFamily="2" charset="-122"/>
                  </a:rPr>
                  <a:t>Rule 5</a:t>
                </a:r>
                <a:r>
                  <a:rPr lang="en-US" dirty="0">
                    <a:latin typeface="Times New Roman" panose="02020603050405020304" pitchFamily="18" charset="0"/>
                    <a:ea typeface="SimSun" panose="02010600030101010101" pitchFamily="2" charset="-122"/>
                  </a:rPr>
                  <a:t> and </a:t>
                </a:r>
                <a:r>
                  <a:rPr lang="en-US" i="1" dirty="0">
                    <a:latin typeface="Times New Roman" panose="02020603050405020304" pitchFamily="18" charset="0"/>
                    <a:ea typeface="SimSun" panose="02010600030101010101" pitchFamily="2" charset="-122"/>
                  </a:rPr>
                  <a:t>Rule 6</a:t>
                </a:r>
                <a:r>
                  <a:rPr lang="en-US" dirty="0">
                    <a:latin typeface="Times New Roman" panose="02020603050405020304" pitchFamily="18" charset="0"/>
                    <a:ea typeface="SimSun" panose="02010600030101010101" pitchFamily="2" charset="-122"/>
                  </a:rPr>
                  <a:t>). </a:t>
                </a:r>
                <a:r>
                  <a:rPr lang="en-US" i="1" dirty="0">
                    <a:latin typeface="Times New Roman" panose="02020603050405020304" pitchFamily="18" charset="0"/>
                    <a:ea typeface="SimSun" panose="02010600030101010101" pitchFamily="2" charset="-122"/>
                  </a:rPr>
                  <a:t>Rule 5</a:t>
                </a:r>
                <a:r>
                  <a:rPr lang="en-US" dirty="0">
                    <a:latin typeface="Times New Roman" panose="02020603050405020304" pitchFamily="18" charset="0"/>
                    <a:ea typeface="SimSun" panose="02010600030101010101" pitchFamily="2" charset="-122"/>
                  </a:rPr>
                  <a:t> not only specifies how egg cells appear but also impacts CA by taking away free space that could be otherwise used for immediate live cell reproduction. Egg cells themselves never die until a newborn appears, according to </a:t>
                </a:r>
                <a:r>
                  <a:rPr lang="en-US" i="1" dirty="0">
                    <a:latin typeface="Times New Roman" panose="02020603050405020304" pitchFamily="18" charset="0"/>
                    <a:ea typeface="SimSun" panose="02010600030101010101" pitchFamily="2" charset="-122"/>
                  </a:rPr>
                  <a:t>Rule 6</a:t>
                </a:r>
                <a:r>
                  <a:rPr lang="en-US" dirty="0">
                    <a:latin typeface="Times New Roman" panose="02020603050405020304" pitchFamily="18" charset="0"/>
                    <a:ea typeface="SimSun" panose="02010600030101010101" pitchFamily="2" charset="-122"/>
                  </a:rPr>
                  <a:t>. The choice of the delay time </a:t>
                </a:r>
                <a14:m>
                  <m:oMath xmlns:m="http://schemas.openxmlformats.org/officeDocument/2006/math">
                    <m:r>
                      <a:rPr lang="en-US" b="1" i="1">
                        <a:latin typeface="Cambria Math" panose="02040503050406030204" pitchFamily="18" charset="0"/>
                        <a:ea typeface="SimSun" panose="02010600030101010101" pitchFamily="2" charset="-122"/>
                        <a:cs typeface="Times New Roman" panose="02020603050405020304" pitchFamily="18" charset="0"/>
                      </a:rPr>
                      <m:t>𝑻</m:t>
                    </m:r>
                  </m:oMath>
                </a14:m>
                <a:r>
                  <a:rPr lang="en-US" dirty="0">
                    <a:latin typeface="Times New Roman" panose="02020603050405020304" pitchFamily="18" charset="0"/>
                    <a:ea typeface="SimSun" panose="02010600030101010101" pitchFamily="2" charset="-122"/>
                  </a:rPr>
                  <a:t> can be used to control the game dynamics. If </a:t>
                </a:r>
                <a14:m>
                  <m:oMath xmlns:m="http://schemas.openxmlformats.org/officeDocument/2006/math">
                    <m:r>
                      <a:rPr lang="en-US" b="1" i="1">
                        <a:latin typeface="Cambria Math" panose="02040503050406030204" pitchFamily="18" charset="0"/>
                        <a:ea typeface="SimSun" panose="02010600030101010101" pitchFamily="2" charset="-122"/>
                        <a:cs typeface="Times New Roman" panose="02020603050405020304" pitchFamily="18" charset="0"/>
                      </a:rPr>
                      <m:t>𝑻</m:t>
                    </m:r>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US" dirty="0">
                    <a:latin typeface="Times New Roman" panose="02020603050405020304" pitchFamily="18" charset="0"/>
                    <a:ea typeface="SimSun" panose="02010600030101010101" pitchFamily="2" charset="-122"/>
                  </a:rPr>
                  <a:t>, then the “egg creation” version of the game will behave exactly as the “rock creation” version, which means that the latter version can be considered as a special case of the former one.</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6734348" y="2802425"/>
                <a:ext cx="5313107" cy="3970318"/>
              </a:xfrm>
              <a:prstGeom prst="rect">
                <a:avLst/>
              </a:prstGeom>
              <a:blipFill>
                <a:blip r:embed="rId6"/>
                <a:stretch>
                  <a:fillRect l="-800" t="-611" r="-686" b="-1069"/>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6912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1524407" y="5601521"/>
                <a:ext cx="10507168" cy="1200329"/>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Example in the Figure illustrates the evolution of “</a:t>
                </a:r>
                <a:r>
                  <a:rPr lang="en-GB" b="1" dirty="0">
                    <a:solidFill>
                      <a:srgbClr val="7030A0"/>
                    </a:solidFill>
                    <a:latin typeface="Times New Roman" panose="02020603050405020304" pitchFamily="18" charset="0"/>
                    <a:ea typeface="SimSun" panose="02010600030101010101" pitchFamily="2" charset="-122"/>
                  </a:rPr>
                  <a:t>Blinker</a:t>
                </a:r>
                <a:r>
                  <a:rPr lang="en-GB" dirty="0">
                    <a:latin typeface="Times New Roman" panose="02020603050405020304" pitchFamily="18" charset="0"/>
                    <a:ea typeface="SimSun" panose="02010600030101010101" pitchFamily="2" charset="-122"/>
                  </a:rPr>
                  <a:t>” in the “Game of Life and Creation” (“egg creation” version) with parameter </a:t>
                </a:r>
                <a14:m>
                  <m:oMath xmlns:m="http://schemas.openxmlformats.org/officeDocument/2006/math">
                    <m:r>
                      <a:rPr lang="en-GB" smtClean="0">
                        <a:solidFill>
                          <a:srgbClr val="7030A0"/>
                        </a:solidFill>
                        <a:latin typeface="Cambria Math" panose="02040503050406030204" pitchFamily="18" charset="0"/>
                        <a:ea typeface="SimSun" panose="02010600030101010101" pitchFamily="2" charset="-122"/>
                      </a:rPr>
                      <m:t>𝑻</m:t>
                    </m:r>
                    <m:r>
                      <a:rPr lang="en-GB" smtClean="0">
                        <a:solidFill>
                          <a:srgbClr val="7030A0"/>
                        </a:solidFill>
                        <a:latin typeface="Cambria Math" panose="02040503050406030204" pitchFamily="18" charset="0"/>
                        <a:ea typeface="SimSun" panose="02010600030101010101" pitchFamily="2" charset="-122"/>
                      </a:rPr>
                      <m:t>=2</m:t>
                    </m:r>
                  </m:oMath>
                </a14:m>
                <a:r>
                  <a:rPr lang="en-GB" dirty="0">
                    <a:latin typeface="Times New Roman" panose="02020603050405020304" pitchFamily="18" charset="0"/>
                    <a:ea typeface="SimSun" panose="02010600030101010101" pitchFamily="2" charset="-122"/>
                  </a:rPr>
                  <a:t>. One may see that the live population in this game with such settings grows and </a:t>
                </a:r>
                <a:r>
                  <a:rPr lang="en-GB" b="1" i="1" dirty="0">
                    <a:solidFill>
                      <a:srgbClr val="7030A0"/>
                    </a:solidFill>
                    <a:latin typeface="Times New Roman" panose="02020603050405020304" pitchFamily="18" charset="0"/>
                    <a:ea typeface="SimSun" panose="02010600030101010101" pitchFamily="2" charset="-122"/>
                  </a:rPr>
                  <a:t>spreads faster </a:t>
                </a:r>
                <a:r>
                  <a:rPr lang="en-GB" dirty="0">
                    <a:latin typeface="Times New Roman" panose="02020603050405020304" pitchFamily="18" charset="0"/>
                    <a:ea typeface="SimSun" panose="02010600030101010101" pitchFamily="2" charset="-122"/>
                  </a:rPr>
                  <a:t>than in the original “Game of Life”. Bigger number for </a:t>
                </a:r>
                <a14:m>
                  <m:oMath xmlns:m="http://schemas.openxmlformats.org/officeDocument/2006/math">
                    <m:r>
                      <a:rPr lang="en-GB" i="1" dirty="0" smtClean="0">
                        <a:latin typeface="Cambria Math" panose="02040503050406030204" pitchFamily="18" charset="0"/>
                        <a:ea typeface="SimSun" panose="02010600030101010101" pitchFamily="2" charset="-122"/>
                      </a:rPr>
                      <m:t>𝑇</m:t>
                    </m:r>
                  </m:oMath>
                </a14:m>
                <a:r>
                  <a:rPr lang="en-GB" dirty="0">
                    <a:latin typeface="Times New Roman" panose="02020603050405020304" pitchFamily="18" charset="0"/>
                    <a:ea typeface="SimSun" panose="02010600030101010101" pitchFamily="2" charset="-122"/>
                  </a:rPr>
                  <a:t> will slow down the evolution. “Egg” cells in the figure are marked with the violet squares with current value of the delay parameter indicated. </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524407" y="5601521"/>
                <a:ext cx="10507168" cy="1200329"/>
              </a:xfrm>
              <a:prstGeom prst="rect">
                <a:avLst/>
              </a:prstGeom>
              <a:blipFill>
                <a:blip r:embed="rId2"/>
                <a:stretch>
                  <a:fillRect l="-464" t="-3046" r="-464" b="-6599"/>
                </a:stretch>
              </a:blipFill>
            </p:spPr>
            <p:txBody>
              <a:bodyPr/>
              <a:lstStyle/>
              <a:p>
                <a:r>
                  <a:rPr lang="en-US">
                    <a:noFill/>
                  </a:rPr>
                  <a:t> </a:t>
                </a:r>
              </a:p>
            </p:txBody>
          </p:sp>
        </mc:Fallback>
      </mc:AlternateContent>
      <p:grpSp>
        <p:nvGrpSpPr>
          <p:cNvPr id="8" name="Group 7"/>
          <p:cNvGrpSpPr/>
          <p:nvPr/>
        </p:nvGrpSpPr>
        <p:grpSpPr>
          <a:xfrm>
            <a:off x="134752" y="622826"/>
            <a:ext cx="11925700" cy="4815450"/>
            <a:chOff x="0" y="1256795"/>
            <a:chExt cx="11646875" cy="4790995"/>
          </a:xfrm>
        </p:grpSpPr>
        <p:pic>
          <p:nvPicPr>
            <p:cNvPr id="5" name="Picture 2" descr="Game of Life, Part 1, The Rule » Cleve's Corner: Cleve Moler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521898"/>
              <a:ext cx="1253765" cy="9403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6089" y="1460315"/>
              <a:ext cx="9860786" cy="4587475"/>
            </a:xfrm>
            <a:prstGeom prst="rect">
              <a:avLst/>
            </a:prstGeom>
            <a:noFill/>
            <a:ln>
              <a:noFill/>
            </a:ln>
          </p:spPr>
        </p:pic>
        <p:sp>
          <p:nvSpPr>
            <p:cNvPr id="7" name="Rectangle 6"/>
            <p:cNvSpPr/>
            <p:nvPr/>
          </p:nvSpPr>
          <p:spPr>
            <a:xfrm>
              <a:off x="95135" y="1256795"/>
              <a:ext cx="1082348" cy="369332"/>
            </a:xfrm>
            <a:prstGeom prst="rect">
              <a:avLst/>
            </a:prstGeom>
          </p:spPr>
          <p:txBody>
            <a:bodyPr wrap="none">
              <a:spAutoFit/>
            </a:bodyPr>
            <a:lstStyle/>
            <a:p>
              <a:r>
                <a:rPr lang="en-GB" dirty="0">
                  <a:latin typeface="Times New Roman" panose="02020603050405020304" pitchFamily="18" charset="0"/>
                  <a:ea typeface="SimSun" panose="02010600030101010101" pitchFamily="2" charset="-122"/>
                </a:rPr>
                <a:t>“Blinker”</a:t>
              </a:r>
              <a:endParaRPr lang="en-US" dirty="0"/>
            </a:p>
          </p:txBody>
        </p:sp>
      </p:grpSp>
      <p:sp>
        <p:nvSpPr>
          <p:cNvPr id="9" name="Rectangle 8"/>
          <p:cNvSpPr/>
          <p:nvPr/>
        </p:nvSpPr>
        <p:spPr>
          <a:xfrm>
            <a:off x="577516" y="17809"/>
            <a:ext cx="11614484" cy="646331"/>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“Game of Life and Creation” example </a:t>
            </a:r>
            <a:r>
              <a:rPr lang="en-GB" sz="3200" b="1" dirty="0">
                <a:ln w="0"/>
                <a:solidFill>
                  <a:srgbClr val="FF0000"/>
                </a:solidFill>
                <a:effectLst>
                  <a:outerShdw blurRad="38100" dist="19050" dir="2700000" algn="tl" rotWithShape="0">
                    <a:schemeClr val="dk1">
                      <a:alpha val="40000"/>
                    </a:schemeClr>
                  </a:outerShdw>
                </a:effectLst>
              </a:rPr>
              <a:t>(“egg creation” version)</a:t>
            </a:r>
            <a:endParaRPr lang="fi-FI" sz="28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7800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875" y="-5602"/>
            <a:ext cx="12272603" cy="2906666"/>
            <a:chOff x="0" y="-5602"/>
            <a:chExt cx="12272603" cy="2906666"/>
          </a:xfrm>
        </p:grpSpPr>
        <p:pic>
          <p:nvPicPr>
            <p:cNvPr id="2050" name="Picture 2" descr="File:ExcitableCellularAutomaton.gif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05378" cy="240630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A glider on an aperiodic cellular automaton exists! | The Aperiodic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6439" y="-5602"/>
              <a:ext cx="5411017" cy="241190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PFTL | Particle Flow &amp; Tribology Lab"/>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6257" y="31280"/>
              <a:ext cx="2156346" cy="121995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949430" y="-5602"/>
              <a:ext cx="4745986" cy="2411908"/>
              <a:chOff x="1949430" y="-5602"/>
              <a:chExt cx="4745986" cy="2411908"/>
            </a:xfrm>
          </p:grpSpPr>
          <p:pic>
            <p:nvPicPr>
              <p:cNvPr id="2060" name="Picture 12" descr="File:Conways game of life breeder animation.gif - Wikipedi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49433" y="-5602"/>
                <a:ext cx="4745983" cy="240429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12" descr="File:Conways game of life breeder animation.gif - Wikipedia"/>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949430" y="0"/>
                <a:ext cx="4745986" cy="240630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666801" y="25287"/>
                <a:ext cx="2991525"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lgerian" panose="04020705040A02060702" pitchFamily="82" charset="0"/>
                  </a:rPr>
                  <a:t>War and peace</a:t>
                </a:r>
              </a:p>
            </p:txBody>
          </p:sp>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2014203" y="19250"/>
                <a:ext cx="512934" cy="622006"/>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flipH="1">
                <a:off x="5947978" y="-3588"/>
                <a:ext cx="529825" cy="622006"/>
              </a:xfrm>
              <a:prstGeom prst="rect">
                <a:avLst/>
              </a:prstGeom>
            </p:spPr>
          </p:pic>
        </p:grpSp>
        <p:pic>
          <p:nvPicPr>
            <p:cNvPr id="2064" name="Picture 16" descr="What jobs are at risk of automation in Charlotte? - Charlotte Works"/>
            <p:cNvPicPr>
              <a:picLocks noChangeAspect="1" noChangeArrowheads="1"/>
            </p:cNvPicPr>
            <p:nvPr/>
          </p:nvPicPr>
          <p:blipFill>
            <a:blip r:embed="rId7" cstate="print">
              <a:clrChange>
                <a:clrFrom>
                  <a:srgbClr val="B5D3D1"/>
                </a:clrFrom>
                <a:clrTo>
                  <a:srgbClr val="B5D3D1">
                    <a:alpha val="0"/>
                  </a:srgbClr>
                </a:clrTo>
              </a:clrChange>
              <a:extLst>
                <a:ext uri="{28A0092B-C50C-407E-A947-70E740481C1C}">
                  <a14:useLocalDpi xmlns:a14="http://schemas.microsoft.com/office/drawing/2010/main" val="0"/>
                </a:ext>
              </a:extLst>
            </a:blip>
            <a:srcRect/>
            <a:stretch>
              <a:fillRect/>
            </a:stretch>
          </p:blipFill>
          <p:spPr bwMode="auto">
            <a:xfrm>
              <a:off x="6637019" y="934484"/>
              <a:ext cx="2949870" cy="196658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csc.villanova.edu/~mdamian/Movies/6armmovie.gif"/>
            <p:cNvPicPr>
              <a:picLocks noChangeAspect="1" noChangeArrowheads="1" noCrop="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4847" y="419448"/>
              <a:ext cx="3014260" cy="226069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if Battle - Znalezione GIFy | Gfycat"/>
            <p:cNvPicPr>
              <a:picLocks noChangeAspect="1" noChangeArrowheads="1" noCrop="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6230" y="419448"/>
              <a:ext cx="1492386" cy="12237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9981" y="782425"/>
              <a:ext cx="1693092" cy="646331"/>
            </a:xfrm>
            <a:prstGeom prst="rect">
              <a:avLst/>
            </a:prstGeom>
            <a:noFill/>
          </p:spPr>
          <p:txBody>
            <a:bodyPr wrap="none" lIns="91440" tIns="45720" rIns="91440" bIns="45720">
              <a:spAutoFit/>
            </a:bodyPr>
            <a:lstStyle/>
            <a:p>
              <a:pPr algn="ctr"/>
              <a:r>
                <a:rPr lang="en-US" sz="3600" b="1" cap="none" spc="50" dirty="0">
                  <a:ln w="0"/>
                  <a:solidFill>
                    <a:schemeClr val="bg2"/>
                  </a:solidFill>
                  <a:effectLst>
                    <a:innerShdw blurRad="63500" dist="50800" dir="13500000">
                      <a:srgbClr val="000000">
                        <a:alpha val="50000"/>
                      </a:srgbClr>
                    </a:innerShdw>
                  </a:effectLst>
                </a:rPr>
                <a:t>Cellular</a:t>
              </a:r>
            </a:p>
          </p:txBody>
        </p:sp>
      </p:grpSp>
      <p:sp>
        <p:nvSpPr>
          <p:cNvPr id="17" name="Rectangle 16"/>
          <p:cNvSpPr/>
          <p:nvPr/>
        </p:nvSpPr>
        <p:spPr>
          <a:xfrm>
            <a:off x="393969" y="2729684"/>
            <a:ext cx="11373159"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“Creative and Adversarial Cellular Automata for Simulating Resilience in Industry 5.0”</a:t>
            </a:r>
          </a:p>
        </p:txBody>
      </p:sp>
      <p:sp>
        <p:nvSpPr>
          <p:cNvPr id="18" name="Rectangle 17"/>
          <p:cNvSpPr/>
          <p:nvPr/>
        </p:nvSpPr>
        <p:spPr>
          <a:xfrm>
            <a:off x="5323785" y="4120682"/>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4536</a:t>
            </a:r>
          </a:p>
        </p:txBody>
      </p:sp>
      <p:sp>
        <p:nvSpPr>
          <p:cNvPr id="19" name="Rectangle 18"/>
          <p:cNvSpPr/>
          <p:nvPr/>
        </p:nvSpPr>
        <p:spPr>
          <a:xfrm>
            <a:off x="2320674" y="4588380"/>
            <a:ext cx="7549760"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Artur Terziian &amp; Oleksandra Vitko</a:t>
            </a:r>
          </a:p>
        </p:txBody>
      </p:sp>
      <p:pic>
        <p:nvPicPr>
          <p:cNvPr id="20" name="Picture 19"/>
          <p:cNvPicPr>
            <a:picLocks noChangeAspect="1"/>
          </p:cNvPicPr>
          <p:nvPr/>
        </p:nvPicPr>
        <p:blipFill>
          <a:blip r:embed="rId10"/>
          <a:stretch>
            <a:fillRect/>
          </a:stretch>
        </p:blipFill>
        <p:spPr>
          <a:xfrm>
            <a:off x="82091" y="5523921"/>
            <a:ext cx="1346660" cy="983144"/>
          </a:xfrm>
          <a:prstGeom prst="rect">
            <a:avLst/>
          </a:prstGeom>
        </p:spPr>
      </p:pic>
      <p:sp>
        <p:nvSpPr>
          <p:cNvPr id="21" name="Rectangle 20"/>
          <p:cNvSpPr/>
          <p:nvPr/>
        </p:nvSpPr>
        <p:spPr>
          <a:xfrm>
            <a:off x="1457326" y="563663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pic>
        <p:nvPicPr>
          <p:cNvPr id="24" name="Picture 23"/>
          <p:cNvPicPr>
            <a:picLocks noChangeAspect="1"/>
          </p:cNvPicPr>
          <p:nvPr/>
        </p:nvPicPr>
        <p:blipFill>
          <a:blip r:embed="rId11"/>
          <a:stretch>
            <a:fillRect/>
          </a:stretch>
        </p:blipFill>
        <p:spPr>
          <a:xfrm>
            <a:off x="5326143" y="5224492"/>
            <a:ext cx="3193533" cy="1542639"/>
          </a:xfrm>
          <a:prstGeom prst="rect">
            <a:avLst/>
          </a:prstGeom>
          <a:ln w="25400">
            <a:solidFill>
              <a:schemeClr val="tx1"/>
            </a:solidFill>
          </a:ln>
        </p:spPr>
      </p:pic>
      <p:sp>
        <p:nvSpPr>
          <p:cNvPr id="26" name="Rectangle 25"/>
          <p:cNvSpPr/>
          <p:nvPr/>
        </p:nvSpPr>
        <p:spPr>
          <a:xfrm>
            <a:off x="6976939" y="5218036"/>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sp>
        <p:nvSpPr>
          <p:cNvPr id="27" name="Rectangle 26"/>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24 November, 2023, 10</a:t>
            </a:r>
            <a:r>
              <a:rPr lang="en-US" dirty="0">
                <a:ln w="0"/>
                <a:effectLst>
                  <a:outerShdw blurRad="38100" dist="19050" dir="2700000" algn="tl" rotWithShape="0">
                    <a:schemeClr val="dk1">
                      <a:alpha val="40000"/>
                    </a:schemeClr>
                  </a:outerShdw>
                </a:effectLst>
              </a:rPr>
              <a:t>:30 - 10:50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8819553" y="5979746"/>
            <a:ext cx="330487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S7.R4</a:t>
            </a:r>
          </a:p>
          <a:p>
            <a:pPr algn="just"/>
            <a:r>
              <a:rPr lang="en-US" sz="1600" b="1" dirty="0">
                <a:solidFill>
                  <a:srgbClr val="7030A0"/>
                </a:solidFill>
                <a:effectLst/>
                <a:latin typeface="Times New Roman" panose="02020603050405020304" pitchFamily="18" charset="0"/>
                <a:cs typeface="Times New Roman" panose="02020603050405020304" pitchFamily="18" charset="0"/>
              </a:rPr>
              <a:t>S7 (RESILIENCE) / R4</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2"/>
          <a:stretch>
            <a:fillRect/>
          </a:stretch>
        </p:blipFill>
        <p:spPr>
          <a:xfrm>
            <a:off x="8819553" y="5660846"/>
            <a:ext cx="3138071" cy="212751"/>
          </a:xfrm>
          <a:prstGeom prst="rect">
            <a:avLst/>
          </a:prstGeom>
        </p:spPr>
      </p:pic>
    </p:spTree>
    <p:extLst>
      <p:ext uri="{BB962C8B-B14F-4D97-AF65-F5344CB8AC3E}">
        <p14:creationId xmlns:p14="http://schemas.microsoft.com/office/powerpoint/2010/main" val="27628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52" y="27617"/>
            <a:ext cx="11960259" cy="707886"/>
          </a:xfrm>
          <a:prstGeom prst="rect">
            <a:avLst/>
          </a:prstGeom>
        </p:spPr>
        <p:txBody>
          <a:bodyPr wrap="square">
            <a:spAutoFit/>
          </a:bodyPr>
          <a:lstStyle/>
          <a:p>
            <a:pPr indent="173990"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“War and Peace” (two teams) rules</a:t>
            </a:r>
            <a:r>
              <a:rPr lang="en-US" sz="4000" b="1" dirty="0">
                <a:ln w="0"/>
                <a:solidFill>
                  <a:srgbClr val="FF0000"/>
                </a:solidFill>
                <a:effectLst>
                  <a:outerShdw blurRad="38100" dist="19050" dir="2700000" algn="tl" rotWithShape="0">
                    <a:schemeClr val="dk1">
                      <a:alpha val="40000"/>
                    </a:schemeClr>
                  </a:outerShdw>
                </a:effectLst>
              </a:rPr>
              <a:t> </a:t>
            </a:r>
            <a:r>
              <a:rPr lang="en-US" sz="2800" b="1" dirty="0">
                <a:ln w="0"/>
                <a:solidFill>
                  <a:srgbClr val="FF0000"/>
                </a:solidFill>
                <a:effectLst>
                  <a:outerShdw blurRad="38100" dist="19050" dir="2700000" algn="tl" rotWithShape="0">
                    <a:schemeClr val="dk1">
                      <a:alpha val="40000"/>
                    </a:schemeClr>
                  </a:outerShdw>
                </a:effectLst>
              </a:rPr>
              <a:t>(forced death and destruction)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4" name="Rectangle 3"/>
          <p:cNvSpPr/>
          <p:nvPr/>
        </p:nvSpPr>
        <p:spPr>
          <a:xfrm>
            <a:off x="96251" y="862123"/>
            <a:ext cx="6609889" cy="5693866"/>
          </a:xfrm>
          <a:prstGeom prst="rect">
            <a:avLst/>
          </a:prstGeom>
          <a:solidFill>
            <a:schemeClr val="bg1">
              <a:lumMod val="85000"/>
            </a:schemeClr>
          </a:solidFill>
          <a:ln w="38100">
            <a:solidFill>
              <a:schemeClr val="tx1"/>
            </a:solidFill>
          </a:ln>
        </p:spPr>
        <p:txBody>
          <a:bodyPr wrap="square">
            <a:spAutoFit/>
          </a:bodyPr>
          <a:lstStyle/>
          <a:p>
            <a:pPr algn="just">
              <a:spcAft>
                <a:spcPts val="1200"/>
              </a:spcAft>
            </a:pPr>
            <a:r>
              <a:rPr lang="en-US" b="1" i="1" dirty="0">
                <a:solidFill>
                  <a:srgbClr val="FF0000"/>
                </a:solidFill>
                <a:latin typeface="Times New Roman" panose="02020603050405020304" pitchFamily="18" charset="0"/>
                <a:cs typeface="Times New Roman" panose="02020603050405020304" pitchFamily="18" charset="0"/>
              </a:rPr>
              <a:t>Rule 1:</a:t>
            </a:r>
            <a:r>
              <a:rPr lang="en-US" dirty="0">
                <a:latin typeface="Times New Roman" panose="02020603050405020304" pitchFamily="18" charset="0"/>
                <a:cs typeface="Times New Roman" panose="02020603050405020304" pitchFamily="18" charset="0"/>
              </a:rPr>
              <a:t> Any live cell from either team with fewer than two live teammate neighbors dies (becomes empty), as if caused by </a:t>
            </a:r>
            <a:r>
              <a:rPr lang="en-US" b="1" i="1" dirty="0">
                <a:solidFill>
                  <a:srgbClr val="7030A0"/>
                </a:solidFill>
                <a:latin typeface="Times New Roman" panose="02020603050405020304" pitchFamily="18" charset="0"/>
                <a:cs typeface="Times New Roman" panose="02020603050405020304" pitchFamily="18" charset="0"/>
              </a:rPr>
              <a:t>underpopulation</a:t>
            </a:r>
            <a:r>
              <a:rPr lang="en-US" dirty="0">
                <a:latin typeface="Times New Roman" panose="02020603050405020304" pitchFamily="18" charset="0"/>
                <a:cs typeface="Times New Roman" panose="02020603050405020304" pitchFamily="18" charset="0"/>
              </a:rPr>
              <a:t>.</a:t>
            </a:r>
          </a:p>
          <a:p>
            <a:pPr algn="just">
              <a:spcAft>
                <a:spcPts val="1200"/>
              </a:spcAft>
            </a:pPr>
            <a:r>
              <a:rPr lang="en-US" b="1" i="1" dirty="0">
                <a:solidFill>
                  <a:srgbClr val="FF0000"/>
                </a:solidFill>
                <a:latin typeface="Times New Roman" panose="02020603050405020304" pitchFamily="18" charset="0"/>
                <a:cs typeface="Times New Roman" panose="02020603050405020304" pitchFamily="18" charset="0"/>
              </a:rPr>
              <a:t>Rule 2a</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two or three live teammate neighbors will continue living in the next generation if </a:t>
            </a:r>
            <a:r>
              <a:rPr lang="en-US" b="1" i="1" dirty="0">
                <a:solidFill>
                  <a:srgbClr val="7030A0"/>
                </a:solidFill>
                <a:latin typeface="Times New Roman" panose="02020603050405020304" pitchFamily="18" charset="0"/>
                <a:cs typeface="Times New Roman" panose="02020603050405020304" pitchFamily="18" charset="0"/>
              </a:rPr>
              <a:t>the number of adversary neighbors is not more than the number of teammate neighbors</a:t>
            </a:r>
            <a:r>
              <a:rPr lang="en-US" dirty="0">
                <a:latin typeface="Times New Roman" panose="02020603050405020304" pitchFamily="18" charset="0"/>
                <a:cs typeface="Times New Roman" panose="02020603050405020304" pitchFamily="18" charset="0"/>
              </a:rPr>
              <a:t>.</a:t>
            </a:r>
          </a:p>
          <a:p>
            <a:pPr algn="just">
              <a:spcAft>
                <a:spcPts val="1200"/>
              </a:spcAft>
            </a:pPr>
            <a:r>
              <a:rPr lang="en-US" b="1" i="1" dirty="0">
                <a:solidFill>
                  <a:srgbClr val="FF0000"/>
                </a:solidFill>
                <a:latin typeface="Times New Roman" panose="02020603050405020304" pitchFamily="18" charset="0"/>
                <a:cs typeface="Times New Roman" panose="02020603050405020304" pitchFamily="18" charset="0"/>
              </a:rPr>
              <a:t>Rule 2b</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two or three live teammate neighbors dies (becomes empty) if </a:t>
            </a:r>
            <a:r>
              <a:rPr lang="en-US" b="1" i="1" dirty="0">
                <a:solidFill>
                  <a:srgbClr val="7030A0"/>
                </a:solidFill>
                <a:latin typeface="Times New Roman" panose="02020603050405020304" pitchFamily="18" charset="0"/>
                <a:cs typeface="Times New Roman" panose="02020603050405020304" pitchFamily="18" charset="0"/>
              </a:rPr>
              <a:t>the number of its adversary neighbors is more than the number of teammate neighbors</a:t>
            </a:r>
            <a:r>
              <a:rPr lang="en-US" dirty="0">
                <a:latin typeface="Times New Roman" panose="02020603050405020304" pitchFamily="18" charset="0"/>
                <a:cs typeface="Times New Roman" panose="02020603050405020304" pitchFamily="18" charset="0"/>
              </a:rPr>
              <a:t>, as if by “</a:t>
            </a:r>
            <a:r>
              <a:rPr lang="en-US" b="1" i="1" dirty="0">
                <a:solidFill>
                  <a:srgbClr val="7030A0"/>
                </a:solidFill>
                <a:latin typeface="Times New Roman" panose="02020603050405020304" pitchFamily="18" charset="0"/>
                <a:cs typeface="Times New Roman" panose="02020603050405020304" pitchFamily="18" charset="0"/>
              </a:rPr>
              <a:t>killing</a:t>
            </a:r>
            <a:r>
              <a:rPr lang="en-US" dirty="0">
                <a:latin typeface="Times New Roman" panose="02020603050405020304" pitchFamily="18" charset="0"/>
                <a:cs typeface="Times New Roman" panose="02020603050405020304" pitchFamily="18" charset="0"/>
              </a:rPr>
              <a:t>”.</a:t>
            </a:r>
          </a:p>
          <a:p>
            <a:pPr algn="just">
              <a:spcAft>
                <a:spcPts val="1200"/>
              </a:spcAft>
            </a:pPr>
            <a:r>
              <a:rPr lang="en-US" b="1" i="1" dirty="0">
                <a:solidFill>
                  <a:srgbClr val="FF0000"/>
                </a:solidFill>
                <a:latin typeface="Times New Roman" panose="02020603050405020304" pitchFamily="18" charset="0"/>
                <a:cs typeface="Times New Roman" panose="02020603050405020304" pitchFamily="18" charset="0"/>
              </a:rPr>
              <a:t>Rule 3</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more than three live teammate neighbors dies (becomes empty), as if by </a:t>
            </a:r>
            <a:r>
              <a:rPr lang="en-US" b="1" i="1" dirty="0">
                <a:solidFill>
                  <a:srgbClr val="7030A0"/>
                </a:solidFill>
                <a:latin typeface="Times New Roman" panose="02020603050405020304" pitchFamily="18" charset="0"/>
                <a:cs typeface="Times New Roman" panose="02020603050405020304" pitchFamily="18" charset="0"/>
              </a:rPr>
              <a:t>overpopulation</a:t>
            </a:r>
            <a:r>
              <a:rPr lang="en-US" dirty="0">
                <a:latin typeface="Times New Roman" panose="02020603050405020304" pitchFamily="18" charset="0"/>
                <a:cs typeface="Times New Roman" panose="02020603050405020304" pitchFamily="18" charset="0"/>
              </a:rPr>
              <a:t>.</a:t>
            </a:r>
          </a:p>
          <a:p>
            <a:pPr algn="just">
              <a:spcAft>
                <a:spcPts val="1200"/>
              </a:spcAft>
            </a:pPr>
            <a:r>
              <a:rPr lang="en-US" b="1" i="1" dirty="0">
                <a:solidFill>
                  <a:srgbClr val="FF0000"/>
                </a:solidFill>
                <a:latin typeface="Times New Roman" panose="02020603050405020304" pitchFamily="18" charset="0"/>
                <a:cs typeface="Times New Roman" panose="02020603050405020304" pitchFamily="18" charset="0"/>
              </a:rPr>
              <a:t>Rule 4</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dead (or empty) cell with exactly three live neighbors (“parents”) from either team becomes a live cell and a teammate of its parents, as if by </a:t>
            </a:r>
            <a:r>
              <a:rPr lang="en-US" b="1" i="1" dirty="0">
                <a:solidFill>
                  <a:srgbClr val="7030A0"/>
                </a:solidFill>
                <a:latin typeface="Times New Roman" panose="02020603050405020304" pitchFamily="18" charset="0"/>
                <a:cs typeface="Times New Roman" panose="02020603050405020304" pitchFamily="18" charset="0"/>
              </a:rPr>
              <a:t>reproduction</a:t>
            </a:r>
            <a:r>
              <a:rPr lang="en-US" dirty="0">
                <a:latin typeface="Times New Roman" panose="02020603050405020304" pitchFamily="18" charset="0"/>
                <a:cs typeface="Times New Roman" panose="02020603050405020304" pitchFamily="18" charset="0"/>
              </a:rPr>
              <a:t>. If both teams pretend to get a “child” within the same cell, the advantage is given to team, which belongs to the same “</a:t>
            </a:r>
            <a:r>
              <a:rPr lang="en-US" b="1" i="1" dirty="0">
                <a:solidFill>
                  <a:srgbClr val="7030A0"/>
                </a:solidFill>
                <a:latin typeface="Times New Roman" panose="02020603050405020304" pitchFamily="18" charset="0"/>
                <a:cs typeface="Times New Roman" panose="02020603050405020304" pitchFamily="18" charset="0"/>
              </a:rPr>
              <a:t>country</a:t>
            </a:r>
            <a:r>
              <a:rPr lang="en-US" dirty="0">
                <a:latin typeface="Times New Roman" panose="02020603050405020304" pitchFamily="18" charset="0"/>
                <a:cs typeface="Times New Roman" panose="02020603050405020304" pitchFamily="18" charset="0"/>
              </a:rPr>
              <a:t>” as the empty cell (defined by the </a:t>
            </a:r>
            <a:r>
              <a:rPr lang="en-US" b="1" i="1" dirty="0">
                <a:solidFill>
                  <a:srgbClr val="7030A0"/>
                </a:solidFill>
                <a:latin typeface="Times New Roman" panose="02020603050405020304" pitchFamily="18" charset="0"/>
                <a:cs typeface="Times New Roman" panose="02020603050405020304" pitchFamily="18" charset="0"/>
              </a:rPr>
              <a:t>border</a:t>
            </a:r>
            <a:r>
              <a:rPr lang="en-US" dirty="0">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6" name="Group 25"/>
          <p:cNvGrpSpPr/>
          <p:nvPr/>
        </p:nvGrpSpPr>
        <p:grpSpPr>
          <a:xfrm>
            <a:off x="7035298" y="726279"/>
            <a:ext cx="4786539" cy="5978024"/>
            <a:chOff x="7101287" y="726279"/>
            <a:chExt cx="4786539" cy="5978024"/>
          </a:xfrm>
        </p:grpSpPr>
        <p:sp>
          <p:nvSpPr>
            <p:cNvPr id="7" name="Rectangle 6"/>
            <p:cNvSpPr/>
            <p:nvPr/>
          </p:nvSpPr>
          <p:spPr>
            <a:xfrm>
              <a:off x="7101287" y="5627085"/>
              <a:ext cx="4786539" cy="1077218"/>
            </a:xfrm>
            <a:prstGeom prst="rect">
              <a:avLst/>
            </a:prstGeom>
            <a:ln w="19050">
              <a:solidFill>
                <a:schemeClr val="tx1"/>
              </a:solidFill>
            </a:ln>
          </p:spPr>
          <p:txBody>
            <a:bodyPr wrap="square">
              <a:spAutoFit/>
            </a:bodyPr>
            <a:lstStyle/>
            <a:p>
              <a:pPr algn="just"/>
              <a:r>
                <a:rPr lang="en-GB" sz="1600" dirty="0">
                  <a:latin typeface="Times New Roman" panose="02020603050405020304" pitchFamily="18" charset="0"/>
                  <a:ea typeface="SimSun" panose="02010600030101010101" pitchFamily="2" charset="-122"/>
                </a:rPr>
                <a:t>Any configuration of cells will evolve according to the “Game of Life” rules in the case of “peace” (absence of adversaries around). In the situation of teams’ collisions (“war”), rules 2 (a, b) and 4 resolve the conflicts.</a:t>
              </a:r>
              <a:endParaRPr lang="en-US" sz="1600" dirty="0"/>
            </a:p>
          </p:txBody>
        </p:sp>
        <p:grpSp>
          <p:nvGrpSpPr>
            <p:cNvPr id="25" name="Group 24"/>
            <p:cNvGrpSpPr/>
            <p:nvPr/>
          </p:nvGrpSpPr>
          <p:grpSpPr>
            <a:xfrm>
              <a:off x="7101287" y="726279"/>
              <a:ext cx="4771299" cy="4783733"/>
              <a:chOff x="7138995" y="735706"/>
              <a:chExt cx="4771299" cy="4783733"/>
            </a:xfrm>
          </p:grpSpPr>
          <p:grpSp>
            <p:nvGrpSpPr>
              <p:cNvPr id="6" name="Group 5"/>
              <p:cNvGrpSpPr/>
              <p:nvPr/>
            </p:nvGrpSpPr>
            <p:grpSpPr>
              <a:xfrm>
                <a:off x="8757504" y="735706"/>
                <a:ext cx="3152790" cy="1582680"/>
                <a:chOff x="8097625" y="1018512"/>
                <a:chExt cx="3152790" cy="1582680"/>
              </a:xfrm>
            </p:grpSpPr>
            <p:sp>
              <p:nvSpPr>
                <p:cNvPr id="37" name="Rounded Rectangle 36"/>
                <p:cNvSpPr/>
                <p:nvPr/>
              </p:nvSpPr>
              <p:spPr>
                <a:xfrm>
                  <a:off x="8097625" y="1018512"/>
                  <a:ext cx="3152790" cy="1582680"/>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71610" y="1098662"/>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8271608" y="2158680"/>
                  <a:ext cx="382255" cy="379563"/>
                </a:xfrm>
                <a:prstGeom prst="rect">
                  <a:avLst/>
                </a:prstGeom>
              </p:spPr>
            </p:pic>
            <p:sp>
              <p:nvSpPr>
                <p:cNvPr id="12" name="Rectangle 11"/>
                <p:cNvSpPr/>
                <p:nvPr/>
              </p:nvSpPr>
              <p:spPr>
                <a:xfrm>
                  <a:off x="8679754" y="1046793"/>
                  <a:ext cx="231832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1)</a:t>
                  </a:r>
                </a:p>
              </p:txBody>
            </p:sp>
            <p:sp>
              <p:nvSpPr>
                <p:cNvPr id="13" name="Rectangle 12"/>
                <p:cNvSpPr/>
                <p:nvPr/>
              </p:nvSpPr>
              <p:spPr>
                <a:xfrm>
                  <a:off x="8732494" y="1577644"/>
                  <a:ext cx="231832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2)</a:t>
                  </a:r>
                </a:p>
              </p:txBody>
            </p:sp>
            <p:sp>
              <p:nvSpPr>
                <p:cNvPr id="14" name="Rectangle 13"/>
                <p:cNvSpPr/>
                <p:nvPr/>
              </p:nvSpPr>
              <p:spPr>
                <a:xfrm>
                  <a:off x="8691098" y="2103672"/>
                  <a:ext cx="246328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sp>
              <p:nvSpPr>
                <p:cNvPr id="40" name="Oval 39"/>
                <p:cNvSpPr/>
                <p:nvPr/>
              </p:nvSpPr>
              <p:spPr>
                <a:xfrm>
                  <a:off x="8271610" y="1624649"/>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138995" y="2446964"/>
                <a:ext cx="4718060" cy="3072475"/>
                <a:chOff x="7138995" y="2484672"/>
                <a:chExt cx="4718060" cy="3072475"/>
              </a:xfrm>
            </p:grpSpPr>
            <p:pic>
              <p:nvPicPr>
                <p:cNvPr id="5" name="Picture 4"/>
                <p:cNvPicPr>
                  <a:picLocks noChangeAspect="1"/>
                </p:cNvPicPr>
                <p:nvPr/>
              </p:nvPicPr>
              <p:blipFill>
                <a:blip r:embed="rId3"/>
                <a:stretch>
                  <a:fillRect/>
                </a:stretch>
              </p:blipFill>
              <p:spPr>
                <a:xfrm>
                  <a:off x="7498328" y="2484672"/>
                  <a:ext cx="1238300" cy="1254227"/>
                </a:xfrm>
                <a:prstGeom prst="rect">
                  <a:avLst/>
                </a:prstGeom>
              </p:spPr>
            </p:pic>
            <p:sp>
              <p:nvSpPr>
                <p:cNvPr id="18" name="Oval 17"/>
                <p:cNvSpPr/>
                <p:nvPr/>
              </p:nvSpPr>
              <p:spPr>
                <a:xfrm>
                  <a:off x="8318964" y="251253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26643" y="3327177"/>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25171" y="2928904"/>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8782477" y="2913202"/>
                  <a:ext cx="1385087"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925171" y="2919248"/>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520347" y="2521960"/>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3"/>
                <a:stretch>
                  <a:fillRect/>
                </a:stretch>
              </p:blipFill>
              <p:spPr>
                <a:xfrm>
                  <a:off x="10220139" y="2485077"/>
                  <a:ext cx="1238300" cy="1254227"/>
                </a:xfrm>
                <a:prstGeom prst="rect">
                  <a:avLst/>
                </a:prstGeom>
              </p:spPr>
            </p:pic>
            <p:sp>
              <p:nvSpPr>
                <p:cNvPr id="45" name="Oval 44"/>
                <p:cNvSpPr/>
                <p:nvPr/>
              </p:nvSpPr>
              <p:spPr>
                <a:xfrm>
                  <a:off x="11040775" y="251293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648454" y="3327582"/>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0646982" y="2929309"/>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646982" y="2919653"/>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242158" y="2522365"/>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10365329" y="2649464"/>
                  <a:ext cx="914400" cy="914400"/>
                </a:xfrm>
                <a:prstGeom prst="mathMultiply">
                  <a:avLst>
                    <a:gd name="adj1" fmla="val 112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3"/>
                <a:stretch>
                  <a:fillRect/>
                </a:stretch>
              </p:blipFill>
              <p:spPr>
                <a:xfrm>
                  <a:off x="7498328" y="4118988"/>
                  <a:ext cx="1238300" cy="1254227"/>
                </a:xfrm>
                <a:prstGeom prst="rect">
                  <a:avLst/>
                </a:prstGeom>
              </p:spPr>
            </p:pic>
            <p:sp>
              <p:nvSpPr>
                <p:cNvPr id="71" name="Oval 70"/>
                <p:cNvSpPr/>
                <p:nvPr/>
              </p:nvSpPr>
              <p:spPr>
                <a:xfrm>
                  <a:off x="7534899" y="415855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925171" y="4563220"/>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a:off x="8782478" y="4547518"/>
                  <a:ext cx="140894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4">
                  <a:clrChange>
                    <a:clrFrom>
                      <a:srgbClr val="FFFFFF"/>
                    </a:clrFrom>
                    <a:clrTo>
                      <a:srgbClr val="FFFFFF">
                        <a:alpha val="0"/>
                      </a:srgbClr>
                    </a:clrTo>
                  </a:clrChange>
                </a:blip>
                <a:stretch>
                  <a:fillRect/>
                </a:stretch>
              </p:blipFill>
              <p:spPr>
                <a:xfrm>
                  <a:off x="7138995" y="4967895"/>
                  <a:ext cx="309394" cy="558014"/>
                </a:xfrm>
                <a:prstGeom prst="rect">
                  <a:avLst/>
                </a:prstGeom>
              </p:spPr>
            </p:pic>
            <p:sp>
              <p:nvSpPr>
                <p:cNvPr id="85" name="Oval 84"/>
                <p:cNvSpPr/>
                <p:nvPr/>
              </p:nvSpPr>
              <p:spPr>
                <a:xfrm>
                  <a:off x="7536486" y="456322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534899" y="4964711"/>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38331" y="4520904"/>
                  <a:ext cx="327333"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a:t>
                  </a:r>
                </a:p>
              </p:txBody>
            </p:sp>
            <p:cxnSp>
              <p:nvCxnSpPr>
                <p:cNvPr id="20" name="Straight Connector 19"/>
                <p:cNvCxnSpPr/>
                <p:nvPr/>
              </p:nvCxnSpPr>
              <p:spPr>
                <a:xfrm>
                  <a:off x="8309537" y="3963020"/>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8335389" y="4160981"/>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336976" y="4565643"/>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335389" y="4967134"/>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5">
                  <a:clrChange>
                    <a:clrFrom>
                      <a:srgbClr val="FFFFFF"/>
                    </a:clrFrom>
                    <a:clrTo>
                      <a:srgbClr val="FFFFFF">
                        <a:alpha val="0"/>
                      </a:srgbClr>
                    </a:clrTo>
                  </a:clrChange>
                </a:blip>
                <a:stretch>
                  <a:fillRect/>
                </a:stretch>
              </p:blipFill>
              <p:spPr>
                <a:xfrm flipH="1">
                  <a:off x="8789202" y="4999133"/>
                  <a:ext cx="321942" cy="558014"/>
                </a:xfrm>
                <a:prstGeom prst="rect">
                  <a:avLst/>
                </a:prstGeom>
              </p:spPr>
            </p:pic>
            <p:pic>
              <p:nvPicPr>
                <p:cNvPr id="91" name="Picture 90"/>
                <p:cNvPicPr>
                  <a:picLocks noChangeAspect="1"/>
                </p:cNvPicPr>
                <p:nvPr/>
              </p:nvPicPr>
              <p:blipFill>
                <a:blip r:embed="rId3"/>
                <a:stretch>
                  <a:fillRect/>
                </a:stretch>
              </p:blipFill>
              <p:spPr>
                <a:xfrm>
                  <a:off x="10244239" y="4115773"/>
                  <a:ext cx="1238300" cy="1254227"/>
                </a:xfrm>
                <a:prstGeom prst="rect">
                  <a:avLst/>
                </a:prstGeom>
              </p:spPr>
            </p:pic>
            <p:sp>
              <p:nvSpPr>
                <p:cNvPr id="92" name="Oval 91"/>
                <p:cNvSpPr/>
                <p:nvPr/>
              </p:nvSpPr>
              <p:spPr>
                <a:xfrm>
                  <a:off x="10280810" y="415534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671082" y="4560005"/>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4">
                  <a:clrChange>
                    <a:clrFrom>
                      <a:srgbClr val="FFFFFF"/>
                    </a:clrFrom>
                    <a:clrTo>
                      <a:srgbClr val="FFFFFF">
                        <a:alpha val="0"/>
                      </a:srgbClr>
                    </a:clrTo>
                  </a:clrChange>
                </a:blip>
                <a:stretch>
                  <a:fillRect/>
                </a:stretch>
              </p:blipFill>
              <p:spPr>
                <a:xfrm>
                  <a:off x="9884906" y="4964680"/>
                  <a:ext cx="309394" cy="558014"/>
                </a:xfrm>
                <a:prstGeom prst="rect">
                  <a:avLst/>
                </a:prstGeom>
              </p:spPr>
            </p:pic>
            <p:sp>
              <p:nvSpPr>
                <p:cNvPr id="96" name="Oval 95"/>
                <p:cNvSpPr/>
                <p:nvPr/>
              </p:nvSpPr>
              <p:spPr>
                <a:xfrm>
                  <a:off x="10282397" y="4560005"/>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280810" y="4961496"/>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055448" y="3959805"/>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11081300" y="4157766"/>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082887" y="4562428"/>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081300" y="4963919"/>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5">
                  <a:clrChange>
                    <a:clrFrom>
                      <a:srgbClr val="FFFFFF"/>
                    </a:clrFrom>
                    <a:clrTo>
                      <a:srgbClr val="FFFFFF">
                        <a:alpha val="0"/>
                      </a:srgbClr>
                    </a:clrTo>
                  </a:clrChange>
                </a:blip>
                <a:stretch>
                  <a:fillRect/>
                </a:stretch>
              </p:blipFill>
              <p:spPr>
                <a:xfrm flipH="1">
                  <a:off x="11535113" y="4995918"/>
                  <a:ext cx="321942" cy="558014"/>
                </a:xfrm>
                <a:prstGeom prst="rect">
                  <a:avLst/>
                </a:prstGeom>
              </p:spPr>
            </p:pic>
            <p:sp>
              <p:nvSpPr>
                <p:cNvPr id="104" name="Oval 103"/>
                <p:cNvSpPr/>
                <p:nvPr/>
              </p:nvSpPr>
              <p:spPr>
                <a:xfrm>
                  <a:off x="10667531" y="4569494"/>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p:cNvPicPr>
                  <a:picLocks noChangeAspect="1"/>
                </p:cNvPicPr>
                <p:nvPr/>
              </p:nvPicPr>
              <p:blipFill>
                <a:blip r:embed="rId4">
                  <a:clrChange>
                    <a:clrFrom>
                      <a:srgbClr val="FFFFFF"/>
                    </a:clrFrom>
                    <a:clrTo>
                      <a:srgbClr val="FFFFFF">
                        <a:alpha val="0"/>
                      </a:srgbClr>
                    </a:clrTo>
                  </a:clrChange>
                </a:blip>
                <a:stretch>
                  <a:fillRect/>
                </a:stretch>
              </p:blipFill>
              <p:spPr>
                <a:xfrm>
                  <a:off x="7138995" y="3430049"/>
                  <a:ext cx="309394" cy="558014"/>
                </a:xfrm>
                <a:prstGeom prst="rect">
                  <a:avLst/>
                </a:prstGeom>
              </p:spPr>
            </p:pic>
            <p:pic>
              <p:nvPicPr>
                <p:cNvPr id="106" name="Picture 105"/>
                <p:cNvPicPr>
                  <a:picLocks noChangeAspect="1"/>
                </p:cNvPicPr>
                <p:nvPr/>
              </p:nvPicPr>
              <p:blipFill>
                <a:blip r:embed="rId4">
                  <a:clrChange>
                    <a:clrFrom>
                      <a:srgbClr val="FFFFFF"/>
                    </a:clrFrom>
                    <a:clrTo>
                      <a:srgbClr val="FFFFFF">
                        <a:alpha val="0"/>
                      </a:srgbClr>
                    </a:clrTo>
                  </a:clrChange>
                </a:blip>
                <a:stretch>
                  <a:fillRect/>
                </a:stretch>
              </p:blipFill>
              <p:spPr>
                <a:xfrm>
                  <a:off x="9873419" y="3430049"/>
                  <a:ext cx="309394" cy="558014"/>
                </a:xfrm>
                <a:prstGeom prst="rect">
                  <a:avLst/>
                </a:prstGeom>
              </p:spPr>
            </p:pic>
            <p:pic>
              <p:nvPicPr>
                <p:cNvPr id="107" name="Picture 106"/>
                <p:cNvPicPr>
                  <a:picLocks noChangeAspect="1"/>
                </p:cNvPicPr>
                <p:nvPr/>
              </p:nvPicPr>
              <p:blipFill>
                <a:blip r:embed="rId5">
                  <a:clrChange>
                    <a:clrFrom>
                      <a:srgbClr val="FFFFFF"/>
                    </a:clrFrom>
                    <a:clrTo>
                      <a:srgbClr val="FFFFFF">
                        <a:alpha val="0"/>
                      </a:srgbClr>
                    </a:clrTo>
                  </a:clrChange>
                </a:blip>
                <a:stretch>
                  <a:fillRect/>
                </a:stretch>
              </p:blipFill>
              <p:spPr>
                <a:xfrm flipH="1">
                  <a:off x="11511013" y="3430049"/>
                  <a:ext cx="321942" cy="558014"/>
                </a:xfrm>
                <a:prstGeom prst="rect">
                  <a:avLst/>
                </a:prstGeom>
              </p:spPr>
            </p:pic>
            <p:pic>
              <p:nvPicPr>
                <p:cNvPr id="108" name="Picture 107"/>
                <p:cNvPicPr>
                  <a:picLocks noChangeAspect="1"/>
                </p:cNvPicPr>
                <p:nvPr/>
              </p:nvPicPr>
              <p:blipFill>
                <a:blip r:embed="rId5">
                  <a:clrChange>
                    <a:clrFrom>
                      <a:srgbClr val="FFFFFF"/>
                    </a:clrFrom>
                    <a:clrTo>
                      <a:srgbClr val="FFFFFF">
                        <a:alpha val="0"/>
                      </a:srgbClr>
                    </a:clrTo>
                  </a:clrChange>
                </a:blip>
                <a:stretch>
                  <a:fillRect/>
                </a:stretch>
              </p:blipFill>
              <p:spPr>
                <a:xfrm flipH="1">
                  <a:off x="8756076" y="3396640"/>
                  <a:ext cx="321942" cy="558014"/>
                </a:xfrm>
                <a:prstGeom prst="rect">
                  <a:avLst/>
                </a:prstGeom>
              </p:spPr>
            </p:pic>
            <p:sp>
              <p:nvSpPr>
                <p:cNvPr id="21" name="Rectangle 20"/>
                <p:cNvSpPr/>
                <p:nvPr/>
              </p:nvSpPr>
              <p:spPr>
                <a:xfrm>
                  <a:off x="8904798" y="2620417"/>
                  <a:ext cx="922047" cy="369332"/>
                </a:xfrm>
                <a:prstGeom prst="rect">
                  <a:avLst/>
                </a:prstGeom>
              </p:spPr>
              <p:txBody>
                <a:bodyPr wrap="none">
                  <a:spAutoFit/>
                </a:bodyPr>
                <a:lstStyle/>
                <a:p>
                  <a:r>
                    <a:rPr lang="en-US" b="1" i="1" dirty="0">
                      <a:solidFill>
                        <a:srgbClr val="FF0000"/>
                      </a:solidFill>
                      <a:latin typeface="Times New Roman" panose="02020603050405020304" pitchFamily="18" charset="0"/>
                      <a:cs typeface="Times New Roman" panose="02020603050405020304" pitchFamily="18" charset="0"/>
                    </a:rPr>
                    <a:t>Rule 2b</a:t>
                  </a:r>
                  <a:endParaRPr lang="en-US" dirty="0"/>
                </a:p>
              </p:txBody>
            </p:sp>
            <p:sp>
              <p:nvSpPr>
                <p:cNvPr id="22" name="Rectangle 21"/>
                <p:cNvSpPr/>
                <p:nvPr/>
              </p:nvSpPr>
              <p:spPr>
                <a:xfrm>
                  <a:off x="9013688" y="4282372"/>
                  <a:ext cx="806631" cy="369332"/>
                </a:xfrm>
                <a:prstGeom prst="rect">
                  <a:avLst/>
                </a:prstGeom>
              </p:spPr>
              <p:txBody>
                <a:bodyPr wrap="none">
                  <a:spAutoFit/>
                </a:bodyPr>
                <a:lstStyle/>
                <a:p>
                  <a:r>
                    <a:rPr lang="en-US" b="1" i="1" dirty="0">
                      <a:solidFill>
                        <a:srgbClr val="FF0000"/>
                      </a:solidFill>
                      <a:latin typeface="Times New Roman" panose="02020603050405020304" pitchFamily="18" charset="0"/>
                      <a:cs typeface="Times New Roman" panose="02020603050405020304" pitchFamily="18" charset="0"/>
                    </a:rPr>
                    <a:t>Rule 4</a:t>
                  </a:r>
                  <a:endParaRPr lang="en-US" dirty="0"/>
                </a:p>
              </p:txBody>
            </p:sp>
          </p:grpSp>
        </p:grpSp>
      </p:grpSp>
    </p:spTree>
    <p:extLst>
      <p:ext uri="{BB962C8B-B14F-4D97-AF65-F5344CB8AC3E}">
        <p14:creationId xmlns:p14="http://schemas.microsoft.com/office/powerpoint/2010/main" val="12274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427" y="17809"/>
            <a:ext cx="3780149" cy="1892826"/>
          </a:xfrm>
          <a:prstGeom prst="rect">
            <a:avLst/>
          </a:prstGeom>
        </p:spPr>
        <p:txBody>
          <a:bodyPr wrap="square">
            <a:spAutoFit/>
          </a:bodyPr>
          <a:lstStyle/>
          <a:p>
            <a:pPr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“War and Peace” CA example</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(gliders’ collision)</a:t>
            </a:r>
            <a:endParaRPr lang="fi-FI" sz="2800" b="1" dirty="0">
              <a:ln w="0"/>
              <a:solidFill>
                <a:srgbClr val="FF0000"/>
              </a:solidFill>
              <a:effectLst>
                <a:outerShdw blurRad="38100" dist="19050" dir="2700000" algn="tl" rotWithShape="0">
                  <a:schemeClr val="dk1">
                    <a:alpha val="40000"/>
                  </a:schemeClr>
                </a:outerShdw>
              </a:effectLst>
            </a:endParaRPr>
          </a:p>
        </p:txBody>
      </p:sp>
      <p:grpSp>
        <p:nvGrpSpPr>
          <p:cNvPr id="2" name="Group 1"/>
          <p:cNvGrpSpPr/>
          <p:nvPr/>
        </p:nvGrpSpPr>
        <p:grpSpPr>
          <a:xfrm>
            <a:off x="93673" y="548830"/>
            <a:ext cx="11979226" cy="5977970"/>
            <a:chOff x="122548" y="462205"/>
            <a:chExt cx="11979226" cy="597797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0197" y="462205"/>
              <a:ext cx="7751577" cy="5977970"/>
            </a:xfrm>
            <a:prstGeom prst="rect">
              <a:avLst/>
            </a:prstGeom>
            <a:noFill/>
            <a:ln>
              <a:noFill/>
            </a:ln>
          </p:spPr>
        </p:pic>
        <p:grpSp>
          <p:nvGrpSpPr>
            <p:cNvPr id="23" name="Group 22"/>
            <p:cNvGrpSpPr/>
            <p:nvPr/>
          </p:nvGrpSpPr>
          <p:grpSpPr>
            <a:xfrm>
              <a:off x="122548" y="2187018"/>
              <a:ext cx="3978112" cy="3976033"/>
              <a:chOff x="905554" y="3108489"/>
              <a:chExt cx="2762554" cy="2820948"/>
            </a:xfrm>
          </p:grpSpPr>
          <p:grpSp>
            <p:nvGrpSpPr>
              <p:cNvPr id="14" name="Group 13"/>
              <p:cNvGrpSpPr/>
              <p:nvPr/>
            </p:nvGrpSpPr>
            <p:grpSpPr>
              <a:xfrm>
                <a:off x="905554" y="3108489"/>
                <a:ext cx="2762554" cy="2820948"/>
                <a:chOff x="905554" y="3108489"/>
                <a:chExt cx="2762554" cy="2820948"/>
              </a:xfrm>
            </p:grpSpPr>
            <p:pic>
              <p:nvPicPr>
                <p:cNvPr id="6" name="Picture 2" descr="Why John Conway's 'Game of Life' is a Programmer's Sanctuary | by Ryan Z |  Level Up Cod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5554" y="3108489"/>
                  <a:ext cx="2734273" cy="2726678"/>
                </a:xfrm>
                <a:prstGeom prst="rect">
                  <a:avLst/>
                </a:prstGeom>
                <a:noFill/>
                <a:ln w="25400">
                  <a:noFill/>
                </a:ln>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10398" y="3120273"/>
                  <a:ext cx="0" cy="141732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33834" y="4518963"/>
                  <a:ext cx="2734274" cy="1410474"/>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2689" y="3120273"/>
                  <a:ext cx="2610643" cy="139869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1045756" y="3876081"/>
                <a:ext cx="309394" cy="558014"/>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flipH="1">
                <a:off x="3194352" y="3876081"/>
                <a:ext cx="321942" cy="558014"/>
              </a:xfrm>
              <a:prstGeom prst="rect">
                <a:avLst/>
              </a:prstGeom>
            </p:spPr>
          </p:pic>
        </p:grpSp>
        <p:sp>
          <p:nvSpPr>
            <p:cNvPr id="5" name="Rectangle 4"/>
            <p:cNvSpPr/>
            <p:nvPr/>
          </p:nvSpPr>
          <p:spPr>
            <a:xfrm>
              <a:off x="163272" y="4808959"/>
              <a:ext cx="6476215" cy="1631216"/>
            </a:xfrm>
            <a:prstGeom prst="rect">
              <a:avLst/>
            </a:prstGeom>
            <a:solidFill>
              <a:schemeClr val="bg1">
                <a:lumMod val="85000"/>
              </a:schemeClr>
            </a:solidFill>
            <a:ln w="25400">
              <a:solidFill>
                <a:schemeClr val="tx1"/>
              </a:solidFill>
            </a:ln>
          </p:spPr>
          <p:txBody>
            <a:bodyPr wrap="square">
              <a:spAutoFit/>
            </a:bodyPr>
            <a:lstStyle/>
            <a:p>
              <a:pPr algn="just"/>
              <a:r>
                <a:rPr lang="en-GB" sz="2000" dirty="0">
                  <a:latin typeface="Times New Roman" panose="02020603050405020304" pitchFamily="18" charset="0"/>
                  <a:ea typeface="SimSun" panose="02010600030101010101" pitchFamily="2" charset="-122"/>
                </a:rPr>
                <a:t>The collision between two mutually adversarial gliders (one from “Yellow” team and another from “Blue” team) just on the border between the corresponding countries. The collision ends up in a stable configuration: two adversarial “Blocks” (aka border posts) on the opposite sides of the border.</a:t>
              </a:r>
              <a:endParaRPr lang="en-US" sz="2000" dirty="0">
                <a:latin typeface="Times New Roman" panose="02020603050405020304" pitchFamily="18" charset="0"/>
                <a:ea typeface="SimSun" panose="02010600030101010101" pitchFamily="2" charset="-122"/>
              </a:endParaRPr>
            </a:p>
          </p:txBody>
        </p:sp>
      </p:grpSp>
      <p:pic>
        <p:nvPicPr>
          <p:cNvPr id="3" name="Picture 2"/>
          <p:cNvPicPr>
            <a:picLocks noChangeAspect="1"/>
          </p:cNvPicPr>
          <p:nvPr/>
        </p:nvPicPr>
        <p:blipFill>
          <a:blip r:embed="rId6"/>
          <a:stretch>
            <a:fillRect/>
          </a:stretch>
        </p:blipFill>
        <p:spPr>
          <a:xfrm>
            <a:off x="10194361" y="0"/>
            <a:ext cx="1997639" cy="1395663"/>
          </a:xfrm>
          <a:prstGeom prst="rect">
            <a:avLst/>
          </a:prstGeom>
          <a:ln w="12700">
            <a:solidFill>
              <a:schemeClr val="tx1"/>
            </a:solidFill>
          </a:ln>
        </p:spPr>
      </p:pic>
    </p:spTree>
    <p:extLst>
      <p:ext uri="{BB962C8B-B14F-4D97-AF65-F5344CB8AC3E}">
        <p14:creationId xmlns:p14="http://schemas.microsoft.com/office/powerpoint/2010/main" val="78851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2064" y="218846"/>
            <a:ext cx="7817179" cy="6105769"/>
          </a:xfrm>
          <a:prstGeom prst="rect">
            <a:avLst/>
          </a:prstGeom>
          <a:noFill/>
          <a:ln>
            <a:noFill/>
          </a:ln>
        </p:spPr>
      </p:pic>
      <p:pic>
        <p:nvPicPr>
          <p:cNvPr id="2" name="Picture 1"/>
          <p:cNvPicPr>
            <a:picLocks noChangeAspect="1"/>
          </p:cNvPicPr>
          <p:nvPr/>
        </p:nvPicPr>
        <p:blipFill>
          <a:blip r:embed="rId3"/>
          <a:stretch>
            <a:fillRect/>
          </a:stretch>
        </p:blipFill>
        <p:spPr>
          <a:xfrm>
            <a:off x="792447" y="4626942"/>
            <a:ext cx="2957545" cy="2171554"/>
          </a:xfrm>
          <a:prstGeom prst="rect">
            <a:avLst/>
          </a:prstGeom>
          <a:ln w="19050">
            <a:solidFill>
              <a:schemeClr val="tx1"/>
            </a:solidFill>
          </a:ln>
        </p:spPr>
      </p:pic>
      <p:sp>
        <p:nvSpPr>
          <p:cNvPr id="6" name="Rectangle 5"/>
          <p:cNvSpPr/>
          <p:nvPr/>
        </p:nvSpPr>
        <p:spPr>
          <a:xfrm>
            <a:off x="-9427" y="17809"/>
            <a:ext cx="4249131" cy="1892826"/>
          </a:xfrm>
          <a:prstGeom prst="rect">
            <a:avLst/>
          </a:prstGeom>
        </p:spPr>
        <p:txBody>
          <a:bodyPr wrap="square">
            <a:spAutoFit/>
          </a:bodyPr>
          <a:lstStyle/>
          <a:p>
            <a:pPr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“War and Peace” CA example</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(glider vs boat collision)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3" name="TextBox 2"/>
          <p:cNvSpPr txBox="1"/>
          <p:nvPr/>
        </p:nvSpPr>
        <p:spPr>
          <a:xfrm>
            <a:off x="46180" y="2022764"/>
            <a:ext cx="4239703" cy="2585323"/>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collision between the yellow “Glider” and the blue ship (“Boat”), which happened after the glider violated the border and appeared on the territory of blue team in the “War and Peace” CA.  After the “fight”, the yellow “Glider”, which finally takes the “Block” configuration, occupied two cells of foreign territory destroying the blue “Boat” into the form of “Tub”.</a:t>
            </a:r>
          </a:p>
        </p:txBody>
      </p:sp>
    </p:spTree>
    <p:extLst>
      <p:ext uri="{BB962C8B-B14F-4D97-AF65-F5344CB8AC3E}">
        <p14:creationId xmlns:p14="http://schemas.microsoft.com/office/powerpoint/2010/main" val="116453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52" y="-664"/>
            <a:ext cx="11960259" cy="707886"/>
          </a:xfrm>
          <a:prstGeom prst="rect">
            <a:avLst/>
          </a:prstGeom>
        </p:spPr>
        <p:txBody>
          <a:bodyPr wrap="square">
            <a:spAutoFit/>
          </a:bodyPr>
          <a:lstStyle/>
          <a:p>
            <a:pPr indent="173990"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“War and Creation” (two teams) rules</a:t>
            </a:r>
            <a:r>
              <a:rPr lang="en-US" sz="4000" b="1" dirty="0">
                <a:ln w="0"/>
                <a:solidFill>
                  <a:srgbClr val="FF0000"/>
                </a:solidFill>
                <a:effectLst>
                  <a:outerShdw blurRad="38100" dist="19050" dir="2700000" algn="tl" rotWithShape="0">
                    <a:schemeClr val="dk1">
                      <a:alpha val="40000"/>
                    </a:schemeClr>
                  </a:outerShdw>
                </a:effectLst>
              </a:rPr>
              <a:t> </a:t>
            </a:r>
            <a:r>
              <a:rPr lang="en-US" sz="2800" b="1" dirty="0">
                <a:ln w="0"/>
                <a:solidFill>
                  <a:srgbClr val="FF0000"/>
                </a:solidFill>
                <a:effectLst>
                  <a:outerShdw blurRad="38100" dist="19050" dir="2700000" algn="tl" rotWithShape="0">
                    <a:schemeClr val="dk1">
                      <a:alpha val="40000"/>
                    </a:schemeClr>
                  </a:outerShdw>
                </a:effectLst>
              </a:rPr>
              <a:t>(“rock creation” option)</a:t>
            </a:r>
            <a:endParaRPr lang="fi-FI" sz="2800" b="1" dirty="0">
              <a:ln w="0"/>
              <a:solidFill>
                <a:srgbClr val="FF0000"/>
              </a:solidFill>
              <a:effectLst>
                <a:outerShdw blurRad="38100" dist="19050" dir="2700000" algn="tl" rotWithShape="0">
                  <a:schemeClr val="dk1">
                    <a:alpha val="40000"/>
                  </a:schemeClr>
                </a:outerShdw>
              </a:effectLst>
            </a:endParaRPr>
          </a:p>
        </p:txBody>
      </p:sp>
      <p:sp>
        <p:nvSpPr>
          <p:cNvPr id="4" name="Rectangle 3"/>
          <p:cNvSpPr/>
          <p:nvPr/>
        </p:nvSpPr>
        <p:spPr>
          <a:xfrm>
            <a:off x="58542" y="720719"/>
            <a:ext cx="7036404" cy="5909310"/>
          </a:xfrm>
          <a:prstGeom prst="rect">
            <a:avLst/>
          </a:prstGeom>
          <a:solidFill>
            <a:schemeClr val="bg1">
              <a:lumMod val="85000"/>
            </a:schemeClr>
          </a:solidFill>
          <a:ln w="38100">
            <a:solidFill>
              <a:schemeClr val="tx1"/>
            </a:solidFill>
          </a:ln>
        </p:spPr>
        <p:txBody>
          <a:bodyPr wrap="square">
            <a:spAutoFit/>
          </a:bodyPr>
          <a:lstStyle/>
          <a:p>
            <a:pPr algn="just"/>
            <a:r>
              <a:rPr lang="en-US" b="1" i="1" dirty="0">
                <a:solidFill>
                  <a:srgbClr val="FF0000"/>
                </a:solidFill>
                <a:latin typeface="Times New Roman" panose="02020603050405020304" pitchFamily="18" charset="0"/>
                <a:cs typeface="Times New Roman" panose="02020603050405020304" pitchFamily="18" charset="0"/>
              </a:rPr>
              <a:t>Rule 1:</a:t>
            </a:r>
            <a:r>
              <a:rPr lang="en-US" dirty="0">
                <a:latin typeface="Times New Roman" panose="02020603050405020304" pitchFamily="18" charset="0"/>
                <a:cs typeface="Times New Roman" panose="02020603050405020304" pitchFamily="18" charset="0"/>
              </a:rPr>
              <a:t> Any live cell from either team with fewer than two live teammate neighbors dies (becomes empty), as if caused by </a:t>
            </a:r>
            <a:r>
              <a:rPr lang="en-US" b="1" i="1" dirty="0">
                <a:solidFill>
                  <a:srgbClr val="7030A0"/>
                </a:solidFill>
                <a:latin typeface="Times New Roman" panose="02020603050405020304" pitchFamily="18" charset="0"/>
                <a:cs typeface="Times New Roman" panose="02020603050405020304" pitchFamily="18" charset="0"/>
              </a:rPr>
              <a:t>underpopulation</a:t>
            </a:r>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algn="just"/>
            <a:r>
              <a:rPr lang="en-US" b="1" i="1" dirty="0">
                <a:solidFill>
                  <a:srgbClr val="FF0000"/>
                </a:solidFill>
                <a:latin typeface="Times New Roman" panose="02020603050405020304" pitchFamily="18" charset="0"/>
                <a:cs typeface="Times New Roman" panose="02020603050405020304" pitchFamily="18" charset="0"/>
              </a:rPr>
              <a:t>Rule 2a</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two or three live teammate neighbors will continue living in the next generation if </a:t>
            </a:r>
            <a:r>
              <a:rPr lang="en-US" b="1" i="1" dirty="0">
                <a:solidFill>
                  <a:srgbClr val="7030A0"/>
                </a:solidFill>
                <a:latin typeface="Times New Roman" panose="02020603050405020304" pitchFamily="18" charset="0"/>
                <a:cs typeface="Times New Roman" panose="02020603050405020304" pitchFamily="18" charset="0"/>
              </a:rPr>
              <a:t>the number of adversary neighbors is not more than the number of teammate neighbors</a:t>
            </a:r>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algn="just"/>
            <a:r>
              <a:rPr lang="en-US" b="1" i="1" dirty="0">
                <a:solidFill>
                  <a:srgbClr val="FF0000"/>
                </a:solidFill>
                <a:latin typeface="Times New Roman" panose="02020603050405020304" pitchFamily="18" charset="0"/>
                <a:cs typeface="Times New Roman" panose="02020603050405020304" pitchFamily="18" charset="0"/>
              </a:rPr>
              <a:t>Rule 2b</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two or three live teammate neighbors dies (becomes empty) if </a:t>
            </a:r>
            <a:r>
              <a:rPr lang="en-US" b="1" i="1" dirty="0">
                <a:solidFill>
                  <a:srgbClr val="7030A0"/>
                </a:solidFill>
                <a:latin typeface="Times New Roman" panose="02020603050405020304" pitchFamily="18" charset="0"/>
                <a:cs typeface="Times New Roman" panose="02020603050405020304" pitchFamily="18" charset="0"/>
              </a:rPr>
              <a:t>the number of its adversary neighbors is more than the number of teammate neighbors</a:t>
            </a:r>
            <a:r>
              <a:rPr lang="en-US" dirty="0">
                <a:latin typeface="Times New Roman" panose="02020603050405020304" pitchFamily="18" charset="0"/>
                <a:cs typeface="Times New Roman" panose="02020603050405020304" pitchFamily="18" charset="0"/>
              </a:rPr>
              <a:t>, as if by “</a:t>
            </a:r>
            <a:r>
              <a:rPr lang="en-US" b="1" i="1" dirty="0">
                <a:solidFill>
                  <a:srgbClr val="7030A0"/>
                </a:solidFill>
                <a:latin typeface="Times New Roman" panose="02020603050405020304" pitchFamily="18" charset="0"/>
                <a:cs typeface="Times New Roman" panose="02020603050405020304" pitchFamily="18" charset="0"/>
              </a:rPr>
              <a:t>killing</a:t>
            </a:r>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algn="just"/>
            <a:r>
              <a:rPr lang="en-US" b="1" i="1" dirty="0">
                <a:solidFill>
                  <a:srgbClr val="FF0000"/>
                </a:solidFill>
                <a:latin typeface="Times New Roman" panose="02020603050405020304" pitchFamily="18" charset="0"/>
                <a:cs typeface="Times New Roman" panose="02020603050405020304" pitchFamily="18" charset="0"/>
              </a:rPr>
              <a:t>Rule 3</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live cell from either team with more than three live teammate neighbors dies (becomes empty), as if by </a:t>
            </a:r>
            <a:r>
              <a:rPr lang="en-US" b="1" i="1" dirty="0">
                <a:solidFill>
                  <a:srgbClr val="7030A0"/>
                </a:solidFill>
                <a:latin typeface="Times New Roman" panose="02020603050405020304" pitchFamily="18" charset="0"/>
                <a:cs typeface="Times New Roman" panose="02020603050405020304" pitchFamily="18" charset="0"/>
              </a:rPr>
              <a:t>overpopulation</a:t>
            </a:r>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algn="just"/>
            <a:r>
              <a:rPr lang="en-US" b="1" i="1" dirty="0">
                <a:solidFill>
                  <a:srgbClr val="FF0000"/>
                </a:solidFill>
                <a:latin typeface="Times New Roman" panose="02020603050405020304" pitchFamily="18" charset="0"/>
                <a:cs typeface="Times New Roman" panose="02020603050405020304" pitchFamily="18" charset="0"/>
              </a:rPr>
              <a:t>Rule 4</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dead (or empty) cell with exactly three live neighbors (“parents”) from either team becomes a live cell and a teammate of its parents, as if by </a:t>
            </a:r>
            <a:r>
              <a:rPr lang="en-US" b="1" i="1" dirty="0">
                <a:solidFill>
                  <a:srgbClr val="7030A0"/>
                </a:solidFill>
                <a:latin typeface="Times New Roman" panose="02020603050405020304" pitchFamily="18" charset="0"/>
                <a:cs typeface="Times New Roman" panose="02020603050405020304" pitchFamily="18" charset="0"/>
              </a:rPr>
              <a:t>reproduction</a:t>
            </a:r>
            <a:r>
              <a:rPr lang="en-US" dirty="0">
                <a:latin typeface="Times New Roman" panose="02020603050405020304" pitchFamily="18" charset="0"/>
                <a:cs typeface="Times New Roman" panose="02020603050405020304" pitchFamily="18" charset="0"/>
              </a:rPr>
              <a:t>. If both teams pretend to get a “child” within the same cell, the advantage is given to team, which belongs to the same “</a:t>
            </a:r>
            <a:r>
              <a:rPr lang="en-US" b="1" i="1" dirty="0">
                <a:solidFill>
                  <a:srgbClr val="7030A0"/>
                </a:solidFill>
                <a:latin typeface="Times New Roman" panose="02020603050405020304" pitchFamily="18" charset="0"/>
                <a:cs typeface="Times New Roman" panose="02020603050405020304" pitchFamily="18" charset="0"/>
              </a:rPr>
              <a:t>country</a:t>
            </a:r>
            <a:r>
              <a:rPr lang="en-US" dirty="0">
                <a:latin typeface="Times New Roman" panose="02020603050405020304" pitchFamily="18" charset="0"/>
                <a:cs typeface="Times New Roman" panose="02020603050405020304" pitchFamily="18" charset="0"/>
              </a:rPr>
              <a:t>” as the empty cell (defined by the </a:t>
            </a:r>
            <a:r>
              <a:rPr lang="en-US" b="1" i="1" dirty="0">
                <a:solidFill>
                  <a:srgbClr val="7030A0"/>
                </a:solidFill>
                <a:latin typeface="Times New Roman" panose="02020603050405020304" pitchFamily="18" charset="0"/>
                <a:cs typeface="Times New Roman" panose="02020603050405020304" pitchFamily="18" charset="0"/>
              </a:rPr>
              <a:t>border</a:t>
            </a:r>
            <a:r>
              <a:rPr lang="en-US" dirty="0">
                <a:latin typeface="Times New Roman" panose="02020603050405020304" pitchFamily="18" charset="0"/>
                <a:cs typeface="Times New Roman" panose="02020603050405020304" pitchFamily="18" charset="0"/>
              </a:rPr>
              <a:t>).   </a:t>
            </a:r>
            <a:endParaRPr lang="fi-FI" dirty="0">
              <a:latin typeface="Times New Roman" panose="02020603050405020304" pitchFamily="18" charset="0"/>
              <a:cs typeface="Times New Roman" panose="02020603050405020304" pitchFamily="18" charset="0"/>
            </a:endParaRPr>
          </a:p>
          <a:p>
            <a:pPr algn="just"/>
            <a:r>
              <a:rPr lang="en-GB" b="1" i="1" dirty="0">
                <a:solidFill>
                  <a:srgbClr val="FF0000"/>
                </a:solidFill>
                <a:latin typeface="Times New Roman" panose="02020603050405020304" pitchFamily="18" charset="0"/>
                <a:cs typeface="Times New Roman" panose="02020603050405020304" pitchFamily="18" charset="0"/>
              </a:rPr>
              <a:t>Rule 5</a:t>
            </a:r>
            <a:r>
              <a:rPr lang="en-GB" i="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Any </a:t>
            </a:r>
            <a:r>
              <a:rPr lang="en-US" dirty="0">
                <a:latin typeface="Times New Roman" panose="02020603050405020304" pitchFamily="18" charset="0"/>
                <a:cs typeface="Times New Roman" panose="02020603050405020304" pitchFamily="18" charset="0"/>
              </a:rPr>
              <a:t>dead (or empty) cell with exactly two live neighbors (“creators”) from either team </a:t>
            </a:r>
            <a:r>
              <a:rPr lang="en-US" b="1" i="1" dirty="0">
                <a:solidFill>
                  <a:srgbClr val="7030A0"/>
                </a:solidFill>
                <a:latin typeface="Times New Roman" panose="02020603050405020304" pitchFamily="18" charset="0"/>
                <a:cs typeface="Times New Roman" panose="02020603050405020304" pitchFamily="18" charset="0"/>
              </a:rPr>
              <a:t>becomes a “rock”</a:t>
            </a:r>
            <a:r>
              <a:rPr lang="en-US" dirty="0">
                <a:latin typeface="Times New Roman" panose="02020603050405020304" pitchFamily="18" charset="0"/>
                <a:cs typeface="Times New Roman" panose="02020603050405020304" pitchFamily="18" charset="0"/>
              </a:rPr>
              <a:t> cell and </a:t>
            </a:r>
            <a:r>
              <a:rPr lang="en-US" b="1" i="1" dirty="0">
                <a:solidFill>
                  <a:srgbClr val="7030A0"/>
                </a:solidFill>
                <a:latin typeface="Times New Roman" panose="02020603050405020304" pitchFamily="18" charset="0"/>
                <a:cs typeface="Times New Roman" panose="02020603050405020304" pitchFamily="18" charset="0"/>
              </a:rPr>
              <a:t>inherits the color from its parents’ team</a:t>
            </a:r>
            <a:r>
              <a:rPr lang="en-US" dirty="0">
                <a:latin typeface="Times New Roman" panose="02020603050405020304" pitchFamily="18" charset="0"/>
                <a:cs typeface="Times New Roman" panose="02020603050405020304" pitchFamily="18" charset="0"/>
              </a:rPr>
              <a:t>, as if by </a:t>
            </a:r>
            <a:r>
              <a:rPr lang="en-US" b="1" i="1" dirty="0">
                <a:solidFill>
                  <a:srgbClr val="7030A0"/>
                </a:solidFill>
                <a:latin typeface="Times New Roman" panose="02020603050405020304" pitchFamily="18" charset="0"/>
                <a:cs typeface="Times New Roman" panose="02020603050405020304" pitchFamily="18" charset="0"/>
              </a:rPr>
              <a:t>creation</a:t>
            </a:r>
            <a:r>
              <a:rPr lang="en-US" dirty="0">
                <a:latin typeface="Times New Roman" panose="02020603050405020304" pitchFamily="18" charset="0"/>
                <a:cs typeface="Times New Roman" panose="02020603050405020304" pitchFamily="18" charset="0"/>
              </a:rPr>
              <a:t>. If both teams pretend to create their “rock</a:t>
            </a:r>
            <a:r>
              <a:rPr lang="en-GB" dirty="0">
                <a:latin typeface="Times New Roman" panose="02020603050405020304" pitchFamily="18" charset="0"/>
                <a:cs typeface="Times New Roman" panose="02020603050405020304" pitchFamily="18" charset="0"/>
              </a:rPr>
              <a:t>” within the same cell, the advantage is given to team, which belongs to the same “</a:t>
            </a:r>
            <a:r>
              <a:rPr lang="en-GB" b="1" i="1" dirty="0">
                <a:solidFill>
                  <a:srgbClr val="7030A0"/>
                </a:solidFill>
                <a:latin typeface="Times New Roman" panose="02020603050405020304" pitchFamily="18" charset="0"/>
                <a:cs typeface="Times New Roman" panose="02020603050405020304" pitchFamily="18" charset="0"/>
              </a:rPr>
              <a:t>country</a:t>
            </a:r>
            <a:r>
              <a:rPr lang="en-GB" dirty="0">
                <a:latin typeface="Times New Roman" panose="02020603050405020304" pitchFamily="18" charset="0"/>
                <a:cs typeface="Times New Roman" panose="02020603050405020304" pitchFamily="18" charset="0"/>
              </a:rPr>
              <a:t>” as the empty cell (defined by the </a:t>
            </a:r>
            <a:r>
              <a:rPr lang="en-GB" b="1" i="1" dirty="0">
                <a:solidFill>
                  <a:srgbClr val="7030A0"/>
                </a:solidFill>
                <a:latin typeface="Times New Roman" panose="02020603050405020304" pitchFamily="18" charset="0"/>
                <a:cs typeface="Times New Roman" panose="02020603050405020304" pitchFamily="18" charset="0"/>
              </a:rPr>
              <a:t>border</a:t>
            </a:r>
            <a:r>
              <a:rPr lang="en-GB" dirty="0">
                <a:latin typeface="Times New Roman" panose="02020603050405020304" pitchFamily="18" charset="0"/>
                <a:cs typeface="Times New Roman" panose="02020603050405020304" pitchFamily="18" charset="0"/>
              </a:rPr>
              <a:t>). </a:t>
            </a:r>
            <a:endParaRPr lang="en-US" b="1" i="1"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8144757" y="858254"/>
            <a:ext cx="3152790" cy="2733360"/>
            <a:chOff x="8804635" y="735704"/>
            <a:chExt cx="3152790" cy="2733360"/>
          </a:xfrm>
        </p:grpSpPr>
        <p:grpSp>
          <p:nvGrpSpPr>
            <p:cNvPr id="6" name="Group 5"/>
            <p:cNvGrpSpPr/>
            <p:nvPr/>
          </p:nvGrpSpPr>
          <p:grpSpPr>
            <a:xfrm>
              <a:off x="8804635" y="735704"/>
              <a:ext cx="3152790" cy="2733360"/>
              <a:chOff x="8097625" y="1018511"/>
              <a:chExt cx="3152790" cy="2733360"/>
            </a:xfrm>
          </p:grpSpPr>
          <p:sp>
            <p:nvSpPr>
              <p:cNvPr id="37" name="Rounded Rectangle 36"/>
              <p:cNvSpPr/>
              <p:nvPr/>
            </p:nvSpPr>
            <p:spPr>
              <a:xfrm>
                <a:off x="8097625" y="1018511"/>
                <a:ext cx="3152790" cy="2733360"/>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71610" y="1098662"/>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8271608" y="2158680"/>
                <a:ext cx="382255" cy="379563"/>
              </a:xfrm>
              <a:prstGeom prst="rect">
                <a:avLst/>
              </a:prstGeom>
            </p:spPr>
          </p:pic>
          <p:sp>
            <p:nvSpPr>
              <p:cNvPr id="12" name="Rectangle 11"/>
              <p:cNvSpPr/>
              <p:nvPr/>
            </p:nvSpPr>
            <p:spPr>
              <a:xfrm>
                <a:off x="8679754" y="1046793"/>
                <a:ext cx="231832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1)</a:t>
                </a:r>
              </a:p>
            </p:txBody>
          </p:sp>
          <p:sp>
            <p:nvSpPr>
              <p:cNvPr id="13" name="Rectangle 12"/>
              <p:cNvSpPr/>
              <p:nvPr/>
            </p:nvSpPr>
            <p:spPr>
              <a:xfrm>
                <a:off x="8732494" y="1577644"/>
                <a:ext cx="231832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2)</a:t>
                </a:r>
              </a:p>
            </p:txBody>
          </p:sp>
          <p:sp>
            <p:nvSpPr>
              <p:cNvPr id="14" name="Rectangle 13"/>
              <p:cNvSpPr/>
              <p:nvPr/>
            </p:nvSpPr>
            <p:spPr>
              <a:xfrm>
                <a:off x="8691098" y="2103672"/>
                <a:ext cx="246328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sp>
            <p:nvSpPr>
              <p:cNvPr id="40" name="Oval 39"/>
              <p:cNvSpPr/>
              <p:nvPr/>
            </p:nvSpPr>
            <p:spPr>
              <a:xfrm>
                <a:off x="8271610" y="1624649"/>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8995113" y="2377050"/>
              <a:ext cx="365760" cy="36576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484275" y="2322745"/>
              <a:ext cx="2419253"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Rock </a:t>
              </a:r>
              <a:r>
                <a:rPr lang="en-US" sz="2400" dirty="0">
                  <a:ln w="0"/>
                  <a:effectLst>
                    <a:outerShdw blurRad="38100" dist="19050" dir="2700000" algn="tl" rotWithShape="0">
                      <a:schemeClr val="dk1">
                        <a:alpha val="40000"/>
                      </a:schemeClr>
                    </a:outerShdw>
                  </a:effectLst>
                </a:rPr>
                <a:t>cell (Team 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6" name="Rectangle 65"/>
            <p:cNvSpPr/>
            <p:nvPr/>
          </p:nvSpPr>
          <p:spPr>
            <a:xfrm>
              <a:off x="8999889" y="2923780"/>
              <a:ext cx="365760" cy="365760"/>
            </a:xfrm>
            <a:prstGeom prst="rect">
              <a:avLst/>
            </a:prstGeom>
            <a:solidFill>
              <a:srgbClr val="0070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489051" y="2869475"/>
              <a:ext cx="2419253"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Rock </a:t>
              </a:r>
              <a:r>
                <a:rPr lang="en-US" sz="2400" dirty="0">
                  <a:ln w="0"/>
                  <a:effectLst>
                    <a:outerShdw blurRad="38100" dist="19050" dir="2700000" algn="tl" rotWithShape="0">
                      <a:schemeClr val="dk1">
                        <a:alpha val="40000"/>
                      </a:schemeClr>
                    </a:outerShdw>
                  </a:effectLst>
                </a:rPr>
                <a:t>cell (Team 2)</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grpSp>
        <p:nvGrpSpPr>
          <p:cNvPr id="10" name="Group 9"/>
          <p:cNvGrpSpPr/>
          <p:nvPr/>
        </p:nvGrpSpPr>
        <p:grpSpPr>
          <a:xfrm>
            <a:off x="7295927" y="4713951"/>
            <a:ext cx="4718060" cy="1597342"/>
            <a:chOff x="7239365" y="4044647"/>
            <a:chExt cx="4718060" cy="1597342"/>
          </a:xfrm>
        </p:grpSpPr>
        <p:pic>
          <p:nvPicPr>
            <p:cNvPr id="70" name="Picture 69"/>
            <p:cNvPicPr>
              <a:picLocks noChangeAspect="1"/>
            </p:cNvPicPr>
            <p:nvPr/>
          </p:nvPicPr>
          <p:blipFill>
            <a:blip r:embed="rId3"/>
            <a:stretch>
              <a:fillRect/>
            </a:stretch>
          </p:blipFill>
          <p:spPr>
            <a:xfrm>
              <a:off x="7598698" y="4203830"/>
              <a:ext cx="1238300" cy="1254227"/>
            </a:xfrm>
            <a:prstGeom prst="rect">
              <a:avLst/>
            </a:prstGeom>
          </p:spPr>
        </p:pic>
        <p:sp>
          <p:nvSpPr>
            <p:cNvPr id="71" name="Oval 70"/>
            <p:cNvSpPr/>
            <p:nvPr/>
          </p:nvSpPr>
          <p:spPr>
            <a:xfrm>
              <a:off x="7635269" y="424340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025541" y="4648062"/>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a:off x="8882848" y="4632360"/>
              <a:ext cx="140894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4">
              <a:clrChange>
                <a:clrFrom>
                  <a:srgbClr val="FFFFFF"/>
                </a:clrFrom>
                <a:clrTo>
                  <a:srgbClr val="FFFFFF">
                    <a:alpha val="0"/>
                  </a:srgbClr>
                </a:clrTo>
              </a:clrChange>
            </a:blip>
            <a:stretch>
              <a:fillRect/>
            </a:stretch>
          </p:blipFill>
          <p:spPr>
            <a:xfrm>
              <a:off x="7239365" y="5052737"/>
              <a:ext cx="309394" cy="558014"/>
            </a:xfrm>
            <a:prstGeom prst="rect">
              <a:avLst/>
            </a:prstGeom>
          </p:spPr>
        </p:pic>
        <p:sp>
          <p:nvSpPr>
            <p:cNvPr id="86" name="Oval 85"/>
            <p:cNvSpPr/>
            <p:nvPr/>
          </p:nvSpPr>
          <p:spPr>
            <a:xfrm>
              <a:off x="7635269" y="504955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38701" y="4605746"/>
              <a:ext cx="327333"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a:t>
              </a:r>
            </a:p>
          </p:txBody>
        </p:sp>
        <p:cxnSp>
          <p:nvCxnSpPr>
            <p:cNvPr id="20" name="Straight Connector 19"/>
            <p:cNvCxnSpPr/>
            <p:nvPr/>
          </p:nvCxnSpPr>
          <p:spPr>
            <a:xfrm>
              <a:off x="8409907" y="4047862"/>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8435759" y="4245823"/>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437346" y="4650485"/>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5">
              <a:clrChange>
                <a:clrFrom>
                  <a:srgbClr val="FFFFFF"/>
                </a:clrFrom>
                <a:clrTo>
                  <a:srgbClr val="FFFFFF">
                    <a:alpha val="0"/>
                  </a:srgbClr>
                </a:clrTo>
              </a:clrChange>
            </a:blip>
            <a:stretch>
              <a:fillRect/>
            </a:stretch>
          </p:blipFill>
          <p:spPr>
            <a:xfrm flipH="1">
              <a:off x="8889572" y="5083975"/>
              <a:ext cx="321942" cy="558014"/>
            </a:xfrm>
            <a:prstGeom prst="rect">
              <a:avLst/>
            </a:prstGeom>
          </p:spPr>
        </p:pic>
        <p:pic>
          <p:nvPicPr>
            <p:cNvPr id="91" name="Picture 90"/>
            <p:cNvPicPr>
              <a:picLocks noChangeAspect="1"/>
            </p:cNvPicPr>
            <p:nvPr/>
          </p:nvPicPr>
          <p:blipFill>
            <a:blip r:embed="rId3"/>
            <a:stretch>
              <a:fillRect/>
            </a:stretch>
          </p:blipFill>
          <p:spPr>
            <a:xfrm>
              <a:off x="10344609" y="4200615"/>
              <a:ext cx="1238300" cy="1254227"/>
            </a:xfrm>
            <a:prstGeom prst="rect">
              <a:avLst/>
            </a:prstGeom>
          </p:spPr>
        </p:pic>
        <p:sp>
          <p:nvSpPr>
            <p:cNvPr id="92" name="Oval 91"/>
            <p:cNvSpPr/>
            <p:nvPr/>
          </p:nvSpPr>
          <p:spPr>
            <a:xfrm>
              <a:off x="10381180" y="4240185"/>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1452" y="4644847"/>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4">
              <a:clrChange>
                <a:clrFrom>
                  <a:srgbClr val="FFFFFF"/>
                </a:clrFrom>
                <a:clrTo>
                  <a:srgbClr val="FFFFFF">
                    <a:alpha val="0"/>
                  </a:srgbClr>
                </a:clrTo>
              </a:clrChange>
            </a:blip>
            <a:stretch>
              <a:fillRect/>
            </a:stretch>
          </p:blipFill>
          <p:spPr>
            <a:xfrm>
              <a:off x="9985276" y="5049522"/>
              <a:ext cx="309394" cy="558014"/>
            </a:xfrm>
            <a:prstGeom prst="rect">
              <a:avLst/>
            </a:prstGeom>
          </p:spPr>
        </p:pic>
        <p:sp>
          <p:nvSpPr>
            <p:cNvPr id="97" name="Oval 96"/>
            <p:cNvSpPr/>
            <p:nvPr/>
          </p:nvSpPr>
          <p:spPr>
            <a:xfrm>
              <a:off x="10381180" y="504633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155818" y="4044647"/>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11181670" y="4242608"/>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183257" y="4647270"/>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5">
              <a:clrChange>
                <a:clrFrom>
                  <a:srgbClr val="FFFFFF"/>
                </a:clrFrom>
                <a:clrTo>
                  <a:srgbClr val="FFFFFF">
                    <a:alpha val="0"/>
                  </a:srgbClr>
                </a:clrTo>
              </a:clrChange>
            </a:blip>
            <a:stretch>
              <a:fillRect/>
            </a:stretch>
          </p:blipFill>
          <p:spPr>
            <a:xfrm flipH="1">
              <a:off x="11635483" y="5080760"/>
              <a:ext cx="321942" cy="558014"/>
            </a:xfrm>
            <a:prstGeom prst="rect">
              <a:avLst/>
            </a:prstGeom>
          </p:spPr>
        </p:pic>
        <p:sp>
          <p:nvSpPr>
            <p:cNvPr id="22" name="Rectangle 21"/>
            <p:cNvSpPr/>
            <p:nvPr/>
          </p:nvSpPr>
          <p:spPr>
            <a:xfrm>
              <a:off x="9114058" y="4367214"/>
              <a:ext cx="806631" cy="369332"/>
            </a:xfrm>
            <a:prstGeom prst="rect">
              <a:avLst/>
            </a:prstGeom>
          </p:spPr>
          <p:txBody>
            <a:bodyPr wrap="none">
              <a:spAutoFit/>
            </a:bodyPr>
            <a:lstStyle/>
            <a:p>
              <a:r>
                <a:rPr lang="en-US" b="1" i="1" dirty="0">
                  <a:solidFill>
                    <a:srgbClr val="FF0000"/>
                  </a:solidFill>
                  <a:latin typeface="Times New Roman" panose="02020603050405020304" pitchFamily="18" charset="0"/>
                  <a:cs typeface="Times New Roman" panose="02020603050405020304" pitchFamily="18" charset="0"/>
                </a:rPr>
                <a:t>Rule 5</a:t>
              </a:r>
              <a:endParaRPr lang="en-US" dirty="0"/>
            </a:p>
          </p:txBody>
        </p:sp>
        <p:sp>
          <p:nvSpPr>
            <p:cNvPr id="68" name="Rectangle 67"/>
            <p:cNvSpPr/>
            <p:nvPr/>
          </p:nvSpPr>
          <p:spPr>
            <a:xfrm>
              <a:off x="10768499" y="4639198"/>
              <a:ext cx="365760" cy="36576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710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5683" y="292230"/>
            <a:ext cx="7720490" cy="6249971"/>
          </a:xfrm>
          <a:prstGeom prst="rect">
            <a:avLst/>
          </a:prstGeom>
          <a:noFill/>
          <a:ln>
            <a:noFill/>
          </a:ln>
        </p:spPr>
      </p:pic>
      <p:sp>
        <p:nvSpPr>
          <p:cNvPr id="5" name="Rectangle 4"/>
          <p:cNvSpPr/>
          <p:nvPr/>
        </p:nvSpPr>
        <p:spPr>
          <a:xfrm>
            <a:off x="67375" y="2079856"/>
            <a:ext cx="4243690" cy="4524315"/>
          </a:xfrm>
          <a:prstGeom prst="rect">
            <a:avLst/>
          </a:prstGeom>
        </p:spPr>
        <p:txBody>
          <a:bodyPr wrap="square">
            <a:spAutoFit/>
          </a:bodyPr>
          <a:lstStyle/>
          <a:p>
            <a:pPr algn="just"/>
            <a:r>
              <a:rPr lang="en-GB" sz="2400" dirty="0">
                <a:latin typeface="Times New Roman" panose="02020603050405020304" pitchFamily="18" charset="0"/>
                <a:ea typeface="SimSun" panose="02010600030101010101" pitchFamily="2" charset="-122"/>
              </a:rPr>
              <a:t>The collision between the yellow “Glider” and the blue ship (“Boat”), which happened after the glider attempted to cross the border in the “War and Creation” (“rock creation” version) CA.  After the “fight”, the yellow live team failed (only rocks remain). The blue team not only preserved its configuration but also created some installations on the yellow’s territory.</a:t>
            </a:r>
            <a:endParaRPr lang="en-US" sz="2400" dirty="0"/>
          </a:p>
        </p:txBody>
      </p:sp>
      <p:sp>
        <p:nvSpPr>
          <p:cNvPr id="6" name="Rectangle 5"/>
          <p:cNvSpPr/>
          <p:nvPr/>
        </p:nvSpPr>
        <p:spPr>
          <a:xfrm>
            <a:off x="48322" y="133309"/>
            <a:ext cx="4320493" cy="1769715"/>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“War and Creation” CA example</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(“rock creation” version)</a:t>
            </a:r>
            <a:endParaRPr lang="fi-FI" sz="28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5199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52" y="-664"/>
            <a:ext cx="11960259" cy="707886"/>
          </a:xfrm>
          <a:prstGeom prst="rect">
            <a:avLst/>
          </a:prstGeom>
        </p:spPr>
        <p:txBody>
          <a:bodyPr wrap="square">
            <a:spAutoFit/>
          </a:bodyPr>
          <a:lstStyle/>
          <a:p>
            <a:pPr indent="173990"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“War and Creation” (two teams) rules</a:t>
            </a:r>
            <a:r>
              <a:rPr lang="en-US" sz="4000" b="1" dirty="0">
                <a:ln w="0"/>
                <a:solidFill>
                  <a:srgbClr val="FF0000"/>
                </a:solidFill>
                <a:effectLst>
                  <a:outerShdw blurRad="38100" dist="19050" dir="2700000" algn="tl" rotWithShape="0">
                    <a:schemeClr val="dk1">
                      <a:alpha val="40000"/>
                    </a:schemeClr>
                  </a:outerShdw>
                </a:effectLst>
              </a:rPr>
              <a:t> </a:t>
            </a:r>
            <a:r>
              <a:rPr lang="en-US" sz="2800" b="1" dirty="0">
                <a:ln w="0"/>
                <a:solidFill>
                  <a:srgbClr val="FF0000"/>
                </a:solidFill>
                <a:effectLst>
                  <a:outerShdw blurRad="38100" dist="19050" dir="2700000" algn="tl" rotWithShape="0">
                    <a:schemeClr val="dk1">
                      <a:alpha val="40000"/>
                    </a:schemeClr>
                  </a:outerShdw>
                </a:effectLst>
              </a:rPr>
              <a:t>(“egg creation” option)</a:t>
            </a:r>
            <a:endParaRPr lang="fi-FI" sz="2800" b="1"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4" name="Rectangle 3"/>
              <p:cNvSpPr/>
              <p:nvPr/>
            </p:nvSpPr>
            <p:spPr>
              <a:xfrm>
                <a:off x="48916" y="739969"/>
                <a:ext cx="7191535" cy="6032421"/>
              </a:xfrm>
              <a:prstGeom prst="rect">
                <a:avLst/>
              </a:prstGeom>
              <a:solidFill>
                <a:schemeClr val="bg1">
                  <a:lumMod val="85000"/>
                </a:schemeClr>
              </a:solidFill>
              <a:ln w="38100">
                <a:solidFill>
                  <a:schemeClr val="tx1"/>
                </a:solidFill>
              </a:ln>
            </p:spPr>
            <p:txBody>
              <a:bodyPr wrap="square">
                <a:spAutoFit/>
              </a:bodyPr>
              <a:lstStyle/>
              <a:p>
                <a:pPr algn="just"/>
                <a:r>
                  <a:rPr lang="en-US" sz="1600" b="1" i="1" dirty="0">
                    <a:solidFill>
                      <a:srgbClr val="FF0000"/>
                    </a:solidFill>
                    <a:latin typeface="Times New Roman" panose="02020603050405020304" pitchFamily="18" charset="0"/>
                    <a:cs typeface="Times New Roman" panose="02020603050405020304" pitchFamily="18" charset="0"/>
                  </a:rPr>
                  <a:t>Rule 1:</a:t>
                </a:r>
                <a:r>
                  <a:rPr lang="en-US" sz="1600" dirty="0">
                    <a:latin typeface="Times New Roman" panose="02020603050405020304" pitchFamily="18" charset="0"/>
                    <a:cs typeface="Times New Roman" panose="02020603050405020304" pitchFamily="18" charset="0"/>
                  </a:rPr>
                  <a:t> Any live cell from either team with fewer than two live teammate neighbors dies (becomes empty), as if caused by </a:t>
                </a:r>
                <a:r>
                  <a:rPr lang="en-US" sz="1600" b="1" i="1" dirty="0">
                    <a:solidFill>
                      <a:srgbClr val="7030A0"/>
                    </a:solidFill>
                    <a:latin typeface="Times New Roman" panose="02020603050405020304" pitchFamily="18" charset="0"/>
                    <a:cs typeface="Times New Roman" panose="02020603050405020304" pitchFamily="18" charset="0"/>
                  </a:rPr>
                  <a:t>underpopulation</a:t>
                </a:r>
                <a:r>
                  <a:rPr lang="en-US" sz="1600" dirty="0">
                    <a:latin typeface="Times New Roman" panose="02020603050405020304" pitchFamily="18" charset="0"/>
                    <a:cs typeface="Times New Roman" panose="02020603050405020304" pitchFamily="18" charset="0"/>
                  </a:rPr>
                  <a:t>.</a:t>
                </a:r>
                <a:endParaRPr lang="fi-FI" sz="1600" dirty="0">
                  <a:latin typeface="Times New Roman" panose="02020603050405020304" pitchFamily="18" charset="0"/>
                  <a:cs typeface="Times New Roman" panose="02020603050405020304" pitchFamily="18" charset="0"/>
                </a:endParaRPr>
              </a:p>
              <a:p>
                <a:pPr algn="just"/>
                <a:r>
                  <a:rPr lang="en-US" sz="1600" b="1" i="1" dirty="0">
                    <a:solidFill>
                      <a:srgbClr val="FF0000"/>
                    </a:solidFill>
                    <a:latin typeface="Times New Roman" panose="02020603050405020304" pitchFamily="18" charset="0"/>
                    <a:cs typeface="Times New Roman" panose="02020603050405020304" pitchFamily="18" charset="0"/>
                  </a:rPr>
                  <a:t>Rule 2a</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Any live cell from either team with two or three live teammate neighbors will continue living in the next generation if </a:t>
                </a:r>
                <a:r>
                  <a:rPr lang="en-US" sz="1600" b="1" i="1" dirty="0">
                    <a:solidFill>
                      <a:srgbClr val="7030A0"/>
                    </a:solidFill>
                    <a:latin typeface="Times New Roman" panose="02020603050405020304" pitchFamily="18" charset="0"/>
                    <a:cs typeface="Times New Roman" panose="02020603050405020304" pitchFamily="18" charset="0"/>
                  </a:rPr>
                  <a:t>the number of adversary neighbors is not more than the number of teammate neighbors</a:t>
                </a:r>
                <a:r>
                  <a:rPr lang="en-US" sz="1600" dirty="0">
                    <a:latin typeface="Times New Roman" panose="02020603050405020304" pitchFamily="18" charset="0"/>
                    <a:cs typeface="Times New Roman" panose="02020603050405020304" pitchFamily="18" charset="0"/>
                  </a:rPr>
                  <a:t>.</a:t>
                </a:r>
                <a:endParaRPr lang="fi-FI" sz="1600" dirty="0">
                  <a:latin typeface="Times New Roman" panose="02020603050405020304" pitchFamily="18" charset="0"/>
                  <a:cs typeface="Times New Roman" panose="02020603050405020304" pitchFamily="18" charset="0"/>
                </a:endParaRPr>
              </a:p>
              <a:p>
                <a:pPr algn="just"/>
                <a:r>
                  <a:rPr lang="en-US" sz="1600" b="1" i="1" dirty="0">
                    <a:solidFill>
                      <a:srgbClr val="FF0000"/>
                    </a:solidFill>
                    <a:latin typeface="Times New Roman" panose="02020603050405020304" pitchFamily="18" charset="0"/>
                    <a:cs typeface="Times New Roman" panose="02020603050405020304" pitchFamily="18" charset="0"/>
                  </a:rPr>
                  <a:t>Rule 2b</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Any live cell from either team with two or three live teammate neighbors dies (becomes empty) if </a:t>
                </a:r>
                <a:r>
                  <a:rPr lang="en-US" sz="1600" b="1" i="1" dirty="0">
                    <a:solidFill>
                      <a:srgbClr val="7030A0"/>
                    </a:solidFill>
                    <a:latin typeface="Times New Roman" panose="02020603050405020304" pitchFamily="18" charset="0"/>
                    <a:cs typeface="Times New Roman" panose="02020603050405020304" pitchFamily="18" charset="0"/>
                  </a:rPr>
                  <a:t>the number of its adversary neighbors is more than the number of teammate neighbors</a:t>
                </a:r>
                <a:r>
                  <a:rPr lang="en-US" sz="1600" dirty="0">
                    <a:latin typeface="Times New Roman" panose="02020603050405020304" pitchFamily="18" charset="0"/>
                    <a:cs typeface="Times New Roman" panose="02020603050405020304" pitchFamily="18" charset="0"/>
                  </a:rPr>
                  <a:t>, as if by “</a:t>
                </a:r>
                <a:r>
                  <a:rPr lang="en-US" sz="1600" b="1" i="1" dirty="0">
                    <a:solidFill>
                      <a:srgbClr val="7030A0"/>
                    </a:solidFill>
                    <a:latin typeface="Times New Roman" panose="02020603050405020304" pitchFamily="18" charset="0"/>
                    <a:cs typeface="Times New Roman" panose="02020603050405020304" pitchFamily="18" charset="0"/>
                  </a:rPr>
                  <a:t>killing</a:t>
                </a:r>
                <a:r>
                  <a:rPr lang="en-US" sz="1600" dirty="0">
                    <a:latin typeface="Times New Roman" panose="02020603050405020304" pitchFamily="18" charset="0"/>
                    <a:cs typeface="Times New Roman" panose="02020603050405020304" pitchFamily="18" charset="0"/>
                  </a:rPr>
                  <a:t>”.</a:t>
                </a:r>
                <a:endParaRPr lang="fi-FI" sz="1600" dirty="0">
                  <a:latin typeface="Times New Roman" panose="02020603050405020304" pitchFamily="18" charset="0"/>
                  <a:cs typeface="Times New Roman" panose="02020603050405020304" pitchFamily="18" charset="0"/>
                </a:endParaRPr>
              </a:p>
              <a:p>
                <a:pPr algn="just"/>
                <a:r>
                  <a:rPr lang="en-US" sz="1600" b="1" i="1" dirty="0">
                    <a:solidFill>
                      <a:srgbClr val="FF0000"/>
                    </a:solidFill>
                    <a:latin typeface="Times New Roman" panose="02020603050405020304" pitchFamily="18" charset="0"/>
                    <a:cs typeface="Times New Roman" panose="02020603050405020304" pitchFamily="18" charset="0"/>
                  </a:rPr>
                  <a:t>Rule 3</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Any live cell from either team with more than three live teammate neighbors dies (becomes empty), as if by </a:t>
                </a:r>
                <a:r>
                  <a:rPr lang="en-US" sz="1600" b="1" i="1" dirty="0">
                    <a:solidFill>
                      <a:srgbClr val="7030A0"/>
                    </a:solidFill>
                    <a:latin typeface="Times New Roman" panose="02020603050405020304" pitchFamily="18" charset="0"/>
                    <a:cs typeface="Times New Roman" panose="02020603050405020304" pitchFamily="18" charset="0"/>
                  </a:rPr>
                  <a:t>overpopulation</a:t>
                </a:r>
                <a:r>
                  <a:rPr lang="en-US" sz="1600" dirty="0">
                    <a:latin typeface="Times New Roman" panose="02020603050405020304" pitchFamily="18" charset="0"/>
                    <a:cs typeface="Times New Roman" panose="02020603050405020304" pitchFamily="18" charset="0"/>
                  </a:rPr>
                  <a:t>.</a:t>
                </a:r>
                <a:endParaRPr lang="fi-FI" sz="1600" dirty="0">
                  <a:latin typeface="Times New Roman" panose="02020603050405020304" pitchFamily="18" charset="0"/>
                  <a:cs typeface="Times New Roman" panose="02020603050405020304" pitchFamily="18" charset="0"/>
                </a:endParaRPr>
              </a:p>
              <a:p>
                <a:pPr algn="just"/>
                <a:r>
                  <a:rPr lang="en-US" sz="1600" b="1" i="1" dirty="0">
                    <a:solidFill>
                      <a:srgbClr val="FF0000"/>
                    </a:solidFill>
                    <a:latin typeface="Times New Roman" panose="02020603050405020304" pitchFamily="18" charset="0"/>
                    <a:cs typeface="Times New Roman" panose="02020603050405020304" pitchFamily="18" charset="0"/>
                  </a:rPr>
                  <a:t>Rule 4</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Any dead (or empty) cell with exactly three live neighbors (“parents”) from either team becomes a live cell and a teammate of its parents, as if by </a:t>
                </a:r>
                <a:r>
                  <a:rPr lang="en-US" sz="1600" b="1" i="1" dirty="0">
                    <a:solidFill>
                      <a:srgbClr val="7030A0"/>
                    </a:solidFill>
                    <a:latin typeface="Times New Roman" panose="02020603050405020304" pitchFamily="18" charset="0"/>
                    <a:cs typeface="Times New Roman" panose="02020603050405020304" pitchFamily="18" charset="0"/>
                  </a:rPr>
                  <a:t>reproduction</a:t>
                </a:r>
                <a:r>
                  <a:rPr lang="en-US" sz="1600" dirty="0">
                    <a:latin typeface="Times New Roman" panose="02020603050405020304" pitchFamily="18" charset="0"/>
                    <a:cs typeface="Times New Roman" panose="02020603050405020304" pitchFamily="18" charset="0"/>
                  </a:rPr>
                  <a:t>. If both teams pretend to get a “child” within the same cell, the advantage is given to team, which belongs to the same “</a:t>
                </a:r>
                <a:r>
                  <a:rPr lang="en-US" sz="1600" b="1" i="1" dirty="0">
                    <a:solidFill>
                      <a:srgbClr val="7030A0"/>
                    </a:solidFill>
                    <a:latin typeface="Times New Roman" panose="02020603050405020304" pitchFamily="18" charset="0"/>
                    <a:cs typeface="Times New Roman" panose="02020603050405020304" pitchFamily="18" charset="0"/>
                  </a:rPr>
                  <a:t>country</a:t>
                </a:r>
                <a:r>
                  <a:rPr lang="en-US" sz="1600" dirty="0">
                    <a:latin typeface="Times New Roman" panose="02020603050405020304" pitchFamily="18" charset="0"/>
                    <a:cs typeface="Times New Roman" panose="02020603050405020304" pitchFamily="18" charset="0"/>
                  </a:rPr>
                  <a:t>” as the empty cell (defined by the </a:t>
                </a:r>
                <a:r>
                  <a:rPr lang="en-US" sz="1600" b="1" i="1" dirty="0">
                    <a:solidFill>
                      <a:srgbClr val="7030A0"/>
                    </a:solidFill>
                    <a:latin typeface="Times New Roman" panose="02020603050405020304" pitchFamily="18" charset="0"/>
                    <a:cs typeface="Times New Roman" panose="02020603050405020304" pitchFamily="18" charset="0"/>
                  </a:rPr>
                  <a:t>border</a:t>
                </a:r>
                <a:r>
                  <a:rPr lang="en-US" sz="1600" dirty="0">
                    <a:latin typeface="Times New Roman" panose="02020603050405020304" pitchFamily="18" charset="0"/>
                    <a:cs typeface="Times New Roman" panose="02020603050405020304" pitchFamily="18" charset="0"/>
                  </a:rPr>
                  <a:t>).   </a:t>
                </a:r>
                <a:endParaRPr lang="fi-FI" sz="1600" dirty="0">
                  <a:latin typeface="Times New Roman" panose="02020603050405020304" pitchFamily="18" charset="0"/>
                  <a:cs typeface="Times New Roman" panose="02020603050405020304" pitchFamily="18" charset="0"/>
                </a:endParaRPr>
              </a:p>
              <a:p>
                <a:r>
                  <a:rPr lang="en-US" b="1" i="1" dirty="0">
                    <a:solidFill>
                      <a:srgbClr val="FF0000"/>
                    </a:solidFill>
                    <a:latin typeface="Times New Roman" panose="02020603050405020304" pitchFamily="18" charset="0"/>
                    <a:cs typeface="Times New Roman" panose="02020603050405020304" pitchFamily="18" charset="0"/>
                  </a:rPr>
                  <a:t>Rule 5</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Any dead (or empty) cell with exactly two live neighbors (“delayed parents”) from either team becomes an “</a:t>
                </a:r>
                <a:r>
                  <a:rPr lang="en-US" b="1" i="1" dirty="0">
                    <a:solidFill>
                      <a:srgbClr val="7030A0"/>
                    </a:solidFill>
                    <a:latin typeface="Times New Roman" panose="02020603050405020304" pitchFamily="18" charset="0"/>
                    <a:cs typeface="Times New Roman" panose="02020603050405020304" pitchFamily="18" charset="0"/>
                  </a:rPr>
                  <a:t>egg</a:t>
                </a:r>
                <a:r>
                  <a:rPr lang="en-US" dirty="0">
                    <a:latin typeface="Times New Roman" panose="02020603050405020304" pitchFamily="18" charset="0"/>
                    <a:cs typeface="Times New Roman" panose="02020603050405020304" pitchFamily="18" charset="0"/>
                  </a:rPr>
                  <a:t>” cell (of the same color as its parents’ team) with the “</a:t>
                </a:r>
                <a:r>
                  <a:rPr lang="en-US" b="1" i="1" dirty="0">
                    <a:solidFill>
                      <a:srgbClr val="7030A0"/>
                    </a:solidFill>
                    <a:latin typeface="Times New Roman" panose="02020603050405020304" pitchFamily="18" charset="0"/>
                    <a:cs typeface="Times New Roman" panose="02020603050405020304" pitchFamily="18" charset="0"/>
                  </a:rPr>
                  <a:t>delay</a:t>
                </a:r>
                <a:r>
                  <a:rPr lang="en-US" dirty="0">
                    <a:latin typeface="Times New Roman" panose="02020603050405020304" pitchFamily="18" charset="0"/>
                    <a:cs typeface="Times New Roman" panose="02020603050405020304" pitchFamily="18" charset="0"/>
                  </a:rPr>
                  <a:t>” parameter </a:t>
                </a:r>
                <a14:m>
                  <m:oMath xmlns:m="http://schemas.openxmlformats.org/officeDocument/2006/math">
                    <m:r>
                      <a:rPr lang="en-US" i="1">
                        <a:latin typeface="Cambria Math" panose="02040503050406030204" pitchFamily="18" charset="0"/>
                      </a:rPr>
                      <m:t>𝑡</m:t>
                    </m:r>
                  </m:oMath>
                </a14:m>
                <a:r>
                  <a:rPr lang="en-US" dirty="0">
                    <a:latin typeface="Times New Roman" panose="02020603050405020304" pitchFamily="18" charset="0"/>
                    <a:cs typeface="Times New Roman" panose="02020603050405020304" pitchFamily="18" charset="0"/>
                  </a:rPr>
                  <a:t> initialized as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r>
                      <a:rPr lang="en-US" b="1" i="1">
                        <a:latin typeface="Cambria Math" panose="02040503050406030204" pitchFamily="18" charset="0"/>
                      </a:rPr>
                      <m:t>𝑻</m:t>
                    </m:r>
                  </m:oMath>
                </a14:m>
                <a:r>
                  <a:rPr lang="en-US" dirty="0">
                    <a:latin typeface="Times New Roman" panose="02020603050405020304" pitchFamily="18" charset="0"/>
                    <a:cs typeface="Times New Roman" panose="02020603050405020304" pitchFamily="18" charset="0"/>
                  </a:rPr>
                  <a:t>. If both teams pretend to create their “egg” within the same cell, the advantage is given to team, which belongs to the same “</a:t>
                </a:r>
                <a:r>
                  <a:rPr lang="en-US" b="1" i="1" dirty="0">
                    <a:solidFill>
                      <a:srgbClr val="7030A0"/>
                    </a:solidFill>
                    <a:latin typeface="Times New Roman" panose="02020603050405020304" pitchFamily="18" charset="0"/>
                    <a:cs typeface="Times New Roman" panose="02020603050405020304" pitchFamily="18" charset="0"/>
                  </a:rPr>
                  <a:t>country</a:t>
                </a:r>
                <a:r>
                  <a:rPr lang="en-US" dirty="0">
                    <a:latin typeface="Times New Roman" panose="02020603050405020304" pitchFamily="18" charset="0"/>
                    <a:cs typeface="Times New Roman" panose="02020603050405020304" pitchFamily="18" charset="0"/>
                  </a:rPr>
                  <a:t>” as the empty cell (defined by the </a:t>
                </a:r>
                <a:r>
                  <a:rPr lang="en-US" b="1" i="1" dirty="0">
                    <a:solidFill>
                      <a:srgbClr val="7030A0"/>
                    </a:solidFill>
                    <a:latin typeface="Times New Roman" panose="02020603050405020304" pitchFamily="18" charset="0"/>
                    <a:cs typeface="Times New Roman" panose="02020603050405020304" pitchFamily="18" charset="0"/>
                  </a:rPr>
                  <a:t>border</a:t>
                </a:r>
                <a:r>
                  <a:rPr lang="en-US" dirty="0">
                    <a:latin typeface="Times New Roman" panose="02020603050405020304" pitchFamily="18" charset="0"/>
                    <a:cs typeface="Times New Roman" panose="02020603050405020304" pitchFamily="18" charset="0"/>
                  </a:rPr>
                  <a:t>).   </a:t>
                </a:r>
              </a:p>
              <a:p>
                <a:r>
                  <a:rPr lang="en-US" b="1" i="1" dirty="0">
                    <a:solidFill>
                      <a:srgbClr val="FF0000"/>
                    </a:solidFill>
                    <a:latin typeface="Times New Roman" panose="02020603050405020304" pitchFamily="18" charset="0"/>
                    <a:cs typeface="Times New Roman" panose="02020603050405020304" pitchFamily="18" charset="0"/>
                  </a:rPr>
                  <a:t>Rule 6</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Any “egg” cell at each iteration </a:t>
                </a:r>
                <a:r>
                  <a:rPr lang="en-US" b="1" i="1" dirty="0">
                    <a:solidFill>
                      <a:srgbClr val="7030A0"/>
                    </a:solidFill>
                    <a:latin typeface="Times New Roman" panose="02020603050405020304" pitchFamily="18" charset="0"/>
                    <a:cs typeface="Times New Roman" panose="02020603050405020304" pitchFamily="18" charset="0"/>
                  </a:rPr>
                  <a:t>decrements</a:t>
                </a:r>
                <a:r>
                  <a:rPr lang="en-US" dirty="0">
                    <a:latin typeface="Times New Roman" panose="02020603050405020304" pitchFamily="18" charset="0"/>
                    <a:cs typeface="Times New Roman" panose="02020603050405020304" pitchFamily="18" charset="0"/>
                  </a:rPr>
                  <a:t> its “delay” parameter by 1. If, as a result, </a:t>
                </a:r>
                <a14:m>
                  <m:oMath xmlns:m="http://schemas.openxmlformats.org/officeDocument/2006/math">
                    <m:r>
                      <a:rPr lang="en-US" i="1">
                        <a:latin typeface="Cambria Math" panose="02040503050406030204" pitchFamily="18" charset="0"/>
                      </a:rPr>
                      <m:t>𝑡</m:t>
                    </m:r>
                  </m:oMath>
                </a14:m>
                <a:r>
                  <a:rPr lang="en-US" dirty="0">
                    <a:latin typeface="Times New Roman" panose="02020603050405020304" pitchFamily="18" charset="0"/>
                    <a:cs typeface="Times New Roman" panose="02020603050405020304" pitchFamily="18" charset="0"/>
                  </a:rPr>
                  <a:t> reaches zero, then the “egg” cell is replaced by the </a:t>
                </a:r>
                <a:r>
                  <a:rPr lang="en-US" b="1" i="1" dirty="0">
                    <a:solidFill>
                      <a:srgbClr val="7030A0"/>
                    </a:solidFill>
                    <a:latin typeface="Times New Roman" panose="02020603050405020304" pitchFamily="18" charset="0"/>
                    <a:cs typeface="Times New Roman" panose="02020603050405020304" pitchFamily="18" charset="0"/>
                  </a:rPr>
                  <a:t>live cell </a:t>
                </a:r>
                <a:r>
                  <a:rPr lang="en-US" dirty="0">
                    <a:latin typeface="Times New Roman" panose="02020603050405020304" pitchFamily="18" charset="0"/>
                    <a:cs typeface="Times New Roman" panose="02020603050405020304" pitchFamily="18" charset="0"/>
                  </a:rPr>
                  <a:t>(preserving its color or team affiliation), as if by </a:t>
                </a:r>
                <a:r>
                  <a:rPr lang="en-US" b="1" i="1" dirty="0">
                    <a:solidFill>
                      <a:srgbClr val="7030A0"/>
                    </a:solidFill>
                    <a:latin typeface="Times New Roman" panose="02020603050405020304" pitchFamily="18" charset="0"/>
                    <a:cs typeface="Times New Roman" panose="02020603050405020304" pitchFamily="18" charset="0"/>
                  </a:rPr>
                  <a:t>delayed reproduction</a:t>
                </a:r>
                <a:r>
                  <a:rPr lang="en-US" dirty="0">
                    <a:latin typeface="Times New Roman" panose="02020603050405020304" pitchFamily="18" charset="0"/>
                    <a:cs typeface="Times New Roman" panose="02020603050405020304" pitchFamily="18" charset="0"/>
                  </a:rPr>
                  <a:t>.</a:t>
                </a:r>
                <a:endParaRPr lang="en-US" b="1"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916" y="739969"/>
                <a:ext cx="7191535" cy="6032421"/>
              </a:xfrm>
              <a:prstGeom prst="rect">
                <a:avLst/>
              </a:prstGeom>
              <a:blipFill>
                <a:blip r:embed="rId2"/>
                <a:stretch>
                  <a:fillRect l="-422" r="-843" b="-301"/>
                </a:stretch>
              </a:blipFill>
              <a:ln w="38100">
                <a:solidFill>
                  <a:schemeClr val="tx1"/>
                </a:solidFill>
              </a:ln>
            </p:spPr>
            <p:txBody>
              <a:bodyPr/>
              <a:lstStyle/>
              <a:p>
                <a:r>
                  <a:rPr lang="en-US">
                    <a:noFill/>
                  </a:rPr>
                  <a:t> </a:t>
                </a:r>
              </a:p>
            </p:txBody>
          </p:sp>
        </mc:Fallback>
      </mc:AlternateContent>
      <p:grpSp>
        <p:nvGrpSpPr>
          <p:cNvPr id="8" name="Group 7"/>
          <p:cNvGrpSpPr/>
          <p:nvPr/>
        </p:nvGrpSpPr>
        <p:grpSpPr>
          <a:xfrm>
            <a:off x="8858081" y="806625"/>
            <a:ext cx="3234119" cy="2733360"/>
            <a:chOff x="8804635" y="735704"/>
            <a:chExt cx="3152790" cy="2733360"/>
          </a:xfrm>
        </p:grpSpPr>
        <p:grpSp>
          <p:nvGrpSpPr>
            <p:cNvPr id="6" name="Group 5"/>
            <p:cNvGrpSpPr/>
            <p:nvPr/>
          </p:nvGrpSpPr>
          <p:grpSpPr>
            <a:xfrm>
              <a:off x="8804635" y="735704"/>
              <a:ext cx="3152790" cy="2733360"/>
              <a:chOff x="8097625" y="1018511"/>
              <a:chExt cx="3152790" cy="2733360"/>
            </a:xfrm>
          </p:grpSpPr>
          <p:sp>
            <p:nvSpPr>
              <p:cNvPr id="37" name="Rounded Rectangle 36"/>
              <p:cNvSpPr/>
              <p:nvPr/>
            </p:nvSpPr>
            <p:spPr>
              <a:xfrm>
                <a:off x="8097625" y="1018511"/>
                <a:ext cx="3152790" cy="2733360"/>
              </a:xfrm>
              <a:prstGeom prst="roundRect">
                <a:avLst>
                  <a:gd name="adj" fmla="val 9375"/>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71610" y="1098662"/>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8271608" y="2158680"/>
                <a:ext cx="382255" cy="379563"/>
              </a:xfrm>
              <a:prstGeom prst="rect">
                <a:avLst/>
              </a:prstGeom>
            </p:spPr>
          </p:pic>
          <p:sp>
            <p:nvSpPr>
              <p:cNvPr id="12" name="Rectangle 11"/>
              <p:cNvSpPr/>
              <p:nvPr/>
            </p:nvSpPr>
            <p:spPr>
              <a:xfrm>
                <a:off x="8679754" y="1046793"/>
                <a:ext cx="231832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1)</a:t>
                </a:r>
              </a:p>
            </p:txBody>
          </p:sp>
          <p:sp>
            <p:nvSpPr>
              <p:cNvPr id="13" name="Rectangle 12"/>
              <p:cNvSpPr/>
              <p:nvPr/>
            </p:nvSpPr>
            <p:spPr>
              <a:xfrm>
                <a:off x="8732494" y="1577644"/>
                <a:ext cx="231832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Live cell (Team 2)</a:t>
                </a:r>
              </a:p>
            </p:txBody>
          </p:sp>
          <p:sp>
            <p:nvSpPr>
              <p:cNvPr id="14" name="Rectangle 13"/>
              <p:cNvSpPr/>
              <p:nvPr/>
            </p:nvSpPr>
            <p:spPr>
              <a:xfrm>
                <a:off x="8691098" y="2103672"/>
                <a:ext cx="246328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Empty (dead) cell</a:t>
                </a:r>
              </a:p>
            </p:txBody>
          </p:sp>
          <p:sp>
            <p:nvSpPr>
              <p:cNvPr id="40" name="Oval 39"/>
              <p:cNvSpPr/>
              <p:nvPr/>
            </p:nvSpPr>
            <p:spPr>
              <a:xfrm>
                <a:off x="8271610" y="1624649"/>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8995113" y="2377050"/>
              <a:ext cx="365760" cy="36576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a:t>
              </a:r>
            </a:p>
          </p:txBody>
        </p:sp>
        <p:sp>
          <p:nvSpPr>
            <p:cNvPr id="64" name="Rectangle 63"/>
            <p:cNvSpPr/>
            <p:nvPr/>
          </p:nvSpPr>
          <p:spPr>
            <a:xfrm>
              <a:off x="9472415" y="2322745"/>
              <a:ext cx="226972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Egg </a:t>
              </a:r>
              <a:r>
                <a:rPr lang="en-US" sz="2400" dirty="0">
                  <a:ln w="0"/>
                  <a:effectLst>
                    <a:outerShdw blurRad="38100" dist="19050" dir="2700000" algn="tl" rotWithShape="0">
                      <a:schemeClr val="dk1">
                        <a:alpha val="40000"/>
                      </a:schemeClr>
                    </a:outerShdw>
                  </a:effectLst>
                </a:rPr>
                <a:t>cell (Team 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6" name="Rectangle 65"/>
            <p:cNvSpPr/>
            <p:nvPr/>
          </p:nvSpPr>
          <p:spPr>
            <a:xfrm>
              <a:off x="8999889" y="2923780"/>
              <a:ext cx="365760" cy="365760"/>
            </a:xfrm>
            <a:prstGeom prst="rect">
              <a:avLst/>
            </a:prstGeom>
            <a:solidFill>
              <a:srgbClr val="0070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a:t>
              </a:r>
            </a:p>
          </p:txBody>
        </p:sp>
        <p:sp>
          <p:nvSpPr>
            <p:cNvPr id="67" name="Rectangle 66"/>
            <p:cNvSpPr/>
            <p:nvPr/>
          </p:nvSpPr>
          <p:spPr>
            <a:xfrm>
              <a:off x="9467563" y="2869475"/>
              <a:ext cx="226972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Egg </a:t>
              </a:r>
              <a:r>
                <a:rPr lang="en-US" sz="2400" dirty="0">
                  <a:ln w="0"/>
                  <a:effectLst>
                    <a:outerShdw blurRad="38100" dist="19050" dir="2700000" algn="tl" rotWithShape="0">
                      <a:schemeClr val="dk1">
                        <a:alpha val="40000"/>
                      </a:schemeClr>
                    </a:outerShdw>
                  </a:effectLst>
                </a:rPr>
                <a:t>cell (Team 2)</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grpSp>
        <p:nvGrpSpPr>
          <p:cNvPr id="10" name="Group 9"/>
          <p:cNvGrpSpPr/>
          <p:nvPr/>
        </p:nvGrpSpPr>
        <p:grpSpPr>
          <a:xfrm>
            <a:off x="7344052" y="5118210"/>
            <a:ext cx="4718060" cy="1597342"/>
            <a:chOff x="7239365" y="4044647"/>
            <a:chExt cx="4718060" cy="1597342"/>
          </a:xfrm>
        </p:grpSpPr>
        <p:pic>
          <p:nvPicPr>
            <p:cNvPr id="70" name="Picture 69"/>
            <p:cNvPicPr>
              <a:picLocks noChangeAspect="1"/>
            </p:cNvPicPr>
            <p:nvPr/>
          </p:nvPicPr>
          <p:blipFill>
            <a:blip r:embed="rId4"/>
            <a:stretch>
              <a:fillRect/>
            </a:stretch>
          </p:blipFill>
          <p:spPr>
            <a:xfrm>
              <a:off x="7598698" y="4203830"/>
              <a:ext cx="1238300" cy="1254227"/>
            </a:xfrm>
            <a:prstGeom prst="rect">
              <a:avLst/>
            </a:prstGeom>
          </p:spPr>
        </p:pic>
        <p:sp>
          <p:nvSpPr>
            <p:cNvPr id="71" name="Oval 70"/>
            <p:cNvSpPr/>
            <p:nvPr/>
          </p:nvSpPr>
          <p:spPr>
            <a:xfrm>
              <a:off x="7635269" y="424340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025541" y="4648062"/>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a:off x="8882848" y="4632360"/>
              <a:ext cx="140894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5">
              <a:clrChange>
                <a:clrFrom>
                  <a:srgbClr val="FFFFFF"/>
                </a:clrFrom>
                <a:clrTo>
                  <a:srgbClr val="FFFFFF">
                    <a:alpha val="0"/>
                  </a:srgbClr>
                </a:clrTo>
              </a:clrChange>
            </a:blip>
            <a:stretch>
              <a:fillRect/>
            </a:stretch>
          </p:blipFill>
          <p:spPr>
            <a:xfrm>
              <a:off x="7239365" y="5052737"/>
              <a:ext cx="309394" cy="558014"/>
            </a:xfrm>
            <a:prstGeom prst="rect">
              <a:avLst/>
            </a:prstGeom>
          </p:spPr>
        </p:pic>
        <p:sp>
          <p:nvSpPr>
            <p:cNvPr id="86" name="Oval 85"/>
            <p:cNvSpPr/>
            <p:nvPr/>
          </p:nvSpPr>
          <p:spPr>
            <a:xfrm>
              <a:off x="7635269" y="504955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38701" y="4605746"/>
              <a:ext cx="327333"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a:t>
              </a:r>
            </a:p>
          </p:txBody>
        </p:sp>
        <p:cxnSp>
          <p:nvCxnSpPr>
            <p:cNvPr id="20" name="Straight Connector 19"/>
            <p:cNvCxnSpPr/>
            <p:nvPr/>
          </p:nvCxnSpPr>
          <p:spPr>
            <a:xfrm>
              <a:off x="8409907" y="4047862"/>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8435759" y="4245823"/>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437346" y="4650485"/>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6">
              <a:clrChange>
                <a:clrFrom>
                  <a:srgbClr val="FFFFFF"/>
                </a:clrFrom>
                <a:clrTo>
                  <a:srgbClr val="FFFFFF">
                    <a:alpha val="0"/>
                  </a:srgbClr>
                </a:clrTo>
              </a:clrChange>
            </a:blip>
            <a:stretch>
              <a:fillRect/>
            </a:stretch>
          </p:blipFill>
          <p:spPr>
            <a:xfrm flipH="1">
              <a:off x="8889572" y="5083975"/>
              <a:ext cx="321942" cy="558014"/>
            </a:xfrm>
            <a:prstGeom prst="rect">
              <a:avLst/>
            </a:prstGeom>
          </p:spPr>
        </p:pic>
        <p:pic>
          <p:nvPicPr>
            <p:cNvPr id="91" name="Picture 90"/>
            <p:cNvPicPr>
              <a:picLocks noChangeAspect="1"/>
            </p:cNvPicPr>
            <p:nvPr/>
          </p:nvPicPr>
          <p:blipFill>
            <a:blip r:embed="rId4"/>
            <a:stretch>
              <a:fillRect/>
            </a:stretch>
          </p:blipFill>
          <p:spPr>
            <a:xfrm>
              <a:off x="10344609" y="4200615"/>
              <a:ext cx="1238300" cy="1254227"/>
            </a:xfrm>
            <a:prstGeom prst="rect">
              <a:avLst/>
            </a:prstGeom>
          </p:spPr>
        </p:pic>
        <p:sp>
          <p:nvSpPr>
            <p:cNvPr id="92" name="Oval 91"/>
            <p:cNvSpPr/>
            <p:nvPr/>
          </p:nvSpPr>
          <p:spPr>
            <a:xfrm>
              <a:off x="10381180" y="4240185"/>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1452" y="4644847"/>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5">
              <a:clrChange>
                <a:clrFrom>
                  <a:srgbClr val="FFFFFF"/>
                </a:clrFrom>
                <a:clrTo>
                  <a:srgbClr val="FFFFFF">
                    <a:alpha val="0"/>
                  </a:srgbClr>
                </a:clrTo>
              </a:clrChange>
            </a:blip>
            <a:stretch>
              <a:fillRect/>
            </a:stretch>
          </p:blipFill>
          <p:spPr>
            <a:xfrm>
              <a:off x="9985276" y="5049522"/>
              <a:ext cx="309394" cy="558014"/>
            </a:xfrm>
            <a:prstGeom prst="rect">
              <a:avLst/>
            </a:prstGeom>
          </p:spPr>
        </p:pic>
        <p:sp>
          <p:nvSpPr>
            <p:cNvPr id="97" name="Oval 96"/>
            <p:cNvSpPr/>
            <p:nvPr/>
          </p:nvSpPr>
          <p:spPr>
            <a:xfrm>
              <a:off x="10381180" y="504633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155818" y="4044647"/>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11181670" y="4242608"/>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183257" y="4647270"/>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6">
              <a:clrChange>
                <a:clrFrom>
                  <a:srgbClr val="FFFFFF"/>
                </a:clrFrom>
                <a:clrTo>
                  <a:srgbClr val="FFFFFF">
                    <a:alpha val="0"/>
                  </a:srgbClr>
                </a:clrTo>
              </a:clrChange>
            </a:blip>
            <a:stretch>
              <a:fillRect/>
            </a:stretch>
          </p:blipFill>
          <p:spPr>
            <a:xfrm flipH="1">
              <a:off x="11635483" y="5080760"/>
              <a:ext cx="321942" cy="558014"/>
            </a:xfrm>
            <a:prstGeom prst="rect">
              <a:avLst/>
            </a:prstGeom>
          </p:spPr>
        </p:pic>
        <p:sp>
          <p:nvSpPr>
            <p:cNvPr id="22" name="Rectangle 21"/>
            <p:cNvSpPr/>
            <p:nvPr/>
          </p:nvSpPr>
          <p:spPr>
            <a:xfrm>
              <a:off x="9114058" y="4367214"/>
              <a:ext cx="806631" cy="369332"/>
            </a:xfrm>
            <a:prstGeom prst="rect">
              <a:avLst/>
            </a:prstGeom>
          </p:spPr>
          <p:txBody>
            <a:bodyPr wrap="none">
              <a:spAutoFit/>
            </a:bodyPr>
            <a:lstStyle/>
            <a:p>
              <a:r>
                <a:rPr lang="en-US" b="1" i="1" dirty="0">
                  <a:solidFill>
                    <a:srgbClr val="FF0000"/>
                  </a:solidFill>
                  <a:latin typeface="Times New Roman" panose="02020603050405020304" pitchFamily="18" charset="0"/>
                  <a:cs typeface="Times New Roman" panose="02020603050405020304" pitchFamily="18" charset="0"/>
                </a:rPr>
                <a:t>Rule 6</a:t>
              </a:r>
              <a:endParaRPr lang="en-US" dirty="0"/>
            </a:p>
          </p:txBody>
        </p:sp>
      </p:grpSp>
      <mc:AlternateContent xmlns:mc="http://schemas.openxmlformats.org/markup-compatibility/2006" xmlns:a14="http://schemas.microsoft.com/office/drawing/2010/main">
        <mc:Choice Requires="a14">
          <p:sp>
            <p:nvSpPr>
              <p:cNvPr id="43" name="Rectangle 42"/>
              <p:cNvSpPr/>
              <p:nvPr/>
            </p:nvSpPr>
            <p:spPr>
              <a:xfrm rot="1319833">
                <a:off x="7178977" y="2964637"/>
                <a:ext cx="1803635" cy="461665"/>
              </a:xfrm>
              <a:prstGeom prst="rect">
                <a:avLst/>
              </a:prstGeom>
              <a:noFill/>
            </p:spPr>
            <p:txBody>
              <a:bodyPr wrap="none" lIns="91440" tIns="45720" rIns="91440" bIns="45720">
                <a:spAutoFit/>
              </a:bodyPr>
              <a:lstStyle/>
              <a:p>
                <a:pPr algn="ctr"/>
                <a14:m>
                  <m:oMath xmlns:m="http://schemas.openxmlformats.org/officeDocument/2006/math">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𝑡</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2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𝑇</m:t>
                    </m:r>
                  </m:oMath>
                </a14:m>
                <a:r>
                  <a:rPr lang="en-US" sz="2400" b="0" cap="none" spc="0" dirty="0">
                    <a:ln w="0"/>
                    <a:solidFill>
                      <a:schemeClr val="tx1"/>
                    </a:solidFill>
                    <a:effectLst>
                      <a:outerShdw blurRad="38100" dist="19050" dir="2700000" algn="tl" rotWithShape="0">
                        <a:schemeClr val="dk1">
                          <a:alpha val="40000"/>
                        </a:schemeClr>
                      </a:outerShdw>
                    </a:effectLst>
                  </a:rPr>
                  <a:t> - delay</a:t>
                </a:r>
              </a:p>
            </p:txBody>
          </p:sp>
        </mc:Choice>
        <mc:Fallback xmlns="">
          <p:sp>
            <p:nvSpPr>
              <p:cNvPr id="43" name="Rectangle 42"/>
              <p:cNvSpPr>
                <a:spLocks noRot="1" noChangeAspect="1" noMove="1" noResize="1" noEditPoints="1" noAdjustHandles="1" noChangeArrowheads="1" noChangeShapeType="1" noTextEdit="1"/>
              </p:cNvSpPr>
              <p:nvPr/>
            </p:nvSpPr>
            <p:spPr>
              <a:xfrm rot="1319833">
                <a:off x="7178977" y="2964637"/>
                <a:ext cx="1803635" cy="461665"/>
              </a:xfrm>
              <a:prstGeom prst="rect">
                <a:avLst/>
              </a:prstGeom>
              <a:blipFill>
                <a:blip r:embed="rId7"/>
                <a:stretch>
                  <a:fillRect r="-6271" b="-16484"/>
                </a:stretch>
              </a:blipFill>
            </p:spPr>
            <p:txBody>
              <a:bodyPr/>
              <a:lstStyle/>
              <a:p>
                <a:r>
                  <a:rPr lang="en-US">
                    <a:noFill/>
                  </a:rPr>
                  <a:t> </a:t>
                </a:r>
              </a:p>
            </p:txBody>
          </p:sp>
        </mc:Fallback>
      </mc:AlternateContent>
      <p:cxnSp>
        <p:nvCxnSpPr>
          <p:cNvPr id="44" name="Straight Arrow Connector 43"/>
          <p:cNvCxnSpPr/>
          <p:nvPr/>
        </p:nvCxnSpPr>
        <p:spPr>
          <a:xfrm>
            <a:off x="8195335" y="3130572"/>
            <a:ext cx="817771" cy="841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3" idx="0"/>
          </p:cNvCxnSpPr>
          <p:nvPr/>
        </p:nvCxnSpPr>
        <p:spPr>
          <a:xfrm flipV="1">
            <a:off x="8167256" y="2779385"/>
            <a:ext cx="903505" cy="20205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392874" y="890841"/>
            <a:ext cx="1487336" cy="1857929"/>
            <a:chOff x="7450624" y="659834"/>
            <a:chExt cx="1487336" cy="1857929"/>
          </a:xfrm>
        </p:grpSpPr>
        <p:pic>
          <p:nvPicPr>
            <p:cNvPr id="45" name="Picture 44"/>
            <p:cNvPicPr>
              <a:picLocks noChangeAspect="1"/>
            </p:cNvPicPr>
            <p:nvPr/>
          </p:nvPicPr>
          <p:blipFill>
            <a:blip r:embed="rId8">
              <a:clrChange>
                <a:clrFrom>
                  <a:srgbClr val="F6F6F6"/>
                </a:clrFrom>
                <a:clrTo>
                  <a:srgbClr val="F6F6F6">
                    <a:alpha val="0"/>
                  </a:srgbClr>
                </a:clrTo>
              </a:clrChange>
            </a:blip>
            <a:stretch>
              <a:fillRect/>
            </a:stretch>
          </p:blipFill>
          <p:spPr>
            <a:xfrm>
              <a:off x="7450624" y="659834"/>
              <a:ext cx="971972" cy="1857929"/>
            </a:xfrm>
            <a:prstGeom prst="rect">
              <a:avLst/>
            </a:prstGeom>
          </p:spPr>
        </p:pic>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7568210" y="1124236"/>
              <a:ext cx="1369750" cy="1198531"/>
            </a:xfrm>
            <a:prstGeom prst="rect">
              <a:avLst/>
            </a:prstGeom>
          </p:spPr>
        </p:pic>
      </p:grpSp>
      <p:grpSp>
        <p:nvGrpSpPr>
          <p:cNvPr id="63" name="Group 62"/>
          <p:cNvGrpSpPr/>
          <p:nvPr/>
        </p:nvGrpSpPr>
        <p:grpSpPr>
          <a:xfrm>
            <a:off x="7344052" y="3663911"/>
            <a:ext cx="4718060" cy="1597342"/>
            <a:chOff x="7239365" y="4044647"/>
            <a:chExt cx="4718060" cy="1597342"/>
          </a:xfrm>
        </p:grpSpPr>
        <p:pic>
          <p:nvPicPr>
            <p:cNvPr id="65" name="Picture 64"/>
            <p:cNvPicPr>
              <a:picLocks noChangeAspect="1"/>
            </p:cNvPicPr>
            <p:nvPr/>
          </p:nvPicPr>
          <p:blipFill>
            <a:blip r:embed="rId4"/>
            <a:stretch>
              <a:fillRect/>
            </a:stretch>
          </p:blipFill>
          <p:spPr>
            <a:xfrm>
              <a:off x="7598698" y="4203830"/>
              <a:ext cx="1238300" cy="1254227"/>
            </a:xfrm>
            <a:prstGeom prst="rect">
              <a:avLst/>
            </a:prstGeom>
          </p:spPr>
        </p:pic>
        <p:sp>
          <p:nvSpPr>
            <p:cNvPr id="69" name="Oval 68"/>
            <p:cNvSpPr/>
            <p:nvPr/>
          </p:nvSpPr>
          <p:spPr>
            <a:xfrm>
              <a:off x="7635269" y="4243400"/>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8025541" y="4648062"/>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a:off x="8882848" y="4632360"/>
              <a:ext cx="1408940" cy="397163"/>
            </a:xfrm>
            <a:prstGeom prst="rightArrow">
              <a:avLst>
                <a:gd name="adj1" fmla="val 50000"/>
                <a:gd name="adj2" fmla="val 77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5">
              <a:clrChange>
                <a:clrFrom>
                  <a:srgbClr val="FFFFFF"/>
                </a:clrFrom>
                <a:clrTo>
                  <a:srgbClr val="FFFFFF">
                    <a:alpha val="0"/>
                  </a:srgbClr>
                </a:clrTo>
              </a:clrChange>
            </a:blip>
            <a:stretch>
              <a:fillRect/>
            </a:stretch>
          </p:blipFill>
          <p:spPr>
            <a:xfrm>
              <a:off x="7239365" y="5052737"/>
              <a:ext cx="309394" cy="558014"/>
            </a:xfrm>
            <a:prstGeom prst="rect">
              <a:avLst/>
            </a:prstGeom>
          </p:spPr>
        </p:pic>
        <p:sp>
          <p:nvSpPr>
            <p:cNvPr id="77" name="Oval 76"/>
            <p:cNvSpPr/>
            <p:nvPr/>
          </p:nvSpPr>
          <p:spPr>
            <a:xfrm>
              <a:off x="7635269" y="5049553"/>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038701" y="4605746"/>
              <a:ext cx="327333"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a:t>
              </a:r>
            </a:p>
          </p:txBody>
        </p:sp>
        <p:cxnSp>
          <p:nvCxnSpPr>
            <p:cNvPr id="79" name="Straight Connector 78"/>
            <p:cNvCxnSpPr/>
            <p:nvPr/>
          </p:nvCxnSpPr>
          <p:spPr>
            <a:xfrm>
              <a:off x="8409907" y="4047862"/>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8435759" y="4245823"/>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437346" y="4650485"/>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6">
              <a:clrChange>
                <a:clrFrom>
                  <a:srgbClr val="FFFFFF"/>
                </a:clrFrom>
                <a:clrTo>
                  <a:srgbClr val="FFFFFF">
                    <a:alpha val="0"/>
                  </a:srgbClr>
                </a:clrTo>
              </a:clrChange>
            </a:blip>
            <a:stretch>
              <a:fillRect/>
            </a:stretch>
          </p:blipFill>
          <p:spPr>
            <a:xfrm flipH="1">
              <a:off x="8889572" y="5083975"/>
              <a:ext cx="321942" cy="558014"/>
            </a:xfrm>
            <a:prstGeom prst="rect">
              <a:avLst/>
            </a:prstGeom>
          </p:spPr>
        </p:pic>
        <p:pic>
          <p:nvPicPr>
            <p:cNvPr id="83" name="Picture 82"/>
            <p:cNvPicPr>
              <a:picLocks noChangeAspect="1"/>
            </p:cNvPicPr>
            <p:nvPr/>
          </p:nvPicPr>
          <p:blipFill>
            <a:blip r:embed="rId4"/>
            <a:stretch>
              <a:fillRect/>
            </a:stretch>
          </p:blipFill>
          <p:spPr>
            <a:xfrm>
              <a:off x="10344609" y="4200615"/>
              <a:ext cx="1238300" cy="1254227"/>
            </a:xfrm>
            <a:prstGeom prst="rect">
              <a:avLst/>
            </a:prstGeom>
          </p:spPr>
        </p:pic>
        <p:sp>
          <p:nvSpPr>
            <p:cNvPr id="85" name="Oval 84"/>
            <p:cNvSpPr/>
            <p:nvPr/>
          </p:nvSpPr>
          <p:spPr>
            <a:xfrm>
              <a:off x="10381180" y="4240185"/>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0771452" y="4644847"/>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p:cNvPicPr>
              <a:picLocks noChangeAspect="1"/>
            </p:cNvPicPr>
            <p:nvPr/>
          </p:nvPicPr>
          <p:blipFill>
            <a:blip r:embed="rId5">
              <a:clrChange>
                <a:clrFrom>
                  <a:srgbClr val="FFFFFF"/>
                </a:clrFrom>
                <a:clrTo>
                  <a:srgbClr val="FFFFFF">
                    <a:alpha val="0"/>
                  </a:srgbClr>
                </a:clrTo>
              </a:clrChange>
            </a:blip>
            <a:stretch>
              <a:fillRect/>
            </a:stretch>
          </p:blipFill>
          <p:spPr>
            <a:xfrm>
              <a:off x="9985276" y="5049522"/>
              <a:ext cx="309394" cy="558014"/>
            </a:xfrm>
            <a:prstGeom prst="rect">
              <a:avLst/>
            </a:prstGeom>
          </p:spPr>
        </p:pic>
        <p:sp>
          <p:nvSpPr>
            <p:cNvPr id="96" name="Oval 95"/>
            <p:cNvSpPr/>
            <p:nvPr/>
          </p:nvSpPr>
          <p:spPr>
            <a:xfrm>
              <a:off x="10381180" y="5046338"/>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11155818" y="4044647"/>
              <a:ext cx="0" cy="15544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11181670" y="4242608"/>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1183257" y="4647270"/>
              <a:ext cx="365760" cy="365760"/>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p:cNvPicPr>
              <a:picLocks noChangeAspect="1"/>
            </p:cNvPicPr>
            <p:nvPr/>
          </p:nvPicPr>
          <p:blipFill>
            <a:blip r:embed="rId6">
              <a:clrChange>
                <a:clrFrom>
                  <a:srgbClr val="FFFFFF"/>
                </a:clrFrom>
                <a:clrTo>
                  <a:srgbClr val="FFFFFF">
                    <a:alpha val="0"/>
                  </a:srgbClr>
                </a:clrTo>
              </a:clrChange>
            </a:blip>
            <a:stretch>
              <a:fillRect/>
            </a:stretch>
          </p:blipFill>
          <p:spPr>
            <a:xfrm flipH="1">
              <a:off x="11635483" y="5080760"/>
              <a:ext cx="321942" cy="558014"/>
            </a:xfrm>
            <a:prstGeom prst="rect">
              <a:avLst/>
            </a:prstGeom>
          </p:spPr>
        </p:pic>
        <mc:AlternateContent xmlns:mc="http://schemas.openxmlformats.org/markup-compatibility/2006" xmlns:a14="http://schemas.microsoft.com/office/drawing/2010/main">
          <mc:Choice Requires="a14">
            <p:sp>
              <p:nvSpPr>
                <p:cNvPr id="106" name="Rectangle 105"/>
                <p:cNvSpPr/>
                <p:nvPr/>
              </p:nvSpPr>
              <p:spPr>
                <a:xfrm>
                  <a:off x="9114058" y="4151854"/>
                  <a:ext cx="862737" cy="646331"/>
                </a:xfrm>
                <a:prstGeom prst="rect">
                  <a:avLst/>
                </a:prstGeom>
              </p:spPr>
              <p:txBody>
                <a:bodyPr wrap="none">
                  <a:spAutoFit/>
                </a:bodyPr>
                <a:lstStyle/>
                <a:p>
                  <a:r>
                    <a:rPr lang="en-US" b="1" i="1" dirty="0">
                      <a:solidFill>
                        <a:srgbClr val="FF0000"/>
                      </a:solidFill>
                      <a:latin typeface="Times New Roman" panose="02020603050405020304" pitchFamily="18" charset="0"/>
                      <a:cs typeface="Times New Roman" panose="02020603050405020304" pitchFamily="18" charset="0"/>
                    </a:rPr>
                    <a:t>Rule 5</a:t>
                  </a:r>
                </a:p>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cs typeface="Times New Roman" panose="02020603050405020304" pitchFamily="18" charset="0"/>
                          </a:rPr>
                          <m:t>𝑻</m:t>
                        </m:r>
                        <m:r>
                          <a:rPr lang="en-US" b="1" i="1" dirty="0" smtClean="0">
                            <a:solidFill>
                              <a:srgbClr val="FF0000"/>
                            </a:solidFill>
                            <a:latin typeface="Cambria Math" panose="02040503050406030204" pitchFamily="18" charset="0"/>
                            <a:cs typeface="Times New Roman" panose="02020603050405020304" pitchFamily="18" charset="0"/>
                          </a:rPr>
                          <m:t>=</m:t>
                        </m:r>
                        <m:r>
                          <a:rPr lang="en-US" b="1" i="1" dirty="0" smtClean="0">
                            <a:solidFill>
                              <a:srgbClr val="FF0000"/>
                            </a:solidFill>
                            <a:latin typeface="Cambria Math" panose="02040503050406030204" pitchFamily="18" charset="0"/>
                            <a:cs typeface="Times New Roman" panose="02020603050405020304" pitchFamily="18" charset="0"/>
                          </a:rPr>
                          <m:t>𝟐</m:t>
                        </m:r>
                      </m:oMath>
                    </m:oMathPara>
                  </a14:m>
                  <a:endParaRPr lang="en-US" dirty="0"/>
                </a:p>
              </p:txBody>
            </p:sp>
          </mc:Choice>
          <mc:Fallback xmlns="">
            <p:sp>
              <p:nvSpPr>
                <p:cNvPr id="106" name="Rectangle 105"/>
                <p:cNvSpPr>
                  <a:spLocks noRot="1" noChangeAspect="1" noMove="1" noResize="1" noEditPoints="1" noAdjustHandles="1" noChangeArrowheads="1" noChangeShapeType="1" noTextEdit="1"/>
                </p:cNvSpPr>
                <p:nvPr/>
              </p:nvSpPr>
              <p:spPr>
                <a:xfrm>
                  <a:off x="9114058" y="4151854"/>
                  <a:ext cx="862737" cy="646331"/>
                </a:xfrm>
                <a:prstGeom prst="rect">
                  <a:avLst/>
                </a:prstGeom>
                <a:blipFill>
                  <a:blip r:embed="rId10"/>
                  <a:stretch>
                    <a:fillRect l="-5634" t="-5660"/>
                  </a:stretch>
                </a:blipFill>
              </p:spPr>
              <p:txBody>
                <a:bodyPr/>
                <a:lstStyle/>
                <a:p>
                  <a:r>
                    <a:rPr lang="en-US">
                      <a:noFill/>
                    </a:rPr>
                    <a:t> </a:t>
                  </a:r>
                </a:p>
              </p:txBody>
            </p:sp>
          </mc:Fallback>
        </mc:AlternateContent>
        <p:sp>
          <p:nvSpPr>
            <p:cNvPr id="107" name="Rectangle 106"/>
            <p:cNvSpPr/>
            <p:nvPr/>
          </p:nvSpPr>
          <p:spPr>
            <a:xfrm>
              <a:off x="10768499" y="4639198"/>
              <a:ext cx="365760" cy="36576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grpSp>
      <p:sp>
        <p:nvSpPr>
          <p:cNvPr id="108" name="Rectangle 107"/>
          <p:cNvSpPr/>
          <p:nvPr/>
        </p:nvSpPr>
        <p:spPr>
          <a:xfrm>
            <a:off x="8118679" y="5712761"/>
            <a:ext cx="365760" cy="36576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9" name="Oval 108"/>
          <p:cNvSpPr/>
          <p:nvPr/>
        </p:nvSpPr>
        <p:spPr>
          <a:xfrm>
            <a:off x="10868335" y="5712761"/>
            <a:ext cx="365760" cy="36576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181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5814" y="76077"/>
            <a:ext cx="7636799" cy="6697779"/>
          </a:xfrm>
          <a:prstGeom prst="rect">
            <a:avLst/>
          </a:prstGeom>
          <a:noFill/>
          <a:ln>
            <a:noFill/>
          </a:ln>
        </p:spPr>
      </p:pic>
      <p:sp>
        <p:nvSpPr>
          <p:cNvPr id="2" name="Rectangle 1"/>
          <p:cNvSpPr/>
          <p:nvPr/>
        </p:nvSpPr>
        <p:spPr>
          <a:xfrm>
            <a:off x="117749" y="1960774"/>
            <a:ext cx="4368815" cy="4708981"/>
          </a:xfrm>
          <a:prstGeom prst="rect">
            <a:avLst/>
          </a:prstGeom>
        </p:spPr>
        <p:txBody>
          <a:bodyPr wrap="square">
            <a:spAutoFit/>
          </a:bodyPr>
          <a:lstStyle/>
          <a:p>
            <a:pPr marR="282575" algn="just"/>
            <a:r>
              <a:rPr lang="en-US" sz="2000" dirty="0">
                <a:latin typeface="Times New Roman" panose="02020603050405020304" pitchFamily="18" charset="0"/>
                <a:ea typeface="SimSun" panose="02010600030101010101" pitchFamily="2" charset="-122"/>
              </a:rPr>
              <a:t>The collision between the yellow “Glider” and the blue ship (“Boat”), which happened after the glider attempted to cross the border in the “War and Creation” (“egg creation” version) CA.  The choice for a small delay parameter (</a:t>
            </a:r>
            <a:r>
              <a:rPr lang="en-US" sz="2000" b="1" i="1" dirty="0">
                <a:solidFill>
                  <a:srgbClr val="7030A0"/>
                </a:solidFill>
                <a:latin typeface="Times New Roman" panose="02020603050405020304" pitchFamily="18" charset="0"/>
                <a:ea typeface="SimSun" panose="02010600030101010101" pitchFamily="2" charset="-122"/>
              </a:rPr>
              <a:t>T</a:t>
            </a:r>
            <a:r>
              <a:rPr lang="en-US" sz="2000" b="1" dirty="0">
                <a:solidFill>
                  <a:srgbClr val="7030A0"/>
                </a:solidFill>
                <a:latin typeface="Times New Roman" panose="02020603050405020304" pitchFamily="18" charset="0"/>
                <a:ea typeface="SimSun" panose="02010600030101010101" pitchFamily="2" charset="-122"/>
              </a:rPr>
              <a:t> = 1</a:t>
            </a:r>
            <a:r>
              <a:rPr lang="en-US" sz="2000" dirty="0">
                <a:latin typeface="Times New Roman" panose="02020603050405020304" pitchFamily="18" charset="0"/>
                <a:ea typeface="SimSun" panose="02010600030101010101" pitchFamily="2" charset="-122"/>
              </a:rPr>
              <a:t>) </a:t>
            </a:r>
            <a:r>
              <a:rPr lang="en-US" sz="2000" b="1" i="1" dirty="0">
                <a:solidFill>
                  <a:srgbClr val="7030A0"/>
                </a:solidFill>
                <a:latin typeface="Times New Roman" panose="02020603050405020304" pitchFamily="18" charset="0"/>
                <a:ea typeface="SimSun" panose="02010600030101010101" pitchFamily="2" charset="-122"/>
              </a:rPr>
              <a:t>improved survivability</a:t>
            </a:r>
            <a:r>
              <a:rPr lang="en-US" sz="2000" dirty="0">
                <a:latin typeface="Times New Roman" panose="02020603050405020304" pitchFamily="18" charset="0"/>
                <a:ea typeface="SimSun" panose="02010600030101010101" pitchFamily="2" charset="-122"/>
              </a:rPr>
              <a:t> of the life cells and provided additional dynamics to the CA evolution. The situation after ten iterations remains unstable and both teams seem to have certain progress in occupying the enemy’s territory and good chances to continue their mutual offensive.</a:t>
            </a:r>
            <a:endParaRPr lang="fi-FI" sz="2000" dirty="0">
              <a:effectLst/>
              <a:latin typeface="Times New Roman" panose="02020603050405020304" pitchFamily="18" charset="0"/>
              <a:ea typeface="SimSun" panose="02010600030101010101" pitchFamily="2" charset="-122"/>
            </a:endParaRPr>
          </a:p>
        </p:txBody>
      </p:sp>
      <p:sp>
        <p:nvSpPr>
          <p:cNvPr id="4" name="Rectangle 3"/>
          <p:cNvSpPr/>
          <p:nvPr/>
        </p:nvSpPr>
        <p:spPr>
          <a:xfrm>
            <a:off x="48322" y="56309"/>
            <a:ext cx="4320493" cy="1769715"/>
          </a:xfrm>
          <a:prstGeom prst="rect">
            <a:avLst/>
          </a:prstGeom>
        </p:spPr>
        <p:txBody>
          <a:bodyPr wrap="square">
            <a:spAutoFit/>
          </a:bodyPr>
          <a:lstStyle/>
          <a:p>
            <a:pPr algn="just">
              <a:spcBef>
                <a:spcPts val="300"/>
              </a:spcBef>
              <a:spcAft>
                <a:spcPts val="300"/>
              </a:spcAft>
            </a:pPr>
            <a:r>
              <a:rPr lang="en-US" sz="3600" b="1" dirty="0">
                <a:ln w="0"/>
                <a:solidFill>
                  <a:srgbClr val="FF0000"/>
                </a:solidFill>
                <a:effectLst>
                  <a:outerShdw blurRad="38100" dist="19050" dir="2700000" algn="tl" rotWithShape="0">
                    <a:schemeClr val="dk1">
                      <a:alpha val="40000"/>
                    </a:schemeClr>
                  </a:outerShdw>
                </a:effectLst>
              </a:rPr>
              <a:t>“War and Creation” CA example</a:t>
            </a:r>
          </a:p>
          <a:p>
            <a:pPr algn="just">
              <a:spcBef>
                <a:spcPts val="300"/>
              </a:spcBef>
              <a:spcAft>
                <a:spcPts val="300"/>
              </a:spcAft>
            </a:pPr>
            <a:r>
              <a:rPr lang="en-GB" sz="3200" b="1" dirty="0">
                <a:ln w="0"/>
                <a:solidFill>
                  <a:srgbClr val="FF0000"/>
                </a:solidFill>
                <a:effectLst>
                  <a:outerShdw blurRad="38100" dist="19050" dir="2700000" algn="tl" rotWithShape="0">
                    <a:schemeClr val="dk1">
                      <a:alpha val="40000"/>
                    </a:schemeClr>
                  </a:outerShdw>
                </a:effectLst>
              </a:rPr>
              <a:t>(“egg creation” version)</a:t>
            </a:r>
            <a:endParaRPr lang="fi-FI" sz="28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4672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6174" y="279879"/>
            <a:ext cx="7405030" cy="6309420"/>
          </a:xfrm>
          <a:prstGeom prst="rect">
            <a:avLst/>
          </a:prstGeom>
          <a:solidFill>
            <a:schemeClr val="bg1">
              <a:lumMod val="85000"/>
            </a:schemeClr>
          </a:solidFill>
          <a:ln w="38100">
            <a:solidFill>
              <a:schemeClr val="tx1"/>
            </a:solidFill>
          </a:ln>
        </p:spPr>
        <p:txBody>
          <a:bodyPr wrap="square">
            <a:spAutoFit/>
          </a:bodyPr>
          <a:lstStyle/>
          <a:p>
            <a:pPr marL="342900" indent="-342900" algn="just">
              <a:spcBef>
                <a:spcPts val="600"/>
              </a:spcBef>
              <a:spcAft>
                <a:spcPts val="600"/>
              </a:spcAft>
              <a:buFont typeface="Arial" panose="020B0604020202020204" pitchFamily="34" charset="0"/>
              <a:buChar char="•"/>
            </a:pPr>
            <a:r>
              <a:rPr lang="en-US" sz="2200" dirty="0">
                <a:solidFill>
                  <a:srgbClr val="000000"/>
                </a:solidFill>
                <a:latin typeface="Times New Roman" panose="02020603050405020304" pitchFamily="18" charset="0"/>
                <a:ea typeface="Calibri" panose="020F0502020204030204" pitchFamily="34" charset="0"/>
              </a:rPr>
              <a:t>The concept of </a:t>
            </a:r>
            <a:r>
              <a:rPr lang="en-US" sz="2200" b="1" i="1" dirty="0">
                <a:solidFill>
                  <a:srgbClr val="7030A0"/>
                </a:solidFill>
                <a:latin typeface="Times New Roman" panose="02020603050405020304" pitchFamily="18" charset="0"/>
                <a:ea typeface="Calibri" panose="020F0502020204030204" pitchFamily="34" charset="0"/>
              </a:rPr>
              <a:t>resilience</a:t>
            </a:r>
            <a:r>
              <a:rPr lang="en-US" sz="2200" dirty="0">
                <a:solidFill>
                  <a:srgbClr val="000000"/>
                </a:solidFill>
                <a:latin typeface="Times New Roman" panose="02020603050405020304" pitchFamily="18" charset="0"/>
                <a:ea typeface="Calibri" panose="020F0502020204030204" pitchFamily="34" charset="0"/>
              </a:rPr>
              <a:t> is becoming increasingly important in the context of </a:t>
            </a:r>
            <a:r>
              <a:rPr lang="en-US" sz="2200" b="1" i="1" dirty="0">
                <a:solidFill>
                  <a:srgbClr val="7030A0"/>
                </a:solidFill>
                <a:latin typeface="Times New Roman" panose="02020603050405020304" pitchFamily="18" charset="0"/>
                <a:ea typeface="Calibri" panose="020F0502020204030204" pitchFamily="34" charset="0"/>
              </a:rPr>
              <a:t>Industry 5.0</a:t>
            </a:r>
            <a:r>
              <a:rPr lang="en-US" sz="2200" dirty="0">
                <a:solidFill>
                  <a:srgbClr val="000000"/>
                </a:solidFill>
                <a:latin typeface="Times New Roman" panose="02020603050405020304" pitchFamily="18" charset="0"/>
                <a:ea typeface="Calibri" panose="020F0502020204030204" pitchFamily="34" charset="0"/>
              </a:rPr>
              <a:t>;</a:t>
            </a:r>
            <a:endParaRPr lang="fi-FI" sz="2200" dirty="0">
              <a:solidFill>
                <a:srgbClr val="000000"/>
              </a:solidFill>
              <a:latin typeface="Times New Roman" panose="02020603050405020304" pitchFamily="18" charset="0"/>
              <a:ea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en-GB" sz="2200" b="1" i="1" dirty="0">
                <a:solidFill>
                  <a:srgbClr val="7030A0"/>
                </a:solidFill>
                <a:latin typeface="Times New Roman" panose="02020603050405020304" pitchFamily="18" charset="0"/>
                <a:ea typeface="Calibri" panose="020F0502020204030204" pitchFamily="34" charset="0"/>
              </a:rPr>
              <a:t>Creative CA </a:t>
            </a:r>
            <a:r>
              <a:rPr lang="en-GB" sz="2200" dirty="0">
                <a:latin typeface="Times New Roman" panose="02020603050405020304" pitchFamily="18" charset="0"/>
                <a:ea typeface="SimSun" panose="02010600030101010101" pitchFamily="2" charset="-122"/>
              </a:rPr>
              <a:t>(such as the suggested “</a:t>
            </a:r>
            <a:r>
              <a:rPr lang="en-GB" sz="2200" b="1" i="1" dirty="0">
                <a:solidFill>
                  <a:srgbClr val="7030A0"/>
                </a:solidFill>
                <a:latin typeface="Times New Roman" panose="02020603050405020304" pitchFamily="18" charset="0"/>
                <a:ea typeface="Calibri" panose="020F0502020204030204" pitchFamily="34" charset="0"/>
              </a:rPr>
              <a:t>Life and Creation</a:t>
            </a:r>
            <a:r>
              <a:rPr lang="en-GB" sz="2200" dirty="0">
                <a:latin typeface="Times New Roman" panose="02020603050405020304" pitchFamily="18" charset="0"/>
                <a:ea typeface="SimSun" panose="02010600030101010101" pitchFamily="2" charset="-122"/>
              </a:rPr>
              <a:t>” CA among other potentially possible ones) can be used to model </a:t>
            </a:r>
            <a:r>
              <a:rPr lang="en-GB" sz="2200" b="1" i="1" dirty="0">
                <a:solidFill>
                  <a:srgbClr val="7030A0"/>
                </a:solidFill>
                <a:latin typeface="Times New Roman" panose="02020603050405020304" pitchFamily="18" charset="0"/>
                <a:ea typeface="SimSun" panose="02010600030101010101" pitchFamily="2" charset="-122"/>
              </a:rPr>
              <a:t>secure and resilient interactions and relationships</a:t>
            </a:r>
            <a:r>
              <a:rPr lang="en-GB" sz="2200" dirty="0">
                <a:latin typeface="Times New Roman" panose="02020603050405020304" pitchFamily="18" charset="0"/>
                <a:ea typeface="SimSun" panose="02010600030101010101" pitchFamily="2" charset="-122"/>
              </a:rPr>
              <a:t> between people, technology and products within the organization;</a:t>
            </a:r>
          </a:p>
          <a:p>
            <a:pPr marL="342900" indent="-342900" algn="just">
              <a:spcBef>
                <a:spcPts val="600"/>
              </a:spcBef>
              <a:spcAft>
                <a:spcPts val="600"/>
              </a:spcAft>
              <a:buFont typeface="Arial" panose="020B0604020202020204" pitchFamily="34" charset="0"/>
              <a:buChar char="•"/>
            </a:pPr>
            <a:r>
              <a:rPr lang="en-GB" sz="2200" dirty="0">
                <a:latin typeface="Times New Roman" panose="02020603050405020304" pitchFamily="18" charset="0"/>
                <a:ea typeface="SimSun" panose="02010600030101010101" pitchFamily="2" charset="-122"/>
              </a:rPr>
              <a:t> </a:t>
            </a:r>
            <a:r>
              <a:rPr lang="en-GB" sz="2200" b="1" i="1" dirty="0">
                <a:solidFill>
                  <a:srgbClr val="7030A0"/>
                </a:solidFill>
                <a:latin typeface="Times New Roman" panose="02020603050405020304" pitchFamily="18" charset="0"/>
                <a:ea typeface="Calibri" panose="020F0502020204030204" pitchFamily="34" charset="0"/>
              </a:rPr>
              <a:t>Adversarial CA </a:t>
            </a:r>
            <a:r>
              <a:rPr lang="en-GB" sz="2200" dirty="0">
                <a:latin typeface="Times New Roman" panose="02020603050405020304" pitchFamily="18" charset="0"/>
                <a:ea typeface="SimSun" panose="02010600030101010101" pitchFamily="2" charset="-122"/>
              </a:rPr>
              <a:t>(such as the suggested “</a:t>
            </a:r>
            <a:r>
              <a:rPr lang="en-GB" sz="2200" b="1" i="1" dirty="0">
                <a:solidFill>
                  <a:srgbClr val="7030A0"/>
                </a:solidFill>
                <a:latin typeface="Times New Roman" panose="02020603050405020304" pitchFamily="18" charset="0"/>
                <a:ea typeface="Calibri" panose="020F0502020204030204" pitchFamily="34" charset="0"/>
              </a:rPr>
              <a:t>War and Peace</a:t>
            </a:r>
            <a:r>
              <a:rPr lang="en-GB" sz="2200" dirty="0">
                <a:latin typeface="Times New Roman" panose="02020603050405020304" pitchFamily="18" charset="0"/>
                <a:ea typeface="SimSun" panose="02010600030101010101" pitchFamily="2" charset="-122"/>
              </a:rPr>
              <a:t>”) can be used to simulate and optimize systems that are capable of detecting and responding to </a:t>
            </a:r>
            <a:r>
              <a:rPr lang="en-GB" sz="2200" b="1" i="1" dirty="0">
                <a:solidFill>
                  <a:srgbClr val="7030A0"/>
                </a:solidFill>
                <a:latin typeface="Times New Roman" panose="02020603050405020304" pitchFamily="18" charset="0"/>
                <a:ea typeface="SimSun" panose="02010600030101010101" pitchFamily="2" charset="-122"/>
              </a:rPr>
              <a:t>various forms of attacks and deliberate disruptions</a:t>
            </a:r>
            <a:r>
              <a:rPr lang="en-GB" sz="2200" dirty="0">
                <a:latin typeface="Times New Roman" panose="02020603050405020304" pitchFamily="18" charset="0"/>
                <a:ea typeface="SimSun" panose="02010600030101010101" pitchFamily="2" charset="-122"/>
              </a:rPr>
              <a:t>, as well as to </a:t>
            </a:r>
            <a:r>
              <a:rPr lang="en-GB" sz="2200" b="1" i="1" dirty="0">
                <a:solidFill>
                  <a:srgbClr val="7030A0"/>
                </a:solidFill>
                <a:latin typeface="Times New Roman" panose="02020603050405020304" pitchFamily="18" charset="0"/>
                <a:ea typeface="SimSun" panose="02010600030101010101" pitchFamily="2" charset="-122"/>
              </a:rPr>
              <a:t>recover</a:t>
            </a:r>
            <a:r>
              <a:rPr lang="en-GB" sz="2200" dirty="0">
                <a:latin typeface="Times New Roman" panose="02020603050405020304" pitchFamily="18" charset="0"/>
                <a:ea typeface="SimSun" panose="02010600030101010101" pitchFamily="2" charset="-122"/>
              </a:rPr>
              <a:t> quickly from them;</a:t>
            </a:r>
          </a:p>
          <a:p>
            <a:pPr marL="342900" indent="-342900" algn="just">
              <a:spcBef>
                <a:spcPts val="600"/>
              </a:spcBef>
              <a:spcAft>
                <a:spcPts val="600"/>
              </a:spcAft>
              <a:buFont typeface="Arial" panose="020B0604020202020204" pitchFamily="34" charset="0"/>
              <a:buChar char="•"/>
            </a:pPr>
            <a:r>
              <a:rPr lang="en-GB" sz="2200" b="1" i="1" dirty="0">
                <a:solidFill>
                  <a:srgbClr val="7030A0"/>
                </a:solidFill>
                <a:latin typeface="Times New Roman" panose="02020603050405020304" pitchFamily="18" charset="0"/>
                <a:ea typeface="Calibri" panose="020F0502020204030204" pitchFamily="34" charset="0"/>
              </a:rPr>
              <a:t>Hybrid CA </a:t>
            </a:r>
            <a:r>
              <a:rPr lang="en-GB" sz="2200" dirty="0">
                <a:latin typeface="Times New Roman" panose="02020603050405020304" pitchFamily="18" charset="0"/>
                <a:ea typeface="SimSun" panose="02010600030101010101" pitchFamily="2" charset="-122"/>
              </a:rPr>
              <a:t>for overall resilience (such as suggested “</a:t>
            </a:r>
            <a:r>
              <a:rPr lang="en-GB" sz="2200" b="1" i="1" dirty="0">
                <a:solidFill>
                  <a:srgbClr val="7030A0"/>
                </a:solidFill>
                <a:latin typeface="Times New Roman" panose="02020603050405020304" pitchFamily="18" charset="0"/>
                <a:ea typeface="Calibri" panose="020F0502020204030204" pitchFamily="34" charset="0"/>
              </a:rPr>
              <a:t>War and Creation</a:t>
            </a:r>
            <a:r>
              <a:rPr lang="en-GB" sz="2200" dirty="0">
                <a:latin typeface="Times New Roman" panose="02020603050405020304" pitchFamily="18" charset="0"/>
                <a:ea typeface="SimSun" panose="02010600030101010101" pitchFamily="2" charset="-122"/>
              </a:rPr>
              <a:t>” among other potentially possible), which involves both </a:t>
            </a:r>
            <a:r>
              <a:rPr lang="en-GB" sz="2200" b="1" i="1" dirty="0">
                <a:solidFill>
                  <a:srgbClr val="7030A0"/>
                </a:solidFill>
                <a:latin typeface="Times New Roman" panose="02020603050405020304" pitchFamily="18" charset="0"/>
                <a:ea typeface="SimSun" panose="02010600030101010101" pitchFamily="2" charset="-122"/>
              </a:rPr>
              <a:t>creativity and adversarial interactions </a:t>
            </a:r>
            <a:r>
              <a:rPr lang="en-GB" sz="2200" dirty="0">
                <a:latin typeface="Times New Roman" panose="02020603050405020304" pitchFamily="18" charset="0"/>
                <a:ea typeface="SimSun" panose="02010600030101010101" pitchFamily="2" charset="-122"/>
              </a:rPr>
              <a:t>between cells, can be used to model a wide range of systems that involve </a:t>
            </a:r>
            <a:r>
              <a:rPr lang="en-GB" sz="2200" b="1" i="1" dirty="0">
                <a:solidFill>
                  <a:srgbClr val="7030A0"/>
                </a:solidFill>
                <a:latin typeface="Times New Roman" panose="02020603050405020304" pitchFamily="18" charset="0"/>
                <a:ea typeface="SimSun" panose="02010600030101010101" pitchFamily="2" charset="-122"/>
              </a:rPr>
              <a:t>creative collaborative production, competition, conflict, destruction and recovery </a:t>
            </a:r>
            <a:r>
              <a:rPr lang="en-GB" sz="2200" dirty="0">
                <a:latin typeface="Times New Roman" panose="02020603050405020304" pitchFamily="18" charset="0"/>
                <a:ea typeface="SimSun" panose="02010600030101010101" pitchFamily="2" charset="-122"/>
              </a:rPr>
              <a:t>activity among the actors.</a:t>
            </a:r>
            <a:r>
              <a:rPr lang="en-US" sz="2200" dirty="0">
                <a:latin typeface="Times New Roman" panose="02020603050405020304" pitchFamily="18" charset="0"/>
                <a:ea typeface="SimSun" panose="02010600030101010101" pitchFamily="2" charset="-122"/>
              </a:rPr>
              <a:t> </a:t>
            </a:r>
            <a:endParaRPr lang="en-US" sz="2200" dirty="0"/>
          </a:p>
        </p:txBody>
      </p:sp>
      <p:grpSp>
        <p:nvGrpSpPr>
          <p:cNvPr id="15" name="Group 14"/>
          <p:cNvGrpSpPr/>
          <p:nvPr/>
        </p:nvGrpSpPr>
        <p:grpSpPr>
          <a:xfrm>
            <a:off x="177326" y="231756"/>
            <a:ext cx="4137754" cy="6495812"/>
            <a:chOff x="263951" y="356881"/>
            <a:chExt cx="4137754" cy="6495812"/>
          </a:xfrm>
        </p:grpSpPr>
        <p:pic>
          <p:nvPicPr>
            <p:cNvPr id="4" name="Picture 3"/>
            <p:cNvPicPr>
              <a:picLocks noChangeAspect="1"/>
            </p:cNvPicPr>
            <p:nvPr/>
          </p:nvPicPr>
          <p:blipFill>
            <a:blip r:embed="rId2"/>
            <a:stretch>
              <a:fillRect/>
            </a:stretch>
          </p:blipFill>
          <p:spPr>
            <a:xfrm>
              <a:off x="1722923" y="2250712"/>
              <a:ext cx="2678782" cy="1588795"/>
            </a:xfrm>
            <a:prstGeom prst="rect">
              <a:avLst/>
            </a:prstGeom>
          </p:spPr>
        </p:pic>
        <p:grpSp>
          <p:nvGrpSpPr>
            <p:cNvPr id="7" name="Group 6"/>
            <p:cNvGrpSpPr/>
            <p:nvPr/>
          </p:nvGrpSpPr>
          <p:grpSpPr>
            <a:xfrm>
              <a:off x="263951" y="356881"/>
              <a:ext cx="3714160" cy="2301478"/>
              <a:chOff x="150829" y="356881"/>
              <a:chExt cx="3252248" cy="1931853"/>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50829" y="356881"/>
                <a:ext cx="3252248" cy="1931853"/>
              </a:xfrm>
              <a:prstGeom prst="rect">
                <a:avLst/>
              </a:prstGeom>
            </p:spPr>
          </p:pic>
          <p:pic>
            <p:nvPicPr>
              <p:cNvPr id="6" name="Picture 2" descr="https://upload.wikimedia.org/wikipedia/commons/9/96/Animated_glider_emble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06411">
                <a:off x="1682760" y="816930"/>
                <a:ext cx="840461" cy="8404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411266">
                <a:off x="2647303" y="667396"/>
                <a:ext cx="571565" cy="1007552"/>
              </a:xfrm>
              <a:prstGeom prst="rect">
                <a:avLst/>
              </a:prstGeom>
              <a:noFill/>
            </p:spPr>
            <p:txBody>
              <a:bodyPr wrap="none" lIns="91440" tIns="45720" rIns="91440" bIns="45720">
                <a:spAutoFit/>
              </a:bodyPr>
              <a:lstStyle/>
              <a:p>
                <a:pPr algn="ctr"/>
                <a:r>
                  <a:rPr lang="en-US" sz="7200" b="1" cap="none" spc="0" dirty="0">
                    <a:ln w="0"/>
                    <a:solidFill>
                      <a:srgbClr val="7030A0"/>
                    </a:solidFill>
                    <a:effectLst>
                      <a:outerShdw blurRad="38100" dist="19050" dir="2700000" algn="tl" rotWithShape="0">
                        <a:schemeClr val="dk1">
                          <a:alpha val="40000"/>
                        </a:schemeClr>
                      </a:outerShdw>
                    </a:effectLst>
                  </a:rPr>
                  <a:t>1</a:t>
                </a:r>
              </a:p>
            </p:txBody>
          </p:sp>
        </p:grpSp>
        <p:pic>
          <p:nvPicPr>
            <p:cNvPr id="2050" name="Picture 2" descr="resilience « Biz Psycho"/>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314" y="3174905"/>
              <a:ext cx="3258521" cy="36777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6636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4149" y="356881"/>
            <a:ext cx="7836817" cy="6186309"/>
          </a:xfrm>
          <a:prstGeom prst="rect">
            <a:avLst/>
          </a:prstGeom>
          <a:solidFill>
            <a:schemeClr val="bg1">
              <a:lumMod val="85000"/>
            </a:schemeClr>
          </a:solidFill>
          <a:ln w="38100">
            <a:solidFill>
              <a:schemeClr val="tx1"/>
            </a:solidFill>
          </a:ln>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ea typeface="Calibri" panose="020F0502020204030204" pitchFamily="34" charset="0"/>
              </a:rPr>
              <a:t>Yes, it is true that CA as a simulation tool and its modifications are a very </a:t>
            </a:r>
            <a:r>
              <a:rPr lang="en-US" b="1" i="1" dirty="0">
                <a:solidFill>
                  <a:srgbClr val="7030A0"/>
                </a:solidFill>
                <a:latin typeface="Times New Roman" panose="02020603050405020304" pitchFamily="18" charset="0"/>
                <a:ea typeface="Calibri" panose="020F0502020204030204" pitchFamily="34" charset="0"/>
              </a:rPr>
              <a:t>high-level abstraction</a:t>
            </a:r>
            <a:r>
              <a:rPr lang="en-US" dirty="0">
                <a:solidFill>
                  <a:srgbClr val="000000"/>
                </a:solidFill>
                <a:latin typeface="Times New Roman" panose="02020603050405020304" pitchFamily="18" charset="0"/>
                <a:ea typeface="Calibri" panose="020F0502020204030204" pitchFamily="34" charset="0"/>
              </a:rPr>
              <a:t> and applying it to real-life problems, particularly in industry, requires a certain effort;</a:t>
            </a:r>
          </a:p>
          <a:p>
            <a:pPr marL="285750" indent="-285750" algn="just">
              <a:buFont typeface="Arial" panose="020B0604020202020204" pitchFamily="34" charset="0"/>
              <a:buChar char="•"/>
            </a:pPr>
            <a:r>
              <a:rPr lang="en-US" dirty="0">
                <a:latin typeface="Times New Roman" panose="02020603050405020304" pitchFamily="18" charset="0"/>
                <a:ea typeface="SimSun" panose="02010600030101010101" pitchFamily="2" charset="-122"/>
              </a:rPr>
              <a:t>Various CA population/configuration creativity, survivability and resilience capabilities </a:t>
            </a:r>
            <a:r>
              <a:rPr lang="en-US" b="1" i="1" dirty="0">
                <a:solidFill>
                  <a:srgbClr val="7030A0"/>
                </a:solidFill>
                <a:latin typeface="Times New Roman" panose="02020603050405020304" pitchFamily="18" charset="0"/>
                <a:ea typeface="SimSun" panose="02010600030101010101" pitchFamily="2" charset="-122"/>
              </a:rPr>
              <a:t>largely depend on the rules and their parameters </a:t>
            </a:r>
            <a:r>
              <a:rPr lang="en-US" dirty="0">
                <a:latin typeface="Times New Roman" panose="02020603050405020304" pitchFamily="18" charset="0"/>
                <a:ea typeface="SimSun" panose="02010600030101010101" pitchFamily="2" charset="-122"/>
              </a:rPr>
              <a:t>(e.g., number of “parents” for the “newborn child” or the “delayed born” parameter among many others);</a:t>
            </a:r>
          </a:p>
          <a:p>
            <a:pPr marL="285750" indent="-285750" algn="just">
              <a:buFont typeface="Arial" panose="020B0604020202020204" pitchFamily="34" charset="0"/>
              <a:buChar char="•"/>
            </a:pPr>
            <a:r>
              <a:rPr lang="en-US" dirty="0">
                <a:latin typeface="Times New Roman" panose="02020603050405020304" pitchFamily="18" charset="0"/>
                <a:ea typeface="SimSun" panose="02010600030101010101" pitchFamily="2" charset="-122"/>
              </a:rPr>
              <a:t> </a:t>
            </a:r>
            <a:r>
              <a:rPr lang="en-US" b="1" i="1" dirty="0">
                <a:solidFill>
                  <a:srgbClr val="7030A0"/>
                </a:solidFill>
                <a:latin typeface="Times New Roman" panose="02020603050405020304" pitchFamily="18" charset="0"/>
                <a:ea typeface="SimSun" panose="02010600030101010101" pitchFamily="2" charset="-122"/>
              </a:rPr>
              <a:t>Manual control </a:t>
            </a:r>
            <a:r>
              <a:rPr lang="en-US" dirty="0">
                <a:latin typeface="Times New Roman" panose="02020603050405020304" pitchFamily="18" charset="0"/>
                <a:ea typeface="SimSun" panose="02010600030101010101" pitchFamily="2" charset="-122"/>
              </a:rPr>
              <a:t>over the rules during the simulation process is quite a </a:t>
            </a:r>
            <a:r>
              <a:rPr lang="en-US" b="1" i="1" dirty="0">
                <a:solidFill>
                  <a:srgbClr val="7030A0"/>
                </a:solidFill>
                <a:latin typeface="Times New Roman" panose="02020603050405020304" pitchFamily="18" charset="0"/>
                <a:ea typeface="SimSun" panose="02010600030101010101" pitchFamily="2" charset="-122"/>
              </a:rPr>
              <a:t>complicated and time-consuming</a:t>
            </a:r>
            <a:r>
              <a:rPr lang="en-US" dirty="0">
                <a:latin typeface="Times New Roman" panose="02020603050405020304" pitchFamily="18" charset="0"/>
                <a:ea typeface="SimSun" panose="02010600030101010101" pitchFamily="2" charset="-122"/>
              </a:rPr>
              <a:t> task;</a:t>
            </a:r>
          </a:p>
          <a:p>
            <a:pPr marL="285750" indent="-285750" algn="just">
              <a:buFont typeface="Arial" panose="020B0604020202020204" pitchFamily="34" charset="0"/>
              <a:buChar char="•"/>
            </a:pPr>
            <a:r>
              <a:rPr lang="en-US" dirty="0">
                <a:latin typeface="Times New Roman" panose="02020603050405020304" pitchFamily="18" charset="0"/>
                <a:ea typeface="SimSun" panose="02010600030101010101" pitchFamily="2" charset="-122"/>
              </a:rPr>
              <a:t>The best way would be </a:t>
            </a:r>
            <a:r>
              <a:rPr lang="en-US" b="1" i="1" dirty="0">
                <a:solidFill>
                  <a:srgbClr val="7030A0"/>
                </a:solidFill>
                <a:latin typeface="Times New Roman" panose="02020603050405020304" pitchFamily="18" charset="0"/>
                <a:ea typeface="SimSun" panose="02010600030101010101" pitchFamily="2" charset="-122"/>
              </a:rPr>
              <a:t>automatic adaptation of CA </a:t>
            </a:r>
            <a:r>
              <a:rPr lang="en-US" dirty="0">
                <a:latin typeface="Times New Roman" panose="02020603050405020304" pitchFamily="18" charset="0"/>
                <a:ea typeface="SimSun" panose="02010600030101010101" pitchFamily="2" charset="-122"/>
              </a:rPr>
              <a:t>(particularly the rules behind CA) to the desired behavior. One possible approach is the use of </a:t>
            </a:r>
            <a:r>
              <a:rPr lang="en-US" b="1" i="1" dirty="0">
                <a:solidFill>
                  <a:srgbClr val="7030A0"/>
                </a:solidFill>
                <a:latin typeface="Times New Roman" panose="02020603050405020304" pitchFamily="18" charset="0"/>
                <a:ea typeface="SimSun" panose="02010600030101010101" pitchFamily="2" charset="-122"/>
              </a:rPr>
              <a:t>genetic algorithms for this purpose</a:t>
            </a:r>
            <a:r>
              <a:rPr lang="en-US" dirty="0">
                <a:latin typeface="Times New Roman" panose="02020603050405020304" pitchFamily="18" charset="0"/>
                <a:ea typeface="SimSun" panose="02010600030101010101" pitchFamily="2" charset="-122"/>
              </a:rPr>
              <a:t>. CA rules can be found as an outcome of genetic evolution so that these rules can enforce a desired behavior for the CA;</a:t>
            </a:r>
          </a:p>
          <a:p>
            <a:pPr marL="285750" indent="-285750" algn="just">
              <a:buFont typeface="Arial" panose="020B0604020202020204" pitchFamily="34" charset="0"/>
              <a:buChar char="•"/>
            </a:pPr>
            <a:r>
              <a:rPr lang="en-US" dirty="0">
                <a:latin typeface="Times New Roman" panose="02020603050405020304" pitchFamily="18" charset="0"/>
                <a:ea typeface="SimSun" panose="02010600030101010101" pitchFamily="2" charset="-122"/>
              </a:rPr>
              <a:t>Our preliminary experiments show that the efficiency impact of genetic algorithms used for adaptive (self-learning) options of our “Life and Creation”, “War and Peace”, and “War and Creation”, i.e., </a:t>
            </a:r>
            <a:r>
              <a:rPr lang="en-US" b="1" i="1" dirty="0">
                <a:solidFill>
                  <a:srgbClr val="7030A0"/>
                </a:solidFill>
                <a:latin typeface="Times New Roman" panose="02020603050405020304" pitchFamily="18" charset="0"/>
                <a:ea typeface="SimSun" panose="02010600030101010101" pitchFamily="2" charset="-122"/>
              </a:rPr>
              <a:t>CA with a greater simulation scope, is greater than in the case of traditional CA</a:t>
            </a:r>
            <a:r>
              <a:rPr lang="en-US" dirty="0">
                <a:latin typeface="Times New Roman" panose="02020603050405020304" pitchFamily="18" charset="0"/>
                <a:ea typeface="SimSun" panose="02010600030101010101" pitchFamily="2" charset="-122"/>
              </a:rPr>
              <a:t>;</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ea typeface="Calibri" panose="020F0502020204030204" pitchFamily="34" charset="0"/>
              </a:rPr>
              <a:t>Despite the challenges, the combination of CA advantages, such as simplicity, emergent behavior, nonlinear dynamics, parallelism, and adaptability, makes </a:t>
            </a:r>
            <a:r>
              <a:rPr lang="en-US" b="1" i="1" dirty="0">
                <a:solidFill>
                  <a:srgbClr val="7030A0"/>
                </a:solidFill>
                <a:latin typeface="Times New Roman" panose="02020603050405020304" pitchFamily="18" charset="0"/>
                <a:ea typeface="Calibri" panose="020F0502020204030204" pitchFamily="34" charset="0"/>
              </a:rPr>
              <a:t>CA a powerful simulation instrument</a:t>
            </a:r>
            <a:r>
              <a:rPr lang="en-US" dirty="0">
                <a:solidFill>
                  <a:srgbClr val="000000"/>
                </a:solidFill>
                <a:latin typeface="Times New Roman" panose="02020603050405020304" pitchFamily="18" charset="0"/>
                <a:ea typeface="Calibri" panose="020F0502020204030204" pitchFamily="34" charset="0"/>
              </a:rPr>
              <a:t> that can be used to model a wide range of complex Industry 5.0 systems that involve </a:t>
            </a:r>
            <a:r>
              <a:rPr lang="en-US" b="1" i="1" dirty="0">
                <a:solidFill>
                  <a:srgbClr val="7030A0"/>
                </a:solidFill>
                <a:latin typeface="Times New Roman" panose="02020603050405020304" pitchFamily="18" charset="0"/>
                <a:ea typeface="Calibri" panose="020F0502020204030204" pitchFamily="34" charset="0"/>
              </a:rPr>
              <a:t>humans with different roles, smart infrastructure, their complex interaction and logistics, safety, and resilience</a:t>
            </a:r>
            <a:r>
              <a:rPr lang="en-US" dirty="0">
                <a:solidFill>
                  <a:srgbClr val="000000"/>
                </a:solidFill>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SimSun" panose="02010600030101010101" pitchFamily="2" charset="-122"/>
              </a:rPr>
              <a:t> </a:t>
            </a:r>
            <a:endParaRPr lang="en-US" dirty="0"/>
          </a:p>
        </p:txBody>
      </p:sp>
      <p:grpSp>
        <p:nvGrpSpPr>
          <p:cNvPr id="7" name="Group 6"/>
          <p:cNvGrpSpPr/>
          <p:nvPr/>
        </p:nvGrpSpPr>
        <p:grpSpPr>
          <a:xfrm>
            <a:off x="263951" y="356881"/>
            <a:ext cx="3714160" cy="2301478"/>
            <a:chOff x="150829" y="356881"/>
            <a:chExt cx="3252248" cy="1931853"/>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50829" y="356881"/>
              <a:ext cx="3252248" cy="1931853"/>
            </a:xfrm>
            <a:prstGeom prst="rect">
              <a:avLst/>
            </a:prstGeom>
          </p:spPr>
        </p:pic>
        <p:pic>
          <p:nvPicPr>
            <p:cNvPr id="6" name="Picture 2" descr="https://upload.wikimedia.org/wikipedia/commons/9/96/Animated_glider_emble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6411">
              <a:off x="1682760" y="816930"/>
              <a:ext cx="840461" cy="8404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411266">
              <a:off x="2647303" y="667396"/>
              <a:ext cx="571565" cy="1007552"/>
            </a:xfrm>
            <a:prstGeom prst="rect">
              <a:avLst/>
            </a:prstGeom>
            <a:noFill/>
          </p:spPr>
          <p:txBody>
            <a:bodyPr wrap="none" lIns="91440" tIns="45720" rIns="91440" bIns="45720">
              <a:spAutoFit/>
            </a:bodyPr>
            <a:lstStyle/>
            <a:p>
              <a:pPr algn="ctr"/>
              <a:r>
                <a:rPr lang="en-US" sz="7200" b="1" cap="none" spc="0" dirty="0">
                  <a:ln w="0"/>
                  <a:solidFill>
                    <a:srgbClr val="7030A0"/>
                  </a:solidFill>
                  <a:effectLst>
                    <a:outerShdw blurRad="38100" dist="19050" dir="2700000" algn="tl" rotWithShape="0">
                      <a:schemeClr val="dk1">
                        <a:alpha val="40000"/>
                      </a:schemeClr>
                    </a:outerShdw>
                  </a:effectLst>
                </a:rPr>
                <a:t>2</a:t>
              </a:r>
            </a:p>
          </p:txBody>
        </p:sp>
      </p:grpSp>
      <p:grpSp>
        <p:nvGrpSpPr>
          <p:cNvPr id="14" name="Group 13"/>
          <p:cNvGrpSpPr/>
          <p:nvPr/>
        </p:nvGrpSpPr>
        <p:grpSpPr>
          <a:xfrm>
            <a:off x="86625" y="2887579"/>
            <a:ext cx="4090737" cy="3401088"/>
            <a:chOff x="86625" y="2887579"/>
            <a:chExt cx="4090737" cy="3401088"/>
          </a:xfrm>
        </p:grpSpPr>
        <p:grpSp>
          <p:nvGrpSpPr>
            <p:cNvPr id="12" name="Group 11"/>
            <p:cNvGrpSpPr/>
            <p:nvPr/>
          </p:nvGrpSpPr>
          <p:grpSpPr>
            <a:xfrm>
              <a:off x="86625" y="2887579"/>
              <a:ext cx="4090737" cy="3401088"/>
              <a:chOff x="0" y="2887579"/>
              <a:chExt cx="4090737" cy="3401088"/>
            </a:xfrm>
          </p:grpSpPr>
          <p:grpSp>
            <p:nvGrpSpPr>
              <p:cNvPr id="9" name="Group 8"/>
              <p:cNvGrpSpPr/>
              <p:nvPr/>
            </p:nvGrpSpPr>
            <p:grpSpPr>
              <a:xfrm>
                <a:off x="1484572" y="3327663"/>
                <a:ext cx="2535502" cy="2961004"/>
                <a:chOff x="263951" y="3346340"/>
                <a:chExt cx="3239807" cy="3196850"/>
              </a:xfrm>
            </p:grpSpPr>
            <p:pic>
              <p:nvPicPr>
                <p:cNvPr id="1026" name="Picture 2" descr="An Educational Genetic Algorithms Learning Tool"/>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28" y="3346340"/>
                  <a:ext cx="3035430" cy="30225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3951" y="6033155"/>
                  <a:ext cx="2958834" cy="51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2" descr="File:Conways game of life breeder animation.gif - Wikipedia"/>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flipH="1">
                <a:off x="-590909" y="3821548"/>
                <a:ext cx="2736756" cy="1387588"/>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2887579"/>
                <a:ext cx="4090737" cy="30897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816548" y="3889088"/>
              <a:ext cx="1015021" cy="369332"/>
            </a:xfrm>
            <a:prstGeom prst="rect">
              <a:avLst/>
            </a:prstGeom>
            <a:noFill/>
          </p:spPr>
          <p:txBody>
            <a:bodyPr wrap="none" lIns="91440" tIns="45720" rIns="91440" bIns="45720">
              <a:spAutoFit/>
            </a:bodyPr>
            <a:lstStyle/>
            <a:p>
              <a:pPr algn="ctr"/>
              <a:r>
                <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CA Rules</a:t>
              </a:r>
            </a:p>
          </p:txBody>
        </p:sp>
      </p:grpSp>
    </p:spTree>
    <p:extLst>
      <p:ext uri="{BB962C8B-B14F-4D97-AF65-F5344CB8AC3E}">
        <p14:creationId xmlns:p14="http://schemas.microsoft.com/office/powerpoint/2010/main" val="3601665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23362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224733" y="1154545"/>
            <a:ext cx="11659084" cy="4553911"/>
            <a:chOff x="224733" y="1154545"/>
            <a:chExt cx="11659084" cy="4553911"/>
          </a:xfrm>
        </p:grpSpPr>
        <p:pic>
          <p:nvPicPr>
            <p:cNvPr id="5" name="Picture 4"/>
            <p:cNvPicPr>
              <a:picLocks noChangeAspect="1"/>
            </p:cNvPicPr>
            <p:nvPr/>
          </p:nvPicPr>
          <p:blipFill>
            <a:blip r:embed="rId2"/>
            <a:stretch>
              <a:fillRect/>
            </a:stretch>
          </p:blipFill>
          <p:spPr>
            <a:xfrm>
              <a:off x="224733" y="1154545"/>
              <a:ext cx="11659084" cy="4516582"/>
            </a:xfrm>
            <a:prstGeom prst="rect">
              <a:avLst/>
            </a:prstGeom>
          </p:spPr>
        </p:pic>
        <p:sp>
          <p:nvSpPr>
            <p:cNvPr id="6" name="Rounded Rectangle 5"/>
            <p:cNvSpPr/>
            <p:nvPr/>
          </p:nvSpPr>
          <p:spPr>
            <a:xfrm>
              <a:off x="2051904" y="5329765"/>
              <a:ext cx="2953256"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837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45695" y="5019172"/>
            <a:ext cx="9391309"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https://ai.it.jyu.fi/ISM-2023-Cellular_Automata.pptx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81880"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7" name="Picture 6"/>
          <p:cNvPicPr>
            <a:picLocks noChangeAspect="1"/>
          </p:cNvPicPr>
          <p:nvPr/>
        </p:nvPicPr>
        <p:blipFill>
          <a:blip r:embed="rId5"/>
          <a:stretch>
            <a:fillRect/>
          </a:stretch>
        </p:blipFill>
        <p:spPr>
          <a:xfrm>
            <a:off x="421555" y="4645758"/>
            <a:ext cx="2021485" cy="1670158"/>
          </a:xfrm>
          <a:prstGeom prst="rect">
            <a:avLst/>
          </a:prstGeom>
          <a:ln w="63500">
            <a:solidFill>
              <a:schemeClr val="tx1"/>
            </a:solidFill>
          </a:ln>
        </p:spPr>
      </p:pic>
    </p:spTree>
    <p:extLst>
      <p:ext uri="{BB962C8B-B14F-4D97-AF65-F5344CB8AC3E}">
        <p14:creationId xmlns:p14="http://schemas.microsoft.com/office/powerpoint/2010/main" val="1216227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3044858" y="1995068"/>
            <a:ext cx="5722071" cy="83225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Creative and Adversarial Cellular Automata for Simulating Resilience in Industry 5.0</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2929172"/>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Artur Terziian</a:t>
            </a:r>
            <a:r>
              <a:rPr lang="it-IT" sz="1600" b="0" dirty="0"/>
              <a:t> </a:t>
            </a:r>
            <a:r>
              <a:rPr lang="it-IT" sz="1600" b="0" baseline="30000" dirty="0"/>
              <a:t>b</a:t>
            </a:r>
            <a:r>
              <a:rPr lang="it-IT" sz="1600" b="0" dirty="0"/>
              <a:t>, </a:t>
            </a:r>
            <a:r>
              <a:rPr lang="en-US" sz="1600" b="0" dirty="0"/>
              <a:t>Oleksandra Vitko</a:t>
            </a:r>
            <a:r>
              <a:rPr lang="it-IT" sz="1600" b="0" dirty="0"/>
              <a:t> </a:t>
            </a:r>
            <a:r>
              <a:rPr lang="it-IT" sz="1600" b="0" baseline="30000" dirty="0"/>
              <a:t>c</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724344" y="3297439"/>
            <a:ext cx="6535854"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a:t>a</a:t>
            </a:r>
            <a:r>
              <a:rPr lang="en-US" sz="1200" dirty="0"/>
              <a:t> Faculty of Information Technology, University of Jyväskylä, Jyväskylä, Finland</a:t>
            </a:r>
          </a:p>
          <a:p>
            <a:pPr algn="l">
              <a:spcBef>
                <a:spcPct val="0"/>
              </a:spcBef>
              <a:defRPr/>
            </a:pPr>
            <a:r>
              <a:rPr lang="en-US" sz="1200" baseline="30000" dirty="0"/>
              <a:t>b</a:t>
            </a:r>
            <a:r>
              <a:rPr lang="en-US" sz="1200" dirty="0"/>
              <a:t> Private Lyceum “Professional”, Kharkiv, Ukraine</a:t>
            </a:r>
          </a:p>
          <a:p>
            <a:pPr algn="l">
              <a:spcBef>
                <a:spcPct val="0"/>
              </a:spcBef>
              <a:defRPr/>
            </a:pPr>
            <a:r>
              <a:rPr lang="en-US" sz="1200" baseline="30000" dirty="0"/>
              <a:t>c</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a:t>
            </a:r>
            <a:r>
              <a:rPr lang="fi-FI" sz="1600" i="0" dirty="0" err="1"/>
              <a:t>terziyan</a:t>
            </a:r>
            <a:r>
              <a:rPr lang="en-US" sz="1600" i="0" dirty="0"/>
              <a:t>@yahoo.com , </a:t>
            </a:r>
            <a:r>
              <a:rPr lang="en-US" sz="1600" i="0" baseline="30000" dirty="0"/>
              <a:t>c</a:t>
            </a:r>
            <a:r>
              <a:rPr lang="en-US" sz="1600" i="0" dirty="0"/>
              <a:t> </a:t>
            </a:r>
            <a:r>
              <a:rPr lang="fi-FI" sz="1600" i="0" dirty="0"/>
              <a:t>oleksandra.vitko@nure.ua</a:t>
            </a:r>
            <a:endParaRPr lang="en-US" sz="1600" i="0" dirty="0"/>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99828" y="4649228"/>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https://ai.it.jyu.fi/ISM-2023-Cellular</a:t>
            </a:r>
            <a:r>
              <a:rPr lang="en-US" sz="1600" i="0" dirty="0">
                <a:ln w="0"/>
                <a:hlinkClick r:id="rId2"/>
              </a:rPr>
              <a:t>_Automata</a:t>
            </a:r>
            <a:r>
              <a:rPr lang="en-US" sz="1600" i="0">
                <a:ln w="0"/>
                <a:hlinkClick r:id="rId2"/>
              </a:rPr>
              <a:t>.pptx</a:t>
            </a:r>
            <a:r>
              <a:rPr lang="en-US" sz="1600" i="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4" name="Group 23"/>
          <p:cNvGrpSpPr/>
          <p:nvPr/>
        </p:nvGrpSpPr>
        <p:grpSpPr>
          <a:xfrm>
            <a:off x="4289196" y="5539573"/>
            <a:ext cx="2644368" cy="832821"/>
            <a:chOff x="3426691" y="5137479"/>
            <a:chExt cx="3195782" cy="1122153"/>
          </a:xfrm>
        </p:grpSpPr>
        <p:grpSp>
          <p:nvGrpSpPr>
            <p:cNvPr id="25" name="Group 24"/>
            <p:cNvGrpSpPr/>
            <p:nvPr/>
          </p:nvGrpSpPr>
          <p:grpSpPr>
            <a:xfrm>
              <a:off x="3531987" y="5310408"/>
              <a:ext cx="2932608" cy="917165"/>
              <a:chOff x="8670724" y="5340487"/>
              <a:chExt cx="2932608" cy="917165"/>
            </a:xfrm>
          </p:grpSpPr>
          <p:pic>
            <p:nvPicPr>
              <p:cNvPr id="27" name="Picture 26"/>
              <p:cNvPicPr>
                <a:picLocks noChangeAspect="1"/>
              </p:cNvPicPr>
              <p:nvPr/>
            </p:nvPicPr>
            <p:blipFill>
              <a:blip r:embed="rId3"/>
              <a:stretch>
                <a:fillRect/>
              </a:stretch>
            </p:blipFill>
            <p:spPr>
              <a:xfrm>
                <a:off x="8670724" y="5340487"/>
                <a:ext cx="2932608" cy="584344"/>
              </a:xfrm>
              <a:prstGeom prst="rect">
                <a:avLst/>
              </a:prstGeom>
            </p:spPr>
          </p:pic>
          <p:sp>
            <p:nvSpPr>
              <p:cNvPr id="28" name="Rectangle 27"/>
              <p:cNvSpPr/>
              <p:nvPr/>
            </p:nvSpPr>
            <p:spPr>
              <a:xfrm>
                <a:off x="9032626" y="5884420"/>
                <a:ext cx="2171599" cy="373232"/>
              </a:xfrm>
              <a:prstGeom prst="rect">
                <a:avLst/>
              </a:prstGeom>
            </p:spPr>
            <p:txBody>
              <a:bodyPr wrap="none">
                <a:spAutoFit/>
              </a:bodyPr>
              <a:lstStyle/>
              <a:p>
                <a:r>
                  <a:rPr lang="en-US" sz="1200" dirty="0">
                    <a:hlinkClick r:id="rId4"/>
                  </a:rPr>
                  <a:t>http://lyceum-prof.at.ua/</a:t>
                </a:r>
                <a:r>
                  <a:rPr lang="en-US" sz="1200" dirty="0"/>
                  <a:t> </a:t>
                </a:r>
              </a:p>
            </p:txBody>
          </p:sp>
        </p:grpSp>
        <p:sp>
          <p:nvSpPr>
            <p:cNvPr id="26" name="Rectangle 25"/>
            <p:cNvSpPr/>
            <p:nvPr/>
          </p:nvSpPr>
          <p:spPr>
            <a:xfrm>
              <a:off x="3426691" y="5137479"/>
              <a:ext cx="3195782" cy="112215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722697" y="5539573"/>
            <a:ext cx="2154195" cy="806317"/>
            <a:chOff x="2663700" y="3423372"/>
            <a:chExt cx="3435776" cy="1427465"/>
          </a:xfrm>
        </p:grpSpPr>
        <p:pic>
          <p:nvPicPr>
            <p:cNvPr id="30" name="Picture 2">
              <a:hlinkClick r:id="rId5"/>
            </p:cNvPr>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7"/>
                </a:rPr>
                <a:t>https://www.jyu.fi/en/</a:t>
              </a:r>
              <a:r>
                <a:rPr lang="en-US" sz="1200" dirty="0"/>
                <a:t> </a:t>
              </a:r>
            </a:p>
          </p:txBody>
        </p:sp>
      </p:grpSp>
      <p:grpSp>
        <p:nvGrpSpPr>
          <p:cNvPr id="32" name="Group 31"/>
          <p:cNvGrpSpPr/>
          <p:nvPr/>
        </p:nvGrpSpPr>
        <p:grpSpPr>
          <a:xfrm>
            <a:off x="7345868" y="5537028"/>
            <a:ext cx="3386386" cy="806318"/>
            <a:chOff x="7560792" y="2676526"/>
            <a:chExt cx="4151512" cy="1109104"/>
          </a:xfrm>
        </p:grpSpPr>
        <p:pic>
          <p:nvPicPr>
            <p:cNvPr id="33" name="Picture 32"/>
            <p:cNvPicPr>
              <a:picLocks noChangeAspect="1"/>
            </p:cNvPicPr>
            <p:nvPr/>
          </p:nvPicPr>
          <p:blipFill>
            <a:blip r:embed="rId8"/>
            <a:stretch>
              <a:fillRect/>
            </a:stretch>
          </p:blipFill>
          <p:spPr>
            <a:xfrm>
              <a:off x="7560792" y="2676526"/>
              <a:ext cx="4151512" cy="1109104"/>
            </a:xfrm>
            <a:prstGeom prst="rect">
              <a:avLst/>
            </a:prstGeom>
            <a:ln w="19050">
              <a:solidFill>
                <a:schemeClr val="tx1"/>
              </a:solidFill>
            </a:ln>
          </p:spPr>
        </p:pic>
        <p:sp>
          <p:nvSpPr>
            <p:cNvPr id="34" name="Rectangle 33"/>
            <p:cNvSpPr/>
            <p:nvPr/>
          </p:nvSpPr>
          <p:spPr>
            <a:xfrm>
              <a:off x="9727247" y="3417587"/>
              <a:ext cx="1453090" cy="276999"/>
            </a:xfrm>
            <a:prstGeom prst="rect">
              <a:avLst/>
            </a:prstGeom>
          </p:spPr>
          <p:txBody>
            <a:bodyPr wrap="none">
              <a:spAutoFit/>
            </a:bodyPr>
            <a:lstStyle/>
            <a:p>
              <a:r>
                <a:rPr lang="en-US" sz="1200" dirty="0">
                  <a:hlinkClick r:id="rId9"/>
                </a:rPr>
                <a:t>https://nure.ua/en/</a:t>
              </a:r>
              <a:r>
                <a:rPr lang="en-US" sz="1200" dirty="0"/>
                <a:t> </a:t>
              </a:r>
            </a:p>
          </p:txBody>
        </p:sp>
      </p:grpSp>
    </p:spTree>
    <p:extLst>
      <p:ext uri="{BB962C8B-B14F-4D97-AF65-F5344CB8AC3E}">
        <p14:creationId xmlns:p14="http://schemas.microsoft.com/office/powerpoint/2010/main" val="180222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llular automata interactive gif | Wiffle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4551" y="4460564"/>
            <a:ext cx="2007668" cy="19273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10" y="900156"/>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3026" y="0"/>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689567" y="39066"/>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658033" y="485174"/>
            <a:ext cx="2212200" cy="369332"/>
          </a:xfrm>
          <a:prstGeom prst="rect">
            <a:avLst/>
          </a:prstGeom>
          <a:noFill/>
        </p:spPr>
        <p:txBody>
          <a:bodyPr wrap="square" rtlCol="0">
            <a:spAutoFit/>
          </a:bodyPr>
          <a:lstStyle/>
          <a:p>
            <a:r>
              <a:rPr lang="en-US" dirty="0">
                <a:hlinkClick r:id="rId4"/>
              </a:rPr>
              <a:t>vagan.terziyan@jyu.fi</a:t>
            </a:r>
            <a:r>
              <a:rPr lang="en-US" dirty="0"/>
              <a:t> </a:t>
            </a:r>
          </a:p>
        </p:txBody>
      </p:sp>
      <p:grpSp>
        <p:nvGrpSpPr>
          <p:cNvPr id="23" name="Group 22"/>
          <p:cNvGrpSpPr/>
          <p:nvPr/>
        </p:nvGrpSpPr>
        <p:grpSpPr>
          <a:xfrm>
            <a:off x="128310" y="4217451"/>
            <a:ext cx="3271645" cy="1382057"/>
            <a:chOff x="2663700" y="3423372"/>
            <a:chExt cx="3368399" cy="1427465"/>
          </a:xfrm>
        </p:grpSpPr>
        <p:pic>
          <p:nvPicPr>
            <p:cNvPr id="7" name="Picture 2">
              <a:hlinkClick r:id="rId5"/>
            </p:cNvPr>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368399"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7"/>
                </a:rPr>
                <a:t>https://www.jyu.fi/en/</a:t>
              </a:r>
              <a:r>
                <a:rPr lang="en-US" dirty="0"/>
                <a:t> </a:t>
              </a:r>
            </a:p>
          </p:txBody>
        </p:sp>
      </p:grpSp>
      <p:grpSp>
        <p:nvGrpSpPr>
          <p:cNvPr id="11" name="Group 10"/>
          <p:cNvGrpSpPr/>
          <p:nvPr/>
        </p:nvGrpSpPr>
        <p:grpSpPr>
          <a:xfrm>
            <a:off x="5679329" y="4974711"/>
            <a:ext cx="5719086" cy="1368520"/>
            <a:chOff x="7560792" y="2676526"/>
            <a:chExt cx="4434301" cy="984068"/>
          </a:xfrm>
        </p:grpSpPr>
        <p:pic>
          <p:nvPicPr>
            <p:cNvPr id="5" name="Picture 4"/>
            <p:cNvPicPr>
              <a:picLocks noChangeAspect="1"/>
            </p:cNvPicPr>
            <p:nvPr/>
          </p:nvPicPr>
          <p:blipFill>
            <a:blip r:embed="rId8"/>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9"/>
                </a:rPr>
                <a:t>https://nure.ua/en/</a:t>
              </a:r>
              <a:r>
                <a:rPr lang="en-US" sz="2400" dirty="0"/>
                <a:t> </a:t>
              </a:r>
            </a:p>
          </p:txBody>
        </p:sp>
      </p:grpSp>
      <p:sp>
        <p:nvSpPr>
          <p:cNvPr id="19" name="Rectangle 18"/>
          <p:cNvSpPr/>
          <p:nvPr/>
        </p:nvSpPr>
        <p:spPr>
          <a:xfrm>
            <a:off x="5241304" y="907916"/>
            <a:ext cx="6864952" cy="830997"/>
          </a:xfrm>
          <a:prstGeom prst="rect">
            <a:avLst/>
          </a:prstGeom>
          <a:solidFill>
            <a:srgbClr val="FFFF00"/>
          </a:solidFill>
          <a:ln w="25400">
            <a:solidFill>
              <a:srgbClr val="FF0000"/>
            </a:solidFill>
          </a:ln>
        </p:spPr>
        <p:txBody>
          <a:bodyPr wrap="square">
            <a:spAutoFit/>
          </a:bodyPr>
          <a:lstStyle/>
          <a:p>
            <a:pPr algn="just"/>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“Creative and Adversarial Cellular Automata for Simulating Resilience in Industry 5.0”</a:t>
            </a:r>
          </a:p>
        </p:txBody>
      </p:sp>
      <p:pic>
        <p:nvPicPr>
          <p:cNvPr id="12" name="Picture 11"/>
          <p:cNvPicPr>
            <a:picLocks noChangeAspect="1"/>
          </p:cNvPicPr>
          <p:nvPr/>
        </p:nvPicPr>
        <p:blipFill>
          <a:blip r:embed="rId10"/>
          <a:stretch>
            <a:fillRect/>
          </a:stretch>
        </p:blipFill>
        <p:spPr>
          <a:xfrm>
            <a:off x="6334812" y="1901601"/>
            <a:ext cx="2091161" cy="1661950"/>
          </a:xfrm>
          <a:prstGeom prst="rect">
            <a:avLst/>
          </a:prstGeom>
        </p:spPr>
      </p:pic>
      <p:pic>
        <p:nvPicPr>
          <p:cNvPr id="20" name="Picture 19"/>
          <p:cNvPicPr>
            <a:picLocks noChangeAspect="1"/>
          </p:cNvPicPr>
          <p:nvPr/>
        </p:nvPicPr>
        <p:blipFill>
          <a:blip r:embed="rId11"/>
          <a:stretch>
            <a:fillRect/>
          </a:stretch>
        </p:blipFill>
        <p:spPr>
          <a:xfrm>
            <a:off x="3646357" y="2076632"/>
            <a:ext cx="1631515" cy="2144150"/>
          </a:xfrm>
          <a:prstGeom prst="rect">
            <a:avLst/>
          </a:prstGeom>
          <a:ln w="25400">
            <a:solidFill>
              <a:schemeClr val="tx1"/>
            </a:solidFill>
          </a:ln>
        </p:spPr>
      </p:pic>
      <p:sp>
        <p:nvSpPr>
          <p:cNvPr id="25" name="Rectangle 24"/>
          <p:cNvSpPr/>
          <p:nvPr/>
        </p:nvSpPr>
        <p:spPr>
          <a:xfrm>
            <a:off x="3571422" y="1175979"/>
            <a:ext cx="1725304" cy="830997"/>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Artur Terziian</a:t>
            </a:r>
          </a:p>
        </p:txBody>
      </p:sp>
      <p:grpSp>
        <p:nvGrpSpPr>
          <p:cNvPr id="32" name="Group 31"/>
          <p:cNvGrpSpPr/>
          <p:nvPr/>
        </p:nvGrpSpPr>
        <p:grpSpPr>
          <a:xfrm>
            <a:off x="5331507" y="3698500"/>
            <a:ext cx="3195782" cy="1122153"/>
            <a:chOff x="3426691" y="5137479"/>
            <a:chExt cx="3195782" cy="1122153"/>
          </a:xfrm>
        </p:grpSpPr>
        <p:sp>
          <p:nvSpPr>
            <p:cNvPr id="34" name="Rectangle 33"/>
            <p:cNvSpPr/>
            <p:nvPr/>
          </p:nvSpPr>
          <p:spPr>
            <a:xfrm>
              <a:off x="3426691" y="5137479"/>
              <a:ext cx="3195782" cy="112215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3531987" y="5310408"/>
              <a:ext cx="2932608" cy="851710"/>
              <a:chOff x="8670724" y="5340487"/>
              <a:chExt cx="2932608" cy="851710"/>
            </a:xfrm>
          </p:grpSpPr>
          <p:pic>
            <p:nvPicPr>
              <p:cNvPr id="35" name="Picture 34"/>
              <p:cNvPicPr>
                <a:picLocks noChangeAspect="1"/>
              </p:cNvPicPr>
              <p:nvPr/>
            </p:nvPicPr>
            <p:blipFill>
              <a:blip r:embed="rId12"/>
              <a:stretch>
                <a:fillRect/>
              </a:stretch>
            </p:blipFill>
            <p:spPr>
              <a:xfrm>
                <a:off x="8670724" y="5340487"/>
                <a:ext cx="2932608" cy="584344"/>
              </a:xfrm>
              <a:prstGeom prst="rect">
                <a:avLst/>
              </a:prstGeom>
            </p:spPr>
          </p:pic>
          <p:sp>
            <p:nvSpPr>
              <p:cNvPr id="36" name="Rectangle 35"/>
              <p:cNvSpPr/>
              <p:nvPr/>
            </p:nvSpPr>
            <p:spPr>
              <a:xfrm>
                <a:off x="9032626" y="5884420"/>
                <a:ext cx="2072427" cy="307777"/>
              </a:xfrm>
              <a:prstGeom prst="rect">
                <a:avLst/>
              </a:prstGeom>
            </p:spPr>
            <p:txBody>
              <a:bodyPr wrap="none">
                <a:spAutoFit/>
              </a:bodyPr>
              <a:lstStyle/>
              <a:p>
                <a:r>
                  <a:rPr lang="en-US" sz="1400" dirty="0">
                    <a:hlinkClick r:id="rId13"/>
                  </a:rPr>
                  <a:t>http://lyceum-prof.at.ua/</a:t>
                </a:r>
                <a:r>
                  <a:rPr lang="en-US" sz="1400" dirty="0"/>
                  <a:t> </a:t>
                </a:r>
              </a:p>
            </p:txBody>
          </p:sp>
        </p:grpSp>
      </p:grpSp>
      <p:sp>
        <p:nvSpPr>
          <p:cNvPr id="37" name="Rectangle 36"/>
          <p:cNvSpPr/>
          <p:nvPr/>
        </p:nvSpPr>
        <p:spPr>
          <a:xfrm>
            <a:off x="9684873" y="1880761"/>
            <a:ext cx="1650450" cy="830997"/>
          </a:xfrm>
          <a:prstGeom prst="rect">
            <a:avLst/>
          </a:prstGeom>
          <a:solidFill>
            <a:schemeClr val="bg1"/>
          </a:solid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pic>
        <p:nvPicPr>
          <p:cNvPr id="38" name="Picture 37"/>
          <p:cNvPicPr>
            <a:picLocks noChangeAspect="1"/>
          </p:cNvPicPr>
          <p:nvPr/>
        </p:nvPicPr>
        <p:blipFill>
          <a:blip r:embed="rId14"/>
          <a:stretch>
            <a:fillRect/>
          </a:stretch>
        </p:blipFill>
        <p:spPr>
          <a:xfrm>
            <a:off x="9684874" y="2749466"/>
            <a:ext cx="1650449" cy="2142928"/>
          </a:xfrm>
          <a:prstGeom prst="rect">
            <a:avLst/>
          </a:prstGeom>
          <a:ln w="25400">
            <a:solidFill>
              <a:schemeClr val="tx1"/>
            </a:solidFill>
          </a:ln>
        </p:spPr>
      </p:pic>
      <p:pic>
        <p:nvPicPr>
          <p:cNvPr id="1026" name="Picture 2" descr="Ukraine flag heart shaped 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91994" y="3968220"/>
            <a:ext cx="1509838" cy="150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9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799" y="815952"/>
            <a:ext cx="9680089" cy="2585323"/>
          </a:xfrm>
          <a:prstGeom prst="rect">
            <a:avLst/>
          </a:prstGeom>
        </p:spPr>
        <p:txBody>
          <a:bodyPr wrap="square">
            <a:spAutoFit/>
          </a:bodyPr>
          <a:lstStyle/>
          <a:p>
            <a:pPr indent="171450" algn="just"/>
            <a:r>
              <a:rPr lang="en-US" b="1" dirty="0">
                <a:solidFill>
                  <a:srgbClr val="7030A0"/>
                </a:solidFill>
                <a:latin typeface="Times New Roman" panose="02020603050405020304" pitchFamily="18" charset="0"/>
                <a:ea typeface="SimSun" panose="02010600030101010101" pitchFamily="2" charset="-122"/>
              </a:rPr>
              <a:t>Cellular automata </a:t>
            </a:r>
            <a:r>
              <a:rPr lang="en-US" dirty="0">
                <a:solidFill>
                  <a:srgbClr val="000000"/>
                </a:solidFill>
                <a:latin typeface="Times New Roman" panose="02020603050405020304" pitchFamily="18" charset="0"/>
                <a:ea typeface="SimSun" panose="02010600030101010101" pitchFamily="2" charset="-122"/>
              </a:rPr>
              <a:t>(CA) are </a:t>
            </a:r>
            <a:r>
              <a:rPr lang="en-US" b="1" i="1" dirty="0">
                <a:solidFill>
                  <a:srgbClr val="7030A0"/>
                </a:solidFill>
                <a:latin typeface="Times New Roman" panose="02020603050405020304" pitchFamily="18" charset="0"/>
                <a:ea typeface="SimSun" panose="02010600030101010101" pitchFamily="2" charset="-122"/>
              </a:rPr>
              <a:t>computationally universal mathematical models </a:t>
            </a:r>
            <a:r>
              <a:rPr lang="en-US" dirty="0">
                <a:solidFill>
                  <a:srgbClr val="000000"/>
                </a:solidFill>
                <a:latin typeface="Times New Roman" panose="02020603050405020304" pitchFamily="18" charset="0"/>
                <a:ea typeface="SimSun" panose="02010600030101010101" pitchFamily="2" charset="-122"/>
              </a:rPr>
              <a:t>(</a:t>
            </a:r>
            <a:r>
              <a:rPr lang="en-US" i="1" dirty="0">
                <a:solidFill>
                  <a:srgbClr val="000000"/>
                </a:solidFill>
                <a:latin typeface="Times New Roman" panose="02020603050405020304" pitchFamily="18" charset="0"/>
                <a:ea typeface="SimSun" panose="02010600030101010101" pitchFamily="2" charset="-122"/>
              </a:rPr>
              <a:t>elementary, totalistic, stochastic, discrete or continuous, reversible or not, multidimensional, etc.</a:t>
            </a:r>
            <a:r>
              <a:rPr lang="en-US" dirty="0">
                <a:solidFill>
                  <a:srgbClr val="000000"/>
                </a:solidFill>
                <a:latin typeface="Times New Roman" panose="02020603050405020304" pitchFamily="18" charset="0"/>
                <a:ea typeface="SimSun" panose="02010600030101010101" pitchFamily="2" charset="-122"/>
              </a:rPr>
              <a:t>) that consist of a </a:t>
            </a:r>
            <a:r>
              <a:rPr lang="en-US" b="1" i="1" dirty="0">
                <a:solidFill>
                  <a:srgbClr val="7030A0"/>
                </a:solidFill>
                <a:latin typeface="Times New Roman" panose="02020603050405020304" pitchFamily="18" charset="0"/>
                <a:ea typeface="SimSun" panose="02010600030101010101" pitchFamily="2" charset="-122"/>
              </a:rPr>
              <a:t>grid of cells</a:t>
            </a:r>
            <a:r>
              <a:rPr lang="en-US" dirty="0">
                <a:solidFill>
                  <a:srgbClr val="000000"/>
                </a:solidFill>
                <a:latin typeface="Times New Roman" panose="02020603050405020304" pitchFamily="18" charset="0"/>
                <a:ea typeface="SimSun" panose="02010600030101010101" pitchFamily="2" charset="-122"/>
              </a:rPr>
              <a:t>, each of which can be in one of a finite number of states. These cells are updated in discrete time steps based on a set of </a:t>
            </a:r>
            <a:r>
              <a:rPr lang="en-US" b="1" i="1" dirty="0">
                <a:solidFill>
                  <a:srgbClr val="7030A0"/>
                </a:solidFill>
                <a:latin typeface="Times New Roman" panose="02020603050405020304" pitchFamily="18" charset="0"/>
                <a:ea typeface="SimSun" panose="02010600030101010101" pitchFamily="2" charset="-122"/>
              </a:rPr>
              <a:t>rules</a:t>
            </a:r>
            <a:r>
              <a:rPr lang="en-US" dirty="0">
                <a:solidFill>
                  <a:srgbClr val="000000"/>
                </a:solidFill>
                <a:latin typeface="Times New Roman" panose="02020603050405020304" pitchFamily="18" charset="0"/>
                <a:ea typeface="SimSun" panose="02010600030101010101" pitchFamily="2" charset="-122"/>
              </a:rPr>
              <a:t> that define how the cells’ states </a:t>
            </a:r>
            <a:r>
              <a:rPr lang="en-US" b="1" i="1" dirty="0">
                <a:solidFill>
                  <a:srgbClr val="7030A0"/>
                </a:solidFill>
                <a:latin typeface="Times New Roman" panose="02020603050405020304" pitchFamily="18" charset="0"/>
                <a:ea typeface="SimSun" panose="02010600030101010101" pitchFamily="2" charset="-122"/>
              </a:rPr>
              <a:t>evolve over time</a:t>
            </a:r>
            <a:r>
              <a:rPr lang="en-US" dirty="0">
                <a:solidFill>
                  <a:srgbClr val="000000"/>
                </a:solidFill>
                <a:latin typeface="Times New Roman" panose="02020603050405020304" pitchFamily="18" charset="0"/>
                <a:ea typeface="SimSun" panose="02010600030101010101" pitchFamily="2" charset="-122"/>
              </a:rPr>
              <a:t>. The rules typically depend on the states of the cell’s </a:t>
            </a:r>
            <a:r>
              <a:rPr lang="en-US" b="1" i="1" dirty="0">
                <a:solidFill>
                  <a:srgbClr val="7030A0"/>
                </a:solidFill>
                <a:latin typeface="Times New Roman" panose="02020603050405020304" pitchFamily="18" charset="0"/>
                <a:ea typeface="SimSun" panose="02010600030101010101" pitchFamily="2" charset="-122"/>
              </a:rPr>
              <a:t>neighboring cells</a:t>
            </a:r>
            <a:r>
              <a:rPr lang="en-US" dirty="0">
                <a:solidFill>
                  <a:srgbClr val="000000"/>
                </a:solidFill>
                <a:latin typeface="Times New Roman" panose="02020603050405020304" pitchFamily="18" charset="0"/>
                <a:ea typeface="SimSun" panose="02010600030101010101" pitchFamily="2" charset="-122"/>
              </a:rPr>
              <a:t>. Therefore, CA are used to describe the behavior of a system made up of many interacting components, where each component is updated based on a set of rules that depend on its neighboring components. Cellular automata, depending on their type, can provide valuable insights into various complex systems, helping manufacturers and other organizations make better decisions and optimize their operations for maximum efficiency and profitability.</a:t>
            </a:r>
            <a:endParaRPr lang="fi-FI" dirty="0">
              <a:latin typeface="Times New Roman" panose="02020603050405020304" pitchFamily="18" charset="0"/>
              <a:ea typeface="SimSun" panose="02010600030101010101" pitchFamily="2" charset="-122"/>
            </a:endParaRPr>
          </a:p>
        </p:txBody>
      </p:sp>
      <p:sp>
        <p:nvSpPr>
          <p:cNvPr id="5" name="Rectangle 4"/>
          <p:cNvSpPr/>
          <p:nvPr/>
        </p:nvSpPr>
        <p:spPr>
          <a:xfrm>
            <a:off x="404568" y="3401275"/>
            <a:ext cx="10908145" cy="3231654"/>
          </a:xfrm>
          <a:prstGeom prst="rect">
            <a:avLst/>
          </a:prstGeom>
        </p:spPr>
        <p:txBody>
          <a:bodyPr wrap="square">
            <a:spAutoFit/>
          </a:bodyPr>
          <a:lstStyle/>
          <a:p>
            <a:pPr algn="just">
              <a:spcAft>
                <a:spcPts val="1200"/>
              </a:spcAft>
            </a:pPr>
            <a:r>
              <a:rPr lang="en-US" dirty="0">
                <a:solidFill>
                  <a:srgbClr val="000000"/>
                </a:solidFill>
                <a:latin typeface="Times New Roman" panose="02020603050405020304" pitchFamily="18" charset="0"/>
                <a:ea typeface="SimSun" panose="02010600030101010101" pitchFamily="2" charset="-122"/>
              </a:rPr>
              <a:t>These </a:t>
            </a:r>
            <a:r>
              <a:rPr lang="en-US" b="1" i="1" dirty="0">
                <a:solidFill>
                  <a:srgbClr val="7030A0"/>
                </a:solidFill>
                <a:latin typeface="Times New Roman" panose="02020603050405020304" pitchFamily="18" charset="0"/>
                <a:ea typeface="SimSun" panose="02010600030101010101" pitchFamily="2" charset="-122"/>
              </a:rPr>
              <a:t>specific properties</a:t>
            </a:r>
            <a:r>
              <a:rPr lang="en-US" dirty="0">
                <a:solidFill>
                  <a:srgbClr val="000000"/>
                </a:solidFill>
                <a:latin typeface="Times New Roman" panose="02020603050405020304" pitchFamily="18" charset="0"/>
                <a:ea typeface="SimSun" panose="02010600030101010101" pitchFamily="2" charset="-122"/>
              </a:rPr>
              <a:t>, which make CA suitable for many industrial applications, are as follows:</a:t>
            </a:r>
          </a:p>
          <a:p>
            <a:pPr marL="285750" indent="-285750" algn="just">
              <a:buFont typeface="Arial" panose="020B0604020202020204" pitchFamily="34" charset="0"/>
              <a:buChar char="•"/>
            </a:pPr>
            <a:r>
              <a:rPr lang="en-US" sz="1600" b="1" i="1" dirty="0">
                <a:solidFill>
                  <a:srgbClr val="7030A0"/>
                </a:solidFill>
                <a:latin typeface="Times New Roman" panose="02020603050405020304" pitchFamily="18" charset="0"/>
                <a:ea typeface="SimSun" panose="02010600030101010101" pitchFamily="2" charset="-122"/>
              </a:rPr>
              <a:t>local interactions </a:t>
            </a:r>
            <a:r>
              <a:rPr lang="en-US" sz="1600" dirty="0">
                <a:solidFill>
                  <a:srgbClr val="000000"/>
                </a:solidFill>
                <a:latin typeface="Times New Roman" panose="02020603050405020304" pitchFamily="18" charset="0"/>
                <a:ea typeface="SimSun" panose="02010600030101010101" pitchFamily="2" charset="-122"/>
              </a:rPr>
              <a:t>(CA models are based on simple local interactions between individual cells, which can be easily programmed and simulated. These interactions can be described using simple rules and can be easily modified to model complex behaviors);</a:t>
            </a:r>
          </a:p>
          <a:p>
            <a:pPr marL="285750" indent="-285750" algn="just">
              <a:buFont typeface="Arial" panose="020B0604020202020204" pitchFamily="34" charset="0"/>
              <a:buChar char="•"/>
            </a:pPr>
            <a:r>
              <a:rPr lang="en-US" sz="1600" b="1" i="1" dirty="0">
                <a:solidFill>
                  <a:srgbClr val="7030A0"/>
                </a:solidFill>
                <a:latin typeface="Times New Roman" panose="02020603050405020304" pitchFamily="18" charset="0"/>
                <a:ea typeface="SimSun" panose="02010600030101010101" pitchFamily="2" charset="-122"/>
              </a:rPr>
              <a:t>emergent behavior </a:t>
            </a:r>
            <a:r>
              <a:rPr lang="en-US" sz="1600" dirty="0">
                <a:solidFill>
                  <a:srgbClr val="000000"/>
                </a:solidFill>
                <a:latin typeface="Times New Roman" panose="02020603050405020304" pitchFamily="18" charset="0"/>
                <a:ea typeface="SimSun" panose="02010600030101010101" pitchFamily="2" charset="-122"/>
              </a:rPr>
              <a:t>(the complex, emergent, and difficult to predict behavior of a CA system emerges from the local interactions of individual cells);</a:t>
            </a:r>
          </a:p>
          <a:p>
            <a:pPr marL="285750" indent="-285750" algn="just">
              <a:buFont typeface="Arial" panose="020B0604020202020204" pitchFamily="34" charset="0"/>
              <a:buChar char="•"/>
            </a:pPr>
            <a:r>
              <a:rPr lang="en-US" sz="1600" b="1" i="1" dirty="0">
                <a:solidFill>
                  <a:srgbClr val="7030A0"/>
                </a:solidFill>
                <a:latin typeface="Times New Roman" panose="02020603050405020304" pitchFamily="18" charset="0"/>
                <a:ea typeface="SimSun" panose="02010600030101010101" pitchFamily="2" charset="-122"/>
              </a:rPr>
              <a:t>scalability</a:t>
            </a:r>
            <a:r>
              <a:rPr lang="en-US" sz="1600" dirty="0">
                <a:solidFill>
                  <a:srgbClr val="000000"/>
                </a:solidFill>
                <a:latin typeface="Times New Roman" panose="02020603050405020304" pitchFamily="18" charset="0"/>
                <a:ea typeface="SimSun" panose="02010600030101010101" pitchFamily="2" charset="-122"/>
              </a:rPr>
              <a:t> (CA models can be scaled up or down depending on the complexity of the system being modeled); </a:t>
            </a:r>
            <a:r>
              <a:rPr lang="en-US" sz="1600" i="1" dirty="0">
                <a:solidFill>
                  <a:srgbClr val="000000"/>
                </a:solidFill>
                <a:latin typeface="Times New Roman" panose="02020603050405020304" pitchFamily="18" charset="0"/>
                <a:ea typeface="SimSun" panose="02010600030101010101" pitchFamily="2" charset="-122"/>
              </a:rPr>
              <a:t>parallel processing </a:t>
            </a:r>
            <a:r>
              <a:rPr lang="en-US" sz="1600" dirty="0">
                <a:solidFill>
                  <a:srgbClr val="000000"/>
                </a:solidFill>
                <a:latin typeface="Times New Roman" panose="02020603050405020304" pitchFamily="18" charset="0"/>
                <a:ea typeface="SimSun" panose="02010600030101010101" pitchFamily="2" charset="-122"/>
              </a:rPr>
              <a:t>(CA models can be efficiently simulated using parallel processing techniques. This makes them suitable for simulating large systems with many cells or agents);</a:t>
            </a:r>
          </a:p>
          <a:p>
            <a:pPr marL="285750" indent="-285750" algn="just">
              <a:buFont typeface="Arial" panose="020B0604020202020204" pitchFamily="34" charset="0"/>
              <a:buChar char="•"/>
            </a:pPr>
            <a:r>
              <a:rPr lang="en-US" sz="1600" b="1" i="1" dirty="0">
                <a:solidFill>
                  <a:srgbClr val="7030A0"/>
                </a:solidFill>
                <a:latin typeface="Times New Roman" panose="02020603050405020304" pitchFamily="18" charset="0"/>
                <a:ea typeface="SimSun" panose="02010600030101010101" pitchFamily="2" charset="-122"/>
              </a:rPr>
              <a:t>modularity</a:t>
            </a:r>
            <a:r>
              <a:rPr lang="en-US" sz="1600" dirty="0">
                <a:solidFill>
                  <a:srgbClr val="000000"/>
                </a:solidFill>
                <a:latin typeface="Times New Roman" panose="02020603050405020304" pitchFamily="18" charset="0"/>
                <a:ea typeface="SimSun" panose="02010600030101010101" pitchFamily="2" charset="-122"/>
              </a:rPr>
              <a:t> (CA models can be modularized, allowing different components of the system to be modeled separately and then integrated into a larger model); and …</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ea typeface="SimSun" panose="02010600030101010101" pitchFamily="2" charset="-122"/>
              </a:rPr>
              <a:t> </a:t>
            </a:r>
            <a:r>
              <a:rPr lang="en-US" sz="1600" b="1" i="1" dirty="0">
                <a:solidFill>
                  <a:srgbClr val="7030A0"/>
                </a:solidFill>
                <a:latin typeface="Times New Roman" panose="02020603050405020304" pitchFamily="18" charset="0"/>
                <a:ea typeface="SimSun" panose="02010600030101010101" pitchFamily="2" charset="-122"/>
              </a:rPr>
              <a:t>flexibility </a:t>
            </a:r>
            <a:r>
              <a:rPr lang="en-US" sz="1600" dirty="0">
                <a:solidFill>
                  <a:srgbClr val="000000"/>
                </a:solidFill>
                <a:latin typeface="Times New Roman" panose="02020603050405020304" pitchFamily="18" charset="0"/>
                <a:ea typeface="SimSun" panose="02010600030101010101" pitchFamily="2" charset="-122"/>
              </a:rPr>
              <a:t>(CA models can be easily modified and adapted to model different systems and scenarios. This makes them useful for simulating and testing different designs and scenarios before implementing them in the real world).</a:t>
            </a:r>
            <a:endParaRPr lang="en-US" sz="1600" dirty="0"/>
          </a:p>
        </p:txBody>
      </p:sp>
      <p:sp>
        <p:nvSpPr>
          <p:cNvPr id="6" name="Rectangle 5"/>
          <p:cNvSpPr/>
          <p:nvPr/>
        </p:nvSpPr>
        <p:spPr>
          <a:xfrm>
            <a:off x="593104" y="139265"/>
            <a:ext cx="10393294" cy="707886"/>
          </a:xfrm>
          <a:prstGeom prst="rect">
            <a:avLst/>
          </a:prstGeom>
        </p:spPr>
        <p:txBody>
          <a:bodyPr wrap="none">
            <a:spAutoFit/>
          </a:bodyPr>
          <a:lstStyle/>
          <a:p>
            <a:pPr indent="173990"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Cellular Automata? What is so special about it?</a:t>
            </a:r>
            <a:endParaRPr lang="fi-FI" sz="4000" b="1" dirty="0">
              <a:ln w="0"/>
              <a:solidFill>
                <a:srgbClr val="FF0000"/>
              </a:solidFill>
              <a:effectLst>
                <a:outerShdw blurRad="38100" dist="19050" dir="2700000" algn="tl" rotWithShape="0">
                  <a:schemeClr val="dk1">
                    <a:alpha val="40000"/>
                  </a:schemeClr>
                </a:outerShdw>
              </a:effectLst>
            </a:endParaRPr>
          </a:p>
        </p:txBody>
      </p:sp>
      <p:pic>
        <p:nvPicPr>
          <p:cNvPr id="1026" name="Picture 2" descr="File:Oscillator.gif - Wikimedia Comm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75952" y="980389"/>
            <a:ext cx="2337491" cy="232841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7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50" y="17360"/>
            <a:ext cx="12095513" cy="6858000"/>
            <a:chOff x="39925" y="17360"/>
            <a:chExt cx="12095513" cy="6858000"/>
          </a:xfrm>
        </p:grpSpPr>
        <p:pic>
          <p:nvPicPr>
            <p:cNvPr id="2056" name="Picture 8" descr="John Conway and The Game of Life - webmindse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30956" y="1313326"/>
              <a:ext cx="5762107" cy="37495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692271" y="39806"/>
              <a:ext cx="4443167" cy="6706483"/>
              <a:chOff x="7692271" y="39806"/>
              <a:chExt cx="4443167" cy="6706483"/>
            </a:xfrm>
          </p:grpSpPr>
          <p:pic>
            <p:nvPicPr>
              <p:cNvPr id="2050" name="Picture 2" descr="https://d2r55xnwy6nx47.cloudfront.net/uploads/2015/08/Conway_1k.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931" y="39806"/>
                <a:ext cx="4435614" cy="28831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2r55xnwy6nx47.cloudfront.net/uploads/2015/08/Conway_SurveyOfLifeForm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1698" y="2932878"/>
                <a:ext cx="4420420" cy="349571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956690" y="2614534"/>
                <a:ext cx="4020652" cy="307777"/>
              </a:xfrm>
              <a:prstGeom prst="rect">
                <a:avLst/>
              </a:prstGeom>
              <a:solidFill>
                <a:schemeClr val="tx1"/>
              </a:solidFill>
            </p:spPr>
            <p:txBody>
              <a:bodyPr wrap="none">
                <a:spAutoFit/>
              </a:bodyPr>
              <a:lstStyle/>
              <a:p>
                <a:r>
                  <a:rPr lang="en-US" sz="1400" dirty="0">
                    <a:solidFill>
                      <a:schemeClr val="bg1"/>
                    </a:solidFill>
                    <a:latin typeface="Times New Roman" panose="02020603050405020304" pitchFamily="18" charset="0"/>
                    <a:cs typeface="Times New Roman" panose="02020603050405020304" pitchFamily="18" charset="0"/>
                  </a:rPr>
                  <a:t>John Horton Conway at Princeton University in 2009</a:t>
                </a:r>
              </a:p>
            </p:txBody>
          </p:sp>
          <p:sp>
            <p:nvSpPr>
              <p:cNvPr id="8" name="Rectangle 7"/>
              <p:cNvSpPr/>
              <p:nvPr/>
            </p:nvSpPr>
            <p:spPr>
              <a:xfrm>
                <a:off x="7692271" y="6438512"/>
                <a:ext cx="4443167" cy="307777"/>
              </a:xfrm>
              <a:prstGeom prst="rect">
                <a:avLst/>
              </a:prstGeom>
              <a:solidFill>
                <a:schemeClr val="tx1"/>
              </a:solidFill>
            </p:spPr>
            <p:txBody>
              <a:bodyPr wrap="square">
                <a:spAutoFit/>
              </a:bodyPr>
              <a:lstStyle/>
              <a:p>
                <a:r>
                  <a:rPr lang="en-US" sz="1400" dirty="0">
                    <a:solidFill>
                      <a:schemeClr val="bg1"/>
                    </a:solidFill>
                    <a:latin typeface="Times New Roman" panose="02020603050405020304" pitchFamily="18" charset="0"/>
                    <a:cs typeface="Times New Roman" panose="02020603050405020304" pitchFamily="18" charset="0"/>
                  </a:rPr>
                  <a:t>Survey of Life-forms, from a 1970 letter to Martin Gardner</a:t>
                </a:r>
              </a:p>
            </p:txBody>
          </p:sp>
        </p:grpSp>
        <p:pic>
          <p:nvPicPr>
            <p:cNvPr id="2054" name="Picture 6" descr="https://d2r55xnwy6nx47.cloudfront.net/uploads/2015/08/ConwayGameOfLife_KelvinBrodie_SunNew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4377" y="2932877"/>
              <a:ext cx="5777894" cy="38134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37867" y="2989438"/>
              <a:ext cx="3616696" cy="307777"/>
            </a:xfrm>
            <a:prstGeom prst="rect">
              <a:avLst/>
            </a:prstGeom>
            <a:solidFill>
              <a:schemeClr val="tx1"/>
            </a:solidFill>
          </p:spPr>
          <p:txBody>
            <a:bodyPr wrap="none">
              <a:spAutoFit/>
            </a:bodyPr>
            <a:lstStyle/>
            <a:p>
              <a:r>
                <a:rPr lang="en-US" sz="1400" dirty="0">
                  <a:solidFill>
                    <a:schemeClr val="bg1"/>
                  </a:solidFill>
                  <a:latin typeface="Times New Roman" panose="02020603050405020304" pitchFamily="18" charset="0"/>
                  <a:cs typeface="Times New Roman" panose="02020603050405020304" pitchFamily="18" charset="0"/>
                </a:rPr>
                <a:t>John Conway playing the Game of Life in 1974</a:t>
              </a:r>
            </a:p>
          </p:txBody>
        </p:sp>
        <p:pic>
          <p:nvPicPr>
            <p:cNvPr id="7" name="Picture 6"/>
            <p:cNvPicPr>
              <a:picLocks noChangeAspect="1"/>
            </p:cNvPicPr>
            <p:nvPr/>
          </p:nvPicPr>
          <p:blipFill>
            <a:blip r:embed="rId7"/>
            <a:stretch>
              <a:fillRect/>
            </a:stretch>
          </p:blipFill>
          <p:spPr>
            <a:xfrm rot="5400000" flipV="1">
              <a:off x="-2494766" y="2552051"/>
              <a:ext cx="6858000" cy="1788618"/>
            </a:xfrm>
            <a:prstGeom prst="rect">
              <a:avLst/>
            </a:prstGeom>
          </p:spPr>
        </p:pic>
        <p:sp>
          <p:nvSpPr>
            <p:cNvPr id="9" name="Rectangle 8"/>
            <p:cNvSpPr/>
            <p:nvPr/>
          </p:nvSpPr>
          <p:spPr>
            <a:xfrm>
              <a:off x="1732546" y="23191"/>
              <a:ext cx="5960517" cy="1323439"/>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Conway’s Famous Invention “</a:t>
              </a:r>
              <a:r>
                <a:rPr lang="en-US" sz="4000" b="1" cap="none" spc="0" dirty="0">
                  <a:ln w="0"/>
                  <a:solidFill>
                    <a:srgbClr val="FF0000"/>
                  </a:solidFill>
                  <a:effectLst>
                    <a:outerShdw blurRad="38100" dist="19050" dir="2700000" algn="tl" rotWithShape="0">
                      <a:schemeClr val="dk1">
                        <a:alpha val="40000"/>
                      </a:schemeClr>
                    </a:outerShdw>
                  </a:effectLst>
                </a:rPr>
                <a:t>Game of Life</a:t>
              </a:r>
              <a:r>
                <a:rPr lang="en-US" sz="4000" b="0" cap="none" spc="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79254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19654" y="1177276"/>
            <a:ext cx="5610310" cy="2854327"/>
            <a:chOff x="2762250" y="1733550"/>
            <a:chExt cx="6667500" cy="3390900"/>
          </a:xfrm>
        </p:grpSpPr>
        <p:pic>
          <p:nvPicPr>
            <p:cNvPr id="4" name="Picture 3"/>
            <p:cNvPicPr>
              <a:picLocks noChangeAspect="1"/>
            </p:cNvPicPr>
            <p:nvPr/>
          </p:nvPicPr>
          <p:blipFill>
            <a:blip r:embed="rId2"/>
            <a:stretch>
              <a:fillRect/>
            </a:stretch>
          </p:blipFill>
          <p:spPr>
            <a:xfrm>
              <a:off x="2762250" y="1733550"/>
              <a:ext cx="6667500" cy="3390900"/>
            </a:xfrm>
            <a:prstGeom prst="rect">
              <a:avLst/>
            </a:prstGeom>
          </p:spPr>
        </p:pic>
        <p:sp>
          <p:nvSpPr>
            <p:cNvPr id="5" name="Rectangle 4"/>
            <p:cNvSpPr/>
            <p:nvPr/>
          </p:nvSpPr>
          <p:spPr>
            <a:xfrm>
              <a:off x="4186989" y="2338940"/>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86989" y="4358640"/>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67676" y="2337336"/>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67676" y="4357036"/>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49970" y="2337338"/>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49970" y="4357038"/>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22643" y="2337334"/>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22643" y="4357034"/>
              <a:ext cx="365760" cy="36576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96252" y="1079938"/>
            <a:ext cx="6323402" cy="3231654"/>
          </a:xfrm>
          <a:prstGeom prst="rect">
            <a:avLst/>
          </a:prstGeom>
          <a:solidFill>
            <a:schemeClr val="bg1">
              <a:lumMod val="85000"/>
            </a:schemeClr>
          </a:solidFill>
          <a:ln w="38100">
            <a:solidFill>
              <a:schemeClr val="tx1"/>
            </a:solidFill>
          </a:ln>
        </p:spPr>
        <p:txBody>
          <a:bodyPr wrap="square">
            <a:spAutoFit/>
          </a:bodyPr>
          <a:lstStyle/>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1:</a:t>
            </a:r>
            <a:r>
              <a:rPr lang="en-US" dirty="0">
                <a:solidFill>
                  <a:srgbClr val="000000"/>
                </a:solidFill>
                <a:latin typeface="Times New Roman" panose="02020603050405020304" pitchFamily="18" charset="0"/>
                <a:ea typeface="Calibri" panose="020F0502020204030204" pitchFamily="34" charset="0"/>
              </a:rPr>
              <a:t> Any live cell with fewer than two live neighbors dies (becomes empty), as if caused by underpopulation.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2:</a:t>
            </a:r>
            <a:r>
              <a:rPr lang="en-US" dirty="0">
                <a:solidFill>
                  <a:srgbClr val="000000"/>
                </a:solidFill>
                <a:latin typeface="Times New Roman" panose="02020603050405020304" pitchFamily="18" charset="0"/>
                <a:ea typeface="Calibri" panose="020F0502020204030204" pitchFamily="34" charset="0"/>
              </a:rPr>
              <a:t> Any live cell with two or three live neighbors continue living in the next generation.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3: </a:t>
            </a:r>
            <a:r>
              <a:rPr lang="en-US" dirty="0">
                <a:solidFill>
                  <a:srgbClr val="000000"/>
                </a:solidFill>
                <a:latin typeface="Times New Roman" panose="02020603050405020304" pitchFamily="18" charset="0"/>
                <a:ea typeface="Calibri" panose="020F0502020204030204" pitchFamily="34" charset="0"/>
              </a:rPr>
              <a:t>Any live cell with more than three live neighbors dies (becomes empty), as if by overpopulation.</a:t>
            </a:r>
            <a:endParaRPr lang="fi-FI" dirty="0">
              <a:solidFill>
                <a:srgbClr val="000000"/>
              </a:solidFill>
              <a:latin typeface="Times New Roman" panose="02020603050405020304" pitchFamily="18" charset="0"/>
              <a:ea typeface="Calibri" panose="020F0502020204030204" pitchFamily="34" charset="0"/>
            </a:endParaRPr>
          </a:p>
          <a:p>
            <a:pPr indent="173990" algn="just">
              <a:spcBef>
                <a:spcPts val="1200"/>
              </a:spcBef>
              <a:spcAft>
                <a:spcPts val="1200"/>
              </a:spcAft>
            </a:pPr>
            <a:r>
              <a:rPr lang="en-US" b="1" i="1" dirty="0">
                <a:solidFill>
                  <a:srgbClr val="FF393E"/>
                </a:solidFill>
                <a:latin typeface="Times New Roman" panose="02020603050405020304" pitchFamily="18" charset="0"/>
                <a:ea typeface="Calibri" panose="020F0502020204030204" pitchFamily="34" charset="0"/>
              </a:rPr>
              <a:t>Rule 4: </a:t>
            </a:r>
            <a:r>
              <a:rPr lang="en-US" dirty="0">
                <a:solidFill>
                  <a:srgbClr val="000000"/>
                </a:solidFill>
                <a:latin typeface="Times New Roman" panose="02020603050405020304" pitchFamily="18" charset="0"/>
                <a:ea typeface="Calibri" panose="020F0502020204030204" pitchFamily="34" charset="0"/>
              </a:rPr>
              <a:t>Any dead (or empty) cell with exactly three live neighbors becomes a live cell, as if by reproduction.</a:t>
            </a:r>
            <a:endParaRPr lang="fi-FI" dirty="0">
              <a:solidFill>
                <a:srgbClr val="000000"/>
              </a:solidFill>
              <a:latin typeface="Times New Roman" panose="02020603050405020304" pitchFamily="18" charset="0"/>
              <a:ea typeface="Calibri" panose="020F0502020204030204" pitchFamily="34" charset="0"/>
            </a:endParaRPr>
          </a:p>
        </p:txBody>
      </p:sp>
      <p:sp>
        <p:nvSpPr>
          <p:cNvPr id="15" name="Rectangle 14"/>
          <p:cNvSpPr/>
          <p:nvPr/>
        </p:nvSpPr>
        <p:spPr>
          <a:xfrm>
            <a:off x="310975" y="231628"/>
            <a:ext cx="4639860" cy="707886"/>
          </a:xfrm>
          <a:prstGeom prst="rect">
            <a:avLst/>
          </a:prstGeom>
        </p:spPr>
        <p:txBody>
          <a:bodyPr wrap="none">
            <a:spAutoFit/>
          </a:bodyPr>
          <a:lstStyle/>
          <a:p>
            <a:pPr indent="173990" algn="just">
              <a:spcBef>
                <a:spcPts val="300"/>
              </a:spcBef>
              <a:spcAft>
                <a:spcPts val="300"/>
              </a:spcAft>
            </a:pPr>
            <a:r>
              <a:rPr lang="en-US" sz="4000" b="1" dirty="0">
                <a:ln w="0"/>
                <a:solidFill>
                  <a:srgbClr val="FF0000"/>
                </a:solidFill>
                <a:effectLst>
                  <a:outerShdw blurRad="38100" dist="19050" dir="2700000" algn="tl" rotWithShape="0">
                    <a:schemeClr val="dk1">
                      <a:alpha val="40000"/>
                    </a:schemeClr>
                  </a:outerShdw>
                </a:effectLst>
              </a:rPr>
              <a:t>“Game of Life” rules</a:t>
            </a:r>
            <a:endParaRPr lang="fi-FI" sz="4000" b="1" dirty="0">
              <a:ln w="0"/>
              <a:solidFill>
                <a:srgbClr val="FF0000"/>
              </a:solidFill>
              <a:effectLst>
                <a:outerShdw blurRad="38100" dist="19050" dir="2700000" algn="tl" rotWithShape="0">
                  <a:schemeClr val="dk1">
                    <a:alpha val="40000"/>
                  </a:schemeClr>
                </a:outerShdw>
              </a:effectLst>
            </a:endParaRPr>
          </a:p>
        </p:txBody>
      </p:sp>
      <p:sp>
        <p:nvSpPr>
          <p:cNvPr id="16" name="Rectangle 15"/>
          <p:cNvSpPr/>
          <p:nvPr/>
        </p:nvSpPr>
        <p:spPr>
          <a:xfrm>
            <a:off x="8105479" y="469390"/>
            <a:ext cx="2962671" cy="707886"/>
          </a:xfrm>
          <a:prstGeom prst="rect">
            <a:avLst/>
          </a:prstGeom>
          <a:noFill/>
        </p:spPr>
        <p:txBody>
          <a:bodyPr wrap="none" lIns="91440" tIns="45720" rIns="91440" bIns="45720">
            <a:spAutoFit/>
          </a:bodyPr>
          <a:lstStyle/>
          <a:p>
            <a:pPr algn="ctr"/>
            <a:r>
              <a:rPr lang="en-US" sz="4000" b="0" cap="none" spc="0" dirty="0">
                <a:ln w="0"/>
                <a:solidFill>
                  <a:srgbClr val="FF0000"/>
                </a:solidFill>
                <a:effectLst>
                  <a:outerShdw blurRad="38100" dist="19050" dir="2700000" algn="tl" rotWithShape="0">
                    <a:schemeClr val="dk1">
                      <a:alpha val="40000"/>
                    </a:schemeClr>
                  </a:outerShdw>
                </a:effectLst>
              </a:rPr>
              <a:t>E x a m p l e s</a:t>
            </a:r>
          </a:p>
        </p:txBody>
      </p:sp>
      <p:pic>
        <p:nvPicPr>
          <p:cNvPr id="4098" name="Picture 2" descr="Why John Conway's 'Game of Life' is a Programmer's Sanctuary | by Ryan Z |  Level Up Cod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3876" y="4077835"/>
            <a:ext cx="2734273" cy="272667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5047676" y="3984468"/>
            <a:ext cx="2116691" cy="2838074"/>
          </a:xfrm>
          <a:prstGeom prst="rect">
            <a:avLst/>
          </a:prstGeom>
        </p:spPr>
      </p:pic>
      <p:grpSp>
        <p:nvGrpSpPr>
          <p:cNvPr id="21" name="Group 20"/>
          <p:cNvGrpSpPr/>
          <p:nvPr/>
        </p:nvGrpSpPr>
        <p:grpSpPr>
          <a:xfrm>
            <a:off x="1055694" y="4529872"/>
            <a:ext cx="3248629" cy="2146257"/>
            <a:chOff x="310975" y="4492164"/>
            <a:chExt cx="3248629" cy="2146257"/>
          </a:xfrm>
        </p:grpSpPr>
        <p:pic>
          <p:nvPicPr>
            <p:cNvPr id="19" name="Picture 18"/>
            <p:cNvPicPr>
              <a:picLocks noChangeAspect="1"/>
            </p:cNvPicPr>
            <p:nvPr/>
          </p:nvPicPr>
          <p:blipFill>
            <a:blip r:embed="rId5"/>
            <a:stretch>
              <a:fillRect/>
            </a:stretch>
          </p:blipFill>
          <p:spPr>
            <a:xfrm>
              <a:off x="310975" y="4515438"/>
              <a:ext cx="3248629" cy="2092750"/>
            </a:xfrm>
            <a:prstGeom prst="rect">
              <a:avLst/>
            </a:prstGeom>
            <a:ln w="25400">
              <a:solidFill>
                <a:schemeClr val="tx1"/>
              </a:solidFill>
            </a:ln>
          </p:spPr>
        </p:pic>
        <p:pic>
          <p:nvPicPr>
            <p:cNvPr id="4100" name="Picture 4" descr="Conway's Game of Life - Wikipedia"/>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896" y="4492164"/>
              <a:ext cx="2980913" cy="21462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796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04" y="1697844"/>
            <a:ext cx="7007191" cy="5047536"/>
          </a:xfrm>
          <a:prstGeom prst="rect">
            <a:avLst/>
          </a:prstGeom>
        </p:spPr>
        <p:txBody>
          <a:bodyPr wrap="square">
            <a:spAutoFit/>
          </a:bodyPr>
          <a:lstStyle/>
          <a:p>
            <a:pPr algn="just"/>
            <a:r>
              <a:rPr lang="en-US" dirty="0">
                <a:solidFill>
                  <a:srgbClr val="202122"/>
                </a:solidFill>
                <a:latin typeface="Arial" panose="020B0604020202020204" pitchFamily="34" charset="0"/>
              </a:rPr>
              <a:t>The </a:t>
            </a:r>
            <a:r>
              <a:rPr lang="en-US" b="1" dirty="0">
                <a:solidFill>
                  <a:srgbClr val="202122"/>
                </a:solidFill>
                <a:latin typeface="Arial" panose="020B0604020202020204" pitchFamily="34" charset="0"/>
              </a:rPr>
              <a:t>Moore neighborhood</a:t>
            </a:r>
            <a:r>
              <a:rPr lang="en-US" dirty="0">
                <a:solidFill>
                  <a:srgbClr val="202122"/>
                </a:solidFill>
                <a:latin typeface="Arial" panose="020B0604020202020204" pitchFamily="34" charset="0"/>
              </a:rPr>
              <a:t> is the set of all cells that are orthogonally or diagonally-adjacent to the region of interest. For example, the Moore neighborhood of a single cell consists of the eight cells immediately surrounding it. The Moore neighborhood is the neighborhood of interest in Conway's Game of Life and all Life-like cellular automata.</a:t>
            </a:r>
          </a:p>
          <a:p>
            <a:pPr algn="just"/>
            <a:endParaRPr lang="en-US" sz="800"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Moore neighborhood can be defined using </a:t>
            </a:r>
            <a:r>
              <a:rPr lang="en-US" b="1" dirty="0">
                <a:latin typeface="Arial" panose="020B0604020202020204" pitchFamily="34" charset="0"/>
                <a:cs typeface="Arial" panose="020B0604020202020204" pitchFamily="34" charset="0"/>
              </a:rPr>
              <a:t>Hensel notation</a:t>
            </a:r>
            <a:r>
              <a:rPr lang="en-US" dirty="0">
                <a:latin typeface="Arial" panose="020B0604020202020204" pitchFamily="34" charset="0"/>
                <a:cs typeface="Arial" panose="020B0604020202020204" pitchFamily="34" charset="0"/>
              </a:rPr>
              <a:t>, which represents the relative permutations of the cells using letters.</a:t>
            </a:r>
          </a:p>
          <a:p>
            <a:pPr algn="just"/>
            <a:endParaRPr lang="en-US" sz="800" dirty="0">
              <a:solidFill>
                <a:srgbClr val="202122"/>
              </a:solidFill>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Consider, for example </a:t>
            </a:r>
            <a:r>
              <a:rPr lang="en-US" b="1" dirty="0">
                <a:latin typeface="Arial" panose="020B0604020202020204" pitchFamily="34" charset="0"/>
                <a:cs typeface="Arial" panose="020B0604020202020204" pitchFamily="34" charset="0"/>
              </a:rPr>
              <a:t>“Just Friends”</a:t>
            </a:r>
            <a:r>
              <a:rPr lang="en-US" dirty="0">
                <a:latin typeface="Arial" panose="020B0604020202020204" pitchFamily="34" charset="0"/>
                <a:cs typeface="Arial" panose="020B0604020202020204" pitchFamily="34" charset="0"/>
              </a:rPr>
              <a:t>, which is a two-state rule created by David Bell in 2000 as follows: “</a:t>
            </a:r>
            <a:r>
              <a:rPr lang="en-US" b="1" i="1" dirty="0">
                <a:solidFill>
                  <a:srgbClr val="7030A0"/>
                </a:solidFill>
                <a:latin typeface="Arial" panose="020B0604020202020204" pitchFamily="34" charset="0"/>
                <a:cs typeface="Arial" panose="020B0604020202020204" pitchFamily="34" charset="0"/>
              </a:rPr>
              <a:t>A cell stays alive only if it has 1 or 2 live neighbors (in any position). A cell is born only if it has exactly two live neighbors which are not adjacent vertically or horizontally.</a:t>
            </a:r>
            <a:r>
              <a:rPr lang="en-US" dirty="0">
                <a:latin typeface="Arial" panose="020B0604020202020204" pitchFamily="34" charset="0"/>
                <a:cs typeface="Arial" panose="020B0604020202020204" pitchFamily="34" charset="0"/>
              </a:rPr>
              <a:t>” Using Hensel notation, the Just Friends rule could be encoded as: </a:t>
            </a:r>
            <a:r>
              <a:rPr lang="en-US" b="1" dirty="0">
                <a:solidFill>
                  <a:srgbClr val="FF0000"/>
                </a:solidFill>
                <a:latin typeface="Arial" panose="020B0604020202020204" pitchFamily="34" charset="0"/>
                <a:cs typeface="Arial" panose="020B0604020202020204" pitchFamily="34" charset="0"/>
              </a:rPr>
              <a:t>B2-a</a:t>
            </a:r>
            <a:r>
              <a:rPr lang="en-US" b="1"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S12</a:t>
            </a:r>
            <a:r>
              <a:rPr lang="en-US" dirty="0">
                <a:latin typeface="Arial" panose="020B0604020202020204" pitchFamily="34" charset="0"/>
                <a:cs typeface="Arial" panose="020B0604020202020204" pitchFamily="34" charset="0"/>
              </a:rPr>
              <a:t> , which means that a dead cell will be born (</a:t>
            </a:r>
            <a:r>
              <a:rPr lang="en-US" b="1" dirty="0">
                <a:solidFill>
                  <a:srgbClr val="FF0000"/>
                </a:solidFill>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with 2 neighbors (</a:t>
            </a:r>
            <a:r>
              <a:rPr lang="en-US" b="1" dirty="0">
                <a:solidFill>
                  <a:srgbClr val="FF0000"/>
                </a:solidFill>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except (</a:t>
            </a:r>
            <a:r>
              <a:rPr lang="en-US" b="1" dirty="0">
                <a:solidFill>
                  <a:srgbClr val="FF0000"/>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when they are adjacent (</a:t>
            </a:r>
            <a:r>
              <a:rPr lang="en-US" b="1"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and that a live cell will survive (</a:t>
            </a:r>
            <a:r>
              <a:rPr lang="en-US" b="1" dirty="0">
                <a:solidFill>
                  <a:srgbClr val="FF0000"/>
                </a:solidFill>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 with 1 or 2 neighbors (</a:t>
            </a:r>
            <a:r>
              <a:rPr lang="en-US" b="1" dirty="0">
                <a:solidFill>
                  <a:srgbClr val="FF0000"/>
                </a:solidFill>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 in any configuration.</a:t>
            </a:r>
            <a:endParaRPr lang="en-US" dirty="0">
              <a:solidFill>
                <a:srgbClr val="202122"/>
              </a:solidFill>
              <a:latin typeface="Arial" panose="020B0604020202020204" pitchFamily="34" charset="0"/>
              <a:cs typeface="Arial" panose="020B0604020202020204" pitchFamily="34" charset="0"/>
            </a:endParaRPr>
          </a:p>
        </p:txBody>
      </p:sp>
      <p:pic>
        <p:nvPicPr>
          <p:cNvPr id="10" name="Picture 9">
            <a:hlinkClick r:id="rId2"/>
          </p:cNvPr>
          <p:cNvPicPr>
            <a:picLocks noChangeAspect="1"/>
          </p:cNvPicPr>
          <p:nvPr/>
        </p:nvPicPr>
        <p:blipFill>
          <a:blip r:embed="rId3"/>
          <a:stretch>
            <a:fillRect/>
          </a:stretch>
        </p:blipFill>
        <p:spPr>
          <a:xfrm>
            <a:off x="7201739" y="130476"/>
            <a:ext cx="4993237" cy="6570879"/>
          </a:xfrm>
          <a:prstGeom prst="rect">
            <a:avLst/>
          </a:prstGeom>
        </p:spPr>
      </p:pic>
      <p:sp>
        <p:nvSpPr>
          <p:cNvPr id="11" name="Rectangle 10"/>
          <p:cNvSpPr/>
          <p:nvPr/>
        </p:nvSpPr>
        <p:spPr>
          <a:xfrm>
            <a:off x="404259" y="130476"/>
            <a:ext cx="5960517" cy="1446550"/>
          </a:xfrm>
          <a:prstGeom prst="rect">
            <a:avLst/>
          </a:prstGeom>
          <a:noFill/>
        </p:spPr>
        <p:txBody>
          <a:bodyPr wrap="square" lIns="91440" tIns="45720" rIns="91440" bIns="45720">
            <a:spAutoFit/>
          </a:bodyPr>
          <a:lstStyle/>
          <a:p>
            <a:pPr algn="ctr"/>
            <a:r>
              <a:rPr lang="en-US" sz="4400" b="1" cap="none" spc="0" dirty="0">
                <a:ln w="0"/>
                <a:solidFill>
                  <a:srgbClr val="FF0000"/>
                </a:solidFill>
                <a:effectLst>
                  <a:outerShdw blurRad="38100" dist="19050" dir="2700000" algn="tl" rotWithShape="0">
                    <a:schemeClr val="dk1">
                      <a:alpha val="40000"/>
                    </a:schemeClr>
                  </a:outerShdw>
                </a:effectLst>
              </a:rPr>
              <a:t>Cellular Automata Rules Generalization</a:t>
            </a:r>
          </a:p>
        </p:txBody>
      </p:sp>
      <p:sp>
        <p:nvSpPr>
          <p:cNvPr id="9" name="Rectangle 8"/>
          <p:cNvSpPr/>
          <p:nvPr/>
        </p:nvSpPr>
        <p:spPr>
          <a:xfrm>
            <a:off x="7786404" y="5469904"/>
            <a:ext cx="1777199" cy="1015663"/>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With respect to possible rotations</a:t>
            </a:r>
          </a:p>
        </p:txBody>
      </p:sp>
    </p:spTree>
    <p:extLst>
      <p:ext uri="{BB962C8B-B14F-4D97-AF65-F5344CB8AC3E}">
        <p14:creationId xmlns:p14="http://schemas.microsoft.com/office/powerpoint/2010/main" val="352557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046" y="514896"/>
            <a:ext cx="2454555" cy="25126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513" y="129308"/>
            <a:ext cx="5381357" cy="3151115"/>
          </a:xfrm>
          <a:prstGeom prst="rect">
            <a:avLst/>
          </a:prstGeom>
        </p:spPr>
      </p:pic>
      <p:pic>
        <p:nvPicPr>
          <p:cNvPr id="1028" name="Picture 4" descr="Traffic Simulation based on Cellular Automaton Method | Meixin Zh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5664" y="3280425"/>
            <a:ext cx="3649807" cy="3663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ffic Simulation in Python : r/Pyth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352" y="3280619"/>
            <a:ext cx="5286366" cy="35405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ffic-simulation GIFs - Get the best GIF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417" y="875448"/>
            <a:ext cx="3879096" cy="29093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14" y="29663"/>
            <a:ext cx="4612841" cy="1261884"/>
          </a:xfrm>
          <a:prstGeom prst="rect">
            <a:avLst/>
          </a:prstGeom>
          <a:solidFill>
            <a:schemeClr val="bg1"/>
          </a:solidFill>
        </p:spPr>
        <p:txBody>
          <a:bodyPr wrap="square" lIns="91440" tIns="45720" rIns="91440" bIns="45720">
            <a:spAutoFit/>
          </a:bodyPr>
          <a:lstStyle/>
          <a:p>
            <a:pPr algn="ctr"/>
            <a:r>
              <a:rPr lang="en-US" sz="4000" b="1" cap="none" spc="0" dirty="0">
                <a:ln w="0"/>
                <a:solidFill>
                  <a:srgbClr val="FF393E"/>
                </a:solidFill>
                <a:effectLst>
                  <a:outerShdw blurRad="38100" dist="19050" dir="2700000" algn="tl" rotWithShape="0">
                    <a:schemeClr val="dk1">
                      <a:alpha val="40000"/>
                    </a:schemeClr>
                  </a:outerShdw>
                </a:effectLst>
              </a:rPr>
              <a:t>Simulating Traffic </a:t>
            </a:r>
            <a:r>
              <a:rPr lang="en-US" sz="3600" b="1" cap="none" spc="0" dirty="0">
                <a:ln w="0"/>
                <a:solidFill>
                  <a:srgbClr val="FF393E"/>
                </a:solidFill>
                <a:effectLst>
                  <a:outerShdw blurRad="38100" dist="19050" dir="2700000" algn="tl" rotWithShape="0">
                    <a:schemeClr val="dk1">
                      <a:alpha val="40000"/>
                    </a:schemeClr>
                  </a:outerShdw>
                </a:effectLst>
              </a:rPr>
              <a:t>with Cellular Automata</a:t>
            </a:r>
          </a:p>
        </p:txBody>
      </p:sp>
      <p:pic>
        <p:nvPicPr>
          <p:cNvPr id="1034" name="Picture 10" descr="GIF by sambmotion - Find &amp; Share on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9843" y="3784771"/>
            <a:ext cx="3040207" cy="304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492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4505</TotalTime>
  <Words>5126</Words>
  <Application>Microsoft Office PowerPoint</Application>
  <PresentationFormat>Widescreen</PresentationFormat>
  <Paragraphs>244</Paragraphs>
  <Slides>31</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Algerian</vt:lpstr>
      <vt:lpstr>Arial</vt:lpstr>
      <vt:lpstr>Calibri</vt:lpstr>
      <vt:lpstr>Calibri Light</vt:lpstr>
      <vt:lpstr>Cambria Math</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432</cp:revision>
  <dcterms:created xsi:type="dcterms:W3CDTF">2020-10-19T08:16:34Z</dcterms:created>
  <dcterms:modified xsi:type="dcterms:W3CDTF">2024-03-15T13:24:57Z</dcterms:modified>
</cp:coreProperties>
</file>