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19" r:id="rId2"/>
    <p:sldId id="431" r:id="rId3"/>
    <p:sldId id="489" r:id="rId4"/>
    <p:sldId id="440" r:id="rId5"/>
    <p:sldId id="474" r:id="rId6"/>
    <p:sldId id="478" r:id="rId7"/>
    <p:sldId id="477" r:id="rId8"/>
    <p:sldId id="476" r:id="rId9"/>
    <p:sldId id="475" r:id="rId10"/>
    <p:sldId id="468" r:id="rId11"/>
    <p:sldId id="466" r:id="rId12"/>
    <p:sldId id="469" r:id="rId13"/>
    <p:sldId id="467" r:id="rId14"/>
    <p:sldId id="482" r:id="rId15"/>
    <p:sldId id="481" r:id="rId16"/>
    <p:sldId id="490" r:id="rId17"/>
    <p:sldId id="480" r:id="rId18"/>
    <p:sldId id="465" r:id="rId19"/>
    <p:sldId id="485" r:id="rId20"/>
    <p:sldId id="483" r:id="rId21"/>
    <p:sldId id="486" r:id="rId22"/>
    <p:sldId id="487" r:id="rId23"/>
    <p:sldId id="463" r:id="rId24"/>
    <p:sldId id="488" r:id="rId25"/>
    <p:sldId id="448" r:id="rId26"/>
    <p:sldId id="458" r:id="rId27"/>
    <p:sldId id="459"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4E4"/>
    <a:srgbClr val="9FC4F8"/>
    <a:srgbClr val="FF393E"/>
    <a:srgbClr val="CF2929"/>
    <a:srgbClr val="FCEFE2"/>
    <a:srgbClr val="C1CCC3"/>
    <a:srgbClr val="8AADA1"/>
    <a:srgbClr val="688579"/>
    <a:srgbClr val="D9E5F1"/>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Relationship Id="rId1" Type="http://schemas.openxmlformats.org/officeDocument/2006/relationships/slideLayout" Target="../slideLayouts/slideLayout2.xml"/><Relationship Id="rId5" Type="http://schemas.openxmlformats.org/officeDocument/2006/relationships/hyperlink" Target="https://doi.org/10.1504/IJSPM.2022.10048910" TargetMode="External"/><Relationship Id="rId4" Type="http://schemas.openxmlformats.org/officeDocument/2006/relationships/hyperlink" Target="https://doi.org/10.1051/e3sconf/20223530300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80/0960085X.2022.2073278"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doi.org/10.1016/j.procs.2021.01.15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49/cim2.12008"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80/0960085X.2022.2073278"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hyperlink" Target="https://doi.org/10.1037/h0029230" TargetMode="External"/><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gif"/><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98.gif"/><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99.png"/><Relationship Id="rId4" Type="http://schemas.openxmlformats.org/officeDocument/2006/relationships/hyperlink" Target="http://clipartall.com/img/clipart-165720.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i.it.jyu.fi/ISM-2023-Cloning_GAN.pptx" TargetMode="External"/><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mailto:vagan.terziyan@jyu.fi"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jyu.fi/en" TargetMode="External"/><Relationship Id="rId2" Type="http://schemas.openxmlformats.org/officeDocument/2006/relationships/hyperlink" Target="https://ai.it.jyu.fi/ISM-2023-Cloning_GAN.pptx" TargetMode="External"/><Relationship Id="rId1" Type="http://schemas.openxmlformats.org/officeDocument/2006/relationships/slideLayout" Target="../slideLayouts/slideLayout12.xml"/><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hyperlink" Target="mailto:Vagan.Terziyan@jyu.fi" TargetMode="External"/><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hyperlink" Target="https://www.jyu.fi/en" TargetMode="Externa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hyperlink" Target="https://doi.org/10.1016/j.jmsy.2018.04.01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hyperlink" Target="https://doi.org/10.1016/j.procs.2022.12.206" TargetMode="External"/><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16/j.procs.2022.12.206"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gi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35.gif"/><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369269" y="1637243"/>
            <a:ext cx="9455084"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a:t>
            </a:r>
            <a:r>
              <a:rPr lang="en-GB" sz="4000" dirty="0"/>
              <a:t>Using Cloning-GAN Architecture to Unlock the Secrets of Smart Manufacturing: Replication of Cognitive Models</a:t>
            </a:r>
            <a:r>
              <a:rPr lang="en-US" sz="4000" dirty="0"/>
              <a:t>”</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2856322" y="3666082"/>
            <a:ext cx="6435594" cy="509992"/>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Timo Tiihonen</a:t>
            </a:r>
            <a:r>
              <a:rPr lang="it-IT" b="0" dirty="0"/>
              <a:t> </a:t>
            </a:r>
            <a:r>
              <a:rPr lang="it-IT"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932493" y="4301645"/>
            <a:ext cx="7890238" cy="444183"/>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defRPr/>
            </a:pPr>
            <a:r>
              <a:rPr lang="en-US" sz="1800" baseline="30000" dirty="0" err="1"/>
              <a:t>a,b</a:t>
            </a:r>
            <a:r>
              <a:rPr lang="en-US" sz="1800" dirty="0"/>
              <a:t> Faculty of Information Technology, University of Jyväskylä, Jyväskylä, Finland</a:t>
            </a:r>
          </a:p>
        </p:txBody>
      </p:sp>
      <p:grpSp>
        <p:nvGrpSpPr>
          <p:cNvPr id="8" name="Group 7"/>
          <p:cNvGrpSpPr/>
          <p:nvPr/>
        </p:nvGrpSpPr>
        <p:grpSpPr>
          <a:xfrm>
            <a:off x="4319604"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spTree>
    <p:extLst>
      <p:ext uri="{BB962C8B-B14F-4D97-AF65-F5344CB8AC3E}">
        <p14:creationId xmlns:p14="http://schemas.microsoft.com/office/powerpoint/2010/main" val="236429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77771" y="120306"/>
            <a:ext cx="6443345" cy="6506257"/>
            <a:chOff x="5577771" y="120306"/>
            <a:chExt cx="6443345" cy="6506257"/>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577771" y="5004773"/>
              <a:ext cx="6443345" cy="162179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577771" y="120306"/>
              <a:ext cx="6356350" cy="4625975"/>
            </a:xfrm>
            <a:prstGeom prst="rect">
              <a:avLst/>
            </a:prstGeom>
            <a:noFill/>
            <a:ln>
              <a:noFill/>
            </a:ln>
          </p:spPr>
        </p:pic>
      </p:grpSp>
      <p:sp>
        <p:nvSpPr>
          <p:cNvPr id="2" name="Rectangle 1"/>
          <p:cNvSpPr>
            <a:spLocks noChangeArrowheads="1"/>
          </p:cNvSpPr>
          <p:nvPr/>
        </p:nvSpPr>
        <p:spPr bwMode="auto">
          <a:xfrm>
            <a:off x="168771" y="4589992"/>
            <a:ext cx="5258172" cy="1477328"/>
          </a:xfrm>
          <a:prstGeom prst="rect">
            <a:avLst/>
          </a:prstGeom>
          <a:solidFill>
            <a:schemeClr val="bg1">
              <a:lumMod val="85000"/>
            </a:schemeClr>
          </a:solidFill>
          <a:ln w="25400">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i-FI" altLang="fi-FI" dirty="0">
                <a:latin typeface="Calibri" panose="020F0502020204030204" pitchFamily="34" charset="0"/>
                <a:ea typeface="Calibri" panose="020F0502020204030204" pitchFamily="34" charset="0"/>
                <a:cs typeface="Times New Roman" panose="02020603050405020304" pitchFamily="18" charset="0"/>
              </a:rPr>
              <a:t>Kaikova, O., Terziyan, V., Tiihonen, T., Golovianko, M., Gryshko, S., &amp; Titova, L. (2022).</a:t>
            </a:r>
            <a:r>
              <a:rPr kumimoji="0" lang="fi-FI" altLang="fi-FI"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lang="en-US" altLang="fi-FI" b="1" dirty="0">
                <a:solidFill>
                  <a:srgbClr val="FF0000"/>
                </a:solidFill>
              </a:rPr>
              <a:t>Hybrid Threats against Industry 4.0: Adversarial Training of Resilience</a:t>
            </a:r>
            <a:r>
              <a:rPr kumimoji="0" lang="en-US" altLang="fi-FI"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lang="en-US" altLang="fi-FI" b="1" i="1" dirty="0">
                <a:solidFill>
                  <a:srgbClr val="7030A0"/>
                </a:solidFill>
              </a:rPr>
              <a:t>E3S Web of  Conferences</a:t>
            </a:r>
            <a:r>
              <a:rPr kumimoji="0" lang="en-US" altLang="fi-FI" sz="14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kumimoji="0" lang="en-US" altLang="fi-FI" sz="1400" b="0" i="1"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fi-FI" b="0" i="1" u="none" strike="noStrike" cap="none" normalizeH="0" baseline="0" dirty="0">
                <a:ln>
                  <a:noFill/>
                </a:ln>
                <a:solidFill>
                  <a:srgbClr val="000000"/>
                </a:solidFill>
                <a:effectLst/>
                <a:cs typeface="Times New Roman" panose="02020603050405020304" pitchFamily="18" charset="0"/>
              </a:rPr>
              <a:t>353</a:t>
            </a:r>
            <a:r>
              <a:rPr kumimoji="0" lang="en-US" altLang="fi-FI" b="0" i="0" u="none" strike="noStrike" cap="none" normalizeH="0" baseline="0" dirty="0">
                <a:ln>
                  <a:noFill/>
                </a:ln>
                <a:solidFill>
                  <a:srgbClr val="000000"/>
                </a:solidFill>
                <a:effectLst/>
                <a:cs typeface="Times New Roman" panose="02020603050405020304" pitchFamily="18" charset="0"/>
              </a:rPr>
              <a:t>,</a:t>
            </a:r>
            <a:r>
              <a:rPr kumimoji="0" lang="en-US" altLang="fi-FI" b="0" i="0" u="none" strike="noStrike" cap="none" normalizeH="0" dirty="0">
                <a:ln>
                  <a:noFill/>
                </a:ln>
                <a:solidFill>
                  <a:srgbClr val="000000"/>
                </a:solidFill>
                <a:effectLst/>
                <a:cs typeface="Times New Roman" panose="02020603050405020304" pitchFamily="18" charset="0"/>
              </a:rPr>
              <a:t> </a:t>
            </a:r>
            <a:r>
              <a:rPr kumimoji="0" lang="en-US" altLang="fi-FI" b="0" i="0" u="none" strike="noStrike" cap="none" normalizeH="0" baseline="0" dirty="0">
                <a:ln>
                  <a:noFill/>
                </a:ln>
                <a:solidFill>
                  <a:srgbClr val="000000"/>
                </a:solidFill>
                <a:effectLst/>
                <a:cs typeface="Times New Roman" panose="02020603050405020304" pitchFamily="18" charset="0"/>
              </a:rPr>
              <a:t>03004.</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i-FI" b="0" i="0" u="none" strike="noStrike" cap="none" normalizeH="0" baseline="0" dirty="0">
                <a:ln>
                  <a:noFill/>
                </a:ln>
                <a:solidFill>
                  <a:srgbClr val="000000"/>
                </a:solidFill>
                <a:effectLst/>
                <a:cs typeface="Times New Roman" panose="02020603050405020304" pitchFamily="18" charset="0"/>
              </a:rPr>
              <a:t> </a:t>
            </a:r>
            <a:r>
              <a:rPr kumimoji="0" lang="en-US" altLang="fi-FI" b="0" i="0" u="sng" strike="noStrike" cap="none" normalizeH="0" baseline="0" dirty="0">
                <a:ln>
                  <a:noFill/>
                </a:ln>
                <a:solidFill>
                  <a:srgbClr val="0000FF"/>
                </a:solidFill>
                <a:effectLst/>
                <a:cs typeface="Times New Roman" panose="02020603050405020304" pitchFamily="18" charset="0"/>
                <a:hlinkClick r:id="rId4"/>
              </a:rPr>
              <a:t>https://doi.org/10.1051/e3sconf/202235303004</a:t>
            </a:r>
            <a:endParaRPr kumimoji="0" lang="en-US" altLang="fi-FI" b="0" i="0" u="none" strike="noStrike" cap="none" normalizeH="0" baseline="0" dirty="0">
              <a:ln>
                <a:noFill/>
              </a:ln>
              <a:solidFill>
                <a:schemeClr val="tx1"/>
              </a:solidFill>
              <a:effectLst/>
            </a:endParaRPr>
          </a:p>
        </p:txBody>
      </p:sp>
      <p:sp>
        <p:nvSpPr>
          <p:cNvPr id="8" name="Rectangle 7"/>
          <p:cNvSpPr/>
          <p:nvPr/>
        </p:nvSpPr>
        <p:spPr>
          <a:xfrm>
            <a:off x="168771" y="2426383"/>
            <a:ext cx="5258172" cy="1754326"/>
          </a:xfrm>
          <a:prstGeom prst="rect">
            <a:avLst/>
          </a:prstGeom>
          <a:solidFill>
            <a:schemeClr val="bg1">
              <a:lumMod val="85000"/>
            </a:schemeClr>
          </a:solidFill>
          <a:ln w="25400">
            <a:solidFill>
              <a:schemeClr val="tx1"/>
            </a:solidFill>
          </a:ln>
        </p:spPr>
        <p:txBody>
          <a:bodyPr wrap="square">
            <a:spAutoFit/>
          </a:bodyPr>
          <a:lstStyle/>
          <a:p>
            <a:pPr algn="just"/>
            <a:r>
              <a:rPr lang="fi-FI" dirty="0">
                <a:latin typeface="Calibri" panose="020F0502020204030204" pitchFamily="34" charset="0"/>
                <a:ea typeface="Calibri" panose="020F0502020204030204" pitchFamily="34" charset="0"/>
                <a:cs typeface="Times New Roman" panose="02020603050405020304" pitchFamily="18" charset="0"/>
              </a:rPr>
              <a:t>Branytskyi, V., Golovianko, M., Gryshko, S., Malyk, D., Terziyan, V., &amp; Tuunanen, T. (2022). </a:t>
            </a:r>
            <a:r>
              <a:rPr lang="en-US" b="1" dirty="0">
                <a:solidFill>
                  <a:srgbClr val="FF0000"/>
                </a:solidFill>
              </a:rPr>
              <a:t>Digital Clones and Digital Immunity: Adversarial Training Handles Both</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7030A0"/>
                </a:solidFill>
              </a:rPr>
              <a:t>International Journal of Simulation and Process Modelling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18</a:t>
            </a:r>
            <a:r>
              <a:rPr lang="en-US" dirty="0">
                <a:latin typeface="Calibri" panose="020F0502020204030204" pitchFamily="34" charset="0"/>
                <a:ea typeface="Calibri" panose="020F0502020204030204" pitchFamily="34" charset="0"/>
                <a:cs typeface="Times New Roman" panose="02020603050405020304" pitchFamily="18" charset="0"/>
              </a:rPr>
              <a:t>(2), 124-139. </a:t>
            </a:r>
            <a:r>
              <a:rPr lang="en-US" b="1" dirty="0">
                <a:solidFill>
                  <a:srgbClr val="CF2929"/>
                </a:solidFill>
                <a:latin typeface="Calibri" panose="020F0502020204030204" pitchFamily="34" charset="0"/>
                <a:ea typeface="Calibri" panose="020F0502020204030204" pitchFamily="34" charset="0"/>
                <a:cs typeface="Times New Roman" panose="02020603050405020304" pitchFamily="18" charset="0"/>
              </a:rPr>
              <a:t>Inderscience Publishers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hlinkClick r:id="rId5"/>
              </a:rPr>
              <a:t>https://doi.org/10.1504/IJSPM.2022.10048910</a:t>
            </a:r>
            <a:r>
              <a:rPr lang="en-US" dirty="0"/>
              <a:t> </a:t>
            </a:r>
          </a:p>
        </p:txBody>
      </p:sp>
      <p:sp>
        <p:nvSpPr>
          <p:cNvPr id="9" name="Rectangle 8"/>
          <p:cNvSpPr>
            <a:spLocks noChangeArrowheads="1"/>
          </p:cNvSpPr>
          <p:nvPr/>
        </p:nvSpPr>
        <p:spPr bwMode="auto">
          <a:xfrm>
            <a:off x="140490" y="224001"/>
            <a:ext cx="46294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Adversarial Training </a:t>
            </a: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as a major instrument for cloning</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5429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751108" y="131978"/>
            <a:ext cx="7309865" cy="4143659"/>
          </a:xfrm>
          <a:prstGeom prst="rect">
            <a:avLst/>
          </a:prstGeom>
        </p:spPr>
      </p:pic>
      <p:sp>
        <p:nvSpPr>
          <p:cNvPr id="5" name="Rectangle 4"/>
          <p:cNvSpPr/>
          <p:nvPr/>
        </p:nvSpPr>
        <p:spPr>
          <a:xfrm>
            <a:off x="8406040" y="4329201"/>
            <a:ext cx="3671117" cy="738664"/>
          </a:xfrm>
          <a:prstGeom prst="rect">
            <a:avLst/>
          </a:prstGeom>
        </p:spPr>
        <p:txBody>
          <a:bodyPr wrap="square">
            <a:spAutoFit/>
          </a:bodyPr>
          <a:lstStyle/>
          <a:p>
            <a:pPr algn="just"/>
            <a:r>
              <a:rPr lang="en-US" sz="1400" dirty="0">
                <a:solidFill>
                  <a:srgbClr val="000000"/>
                </a:solidFill>
                <a:latin typeface="Times New Roman" panose="02020603050405020304" pitchFamily="18" charset="0"/>
                <a:ea typeface="Calibri" panose="020F0502020204030204" pitchFamily="34" charset="0"/>
              </a:rPr>
              <a:t>Pi-Mind technology-based T|C-SGAN adversarial architecture for transferring decision-making skills from a human to a digital clone</a:t>
            </a:r>
            <a:endParaRPr lang="en-US" sz="1400" dirty="0"/>
          </a:p>
        </p:txBody>
      </p:sp>
      <p:sp>
        <p:nvSpPr>
          <p:cNvPr id="2" name="Rectangle 1"/>
          <p:cNvSpPr/>
          <p:nvPr/>
        </p:nvSpPr>
        <p:spPr>
          <a:xfrm>
            <a:off x="80574" y="4282780"/>
            <a:ext cx="8242181" cy="923330"/>
          </a:xfrm>
          <a:prstGeom prst="rect">
            <a:avLst/>
          </a:prstGeom>
          <a:solidFill>
            <a:schemeClr val="bg1">
              <a:lumMod val="85000"/>
            </a:schemeClr>
          </a:solidFill>
          <a:ln w="25400">
            <a:solidFill>
              <a:schemeClr val="tx1"/>
            </a:solidFill>
          </a:ln>
        </p:spPr>
        <p:txBody>
          <a:bodyPr wrap="square">
            <a:spAutoFit/>
          </a:bodyPr>
          <a:lstStyle/>
          <a:p>
            <a:pPr algn="just"/>
            <a:r>
              <a:rPr lang="it-IT" dirty="0"/>
              <a:t>Golovianko, M., Gryshko, S., Terziyan, V., &amp; Tuunanen, T. (2022). </a:t>
            </a:r>
            <a:r>
              <a:rPr lang="en-GB" b="1" u="sng" dirty="0">
                <a:solidFill>
                  <a:srgbClr val="FF393E"/>
                </a:solidFill>
              </a:rPr>
              <a:t>Responsible Cognitive Digital Clones as Decision Makers: A Design Science Research Study</a:t>
            </a:r>
            <a:r>
              <a:rPr lang="en-GB" dirty="0"/>
              <a:t>. </a:t>
            </a:r>
            <a:r>
              <a:rPr lang="en-US" b="1" i="1" u="sng" dirty="0">
                <a:solidFill>
                  <a:srgbClr val="7030A0"/>
                </a:solidFill>
              </a:rPr>
              <a:t>European Journal of Information Systems</a:t>
            </a:r>
            <a:r>
              <a:rPr lang="en-US" dirty="0"/>
              <a:t>. </a:t>
            </a:r>
            <a:r>
              <a:rPr lang="en-US" u="sng" dirty="0">
                <a:hlinkClick r:id="rId3"/>
              </a:rPr>
              <a:t>https://doi.org/10.1080/0960085X.2022.2073278</a:t>
            </a:r>
            <a:endParaRPr lang="en-US" dirty="0"/>
          </a:p>
        </p:txBody>
      </p:sp>
      <p:sp>
        <p:nvSpPr>
          <p:cNvPr id="3" name="Rectangle 1"/>
          <p:cNvSpPr>
            <a:spLocks noChangeArrowheads="1"/>
          </p:cNvSpPr>
          <p:nvPr/>
        </p:nvSpPr>
        <p:spPr bwMode="auto">
          <a:xfrm>
            <a:off x="80574" y="5319210"/>
            <a:ext cx="6504953" cy="1200329"/>
          </a:xfrm>
          <a:prstGeom prst="rect">
            <a:avLst/>
          </a:prstGeom>
          <a:solidFill>
            <a:schemeClr val="bg1">
              <a:lumMod val="85000"/>
            </a:schemeClr>
          </a:solidFill>
          <a:ln w="25400">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i-FI" b="0" i="0" u="none" strike="noStrike" cap="none" normalizeH="0" baseline="0" dirty="0">
                <a:ln>
                  <a:noFill/>
                </a:ln>
                <a:solidFill>
                  <a:srgbClr val="000000"/>
                </a:solidFill>
                <a:effectLst/>
                <a:cs typeface="Times New Roman" panose="02020603050405020304" pitchFamily="18" charset="0"/>
              </a:rPr>
              <a:t>Golovianko, M., Gryshko, S., Terziyan, V., &amp; Tuunanen, T. (2021). </a:t>
            </a:r>
            <a:r>
              <a:rPr kumimoji="0" lang="en-US" altLang="fi-FI" b="1" i="0" strike="noStrike" cap="none" normalizeH="0" baseline="0" dirty="0">
                <a:ln>
                  <a:noFill/>
                </a:ln>
                <a:solidFill>
                  <a:srgbClr val="FF0000"/>
                </a:solidFill>
                <a:effectLst/>
                <a:cs typeface="Times New Roman" panose="02020603050405020304" pitchFamily="18" charset="0"/>
              </a:rPr>
              <a:t>Towards Digital Cognitive Clones for the Decision-Makers: Adversarial Training Experiments</a:t>
            </a:r>
            <a:r>
              <a:rPr kumimoji="0" lang="en-US" altLang="fi-FI" b="0" i="0" u="none" strike="noStrike" cap="none" normalizeH="0" baseline="0" dirty="0">
                <a:ln>
                  <a:noFill/>
                </a:ln>
                <a:solidFill>
                  <a:srgbClr val="000000"/>
                </a:solidFill>
                <a:effectLst/>
                <a:cs typeface="Times New Roman" panose="02020603050405020304" pitchFamily="18" charset="0"/>
              </a:rPr>
              <a:t>.</a:t>
            </a:r>
            <a:r>
              <a:rPr kumimoji="0" lang="en-US" altLang="fi-FI" b="0" i="1" u="none" strike="noStrike" cap="none" normalizeH="0" baseline="0" dirty="0">
                <a:ln>
                  <a:noFill/>
                </a:ln>
                <a:solidFill>
                  <a:srgbClr val="000000"/>
                </a:solidFill>
                <a:effectLst/>
                <a:cs typeface="Times New Roman" panose="02020603050405020304" pitchFamily="18" charset="0"/>
              </a:rPr>
              <a:t> </a:t>
            </a:r>
            <a:r>
              <a:rPr kumimoji="0" lang="en-US" altLang="fi-FI" b="1" i="1" strike="noStrike" cap="none" normalizeH="0" baseline="0" dirty="0">
                <a:ln>
                  <a:noFill/>
                </a:ln>
                <a:solidFill>
                  <a:srgbClr val="7030A0"/>
                </a:solidFill>
                <a:effectLst/>
                <a:cs typeface="Times New Roman" panose="02020603050405020304" pitchFamily="18" charset="0"/>
              </a:rPr>
              <a:t>Procedia Computer Science</a:t>
            </a:r>
            <a:r>
              <a:rPr kumimoji="0" lang="en-US" altLang="fi-FI" b="0" i="0" u="none" strike="noStrike" cap="none" normalizeH="0" baseline="0" dirty="0">
                <a:ln>
                  <a:noFill/>
                </a:ln>
                <a:solidFill>
                  <a:srgbClr val="000000"/>
                </a:solidFill>
                <a:effectLst/>
                <a:cs typeface="Times New Roman" panose="02020603050405020304" pitchFamily="18" charset="0"/>
              </a:rPr>
              <a:t>, </a:t>
            </a:r>
            <a:r>
              <a:rPr kumimoji="0" lang="en-US" altLang="fi-FI" b="0" i="1" u="none" strike="noStrike" cap="none" normalizeH="0" baseline="0" dirty="0">
                <a:ln>
                  <a:noFill/>
                </a:ln>
                <a:solidFill>
                  <a:srgbClr val="000000"/>
                </a:solidFill>
                <a:effectLst/>
                <a:cs typeface="Times New Roman" panose="02020603050405020304" pitchFamily="18" charset="0"/>
              </a:rPr>
              <a:t>180</a:t>
            </a:r>
            <a:r>
              <a:rPr kumimoji="0" lang="en-US" altLang="fi-FI" b="0" i="0" u="none" strike="noStrike" cap="none" normalizeH="0" baseline="0" dirty="0">
                <a:ln>
                  <a:noFill/>
                </a:ln>
                <a:solidFill>
                  <a:srgbClr val="000000"/>
                </a:solidFill>
                <a:effectLst/>
                <a:cs typeface="Times New Roman" panose="02020603050405020304" pitchFamily="18" charset="0"/>
              </a:rPr>
              <a:t>, 180-189. Elsevier.</a:t>
            </a:r>
            <a:r>
              <a:rPr kumimoji="0" lang="en-US" altLang="fi-FI" b="0" i="0" u="none" strike="noStrike" cap="none" normalizeH="0" dirty="0">
                <a:ln>
                  <a:noFill/>
                </a:ln>
                <a:solidFill>
                  <a:srgbClr val="000000"/>
                </a:solidFill>
                <a:effectLst/>
                <a:cs typeface="Times New Roman" panose="02020603050405020304" pitchFamily="18" charset="0"/>
              </a:rPr>
              <a:t> </a:t>
            </a:r>
            <a:r>
              <a:rPr kumimoji="0" lang="fi-FI" altLang="fi-FI" sz="1600" b="0" i="0" u="sng" strike="noStrike" cap="none" normalizeH="0" baseline="0" dirty="0">
                <a:ln>
                  <a:noFill/>
                </a:ln>
                <a:solidFill>
                  <a:srgbClr val="0000FF"/>
                </a:solidFill>
                <a:effectLst/>
                <a:cs typeface="Times New Roman" panose="02020603050405020304" pitchFamily="18" charset="0"/>
                <a:hlinkClick r:id="rId4" tooltip="Persistent link using digital object identifier"/>
              </a:rPr>
              <a:t>https://doi.org/10.1016/j.procs.2021.01.155</a:t>
            </a:r>
            <a:endParaRPr kumimoji="0" lang="fi-FI" altLang="fi-FI" sz="1600" b="0" i="0" u="none" strike="noStrike" cap="none" normalizeH="0" baseline="0" dirty="0">
              <a:ln>
                <a:noFill/>
              </a:ln>
              <a:solidFill>
                <a:schemeClr val="tx1"/>
              </a:solidFill>
              <a:effectLst/>
            </a:endParaRPr>
          </a:p>
        </p:txBody>
      </p:sp>
      <p:sp>
        <p:nvSpPr>
          <p:cNvPr id="6" name="Rectangle 5"/>
          <p:cNvSpPr>
            <a:spLocks noChangeArrowheads="1"/>
          </p:cNvSpPr>
          <p:nvPr/>
        </p:nvSpPr>
        <p:spPr bwMode="auto">
          <a:xfrm>
            <a:off x="109999" y="214750"/>
            <a:ext cx="4886207"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Cloning (adversarial training) Process General Architecture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FF0000"/>
                </a:solidFill>
                <a:effectLst>
                  <a:outerShdw blurRad="38100" dist="38100" dir="2700000" algn="tl">
                    <a:srgbClr val="000000">
                      <a:alpha val="43137"/>
                    </a:srgbClr>
                  </a:outerShdw>
                </a:effectLst>
              </a:rPr>
              <a:t>based on special type of conditional Generative Adversarial Network (T|C-GAN) with “Turing” Discriminator</a:t>
            </a:r>
            <a:endPar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rPr>
              <a:t>(including use-cases and experiments)</a:t>
            </a:r>
            <a:endParaRPr kumimoji="0" lang="en-US" altLang="en-US" sz="2000" b="0" i="0" u="none" strike="noStrike" kern="1200" cap="none" spc="0" normalizeH="0" baseline="0" noProof="0" dirty="0">
              <a:ln>
                <a:noFill/>
              </a:ln>
              <a:solidFill>
                <a:srgbClr val="000000"/>
              </a:solidFill>
              <a:effectLst/>
              <a:uLnTx/>
              <a:uFillTx/>
            </a:endParaRPr>
          </a:p>
        </p:txBody>
      </p:sp>
      <p:pic>
        <p:nvPicPr>
          <p:cNvPr id="7" name="Picture 6"/>
          <p:cNvPicPr>
            <a:picLocks noChangeAspect="1"/>
          </p:cNvPicPr>
          <p:nvPr/>
        </p:nvPicPr>
        <p:blipFill>
          <a:blip r:embed="rId5"/>
          <a:stretch>
            <a:fillRect/>
          </a:stretch>
        </p:blipFill>
        <p:spPr>
          <a:xfrm>
            <a:off x="8139476" y="5067865"/>
            <a:ext cx="3921497" cy="1551040"/>
          </a:xfrm>
          <a:prstGeom prst="rect">
            <a:avLst/>
          </a:prstGeom>
        </p:spPr>
      </p:pic>
    </p:spTree>
    <p:extLst>
      <p:ext uri="{BB962C8B-B14F-4D97-AF65-F5344CB8AC3E}">
        <p14:creationId xmlns:p14="http://schemas.microsoft.com/office/powerpoint/2010/main" val="3091020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p:cNvPicPr/>
          <p:nvPr/>
        </p:nvPicPr>
        <p:blipFill>
          <a:blip r:embed="rId2"/>
          <a:srcRect/>
          <a:stretch>
            <a:fillRect/>
          </a:stretch>
        </p:blipFill>
        <p:spPr>
          <a:xfrm>
            <a:off x="4185502" y="9427"/>
            <a:ext cx="7945010" cy="5246561"/>
          </a:xfrm>
          <a:prstGeom prst="rect">
            <a:avLst/>
          </a:prstGeom>
          <a:ln/>
        </p:spPr>
      </p:pic>
      <p:sp>
        <p:nvSpPr>
          <p:cNvPr id="3" name="Rectangle 2"/>
          <p:cNvSpPr>
            <a:spLocks noChangeArrowheads="1"/>
          </p:cNvSpPr>
          <p:nvPr/>
        </p:nvSpPr>
        <p:spPr bwMode="auto">
          <a:xfrm>
            <a:off x="187624" y="150830"/>
            <a:ext cx="393188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Cloning collective Intelligence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Using special GAN architecture with “Turing (group) Discriminator”</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83929" y="3922247"/>
            <a:ext cx="4558557" cy="2031325"/>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srgbClr val="000000"/>
                </a:solidFill>
              </a:rPr>
              <a:t>Terziyan, V., Gavriushenko, M., Girka, A., Gontarenko, A., &amp; Kaikova, O. (2021). </a:t>
            </a:r>
            <a:r>
              <a:rPr lang="en-US" b="1" dirty="0">
                <a:solidFill>
                  <a:srgbClr val="FF393E"/>
                </a:solidFill>
              </a:rPr>
              <a:t>Cloning and Training Collective Intelligence with Generative Adversarial Networks</a:t>
            </a:r>
            <a:r>
              <a:rPr lang="en-US" dirty="0">
                <a:solidFill>
                  <a:srgbClr val="000000"/>
                </a:solidFill>
              </a:rPr>
              <a:t>. </a:t>
            </a:r>
            <a:r>
              <a:rPr lang="en-US" b="1" i="1" dirty="0">
                <a:solidFill>
                  <a:srgbClr val="7030A0"/>
                </a:solidFill>
              </a:rPr>
              <a:t>IET Collaborative Intelligent Manufacturing</a:t>
            </a:r>
            <a:r>
              <a:rPr lang="en-US" dirty="0">
                <a:solidFill>
                  <a:srgbClr val="000000"/>
                </a:solidFill>
              </a:rPr>
              <a:t>, </a:t>
            </a:r>
            <a:r>
              <a:rPr lang="en-US" i="1" dirty="0">
                <a:solidFill>
                  <a:srgbClr val="000000"/>
                </a:solidFill>
              </a:rPr>
              <a:t>3</a:t>
            </a:r>
            <a:r>
              <a:rPr lang="en-US" dirty="0">
                <a:solidFill>
                  <a:srgbClr val="000000"/>
                </a:solidFill>
              </a:rPr>
              <a:t>(1), 64-74. John Wiley and Sons Ltd. </a:t>
            </a:r>
            <a:r>
              <a:rPr lang="en-US" u="sng" dirty="0">
                <a:solidFill>
                  <a:srgbClr val="0000FF"/>
                </a:solidFill>
                <a:hlinkClick r:id="rId3"/>
              </a:rPr>
              <a:t>https://doi.org/10.1049/cim2.12008</a:t>
            </a:r>
            <a:endParaRPr lang="en-US" dirty="0"/>
          </a:p>
        </p:txBody>
      </p:sp>
      <p:sp>
        <p:nvSpPr>
          <p:cNvPr id="5" name="Rectangle 4"/>
          <p:cNvSpPr/>
          <p:nvPr/>
        </p:nvSpPr>
        <p:spPr>
          <a:xfrm>
            <a:off x="4647411" y="5260059"/>
            <a:ext cx="7488025" cy="1569660"/>
          </a:xfrm>
          <a:prstGeom prst="rect">
            <a:avLst/>
          </a:prstGeom>
        </p:spPr>
        <p:txBody>
          <a:bodyPr wrap="square">
            <a:spAutoFit/>
          </a:bodyPr>
          <a:lstStyle/>
          <a:p>
            <a:pPr algn="just"/>
            <a:r>
              <a:rPr lang="en-US" sz="1600" dirty="0">
                <a:latin typeface="Calibri" panose="020F0502020204030204" pitchFamily="34" charset="0"/>
                <a:ea typeface="Calibri" panose="020F0502020204030204" pitchFamily="34" charset="0"/>
                <a:cs typeface="Times New Roman" panose="02020603050405020304" pitchFamily="18" charset="0"/>
              </a:rPr>
              <a:t>We provided an adversarial training framework for the collective intelligence. We show how cognitive capabilities can be copied (“cloned”) from humans and trained as a (responsible) collective intelligence. We made some modifications to the Generative Adversarial Networks architectures and adapted them for the cloning and training tasks. We modified the Discriminator component to a so‐called “Turing (group) Discriminator”, which includes one or several human and artificial discriminators working together.</a:t>
            </a:r>
            <a:endParaRPr lang="en-US" sz="1600" dirty="0"/>
          </a:p>
        </p:txBody>
      </p:sp>
    </p:spTree>
    <p:extLst>
      <p:ext uri="{BB962C8B-B14F-4D97-AF65-F5344CB8AC3E}">
        <p14:creationId xmlns:p14="http://schemas.microsoft.com/office/powerpoint/2010/main" val="4464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9575" y="76381"/>
            <a:ext cx="6939319" cy="6685369"/>
          </a:xfrm>
          <a:prstGeom prst="rect">
            <a:avLst/>
          </a:prstGeom>
          <a:noFill/>
          <a:ln>
            <a:noFill/>
          </a:ln>
        </p:spPr>
      </p:pic>
      <p:sp>
        <p:nvSpPr>
          <p:cNvPr id="5" name="Rectangle 4"/>
          <p:cNvSpPr/>
          <p:nvPr/>
        </p:nvSpPr>
        <p:spPr>
          <a:xfrm>
            <a:off x="109999" y="1256098"/>
            <a:ext cx="4973275" cy="3970318"/>
          </a:xfrm>
          <a:prstGeom prst="rect">
            <a:avLst/>
          </a:prstGeom>
        </p:spPr>
        <p:txBody>
          <a:bodyPr wrap="square">
            <a:spAutoFit/>
          </a:bodyPr>
          <a:lstStyle/>
          <a:p>
            <a:pPr marL="342900" indent="-342900" algn="just">
              <a:buAutoNum type="alphaLcParenR"/>
            </a:pPr>
            <a:r>
              <a:rPr lang="en-US" sz="1400" dirty="0">
                <a:solidFill>
                  <a:srgbClr val="000000"/>
                </a:solidFill>
                <a:latin typeface="Times New Roman" panose="02020603050405020304" pitchFamily="18" charset="0"/>
                <a:ea typeface="Calibri" panose="020F0502020204030204" pitchFamily="34" charset="0"/>
              </a:rPr>
              <a:t>explicit (donor to clone) knowledge transfer (e.g., as a set of decision rules);</a:t>
            </a:r>
          </a:p>
          <a:p>
            <a:pPr marL="342900" indent="-342900" algn="just">
              <a:buAutoNum type="alphaLcParenR"/>
            </a:pPr>
            <a:r>
              <a:rPr lang="en-US" sz="1400" dirty="0">
                <a:solidFill>
                  <a:srgbClr val="000000"/>
                </a:solidFill>
                <a:latin typeface="Times New Roman" panose="02020603050405020304" pitchFamily="18" charset="0"/>
                <a:ea typeface="Calibri" panose="020F0502020204030204" pitchFamily="34" charset="0"/>
              </a:rPr>
              <a:t>machine learning-driven training of the clone (donor labels the particular decision contexts, and the clone learns the boundaries between different decision options by discovering the hidden decision rules of the donor);</a:t>
            </a:r>
          </a:p>
          <a:p>
            <a:pPr marL="342900" indent="-342900" algn="just">
              <a:buAutoNum type="alphaLcParenR"/>
            </a:pPr>
            <a:r>
              <a:rPr lang="en-US" sz="1400" dirty="0">
                <a:solidFill>
                  <a:srgbClr val="000000"/>
                </a:solidFill>
                <a:latin typeface="Times New Roman" panose="02020603050405020304" pitchFamily="18" charset="0"/>
                <a:ea typeface="Calibri" panose="020F0502020204030204" pitchFamily="34" charset="0"/>
              </a:rPr>
              <a:t>adversarial learning (driven by GANs) helps facilitate the training process in b) by discovering the corner cases for challenging decisions, hence making the clone’s decision boundaries and rules closer to the donor’s;</a:t>
            </a:r>
          </a:p>
          <a:p>
            <a:pPr marL="342900" indent="-342900" algn="just">
              <a:buAutoNum type="alphaLcParenR"/>
            </a:pPr>
            <a:r>
              <a:rPr lang="en-US" sz="1400" dirty="0">
                <a:solidFill>
                  <a:srgbClr val="000000"/>
                </a:solidFill>
                <a:latin typeface="Times New Roman" panose="02020603050405020304" pitchFamily="18" charset="0"/>
                <a:ea typeface="Calibri" panose="020F0502020204030204" pitchFamily="34" charset="0"/>
              </a:rPr>
              <a:t>discovering and making explicit the contexts that influence the donor’s decision boundaries and rules and training the clone specifically for all such contexts;</a:t>
            </a:r>
          </a:p>
          <a:p>
            <a:pPr marL="342900" indent="-342900" algn="just">
              <a:buAutoNum type="alphaLcParenR"/>
            </a:pPr>
            <a:r>
              <a:rPr lang="en-US" sz="1400" dirty="0">
                <a:solidFill>
                  <a:srgbClr val="000000"/>
                </a:solidFill>
                <a:latin typeface="Times New Roman" panose="02020603050405020304" pitchFamily="18" charset="0"/>
                <a:ea typeface="Calibri" panose="020F0502020204030204" pitchFamily="34" charset="0"/>
              </a:rPr>
              <a:t>integrating both explicit and learned decision knowledge into different decision tasks and decision contexts under the umbrella of personal decision ontology, which will be used by the Pi-Mind agent when acting as a clone of a particular human donor.</a:t>
            </a:r>
            <a:endParaRPr lang="en-US" sz="1400" dirty="0"/>
          </a:p>
        </p:txBody>
      </p:sp>
      <p:sp>
        <p:nvSpPr>
          <p:cNvPr id="6" name="Rectangle 5"/>
          <p:cNvSpPr>
            <a:spLocks noChangeArrowheads="1"/>
          </p:cNvSpPr>
          <p:nvPr/>
        </p:nvSpPr>
        <p:spPr bwMode="auto">
          <a:xfrm>
            <a:off x="109999" y="76381"/>
            <a:ext cx="48862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Challenges of Cognitive Cloning</a:t>
            </a:r>
            <a:endParaRPr kumimoji="0" lang="en-US" altLang="en-US" sz="2000" b="0" i="0" u="none" strike="noStrike" kern="1200" cap="none" spc="0" normalizeH="0" baseline="0" noProof="0" dirty="0">
              <a:ln>
                <a:noFill/>
              </a:ln>
              <a:solidFill>
                <a:srgbClr val="000000"/>
              </a:solidFill>
              <a:effectLst/>
              <a:uLnTx/>
              <a:uFillTx/>
            </a:endParaRPr>
          </a:p>
        </p:txBody>
      </p:sp>
      <p:sp>
        <p:nvSpPr>
          <p:cNvPr id="8" name="Rectangle 7"/>
          <p:cNvSpPr/>
          <p:nvPr/>
        </p:nvSpPr>
        <p:spPr>
          <a:xfrm>
            <a:off x="63819" y="5254124"/>
            <a:ext cx="5209575" cy="1477328"/>
          </a:xfrm>
          <a:prstGeom prst="rect">
            <a:avLst/>
          </a:prstGeom>
          <a:solidFill>
            <a:schemeClr val="bg1">
              <a:lumMod val="85000"/>
            </a:schemeClr>
          </a:solidFill>
          <a:ln w="25400">
            <a:solidFill>
              <a:schemeClr val="tx1"/>
            </a:solidFill>
          </a:ln>
        </p:spPr>
        <p:txBody>
          <a:bodyPr wrap="square">
            <a:spAutoFit/>
          </a:bodyPr>
          <a:lstStyle/>
          <a:p>
            <a:pPr algn="just"/>
            <a:r>
              <a:rPr lang="it-IT" dirty="0"/>
              <a:t>Golovianko, M., Gryshko, S., Terziyan, V., &amp; Tuunanen, T. (2022). </a:t>
            </a:r>
            <a:r>
              <a:rPr lang="en-GB" b="1" u="sng" dirty="0">
                <a:solidFill>
                  <a:srgbClr val="FF393E"/>
                </a:solidFill>
              </a:rPr>
              <a:t>Responsible Cognitive Digital Clones as Decision Makers: A Design Science Research Study</a:t>
            </a:r>
            <a:r>
              <a:rPr lang="en-GB" dirty="0"/>
              <a:t>. </a:t>
            </a:r>
            <a:r>
              <a:rPr lang="en-US" b="1" i="1" u="sng" dirty="0">
                <a:solidFill>
                  <a:srgbClr val="7030A0"/>
                </a:solidFill>
              </a:rPr>
              <a:t>European Journal of Information Systems</a:t>
            </a:r>
            <a:r>
              <a:rPr lang="en-US" dirty="0"/>
              <a:t>. </a:t>
            </a:r>
            <a:r>
              <a:rPr lang="en-US" u="sng" dirty="0">
                <a:hlinkClick r:id="rId3"/>
              </a:rPr>
              <a:t>https://doi.org/10.1080/0960085X.2022.2073278</a:t>
            </a:r>
            <a:endParaRPr lang="en-US" dirty="0"/>
          </a:p>
        </p:txBody>
      </p:sp>
    </p:spTree>
    <p:extLst>
      <p:ext uri="{BB962C8B-B14F-4D97-AF65-F5344CB8AC3E}">
        <p14:creationId xmlns:p14="http://schemas.microsoft.com/office/powerpoint/2010/main" val="350983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9362" y="12739"/>
            <a:ext cx="2646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Related Work</a:t>
            </a:r>
            <a:endParaRPr kumimoji="0" lang="en-US" altLang="en-US" sz="2800" b="0" i="0" u="none" strike="noStrike" kern="1200" cap="none" spc="0" normalizeH="0" baseline="0" noProof="0" dirty="0">
              <a:ln>
                <a:noFill/>
              </a:ln>
              <a:solidFill>
                <a:srgbClr val="000000"/>
              </a:solidFill>
              <a:effectLst/>
              <a:uLnTx/>
              <a:uFillTx/>
            </a:endParaRPr>
          </a:p>
        </p:txBody>
      </p:sp>
      <p:sp>
        <p:nvSpPr>
          <p:cNvPr id="5" name="Rectangle 4"/>
          <p:cNvSpPr/>
          <p:nvPr/>
        </p:nvSpPr>
        <p:spPr>
          <a:xfrm>
            <a:off x="77002" y="561544"/>
            <a:ext cx="11973827" cy="6278642"/>
          </a:xfrm>
          <a:prstGeom prst="rect">
            <a:avLst/>
          </a:prstGeom>
        </p:spPr>
        <p:txBody>
          <a:bodyPr wrap="square">
            <a:spAutoFit/>
          </a:bodyPr>
          <a:lstStyle/>
          <a:p>
            <a:pPr algn="just"/>
            <a:r>
              <a:rPr lang="en-US" b="1" i="1" dirty="0">
                <a:latin typeface="Times New Roman" panose="02020603050405020304" pitchFamily="18" charset="0"/>
                <a:cs typeface="Times New Roman" panose="02020603050405020304" pitchFamily="18" charset="0"/>
              </a:rPr>
              <a:t>Behavioral cloning</a:t>
            </a:r>
            <a:r>
              <a:rPr lang="en-US" dirty="0">
                <a:latin typeface="Times New Roman" panose="02020603050405020304" pitchFamily="18" charset="0"/>
                <a:cs typeface="Times New Roman" panose="02020603050405020304" pitchFamily="18" charset="0"/>
              </a:rPr>
              <a:t>. (See also</a:t>
            </a:r>
            <a:r>
              <a:rPr lang="en-US" dirty="0">
                <a:solidFill>
                  <a:srgbClr val="242424"/>
                </a:solidFill>
                <a:latin typeface="Times New Roman" panose="02020603050405020304" pitchFamily="18" charset="0"/>
                <a:ea typeface="Times New Roman" panose="02020603050405020304" pitchFamily="18" charset="0"/>
              </a:rPr>
              <a:t> </a:t>
            </a:r>
            <a:r>
              <a:rPr lang="en-US" b="1" i="1" dirty="0">
                <a:solidFill>
                  <a:srgbClr val="242424"/>
                </a:solidFill>
                <a:latin typeface="Times New Roman" panose="02020603050405020304" pitchFamily="18" charset="0"/>
                <a:ea typeface="Times New Roman" panose="02020603050405020304" pitchFamily="18" charset="0"/>
              </a:rPr>
              <a:t>learning by imitation</a:t>
            </a:r>
            <a:r>
              <a:rPr lang="en-US" dirty="0">
                <a:solidFill>
                  <a:srgbClr val="242424"/>
                </a:solidFill>
                <a:latin typeface="Times New Roman" panose="02020603050405020304" pitchFamily="18" charset="0"/>
                <a:ea typeface="Times New Roman" panose="02020603050405020304" pitchFamily="18" charset="0"/>
              </a:rPr>
              <a:t> or building a model of human </a:t>
            </a:r>
            <a:r>
              <a:rPr lang="en-US" b="1" i="1" dirty="0">
                <a:solidFill>
                  <a:srgbClr val="7030A0"/>
                </a:solidFill>
                <a:latin typeface="Times New Roman" panose="02020603050405020304" pitchFamily="18" charset="0"/>
                <a:ea typeface="Times New Roman" panose="02020603050405020304" pitchFamily="18" charset="0"/>
              </a:rPr>
              <a:t>behavior</a:t>
            </a:r>
            <a:r>
              <a:rPr lang="en-US" dirty="0">
                <a:solidFill>
                  <a:srgbClr val="242424"/>
                </a:solidFill>
                <a:latin typeface="Times New Roman" panose="02020603050405020304" pitchFamily="18" charset="0"/>
                <a:ea typeface="Times New Roman" panose="02020603050405020304" pitchFamily="18" charset="0"/>
              </a:rPr>
              <a:t>  when performing a complex skill). It is a method by which human sub-cognitive skills can be captured and reproduced in a computer program. As the human subject performs the skill, his or her actions are recorded along with the situation that gave rise to the action. </a:t>
            </a:r>
            <a:r>
              <a:rPr lang="en-US" b="1" i="1" dirty="0">
                <a:solidFill>
                  <a:srgbClr val="7030A0"/>
                </a:solidFill>
                <a:latin typeface="Times New Roman" panose="02020603050405020304" pitchFamily="18" charset="0"/>
                <a:ea typeface="Times New Roman" panose="02020603050405020304" pitchFamily="18" charset="0"/>
              </a:rPr>
              <a:t>A log of these records</a:t>
            </a:r>
            <a:r>
              <a:rPr lang="en-US" dirty="0">
                <a:solidFill>
                  <a:srgbClr val="242424"/>
                </a:solidFill>
                <a:latin typeface="Times New Roman" panose="02020603050405020304" pitchFamily="18" charset="0"/>
                <a:ea typeface="Times New Roman" panose="02020603050405020304" pitchFamily="18" charset="0"/>
              </a:rPr>
              <a:t> is used as input to a learning program, which outputs a set of </a:t>
            </a:r>
            <a:r>
              <a:rPr lang="en-US" b="1" i="1" dirty="0">
                <a:solidFill>
                  <a:srgbClr val="7030A0"/>
                </a:solidFill>
                <a:latin typeface="Times New Roman" panose="02020603050405020304" pitchFamily="18" charset="0"/>
                <a:ea typeface="Times New Roman" panose="02020603050405020304" pitchFamily="18" charset="0"/>
              </a:rPr>
              <a:t>rules (or policies) </a:t>
            </a:r>
            <a:r>
              <a:rPr lang="en-US" dirty="0">
                <a:solidFill>
                  <a:srgbClr val="242424"/>
                </a:solidFill>
                <a:latin typeface="Times New Roman" panose="02020603050405020304" pitchFamily="18" charset="0"/>
                <a:ea typeface="Times New Roman" panose="02020603050405020304" pitchFamily="18" charset="0"/>
              </a:rPr>
              <a:t>that reproduce the skilled behavior. </a:t>
            </a:r>
            <a:endParaRPr lang="en-US" b="1" i="1" dirty="0">
              <a:solidFill>
                <a:srgbClr val="242424"/>
              </a:solidFill>
              <a:latin typeface="Times New Roman" panose="02020603050405020304" pitchFamily="18" charset="0"/>
              <a:ea typeface="Times New Roman" panose="02020603050405020304" pitchFamily="18" charset="0"/>
            </a:endParaRPr>
          </a:p>
          <a:p>
            <a:pPr algn="just"/>
            <a:endParaRPr lang="en-US" sz="800" b="1" i="1" strike="sngStrike" dirty="0">
              <a:solidFill>
                <a:srgbClr val="242424"/>
              </a:solidFill>
              <a:latin typeface="Times New Roman" panose="02020603050405020304" pitchFamily="18" charset="0"/>
              <a:ea typeface="Times New Roman" panose="02020603050405020304" pitchFamily="18" charset="0"/>
            </a:endParaRPr>
          </a:p>
          <a:p>
            <a:pPr algn="just"/>
            <a:r>
              <a:rPr lang="en-US" b="1" i="1" dirty="0">
                <a:solidFill>
                  <a:srgbClr val="242424"/>
                </a:solidFill>
                <a:latin typeface="Times New Roman" panose="02020603050405020304" pitchFamily="18" charset="0"/>
                <a:ea typeface="Times New Roman" panose="02020603050405020304" pitchFamily="18" charset="0"/>
              </a:rPr>
              <a:t>Knowledge transfer</a:t>
            </a:r>
            <a:r>
              <a:rPr lang="en-US" dirty="0">
                <a:solidFill>
                  <a:srgbClr val="242424"/>
                </a:solidFill>
                <a:latin typeface="Times New Roman" panose="02020603050405020304" pitchFamily="18" charset="0"/>
                <a:ea typeface="Times New Roman" panose="02020603050405020304" pitchFamily="18" charset="0"/>
              </a:rPr>
              <a:t>. Cloning can be seen as some kind of </a:t>
            </a:r>
            <a:r>
              <a:rPr lang="en-US" b="1" i="1" dirty="0">
                <a:solidFill>
                  <a:srgbClr val="7030A0"/>
                </a:solidFill>
                <a:latin typeface="Times New Roman" panose="02020603050405020304" pitchFamily="18" charset="0"/>
                <a:ea typeface="Times New Roman" panose="02020603050405020304" pitchFamily="18" charset="0"/>
              </a:rPr>
              <a:t>knowledge transfer </a:t>
            </a:r>
            <a:r>
              <a:rPr lang="en-US" dirty="0">
                <a:solidFill>
                  <a:srgbClr val="242424"/>
                </a:solidFill>
                <a:latin typeface="Times New Roman" panose="02020603050405020304" pitchFamily="18" charset="0"/>
                <a:ea typeface="Times New Roman" panose="02020603050405020304" pitchFamily="18" charset="0"/>
              </a:rPr>
              <a:t>between DONOR and CLONE. In machine learning, it is the process of transferring knowledge learned from one machine learning model, called “</a:t>
            </a:r>
            <a:r>
              <a:rPr lang="en-US" b="1" i="1" dirty="0">
                <a:solidFill>
                  <a:srgbClr val="7030A0"/>
                </a:solidFill>
                <a:latin typeface="Times New Roman" panose="02020603050405020304" pitchFamily="18" charset="0"/>
                <a:ea typeface="Times New Roman" panose="02020603050405020304" pitchFamily="18" charset="0"/>
              </a:rPr>
              <a:t>teacher model</a:t>
            </a:r>
            <a:r>
              <a:rPr lang="en-US" dirty="0">
                <a:solidFill>
                  <a:srgbClr val="242424"/>
                </a:solidFill>
                <a:latin typeface="Times New Roman" panose="02020603050405020304" pitchFamily="18" charset="0"/>
                <a:ea typeface="Times New Roman" panose="02020603050405020304" pitchFamily="18" charset="0"/>
              </a:rPr>
              <a:t>” (aka DONOR), to another (smaller) model, called “</a:t>
            </a:r>
            <a:r>
              <a:rPr lang="en-US" b="1" i="1" dirty="0">
                <a:solidFill>
                  <a:srgbClr val="7030A0"/>
                </a:solidFill>
                <a:latin typeface="Times New Roman" panose="02020603050405020304" pitchFamily="18" charset="0"/>
                <a:ea typeface="Times New Roman" panose="02020603050405020304" pitchFamily="18" charset="0"/>
              </a:rPr>
              <a:t>student model</a:t>
            </a:r>
            <a:r>
              <a:rPr lang="en-US" dirty="0">
                <a:solidFill>
                  <a:srgbClr val="242424"/>
                </a:solidFill>
                <a:latin typeface="Times New Roman" panose="02020603050405020304" pitchFamily="18" charset="0"/>
                <a:ea typeface="Times New Roman" panose="02020603050405020304" pitchFamily="18" charset="0"/>
              </a:rPr>
              <a:t>” (aka CLONE), with the goal of improving the performance of the student model. This is often done by leveraging the pre-existing knowledge of the teacher model to guide and enhance the learning of the student model, resulting in a more accurate and efficient model. </a:t>
            </a:r>
          </a:p>
          <a:p>
            <a:pPr algn="just"/>
            <a:endParaRPr lang="en-US" sz="800" dirty="0">
              <a:solidFill>
                <a:srgbClr val="242424"/>
              </a:solidFill>
              <a:latin typeface="Times New Roman" panose="02020603050405020304" pitchFamily="18" charset="0"/>
              <a:ea typeface="SimSun" panose="02010600030101010101" pitchFamily="2" charset="-122"/>
            </a:endParaRPr>
          </a:p>
          <a:p>
            <a:pPr algn="just"/>
            <a:r>
              <a:rPr lang="en-US" b="1" i="1" dirty="0">
                <a:latin typeface="Times New Roman" panose="02020603050405020304" pitchFamily="18" charset="0"/>
                <a:cs typeface="Times New Roman" panose="02020603050405020304" pitchFamily="18" charset="0"/>
              </a:rPr>
              <a:t>Knowledge distillation</a:t>
            </a:r>
            <a:r>
              <a:rPr lang="en-US" dirty="0">
                <a:latin typeface="Times New Roman" panose="02020603050405020304" pitchFamily="18" charset="0"/>
                <a:cs typeface="Times New Roman" panose="02020603050405020304" pitchFamily="18" charset="0"/>
              </a:rPr>
              <a:t>. Knowledge distillation is a specific technique for knowledge transfer that involves </a:t>
            </a:r>
            <a:r>
              <a:rPr lang="en-US" b="1" i="1" dirty="0">
                <a:solidFill>
                  <a:srgbClr val="7030A0"/>
                </a:solidFill>
                <a:latin typeface="Times New Roman" panose="02020603050405020304" pitchFamily="18" charset="0"/>
                <a:cs typeface="Times New Roman" panose="02020603050405020304" pitchFamily="18" charset="0"/>
              </a:rPr>
              <a:t>training a smaller model</a:t>
            </a:r>
            <a:r>
              <a:rPr lang="en-US" dirty="0">
                <a:latin typeface="Times New Roman" panose="02020603050405020304" pitchFamily="18" charset="0"/>
                <a:cs typeface="Times New Roman" panose="02020603050405020304" pitchFamily="18" charset="0"/>
              </a:rPr>
              <a:t> </a:t>
            </a:r>
            <a:r>
              <a:rPr lang="en-US" b="1" i="1" dirty="0">
                <a:solidFill>
                  <a:srgbClr val="7030A0"/>
                </a:solidFill>
                <a:latin typeface="Times New Roman" panose="02020603050405020304" pitchFamily="18" charset="0"/>
                <a:cs typeface="Times New Roman" panose="02020603050405020304" pitchFamily="18" charset="0"/>
              </a:rPr>
              <a:t>to mimic the behavior and predictions of a larger, more complex model</a:t>
            </a:r>
            <a:r>
              <a:rPr lang="en-US" dirty="0">
                <a:latin typeface="Times New Roman" panose="02020603050405020304" pitchFamily="18" charset="0"/>
                <a:cs typeface="Times New Roman" panose="02020603050405020304" pitchFamily="18" charset="0"/>
              </a:rPr>
              <a:t>. We may say that knowledge distillation approaches the problem of creating a functional copy of some classifier in a way that it has the same biases as the target classifier. A set of input-output pairs from the target classifier is collected that represent the confusing cases and biases to be replicated. Then these pairs will be used to train the student model using knowledge distillation. Our interest is particularly in </a:t>
            </a:r>
            <a:r>
              <a:rPr lang="en-US" b="1" i="1" dirty="0">
                <a:solidFill>
                  <a:srgbClr val="7030A0"/>
                </a:solidFill>
                <a:latin typeface="Times New Roman" panose="02020603050405020304" pitchFamily="18" charset="0"/>
                <a:cs typeface="Times New Roman" panose="02020603050405020304" pitchFamily="18" charset="0"/>
              </a:rPr>
              <a:t>data-free </a:t>
            </a:r>
            <a:r>
              <a:rPr lang="en-US" b="1" dirty="0">
                <a:solidFill>
                  <a:srgbClr val="7030A0"/>
                </a:solidFill>
                <a:latin typeface="Times New Roman" panose="02020603050405020304" pitchFamily="18" charset="0"/>
                <a:cs typeface="Times New Roman" panose="02020603050405020304" pitchFamily="18" charset="0"/>
              </a:rPr>
              <a:t>knowledge distillation</a:t>
            </a:r>
            <a:r>
              <a:rPr lang="en-US" dirty="0">
                <a:latin typeface="Times New Roman" panose="02020603050405020304" pitchFamily="18" charset="0"/>
                <a:cs typeface="Times New Roman" panose="02020603050405020304" pitchFamily="18" charset="0"/>
              </a:rPr>
              <a:t>, which means that distillation is made with no access to the data used for training teacher’s model (i.e., DONOR), and special techniques are used to generate synthetic data that the student model can learn from. </a:t>
            </a:r>
          </a:p>
          <a:p>
            <a:pPr algn="just"/>
            <a:endParaRPr lang="en-US" sz="8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en-US" b="1" i="1" dirty="0">
                <a:latin typeface="Times New Roman" panose="02020603050405020304" pitchFamily="18" charset="0"/>
                <a:cs typeface="Times New Roman" panose="02020603050405020304" pitchFamily="18" charset="0"/>
              </a:rPr>
              <a:t>Adversarial distillation</a:t>
            </a:r>
            <a:r>
              <a:rPr lang="en-US" dirty="0">
                <a:latin typeface="Times New Roman" panose="02020603050405020304" pitchFamily="18" charset="0"/>
                <a:cs typeface="Times New Roman" panose="02020603050405020304" pitchFamily="18" charset="0"/>
              </a:rPr>
              <a:t>. In our study we want to teach the student model (CLONE) </a:t>
            </a:r>
            <a:r>
              <a:rPr lang="en-US" b="1" i="1" dirty="0">
                <a:solidFill>
                  <a:srgbClr val="7030A0"/>
                </a:solidFill>
                <a:latin typeface="Times New Roman" panose="02020603050405020304" pitchFamily="18" charset="0"/>
                <a:cs typeface="Times New Roman" panose="02020603050405020304" pitchFamily="18" charset="0"/>
              </a:rPr>
              <a:t>to copy not only correct answers but also the mistakes and biases of the teacher’s model</a:t>
            </a:r>
            <a:r>
              <a:rPr lang="en-US" dirty="0">
                <a:latin typeface="Times New Roman" panose="02020603050405020304" pitchFamily="18" charset="0"/>
                <a:cs typeface="Times New Roman" panose="02020603050405020304" pitchFamily="18" charset="0"/>
              </a:rPr>
              <a:t> (DONOR). Adversarial distillation supposes the use of an </a:t>
            </a:r>
            <a:r>
              <a:rPr lang="en-US" b="1" i="1" dirty="0">
                <a:solidFill>
                  <a:srgbClr val="7030A0"/>
                </a:solidFill>
                <a:latin typeface="Times New Roman" panose="02020603050405020304" pitchFamily="18" charset="0"/>
                <a:cs typeface="Times New Roman" panose="02020603050405020304" pitchFamily="18" charset="0"/>
              </a:rPr>
              <a:t>adversarial network</a:t>
            </a:r>
            <a:r>
              <a:rPr lang="en-US" dirty="0">
                <a:latin typeface="Times New Roman" panose="02020603050405020304" pitchFamily="18" charset="0"/>
                <a:cs typeface="Times New Roman" panose="02020603050405020304" pitchFamily="18" charset="0"/>
              </a:rPr>
              <a:t> (e.g., </a:t>
            </a:r>
            <a:r>
              <a:rPr lang="en-US" b="1" dirty="0">
                <a:solidFill>
                  <a:srgbClr val="7030A0"/>
                </a:solidFill>
                <a:latin typeface="Times New Roman" panose="02020603050405020304" pitchFamily="18" charset="0"/>
                <a:cs typeface="Times New Roman" panose="02020603050405020304" pitchFamily="18" charset="0"/>
              </a:rPr>
              <a:t>GAN</a:t>
            </a:r>
            <a:r>
              <a:rPr lang="en-US" dirty="0">
                <a:latin typeface="Times New Roman" panose="02020603050405020304" pitchFamily="18" charset="0"/>
                <a:cs typeface="Times New Roman" panose="02020603050405020304" pitchFamily="18" charset="0"/>
              </a:rPr>
              <a:t>) to </a:t>
            </a:r>
            <a:r>
              <a:rPr lang="en-US" b="1" i="1" dirty="0">
                <a:solidFill>
                  <a:srgbClr val="7030A0"/>
                </a:solidFill>
                <a:latin typeface="Times New Roman" panose="02020603050405020304" pitchFamily="18" charset="0"/>
                <a:cs typeface="Times New Roman" panose="02020603050405020304" pitchFamily="18" charset="0"/>
              </a:rPr>
              <a:t>generate samples, which are difficult ones </a:t>
            </a:r>
            <a:r>
              <a:rPr lang="en-US" dirty="0">
                <a:latin typeface="Times New Roman" panose="02020603050405020304" pitchFamily="18" charset="0"/>
                <a:cs typeface="Times New Roman" panose="02020603050405020304" pitchFamily="18" charset="0"/>
              </a:rPr>
              <a:t>for the student’s model to predict correctly, while still representing the underlying distribution of the data. In traditional distillation, the soft targets are generated by the teacher model itself, while, in adversarial distillation, these challenging examples are generated by an adversarial network that is specifically trained to do it. </a:t>
            </a:r>
            <a:endParaRPr lang="fi-FI"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3687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674" y="2498064"/>
            <a:ext cx="11351395" cy="2031325"/>
          </a:xfrm>
          <a:prstGeom prst="rect">
            <a:avLst/>
          </a:prstGeom>
        </p:spPr>
        <p:txBody>
          <a:bodyPr wrap="square">
            <a:spAutoFit/>
          </a:bodyPr>
          <a:lstStyle/>
          <a:p>
            <a:pPr indent="155575" algn="just"/>
            <a:r>
              <a:rPr lang="en-US" dirty="0">
                <a:latin typeface="Times New Roman" panose="02020603050405020304" pitchFamily="18" charset="0"/>
                <a:ea typeface="SimSun" panose="02010600030101010101" pitchFamily="2" charset="-122"/>
              </a:rPr>
              <a:t>In this paper, we introduce an </a:t>
            </a:r>
            <a:r>
              <a:rPr lang="en-US" b="1" i="1" dirty="0">
                <a:solidFill>
                  <a:srgbClr val="7030A0"/>
                </a:solidFill>
                <a:latin typeface="Times New Roman" panose="02020603050405020304" pitchFamily="18" charset="0"/>
                <a:ea typeface="SimSun" panose="02010600030101010101" pitchFamily="2" charset="-122"/>
              </a:rPr>
              <a:t>adversarial cloning architecture </a:t>
            </a:r>
            <a:r>
              <a:rPr lang="en-US" dirty="0">
                <a:latin typeface="Times New Roman" panose="02020603050405020304" pitchFamily="18" charset="0"/>
                <a:ea typeface="SimSun" panose="02010600030101010101" pitchFamily="2" charset="-122"/>
              </a:rPr>
              <a:t>(“</a:t>
            </a:r>
            <a:r>
              <a:rPr lang="en-US" b="1" dirty="0">
                <a:solidFill>
                  <a:srgbClr val="FF0000"/>
                </a:solidFill>
                <a:latin typeface="Times New Roman" panose="02020603050405020304" pitchFamily="18" charset="0"/>
                <a:ea typeface="SimSun" panose="02010600030101010101" pitchFamily="2" charset="-122"/>
              </a:rPr>
              <a:t>Cloning-GAN</a:t>
            </a:r>
            <a:r>
              <a:rPr lang="en-US" dirty="0">
                <a:latin typeface="Times New Roman" panose="02020603050405020304" pitchFamily="18" charset="0"/>
                <a:ea typeface="SimSun" panose="02010600030101010101" pitchFamily="2" charset="-122"/>
              </a:rPr>
              <a:t>”) capable of making digital replicas of hidden cognitive assets with respect to their individual biases. The architecture is supposed to be a kind of </a:t>
            </a:r>
            <a:r>
              <a:rPr lang="en-US" b="1" dirty="0">
                <a:solidFill>
                  <a:srgbClr val="7030A0"/>
                </a:solidFill>
                <a:latin typeface="Times New Roman" panose="02020603050405020304" pitchFamily="18" charset="0"/>
                <a:ea typeface="SimSun" panose="02010600030101010101" pitchFamily="2" charset="-122"/>
              </a:rPr>
              <a:t>adversarial distillation</a:t>
            </a:r>
            <a:r>
              <a:rPr lang="en-US" dirty="0">
                <a:latin typeface="Times New Roman" panose="02020603050405020304" pitchFamily="18" charset="0"/>
                <a:ea typeface="SimSun" panose="02010600030101010101" pitchFamily="2" charset="-122"/>
              </a:rPr>
              <a:t> driven by a generative adversarial network with a special configuration and objectives regarding the generator and discriminator networks. It facilitates supervised machine learning of the clone model due to a smart way to generate challenging inputs for the donor (the target smart and black-box asset for the clone), who is supposed to act as a supervisor in such an adversarial learning process. The multicriteria-driven generator (adversarial facilitator) is the key cloning enabler and the major innovation in the suggested architecture.</a:t>
            </a:r>
            <a:endParaRPr lang="fi-FI" dirty="0">
              <a:latin typeface="Times New Roman" panose="02020603050405020304" pitchFamily="18" charset="0"/>
              <a:ea typeface="SimSun" panose="02010600030101010101" pitchFamily="2" charset="-122"/>
            </a:endParaRPr>
          </a:p>
        </p:txBody>
      </p:sp>
      <p:sp>
        <p:nvSpPr>
          <p:cNvPr id="5" name="Rectangle 4"/>
          <p:cNvSpPr/>
          <p:nvPr/>
        </p:nvSpPr>
        <p:spPr>
          <a:xfrm>
            <a:off x="333674" y="877054"/>
            <a:ext cx="11351395" cy="1477328"/>
          </a:xfrm>
          <a:prstGeom prst="rect">
            <a:avLst/>
          </a:prstGeom>
        </p:spPr>
        <p:txBody>
          <a:bodyPr wrap="square">
            <a:spAutoFit/>
          </a:bodyPr>
          <a:lstStyle/>
          <a:p>
            <a:pPr indent="151130" algn="just"/>
            <a:r>
              <a:rPr lang="en-US" dirty="0">
                <a:solidFill>
                  <a:srgbClr val="242424"/>
                </a:solidFill>
                <a:latin typeface="Times New Roman" panose="02020603050405020304" pitchFamily="18" charset="0"/>
                <a:ea typeface="Times New Roman" panose="02020603050405020304" pitchFamily="18" charset="0"/>
              </a:rPr>
              <a:t>Our </a:t>
            </a:r>
            <a:r>
              <a:rPr lang="en-US" b="1" i="1" dirty="0">
                <a:solidFill>
                  <a:srgbClr val="7030A0"/>
                </a:solidFill>
                <a:latin typeface="Times New Roman" panose="02020603050405020304" pitchFamily="18" charset="0"/>
                <a:ea typeface="Times New Roman" panose="02020603050405020304" pitchFamily="18" charset="0"/>
              </a:rPr>
              <a:t>overall objective is not related to optimizing the effectiveness and efficiency of classification models </a:t>
            </a:r>
            <a:r>
              <a:rPr lang="en-US" dirty="0">
                <a:solidFill>
                  <a:srgbClr val="242424"/>
                </a:solidFill>
                <a:latin typeface="Times New Roman" panose="02020603050405020304" pitchFamily="18" charset="0"/>
                <a:ea typeface="Times New Roman" panose="02020603050405020304" pitchFamily="18" charset="0"/>
              </a:rPr>
              <a:t>or addressing the data privacy issues like in traditional knowledge distillation, but rather </a:t>
            </a:r>
            <a:r>
              <a:rPr lang="en-US" b="1" i="1" dirty="0">
                <a:solidFill>
                  <a:srgbClr val="7030A0"/>
                </a:solidFill>
                <a:latin typeface="Times New Roman" panose="02020603050405020304" pitchFamily="18" charset="0"/>
                <a:ea typeface="Times New Roman" panose="02020603050405020304" pitchFamily="18" charset="0"/>
              </a:rPr>
              <a:t>getting a functional c</a:t>
            </a:r>
            <a:r>
              <a:rPr lang="en-US" dirty="0">
                <a:solidFill>
                  <a:srgbClr val="242424"/>
                </a:solidFill>
                <a:latin typeface="Times New Roman" panose="02020603050405020304" pitchFamily="18" charset="0"/>
                <a:ea typeface="Times New Roman" panose="02020603050405020304" pitchFamily="18" charset="0"/>
              </a:rPr>
              <a:t>opy (aka </a:t>
            </a:r>
            <a:r>
              <a:rPr lang="en-US" b="1" dirty="0">
                <a:solidFill>
                  <a:srgbClr val="7030A0"/>
                </a:solidFill>
                <a:latin typeface="Times New Roman" panose="02020603050405020304" pitchFamily="18" charset="0"/>
                <a:ea typeface="Times New Roman" panose="02020603050405020304" pitchFamily="18" charset="0"/>
              </a:rPr>
              <a:t>digital cognitive “clone”</a:t>
            </a:r>
            <a:r>
              <a:rPr lang="en-US" dirty="0">
                <a:solidFill>
                  <a:srgbClr val="242424"/>
                </a:solidFill>
                <a:latin typeface="Times New Roman" panose="02020603050405020304" pitchFamily="18" charset="0"/>
                <a:ea typeface="Times New Roman" panose="02020603050405020304" pitchFamily="18" charset="0"/>
              </a:rPr>
              <a:t>) of some hidden phenomena or cognitive behavior (like human decision-making), </a:t>
            </a:r>
            <a:r>
              <a:rPr lang="en-US" b="1" i="1" dirty="0">
                <a:solidFill>
                  <a:srgbClr val="7030A0"/>
                </a:solidFill>
                <a:latin typeface="Times New Roman" panose="02020603050405020304" pitchFamily="18" charset="0"/>
                <a:ea typeface="Times New Roman" panose="02020603050405020304" pitchFamily="18" charset="0"/>
              </a:rPr>
              <a:t>including its strengths and weaknesses, perfectness and imperfectness, biases and ignorance</a:t>
            </a:r>
            <a:r>
              <a:rPr lang="en-US" dirty="0">
                <a:solidFill>
                  <a:srgbClr val="242424"/>
                </a:solidFill>
                <a:latin typeface="Times New Roman" panose="02020603050405020304" pitchFamily="18" charset="0"/>
                <a:ea typeface="Times New Roman" panose="02020603050405020304" pitchFamily="18" charset="0"/>
              </a:rPr>
              <a:t>, etc., without taking care about its performance. Therefore, we use the term (digital, cognitive) “cloning” instead of “distillation” in our research.</a:t>
            </a:r>
            <a:endParaRPr lang="fi-FI" dirty="0">
              <a:latin typeface="Times New Roman" panose="02020603050405020304" pitchFamily="18" charset="0"/>
              <a:ea typeface="SimSun" panose="02010600030101010101" pitchFamily="2" charset="-122"/>
            </a:endParaRPr>
          </a:p>
        </p:txBody>
      </p:sp>
      <p:sp>
        <p:nvSpPr>
          <p:cNvPr id="6" name="Rectangle 5"/>
          <p:cNvSpPr/>
          <p:nvPr/>
        </p:nvSpPr>
        <p:spPr>
          <a:xfrm>
            <a:off x="333674" y="4673071"/>
            <a:ext cx="11351395" cy="1477328"/>
          </a:xfrm>
          <a:prstGeom prst="rect">
            <a:avLst/>
          </a:prstGeom>
        </p:spPr>
        <p:txBody>
          <a:bodyPr wrap="square">
            <a:spAutoFit/>
          </a:bodyPr>
          <a:lstStyle/>
          <a:p>
            <a:pPr algn="just"/>
            <a:r>
              <a:rPr lang="en-US" dirty="0">
                <a:latin typeface="Times New Roman" panose="02020603050405020304" pitchFamily="18" charset="0"/>
                <a:ea typeface="SimSun" panose="02010600030101010101" pitchFamily="2" charset="-122"/>
              </a:rPr>
              <a:t>In our </a:t>
            </a:r>
            <a:r>
              <a:rPr lang="en-US" b="1" i="1" dirty="0">
                <a:solidFill>
                  <a:srgbClr val="7030A0"/>
                </a:solidFill>
                <a:latin typeface="Times New Roman" panose="02020603050405020304" pitchFamily="18" charset="0"/>
                <a:ea typeface="SimSun" panose="02010600030101010101" pitchFamily="2" charset="-122"/>
              </a:rPr>
              <a:t>Cloning-GAN architecture</a:t>
            </a:r>
            <a:r>
              <a:rPr lang="en-US" dirty="0">
                <a:latin typeface="Times New Roman" panose="02020603050405020304" pitchFamily="18" charset="0"/>
                <a:ea typeface="SimSun" panose="02010600030101010101" pitchFamily="2" charset="-122"/>
              </a:rPr>
              <a:t>, the work on </a:t>
            </a:r>
            <a:r>
              <a:rPr lang="en-US" b="1" i="1" dirty="0">
                <a:solidFill>
                  <a:srgbClr val="7030A0"/>
                </a:solidFill>
                <a:latin typeface="Times New Roman" panose="02020603050405020304" pitchFamily="18" charset="0"/>
                <a:ea typeface="SimSun" panose="02010600030101010101" pitchFamily="2" charset="-122"/>
              </a:rPr>
              <a:t>generating training samples for the CLONE </a:t>
            </a:r>
            <a:r>
              <a:rPr lang="en-US" dirty="0">
                <a:latin typeface="Times New Roman" panose="02020603050405020304" pitchFamily="18" charset="0"/>
                <a:ea typeface="SimSun" panose="02010600030101010101" pitchFamily="2" charset="-122"/>
              </a:rPr>
              <a:t>is divided between the </a:t>
            </a:r>
            <a:r>
              <a:rPr lang="en-US" b="1" i="1" dirty="0">
                <a:solidFill>
                  <a:srgbClr val="7030A0"/>
                </a:solidFill>
                <a:latin typeface="Times New Roman" panose="02020603050405020304" pitchFamily="18" charset="0"/>
                <a:ea typeface="SimSun" panose="02010600030101010101" pitchFamily="2" charset="-122"/>
              </a:rPr>
              <a:t>GENERATOR, who finds the coordinates for potentially challenging samples, and the DONOR, who labels it</a:t>
            </a:r>
            <a:r>
              <a:rPr lang="en-US" dirty="0">
                <a:latin typeface="Times New Roman" panose="02020603050405020304" pitchFamily="18" charset="0"/>
                <a:ea typeface="SimSun" panose="02010600030101010101" pitchFamily="2" charset="-122"/>
              </a:rPr>
              <a:t>. This enables reaching adversarial distillation objectives without the use of a specific discriminator network component. However, the DONOR-CLONE pair in our architecture can be considered as a kind of complex discriminator, which we named as </a:t>
            </a:r>
            <a:r>
              <a:rPr lang="en-US" b="1" i="1" dirty="0">
                <a:solidFill>
                  <a:srgbClr val="7030A0"/>
                </a:solidFill>
                <a:latin typeface="Times New Roman" panose="02020603050405020304" pitchFamily="18" charset="0"/>
                <a:ea typeface="SimSun" panose="02010600030101010101" pitchFamily="2" charset="-122"/>
              </a:rPr>
              <a:t>“Turing” discriminator </a:t>
            </a:r>
            <a:r>
              <a:rPr lang="en-US" dirty="0">
                <a:latin typeface="Times New Roman" panose="02020603050405020304" pitchFamily="18" charset="0"/>
                <a:ea typeface="SimSun" panose="02010600030101010101" pitchFamily="2" charset="-122"/>
              </a:rPr>
              <a:t>in </a:t>
            </a:r>
            <a:r>
              <a:rPr lang="en-US" dirty="0">
                <a:solidFill>
                  <a:srgbClr val="000000"/>
                </a:solidFill>
                <a:latin typeface="Times New Roman" panose="02020603050405020304" pitchFamily="18" charset="0"/>
                <a:ea typeface="SimSun" panose="02010600030101010101" pitchFamily="2" charset="-122"/>
              </a:rPr>
              <a:t>our former studies</a:t>
            </a:r>
            <a:r>
              <a:rPr lang="en-US" dirty="0">
                <a:latin typeface="Times New Roman" panose="02020603050405020304" pitchFamily="18" charset="0"/>
                <a:ea typeface="SimSun" panose="02010600030101010101" pitchFamily="2" charset="-122"/>
              </a:rPr>
              <a:t>.</a:t>
            </a:r>
            <a:endParaRPr lang="en-US" dirty="0"/>
          </a:p>
        </p:txBody>
      </p:sp>
      <p:sp>
        <p:nvSpPr>
          <p:cNvPr id="7" name="Rectangle 6"/>
          <p:cNvSpPr>
            <a:spLocks noChangeArrowheads="1"/>
          </p:cNvSpPr>
          <p:nvPr/>
        </p:nvSpPr>
        <p:spPr bwMode="auto">
          <a:xfrm>
            <a:off x="419993" y="87041"/>
            <a:ext cx="54706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Objectives of this study</a:t>
            </a:r>
            <a:endParaRPr kumimoji="0" lang="en-US" altLang="en-US" sz="36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09847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298624" y="3817900"/>
            <a:ext cx="7814821" cy="1941877"/>
          </a:xfrm>
          <a:prstGeom prst="roundRect">
            <a:avLst>
              <a:gd name="adj" fmla="val 1438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20999" y="1401750"/>
            <a:ext cx="4289196" cy="1074656"/>
          </a:xfrm>
          <a:prstGeom prst="roundRect">
            <a:avLst>
              <a:gd name="adj" fmla="val 25439"/>
            </a:avLst>
          </a:prstGeom>
          <a:solidFill>
            <a:srgbClr val="A5D4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0836" y="3600101"/>
            <a:ext cx="3352800" cy="237649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836" y="802448"/>
            <a:ext cx="2715492" cy="2273261"/>
          </a:xfrm>
          <a:prstGeom prst="rect">
            <a:avLst/>
          </a:prstGeom>
          <a:solidFill>
            <a:srgbClr val="A5D4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179361" y="12739"/>
            <a:ext cx="10831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Distillation vs. Cloning: Objectives of this study</a:t>
            </a:r>
            <a:endParaRPr kumimoji="0" lang="en-US" altLang="en-US" sz="2800" b="0" i="0" u="none" strike="noStrike" kern="1200" cap="none" spc="0" normalizeH="0" baseline="0" noProof="0" dirty="0">
              <a:ln>
                <a:noFill/>
              </a:ln>
              <a:solidFill>
                <a:srgbClr val="000000"/>
              </a:solidFill>
              <a:effectLst/>
              <a:uLnTx/>
              <a:uFillTx/>
            </a:endParaRPr>
          </a:p>
        </p:txBody>
      </p:sp>
      <p:sp>
        <p:nvSpPr>
          <p:cNvPr id="5" name="Rectangle 4"/>
          <p:cNvSpPr/>
          <p:nvPr/>
        </p:nvSpPr>
        <p:spPr>
          <a:xfrm>
            <a:off x="179362" y="1300453"/>
            <a:ext cx="2546125" cy="1569660"/>
          </a:xfrm>
          <a:prstGeom prst="rect">
            <a:avLst/>
          </a:prstGeom>
        </p:spPr>
        <p:txBody>
          <a:bodyPr wrap="square">
            <a:spAutoFit/>
          </a:bodyPr>
          <a:lstStyle/>
          <a:p>
            <a:pPr algn="just"/>
            <a:r>
              <a:rPr lang="en-US" b="1" i="1" dirty="0">
                <a:solidFill>
                  <a:srgbClr val="242424"/>
                </a:solidFill>
                <a:latin typeface="Times New Roman" panose="02020603050405020304" pitchFamily="18" charset="0"/>
                <a:ea typeface="Times New Roman" panose="02020603050405020304" pitchFamily="18" charset="0"/>
              </a:rPr>
              <a:t>Learning by imitation</a:t>
            </a:r>
            <a:r>
              <a:rPr lang="en-US" dirty="0">
                <a:solidFill>
                  <a:srgbClr val="242424"/>
                </a:solidFill>
                <a:latin typeface="Times New Roman" panose="02020603050405020304" pitchFamily="18" charset="0"/>
                <a:ea typeface="Times New Roman" panose="02020603050405020304" pitchFamily="18" charset="0"/>
              </a:rPr>
              <a:t>; </a:t>
            </a:r>
            <a:endParaRPr lang="en-US" b="1" i="1" dirty="0">
              <a:solidFill>
                <a:srgbClr val="242424"/>
              </a:solidFill>
              <a:latin typeface="Times New Roman" panose="02020603050405020304" pitchFamily="18" charset="0"/>
              <a:ea typeface="Times New Roman" panose="02020603050405020304" pitchFamily="18" charset="0"/>
            </a:endParaRPr>
          </a:p>
          <a:p>
            <a:pPr algn="just"/>
            <a:endParaRPr lang="en-US" sz="800" b="1" i="1" strike="sngStrike" dirty="0">
              <a:solidFill>
                <a:srgbClr val="242424"/>
              </a:solidFill>
              <a:latin typeface="Times New Roman" panose="02020603050405020304" pitchFamily="18" charset="0"/>
              <a:ea typeface="Times New Roman" panose="02020603050405020304" pitchFamily="18" charset="0"/>
            </a:endParaRPr>
          </a:p>
          <a:p>
            <a:pPr algn="just"/>
            <a:r>
              <a:rPr lang="en-US" b="1" i="1" dirty="0">
                <a:solidFill>
                  <a:srgbClr val="242424"/>
                </a:solidFill>
                <a:latin typeface="Times New Roman" panose="02020603050405020304" pitchFamily="18" charset="0"/>
                <a:ea typeface="Times New Roman" panose="02020603050405020304" pitchFamily="18" charset="0"/>
              </a:rPr>
              <a:t>Knowledge transfer</a:t>
            </a:r>
            <a:r>
              <a:rPr lang="en-US" dirty="0">
                <a:solidFill>
                  <a:srgbClr val="242424"/>
                </a:solidFill>
                <a:latin typeface="Times New Roman" panose="02020603050405020304" pitchFamily="18" charset="0"/>
                <a:ea typeface="Times New Roman" panose="02020603050405020304" pitchFamily="18" charset="0"/>
              </a:rPr>
              <a:t>; </a:t>
            </a:r>
          </a:p>
          <a:p>
            <a:pPr algn="just"/>
            <a:endParaRPr lang="en-US" sz="800" dirty="0">
              <a:solidFill>
                <a:srgbClr val="242424"/>
              </a:solidFill>
              <a:latin typeface="Times New Roman" panose="02020603050405020304" pitchFamily="18" charset="0"/>
              <a:ea typeface="SimSun" panose="02010600030101010101" pitchFamily="2" charset="-122"/>
            </a:endParaRPr>
          </a:p>
          <a:p>
            <a:pPr algn="just"/>
            <a:r>
              <a:rPr lang="en-US" b="1" i="1" dirty="0">
                <a:latin typeface="Times New Roman" panose="02020603050405020304" pitchFamily="18" charset="0"/>
                <a:cs typeface="Times New Roman" panose="02020603050405020304" pitchFamily="18" charset="0"/>
              </a:rPr>
              <a:t>Knowledge distillation</a:t>
            </a:r>
            <a:r>
              <a:rPr lang="en-US" dirty="0">
                <a:latin typeface="Times New Roman" panose="02020603050405020304" pitchFamily="18" charset="0"/>
                <a:cs typeface="Times New Roman" panose="02020603050405020304" pitchFamily="18" charset="0"/>
              </a:rPr>
              <a:t>; </a:t>
            </a:r>
          </a:p>
          <a:p>
            <a:pPr algn="just"/>
            <a:endParaRPr lang="en-US" sz="8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en-US" b="1" i="1" dirty="0">
                <a:latin typeface="Times New Roman" panose="02020603050405020304" pitchFamily="18" charset="0"/>
                <a:cs typeface="Times New Roman" panose="02020603050405020304" pitchFamily="18" charset="0"/>
              </a:rPr>
              <a:t>Adversarial distillation</a:t>
            </a:r>
            <a:r>
              <a:rPr lang="en-US" dirty="0">
                <a:latin typeface="Times New Roman" panose="02020603050405020304" pitchFamily="18" charset="0"/>
                <a:cs typeface="Times New Roman" panose="02020603050405020304" pitchFamily="18" charset="0"/>
              </a:rPr>
              <a:t>. </a:t>
            </a:r>
            <a:endParaRPr lang="fi-FI"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a:spLocks noChangeArrowheads="1"/>
          </p:cNvSpPr>
          <p:nvPr/>
        </p:nvSpPr>
        <p:spPr bwMode="auto">
          <a:xfrm>
            <a:off x="484541" y="883090"/>
            <a:ext cx="19357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Related Work</a:t>
            </a:r>
            <a:endParaRPr kumimoji="0" lang="en-US" altLang="en-US" sz="2000" b="0" i="0" u="none" strike="noStrike" kern="1200" cap="none" spc="0" normalizeH="0" baseline="0" noProof="0" dirty="0">
              <a:ln>
                <a:noFill/>
              </a:ln>
              <a:solidFill>
                <a:srgbClr val="000000"/>
              </a:solidFill>
              <a:effectLst/>
              <a:uLnTx/>
              <a:uFillTx/>
            </a:endParaRPr>
          </a:p>
        </p:txBody>
      </p:sp>
      <p:sp>
        <p:nvSpPr>
          <p:cNvPr id="2" name="Rectangle 1"/>
          <p:cNvSpPr/>
          <p:nvPr/>
        </p:nvSpPr>
        <p:spPr>
          <a:xfrm>
            <a:off x="4516725" y="1477413"/>
            <a:ext cx="3897745" cy="923330"/>
          </a:xfrm>
          <a:prstGeom prst="rect">
            <a:avLst/>
          </a:prstGeom>
        </p:spPr>
        <p:txBody>
          <a:bodyPr wrap="square">
            <a:spAutoFit/>
          </a:bodyPr>
          <a:lstStyle/>
          <a:p>
            <a:pPr algn="just"/>
            <a:r>
              <a:rPr lang="en-US" b="1" i="1" dirty="0">
                <a:solidFill>
                  <a:srgbClr val="7030A0"/>
                </a:solidFill>
                <a:latin typeface="Times New Roman" panose="02020603050405020304" pitchFamily="18" charset="0"/>
                <a:ea typeface="Times New Roman" panose="02020603050405020304" pitchFamily="18" charset="0"/>
              </a:rPr>
              <a:t>Overall objective is related to optimizing the effectiveness, efficiency, and/or privacy of classification models </a:t>
            </a:r>
            <a:endParaRPr lang="en-US" dirty="0"/>
          </a:p>
        </p:txBody>
      </p:sp>
      <p:sp>
        <p:nvSpPr>
          <p:cNvPr id="7" name="Rectangle 6"/>
          <p:cNvSpPr>
            <a:spLocks noChangeArrowheads="1"/>
          </p:cNvSpPr>
          <p:nvPr/>
        </p:nvSpPr>
        <p:spPr bwMode="auto">
          <a:xfrm>
            <a:off x="694742" y="3692538"/>
            <a:ext cx="19357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Cloning GAN</a:t>
            </a:r>
            <a:endParaRPr kumimoji="0" lang="en-US" altLang="en-US" sz="2000" b="0" i="0" u="none" strike="noStrike" kern="1200" cap="none" spc="0" normalizeH="0" baseline="0" noProof="0" dirty="0">
              <a:ln>
                <a:noFill/>
              </a:ln>
              <a:solidFill>
                <a:srgbClr val="000000"/>
              </a:solidFill>
              <a:effectLst/>
              <a:uLnTx/>
              <a:uFillTx/>
            </a:endParaRPr>
          </a:p>
        </p:txBody>
      </p:sp>
      <p:sp>
        <p:nvSpPr>
          <p:cNvPr id="3" name="Rectangle 2"/>
          <p:cNvSpPr/>
          <p:nvPr/>
        </p:nvSpPr>
        <p:spPr>
          <a:xfrm>
            <a:off x="179362" y="4154789"/>
            <a:ext cx="3284274" cy="1754326"/>
          </a:xfrm>
          <a:prstGeom prst="rect">
            <a:avLst/>
          </a:prstGeom>
        </p:spPr>
        <p:txBody>
          <a:bodyPr wrap="square">
            <a:spAutoFit/>
          </a:bodyPr>
          <a:lstStyle/>
          <a:p>
            <a:pPr algn="just"/>
            <a:r>
              <a:rPr lang="en-US" dirty="0">
                <a:latin typeface="Times New Roman" panose="02020603050405020304" pitchFamily="18" charset="0"/>
                <a:ea typeface="SimSun" panose="02010600030101010101" pitchFamily="2" charset="-122"/>
              </a:rPr>
              <a:t>A kind of </a:t>
            </a:r>
            <a:r>
              <a:rPr lang="en-US" b="1" i="1" dirty="0">
                <a:latin typeface="Times New Roman" panose="02020603050405020304" pitchFamily="18" charset="0"/>
                <a:ea typeface="SimSun" panose="02010600030101010101" pitchFamily="2" charset="-122"/>
              </a:rPr>
              <a:t>adversarial distillation</a:t>
            </a:r>
            <a:r>
              <a:rPr lang="en-US" i="1" dirty="0">
                <a:latin typeface="Times New Roman" panose="02020603050405020304" pitchFamily="18" charset="0"/>
                <a:ea typeface="SimSun" panose="02010600030101010101" pitchFamily="2" charset="-122"/>
              </a:rPr>
              <a:t> </a:t>
            </a:r>
            <a:r>
              <a:rPr lang="en-US" dirty="0">
                <a:latin typeface="Times New Roman" panose="02020603050405020304" pitchFamily="18" charset="0"/>
                <a:ea typeface="SimSun" panose="02010600030101010101" pitchFamily="2" charset="-122"/>
              </a:rPr>
              <a:t>driven by a generative adversarial network with a special configuration and objectives regarding the generator and discriminator networks</a:t>
            </a:r>
            <a:endParaRPr lang="en-US" dirty="0"/>
          </a:p>
        </p:txBody>
      </p:sp>
      <p:sp>
        <p:nvSpPr>
          <p:cNvPr id="8" name="Rectangle 7"/>
          <p:cNvSpPr/>
          <p:nvPr/>
        </p:nvSpPr>
        <p:spPr>
          <a:xfrm>
            <a:off x="4365897" y="3937972"/>
            <a:ext cx="7596909" cy="1754326"/>
          </a:xfrm>
          <a:prstGeom prst="rect">
            <a:avLst/>
          </a:prstGeom>
        </p:spPr>
        <p:txBody>
          <a:bodyPr wrap="square">
            <a:spAutoFit/>
          </a:bodyPr>
          <a:lstStyle/>
          <a:p>
            <a:pPr algn="just"/>
            <a:r>
              <a:rPr lang="en-US" b="1" i="1" dirty="0">
                <a:solidFill>
                  <a:srgbClr val="7030A0"/>
                </a:solidFill>
                <a:latin typeface="Times New Roman" panose="02020603050405020304" pitchFamily="18" charset="0"/>
                <a:ea typeface="Times New Roman" panose="02020603050405020304" pitchFamily="18" charset="0"/>
              </a:rPr>
              <a:t>Overall objective is related to making digital replicas of hidden cognitive assets with respect to their individual biases. Intended cloning architecture facilitates supervised machine learning of the clone model due to a smart way to generate challenging inputs for the donor as a supervisor. The multicriteria-driven generator (adversarial facilitator) is the key cloning enabler and the major innovation in the suggested architecture.</a:t>
            </a:r>
            <a:endParaRPr lang="fi-FI" b="1" i="1" dirty="0">
              <a:solidFill>
                <a:srgbClr val="7030A0"/>
              </a:solidFill>
              <a:latin typeface="Times New Roman" panose="02020603050405020304" pitchFamily="18" charset="0"/>
              <a:ea typeface="Times New Roman" panose="02020603050405020304" pitchFamily="18" charset="0"/>
            </a:endParaRPr>
          </a:p>
        </p:txBody>
      </p:sp>
      <p:sp>
        <p:nvSpPr>
          <p:cNvPr id="13" name="Right Arrow 12"/>
          <p:cNvSpPr/>
          <p:nvPr/>
        </p:nvSpPr>
        <p:spPr>
          <a:xfrm>
            <a:off x="3016577" y="1659118"/>
            <a:ext cx="1197204" cy="593888"/>
          </a:xfrm>
          <a:prstGeom prst="right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531813" y="4491403"/>
            <a:ext cx="681968" cy="593888"/>
          </a:xfrm>
          <a:prstGeom prst="right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p:cNvSpPr/>
          <p:nvPr/>
        </p:nvSpPr>
        <p:spPr>
          <a:xfrm>
            <a:off x="6297108" y="2533215"/>
            <a:ext cx="797668" cy="1190168"/>
          </a:xfrm>
          <a:prstGeom prst="up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6465597" y="2818115"/>
                <a:ext cx="4488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ea typeface="Cambria Math" panose="02040503050406030204" pitchFamily="18" charset="0"/>
                        </a:rPr>
                        <m:t>≠</m:t>
                      </m:r>
                    </m:oMath>
                  </m:oMathPara>
                </a14:m>
                <a:endParaRPr lang="en-US" sz="3600" b="1" dirty="0"/>
              </a:p>
            </p:txBody>
          </p:sp>
        </mc:Choice>
        <mc:Fallback xmlns="">
          <p:sp>
            <p:nvSpPr>
              <p:cNvPr id="16" name="TextBox 15"/>
              <p:cNvSpPr txBox="1">
                <a:spLocks noRot="1" noChangeAspect="1" noMove="1" noResize="1" noEditPoints="1" noAdjustHandles="1" noChangeArrowheads="1" noChangeShapeType="1" noTextEdit="1"/>
              </p:cNvSpPr>
              <p:nvPr/>
            </p:nvSpPr>
            <p:spPr>
              <a:xfrm>
                <a:off x="6465597" y="2818115"/>
                <a:ext cx="448841" cy="55399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449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8855" y="1148313"/>
            <a:ext cx="12173145" cy="5456442"/>
            <a:chOff x="18855" y="1244563"/>
            <a:chExt cx="12173145" cy="5456442"/>
          </a:xfrm>
        </p:grpSpPr>
        <p:sp>
          <p:nvSpPr>
            <p:cNvPr id="21" name="Rectangle 20"/>
            <p:cNvSpPr/>
            <p:nvPr/>
          </p:nvSpPr>
          <p:spPr>
            <a:xfrm>
              <a:off x="18855" y="1741467"/>
              <a:ext cx="6254006" cy="495953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265" y="2247144"/>
              <a:ext cx="2535020" cy="258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9" y="4755713"/>
              <a:ext cx="4033327" cy="190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plementing Simple Neural Network in C# | Rubik's Cod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49" y="3102171"/>
              <a:ext cx="2129113" cy="154844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7833678" y="2149077"/>
              <a:ext cx="2535812" cy="2787818"/>
            </a:xfrm>
            <a:prstGeom prst="rect">
              <a:avLst/>
            </a:prstGeom>
          </p:spPr>
        </p:pic>
        <p:pic>
          <p:nvPicPr>
            <p:cNvPr id="9" name="Picture 8"/>
            <p:cNvPicPr>
              <a:picLocks noChangeAspect="1"/>
            </p:cNvPicPr>
            <p:nvPr/>
          </p:nvPicPr>
          <p:blipFill>
            <a:blip r:embed="rId6"/>
            <a:stretch>
              <a:fillRect/>
            </a:stretch>
          </p:blipFill>
          <p:spPr>
            <a:xfrm>
              <a:off x="10531228" y="4289710"/>
              <a:ext cx="1605794" cy="2329354"/>
            </a:xfrm>
            <a:prstGeom prst="rect">
              <a:avLst/>
            </a:prstGeom>
            <a:ln w="25400">
              <a:solidFill>
                <a:schemeClr val="tx1"/>
              </a:solidFill>
            </a:ln>
          </p:spPr>
        </p:pic>
        <p:sp>
          <p:nvSpPr>
            <p:cNvPr id="10" name="Rectangle 9"/>
            <p:cNvSpPr/>
            <p:nvPr/>
          </p:nvSpPr>
          <p:spPr>
            <a:xfrm>
              <a:off x="7903515" y="5049602"/>
              <a:ext cx="2573517" cy="1569660"/>
            </a:xfrm>
            <a:prstGeom prst="rect">
              <a:avLst/>
            </a:prstGeom>
            <a:solidFill>
              <a:schemeClr val="bg1">
                <a:lumMod val="85000"/>
              </a:schemeClr>
            </a:solidFill>
            <a:ln w="25400">
              <a:solidFill>
                <a:schemeClr val="tx1"/>
              </a:solidFill>
            </a:ln>
          </p:spPr>
          <p:txBody>
            <a:bodyPr wrap="square">
              <a:spAutoFit/>
            </a:bodyPr>
            <a:lstStyle/>
            <a:p>
              <a:pPr algn="just"/>
              <a:r>
                <a:rPr lang="en-US" sz="1400" dirty="0">
                  <a:solidFill>
                    <a:srgbClr val="222222"/>
                  </a:solidFill>
                </a:rPr>
                <a:t>Goldberg, L. R. (1970). </a:t>
              </a:r>
              <a:r>
                <a:rPr lang="en-US" sz="1400" b="1" dirty="0">
                  <a:solidFill>
                    <a:srgbClr val="FF0000"/>
                  </a:solidFill>
                </a:rPr>
                <a:t>Man versus model of man: A rationale, plus some evidence, for a method of improving on clinical inferences</a:t>
              </a:r>
              <a:r>
                <a:rPr lang="en-US" sz="1400" dirty="0">
                  <a:solidFill>
                    <a:srgbClr val="222222"/>
                  </a:solidFill>
                </a:rPr>
                <a:t>. </a:t>
              </a:r>
              <a:r>
                <a:rPr lang="en-US" sz="1400" b="1" i="1" dirty="0">
                  <a:solidFill>
                    <a:srgbClr val="7030A0"/>
                  </a:solidFill>
                </a:rPr>
                <a:t>Psychological bulletin</a:t>
              </a:r>
              <a:r>
                <a:rPr lang="en-US" sz="1400" dirty="0">
                  <a:solidFill>
                    <a:srgbClr val="222222"/>
                  </a:solidFill>
                </a:rPr>
                <a:t>, </a:t>
              </a:r>
              <a:r>
                <a:rPr lang="en-US" sz="1400" i="1" dirty="0">
                  <a:solidFill>
                    <a:srgbClr val="222222"/>
                  </a:solidFill>
                </a:rPr>
                <a:t>73</a:t>
              </a:r>
              <a:r>
                <a:rPr lang="en-US" sz="1400" dirty="0">
                  <a:solidFill>
                    <a:srgbClr val="222222"/>
                  </a:solidFill>
                </a:rPr>
                <a:t>(6), 422-432.</a:t>
              </a:r>
              <a:r>
                <a:rPr lang="fi-FI" sz="1400" dirty="0"/>
                <a:t> </a:t>
              </a:r>
            </a:p>
            <a:p>
              <a:pPr algn="just"/>
              <a:r>
                <a:rPr lang="fi-FI" sz="1200" dirty="0">
                  <a:hlinkClick r:id="rId7"/>
                </a:rPr>
                <a:t>https://doi.org/10.1037/h0029230</a:t>
              </a:r>
              <a:endParaRPr lang="en-US" sz="1200" dirty="0"/>
            </a:p>
          </p:txBody>
        </p:sp>
        <p:pic>
          <p:nvPicPr>
            <p:cNvPr id="11" name="Picture 10"/>
            <p:cNvPicPr>
              <a:picLocks noChangeAspect="1"/>
            </p:cNvPicPr>
            <p:nvPr/>
          </p:nvPicPr>
          <p:blipFill>
            <a:blip r:embed="rId8"/>
            <a:stretch>
              <a:fillRect/>
            </a:stretch>
          </p:blipFill>
          <p:spPr>
            <a:xfrm>
              <a:off x="358642" y="1860636"/>
              <a:ext cx="1771911" cy="1186926"/>
            </a:xfrm>
            <a:prstGeom prst="rect">
              <a:avLst/>
            </a:prstGeom>
          </p:spPr>
        </p:pic>
        <p:grpSp>
          <p:nvGrpSpPr>
            <p:cNvPr id="14" name="Group 13"/>
            <p:cNvGrpSpPr/>
            <p:nvPr/>
          </p:nvGrpSpPr>
          <p:grpSpPr>
            <a:xfrm>
              <a:off x="4788818" y="2464552"/>
              <a:ext cx="2988201" cy="1621828"/>
              <a:chOff x="3266490" y="1098712"/>
              <a:chExt cx="6036341" cy="3200400"/>
            </a:xfrm>
          </p:grpSpPr>
          <p:pic>
            <p:nvPicPr>
              <p:cNvPr id="12" name="Picture 11"/>
              <p:cNvPicPr>
                <a:picLocks noChangeAspect="1"/>
              </p:cNvPicPr>
              <p:nvPr/>
            </p:nvPicPr>
            <p:blipFill>
              <a:blip r:embed="rId9"/>
              <a:stretch>
                <a:fillRect/>
              </a:stretch>
            </p:blipFill>
            <p:spPr>
              <a:xfrm>
                <a:off x="3266490" y="1098712"/>
                <a:ext cx="3114675" cy="3200400"/>
              </a:xfrm>
              <a:prstGeom prst="rect">
                <a:avLst/>
              </a:prstGeom>
            </p:spPr>
          </p:pic>
          <p:pic>
            <p:nvPicPr>
              <p:cNvPr id="13" name="Picture 12"/>
              <p:cNvPicPr>
                <a:picLocks noChangeAspect="1"/>
              </p:cNvPicPr>
              <p:nvPr/>
            </p:nvPicPr>
            <p:blipFill>
              <a:blip r:embed="rId10"/>
              <a:stretch>
                <a:fillRect/>
              </a:stretch>
            </p:blipFill>
            <p:spPr>
              <a:xfrm>
                <a:off x="6226256" y="1108139"/>
                <a:ext cx="3076575" cy="3038475"/>
              </a:xfrm>
              <a:prstGeom prst="rect">
                <a:avLst/>
              </a:prstGeom>
            </p:spPr>
          </p:pic>
        </p:grpSp>
        <p:pic>
          <p:nvPicPr>
            <p:cNvPr id="15" name="Picture 14"/>
            <p:cNvPicPr>
              <a:picLocks noChangeAspect="1"/>
            </p:cNvPicPr>
            <p:nvPr/>
          </p:nvPicPr>
          <p:blipFill>
            <a:blip r:embed="rId11"/>
            <a:stretch>
              <a:fillRect/>
            </a:stretch>
          </p:blipFill>
          <p:spPr>
            <a:xfrm>
              <a:off x="10346904" y="2464552"/>
              <a:ext cx="1757208" cy="1685737"/>
            </a:xfrm>
            <a:prstGeom prst="rect">
              <a:avLst/>
            </a:prstGeom>
          </p:spPr>
        </p:pic>
        <p:sp>
          <p:nvSpPr>
            <p:cNvPr id="16" name="Rectangle 15"/>
            <p:cNvSpPr/>
            <p:nvPr/>
          </p:nvSpPr>
          <p:spPr>
            <a:xfrm>
              <a:off x="2307653" y="1834048"/>
              <a:ext cx="275729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Underfitting vs. Overfitting</a:t>
              </a:r>
            </a:p>
          </p:txBody>
        </p:sp>
        <p:sp>
          <p:nvSpPr>
            <p:cNvPr id="17" name="Rectangle 16"/>
            <p:cNvSpPr/>
            <p:nvPr/>
          </p:nvSpPr>
          <p:spPr>
            <a:xfrm>
              <a:off x="8267446" y="1741467"/>
              <a:ext cx="1668277" cy="400110"/>
            </a:xfrm>
            <a:prstGeom prst="rect">
              <a:avLst/>
            </a:prstGeom>
            <a:noFill/>
          </p:spPr>
          <p:txBody>
            <a:bodyPr wrap="none" lIns="91440" tIns="45720" rIns="91440" bIns="45720">
              <a:spAutoFit/>
            </a:bodyPr>
            <a:lstStyle/>
            <a:p>
              <a:pPr algn="ctr"/>
              <a:r>
                <a:rPr lang="en-US" sz="2000" b="1" cap="none" spc="0" dirty="0">
                  <a:ln w="0"/>
                  <a:solidFill>
                    <a:srgbClr val="7030A0"/>
                  </a:solidFill>
                  <a:effectLst>
                    <a:outerShdw blurRad="38100" dist="19050" dir="2700000" algn="tl" rotWithShape="0">
                      <a:schemeClr val="dk1">
                        <a:alpha val="40000"/>
                      </a:schemeClr>
                    </a:outerShdw>
                  </a:effectLst>
                </a:rPr>
                <a:t>Cognitive bias</a:t>
              </a:r>
            </a:p>
          </p:txBody>
        </p:sp>
        <p:sp>
          <p:nvSpPr>
            <p:cNvPr id="20" name="Rectangle 19"/>
            <p:cNvSpPr/>
            <p:nvPr/>
          </p:nvSpPr>
          <p:spPr>
            <a:xfrm>
              <a:off x="6330692" y="4166476"/>
              <a:ext cx="1500518" cy="2462213"/>
            </a:xfrm>
            <a:prstGeom prst="rect">
              <a:avLst/>
            </a:prstGeom>
            <a:solidFill>
              <a:schemeClr val="bg1">
                <a:lumMod val="85000"/>
              </a:schemeClr>
            </a:solidFill>
            <a:ln w="25400">
              <a:solidFill>
                <a:schemeClr val="tx1"/>
              </a:solidFill>
            </a:ln>
          </p:spPr>
          <p:txBody>
            <a:bodyPr wrap="square">
              <a:spAutoFit/>
            </a:bodyPr>
            <a:lstStyle/>
            <a:p>
              <a:r>
                <a:rPr lang="en-US" sz="1400" dirty="0"/>
                <a:t>   Noise in human judgment arises because of factors such as cognitive biases, mood, and emotions.</a:t>
              </a:r>
            </a:p>
            <a:p>
              <a:r>
                <a:rPr lang="en-US" sz="1400" dirty="0"/>
                <a:t>   Cognitive bias is a significant factor giving rise to both statistical bias and noise.</a:t>
              </a:r>
            </a:p>
          </p:txBody>
        </p:sp>
        <p:sp>
          <p:nvSpPr>
            <p:cNvPr id="22" name="Rectangle 21"/>
            <p:cNvSpPr/>
            <p:nvPr/>
          </p:nvSpPr>
          <p:spPr>
            <a:xfrm>
              <a:off x="6276894" y="1741467"/>
              <a:ext cx="5915106" cy="495953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2"/>
            <a:stretch>
              <a:fillRect/>
            </a:stretch>
          </p:blipFill>
          <p:spPr>
            <a:xfrm>
              <a:off x="4173177" y="5243249"/>
              <a:ext cx="1978723" cy="865692"/>
            </a:xfrm>
            <a:prstGeom prst="rect">
              <a:avLst/>
            </a:prstGeom>
          </p:spPr>
        </p:pic>
        <p:sp>
          <p:nvSpPr>
            <p:cNvPr id="24" name="Rectangle 23"/>
            <p:cNvSpPr/>
            <p:nvPr/>
          </p:nvSpPr>
          <p:spPr>
            <a:xfrm>
              <a:off x="4775569" y="1244563"/>
              <a:ext cx="3021533" cy="646331"/>
            </a:xfrm>
            <a:prstGeom prst="rect">
              <a:avLst/>
            </a:prstGeom>
            <a:solidFill>
              <a:schemeClr val="bg1"/>
            </a:solid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Clone vs Donor</a:t>
              </a:r>
            </a:p>
          </p:txBody>
        </p:sp>
      </p:grpSp>
      <p:sp>
        <p:nvSpPr>
          <p:cNvPr id="7" name="Rectangle 6"/>
          <p:cNvSpPr>
            <a:spLocks noChangeArrowheads="1"/>
          </p:cNvSpPr>
          <p:nvPr/>
        </p:nvSpPr>
        <p:spPr bwMode="auto">
          <a:xfrm>
            <a:off x="121610" y="-9625"/>
            <a:ext cx="118975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Major challenge of Cognitive Cloning: </a:t>
            </a:r>
            <a:r>
              <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Noise and bias are not obstacles but objectives, which require adversarial-training-content generation for cloning with respect to personal cognitive</a:t>
            </a:r>
            <a:r>
              <a:rPr kumimoji="0" lang="en-US" altLang="en-US" sz="24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rPr>
              <a:t> biases</a:t>
            </a:r>
            <a:endParaRPr kumimoji="0" lang="en-US" altLang="en-US" sz="24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05330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237962" y="705091"/>
            <a:ext cx="9310635" cy="6016220"/>
          </a:xfrm>
          <a:prstGeom prst="rect">
            <a:avLst/>
          </a:prstGeom>
        </p:spPr>
      </p:pic>
      <p:sp>
        <p:nvSpPr>
          <p:cNvPr id="4" name="Rectangle 3"/>
          <p:cNvSpPr>
            <a:spLocks noChangeArrowheads="1"/>
          </p:cNvSpPr>
          <p:nvPr/>
        </p:nvSpPr>
        <p:spPr bwMode="auto">
          <a:xfrm>
            <a:off x="419993" y="87041"/>
            <a:ext cx="10326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kumimoji="0" lang="en-US"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Suggested</a:t>
            </a:r>
            <a:r>
              <a:rPr lang="en-US" altLang="en-US" sz="3600" b="1" dirty="0">
                <a:solidFill>
                  <a:srgbClr val="FF0000"/>
                </a:solidFill>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Cloning-GAN architecture</a:t>
            </a:r>
            <a:endParaRPr lang="en-US" alt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871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0191" y="776154"/>
                <a:ext cx="10988597" cy="400110"/>
              </a:xfrm>
              <a:prstGeom prst="rect">
                <a:avLst/>
              </a:prstGeom>
              <a:noFill/>
            </p:spPr>
            <p:txBody>
              <a:bodyPr wrap="square" lIns="91440" tIns="45720" rIns="91440" bIns="45720">
                <a:spAutoFit/>
              </a:bodyPr>
              <a:lstStyle/>
              <a:p>
                <a:pPr lvl="0" algn="ct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Assume we have the </a:t>
                </a:r>
                <a:r>
                  <a:rPr kumimoji="0" lang="en-US"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DONOR</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represented by a </a:t>
                </a:r>
                <a:r>
                  <a:rPr kumimoji="0" lang="en-US"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“labelling function”</a:t>
                </a:r>
                <a:r>
                  <a:rPr kumimoji="0" lang="en-US"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a:t>
                </a:r>
                <a14:m>
                  <m:oMath xmlns:m="http://schemas.openxmlformats.org/officeDocument/2006/math">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𝓕</m:t>
                    </m:r>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[0,1]</m:t>
                        </m:r>
                      </m:e>
                      <m:sup>
                        <m:r>
                          <a:rPr lang="en-US" sz="2000" i="1">
                            <a:solidFill>
                              <a:prstClr val="black"/>
                            </a:solidFill>
                            <a:latin typeface="Cambria Math" panose="02040503050406030204" pitchFamily="18" charset="0"/>
                            <a:ea typeface="Cambria Math" panose="02040503050406030204" pitchFamily="18" charset="0"/>
                          </a:rPr>
                          <m:t>𝑛</m:t>
                        </m:r>
                      </m:sup>
                    </m:sSup>
                    <m:r>
                      <a:rPr lang="en-US" sz="2000" i="1" smtClean="0">
                        <a:solidFill>
                          <a:prstClr val="black"/>
                        </a:solidFill>
                        <a:latin typeface="Cambria Math" panose="02040503050406030204" pitchFamily="18" charset="0"/>
                        <a:ea typeface="Cambria Math" panose="02040503050406030204" pitchFamily="18" charset="0"/>
                      </a:rPr>
                      <m:t>⟼</m:t>
                    </m:r>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m:t>
                        </m:r>
                      </m:e>
                      <m:sup>
                        <m:r>
                          <a:rPr lang="en-US" sz="2000" i="1">
                            <a:solidFill>
                              <a:prstClr val="black"/>
                            </a:solidFill>
                            <a:latin typeface="Cambria Math" panose="02040503050406030204" pitchFamily="18" charset="0"/>
                            <a:ea typeface="Cambria Math" panose="02040503050406030204" pitchFamily="18" charset="0"/>
                          </a:rPr>
                          <m:t>𝑐</m:t>
                        </m:r>
                      </m:sup>
                    </m:sSup>
                  </m:oMath>
                </a14:m>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defined as follows:</a:t>
                </a:r>
              </a:p>
            </p:txBody>
          </p:sp>
        </mc:Choice>
        <mc:Fallback xmlns="">
          <p:sp>
            <p:nvSpPr>
              <p:cNvPr id="4" name="Rectangle 3"/>
              <p:cNvSpPr>
                <a:spLocks noRot="1" noChangeAspect="1" noMove="1" noResize="1" noEditPoints="1" noAdjustHandles="1" noChangeArrowheads="1" noChangeShapeType="1" noTextEdit="1"/>
              </p:cNvSpPr>
              <p:nvPr/>
            </p:nvSpPr>
            <p:spPr>
              <a:xfrm>
                <a:off x="50191" y="776154"/>
                <a:ext cx="10988597" cy="400110"/>
              </a:xfrm>
              <a:prstGeom prst="rect">
                <a:avLst/>
              </a:prstGeom>
              <a:blipFill>
                <a:blip r:embed="rId2"/>
                <a:stretch>
                  <a:fillRect l="-555" t="-7576" r="-499"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1156" y="4240157"/>
                <a:ext cx="7476149" cy="307777"/>
              </a:xfrm>
              <a:prstGeom prst="rect">
                <a:avLst/>
              </a:prstGeom>
              <a:noFill/>
            </p:spPr>
            <p:txBody>
              <a:bodyPr wrap="none" lIns="0" tIns="0" rIns="0" bIns="0" rtlCol="0">
                <a:spAutoFit/>
              </a:bodyPr>
              <a:lstStyle/>
              <a:p>
                <a:pPr lvl="0"/>
                <a:r>
                  <a:rPr lang="en-US" sz="2000" b="1" dirty="0">
                    <a:solidFill>
                      <a:srgbClr val="7030A0"/>
                    </a:solidFill>
                    <a:latin typeface="Cambria Math" panose="02040503050406030204" pitchFamily="18" charset="0"/>
                    <a:ea typeface="Cambria Math" panose="02040503050406030204" pitchFamily="18" charset="0"/>
                  </a:rPr>
                  <a:t>(c)</a:t>
                </a:r>
                <a:r>
                  <a:rPr kumimoji="0" lang="en-US" sz="2000" b="0" u="none" strike="noStrike" kern="1200" cap="none" spc="0" normalizeH="0" baseline="0" noProof="0" dirty="0">
                    <a:ln>
                      <a:noFill/>
                    </a:ln>
                    <a:solidFill>
                      <a:prstClr val="black"/>
                    </a:solidFill>
                    <a:effectLst/>
                    <a:uLnTx/>
                    <a:uFillTx/>
                    <a:ea typeface="Cambria Math" panose="02040503050406030204" pitchFamily="18" charset="0"/>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𝑥</m:t>
                            </m:r>
                          </m:e>
                        </m:ac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𝑖</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d>
                      <m:dPr>
                        <m:ctrlPr>
                          <a:rPr lang="en-US" sz="2000" i="1">
                            <a:solidFill>
                              <a:prstClr val="black"/>
                            </a:solidFill>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𝑛</m:t>
                            </m:r>
                          </m:sub>
                        </m:sSub>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0,1</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𝑛</m:t>
                        </m:r>
                      </m:sup>
                    </m:sSup>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b="0" i="1" smtClean="0">
                                <a:solidFill>
                                  <a:prstClr val="black"/>
                                </a:solidFill>
                                <a:latin typeface="Cambria Math" panose="02040503050406030204" pitchFamily="18" charset="0"/>
                                <a:ea typeface="Cambria Math" panose="02040503050406030204" pitchFamily="18" charset="0"/>
                              </a:rPr>
                              <m:t>𝑝</m:t>
                            </m:r>
                          </m:e>
                        </m:acc>
                      </m:e>
                      <m:sub>
                        <m:r>
                          <a:rPr lang="en-US" sz="2000" i="1">
                            <a:solidFill>
                              <a:prstClr val="black"/>
                            </a:solidFill>
                            <a:latin typeface="Cambria Math" panose="02040503050406030204" pitchFamily="18" charset="0"/>
                            <a:ea typeface="Cambria Math" panose="02040503050406030204" pitchFamily="18" charset="0"/>
                          </a:rPr>
                          <m:t>𝑖</m:t>
                        </m:r>
                      </m:sub>
                    </m:sSub>
                    <m:r>
                      <a:rPr lang="en-US" sz="2000" b="0" i="1" smtClean="0">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d>
                          <m:dPr>
                            <m:ctrlPr>
                              <a:rPr lang="en-US" sz="2000" i="1">
                                <a:solidFill>
                                  <a:prstClr val="black"/>
                                </a:solidFill>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𝑝</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𝑝</m:t>
                                </m:r>
                              </m:e>
                              <m:sub>
                                <m:r>
                                  <a:rPr lang="en-US" sz="2000" i="1">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𝑝</m:t>
                                </m:r>
                              </m:e>
                              <m:sub>
                                <m:r>
                                  <a:rPr lang="en-US" sz="2000" b="0" i="1" smtClean="0">
                                    <a:solidFill>
                                      <a:prstClr val="black"/>
                                    </a:solidFill>
                                    <a:latin typeface="Cambria Math" panose="02040503050406030204" pitchFamily="18" charset="0"/>
                                    <a:ea typeface="Cambria Math" panose="02040503050406030204" pitchFamily="18" charset="0"/>
                                  </a:rPr>
                                  <m:t>𝑐</m:t>
                                </m:r>
                              </m:sub>
                            </m:sSub>
                          </m:e>
                        </m:d>
                      </m:e>
                      <m:sub>
                        <m:r>
                          <a:rPr lang="en-US" sz="2000" i="1">
                            <a:solidFill>
                              <a:prstClr val="black"/>
                            </a:solidFill>
                            <a:latin typeface="Cambria Math" panose="02040503050406030204" pitchFamily="18" charset="0"/>
                            <a:ea typeface="Cambria Math" panose="02040503050406030204" pitchFamily="18" charset="0"/>
                          </a:rPr>
                          <m:t>𝑖</m:t>
                        </m:r>
                      </m:sub>
                    </m:sSub>
                    <m:r>
                      <a:rPr lang="en-US" sz="2000" i="1">
                        <a:solidFill>
                          <a:prstClr val="black"/>
                        </a:solidFill>
                        <a:latin typeface="Cambria Math" panose="02040503050406030204" pitchFamily="18" charset="0"/>
                        <a:ea typeface="Cambria Math" panose="02040503050406030204" pitchFamily="18" charset="0"/>
                      </a:rPr>
                      <m:t>∈</m:t>
                    </m:r>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m:t>
                        </m:r>
                      </m:e>
                      <m:sup>
                        <m:r>
                          <a:rPr lang="en-US" sz="2000" i="1">
                            <a:solidFill>
                              <a:prstClr val="black"/>
                            </a:solidFill>
                            <a:latin typeface="Cambria Math" panose="02040503050406030204" pitchFamily="18" charset="0"/>
                            <a:ea typeface="Cambria Math" panose="02040503050406030204" pitchFamily="18" charset="0"/>
                          </a:rPr>
                          <m:t>𝑐</m:t>
                        </m:r>
                      </m:sup>
                    </m:sSup>
                    <m:r>
                      <a:rPr lang="en-US" sz="2000" b="0" i="1" smtClean="0">
                        <a:solidFill>
                          <a:prstClr val="black"/>
                        </a:solidFill>
                        <a:latin typeface="Cambria Math" panose="02040503050406030204" pitchFamily="18" charset="0"/>
                        <a:ea typeface="Cambria Math" panose="02040503050406030204" pitchFamily="18" charset="0"/>
                      </a:rPr>
                      <m:t>, </m:t>
                    </m:r>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𝑝</m:t>
                            </m:r>
                          </m:e>
                        </m:acc>
                      </m:e>
                      <m:sub>
                        <m:r>
                          <a:rPr lang="en-US" sz="2000" i="1">
                            <a:solidFill>
                              <a:prstClr val="black"/>
                            </a:solidFill>
                            <a:latin typeface="Cambria Math" panose="02040503050406030204" pitchFamily="18" charset="0"/>
                            <a:ea typeface="Cambria Math" panose="02040503050406030204" pitchFamily="18" charset="0"/>
                          </a:rPr>
                          <m:t>𝑖</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𝓕</m:t>
                    </m:r>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𝑥</m:t>
                                </m:r>
                              </m:e>
                            </m:acc>
                          </m:e>
                          <m:sub>
                            <m:r>
                              <a:rPr lang="en-US" sz="2000" i="1">
                                <a:solidFill>
                                  <a:prstClr val="black"/>
                                </a:solidFill>
                                <a:latin typeface="Cambria Math" panose="02040503050406030204" pitchFamily="18" charset="0"/>
                                <a:ea typeface="Cambria Math" panose="02040503050406030204" pitchFamily="18" charset="0"/>
                              </a:rPr>
                              <m:t>𝑖</m:t>
                            </m:r>
                          </m:sub>
                        </m:sSub>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1156" y="4240157"/>
                <a:ext cx="7476149" cy="307777"/>
              </a:xfrm>
              <a:prstGeom prst="rect">
                <a:avLst/>
              </a:prstGeom>
              <a:blipFill>
                <a:blip r:embed="rId3"/>
                <a:stretch>
                  <a:fillRect l="-2037" t="-40000" r="-1385" b="-4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039" y="2441239"/>
                <a:ext cx="11948288" cy="1323439"/>
              </a:xfrm>
              <a:prstGeom prst="rect">
                <a:avLst/>
              </a:prstGeom>
            </p:spPr>
            <p:txBody>
              <a:bodyPr wrap="square">
                <a:spAutoFit/>
              </a:bodyPr>
              <a:lstStyle/>
              <a:p>
                <a:pPr lvl="0"/>
                <a:r>
                  <a:rPr lang="en-US" sz="2000" b="1" dirty="0">
                    <a:solidFill>
                      <a:srgbClr val="7030A0"/>
                    </a:solidFill>
                    <a:latin typeface="Cambria Math" panose="02040503050406030204" pitchFamily="18" charset="0"/>
                    <a:ea typeface="Cambria Math" panose="02040503050406030204" pitchFamily="18" charset="0"/>
                  </a:rPr>
                  <a:t>(b) </a:t>
                </a:r>
                <a:r>
                  <a:rPr lang="en-US" sz="2000" dirty="0">
                    <a:solidFill>
                      <a:prstClr val="black"/>
                    </a:solidFill>
                    <a:latin typeface="Cambria Math" panose="02040503050406030204" pitchFamily="18" charset="0"/>
                    <a:ea typeface="Cambria Math" panose="02040503050406030204" pitchFamily="18" charset="0"/>
                  </a:rPr>
                  <a:t>The range of </a:t>
                </a:r>
                <a14:m>
                  <m:oMath xmlns:m="http://schemas.openxmlformats.org/officeDocument/2006/math">
                    <m:r>
                      <a:rPr lang="en-US" sz="2000" b="1" i="1">
                        <a:solidFill>
                          <a:prstClr val="black"/>
                        </a:solidFill>
                        <a:latin typeface="Cambria Math" panose="02040503050406030204" pitchFamily="18" charset="0"/>
                        <a:ea typeface="Cambria Math" panose="02040503050406030204" pitchFamily="18" charset="0"/>
                      </a:rPr>
                      <m:t>𝓕</m:t>
                    </m:r>
                  </m:oMath>
                </a14:m>
                <a:r>
                  <a:rPr lang="en-US" sz="2000" dirty="0">
                    <a:solidFill>
                      <a:prstClr val="black"/>
                    </a:solidFill>
                    <a:latin typeface="Cambria Math" panose="02040503050406030204" pitchFamily="18" charset="0"/>
                    <a:ea typeface="Cambria Math" panose="02040503050406030204" pitchFamily="18" charset="0"/>
                  </a:rPr>
                  <a:t> is defined by the unit </a:t>
                </a:r>
                <a14:m>
                  <m:oMath xmlns:m="http://schemas.openxmlformats.org/officeDocument/2006/math">
                    <m:r>
                      <a:rPr lang="en-US" sz="2000" b="1" i="1" dirty="0" smtClean="0">
                        <a:solidFill>
                          <a:prstClr val="black"/>
                        </a:solidFill>
                        <a:latin typeface="Cambria Math" panose="02040503050406030204" pitchFamily="18" charset="0"/>
                        <a:ea typeface="Cambria Math" panose="02040503050406030204" pitchFamily="18" charset="0"/>
                      </a:rPr>
                      <m:t>𝒄</m:t>
                    </m:r>
                  </m:oMath>
                </a14:m>
                <a:r>
                  <a:rPr lang="en-US" sz="2000" dirty="0">
                    <a:solidFill>
                      <a:prstClr val="black"/>
                    </a:solidFill>
                    <a:latin typeface="Cambria Math" panose="02040503050406030204" pitchFamily="18" charset="0"/>
                    <a:ea typeface="Cambria Math" panose="02040503050406030204" pitchFamily="18" charset="0"/>
                  </a:rPr>
                  <a:t>-simplex </a:t>
                </a:r>
                <a14:m>
                  <m:oMath xmlns:m="http://schemas.openxmlformats.org/officeDocument/2006/math">
                    <m:sSup>
                      <m:sSupPr>
                        <m:ctrlPr>
                          <a:rPr lang="en-US" sz="2000" i="1" smtClean="0">
                            <a:solidFill>
                              <a:prstClr val="black"/>
                            </a:solidFill>
                            <a:latin typeface="Cambria Math" panose="02040503050406030204" pitchFamily="18" charset="0"/>
                            <a:ea typeface="Cambria Math" panose="02040503050406030204" pitchFamily="18" charset="0"/>
                          </a:rPr>
                        </m:ctrlPr>
                      </m:sSupPr>
                      <m:e>
                        <m:r>
                          <a:rPr lang="en-US" sz="2000" i="1" smtClean="0">
                            <a:solidFill>
                              <a:prstClr val="black"/>
                            </a:solidFill>
                            <a:latin typeface="Cambria Math" panose="02040503050406030204" pitchFamily="18" charset="0"/>
                            <a:ea typeface="Cambria Math" panose="02040503050406030204" pitchFamily="18" charset="0"/>
                          </a:rPr>
                          <m:t>∆</m:t>
                        </m:r>
                      </m:e>
                      <m:sup>
                        <m:r>
                          <a:rPr lang="en-US" sz="2000" b="0" i="1" smtClean="0">
                            <a:solidFill>
                              <a:prstClr val="black"/>
                            </a:solidFill>
                            <a:latin typeface="Cambria Math" panose="02040503050406030204" pitchFamily="18" charset="0"/>
                            <a:ea typeface="Cambria Math" panose="02040503050406030204" pitchFamily="18" charset="0"/>
                          </a:rPr>
                          <m:t>𝑐</m:t>
                        </m:r>
                      </m:sup>
                    </m:sSup>
                  </m:oMath>
                </a14:m>
                <a:r>
                  <a:rPr lang="en-US" sz="2000" dirty="0">
                    <a:solidFill>
                      <a:prstClr val="black"/>
                    </a:solidFill>
                    <a:latin typeface="Cambria Math" panose="02040503050406030204" pitchFamily="18" charset="0"/>
                    <a:ea typeface="Cambria Math" panose="02040503050406030204" pitchFamily="18" charset="0"/>
                  </a:rPr>
                  <a:t> (i.e., the </a:t>
                </a:r>
                <a14:m>
                  <m:oMath xmlns:m="http://schemas.openxmlformats.org/officeDocument/2006/math">
                    <m:r>
                      <a:rPr lang="en-US" sz="2000" b="1" i="1" dirty="0" smtClean="0">
                        <a:solidFill>
                          <a:prstClr val="black"/>
                        </a:solidFill>
                        <a:latin typeface="Cambria Math" panose="02040503050406030204" pitchFamily="18" charset="0"/>
                        <a:ea typeface="Cambria Math" panose="02040503050406030204" pitchFamily="18" charset="0"/>
                      </a:rPr>
                      <m:t>𝒄</m:t>
                    </m:r>
                  </m:oMath>
                </a14:m>
                <a:r>
                  <a:rPr lang="en-US" sz="2000" dirty="0">
                    <a:solidFill>
                      <a:prstClr val="black"/>
                    </a:solidFill>
                    <a:latin typeface="Cambria Math" panose="02040503050406030204" pitchFamily="18" charset="0"/>
                    <a:ea typeface="Cambria Math" panose="02040503050406030204" pitchFamily="18" charset="0"/>
                  </a:rPr>
                  <a:t>-dimensional  probability simplex), each </a:t>
                </a:r>
                <a14:m>
                  <m:oMath xmlns:m="http://schemas.openxmlformats.org/officeDocument/2006/math">
                    <m:r>
                      <a:rPr lang="en-US" sz="2000" i="1" dirty="0" smtClean="0">
                        <a:solidFill>
                          <a:prstClr val="black"/>
                        </a:solidFill>
                        <a:latin typeface="Cambria Math" panose="02040503050406030204" pitchFamily="18" charset="0"/>
                        <a:ea typeface="Cambria Math" panose="02040503050406030204" pitchFamily="18" charset="0"/>
                      </a:rPr>
                      <m:t>𝑖</m:t>
                    </m:r>
                  </m:oMath>
                </a14:m>
                <a:r>
                  <a:rPr lang="en-US" sz="2000" dirty="0" err="1">
                    <a:solidFill>
                      <a:prstClr val="black"/>
                    </a:solidFill>
                    <a:latin typeface="Cambria Math" panose="02040503050406030204" pitchFamily="18" charset="0"/>
                    <a:ea typeface="Cambria Math" panose="02040503050406030204" pitchFamily="18" charset="0"/>
                  </a:rPr>
                  <a:t>-th</a:t>
                </a:r>
                <a:r>
                  <a:rPr lang="en-US" sz="2000" dirty="0">
                    <a:solidFill>
                      <a:prstClr val="black"/>
                    </a:solidFill>
                    <a:latin typeface="Cambria Math" panose="02040503050406030204" pitchFamily="18" charset="0"/>
                    <a:ea typeface="Cambria Math" panose="02040503050406030204" pitchFamily="18" charset="0"/>
                  </a:rPr>
                  <a:t> point of which is a </a:t>
                </a:r>
                <a14:m>
                  <m:oMath xmlns:m="http://schemas.openxmlformats.org/officeDocument/2006/math">
                    <m:r>
                      <a:rPr lang="en-US" sz="2000" b="1" i="1" dirty="0" smtClean="0">
                        <a:solidFill>
                          <a:prstClr val="black"/>
                        </a:solidFill>
                        <a:latin typeface="Cambria Math" panose="02040503050406030204" pitchFamily="18" charset="0"/>
                        <a:ea typeface="Cambria Math" panose="02040503050406030204" pitchFamily="18" charset="0"/>
                      </a:rPr>
                      <m:t>𝒄</m:t>
                    </m:r>
                  </m:oMath>
                </a14:m>
                <a:r>
                  <a:rPr lang="en-US" sz="2000" dirty="0">
                    <a:solidFill>
                      <a:prstClr val="black"/>
                    </a:solidFill>
                    <a:latin typeface="Cambria Math" panose="02040503050406030204" pitchFamily="18" charset="0"/>
                    <a:ea typeface="Cambria Math" panose="02040503050406030204" pitchFamily="18" charset="0"/>
                  </a:rPr>
                  <a:t>-dimensional vector </a:t>
                </a:r>
                <a14:m>
                  <m:oMath xmlns:m="http://schemas.openxmlformats.org/officeDocument/2006/math">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𝑝</m:t>
                            </m:r>
                          </m:e>
                        </m:acc>
                      </m:e>
                      <m:sub>
                        <m:r>
                          <a:rPr lang="en-US" sz="2000" i="1">
                            <a:solidFill>
                              <a:prstClr val="black"/>
                            </a:solidFill>
                            <a:latin typeface="Cambria Math" panose="02040503050406030204" pitchFamily="18" charset="0"/>
                            <a:ea typeface="Cambria Math" panose="02040503050406030204" pitchFamily="18" charset="0"/>
                          </a:rPr>
                          <m:t>𝑖</m:t>
                        </m:r>
                      </m:sub>
                    </m:sSub>
                  </m:oMath>
                </a14:m>
                <a:r>
                  <a:rPr lang="en-US" sz="2000" dirty="0">
                    <a:solidFill>
                      <a:prstClr val="black"/>
                    </a:solidFill>
                    <a:latin typeface="Cambria Math" panose="02040503050406030204" pitchFamily="18" charset="0"/>
                    <a:ea typeface="Cambria Math" panose="02040503050406030204" pitchFamily="18" charset="0"/>
                  </a:rPr>
                  <a:t> of probabilities [regarding each of </a:t>
                </a:r>
                <a14:m>
                  <m:oMath xmlns:m="http://schemas.openxmlformats.org/officeDocument/2006/math">
                    <m:r>
                      <a:rPr lang="en-US" sz="2000" b="1" i="1" dirty="0">
                        <a:solidFill>
                          <a:prstClr val="black"/>
                        </a:solidFill>
                        <a:latin typeface="Cambria Math" panose="02040503050406030204" pitchFamily="18" charset="0"/>
                        <a:ea typeface="Cambria Math" panose="02040503050406030204" pitchFamily="18" charset="0"/>
                      </a:rPr>
                      <m:t>𝒄</m:t>
                    </m:r>
                  </m:oMath>
                </a14:m>
                <a:r>
                  <a:rPr lang="en-US" sz="2000" dirty="0">
                    <a:solidFill>
                      <a:prstClr val="black"/>
                    </a:solidFill>
                    <a:latin typeface="Cambria Math" panose="02040503050406030204" pitchFamily="18" charset="0"/>
                    <a:ea typeface="Cambria Math" panose="02040503050406030204" pitchFamily="18" charset="0"/>
                  </a:rPr>
                  <a:t> possible class labels from the set </a:t>
                </a:r>
                <a14:m>
                  <m:oMath xmlns:m="http://schemas.openxmlformats.org/officeDocument/2006/math">
                    <m:r>
                      <a:rPr lang="en-US" sz="2000" i="1">
                        <a:solidFill>
                          <a:prstClr val="black"/>
                        </a:solidFill>
                        <a:latin typeface="Cambria Math" panose="02040503050406030204" pitchFamily="18" charset="0"/>
                        <a:ea typeface="Cambria Math" panose="02040503050406030204" pitchFamily="18" charset="0"/>
                      </a:rPr>
                      <m:t>𝕃</m:t>
                    </m:r>
                    <m:r>
                      <a:rPr lang="en-US" sz="2000" i="1">
                        <a:solidFill>
                          <a:prstClr val="black"/>
                        </a:solidFill>
                        <a:latin typeface="Cambria Math" panose="02040503050406030204" pitchFamily="18" charset="0"/>
                        <a:ea typeface="Cambria Math" panose="02040503050406030204" pitchFamily="18" charset="0"/>
                      </a:rPr>
                      <m:t>=</m:t>
                    </m:r>
                    <m:d>
                      <m:dPr>
                        <m:begChr m:val="{"/>
                        <m:endChr m:val="}"/>
                        <m:ctrlPr>
                          <a:rPr lang="en-US" sz="2000" i="1">
                            <a:solidFill>
                              <a:prstClr val="black"/>
                            </a:solidFill>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𝑙</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𝑙</m:t>
                            </m:r>
                          </m:e>
                          <m:sub>
                            <m:r>
                              <a:rPr lang="en-US" sz="2000" i="1">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𝑙</m:t>
                            </m:r>
                          </m:e>
                          <m:sub>
                            <m:r>
                              <a:rPr lang="en-US" sz="2000" i="1">
                                <a:solidFill>
                                  <a:prstClr val="black"/>
                                </a:solidFill>
                                <a:latin typeface="Cambria Math" panose="02040503050406030204" pitchFamily="18" charset="0"/>
                                <a:ea typeface="Cambria Math" panose="02040503050406030204" pitchFamily="18" charset="0"/>
                              </a:rPr>
                              <m:t>𝑐</m:t>
                            </m:r>
                          </m:sub>
                        </m:sSub>
                      </m:e>
                    </m:d>
                  </m:oMath>
                </a14:m>
                <a:r>
                  <a:rPr lang="en-US" sz="2000" dirty="0">
                    <a:solidFill>
                      <a:prstClr val="black"/>
                    </a:solidFill>
                  </a:rPr>
                  <a:t> </a:t>
                </a:r>
                <a:r>
                  <a:rPr lang="en-US" sz="2000" dirty="0">
                    <a:solidFill>
                      <a:prstClr val="black"/>
                    </a:solidFill>
                    <a:latin typeface="Cambria Math" panose="02040503050406030204" pitchFamily="18" charset="0"/>
                    <a:ea typeface="Cambria Math" panose="02040503050406030204" pitchFamily="18" charset="0"/>
                  </a:rPr>
                  <a:t>assigned to the corresponding object represented by point </a:t>
                </a:r>
                <a14:m>
                  <m:oMath xmlns:m="http://schemas.openxmlformats.org/officeDocument/2006/math">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𝑥</m:t>
                            </m:r>
                          </m:e>
                        </m:acc>
                      </m:e>
                      <m:sub>
                        <m:r>
                          <a:rPr lang="en-US" sz="2000" i="1">
                            <a:solidFill>
                              <a:prstClr val="black"/>
                            </a:solidFill>
                            <a:latin typeface="Cambria Math" panose="02040503050406030204" pitchFamily="18" charset="0"/>
                            <a:ea typeface="Cambria Math" panose="02040503050406030204" pitchFamily="18" charset="0"/>
                          </a:rPr>
                          <m:t>𝑖</m:t>
                        </m:r>
                      </m:sub>
                    </m:sSub>
                  </m:oMath>
                </a14:m>
                <a:r>
                  <a:rPr lang="en-US" sz="2000" dirty="0">
                    <a:solidFill>
                      <a:prstClr val="black"/>
                    </a:solidFill>
                    <a:latin typeface="Cambria Math" panose="02040503050406030204" pitchFamily="18" charset="0"/>
                    <a:ea typeface="Cambria Math" panose="02040503050406030204" pitchFamily="18" charset="0"/>
                  </a:rPr>
                  <a:t> within the domain space</a:t>
                </a:r>
                <a:r>
                  <a:rPr lang="en-US" sz="2000" dirty="0">
                    <a:solidFill>
                      <a:prstClr val="black"/>
                    </a:solidFill>
                  </a:rPr>
                  <a:t>]: </a:t>
                </a:r>
              </a:p>
              <a:p>
                <a:pPr lvl="0"/>
                <a14:m>
                  <m:oMath xmlns:m="http://schemas.openxmlformats.org/officeDocument/2006/math">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m:t>
                        </m:r>
                      </m:e>
                      <m:sup>
                        <m:r>
                          <a:rPr lang="en-US" sz="2000" b="0" i="1" smtClean="0">
                            <a:solidFill>
                              <a:prstClr val="black"/>
                            </a:solidFill>
                            <a:latin typeface="Cambria Math" panose="02040503050406030204" pitchFamily="18" charset="0"/>
                            <a:ea typeface="Cambria Math" panose="02040503050406030204" pitchFamily="18" charset="0"/>
                          </a:rPr>
                          <m:t>𝑐</m:t>
                        </m:r>
                      </m:sup>
                    </m:sSup>
                    <m:r>
                      <a:rPr lang="en-US" sz="2000" b="0" i="1" smtClean="0">
                        <a:solidFill>
                          <a:prstClr val="black"/>
                        </a:solidFill>
                        <a:latin typeface="Cambria Math" panose="02040503050406030204" pitchFamily="18" charset="0"/>
                        <a:ea typeface="Cambria Math" panose="02040503050406030204" pitchFamily="18" charset="0"/>
                      </a:rPr>
                      <m:t>=</m:t>
                    </m:r>
                    <m:d>
                      <m:dPr>
                        <m:begChr m:val="{"/>
                        <m:endChr m:val="}"/>
                        <m:ctrlPr>
                          <a:rPr lang="en-US" sz="2000" b="0" i="1" smtClean="0">
                            <a:solidFill>
                              <a:prstClr val="black"/>
                            </a:solidFill>
                            <a:latin typeface="Cambria Math" panose="02040503050406030204" pitchFamily="18" charset="0"/>
                            <a:ea typeface="Cambria Math" panose="02040503050406030204" pitchFamily="18" charset="0"/>
                          </a:rPr>
                        </m:ctrlPr>
                      </m:dPr>
                      <m:e>
                        <m:r>
                          <a:rPr lang="en-US" sz="2000" b="0" i="1" smtClean="0">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i="1">
                                    <a:solidFill>
                                      <a:prstClr val="black"/>
                                    </a:solidFill>
                                    <a:latin typeface="Cambria Math" panose="02040503050406030204" pitchFamily="18" charset="0"/>
                                    <a:ea typeface="Cambria Math" panose="02040503050406030204" pitchFamily="18" charset="0"/>
                                  </a:rPr>
                                  <m:t>𝑝</m:t>
                                </m:r>
                              </m:e>
                            </m:acc>
                          </m:e>
                          <m:sub>
                            <m:r>
                              <a:rPr lang="en-US" sz="2000" i="1">
                                <a:solidFill>
                                  <a:prstClr val="black"/>
                                </a:solidFill>
                                <a:latin typeface="Cambria Math" panose="02040503050406030204" pitchFamily="18" charset="0"/>
                                <a:ea typeface="Cambria Math" panose="02040503050406030204" pitchFamily="18" charset="0"/>
                              </a:rPr>
                              <m:t>𝑖</m:t>
                            </m:r>
                          </m:sub>
                        </m:sSub>
                        <m:r>
                          <a:rPr lang="en-US" sz="2000" b="0" i="1" smtClean="0">
                            <a:solidFill>
                              <a:prstClr val="black"/>
                            </a:solidFill>
                            <a:latin typeface="Cambria Math" panose="02040503050406030204" pitchFamily="18" charset="0"/>
                            <a:ea typeface="Cambria Math" panose="02040503050406030204" pitchFamily="18" charset="0"/>
                          </a:rPr>
                          <m:t>:</m:t>
                        </m:r>
                        <m:d>
                          <m:dPr>
                            <m:ctrlPr>
                              <a:rPr lang="en-US" sz="2000" i="1">
                                <a:solidFill>
                                  <a:prstClr val="black"/>
                                </a:solidFill>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𝑝</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𝑝</m:t>
                                </m:r>
                              </m:e>
                              <m:sub>
                                <m:r>
                                  <a:rPr lang="en-US" sz="2000" i="1">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𝑝</m:t>
                                </m:r>
                              </m:e>
                              <m:sub>
                                <m:r>
                                  <a:rPr lang="en-US" sz="2000" i="1">
                                    <a:solidFill>
                                      <a:prstClr val="black"/>
                                    </a:solidFill>
                                    <a:latin typeface="Cambria Math" panose="02040503050406030204" pitchFamily="18" charset="0"/>
                                    <a:ea typeface="Cambria Math" panose="02040503050406030204" pitchFamily="18" charset="0"/>
                                  </a:rPr>
                                  <m:t>𝑐</m:t>
                                </m:r>
                              </m:sub>
                            </m:sSub>
                          </m:e>
                        </m:d>
                        <m:r>
                          <a:rPr lang="en-US" sz="2000" i="1">
                            <a:solidFill>
                              <a:prstClr val="black"/>
                            </a:solidFill>
                            <a:latin typeface="Cambria Math" panose="02040503050406030204" pitchFamily="18" charset="0"/>
                            <a:ea typeface="Cambria Math" panose="02040503050406030204" pitchFamily="18" charset="0"/>
                          </a:rPr>
                          <m:t>∈</m:t>
                        </m:r>
                        <m:sSup>
                          <m:sSupPr>
                            <m:ctrlPr>
                              <a:rPr lang="en-US" sz="2000" i="1">
                                <a:solidFill>
                                  <a:prstClr val="black"/>
                                </a:solidFill>
                                <a:latin typeface="Cambria Math" panose="02040503050406030204" pitchFamily="18" charset="0"/>
                                <a:ea typeface="Cambria Math" panose="02040503050406030204" pitchFamily="18" charset="0"/>
                              </a:rPr>
                            </m:ctrlPr>
                          </m:sSupPr>
                          <m:e>
                            <m:d>
                              <m:dPr>
                                <m:begChr m:val="["/>
                                <m:endChr m:val="]"/>
                                <m:ctrlPr>
                                  <a:rPr lang="en-US" sz="2000" i="1">
                                    <a:solidFill>
                                      <a:prstClr val="black"/>
                                    </a:solidFill>
                                    <a:latin typeface="Cambria Math" panose="02040503050406030204" pitchFamily="18" charset="0"/>
                                    <a:ea typeface="Cambria Math" panose="02040503050406030204" pitchFamily="18" charset="0"/>
                                  </a:rPr>
                                </m:ctrlPr>
                              </m:dPr>
                              <m:e>
                                <m:r>
                                  <a:rPr lang="en-US" sz="2000" i="1">
                                    <a:solidFill>
                                      <a:prstClr val="black"/>
                                    </a:solidFill>
                                    <a:latin typeface="Cambria Math" panose="02040503050406030204" pitchFamily="18" charset="0"/>
                                    <a:ea typeface="Cambria Math" panose="02040503050406030204" pitchFamily="18" charset="0"/>
                                  </a:rPr>
                                  <m:t>0,1</m:t>
                                </m:r>
                              </m:e>
                            </m:d>
                          </m:e>
                          <m:sup>
                            <m:r>
                              <a:rPr lang="en-US" sz="2000" i="1">
                                <a:solidFill>
                                  <a:prstClr val="black"/>
                                </a:solidFill>
                                <a:latin typeface="Cambria Math" panose="02040503050406030204" pitchFamily="18" charset="0"/>
                                <a:ea typeface="Cambria Math" panose="02040503050406030204" pitchFamily="18" charset="0"/>
                              </a:rPr>
                              <m:t>𝑐</m:t>
                            </m:r>
                          </m:sup>
                        </m:sSup>
                      </m:e>
                      <m:e>
                        <m:nary>
                          <m:naryPr>
                            <m:chr m:val="∑"/>
                            <m:ctrlPr>
                              <a:rPr lang="en-US" sz="2000" b="0" i="1" smtClean="0">
                                <a:solidFill>
                                  <a:prstClr val="black"/>
                                </a:solidFill>
                                <a:latin typeface="Cambria Math" panose="02040503050406030204" pitchFamily="18" charset="0"/>
                                <a:ea typeface="Cambria Math" panose="02040503050406030204" pitchFamily="18" charset="0"/>
                              </a:rPr>
                            </m:ctrlPr>
                          </m:naryPr>
                          <m:sub>
                            <m:r>
                              <m:rPr>
                                <m:brk m:alnAt="23"/>
                              </m:rPr>
                              <a:rPr lang="en-US" sz="2000" b="0" i="1" smtClean="0">
                                <a:solidFill>
                                  <a:prstClr val="black"/>
                                </a:solidFill>
                                <a:latin typeface="Cambria Math" panose="02040503050406030204" pitchFamily="18" charset="0"/>
                                <a:ea typeface="Cambria Math" panose="02040503050406030204" pitchFamily="18" charset="0"/>
                              </a:rPr>
                              <m:t>𝑘</m:t>
                            </m:r>
                            <m:r>
                              <a:rPr lang="en-US" sz="2000" b="0" i="1" smtClean="0">
                                <a:solidFill>
                                  <a:prstClr val="black"/>
                                </a:solidFill>
                                <a:latin typeface="Cambria Math" panose="02040503050406030204" pitchFamily="18" charset="0"/>
                                <a:ea typeface="Cambria Math" panose="02040503050406030204" pitchFamily="18" charset="0"/>
                              </a:rPr>
                              <m:t>=1</m:t>
                            </m:r>
                          </m:sub>
                          <m:sup>
                            <m:r>
                              <a:rPr lang="en-US" sz="2000" b="0" i="1" smtClean="0">
                                <a:solidFill>
                                  <a:prstClr val="black"/>
                                </a:solidFill>
                                <a:latin typeface="Cambria Math" panose="02040503050406030204" pitchFamily="18" charset="0"/>
                                <a:ea typeface="Cambria Math" panose="02040503050406030204" pitchFamily="18" charset="0"/>
                              </a:rPr>
                              <m:t>𝑐</m:t>
                            </m:r>
                          </m:sup>
                          <m:e>
                            <m:sSub>
                              <m:sSubPr>
                                <m:ctrlPr>
                                  <a:rPr lang="en-US" sz="2000" b="0" i="1" smtClean="0">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𝑝</m:t>
                                </m:r>
                              </m:e>
                              <m:sub>
                                <m:r>
                                  <a:rPr lang="en-US" sz="2000" b="0" i="1" smtClean="0">
                                    <a:solidFill>
                                      <a:prstClr val="black"/>
                                    </a:solidFill>
                                    <a:latin typeface="Cambria Math" panose="02040503050406030204" pitchFamily="18" charset="0"/>
                                    <a:ea typeface="Cambria Math" panose="02040503050406030204" pitchFamily="18" charset="0"/>
                                  </a:rPr>
                                  <m:t>𝑘</m:t>
                                </m:r>
                              </m:sub>
                            </m:sSub>
                          </m:e>
                        </m:nary>
                        <m:r>
                          <a:rPr lang="en-US" sz="2000" b="0" i="1" smtClean="0">
                            <a:solidFill>
                              <a:prstClr val="black"/>
                            </a:solidFill>
                            <a:latin typeface="Cambria Math" panose="02040503050406030204" pitchFamily="18" charset="0"/>
                            <a:ea typeface="Cambria Math" panose="02040503050406030204" pitchFamily="18" charset="0"/>
                          </a:rPr>
                          <m:t>=1</m:t>
                        </m:r>
                      </m:e>
                    </m:d>
                  </m:oMath>
                </a14:m>
                <a:r>
                  <a:rPr lang="en-US" sz="2000" dirty="0">
                    <a:solidFill>
                      <a:prstClr val="black"/>
                    </a:solidFill>
                  </a:rPr>
                  <a:t>;</a:t>
                </a:r>
              </a:p>
            </p:txBody>
          </p:sp>
        </mc:Choice>
        <mc:Fallback xmlns="">
          <p:sp>
            <p:nvSpPr>
              <p:cNvPr id="7" name="Rectangle 6"/>
              <p:cNvSpPr>
                <a:spLocks noRot="1" noChangeAspect="1" noMove="1" noResize="1" noEditPoints="1" noAdjustHandles="1" noChangeArrowheads="1" noChangeShapeType="1" noTextEdit="1"/>
              </p:cNvSpPr>
              <p:nvPr/>
            </p:nvSpPr>
            <p:spPr>
              <a:xfrm>
                <a:off x="76039" y="2441239"/>
                <a:ext cx="11948288" cy="1323439"/>
              </a:xfrm>
              <a:prstGeom prst="rect">
                <a:avLst/>
              </a:prstGeom>
              <a:blipFill>
                <a:blip r:embed="rId4"/>
                <a:stretch>
                  <a:fillRect l="-510" t="-2294" r="-306" b="-54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6039" y="1274618"/>
                <a:ext cx="11874397" cy="1015663"/>
              </a:xfrm>
              <a:prstGeom prst="rect">
                <a:avLst/>
              </a:prstGeom>
            </p:spPr>
            <p:txBody>
              <a:bodyPr wrap="square">
                <a:spAutoFit/>
              </a:bodyPr>
              <a:lstStyle/>
              <a:p>
                <a:pPr lvl="0"/>
                <a:r>
                  <a:rPr lang="en-US" sz="2000" b="1" dirty="0">
                    <a:solidFill>
                      <a:srgbClr val="7030A0"/>
                    </a:solidFill>
                    <a:latin typeface="Cambria Math" panose="02040503050406030204" pitchFamily="18" charset="0"/>
                    <a:ea typeface="Cambria Math" panose="02040503050406030204" pitchFamily="18" charset="0"/>
                  </a:rPr>
                  <a:t>(a)</a:t>
                </a:r>
                <a:r>
                  <a:rPr lang="en-US" sz="2000" dirty="0">
                    <a:solidFill>
                      <a:prstClr val="black"/>
                    </a:solidFill>
                    <a:latin typeface="Cambria Math" panose="02040503050406030204" pitchFamily="18" charset="0"/>
                    <a:ea typeface="Cambria Math" panose="02040503050406030204" pitchFamily="18" charset="0"/>
                  </a:rPr>
                  <a:t> </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The domain of </a:t>
                </a:r>
                <a14:m>
                  <m:oMath xmlns:m="http://schemas.openxmlformats.org/officeDocument/2006/math">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𝓕</m:t>
                    </m:r>
                  </m:oMath>
                </a14:m>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is defined by the Euclidean space </a:t>
                </a:r>
                <a14:m>
                  <m:oMath xmlns:m="http://schemas.openxmlformats.org/officeDocument/2006/math">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ℝ</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𝑛</m:t>
                        </m:r>
                      </m:sup>
                    </m:sSup>
                  </m:oMath>
                </a14:m>
                <a:r>
                  <a:rPr kumimoji="0" lang="en-US" sz="2000" b="0" i="0" u="none" strike="noStrike" kern="1200" cap="none" spc="0" normalizeH="0" baseline="0" noProof="0" dirty="0">
                    <a:ln>
                      <a:noFill/>
                    </a:ln>
                    <a:solidFill>
                      <a:prstClr val="black"/>
                    </a:solidFill>
                    <a:effectLst/>
                    <a:uLnTx/>
                    <a:uFillTx/>
                    <a:latin typeface="Calibri" panose="020F0502020204030204"/>
                  </a:rPr>
                  <a:t> </a:t>
                </a:r>
                <a:r>
                  <a:rPr lang="en-US" sz="2000" dirty="0">
                    <a:solidFill>
                      <a:prstClr val="black"/>
                    </a:solidFill>
                    <a:latin typeface="Cambria Math" panose="02040503050406030204" pitchFamily="18" charset="0"/>
                    <a:ea typeface="Cambria Math" panose="02040503050406030204" pitchFamily="18" charset="0"/>
                  </a:rPr>
                  <a:t>bounded by a </a:t>
                </a:r>
                <a14:m>
                  <m:oMath xmlns:m="http://schemas.openxmlformats.org/officeDocument/2006/math">
                    <m:r>
                      <a:rPr lang="en-US" sz="2000" b="1" i="1" dirty="0" smtClean="0">
                        <a:solidFill>
                          <a:prstClr val="black"/>
                        </a:solidFill>
                        <a:latin typeface="Cambria Math" panose="02040503050406030204" pitchFamily="18" charset="0"/>
                        <a:ea typeface="Cambria Math" panose="02040503050406030204" pitchFamily="18" charset="0"/>
                      </a:rPr>
                      <m:t>𝒏</m:t>
                    </m:r>
                  </m:oMath>
                </a14:m>
                <a:r>
                  <a:rPr lang="en-US" sz="2000" dirty="0">
                    <a:solidFill>
                      <a:prstClr val="black"/>
                    </a:solidFill>
                    <a:latin typeface="Cambria Math" panose="02040503050406030204" pitchFamily="18" charset="0"/>
                    <a:ea typeface="Cambria Math" panose="02040503050406030204" pitchFamily="18" charset="0"/>
                  </a:rPr>
                  <a:t>-dimensional unit hypercube: </a:t>
                </a:r>
                <a14:m>
                  <m:oMath xmlns:m="http://schemas.openxmlformats.org/officeDocument/2006/math">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b="0" i="1" smtClean="0">
                            <a:solidFill>
                              <a:prstClr val="black"/>
                            </a:solidFill>
                            <a:latin typeface="Cambria Math" panose="02040503050406030204" pitchFamily="18" charset="0"/>
                            <a:ea typeface="Cambria Math" panose="02040503050406030204" pitchFamily="18" charset="0"/>
                          </a:rPr>
                          <m:t>[0,1]</m:t>
                        </m:r>
                      </m:e>
                      <m:sup>
                        <m:r>
                          <a:rPr lang="en-US" sz="2000" i="1">
                            <a:solidFill>
                              <a:prstClr val="black"/>
                            </a:solidFill>
                            <a:latin typeface="Cambria Math" panose="02040503050406030204" pitchFamily="18" charset="0"/>
                            <a:ea typeface="Cambria Math" panose="02040503050406030204" pitchFamily="18" charset="0"/>
                          </a:rPr>
                          <m:t>𝑛</m:t>
                        </m:r>
                      </m:sup>
                    </m:sSup>
                  </m:oMath>
                </a14:m>
                <a:r>
                  <a:rPr lang="en-US" sz="2000" dirty="0">
                    <a:solidFill>
                      <a:prstClr val="black"/>
                    </a:solidFill>
                    <a:latin typeface="Cambria Math" panose="02040503050406030204" pitchFamily="18" charset="0"/>
                    <a:ea typeface="Cambria Math" panose="02040503050406030204" pitchFamily="18" charset="0"/>
                  </a:rPr>
                  <a:t>, each </a:t>
                </a:r>
                <a14:m>
                  <m:oMath xmlns:m="http://schemas.openxmlformats.org/officeDocument/2006/math">
                    <m:r>
                      <a:rPr lang="en-US" sz="2000" i="1" dirty="0">
                        <a:solidFill>
                          <a:prstClr val="black"/>
                        </a:solidFill>
                        <a:latin typeface="Cambria Math" panose="02040503050406030204" pitchFamily="18" charset="0"/>
                        <a:ea typeface="Cambria Math" panose="02040503050406030204" pitchFamily="18" charset="0"/>
                      </a:rPr>
                      <m:t>𝑖</m:t>
                    </m:r>
                  </m:oMath>
                </a14:m>
                <a:r>
                  <a:rPr lang="en-US" sz="2000" dirty="0">
                    <a:solidFill>
                      <a:prstClr val="black"/>
                    </a:solidFill>
                    <a:latin typeface="Cambria Math" panose="02040503050406030204" pitchFamily="18" charset="0"/>
                    <a:ea typeface="Cambria Math" panose="02040503050406030204" pitchFamily="18" charset="0"/>
                  </a:rPr>
                  <a:t>-</a:t>
                </a:r>
                <a:r>
                  <a:rPr lang="en-US" sz="2000" dirty="0" err="1">
                    <a:solidFill>
                      <a:prstClr val="black"/>
                    </a:solidFill>
                    <a:latin typeface="Cambria Math" panose="02040503050406030204" pitchFamily="18" charset="0"/>
                    <a:ea typeface="Cambria Math" panose="02040503050406030204" pitchFamily="18" charset="0"/>
                  </a:rPr>
                  <a:t>th</a:t>
                </a:r>
                <a:r>
                  <a:rPr lang="en-US" sz="2000" dirty="0">
                    <a:solidFill>
                      <a:prstClr val="black"/>
                    </a:solidFill>
                    <a:latin typeface="Cambria Math" panose="02040503050406030204" pitchFamily="18" charset="0"/>
                    <a:ea typeface="Cambria Math" panose="02040503050406030204" pitchFamily="18" charset="0"/>
                  </a:rPr>
                  <a:t> point of which is an </a:t>
                </a:r>
                <a14:m>
                  <m:oMath xmlns:m="http://schemas.openxmlformats.org/officeDocument/2006/math">
                    <m:r>
                      <a:rPr lang="en-US" sz="2000" b="1" i="1" dirty="0" smtClean="0">
                        <a:solidFill>
                          <a:prstClr val="black"/>
                        </a:solidFill>
                        <a:latin typeface="Cambria Math" panose="02040503050406030204" pitchFamily="18" charset="0"/>
                        <a:ea typeface="Cambria Math" panose="02040503050406030204" pitchFamily="18" charset="0"/>
                      </a:rPr>
                      <m:t>𝒏</m:t>
                    </m:r>
                  </m:oMath>
                </a14:m>
                <a:r>
                  <a:rPr lang="en-US" sz="2000" dirty="0">
                    <a:solidFill>
                      <a:prstClr val="black"/>
                    </a:solidFill>
                    <a:latin typeface="Cambria Math" panose="02040503050406030204" pitchFamily="18" charset="0"/>
                    <a:ea typeface="Cambria Math" panose="02040503050406030204" pitchFamily="18" charset="0"/>
                  </a:rPr>
                  <a:t>-dimensional vector </a:t>
                </a:r>
                <a14:m>
                  <m:oMath xmlns:m="http://schemas.openxmlformats.org/officeDocument/2006/math">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b="0" i="1" smtClean="0">
                                <a:solidFill>
                                  <a:prstClr val="black"/>
                                </a:solidFill>
                                <a:latin typeface="Cambria Math" panose="02040503050406030204" pitchFamily="18" charset="0"/>
                                <a:ea typeface="Cambria Math" panose="02040503050406030204" pitchFamily="18" charset="0"/>
                              </a:rPr>
                              <m:t>𝑥</m:t>
                            </m:r>
                          </m:e>
                        </m:acc>
                      </m:e>
                      <m:sub>
                        <m:r>
                          <a:rPr lang="en-US" sz="2000" i="1">
                            <a:solidFill>
                              <a:prstClr val="black"/>
                            </a:solidFill>
                            <a:latin typeface="Cambria Math" panose="02040503050406030204" pitchFamily="18" charset="0"/>
                            <a:ea typeface="Cambria Math" panose="02040503050406030204" pitchFamily="18" charset="0"/>
                          </a:rPr>
                          <m:t>𝑖</m:t>
                        </m:r>
                      </m:sub>
                    </m:sSub>
                  </m:oMath>
                </a14:m>
                <a:r>
                  <a:rPr lang="en-US" sz="2000" dirty="0">
                    <a:solidFill>
                      <a:prstClr val="black"/>
                    </a:solidFill>
                    <a:latin typeface="Cambria Math" panose="02040503050406030204" pitchFamily="18" charset="0"/>
                    <a:ea typeface="Cambria Math" panose="02040503050406030204" pitchFamily="18" charset="0"/>
                  </a:rPr>
                  <a:t> of rational values, aka coordinates of some object of potential labelling</a:t>
                </a:r>
                <a:r>
                  <a:rPr kumimoji="0" lang="en-US" sz="2000" b="0" i="0" u="none" strike="noStrike" kern="1200" cap="none" spc="0" normalizeH="0" baseline="0" noProof="0" dirty="0">
                    <a:ln>
                      <a:noFill/>
                    </a:ln>
                    <a:solidFill>
                      <a:prstClr val="black"/>
                    </a:solidFill>
                    <a:effectLst/>
                    <a:uLnTx/>
                    <a:uFillTx/>
                    <a:latin typeface="Calibri" panose="020F0502020204030204"/>
                  </a:rPr>
                  <a:t>:</a:t>
                </a:r>
                <a:r>
                  <a:rPr kumimoji="0" lang="en-US" sz="2000" b="0" i="0" u="none" strike="noStrike" kern="1200" cap="none" spc="0" normalizeH="0" noProof="0" dirty="0">
                    <a:ln>
                      <a:noFill/>
                    </a:ln>
                    <a:solidFill>
                      <a:prstClr val="black"/>
                    </a:solidFill>
                    <a:effectLst/>
                    <a:uLnTx/>
                    <a:uFillTx/>
                    <a:latin typeface="Calibri" panose="020F0502020204030204"/>
                  </a:rPr>
                  <a:t> </a:t>
                </a:r>
                <a14:m>
                  <m:oMath xmlns:m="http://schemas.openxmlformats.org/officeDocument/2006/math">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[0,1]</m:t>
                        </m:r>
                      </m:e>
                      <m:sup>
                        <m:r>
                          <a:rPr lang="en-US" sz="2000" i="1">
                            <a:solidFill>
                              <a:prstClr val="black"/>
                            </a:solidFill>
                            <a:latin typeface="Cambria Math" panose="02040503050406030204" pitchFamily="18" charset="0"/>
                            <a:ea typeface="Cambria Math" panose="02040503050406030204" pitchFamily="18" charset="0"/>
                          </a:rPr>
                          <m:t>𝑛</m:t>
                        </m:r>
                      </m:sup>
                    </m:sSup>
                    <m:r>
                      <a:rPr lang="en-US" sz="2000" i="1">
                        <a:solidFill>
                          <a:prstClr val="black"/>
                        </a:solidFill>
                        <a:latin typeface="Cambria Math" panose="02040503050406030204" pitchFamily="18" charset="0"/>
                        <a:ea typeface="Cambria Math" panose="02040503050406030204" pitchFamily="18" charset="0"/>
                      </a:rPr>
                      <m:t>=</m:t>
                    </m:r>
                    <m:d>
                      <m:dPr>
                        <m:begChr m:val="{"/>
                        <m:endChr m:val="}"/>
                        <m:ctrlPr>
                          <a:rPr lang="en-US" sz="2000" i="1">
                            <a:solidFill>
                              <a:prstClr val="black"/>
                            </a:solidFill>
                            <a:latin typeface="Cambria Math" panose="02040503050406030204" pitchFamily="18" charset="0"/>
                            <a:ea typeface="Cambria Math" panose="02040503050406030204" pitchFamily="18" charset="0"/>
                          </a:rPr>
                        </m:ctrlPr>
                      </m:dPr>
                      <m:e>
                        <m:r>
                          <a:rPr lang="en-US" sz="2000" i="1" smtClean="0">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acc>
                              <m:accPr>
                                <m:chr m:val="⃗"/>
                                <m:ctrlPr>
                                  <a:rPr lang="en-US" sz="2000" i="1">
                                    <a:solidFill>
                                      <a:prstClr val="black"/>
                                    </a:solidFill>
                                    <a:latin typeface="Cambria Math" panose="02040503050406030204" pitchFamily="18" charset="0"/>
                                    <a:ea typeface="Cambria Math" panose="02040503050406030204" pitchFamily="18" charset="0"/>
                                  </a:rPr>
                                </m:ctrlPr>
                              </m:accPr>
                              <m:e>
                                <m:r>
                                  <a:rPr lang="en-US" sz="2000" b="0" i="1" smtClean="0">
                                    <a:solidFill>
                                      <a:prstClr val="black"/>
                                    </a:solidFill>
                                    <a:latin typeface="Cambria Math" panose="02040503050406030204" pitchFamily="18" charset="0"/>
                                    <a:ea typeface="Cambria Math" panose="02040503050406030204" pitchFamily="18" charset="0"/>
                                  </a:rPr>
                                  <m:t>𝑥</m:t>
                                </m:r>
                              </m:e>
                            </m:acc>
                          </m:e>
                          <m:sub>
                            <m:r>
                              <a:rPr lang="en-US" sz="2000" i="1">
                                <a:solidFill>
                                  <a:prstClr val="black"/>
                                </a:solidFill>
                                <a:latin typeface="Cambria Math" panose="02040503050406030204" pitchFamily="18" charset="0"/>
                                <a:ea typeface="Cambria Math" panose="02040503050406030204" pitchFamily="18" charset="0"/>
                              </a:rPr>
                              <m:t>𝑖</m:t>
                            </m:r>
                          </m:sub>
                        </m:sSub>
                        <m:r>
                          <a:rPr lang="en-US" sz="2000" i="1">
                            <a:solidFill>
                              <a:prstClr val="black"/>
                            </a:solidFill>
                            <a:latin typeface="Cambria Math" panose="02040503050406030204" pitchFamily="18" charset="0"/>
                            <a:ea typeface="Cambria Math" panose="02040503050406030204" pitchFamily="18" charset="0"/>
                          </a:rPr>
                          <m:t>:</m:t>
                        </m:r>
                        <m:d>
                          <m:dPr>
                            <m:ctrlPr>
                              <a:rPr lang="en-US" sz="2000" i="1">
                                <a:solidFill>
                                  <a:prstClr val="black"/>
                                </a:solidFill>
                                <a:latin typeface="Cambria Math" panose="02040503050406030204" pitchFamily="18" charset="0"/>
                                <a:ea typeface="Cambria Math" panose="02040503050406030204" pitchFamily="18" charset="0"/>
                              </a:rPr>
                            </m:ctrlPr>
                          </m:dPr>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b="0" i="1" smtClean="0">
                                    <a:solidFill>
                                      <a:prstClr val="black"/>
                                    </a:solidFill>
                                    <a:latin typeface="Cambria Math" panose="02040503050406030204" pitchFamily="18" charset="0"/>
                                    <a:ea typeface="Cambria Math" panose="02040503050406030204" pitchFamily="18" charset="0"/>
                                  </a:rPr>
                                  <m:t>𝑥</m:t>
                                </m:r>
                              </m:e>
                              <m:sub>
                                <m:r>
                                  <a:rPr lang="en-US" sz="2000" b="0" i="1" smtClean="0">
                                    <a:solidFill>
                                      <a:prstClr val="black"/>
                                    </a:solidFill>
                                    <a:latin typeface="Cambria Math" panose="02040503050406030204" pitchFamily="18" charset="0"/>
                                    <a:ea typeface="Cambria Math" panose="02040503050406030204" pitchFamily="18" charset="0"/>
                                  </a:rPr>
                                  <m:t>𝑛</m:t>
                                </m:r>
                              </m:sub>
                            </m:sSub>
                          </m:e>
                        </m:d>
                        <m:r>
                          <a:rPr lang="en-US" sz="2000" i="1">
                            <a:solidFill>
                              <a:prstClr val="black"/>
                            </a:solidFill>
                            <a:latin typeface="Cambria Math" panose="02040503050406030204" pitchFamily="18" charset="0"/>
                            <a:ea typeface="Cambria Math" panose="02040503050406030204" pitchFamily="18" charset="0"/>
                          </a:rPr>
                          <m:t>∈</m:t>
                        </m:r>
                        <m:sSup>
                          <m:sSupPr>
                            <m:ctrlPr>
                              <a:rPr lang="en-US" sz="2000" i="1">
                                <a:solidFill>
                                  <a:prstClr val="black"/>
                                </a:solidFill>
                                <a:latin typeface="Cambria Math" panose="02040503050406030204" pitchFamily="18" charset="0"/>
                                <a:ea typeface="Cambria Math" panose="02040503050406030204" pitchFamily="18" charset="0"/>
                              </a:rPr>
                            </m:ctrlPr>
                          </m:sSupPr>
                          <m:e>
                            <m:r>
                              <a:rPr lang="en-US" sz="2000" i="1">
                                <a:solidFill>
                                  <a:prstClr val="black"/>
                                </a:solidFill>
                                <a:latin typeface="Cambria Math" panose="02040503050406030204" pitchFamily="18" charset="0"/>
                                <a:ea typeface="Cambria Math" panose="02040503050406030204" pitchFamily="18" charset="0"/>
                              </a:rPr>
                              <m:t>ℝ</m:t>
                            </m:r>
                          </m:e>
                          <m:sup>
                            <m:r>
                              <a:rPr lang="en-US" sz="2000" i="1">
                                <a:solidFill>
                                  <a:prstClr val="black"/>
                                </a:solidFill>
                                <a:latin typeface="Cambria Math" panose="02040503050406030204" pitchFamily="18" charset="0"/>
                                <a:ea typeface="Cambria Math" panose="02040503050406030204" pitchFamily="18" charset="0"/>
                              </a:rPr>
                              <m:t>𝑛</m:t>
                            </m:r>
                          </m:sup>
                        </m:sSup>
                      </m:e>
                      <m:e>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i="1">
                                <a:solidFill>
                                  <a:prstClr val="black"/>
                                </a:solidFill>
                                <a:latin typeface="Cambria Math" panose="02040503050406030204" pitchFamily="18" charset="0"/>
                                <a:ea typeface="Cambria Math" panose="02040503050406030204" pitchFamily="18" charset="0"/>
                              </a:rPr>
                              <m:t>1</m:t>
                            </m:r>
                          </m:sub>
                        </m:sSub>
                        <m:r>
                          <a:rPr lang="en-US" sz="2000" i="1">
                            <a:solidFill>
                              <a:prstClr val="black"/>
                            </a:solidFill>
                            <a:latin typeface="Cambria Math" panose="02040503050406030204" pitchFamily="18" charset="0"/>
                            <a:ea typeface="Cambria Math" panose="02040503050406030204" pitchFamily="18" charset="0"/>
                          </a:rPr>
                          <m:t>∈</m:t>
                        </m:r>
                        <m:d>
                          <m:dPr>
                            <m:begChr m:val="["/>
                            <m:endChr m:val="]"/>
                            <m:ctrlPr>
                              <a:rPr lang="en-US" sz="2000" b="0" i="1" smtClean="0">
                                <a:solidFill>
                                  <a:prstClr val="black"/>
                                </a:solidFill>
                                <a:latin typeface="Cambria Math" panose="02040503050406030204" pitchFamily="18" charset="0"/>
                                <a:ea typeface="Cambria Math" panose="02040503050406030204" pitchFamily="18" charset="0"/>
                              </a:rPr>
                            </m:ctrlPr>
                          </m:dPr>
                          <m:e>
                            <m:r>
                              <a:rPr lang="en-US" sz="2000" b="0" i="1" smtClean="0">
                                <a:solidFill>
                                  <a:prstClr val="black"/>
                                </a:solidFill>
                                <a:latin typeface="Cambria Math" panose="02040503050406030204" pitchFamily="18" charset="0"/>
                                <a:ea typeface="Cambria Math" panose="02040503050406030204" pitchFamily="18" charset="0"/>
                              </a:rPr>
                              <m:t>0,1</m:t>
                            </m:r>
                          </m:e>
                        </m:d>
                        <m:r>
                          <a:rPr lang="en-US" sz="2000" b="0" i="1" smtClean="0">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b="0" i="1" smtClean="0">
                                <a:solidFill>
                                  <a:prstClr val="black"/>
                                </a:solidFill>
                                <a:latin typeface="Cambria Math" panose="02040503050406030204" pitchFamily="18" charset="0"/>
                                <a:ea typeface="Cambria Math" panose="02040503050406030204" pitchFamily="18" charset="0"/>
                              </a:rPr>
                              <m:t>2</m:t>
                            </m:r>
                          </m:sub>
                        </m:sSub>
                        <m:r>
                          <a:rPr lang="en-US" sz="2000" i="1">
                            <a:solidFill>
                              <a:prstClr val="black"/>
                            </a:solidFill>
                            <a:latin typeface="Cambria Math" panose="02040503050406030204" pitchFamily="18" charset="0"/>
                            <a:ea typeface="Cambria Math" panose="02040503050406030204" pitchFamily="18" charset="0"/>
                          </a:rPr>
                          <m:t>∈</m:t>
                        </m:r>
                        <m:d>
                          <m:dPr>
                            <m:begChr m:val="["/>
                            <m:endChr m:val="]"/>
                            <m:ctrlPr>
                              <a:rPr lang="en-US" sz="2000" i="1">
                                <a:solidFill>
                                  <a:prstClr val="black"/>
                                </a:solidFill>
                                <a:latin typeface="Cambria Math" panose="02040503050406030204" pitchFamily="18" charset="0"/>
                                <a:ea typeface="Cambria Math" panose="02040503050406030204" pitchFamily="18" charset="0"/>
                              </a:rPr>
                            </m:ctrlPr>
                          </m:dPr>
                          <m:e>
                            <m:r>
                              <a:rPr lang="en-US" sz="2000" i="1">
                                <a:solidFill>
                                  <a:prstClr val="black"/>
                                </a:solidFill>
                                <a:latin typeface="Cambria Math" panose="02040503050406030204" pitchFamily="18" charset="0"/>
                                <a:ea typeface="Cambria Math" panose="02040503050406030204" pitchFamily="18" charset="0"/>
                              </a:rPr>
                              <m:t>0,1</m:t>
                            </m:r>
                          </m:e>
                        </m:d>
                        <m:r>
                          <a:rPr lang="en-US" sz="2000" b="0" i="1" smtClean="0">
                            <a:solidFill>
                              <a:prstClr val="black"/>
                            </a:solidFill>
                            <a:latin typeface="Cambria Math" panose="02040503050406030204" pitchFamily="18" charset="0"/>
                            <a:ea typeface="Cambria Math" panose="02040503050406030204" pitchFamily="18" charset="0"/>
                          </a:rPr>
                          <m:t>,…,</m:t>
                        </m:r>
                        <m:sSub>
                          <m:sSubPr>
                            <m:ctrlPr>
                              <a:rPr lang="en-US" sz="2000" i="1">
                                <a:solidFill>
                                  <a:prstClr val="black"/>
                                </a:solidFill>
                                <a:latin typeface="Cambria Math" panose="02040503050406030204" pitchFamily="18" charset="0"/>
                                <a:ea typeface="Cambria Math" panose="02040503050406030204" pitchFamily="18" charset="0"/>
                              </a:rPr>
                            </m:ctrlPr>
                          </m:sSubPr>
                          <m:e>
                            <m:r>
                              <a:rPr lang="en-US" sz="2000" i="1">
                                <a:solidFill>
                                  <a:prstClr val="black"/>
                                </a:solidFill>
                                <a:latin typeface="Cambria Math" panose="02040503050406030204" pitchFamily="18" charset="0"/>
                                <a:ea typeface="Cambria Math" panose="02040503050406030204" pitchFamily="18" charset="0"/>
                              </a:rPr>
                              <m:t>𝑥</m:t>
                            </m:r>
                          </m:e>
                          <m:sub>
                            <m:r>
                              <a:rPr lang="en-US" sz="2000" b="0" i="1" smtClean="0">
                                <a:solidFill>
                                  <a:prstClr val="black"/>
                                </a:solidFill>
                                <a:latin typeface="Cambria Math" panose="02040503050406030204" pitchFamily="18" charset="0"/>
                                <a:ea typeface="Cambria Math" panose="02040503050406030204" pitchFamily="18" charset="0"/>
                              </a:rPr>
                              <m:t>𝑛</m:t>
                            </m:r>
                          </m:sub>
                        </m:sSub>
                        <m:r>
                          <a:rPr lang="en-US" sz="2000" i="1">
                            <a:solidFill>
                              <a:prstClr val="black"/>
                            </a:solidFill>
                            <a:latin typeface="Cambria Math" panose="02040503050406030204" pitchFamily="18" charset="0"/>
                            <a:ea typeface="Cambria Math" panose="02040503050406030204" pitchFamily="18" charset="0"/>
                          </a:rPr>
                          <m:t>∈[0,1]</m:t>
                        </m:r>
                      </m:e>
                    </m:d>
                  </m:oMath>
                </a14:m>
                <a:r>
                  <a:rPr kumimoji="0" lang="en-US" sz="2000" b="0" i="0" u="none" strike="noStrike" kern="1200" cap="none" spc="0" normalizeH="0" baseline="0" noProof="0" dirty="0">
                    <a:ln>
                      <a:noFill/>
                    </a:ln>
                    <a:solidFill>
                      <a:prstClr val="black"/>
                    </a:solidFill>
                    <a:effectLst/>
                    <a:uLnTx/>
                    <a:uFillTx/>
                    <a:latin typeface="Calibri" panose="020F0502020204030204"/>
                  </a:rPr>
                  <a:t>;</a:t>
                </a:r>
              </a:p>
            </p:txBody>
          </p:sp>
        </mc:Choice>
        <mc:Fallback xmlns="">
          <p:sp>
            <p:nvSpPr>
              <p:cNvPr id="8" name="Rectangle 7"/>
              <p:cNvSpPr>
                <a:spLocks noRot="1" noChangeAspect="1" noMove="1" noResize="1" noEditPoints="1" noAdjustHandles="1" noChangeArrowheads="1" noChangeShapeType="1" noTextEdit="1"/>
              </p:cNvSpPr>
              <p:nvPr/>
            </p:nvSpPr>
            <p:spPr>
              <a:xfrm>
                <a:off x="76039" y="1274618"/>
                <a:ext cx="11874397" cy="1015663"/>
              </a:xfrm>
              <a:prstGeom prst="rect">
                <a:avLst/>
              </a:prstGeom>
              <a:blipFill>
                <a:blip r:embed="rId5"/>
                <a:stretch>
                  <a:fillRect l="-513" t="-4192" b="-9581"/>
                </a:stretch>
              </a:blipFill>
            </p:spPr>
            <p:txBody>
              <a:bodyPr/>
              <a:lstStyle/>
              <a:p>
                <a:r>
                  <a:rPr lang="en-US">
                    <a:noFill/>
                  </a:rPr>
                  <a:t> </a:t>
                </a:r>
              </a:p>
            </p:txBody>
          </p:sp>
        </mc:Fallback>
      </mc:AlternateContent>
      <p:sp>
        <p:nvSpPr>
          <p:cNvPr id="17" name="Rectangle 16"/>
          <p:cNvSpPr/>
          <p:nvPr/>
        </p:nvSpPr>
        <p:spPr>
          <a:xfrm>
            <a:off x="63115" y="5669959"/>
            <a:ext cx="11974136" cy="1015663"/>
          </a:xfrm>
          <a:prstGeom prst="rect">
            <a:avLst/>
          </a:prstGeom>
          <a:noFill/>
        </p:spPr>
        <p:txBody>
          <a:bodyPr wrap="square" lIns="91440" tIns="45720" rIns="91440" bIns="45720">
            <a:spAutoFit/>
          </a:bodyPr>
          <a:lstStyle/>
          <a:p>
            <a:pPr lvl="0" algn="just"/>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The </a:t>
            </a:r>
            <a:r>
              <a:rPr kumimoji="0" lang="en-US"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DONOR</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performs as a </a:t>
            </a:r>
            <a:r>
              <a:rPr kumimoji="0" lang="en-US" sz="2000" b="1" i="1" u="none" strike="noStrike" kern="1200" cap="none" spc="0" normalizeH="0" baseline="0" noProof="0" dirty="0">
                <a:ln>
                  <a:noFill/>
                </a:ln>
                <a:solidFill>
                  <a:srgbClr val="7030A0"/>
                </a:solidFill>
                <a:effectLst/>
                <a:uLnTx/>
                <a:uFillTx/>
                <a:latin typeface="Cambria Math" panose="02040503050406030204" pitchFamily="18" charset="0"/>
                <a:ea typeface="Cambria Math" panose="02040503050406030204" pitchFamily="18" charset="0"/>
              </a:rPr>
              <a:t>labelling (classification) function </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(like a neural network), which takes a vector of numeric values (normalized to [0,1]) of </a:t>
            </a:r>
            <a:r>
              <a:rPr lang="en-US" sz="2000" dirty="0">
                <a:solidFill>
                  <a:prstClr val="black"/>
                </a:solidFill>
                <a:latin typeface="Cambria Math" panose="02040503050406030204" pitchFamily="18" charset="0"/>
                <a:ea typeface="Cambria Math" panose="02040503050406030204" pitchFamily="18" charset="0"/>
              </a:rPr>
              <a:t>some target object features </a:t>
            </a:r>
            <a:r>
              <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as an input and outputs the probability distribution of that object having particular label (belonging to particular class) among several possible ones</a:t>
            </a:r>
            <a:r>
              <a:rPr kumimoji="0" lang="en-US" sz="2000" b="0" i="0" u="none" strike="noStrike" kern="1200" cap="none" spc="0" normalizeH="0" noProof="0" dirty="0">
                <a:ln>
                  <a:noFill/>
                </a:ln>
                <a:solidFill>
                  <a:prstClr val="black"/>
                </a:solidFill>
                <a:effectLst/>
                <a:uLnTx/>
                <a:uFillTx/>
                <a:latin typeface="Cambria Math" panose="02040503050406030204" pitchFamily="18" charset="0"/>
                <a:ea typeface="Cambria Math" panose="02040503050406030204" pitchFamily="18" charset="0"/>
              </a:rPr>
              <a:t>.</a:t>
            </a:r>
            <a:endParaRPr kumimoji="0" lang="en-US"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endParaRPr>
          </a:p>
        </p:txBody>
      </p:sp>
      <p:sp>
        <p:nvSpPr>
          <p:cNvPr id="9" name="Rectangle 8"/>
          <p:cNvSpPr>
            <a:spLocks noChangeArrowheads="1"/>
          </p:cNvSpPr>
          <p:nvPr/>
        </p:nvSpPr>
        <p:spPr bwMode="auto">
          <a:xfrm>
            <a:off x="419993" y="21052"/>
            <a:ext cx="10326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sz="3600" b="1" dirty="0">
                <a:solidFill>
                  <a:srgbClr val="FF0000"/>
                </a:solidFill>
                <a:effectLst>
                  <a:outerShdw blurRad="38100" dist="38100" dir="2700000" algn="tl">
                    <a:srgbClr val="000000">
                      <a:alpha val="43137"/>
                    </a:srgbClr>
                  </a:outerShdw>
                </a:effectLst>
              </a:rPr>
              <a:t>Cloning-GAN formal terminology</a:t>
            </a:r>
            <a:endParaRPr lang="en-US" altLang="en-US" sz="3600" b="1" dirty="0">
              <a:solidFill>
                <a:srgbClr val="FF00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8303491" y="3469482"/>
            <a:ext cx="3334328" cy="2156904"/>
          </a:xfrm>
          <a:prstGeom prst="rect">
            <a:avLst/>
          </a:prstGeom>
          <a:ln w="25400">
            <a:solidFill>
              <a:schemeClr val="tx1"/>
            </a:solidFill>
          </a:ln>
        </p:spPr>
      </p:pic>
    </p:spTree>
    <p:extLst>
      <p:ext uri="{BB962C8B-B14F-4D97-AF65-F5344CB8AC3E}">
        <p14:creationId xmlns:p14="http://schemas.microsoft.com/office/powerpoint/2010/main" val="399103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368" y="0"/>
            <a:ext cx="12152083" cy="2434642"/>
            <a:chOff x="29368" y="0"/>
            <a:chExt cx="12152083" cy="2434642"/>
          </a:xfrm>
        </p:grpSpPr>
        <p:pic>
          <p:nvPicPr>
            <p:cNvPr id="4100" name="Picture 4" descr="Self-replicating-robots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68" y="0"/>
              <a:ext cx="4257675" cy="242887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9368" y="1799924"/>
              <a:ext cx="4257675" cy="625291"/>
            </a:xfrm>
            <a:prstGeom prst="rect">
              <a:avLst/>
            </a:prstGeom>
            <a:solidFill>
              <a:srgbClr val="8A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4896" y="1788311"/>
              <a:ext cx="3084499" cy="646331"/>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roadway" panose="04040905080B02020502" pitchFamily="82" charset="0"/>
                </a:rPr>
                <a:t>C L O N I N G</a:t>
              </a:r>
            </a:p>
          </p:txBody>
        </p:sp>
        <p:grpSp>
          <p:nvGrpSpPr>
            <p:cNvPr id="9" name="Group 8"/>
            <p:cNvGrpSpPr/>
            <p:nvPr/>
          </p:nvGrpSpPr>
          <p:grpSpPr>
            <a:xfrm>
              <a:off x="3429200" y="0"/>
              <a:ext cx="3233620" cy="2434642"/>
              <a:chOff x="7511014" y="0"/>
              <a:chExt cx="3233620" cy="2434642"/>
            </a:xfrm>
          </p:grpSpPr>
          <p:pic>
            <p:nvPicPr>
              <p:cNvPr id="4102" name="Picture 6" descr="Artificial Neural Network (NN) Explained in 5 Minutes with Animations | by  Ruslan Brilenkov, PhD(c) | DataDrivenInvesto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1014" y="0"/>
                <a:ext cx="3233620" cy="243464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630425" y="1885360"/>
                <a:ext cx="3067074" cy="502147"/>
              </a:xfrm>
              <a:prstGeom prst="rect">
                <a:avLst/>
              </a:prstGeom>
              <a:solidFill>
                <a:srgbClr val="C1C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58148" y="75743"/>
                <a:ext cx="3067074" cy="502147"/>
              </a:xfrm>
              <a:prstGeom prst="rect">
                <a:avLst/>
              </a:prstGeom>
              <a:solidFill>
                <a:srgbClr val="C1C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17083" y="34428"/>
                <a:ext cx="3092643" cy="523220"/>
              </a:xfrm>
              <a:prstGeom prst="rect">
                <a:avLst/>
              </a:prstGeom>
              <a:noFill/>
            </p:spPr>
            <p:txBody>
              <a:bodyPr wrap="none" lIns="91440" tIns="45720" rIns="91440" bIns="45720">
                <a:spAutoFit/>
              </a:bodyPr>
              <a:lstStyle/>
              <a:p>
                <a:pPr algn="ctr"/>
                <a:r>
                  <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Knowledge transfer</a:t>
                </a:r>
              </a:p>
            </p:txBody>
          </p:sp>
          <p:sp>
            <p:nvSpPr>
              <p:cNvPr id="13" name="Rectangle 12"/>
              <p:cNvSpPr/>
              <p:nvPr/>
            </p:nvSpPr>
            <p:spPr>
              <a:xfrm>
                <a:off x="7574734" y="1912245"/>
                <a:ext cx="3027625" cy="461665"/>
              </a:xfrm>
              <a:prstGeom prst="rect">
                <a:avLst/>
              </a:prstGeom>
              <a:noFill/>
            </p:spPr>
            <p:txBody>
              <a:bodyPr wrap="none" lIns="91440" tIns="45720" rIns="91440" bIns="45720">
                <a:spAutoFit/>
              </a:bodyPr>
              <a:lstStyle/>
              <a:p>
                <a:pPr algn="ctr"/>
                <a:r>
                  <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Knowledge distillation</a:t>
                </a:r>
              </a:p>
            </p:txBody>
          </p:sp>
        </p:grpSp>
        <p:pic>
          <p:nvPicPr>
            <p:cNvPr id="4104" name="Picture 8" descr="Better, Faster and Lighter Video Retrieval – Media Analysis, Verification  and Retrieval Grou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4894" y="0"/>
              <a:ext cx="5556557" cy="243464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329941" y="2572120"/>
            <a:ext cx="11510128" cy="1569660"/>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Using Cloning-GAN Architecture to Unlock the Secrets of Smart Manufacturing:</a:t>
            </a:r>
          </a:p>
          <a:p>
            <a:pPr algn="ct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Replication of Cognitive Models</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6" name="Rectangle 15"/>
          <p:cNvSpPr/>
          <p:nvPr/>
        </p:nvSpPr>
        <p:spPr>
          <a:xfrm>
            <a:off x="5323786" y="4120684"/>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2637</a:t>
            </a:r>
          </a:p>
        </p:txBody>
      </p:sp>
      <p:sp>
        <p:nvSpPr>
          <p:cNvPr id="17" name="Rectangle 16"/>
          <p:cNvSpPr/>
          <p:nvPr/>
        </p:nvSpPr>
        <p:spPr>
          <a:xfrm>
            <a:off x="3622737" y="4522392"/>
            <a:ext cx="494564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&amp; Timo Tiihonen</a:t>
            </a:r>
          </a:p>
        </p:txBody>
      </p:sp>
      <p:pic>
        <p:nvPicPr>
          <p:cNvPr id="18" name="Picture 17"/>
          <p:cNvPicPr>
            <a:picLocks noChangeAspect="1"/>
          </p:cNvPicPr>
          <p:nvPr/>
        </p:nvPicPr>
        <p:blipFill>
          <a:blip r:embed="rId5"/>
          <a:stretch>
            <a:fillRect/>
          </a:stretch>
        </p:blipFill>
        <p:spPr>
          <a:xfrm>
            <a:off x="82091" y="5457931"/>
            <a:ext cx="1346660" cy="983144"/>
          </a:xfrm>
          <a:prstGeom prst="rect">
            <a:avLst/>
          </a:prstGeom>
        </p:spPr>
      </p:pic>
      <p:sp>
        <p:nvSpPr>
          <p:cNvPr id="19" name="Rectangle 18"/>
          <p:cNvSpPr/>
          <p:nvPr/>
        </p:nvSpPr>
        <p:spPr>
          <a:xfrm>
            <a:off x="1457326" y="557064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20" name="Rectangle 19"/>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23 November, 2023, 12</a:t>
            </a:r>
            <a:r>
              <a:rPr lang="en-US" dirty="0">
                <a:ln w="0"/>
                <a:effectLst>
                  <a:outerShdw blurRad="38100" dist="19050" dir="2700000" algn="tl" rotWithShape="0">
                    <a:schemeClr val="dk1">
                      <a:alpha val="40000"/>
                    </a:schemeClr>
                  </a:outerShdw>
                </a:effectLst>
              </a:rPr>
              <a:t>:40 - 13:00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8819553" y="5979746"/>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S4.R2</a:t>
            </a:r>
          </a:p>
          <a:p>
            <a:pPr algn="just"/>
            <a:r>
              <a:rPr lang="en-US" sz="1600" b="1" dirty="0">
                <a:solidFill>
                  <a:srgbClr val="7030A0"/>
                </a:solidFill>
                <a:effectLst/>
                <a:latin typeface="Times New Roman" panose="02020603050405020304" pitchFamily="18" charset="0"/>
                <a:cs typeface="Times New Roman" panose="02020603050405020304" pitchFamily="18" charset="0"/>
              </a:rPr>
              <a:t>S4 (HUMANCENTR) / R2</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5326143" y="5158502"/>
            <a:ext cx="3193533" cy="1542639"/>
          </a:xfrm>
          <a:prstGeom prst="rect">
            <a:avLst/>
          </a:prstGeom>
          <a:ln w="25400">
            <a:solidFill>
              <a:schemeClr val="tx1"/>
            </a:solidFill>
          </a:ln>
        </p:spPr>
      </p:pic>
      <p:pic>
        <p:nvPicPr>
          <p:cNvPr id="23" name="Picture 22"/>
          <p:cNvPicPr>
            <a:picLocks noChangeAspect="1"/>
          </p:cNvPicPr>
          <p:nvPr/>
        </p:nvPicPr>
        <p:blipFill>
          <a:blip r:embed="rId7"/>
          <a:stretch>
            <a:fillRect/>
          </a:stretch>
        </p:blipFill>
        <p:spPr>
          <a:xfrm>
            <a:off x="8819553" y="5660846"/>
            <a:ext cx="3138071" cy="212751"/>
          </a:xfrm>
          <a:prstGeom prst="rect">
            <a:avLst/>
          </a:prstGeom>
        </p:spPr>
      </p:pic>
      <p:sp>
        <p:nvSpPr>
          <p:cNvPr id="24" name="Rectangle 23"/>
          <p:cNvSpPr/>
          <p:nvPr/>
        </p:nvSpPr>
        <p:spPr>
          <a:xfrm>
            <a:off x="6976939" y="5152046"/>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spTree>
    <p:extLst>
      <p:ext uri="{BB962C8B-B14F-4D97-AF65-F5344CB8AC3E}">
        <p14:creationId xmlns:p14="http://schemas.microsoft.com/office/powerpoint/2010/main" val="358019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365" y="17628"/>
            <a:ext cx="12054814" cy="6807378"/>
            <a:chOff x="67365" y="17628"/>
            <a:chExt cx="12054814" cy="6807378"/>
          </a:xfrm>
        </p:grpSpPr>
        <p:sp>
          <p:nvSpPr>
            <p:cNvPr id="5" name="Rectangle 4">
              <a:extLst>
                <a:ext uri="{FF2B5EF4-FFF2-40B4-BE49-F238E27FC236}">
                  <a16:creationId xmlns:a16="http://schemas.microsoft.com/office/drawing/2014/main" id="{F5969C55-E57C-58E2-03D5-E29F07D8E3EA}"/>
                </a:ext>
              </a:extLst>
            </p:cNvPr>
            <p:cNvSpPr/>
            <p:nvPr/>
          </p:nvSpPr>
          <p:spPr>
            <a:xfrm>
              <a:off x="67365" y="2597349"/>
              <a:ext cx="12054814" cy="42276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402D1CDE-4935-445F-D4E6-902F3126B5EF}"/>
                </a:ext>
              </a:extLst>
            </p:cNvPr>
            <p:cNvSpPr/>
            <p:nvPr/>
          </p:nvSpPr>
          <p:spPr>
            <a:xfrm>
              <a:off x="112559" y="2572392"/>
              <a:ext cx="874066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GENERATOR LOSS (“Turing” component)</a:t>
              </a:r>
            </a:p>
          </p:txBody>
        </p:sp>
        <mc:AlternateContent xmlns:mc="http://schemas.openxmlformats.org/markup-compatibility/2006" xmlns:a14="http://schemas.microsoft.com/office/drawing/2010/main">
          <mc:Choice Requires="a14">
            <p:sp>
              <p:nvSpPr>
                <p:cNvPr id="7" name="Rectangle 6"/>
                <p:cNvSpPr/>
                <p:nvPr/>
              </p:nvSpPr>
              <p:spPr>
                <a:xfrm>
                  <a:off x="187975" y="4085594"/>
                  <a:ext cx="11720598" cy="2634247"/>
                </a:xfrm>
                <a:prstGeom prst="rect">
                  <a:avLst/>
                </a:prstGeom>
                <a:solidFill>
                  <a:schemeClr val="bg1">
                    <a:lumMod val="85000"/>
                  </a:schemeClr>
                </a:solidFill>
                <a:ln w="25400">
                  <a:solidFill>
                    <a:schemeClr val="tx1"/>
                  </a:solidFill>
                </a:ln>
              </p:spPr>
              <p:txBody>
                <a:bodyPr wrap="square">
                  <a:spAutoFit/>
                </a:bodyPr>
                <a:lstStyle/>
                <a:p>
                  <a:pPr algn="just"/>
                  <a:r>
                    <a:rPr lang="en-US" b="1" dirty="0">
                      <a:solidFill>
                        <a:srgbClr val="7030A0"/>
                      </a:solidFill>
                      <a:latin typeface="Cambria Math" panose="02040503050406030204" pitchFamily="18" charset="0"/>
                      <a:ea typeface="Cambria Math" panose="02040503050406030204" pitchFamily="18" charset="0"/>
                    </a:rPr>
                    <a:t>“Turing” component </a:t>
                  </a:r>
                  <a:r>
                    <a:rPr lang="en-US" dirty="0">
                      <a:solidFill>
                        <a:prstClr val="black"/>
                      </a:solidFill>
                      <a:latin typeface="Cambria Math" panose="02040503050406030204" pitchFamily="18" charset="0"/>
                      <a:ea typeface="Cambria Math" panose="02040503050406030204" pitchFamily="18" charset="0"/>
                    </a:rPr>
                    <a:t>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loss on each generated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(denoted as </a:t>
                  </a:r>
                  <a14:m>
                    <m:oMath xmlns:m="http://schemas.openxmlformats.org/officeDocument/2006/math">
                      <m:r>
                        <a:rPr lang="en-US" b="1">
                          <a:latin typeface="Cambria Math" panose="02040503050406030204" pitchFamily="18" charset="0"/>
                          <a:ea typeface="Cambria Math" panose="02040503050406030204" pitchFamily="18" charset="0"/>
                        </a:rPr>
                        <m:t>𝐋𝐨𝐬</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𝐬</m:t>
                          </m:r>
                        </m:e>
                        <m:sub>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𝔾</m:t>
                              </m:r>
                            </m:e>
                            <m:sub>
                              <m:r>
                                <a:rPr lang="en-US" b="1">
                                  <a:latin typeface="Cambria Math" panose="02040503050406030204" pitchFamily="18" charset="0"/>
                                  <a:ea typeface="Cambria Math" panose="02040503050406030204" pitchFamily="18" charset="0"/>
                                </a:rPr>
                                <m:t>𝐓𝐮𝐫𝐢𝐧𝐠</m:t>
                              </m:r>
                            </m:sub>
                          </m:sSub>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oMath>
                  </a14:m>
                  <a:r>
                    <a:rPr lang="en-US" dirty="0">
                      <a:solidFill>
                        <a:prstClr val="black"/>
                      </a:solidFill>
                      <a:latin typeface="Cambria Math" panose="02040503050406030204" pitchFamily="18" charset="0"/>
                      <a:ea typeface="Cambria Math" panose="02040503050406030204" pitchFamily="18" charset="0"/>
                    </a:rPr>
                    <a:t>) is a normalized measure (</a:t>
                  </a:r>
                  <a14:m>
                    <m:oMath xmlns:m="http://schemas.openxmlformats.org/officeDocument/2006/math">
                      <m:r>
                        <a:rPr lang="fi-FI"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[0,1]</m:t>
                      </m:r>
                    </m:oMath>
                  </a14:m>
                  <a:r>
                    <a:rPr lang="en-US" dirty="0">
                      <a:solidFill>
                        <a:prstClr val="black"/>
                      </a:solidFill>
                      <a:latin typeface="Cambria Math" panose="02040503050406030204" pitchFamily="18" charset="0"/>
                      <a:ea typeface="Cambria Math" panose="02040503050406030204" pitchFamily="18" charset="0"/>
                    </a:rPr>
                    <a:t>) of the two probability distribution vectors’ match (aka “Turing” match): how </a:t>
                  </a:r>
                  <a:r>
                    <a:rPr lang="en-US" b="1" dirty="0">
                      <a:solidFill>
                        <a:prstClr val="black"/>
                      </a:solidFill>
                      <a:latin typeface="Cambria Math" panose="02040503050406030204" pitchFamily="18" charset="0"/>
                      <a:ea typeface="Cambria Math" panose="02040503050406030204" pitchFamily="18" charset="0"/>
                    </a:rPr>
                    <a:t>CLONE </a:t>
                  </a:r>
                  <a:r>
                    <a:rPr lang="en-US" dirty="0">
                      <a:solidFill>
                        <a:prstClr val="black"/>
                      </a:solidFill>
                      <a:latin typeface="Cambria Math" panose="02040503050406030204" pitchFamily="18" charset="0"/>
                      <a:ea typeface="Cambria Math" panose="02040503050406030204" pitchFamily="18" charset="0"/>
                    </a:rPr>
                    <a:t>addresses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(i.e.,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oMath>
                  </a14:m>
                  <a:r>
                    <a:rPr lang="en-US" dirty="0">
                      <a:solidFill>
                        <a:prstClr val="black"/>
                      </a:solidFill>
                      <a:latin typeface="Cambria Math" panose="02040503050406030204" pitchFamily="18" charset="0"/>
                      <a:ea typeface="Cambria Math" panose="02040503050406030204" pitchFamily="18" charset="0"/>
                    </a:rPr>
                    <a:t>) vs. how </a:t>
                  </a:r>
                  <a:r>
                    <a:rPr lang="en-US" b="1" dirty="0">
                      <a:solidFill>
                        <a:prstClr val="black"/>
                      </a:solidFill>
                      <a:latin typeface="Cambria Math" panose="02040503050406030204" pitchFamily="18" charset="0"/>
                      <a:ea typeface="Cambria Math" panose="02040503050406030204" pitchFamily="18" charset="0"/>
                    </a:rPr>
                    <a:t>DONOR </a:t>
                  </a:r>
                  <a:r>
                    <a:rPr lang="en-US" dirty="0">
                      <a:solidFill>
                        <a:prstClr val="black"/>
                      </a:solidFill>
                      <a:latin typeface="Cambria Math" panose="02040503050406030204" pitchFamily="18" charset="0"/>
                      <a:ea typeface="Cambria Math" panose="02040503050406030204" pitchFamily="18" charset="0"/>
                    </a:rPr>
                    <a:t>addresses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(i.e., </a:t>
                  </a:r>
                  <a14:m>
                    <m:oMath xmlns:m="http://schemas.openxmlformats.org/officeDocument/2006/math">
                      <m:r>
                        <a:rPr lang="en-US" b="1" i="1">
                          <a:latin typeface="Cambria Math" panose="02040503050406030204" pitchFamily="18" charset="0"/>
                          <a:ea typeface="Cambria Math" panose="02040503050406030204" pitchFamily="18" charset="0"/>
                        </a:rPr>
                        <m:t>𝓕</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oMath>
                  </a14:m>
                  <a:r>
                    <a:rPr lang="en-US" dirty="0">
                      <a:solidFill>
                        <a:prstClr val="black"/>
                      </a:solidFill>
                      <a:latin typeface="Cambria Math" panose="02040503050406030204" pitchFamily="18" charset="0"/>
                      <a:ea typeface="Cambria Math" panose="02040503050406030204" pitchFamily="18" charset="0"/>
                    </a:rPr>
                    <a:t>):</a:t>
                  </a:r>
                </a:p>
                <a:p>
                  <a:pPr algn="just"/>
                  <a14:m>
                    <m:oMathPara xmlns:m="http://schemas.openxmlformats.org/officeDocument/2006/math">
                      <m:oMathParaPr>
                        <m:jc m:val="centerGroup"/>
                      </m:oMathParaPr>
                      <m:oMath xmlns:m="http://schemas.openxmlformats.org/officeDocument/2006/math">
                        <m:r>
                          <a:rPr lang="en-US" b="1" i="0" smtClean="0">
                            <a:solidFill>
                              <a:srgbClr val="FF0000"/>
                            </a:solidFill>
                            <a:latin typeface="Cambria Math" panose="02040503050406030204" pitchFamily="18" charset="0"/>
                            <a:ea typeface="Cambria Math" panose="02040503050406030204" pitchFamily="18" charset="0"/>
                          </a:rPr>
                          <m:t>𝐋𝐨𝐬</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i="0">
                                <a:solidFill>
                                  <a:srgbClr val="FF0000"/>
                                </a:solidFill>
                                <a:latin typeface="Cambria Math" panose="02040503050406030204" pitchFamily="18" charset="0"/>
                                <a:ea typeface="Cambria Math" panose="02040503050406030204" pitchFamily="18" charset="0"/>
                              </a:rPr>
                              <m:t>𝐬</m:t>
                            </m:r>
                          </m:e>
                          <m:sub>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i="0">
                                    <a:solidFill>
                                      <a:srgbClr val="FF0000"/>
                                    </a:solidFill>
                                    <a:latin typeface="Cambria Math" panose="02040503050406030204" pitchFamily="18" charset="0"/>
                                    <a:ea typeface="Cambria Math" panose="02040503050406030204" pitchFamily="18" charset="0"/>
                                  </a:rPr>
                                  <m:t>𝔾</m:t>
                                </m:r>
                              </m:e>
                              <m:sub>
                                <m:r>
                                  <a:rPr lang="en-US" b="1" i="0">
                                    <a:solidFill>
                                      <a:srgbClr val="FF0000"/>
                                    </a:solidFill>
                                    <a:latin typeface="Cambria Math" panose="02040503050406030204" pitchFamily="18" charset="0"/>
                                    <a:ea typeface="Cambria Math" panose="02040503050406030204" pitchFamily="18" charset="0"/>
                                  </a:rPr>
                                  <m:t>𝐓𝐮𝐫𝐢𝐧𝐠</m:t>
                                </m:r>
                              </m:sub>
                            </m:sSub>
                          </m:sub>
                        </m:sSub>
                        <m:r>
                          <a:rPr lang="en-US" b="1" i="0">
                            <a:solidFill>
                              <a:srgbClr val="FF0000"/>
                            </a:solidFill>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i="0">
                                    <a:solidFill>
                                      <a:srgbClr val="FF0000"/>
                                    </a:solidFill>
                                    <a:latin typeface="Cambria Math" panose="02040503050406030204" pitchFamily="18" charset="0"/>
                                  </a:rPr>
                                  <m:t>𝐱</m:t>
                                </m:r>
                              </m:e>
                            </m:acc>
                          </m:e>
                          <m:sub>
                            <m:r>
                              <a:rPr lang="en-US" b="1" i="0">
                                <a:solidFill>
                                  <a:srgbClr val="FF0000"/>
                                </a:solidFill>
                                <a:latin typeface="Cambria Math" panose="02040503050406030204" pitchFamily="18" charset="0"/>
                              </a:rPr>
                              <m:t>𝐢</m:t>
                            </m:r>
                          </m:sub>
                        </m:sSub>
                        <m:r>
                          <a:rPr lang="en-US" b="1" i="0">
                            <a:solidFill>
                              <a:srgbClr val="FF0000"/>
                            </a:solidFill>
                            <a:latin typeface="Cambria Math" panose="02040503050406030204" pitchFamily="18" charset="0"/>
                            <a:ea typeface="Cambria Math" panose="02040503050406030204" pitchFamily="18" charset="0"/>
                          </a:rPr>
                          <m:t>)</m:t>
                        </m:r>
                        <m:r>
                          <a:rPr lang="en-US" b="1">
                            <a:latin typeface="Cambria Math" panose="02040503050406030204" pitchFamily="18" charset="0"/>
                          </a:rPr>
                          <m:t>=</m:t>
                        </m:r>
                        <m:r>
                          <m:rPr>
                            <m:nor/>
                          </m:rPr>
                          <a:rPr lang="en-US" b="1" dirty="0" smtClean="0">
                            <a:solidFill>
                              <a:srgbClr val="7030A0"/>
                            </a:solidFill>
                            <a:latin typeface="Cambria Math" panose="02040503050406030204" pitchFamily="18" charset="0"/>
                            <a:ea typeface="Cambria Math" panose="02040503050406030204" pitchFamily="18" charset="0"/>
                          </a:rPr>
                          <m:t>Match</m:t>
                        </m:r>
                        <m:d>
                          <m:dPr>
                            <m:begChr m:val="["/>
                            <m:endChr m:val="]"/>
                            <m:ctrlPr>
                              <a:rPr lang="en-US" i="1" dirty="0">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x</m:t>
                                        </m:r>
                                      </m:e>
                                    </m:acc>
                                  </m:e>
                                  <m:sub>
                                    <m:r>
                                      <m:rPr>
                                        <m:sty m:val="p"/>
                                      </m:rPr>
                                      <a:rPr lang="en-US">
                                        <a:latin typeface="Cambria Math" panose="02040503050406030204" pitchFamily="18" charset="0"/>
                                        <a:ea typeface="Cambria Math" panose="02040503050406030204" pitchFamily="18" charset="0"/>
                                      </a:rPr>
                                      <m:t>i</m:t>
                                    </m:r>
                                  </m:sub>
                                </m:sSub>
                              </m:e>
                            </m:d>
                            <m:r>
                              <a:rPr lang="en-US">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𝓕</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x</m:t>
                                        </m:r>
                                      </m:e>
                                    </m:acc>
                                  </m:e>
                                  <m:sub>
                                    <m:r>
                                      <m:rPr>
                                        <m:sty m:val="p"/>
                                      </m:rPr>
                                      <a:rPr lang="en-US">
                                        <a:latin typeface="Cambria Math" panose="02040503050406030204" pitchFamily="18" charset="0"/>
                                        <a:ea typeface="Cambria Math" panose="02040503050406030204" pitchFamily="18" charset="0"/>
                                      </a:rPr>
                                      <m:t>i</m:t>
                                    </m:r>
                                  </m:sub>
                                </m:sSub>
                              </m:e>
                            </m:d>
                          </m:e>
                        </m:d>
                        <m:r>
                          <a:rPr lang="en-US" b="1" i="0" smtClean="0">
                            <a:latin typeface="Cambria Math" panose="02040503050406030204" pitchFamily="18" charset="0"/>
                          </a:rPr>
                          <m:t>=</m:t>
                        </m:r>
                        <m:r>
                          <a:rPr lang="en-US" b="1">
                            <a:latin typeface="Cambria Math" panose="02040503050406030204" pitchFamily="18" charset="0"/>
                          </a:rPr>
                          <m:t>𝟏</m:t>
                        </m:r>
                        <m:r>
                          <a:rPr lang="en-US" b="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𝐋</m:t>
                            </m:r>
                            <m:r>
                              <a:rPr lang="en-US" b="1">
                                <a:latin typeface="Cambria Math" panose="02040503050406030204" pitchFamily="18" charset="0"/>
                                <a:ea typeface="Cambria Math" panose="02040503050406030204" pitchFamily="18" charset="0"/>
                              </a:rPr>
                              <m:t>𝐨𝐬𝐬</m:t>
                            </m:r>
                          </m:e>
                          <m:sub>
                            <m:r>
                              <a:rPr lang="fi-FI" i="1">
                                <a:latin typeface="Cambria Math" panose="02040503050406030204" pitchFamily="18" charset="0"/>
                                <a:ea typeface="Cambria Math" panose="02040503050406030204" pitchFamily="18" charset="0"/>
                              </a:rPr>
                              <m:t>ℂ</m:t>
                            </m:r>
                          </m:sub>
                        </m:sSub>
                        <m:r>
                          <a:rPr lang="en-US" b="1"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)=1−</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1</m:t>
                                            </m:r>
                                          </m:sub>
                                        </m:sSub>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2</m:t>
                                            </m:r>
                                          </m:sub>
                                        </m:sSub>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𝑐</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𝑐</m:t>
                                            </m:r>
                                          </m:sub>
                                        </m:sSub>
                                      </m:e>
                                    </m:d>
                                  </m:e>
                                  <m:sup>
                                    <m:r>
                                      <a:rPr lang="en-US" i="1">
                                        <a:latin typeface="Cambria Math" panose="02040503050406030204" pitchFamily="18" charset="0"/>
                                        <a:ea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2</m:t>
                                </m:r>
                              </m:den>
                            </m:f>
                          </m:e>
                        </m:rad>
                      </m:oMath>
                    </m:oMathPara>
                  </a14:m>
                  <a:endParaRPr lang="en-US" dirty="0">
                    <a:solidFill>
                      <a:prstClr val="black"/>
                    </a:solidFill>
                    <a:latin typeface="Cambria Math" panose="02040503050406030204" pitchFamily="18" charset="0"/>
                    <a:ea typeface="Cambria Math" panose="02040503050406030204" pitchFamily="18" charset="0"/>
                  </a:endParaRPr>
                </a:p>
                <a:p>
                  <a:pPr algn="just"/>
                  <a:r>
                    <a:rPr lang="en-US" dirty="0">
                      <a:solidFill>
                        <a:prstClr val="black"/>
                      </a:solidFill>
                      <a:latin typeface="Cambria Math" panose="02040503050406030204" pitchFamily="18" charset="0"/>
                      <a:ea typeface="Cambria Math" panose="02040503050406030204" pitchFamily="18" charset="0"/>
                    </a:rPr>
                    <a:t> “Turing” component 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loss on each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is opposite to the loss of the </a:t>
                  </a:r>
                  <a:r>
                    <a:rPr lang="en-US" b="1" dirty="0">
                      <a:solidFill>
                        <a:prstClr val="black"/>
                      </a:solidFill>
                      <a:latin typeface="Cambria Math" panose="02040503050406030204" pitchFamily="18" charset="0"/>
                      <a:ea typeface="Cambria Math" panose="02040503050406030204" pitchFamily="18" charset="0"/>
                    </a:rPr>
                    <a:t>CLONE</a:t>
                  </a:r>
                  <a:r>
                    <a:rPr lang="en-US" dirty="0">
                      <a:solidFill>
                        <a:prstClr val="black"/>
                      </a:solidFill>
                      <a:latin typeface="Cambria Math" panose="02040503050406030204" pitchFamily="18" charset="0"/>
                      <a:ea typeface="Cambria Math" panose="02040503050406030204" pitchFamily="18" charset="0"/>
                    </a:rPr>
                    <a:t> on the same sample because one 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objectives is to generate such samples, which would be the most difficult ones for the </a:t>
                  </a:r>
                  <a:r>
                    <a:rPr lang="en-US" b="1" dirty="0">
                      <a:solidFill>
                        <a:prstClr val="black"/>
                      </a:solidFill>
                      <a:latin typeface="Cambria Math" panose="02040503050406030204" pitchFamily="18" charset="0"/>
                      <a:ea typeface="Cambria Math" panose="02040503050406030204" pitchFamily="18" charset="0"/>
                    </a:rPr>
                    <a:t>CLONE</a:t>
                  </a:r>
                  <a:r>
                    <a:rPr lang="en-US" dirty="0">
                      <a:solidFill>
                        <a:prstClr val="black"/>
                      </a:solidFill>
                      <a:latin typeface="Cambria Math" panose="02040503050406030204" pitchFamily="18" charset="0"/>
                      <a:ea typeface="Cambria Math" panose="02040503050406030204" pitchFamily="18" charset="0"/>
                    </a:rPr>
                    <a:t> in predicting the </a:t>
                  </a:r>
                  <a:r>
                    <a:rPr lang="en-US" b="1" dirty="0">
                      <a:solidFill>
                        <a:prstClr val="black"/>
                      </a:solidFill>
                      <a:latin typeface="Cambria Math" panose="02040503050406030204" pitchFamily="18" charset="0"/>
                      <a:ea typeface="Cambria Math" panose="02040503050406030204" pitchFamily="18" charset="0"/>
                    </a:rPr>
                    <a:t>DONOR’s </a:t>
                  </a:r>
                  <a:r>
                    <a:rPr lang="en-US" dirty="0">
                      <a:solidFill>
                        <a:prstClr val="black"/>
                      </a:solidFill>
                      <a:latin typeface="Cambria Math" panose="02040503050406030204" pitchFamily="18" charset="0"/>
                      <a:ea typeface="Cambria Math" panose="02040503050406030204" pitchFamily="18" charset="0"/>
                    </a:rPr>
                    <a:t>outcomes.</a:t>
                  </a: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87975" y="4085594"/>
                  <a:ext cx="11720598" cy="2634247"/>
                </a:xfrm>
                <a:prstGeom prst="rect">
                  <a:avLst/>
                </a:prstGeom>
                <a:blipFill>
                  <a:blip r:embed="rId2"/>
                  <a:stretch>
                    <a:fillRect l="-363" t="-917" r="-259" b="-183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7975" y="3217031"/>
                  <a:ext cx="11002288" cy="823752"/>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prstClr val="black"/>
                      </a:solidFill>
                      <a:latin typeface="Cambria Math" panose="02040503050406030204" pitchFamily="18" charset="0"/>
                      <a:ea typeface="Cambria Math" panose="02040503050406030204" pitchFamily="18" charset="0"/>
                    </a:rPr>
                    <a:t>Loss of the </a:t>
                  </a:r>
                  <a:r>
                    <a:rPr lang="en-US" b="1" dirty="0">
                      <a:solidFill>
                        <a:prstClr val="black"/>
                      </a:solidFill>
                      <a:latin typeface="Cambria Math" panose="02040503050406030204" pitchFamily="18" charset="0"/>
                      <a:ea typeface="Cambria Math" panose="02040503050406030204" pitchFamily="18" charset="0"/>
                    </a:rPr>
                    <a:t>GENERATOR</a:t>
                  </a:r>
                  <a:r>
                    <a:rPr lang="en-US" dirty="0">
                      <a:solidFill>
                        <a:prstClr val="black"/>
                      </a:solidFill>
                      <a:latin typeface="Cambria Math" panose="02040503050406030204" pitchFamily="18" charset="0"/>
                      <a:ea typeface="Cambria Math" panose="02040503050406030204" pitchFamily="18" charset="0"/>
                    </a:rPr>
                    <a:t> on each generated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𝐋𝐎𝐒𝐒</m:t>
                          </m:r>
                        </m:e>
                        <m:sub>
                          <m:r>
                            <a:rPr lang="en-US" b="1">
                              <a:latin typeface="Cambria Math" panose="02040503050406030204" pitchFamily="18" charset="0"/>
                            </a:rPr>
                            <m:t>𝔾</m:t>
                          </m:r>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oMath>
                  </a14:m>
                  <a:r>
                    <a:rPr lang="en-US" dirty="0">
                      <a:solidFill>
                        <a:prstClr val="black"/>
                      </a:solidFill>
                      <a:latin typeface="Cambria Math" panose="02040503050406030204" pitchFamily="18" charset="0"/>
                      <a:ea typeface="Cambria Math" panose="02040503050406030204" pitchFamily="18" charset="0"/>
                    </a:rPr>
                    <a:t>) is constructed from three loss  components:</a:t>
                  </a:r>
                </a:p>
                <a:p>
                  <a:pPr algn="just"/>
                  <a:endParaRPr lang="en-US" sz="800" dirty="0">
                    <a:solidFill>
                      <a:prstClr val="black"/>
                    </a:solidFill>
                    <a:latin typeface="Cambria Math" panose="02040503050406030204" pitchFamily="18" charset="0"/>
                    <a:ea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𝐋𝐎𝐒𝐒</m:t>
                            </m:r>
                          </m:e>
                          <m:sub>
                            <m:r>
                              <a:rPr lang="en-US" b="1">
                                <a:solidFill>
                                  <a:srgbClr val="FF0000"/>
                                </a:solidFill>
                                <a:latin typeface="Cambria Math" panose="02040503050406030204" pitchFamily="18" charset="0"/>
                              </a:rPr>
                              <m:t>𝔾</m:t>
                            </m:r>
                          </m:sub>
                        </m:sSub>
                        <m:d>
                          <m:dPr>
                            <m:ctrlPr>
                              <a:rPr lang="en-US" b="1" i="1">
                                <a:solidFill>
                                  <a:srgbClr val="FF0000"/>
                                </a:solidFill>
                                <a:latin typeface="Cambria Math" panose="02040503050406030204" pitchFamily="18" charset="0"/>
                                <a:ea typeface="Cambria Math" panose="02040503050406030204" pitchFamily="18" charset="0"/>
                              </a:rPr>
                            </m:ctrlPr>
                          </m:dPr>
                          <m:e>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e>
                        </m:d>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𝝀</m:t>
                            </m:r>
                          </m:e>
                          <m:sub>
                            <m:r>
                              <a:rPr lang="en-US" b="1">
                                <a:latin typeface="Cambria Math" panose="02040503050406030204" pitchFamily="18" charset="0"/>
                                <a:ea typeface="Cambria Math" panose="02040503050406030204" pitchFamily="18" charset="0"/>
                              </a:rPr>
                              <m:t>𝑻</m:t>
                            </m:r>
                          </m:sub>
                        </m:sSub>
                        <m:r>
                          <a:rPr lang="en-US" b="1">
                            <a:latin typeface="Cambria Math" panose="02040503050406030204" pitchFamily="18" charset="0"/>
                            <a:ea typeface="Cambria Math" panose="02040503050406030204" pitchFamily="18" charset="0"/>
                          </a:rPr>
                          <m:t>∙</m:t>
                        </m:r>
                        <m:r>
                          <a:rPr lang="en-US" b="1" smtClean="0">
                            <a:solidFill>
                              <a:srgbClr val="FF0000"/>
                            </a:solidFill>
                            <a:latin typeface="Cambria Math" panose="02040503050406030204" pitchFamily="18" charset="0"/>
                            <a:ea typeface="Cambria Math" panose="02040503050406030204" pitchFamily="18" charset="0"/>
                          </a:rPr>
                          <m:t>𝐋𝐨𝐬</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𝐬</m:t>
                            </m:r>
                          </m:e>
                          <m:sub>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𝔾</m:t>
                                </m:r>
                              </m:e>
                              <m:sub>
                                <m:r>
                                  <a:rPr lang="en-US" b="1">
                                    <a:solidFill>
                                      <a:srgbClr val="FF0000"/>
                                    </a:solidFill>
                                    <a:latin typeface="Cambria Math" panose="02040503050406030204" pitchFamily="18" charset="0"/>
                                    <a:ea typeface="Cambria Math" panose="02040503050406030204" pitchFamily="18" charset="0"/>
                                  </a:rPr>
                                  <m:t>𝐓𝐮𝐫𝐢𝐧𝐠</m:t>
                                </m:r>
                              </m:sub>
                            </m:sSub>
                          </m:sub>
                        </m:sSub>
                        <m:r>
                          <a:rPr lang="en-US" i="1">
                            <a:solidFill>
                              <a:srgbClr val="FF0000"/>
                            </a:solidFill>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r>
                          <a:rPr lang="en-US" i="1">
                            <a:solidFill>
                              <a:srgbClr val="FF0000"/>
                            </a:solidFill>
                            <a:latin typeface="Cambria Math" panose="02040503050406030204" pitchFamily="18" charset="0"/>
                            <a:ea typeface="Cambria Math" panose="02040503050406030204" pitchFamily="18" charset="0"/>
                          </a:rPr>
                          <m:t>)</m:t>
                        </m:r>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𝝀</m:t>
                            </m:r>
                          </m:e>
                          <m:sub>
                            <m:r>
                              <a:rPr lang="en-US" b="1">
                                <a:latin typeface="Cambria Math" panose="02040503050406030204" pitchFamily="18" charset="0"/>
                                <a:ea typeface="Cambria Math" panose="02040503050406030204" pitchFamily="18" charset="0"/>
                              </a:rPr>
                              <m:t>𝑪</m:t>
                            </m:r>
                          </m:sub>
                        </m:sSub>
                        <m:r>
                          <a:rPr lang="en-US" b="1">
                            <a:latin typeface="Cambria Math" panose="02040503050406030204" pitchFamily="18" charset="0"/>
                            <a:ea typeface="Cambria Math" panose="02040503050406030204" pitchFamily="18" charset="0"/>
                          </a:rPr>
                          <m:t>∙</m:t>
                        </m:r>
                        <m:r>
                          <a:rPr lang="en-US" b="1" smtClean="0">
                            <a:solidFill>
                              <a:srgbClr val="FF0000"/>
                            </a:solidFill>
                            <a:latin typeface="Cambria Math" panose="02040503050406030204" pitchFamily="18" charset="0"/>
                            <a:ea typeface="Cambria Math" panose="02040503050406030204" pitchFamily="18" charset="0"/>
                          </a:rPr>
                          <m:t>𝐋𝐨𝐬</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𝐬</m:t>
                            </m:r>
                          </m:e>
                          <m:sub>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𝔾</m:t>
                                </m:r>
                              </m:e>
                              <m:sub>
                                <m:r>
                                  <a:rPr lang="en-US" b="1">
                                    <a:solidFill>
                                      <a:srgbClr val="FF0000"/>
                                    </a:solidFill>
                                    <a:latin typeface="Cambria Math" panose="02040503050406030204" pitchFamily="18" charset="0"/>
                                    <a:ea typeface="Cambria Math" panose="02040503050406030204" pitchFamily="18" charset="0"/>
                                  </a:rPr>
                                  <m:t>𝐂𝐡𝐚𝐥𝐥𝐞𝐧𝐠𝐞</m:t>
                                </m:r>
                              </m:sub>
                            </m:sSub>
                          </m:sub>
                        </m:sSub>
                        <m:r>
                          <a:rPr lang="en-US" i="1">
                            <a:solidFill>
                              <a:srgbClr val="FF0000"/>
                            </a:solidFill>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r>
                          <a:rPr lang="en-US" i="1">
                            <a:solidFill>
                              <a:srgbClr val="FF0000"/>
                            </a:solidFill>
                            <a:latin typeface="Cambria Math" panose="02040503050406030204" pitchFamily="18" charset="0"/>
                            <a:ea typeface="Cambria Math" panose="02040503050406030204" pitchFamily="18" charset="0"/>
                          </a:rPr>
                          <m:t>)</m:t>
                        </m:r>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𝝀</m:t>
                            </m:r>
                          </m:e>
                          <m:sub>
                            <m:r>
                              <a:rPr lang="en-US" b="1">
                                <a:latin typeface="Cambria Math" panose="02040503050406030204" pitchFamily="18" charset="0"/>
                                <a:ea typeface="Cambria Math" panose="02040503050406030204" pitchFamily="18" charset="0"/>
                              </a:rPr>
                              <m:t>𝑼</m:t>
                            </m:r>
                          </m:sub>
                        </m:sSub>
                        <m:r>
                          <a:rPr lang="en-US" b="1">
                            <a:latin typeface="Cambria Math" panose="02040503050406030204" pitchFamily="18" charset="0"/>
                            <a:ea typeface="Cambria Math" panose="02040503050406030204" pitchFamily="18" charset="0"/>
                          </a:rPr>
                          <m:t>∙</m:t>
                        </m:r>
                        <m:r>
                          <a:rPr lang="en-US" b="1" smtClean="0">
                            <a:solidFill>
                              <a:srgbClr val="FF0000"/>
                            </a:solidFill>
                            <a:latin typeface="Cambria Math" panose="02040503050406030204" pitchFamily="18" charset="0"/>
                            <a:ea typeface="Cambria Math" panose="02040503050406030204" pitchFamily="18" charset="0"/>
                          </a:rPr>
                          <m:t>𝐋𝐨𝐬</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𝐬</m:t>
                            </m:r>
                          </m:e>
                          <m:sub>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𝔾</m:t>
                                </m:r>
                              </m:e>
                              <m:sub>
                                <m:r>
                                  <a:rPr lang="en-US" b="1">
                                    <a:solidFill>
                                      <a:srgbClr val="FF0000"/>
                                    </a:solidFill>
                                    <a:latin typeface="Cambria Math" panose="02040503050406030204" pitchFamily="18" charset="0"/>
                                    <a:ea typeface="Cambria Math" panose="02040503050406030204" pitchFamily="18" charset="0"/>
                                  </a:rPr>
                                  <m:t>𝐔𝐧𝐢𝐟𝐨𝐫𝐦𝐢𝐭𝐲</m:t>
                                </m:r>
                              </m:sub>
                            </m:sSub>
                          </m:sub>
                        </m:sSub>
                        <m:r>
                          <a:rPr lang="en-US" i="1">
                            <a:solidFill>
                              <a:srgbClr val="FF0000"/>
                            </a:solidFill>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r>
                          <a:rPr lang="en-US" i="1">
                            <a:solidFill>
                              <a:srgbClr val="FF0000"/>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87975" y="3217031"/>
                  <a:ext cx="11002288" cy="823752"/>
                </a:xfrm>
                <a:prstGeom prst="rect">
                  <a:avLst/>
                </a:prstGeom>
                <a:blipFill>
                  <a:blip r:embed="rId3"/>
                  <a:stretch>
                    <a:fillRect l="-387" t="-3597" b="-719"/>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19F5145-4526-5B53-F967-E9E646AE3DB9}"/>
                    </a:ext>
                  </a:extLst>
                </p:cNvPr>
                <p:cNvSpPr/>
                <p:nvPr/>
              </p:nvSpPr>
              <p:spPr>
                <a:xfrm>
                  <a:off x="225036" y="914120"/>
                  <a:ext cx="2223942" cy="3770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r>
                          <a:rPr lang="en-US" b="0" i="0"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a:latin typeface="Cambria Math" panose="02040503050406030204" pitchFamily="18" charset="0"/>
                                  </a:rPr>
                                  <m:t>𝑝</m:t>
                                </m:r>
                              </m:e>
                            </m:acc>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0" i="1">
                                    <a:latin typeface="Cambria Math" panose="02040503050406030204" pitchFamily="18" charset="0"/>
                                  </a:rPr>
                                  <m:t>𝑝</m:t>
                                </m:r>
                              </m:e>
                            </m:acc>
                          </m:e>
                          <m:sub>
                            <m:r>
                              <a:rPr lang="en-US" b="0" i="1" smtClean="0">
                                <a:latin typeface="Cambria Math" panose="02040503050406030204" pitchFamily="18" charset="0"/>
                              </a:rPr>
                              <m:t>𝑐</m:t>
                            </m:r>
                          </m:sub>
                        </m:sSub>
                        <m:r>
                          <a:rPr lang="en-US" b="0" i="0" smtClean="0">
                            <a:latin typeface="Cambria Math" panose="02040503050406030204" pitchFamily="18" charset="0"/>
                          </a:rPr>
                          <m:t>)</m:t>
                        </m:r>
                      </m:oMath>
                    </m:oMathPara>
                  </a14:m>
                  <a:endParaRPr lang="en-US" dirty="0"/>
                </a:p>
              </p:txBody>
            </p:sp>
          </mc:Choice>
          <mc:Fallback xmlns="">
            <p:sp>
              <p:nvSpPr>
                <p:cNvPr id="9" name="Rectangle 8">
                  <a:extLst>
                    <a:ext uri="{FF2B5EF4-FFF2-40B4-BE49-F238E27FC236}">
                      <a16:creationId xmlns:a16="http://schemas.microsoft.com/office/drawing/2014/main" id="{C19F5145-4526-5B53-F967-E9E646AE3DB9}"/>
                    </a:ext>
                  </a:extLst>
                </p:cNvPr>
                <p:cNvSpPr>
                  <a:spLocks noRot="1" noChangeAspect="1" noMove="1" noResize="1" noEditPoints="1" noAdjustHandles="1" noChangeArrowheads="1" noChangeShapeType="1" noTextEdit="1"/>
                </p:cNvSpPr>
                <p:nvPr/>
              </p:nvSpPr>
              <p:spPr>
                <a:xfrm>
                  <a:off x="225036" y="914120"/>
                  <a:ext cx="2223942" cy="377091"/>
                </a:xfrm>
                <a:prstGeom prst="rect">
                  <a:avLst/>
                </a:prstGeom>
                <a:blipFill>
                  <a:blip r:embed="rId4"/>
                  <a:stretch>
                    <a:fillRect t="-3226" r="-1644"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FDE546-FDC9-C0EA-E44E-26C064669B29}"/>
                    </a:ext>
                  </a:extLst>
                </p:cNvPr>
                <p:cNvSpPr/>
                <p:nvPr/>
              </p:nvSpPr>
              <p:spPr>
                <a:xfrm>
                  <a:off x="169121" y="578075"/>
                  <a:ext cx="22980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𝓕</m:t>
                        </m:r>
                        <m:r>
                          <a:rPr lang="en-US" b="1" i="1" smtClean="0">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b="0" i="1">
                            <a:latin typeface="Cambria Math" panose="02040503050406030204" pitchFamily="18" charset="0"/>
                            <a:ea typeface="Cambria Math" panose="02040503050406030204" pitchFamily="18" charset="0"/>
                          </a:rPr>
                          <m:t>)</m:t>
                        </m:r>
                        <m:r>
                          <a:rPr lang="en-US" b="0" i="0"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𝑐</m:t>
                            </m:r>
                          </m:sub>
                        </m:sSub>
                        <m:r>
                          <a:rPr lang="en-US" b="0" i="0" smtClean="0">
                            <a:latin typeface="Cambria Math" panose="02040503050406030204" pitchFamily="18" charset="0"/>
                          </a:rPr>
                          <m:t>)</m:t>
                        </m:r>
                      </m:oMath>
                    </m:oMathPara>
                  </a14:m>
                  <a:endParaRPr lang="en-US" dirty="0"/>
                </a:p>
              </p:txBody>
            </p:sp>
          </mc:Choice>
          <mc:Fallback xmlns="">
            <p:sp>
              <p:nvSpPr>
                <p:cNvPr id="10" name="Rectangle 9">
                  <a:extLst>
                    <a:ext uri="{FF2B5EF4-FFF2-40B4-BE49-F238E27FC236}">
                      <a16:creationId xmlns:a16="http://schemas.microsoft.com/office/drawing/2014/main" id="{CBFDE546-FDC9-C0EA-E44E-26C064669B29}"/>
                    </a:ext>
                  </a:extLst>
                </p:cNvPr>
                <p:cNvSpPr>
                  <a:spLocks noRot="1" noChangeAspect="1" noMove="1" noResize="1" noEditPoints="1" noAdjustHandles="1" noChangeArrowheads="1" noChangeShapeType="1" noTextEdit="1"/>
                </p:cNvSpPr>
                <p:nvPr/>
              </p:nvSpPr>
              <p:spPr>
                <a:xfrm>
                  <a:off x="169121" y="578075"/>
                  <a:ext cx="2298065"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171463-0A06-0836-D369-82675A48BD8A}"/>
                    </a:ext>
                  </a:extLst>
                </p:cNvPr>
                <p:cNvSpPr txBox="1"/>
                <p:nvPr/>
              </p:nvSpPr>
              <p:spPr>
                <a:xfrm>
                  <a:off x="686951" y="1343893"/>
                  <a:ext cx="11063269" cy="910699"/>
                </a:xfrm>
                <a:prstGeom prst="rect">
                  <a:avLst/>
                </a:prstGeom>
                <a:solidFill>
                  <a:schemeClr val="bg1">
                    <a:lumMod val="85000"/>
                  </a:schemeClr>
                </a:solidFill>
                <a:ln w="254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ea typeface="Cambria Math" panose="02040503050406030204" pitchFamily="18" charset="0"/>
                              </a:rPr>
                            </m:ctrlPr>
                          </m:sSubPr>
                          <m:e>
                            <m:r>
                              <a:rPr lang="en-US" b="1" i="0">
                                <a:solidFill>
                                  <a:srgbClr val="FF0000"/>
                                </a:solidFill>
                                <a:latin typeface="Cambria Math" panose="02040503050406030204" pitchFamily="18" charset="0"/>
                                <a:ea typeface="Cambria Math" panose="02040503050406030204" pitchFamily="18" charset="0"/>
                              </a:rPr>
                              <m:t>𝐋𝐎𝐒𝐒</m:t>
                            </m:r>
                          </m:e>
                          <m:sub>
                            <m:r>
                              <a:rPr lang="fi-FI" b="1" i="0">
                                <a:solidFill>
                                  <a:srgbClr val="FF0000"/>
                                </a:solidFill>
                                <a:latin typeface="Cambria Math" panose="02040503050406030204" pitchFamily="18" charset="0"/>
                                <a:ea typeface="Cambria Math" panose="02040503050406030204" pitchFamily="18" charset="0"/>
                              </a:rPr>
                              <m:t>ℂ</m:t>
                            </m:r>
                          </m:sub>
                        </m:sSub>
                        <m:r>
                          <a:rPr lang="en-US" b="1" i="0">
                            <a:solidFill>
                              <a:srgbClr val="FF0000"/>
                            </a:solidFill>
                            <a:latin typeface="Cambria Math" panose="02040503050406030204" pitchFamily="18" charset="0"/>
                            <a:ea typeface="Cambria Math" panose="02040503050406030204" pitchFamily="18" charset="0"/>
                          </a:rPr>
                          <m:t>(</m:t>
                        </m:r>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i="0">
                                    <a:solidFill>
                                      <a:srgbClr val="FF0000"/>
                                    </a:solidFill>
                                    <a:latin typeface="Cambria Math" panose="02040503050406030204" pitchFamily="18" charset="0"/>
                                  </a:rPr>
                                  <m:t>𝐱</m:t>
                                </m:r>
                              </m:e>
                            </m:acc>
                          </m:e>
                          <m:sub>
                            <m:r>
                              <a:rPr lang="en-US" b="1" i="0">
                                <a:solidFill>
                                  <a:srgbClr val="FF0000"/>
                                </a:solidFill>
                                <a:latin typeface="Cambria Math" panose="02040503050406030204" pitchFamily="18" charset="0"/>
                              </a:rPr>
                              <m:t>𝐢</m:t>
                            </m:r>
                          </m:sub>
                        </m:sSub>
                        <m:r>
                          <a:rPr lang="en-US" b="1" i="0">
                            <a:solidFill>
                              <a:srgbClr val="FF0000"/>
                            </a:solidFill>
                            <a:latin typeface="Cambria Math" panose="02040503050406030204" pitchFamily="18" charset="0"/>
                            <a:ea typeface="Cambria Math" panose="02040503050406030204" pitchFamily="18" charset="0"/>
                          </a:rPr>
                          <m:t>)</m:t>
                        </m:r>
                        <m:r>
                          <a:rPr lang="en-US" i="0">
                            <a:latin typeface="Cambria Math" panose="02040503050406030204" pitchFamily="18" charset="0"/>
                            <a:ea typeface="Cambria Math" panose="02040503050406030204" pitchFamily="18" charset="0"/>
                          </a:rPr>
                          <m:t>=</m:t>
                        </m:r>
                        <m:r>
                          <m:rPr>
                            <m:nor/>
                          </m:rPr>
                          <a:rPr lang="en-US" b="1" dirty="0" smtClean="0">
                            <a:solidFill>
                              <a:srgbClr val="7030A0"/>
                            </a:solidFill>
                            <a:latin typeface="Cambria Math" panose="02040503050406030204" pitchFamily="18" charset="0"/>
                            <a:ea typeface="Cambria Math" panose="02040503050406030204" pitchFamily="18" charset="0"/>
                          </a:rPr>
                          <m:t>Mismatch</m:t>
                        </m:r>
                        <m:d>
                          <m:dPr>
                            <m:begChr m:val="["/>
                            <m:endChr m:val="]"/>
                            <m:ctrlPr>
                              <a:rPr lang="en-US" b="0" i="1" dirty="0" smtClean="0">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x</m:t>
                                        </m:r>
                                      </m:e>
                                    </m:acc>
                                  </m:e>
                                  <m:sub>
                                    <m:r>
                                      <m:rPr>
                                        <m:sty m:val="p"/>
                                      </m:rPr>
                                      <a:rPr lang="en-US">
                                        <a:latin typeface="Cambria Math" panose="02040503050406030204" pitchFamily="18" charset="0"/>
                                        <a:ea typeface="Cambria Math" panose="02040503050406030204" pitchFamily="18" charset="0"/>
                                      </a:rPr>
                                      <m:t>i</m:t>
                                    </m:r>
                                  </m:sub>
                                </m:sSub>
                              </m:e>
                            </m:d>
                            <m:r>
                              <a:rPr lang="en-US">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𝓕</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x</m:t>
                                        </m:r>
                                      </m:e>
                                    </m:acc>
                                  </m:e>
                                  <m:sub>
                                    <m:r>
                                      <m:rPr>
                                        <m:sty m:val="p"/>
                                      </m:rPr>
                                      <a:rPr lang="en-US">
                                        <a:latin typeface="Cambria Math" panose="02040503050406030204" pitchFamily="18" charset="0"/>
                                        <a:ea typeface="Cambria Math" panose="02040503050406030204" pitchFamily="18" charset="0"/>
                                      </a:rPr>
                                      <m:t>i</m:t>
                                    </m:r>
                                  </m:sub>
                                </m:sSub>
                              </m:e>
                            </m:d>
                          </m:e>
                        </m:d>
                        <m:r>
                          <a:rPr lang="en-US" b="0" i="0" dirty="0" smtClean="0">
                            <a:latin typeface="Cambria Math" panose="02040503050406030204" pitchFamily="18" charset="0"/>
                            <a:ea typeface="Cambria Math" panose="02040503050406030204" pitchFamily="18" charset="0"/>
                          </a:rPr>
                          <m:t>=</m:t>
                        </m:r>
                        <m:f>
                          <m:fPr>
                            <m:ctrlPr>
                              <a:rPr lang="en-US" b="0"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ad>
                              <m:radPr>
                                <m:degHide m:val="on"/>
                                <m:ctrlPr>
                                  <a:rPr lang="en-US" b="0" i="1" dirty="0" smtClean="0">
                                    <a:latin typeface="Cambria Math" panose="02040503050406030204" pitchFamily="18" charset="0"/>
                                    <a:ea typeface="Cambria Math" panose="02040503050406030204" pitchFamily="18" charset="0"/>
                                  </a:rPr>
                                </m:ctrlPr>
                              </m:radPr>
                              <m:deg/>
                              <m:e>
                                <m:r>
                                  <a:rPr lang="en-US" i="1" dirty="0">
                                    <a:latin typeface="Cambria Math" panose="02040503050406030204" pitchFamily="18" charset="0"/>
                                    <a:ea typeface="Cambria Math" panose="02040503050406030204" pitchFamily="18" charset="0"/>
                                  </a:rPr>
                                  <m:t>2</m:t>
                                </m:r>
                              </m:e>
                            </m:rad>
                          </m:den>
                        </m:f>
                        <m:r>
                          <a:rPr lang="en-US" b="0" i="1" dirty="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𝒅</m:t>
                        </m:r>
                        <m:d>
                          <m:dPr>
                            <m:ctrlPr>
                              <a:rPr lang="en-US" i="1">
                                <a:latin typeface="Cambria Math" panose="02040503050406030204" pitchFamily="18" charset="0"/>
                                <a:ea typeface="Cambria Math" panose="02040503050406030204" pitchFamily="18" charset="0"/>
                              </a:rPr>
                            </m:ctrlPr>
                          </m:dPr>
                          <m:e>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𝓕</m:t>
                            </m:r>
                            <m:r>
                              <a:rPr lang="en-US" b="1"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b="1"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1</m:t>
                                            </m:r>
                                          </m:sub>
                                        </m:sSub>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2</m:t>
                                            </m:r>
                                          </m:sub>
                                        </m:sSub>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𝑐</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𝑐</m:t>
                                            </m:r>
                                          </m:sub>
                                        </m:sSub>
                                      </m:e>
                                    </m:d>
                                  </m:e>
                                  <m:sup>
                                    <m:r>
                                      <a:rPr lang="en-US" i="1">
                                        <a:latin typeface="Cambria Math" panose="02040503050406030204" pitchFamily="18" charset="0"/>
                                        <a:ea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2</m:t>
                                </m:r>
                              </m:den>
                            </m:f>
                          </m:e>
                        </m:rad>
                      </m:oMath>
                    </m:oMathPara>
                  </a14:m>
                  <a:endParaRPr lang="en-US" dirty="0"/>
                </a:p>
              </p:txBody>
            </p:sp>
          </mc:Choice>
          <mc:Fallback xmlns="">
            <p:sp>
              <p:nvSpPr>
                <p:cNvPr id="12" name="TextBox 11">
                  <a:extLst>
                    <a:ext uri="{FF2B5EF4-FFF2-40B4-BE49-F238E27FC236}">
                      <a16:creationId xmlns:a16="http://schemas.microsoft.com/office/drawing/2014/main" id="{A2171463-0A06-0836-D369-82675A48BD8A}"/>
                    </a:ext>
                  </a:extLst>
                </p:cNvPr>
                <p:cNvSpPr txBox="1">
                  <a:spLocks noRot="1" noChangeAspect="1" noMove="1" noResize="1" noEditPoints="1" noAdjustHandles="1" noChangeArrowheads="1" noChangeShapeType="1" noTextEdit="1"/>
                </p:cNvSpPr>
                <p:nvPr/>
              </p:nvSpPr>
              <p:spPr>
                <a:xfrm>
                  <a:off x="686951" y="1343893"/>
                  <a:ext cx="11063269" cy="910699"/>
                </a:xfrm>
                <a:prstGeom prst="rect">
                  <a:avLst/>
                </a:prstGeom>
                <a:blipFill>
                  <a:blip r:embed="rId6"/>
                  <a:stretch>
                    <a:fillRect/>
                  </a:stretch>
                </a:blipFill>
                <a:ln w="25400">
                  <a:solidFill>
                    <a:schemeClr val="tx1"/>
                  </a:solidFill>
                </a:ln>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5969C55-E57C-58E2-03D5-E29F07D8E3EA}"/>
                </a:ext>
              </a:extLst>
            </p:cNvPr>
            <p:cNvSpPr/>
            <p:nvPr/>
          </p:nvSpPr>
          <p:spPr>
            <a:xfrm>
              <a:off x="67365" y="28281"/>
              <a:ext cx="12054814" cy="257239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402D1CDE-4935-445F-D4E6-902F3126B5EF}"/>
                </a:ext>
              </a:extLst>
            </p:cNvPr>
            <p:cNvSpPr/>
            <p:nvPr/>
          </p:nvSpPr>
          <p:spPr>
            <a:xfrm>
              <a:off x="128354" y="17628"/>
              <a:ext cx="2750626"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CLONE LOSS</a:t>
              </a:r>
              <a:endParaRPr lang="en-US" sz="40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5" name="Rectangle 14"/>
                <p:cNvSpPr/>
                <p:nvPr/>
              </p:nvSpPr>
              <p:spPr>
                <a:xfrm>
                  <a:off x="3447970" y="79426"/>
                  <a:ext cx="8336809" cy="1207767"/>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prstClr val="black"/>
                      </a:solidFill>
                      <a:latin typeface="Cambria Math" panose="02040503050406030204" pitchFamily="18" charset="0"/>
                      <a:ea typeface="Cambria Math" panose="02040503050406030204" pitchFamily="18" charset="0"/>
                    </a:rPr>
                    <a:t>Loss of the </a:t>
                  </a:r>
                  <a:r>
                    <a:rPr lang="en-US" b="1" dirty="0">
                      <a:solidFill>
                        <a:prstClr val="black"/>
                      </a:solidFill>
                      <a:latin typeface="Cambria Math" panose="02040503050406030204" pitchFamily="18" charset="0"/>
                      <a:ea typeface="Cambria Math" panose="02040503050406030204" pitchFamily="18" charset="0"/>
                    </a:rPr>
                    <a:t>CLONE</a:t>
                  </a:r>
                  <a:r>
                    <a:rPr lang="en-US" dirty="0">
                      <a:solidFill>
                        <a:prstClr val="black"/>
                      </a:solidFill>
                      <a:latin typeface="Cambria Math" panose="02040503050406030204" pitchFamily="18" charset="0"/>
                      <a:ea typeface="Cambria Math" panose="02040503050406030204" pitchFamily="18" charset="0"/>
                    </a:rPr>
                    <a:t> on each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(denoted as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𝐋𝐎𝐒𝐒</m:t>
                          </m:r>
                        </m:e>
                        <m:sub>
                          <m:r>
                            <a:rPr lang="fi-FI" i="1">
                              <a:latin typeface="Cambria Math" panose="02040503050406030204" pitchFamily="18" charset="0"/>
                              <a:ea typeface="Cambria Math" panose="02040503050406030204" pitchFamily="18" charset="0"/>
                            </a:rPr>
                            <m:t>ℂ</m:t>
                          </m:r>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oMath>
                  </a14:m>
                  <a:r>
                    <a:rPr lang="en-US" dirty="0">
                      <a:solidFill>
                        <a:prstClr val="black"/>
                      </a:solidFill>
                      <a:latin typeface="Cambria Math" panose="02040503050406030204" pitchFamily="18" charset="0"/>
                      <a:ea typeface="Cambria Math" panose="02040503050406030204" pitchFamily="18" charset="0"/>
                    </a:rPr>
                    <a:t>) is a normalized measure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𝐋𝐎𝐒𝐒</m:t>
                          </m:r>
                        </m:e>
                        <m:sub>
                          <m:r>
                            <a:rPr lang="fi-FI" i="1">
                              <a:latin typeface="Cambria Math" panose="02040503050406030204" pitchFamily="18" charset="0"/>
                              <a:ea typeface="Cambria Math" panose="02040503050406030204" pitchFamily="18" charset="0"/>
                            </a:rPr>
                            <m:t>ℂ</m:t>
                          </m:r>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r>
                        <a:rPr lang="fi-FI"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[0,1]</m:t>
                      </m:r>
                    </m:oMath>
                  </a14:m>
                  <a:r>
                    <a:rPr lang="en-US" dirty="0">
                      <a:solidFill>
                        <a:prstClr val="black"/>
                      </a:solidFill>
                      <a:latin typeface="Cambria Math" panose="02040503050406030204" pitchFamily="18" charset="0"/>
                      <a:ea typeface="Cambria Math" panose="02040503050406030204" pitchFamily="18" charset="0"/>
                    </a:rPr>
                    <a:t>) of the two probability distribution vectors’ mismatch (aka “Turing” mismatch): how </a:t>
                  </a:r>
                  <a:r>
                    <a:rPr lang="en-US" b="1" dirty="0">
                      <a:solidFill>
                        <a:prstClr val="black"/>
                      </a:solidFill>
                      <a:latin typeface="Cambria Math" panose="02040503050406030204" pitchFamily="18" charset="0"/>
                      <a:ea typeface="Cambria Math" panose="02040503050406030204" pitchFamily="18" charset="0"/>
                    </a:rPr>
                    <a:t>CLONE </a:t>
                  </a:r>
                  <a:r>
                    <a:rPr lang="en-US" dirty="0">
                      <a:solidFill>
                        <a:prstClr val="black"/>
                      </a:solidFill>
                      <a:latin typeface="Cambria Math" panose="02040503050406030204" pitchFamily="18" charset="0"/>
                      <a:ea typeface="Cambria Math" panose="02040503050406030204" pitchFamily="18" charset="0"/>
                    </a:rPr>
                    <a:t>addresses some newly generated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(i.e.,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𝓕</m:t>
                          </m:r>
                        </m:e>
                      </m:acc>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oMath>
                  </a14:m>
                  <a:r>
                    <a:rPr lang="en-US" dirty="0">
                      <a:solidFill>
                        <a:prstClr val="black"/>
                      </a:solidFill>
                      <a:latin typeface="Cambria Math" panose="02040503050406030204" pitchFamily="18" charset="0"/>
                      <a:ea typeface="Cambria Math" panose="02040503050406030204" pitchFamily="18" charset="0"/>
                    </a:rPr>
                    <a:t>) vs. how </a:t>
                  </a:r>
                  <a:r>
                    <a:rPr lang="en-US" b="1" dirty="0">
                      <a:solidFill>
                        <a:prstClr val="black"/>
                      </a:solidFill>
                      <a:latin typeface="Cambria Math" panose="02040503050406030204" pitchFamily="18" charset="0"/>
                      <a:ea typeface="Cambria Math" panose="02040503050406030204" pitchFamily="18" charset="0"/>
                    </a:rPr>
                    <a:t>DONOR </a:t>
                  </a:r>
                  <a:r>
                    <a:rPr lang="en-US" dirty="0">
                      <a:solidFill>
                        <a:prstClr val="black"/>
                      </a:solidFill>
                      <a:latin typeface="Cambria Math" panose="02040503050406030204" pitchFamily="18" charset="0"/>
                      <a:ea typeface="Cambria Math" panose="02040503050406030204" pitchFamily="18" charset="0"/>
                    </a:rPr>
                    <a:t>addresses the same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(i.e., </a:t>
                  </a:r>
                  <a14:m>
                    <m:oMath xmlns:m="http://schemas.openxmlformats.org/officeDocument/2006/math">
                      <m:r>
                        <a:rPr lang="en-US" b="1" i="1">
                          <a:latin typeface="Cambria Math" panose="02040503050406030204" pitchFamily="18" charset="0"/>
                          <a:ea typeface="Cambria Math" panose="02040503050406030204" pitchFamily="18" charset="0"/>
                        </a:rPr>
                        <m:t>𝓕</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e>
                      </m:d>
                    </m:oMath>
                  </a14:m>
                  <a:r>
                    <a:rPr lang="en-US" dirty="0">
                      <a:solidFill>
                        <a:prstClr val="black"/>
                      </a:solidFill>
                      <a:latin typeface="Cambria Math" panose="02040503050406030204" pitchFamily="18" charset="0"/>
                      <a:ea typeface="Cambria Math" panose="02040503050406030204" pitchFamily="18" charset="0"/>
                    </a:rPr>
                    <a:t>).  </a:t>
                  </a:r>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3447970" y="79426"/>
                  <a:ext cx="8336809" cy="1207767"/>
                </a:xfrm>
                <a:prstGeom prst="rect">
                  <a:avLst/>
                </a:prstGeom>
                <a:blipFill>
                  <a:blip r:embed="rId7"/>
                  <a:stretch>
                    <a:fillRect l="-511" t="-1980" r="-511" b="-5446"/>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87975" y="2231366"/>
                  <a:ext cx="3259995" cy="369332"/>
                </a:xfrm>
                <a:prstGeom prst="rect">
                  <a:avLst/>
                </a:prstGeom>
              </p:spPr>
              <p:txBody>
                <a:bodyPr wrap="none">
                  <a:spAutoFit/>
                </a:bodyPr>
                <a:lstStyle/>
                <a:p>
                  <a:r>
                    <a:rPr lang="en-US" dirty="0">
                      <a:latin typeface="Cambria Math" panose="02040503050406030204" pitchFamily="18" charset="0"/>
                    </a:rPr>
                    <a:t>(where </a:t>
                  </a:r>
                  <a14:m>
                    <m:oMath xmlns:m="http://schemas.openxmlformats.org/officeDocument/2006/math">
                      <m:r>
                        <a:rPr lang="en-US" b="1" i="1" smtClean="0">
                          <a:latin typeface="Cambria Math" panose="02040503050406030204" pitchFamily="18" charset="0"/>
                        </a:rPr>
                        <m:t>𝒅</m:t>
                      </m:r>
                    </m:oMath>
                  </a14:m>
                  <a:r>
                    <a:rPr lang="en-US" dirty="0">
                      <a:latin typeface="Cambria Math" panose="02040503050406030204" pitchFamily="18" charset="0"/>
                    </a:rPr>
                    <a:t> – Euclidian distance).</a:t>
                  </a:r>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187975" y="2231366"/>
                  <a:ext cx="3259995" cy="369332"/>
                </a:xfrm>
                <a:prstGeom prst="rect">
                  <a:avLst/>
                </a:prstGeom>
                <a:blipFill>
                  <a:blip r:embed="rId8"/>
                  <a:stretch>
                    <a:fillRect l="-1682" t="-11475" r="-935" b="-21311"/>
                  </a:stretch>
                </a:blipFill>
              </p:spPr>
              <p:txBody>
                <a:bodyPr/>
                <a:lstStyle/>
                <a:p>
                  <a:r>
                    <a:rPr lang="en-US">
                      <a:noFill/>
                    </a:rPr>
                    <a:t> </a:t>
                  </a:r>
                </a:p>
              </p:txBody>
            </p:sp>
          </mc:Fallback>
        </mc:AlternateContent>
      </p:grpSp>
    </p:spTree>
    <p:extLst>
      <p:ext uri="{BB962C8B-B14F-4D97-AF65-F5344CB8AC3E}">
        <p14:creationId xmlns:p14="http://schemas.microsoft.com/office/powerpoint/2010/main" val="88470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9883" y="46858"/>
            <a:ext cx="11951854" cy="6770691"/>
            <a:chOff x="129310" y="28004"/>
            <a:chExt cx="11951854" cy="6770691"/>
          </a:xfrm>
        </p:grpSpPr>
        <p:sp>
          <p:nvSpPr>
            <p:cNvPr id="5" name="Rectangle 4">
              <a:extLst>
                <a:ext uri="{FF2B5EF4-FFF2-40B4-BE49-F238E27FC236}">
                  <a16:creationId xmlns:a16="http://schemas.microsoft.com/office/drawing/2014/main" id="{F5969C55-E57C-58E2-03D5-E29F07D8E3EA}"/>
                </a:ext>
              </a:extLst>
            </p:cNvPr>
            <p:cNvSpPr/>
            <p:nvPr/>
          </p:nvSpPr>
          <p:spPr>
            <a:xfrm>
              <a:off x="129310" y="28004"/>
              <a:ext cx="11951853" cy="3743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402D1CDE-4935-445F-D4E6-902F3126B5EF}"/>
                </a:ext>
              </a:extLst>
            </p:cNvPr>
            <p:cNvSpPr/>
            <p:nvPr/>
          </p:nvSpPr>
          <p:spPr>
            <a:xfrm>
              <a:off x="398972" y="43054"/>
              <a:ext cx="945611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GENERATOR LOSS (“Challenge” component)</a:t>
              </a:r>
              <a:endParaRPr lang="en-US" sz="40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7" name="Rectangle 6"/>
                <p:cNvSpPr/>
                <p:nvPr/>
              </p:nvSpPr>
              <p:spPr>
                <a:xfrm>
                  <a:off x="212438" y="724227"/>
                  <a:ext cx="11785597" cy="2991075"/>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prstClr val="black"/>
                      </a:solidFill>
                      <a:latin typeface="Cambria Math" panose="02040503050406030204" pitchFamily="18" charset="0"/>
                      <a:ea typeface="Cambria Math" panose="02040503050406030204" pitchFamily="18" charset="0"/>
                    </a:rPr>
                    <a:t>“Challenge” component 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loss on each generated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(denoted as </a:t>
                  </a:r>
                  <a14:m>
                    <m:oMath xmlns:m="http://schemas.openxmlformats.org/officeDocument/2006/math">
                      <m:r>
                        <a:rPr lang="en-US" b="1">
                          <a:latin typeface="Cambria Math" panose="02040503050406030204" pitchFamily="18" charset="0"/>
                          <a:ea typeface="Cambria Math" panose="02040503050406030204" pitchFamily="18" charset="0"/>
                        </a:rPr>
                        <m:t>𝐋𝐨𝐬</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𝐬</m:t>
                          </m:r>
                        </m:e>
                        <m:sub>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𝔾</m:t>
                              </m:r>
                            </m:e>
                            <m:sub>
                              <m:r>
                                <a:rPr lang="en-US" b="1" i="0" smtClean="0">
                                  <a:latin typeface="Cambria Math" panose="02040503050406030204" pitchFamily="18" charset="0"/>
                                  <a:ea typeface="Cambria Math" panose="02040503050406030204" pitchFamily="18" charset="0"/>
                                </a:rPr>
                                <m:t>𝐂𝐡𝐚𝐥𝐥𝐞𝐧𝐠𝐞</m:t>
                              </m:r>
                            </m:sub>
                          </m:sSub>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oMath>
                  </a14:m>
                  <a:r>
                    <a:rPr lang="en-US" dirty="0">
                      <a:solidFill>
                        <a:prstClr val="black"/>
                      </a:solidFill>
                      <a:latin typeface="Cambria Math" panose="02040503050406030204" pitchFamily="18" charset="0"/>
                      <a:ea typeface="Cambria Math" panose="02040503050406030204" pitchFamily="18" charset="0"/>
                    </a:rPr>
                    <a:t>) is a normalized measure (</a:t>
                  </a:r>
                  <a14:m>
                    <m:oMath xmlns:m="http://schemas.openxmlformats.org/officeDocument/2006/math">
                      <m:r>
                        <a:rPr lang="fi-FI"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[0,1]</m:t>
                      </m:r>
                    </m:oMath>
                  </a14:m>
                  <a:r>
                    <a:rPr lang="en-US" dirty="0">
                      <a:solidFill>
                        <a:prstClr val="black"/>
                      </a:solidFill>
                      <a:latin typeface="Cambria Math" panose="02040503050406030204" pitchFamily="18" charset="0"/>
                      <a:ea typeface="Cambria Math" panose="02040503050406030204" pitchFamily="18" charset="0"/>
                    </a:rPr>
                    <a:t>) of how easy would be for the </a:t>
                  </a:r>
                  <a:r>
                    <a:rPr lang="en-US" b="1" dirty="0">
                      <a:solidFill>
                        <a:prstClr val="black"/>
                      </a:solidFill>
                      <a:latin typeface="Cambria Math" panose="02040503050406030204" pitchFamily="18" charset="0"/>
                      <a:ea typeface="Cambria Math" panose="02040503050406030204" pitchFamily="18" charset="0"/>
                    </a:rPr>
                    <a:t>DONOR </a:t>
                  </a:r>
                  <a:r>
                    <a:rPr lang="en-US" dirty="0">
                      <a:solidFill>
                        <a:prstClr val="black"/>
                      </a:solidFill>
                      <a:latin typeface="Cambria Math" panose="02040503050406030204" pitchFamily="18" charset="0"/>
                      <a:ea typeface="Cambria Math" panose="02040503050406030204" pitchFamily="18" charset="0"/>
                    </a:rPr>
                    <a:t>to confidently label the generated sample</a:t>
                  </a:r>
                  <a:r>
                    <a:rPr lang="en-US" b="1" dirty="0">
                      <a:solidFill>
                        <a:prstClr val="black"/>
                      </a:solidFill>
                      <a:latin typeface="Cambria Math" panose="02040503050406030204" pitchFamily="18" charset="0"/>
                      <a:ea typeface="Cambria Math" panose="02040503050406030204" pitchFamily="18" charset="0"/>
                    </a:rPr>
                    <a:t> </a:t>
                  </a:r>
                  <a:r>
                    <a:rPr lang="en-US" dirty="0">
                      <a:solidFill>
                        <a:prstClr val="black"/>
                      </a:solidFill>
                      <a:latin typeface="Cambria Math" panose="02040503050406030204" pitchFamily="18" charset="0"/>
                      <a:ea typeface="Cambria Math" panose="02040503050406030204" pitchFamily="18" charset="0"/>
                    </a:rPr>
                    <a:t>or, therefore, how far is the sample from being “adversarial” one and being able to confuse the </a:t>
                  </a:r>
                  <a:r>
                    <a:rPr lang="en-US" b="1" dirty="0">
                      <a:solidFill>
                        <a:prstClr val="black"/>
                      </a:solidFill>
                      <a:latin typeface="Cambria Math" panose="02040503050406030204" pitchFamily="18" charset="0"/>
                      <a:ea typeface="Cambria Math" panose="02040503050406030204" pitchFamily="18" charset="0"/>
                    </a:rPr>
                    <a:t>DONOR</a:t>
                  </a:r>
                  <a:r>
                    <a:rPr lang="en-US" dirty="0">
                      <a:solidFill>
                        <a:prstClr val="black"/>
                      </a:solidFill>
                      <a:latin typeface="Cambria Math" panose="02040503050406030204" pitchFamily="18" charset="0"/>
                      <a:ea typeface="Cambria Math" panose="02040503050406030204" pitchFamily="18" charset="0"/>
                    </a:rPr>
                    <a:t> (i.e., how far is the labelling probability distribution provided by </a:t>
                  </a:r>
                  <a:r>
                    <a:rPr lang="en-US" b="1" dirty="0">
                      <a:solidFill>
                        <a:prstClr val="black"/>
                      </a:solidFill>
                      <a:latin typeface="Cambria Math" panose="02040503050406030204" pitchFamily="18" charset="0"/>
                      <a:ea typeface="Cambria Math" panose="02040503050406030204" pitchFamily="18" charset="0"/>
                    </a:rPr>
                    <a:t>DONOR</a:t>
                  </a:r>
                  <a:r>
                    <a:rPr lang="en-US" dirty="0">
                      <a:solidFill>
                        <a:prstClr val="black"/>
                      </a:solidFill>
                      <a:latin typeface="Cambria Math" panose="02040503050406030204" pitchFamily="18" charset="0"/>
                      <a:ea typeface="Cambria Math" panose="02040503050406030204" pitchFamily="18" charset="0"/>
                    </a:rPr>
                    <a:t> on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from the uniform one):</a:t>
                  </a:r>
                </a:p>
                <a:p>
                  <a:pPr algn="just"/>
                  <a14:m>
                    <m:oMath xmlns:m="http://schemas.openxmlformats.org/officeDocument/2006/math">
                      <m:sSub>
                        <m:sSubPr>
                          <m:ctrlPr>
                            <a:rPr lang="en-US" sz="2400" b="1" i="1" smtClean="0">
                              <a:solidFill>
                                <a:srgbClr val="FF0000"/>
                              </a:solidFill>
                              <a:latin typeface="Cambria Math" panose="02040503050406030204" pitchFamily="18" charset="0"/>
                              <a:ea typeface="Cambria Math" panose="02040503050406030204" pitchFamily="18" charset="0"/>
                            </a:rPr>
                          </m:ctrlPr>
                        </m:sSubPr>
                        <m:e>
                          <m:r>
                            <a:rPr lang="en-US" sz="2400" b="1">
                              <a:solidFill>
                                <a:srgbClr val="FF0000"/>
                              </a:solidFill>
                              <a:latin typeface="Cambria Math" panose="02040503050406030204" pitchFamily="18" charset="0"/>
                              <a:ea typeface="Cambria Math" panose="02040503050406030204" pitchFamily="18" charset="0"/>
                            </a:rPr>
                            <m:t>𝐋𝐨𝐬𝐬</m:t>
                          </m:r>
                        </m:e>
                        <m:sub>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a:solidFill>
                                    <a:srgbClr val="FF0000"/>
                                  </a:solidFill>
                                  <a:latin typeface="Cambria Math" panose="02040503050406030204" pitchFamily="18" charset="0"/>
                                  <a:ea typeface="Cambria Math" panose="02040503050406030204" pitchFamily="18" charset="0"/>
                                </a:rPr>
                                <m:t>𝔾</m:t>
                              </m:r>
                            </m:e>
                            <m:sub>
                              <m:r>
                                <a:rPr lang="en-US" sz="2400" b="1">
                                  <a:solidFill>
                                    <a:srgbClr val="FF0000"/>
                                  </a:solidFill>
                                  <a:latin typeface="Cambria Math" panose="02040503050406030204" pitchFamily="18" charset="0"/>
                                  <a:ea typeface="Cambria Math" panose="02040503050406030204" pitchFamily="18" charset="0"/>
                                </a:rPr>
                                <m:t>𝐂𝐡𝐚𝐥𝐥𝐞𝐧𝐠𝐞</m:t>
                              </m:r>
                            </m:sub>
                          </m:sSub>
                        </m:sub>
                      </m:sSub>
                      <m:d>
                        <m:dPr>
                          <m:ctrlPr>
                            <a:rPr lang="en-US" sz="2400" b="1" i="1">
                              <a:solidFill>
                                <a:srgbClr val="FF0000"/>
                              </a:solidFill>
                              <a:latin typeface="Cambria Math" panose="02040503050406030204" pitchFamily="18" charset="0"/>
                              <a:ea typeface="Cambria Math" panose="02040503050406030204" pitchFamily="18" charset="0"/>
                            </a:rPr>
                          </m:ctrlPr>
                        </m:dPr>
                        <m:e>
                          <m:sSub>
                            <m:sSubPr>
                              <m:ctrlPr>
                                <a:rPr lang="en-US" sz="2400" b="1" i="1">
                                  <a:solidFill>
                                    <a:srgbClr val="FF0000"/>
                                  </a:solidFill>
                                  <a:latin typeface="Cambria Math" panose="02040503050406030204" pitchFamily="18" charset="0"/>
                                  <a:ea typeface="Cambria Math" panose="02040503050406030204" pitchFamily="18" charset="0"/>
                                </a:rPr>
                              </m:ctrlPr>
                            </m:sSubPr>
                            <m:e>
                              <m:acc>
                                <m:accPr>
                                  <m:chr m:val="⃗"/>
                                  <m:ctrlPr>
                                    <a:rPr lang="en-US" sz="2400" b="1" i="1">
                                      <a:solidFill>
                                        <a:srgbClr val="FF0000"/>
                                      </a:solidFill>
                                      <a:latin typeface="Cambria Math" panose="02040503050406030204" pitchFamily="18" charset="0"/>
                                      <a:ea typeface="Cambria Math" panose="02040503050406030204" pitchFamily="18" charset="0"/>
                                    </a:rPr>
                                  </m:ctrlPr>
                                </m:accPr>
                                <m:e>
                                  <m:r>
                                    <a:rPr lang="en-US" sz="2400" b="1">
                                      <a:solidFill>
                                        <a:srgbClr val="FF0000"/>
                                      </a:solidFill>
                                      <a:latin typeface="Cambria Math" panose="02040503050406030204" pitchFamily="18" charset="0"/>
                                      <a:ea typeface="Cambria Math" panose="02040503050406030204" pitchFamily="18" charset="0"/>
                                    </a:rPr>
                                    <m:t>𝐱</m:t>
                                  </m:r>
                                </m:e>
                              </m:acc>
                            </m:e>
                            <m:sub>
                              <m:r>
                                <a:rPr lang="en-US" sz="2400" b="1">
                                  <a:solidFill>
                                    <a:srgbClr val="FF0000"/>
                                  </a:solidFill>
                                  <a:latin typeface="Cambria Math" panose="02040503050406030204" pitchFamily="18" charset="0"/>
                                  <a:ea typeface="Cambria Math" panose="02040503050406030204" pitchFamily="18" charset="0"/>
                                </a:rPr>
                                <m:t>𝒊</m:t>
                              </m:r>
                            </m:sub>
                          </m:sSub>
                        </m:e>
                      </m:d>
                      <m:r>
                        <a:rPr lang="en-US" sz="2400" b="1">
                          <a:latin typeface="Cambria Math" panose="02040503050406030204" pitchFamily="18" charset="0"/>
                          <a:ea typeface="Cambria Math" panose="02040503050406030204" pitchFamily="18" charset="0"/>
                        </a:rPr>
                        <m:t>=</m:t>
                      </m:r>
                      <m:f>
                        <m:fPr>
                          <m:ctrlPr>
                            <a:rPr lang="en-US" sz="2400" b="1" i="1">
                              <a:latin typeface="Cambria Math" panose="02040503050406030204" pitchFamily="18" charset="0"/>
                              <a:ea typeface="Cambria Math" panose="02040503050406030204" pitchFamily="18" charset="0"/>
                            </a:rPr>
                          </m:ctrlPr>
                        </m:fPr>
                        <m:num>
                          <m:r>
                            <a:rPr lang="en-US" sz="2400" b="1">
                              <a:latin typeface="Cambria Math" panose="02040503050406030204" pitchFamily="18" charset="0"/>
                              <a:ea typeface="Cambria Math" panose="02040503050406030204" pitchFamily="18" charset="0"/>
                            </a:rPr>
                            <m:t>𝑐</m:t>
                          </m:r>
                        </m:num>
                        <m:den>
                          <m:rad>
                            <m:radPr>
                              <m:degHide m:val="on"/>
                              <m:ctrlPr>
                                <a:rPr lang="en-US" sz="2400" b="1" i="1">
                                  <a:latin typeface="Cambria Math" panose="02040503050406030204" pitchFamily="18" charset="0"/>
                                  <a:ea typeface="Cambria Math" panose="02040503050406030204" pitchFamily="18" charset="0"/>
                                </a:rPr>
                              </m:ctrlPr>
                            </m:radPr>
                            <m:deg/>
                            <m:e>
                              <m:r>
                                <a:rPr lang="en-US" sz="2400" b="1">
                                  <a:latin typeface="Cambria Math" panose="02040503050406030204" pitchFamily="18" charset="0"/>
                                  <a:ea typeface="Cambria Math" panose="02040503050406030204" pitchFamily="18" charset="0"/>
                                </a:rPr>
                                <m:t>𝑐</m:t>
                              </m:r>
                              <m:r>
                                <a:rPr lang="en-US" sz="2400" b="1">
                                  <a:latin typeface="Cambria Math" panose="02040503050406030204" pitchFamily="18" charset="0"/>
                                  <a:ea typeface="Cambria Math" panose="02040503050406030204" pitchFamily="18" charset="0"/>
                                </a:rPr>
                                <m:t>−1</m:t>
                              </m:r>
                            </m:e>
                          </m:rad>
                        </m:den>
                      </m:f>
                      <m:r>
                        <a:rPr lang="en-US" sz="2400" b="1">
                          <a:latin typeface="Cambria Math" panose="02040503050406030204" pitchFamily="18" charset="0"/>
                          <a:ea typeface="Cambria Math" panose="02040503050406030204" pitchFamily="18" charset="0"/>
                        </a:rPr>
                        <m:t>∙</m:t>
                      </m:r>
                      <m:r>
                        <a:rPr lang="en-US" sz="2400" b="1">
                          <a:latin typeface="Cambria Math" panose="02040503050406030204" pitchFamily="18" charset="0"/>
                          <a:ea typeface="Cambria Math" panose="02040503050406030204" pitchFamily="18" charset="0"/>
                        </a:rPr>
                        <m:t>𝝈</m:t>
                      </m:r>
                      <m:d>
                        <m:dPr>
                          <m:ctrlPr>
                            <a:rPr lang="en-US" sz="2400" b="1" i="1">
                              <a:latin typeface="Cambria Math" panose="02040503050406030204" pitchFamily="18" charset="0"/>
                              <a:ea typeface="Cambria Math" panose="02040503050406030204" pitchFamily="18" charset="0"/>
                            </a:rPr>
                          </m:ctrlPr>
                        </m:dPr>
                        <m:e>
                          <m:sSub>
                            <m:sSubPr>
                              <m:ctrlPr>
                                <a:rPr lang="en-US" sz="2400" b="1"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𝑝</m:t>
                              </m:r>
                            </m:e>
                            <m:sub>
                              <m:r>
                                <a:rPr lang="en-US" sz="2400" b="1">
                                  <a:latin typeface="Cambria Math" panose="02040503050406030204" pitchFamily="18" charset="0"/>
                                  <a:ea typeface="Cambria Math" panose="02040503050406030204" pitchFamily="18" charset="0"/>
                                </a:rPr>
                                <m:t>1</m:t>
                              </m:r>
                            </m:sub>
                          </m:sSub>
                          <m:r>
                            <a:rPr lang="en-US" sz="2400" b="1">
                              <a:latin typeface="Cambria Math" panose="02040503050406030204" pitchFamily="18" charset="0"/>
                              <a:ea typeface="Cambria Math" panose="02040503050406030204" pitchFamily="18" charset="0"/>
                            </a:rPr>
                            <m:t>,</m:t>
                          </m:r>
                          <m:sSub>
                            <m:sSubPr>
                              <m:ctrlPr>
                                <a:rPr lang="en-US" sz="2400" b="1"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𝑝</m:t>
                              </m:r>
                            </m:e>
                            <m:sub>
                              <m:r>
                                <a:rPr lang="en-US" sz="2400" b="1">
                                  <a:latin typeface="Cambria Math" panose="02040503050406030204" pitchFamily="18" charset="0"/>
                                  <a:ea typeface="Cambria Math" panose="02040503050406030204" pitchFamily="18" charset="0"/>
                                </a:rPr>
                                <m:t>2</m:t>
                              </m:r>
                            </m:sub>
                          </m:sSub>
                          <m:r>
                            <a:rPr lang="en-US" sz="2400" b="1">
                              <a:latin typeface="Cambria Math" panose="02040503050406030204" pitchFamily="18" charset="0"/>
                              <a:ea typeface="Cambria Math" panose="02040503050406030204" pitchFamily="18" charset="0"/>
                            </a:rPr>
                            <m:t>,…,</m:t>
                          </m:r>
                          <m:sSub>
                            <m:sSubPr>
                              <m:ctrlPr>
                                <a:rPr lang="en-US" sz="2400" b="1"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𝑝</m:t>
                              </m:r>
                            </m:e>
                            <m:sub>
                              <m:r>
                                <a:rPr lang="en-US" sz="2400" b="1">
                                  <a:latin typeface="Cambria Math" panose="02040503050406030204" pitchFamily="18" charset="0"/>
                                  <a:ea typeface="Cambria Math" panose="02040503050406030204" pitchFamily="18" charset="0"/>
                                </a:rPr>
                                <m:t>𝑐</m:t>
                              </m:r>
                            </m:sub>
                          </m:sSub>
                        </m:e>
                      </m:d>
                      <m:r>
                        <a:rPr lang="en-US" sz="2400" b="1">
                          <a:latin typeface="Cambria Math" panose="02040503050406030204" pitchFamily="18" charset="0"/>
                          <a:ea typeface="Cambria Math" panose="02040503050406030204" pitchFamily="18" charset="0"/>
                        </a:rPr>
                        <m:t>=</m:t>
                      </m:r>
                      <m:rad>
                        <m:radPr>
                          <m:degHide m:val="on"/>
                          <m:ctrlPr>
                            <a:rPr lang="en-US" sz="2400" b="1" i="1">
                              <a:latin typeface="Cambria Math" panose="02040503050406030204" pitchFamily="18" charset="0"/>
                              <a:ea typeface="Cambria Math" panose="02040503050406030204" pitchFamily="18" charset="0"/>
                            </a:rPr>
                          </m:ctrlPr>
                        </m:radPr>
                        <m:deg/>
                        <m:e>
                          <m:f>
                            <m:fPr>
                              <m:ctrlPr>
                                <a:rPr lang="en-US" sz="2400" b="1" i="1">
                                  <a:latin typeface="Cambria Math" panose="02040503050406030204" pitchFamily="18" charset="0"/>
                                  <a:ea typeface="Cambria Math" panose="02040503050406030204" pitchFamily="18" charset="0"/>
                                </a:rPr>
                              </m:ctrlPr>
                            </m:fPr>
                            <m:num>
                              <m:r>
                                <a:rPr lang="en-US" sz="2400" b="1">
                                  <a:latin typeface="Cambria Math" panose="02040503050406030204" pitchFamily="18" charset="0"/>
                                  <a:ea typeface="Cambria Math" panose="02040503050406030204" pitchFamily="18" charset="0"/>
                                </a:rPr>
                                <m:t>𝑐</m:t>
                              </m:r>
                              <m:r>
                                <a:rPr lang="en-US" sz="2400" b="1">
                                  <a:latin typeface="Cambria Math" panose="02040503050406030204" pitchFamily="18" charset="0"/>
                                  <a:ea typeface="Cambria Math" panose="02040503050406030204" pitchFamily="18" charset="0"/>
                                </a:rPr>
                                <m:t>∙</m:t>
                              </m:r>
                              <m:d>
                                <m:dPr>
                                  <m:ctrlPr>
                                    <a:rPr lang="en-US" sz="2400" b="1" i="1">
                                      <a:latin typeface="Cambria Math" panose="02040503050406030204" pitchFamily="18" charset="0"/>
                                      <a:ea typeface="Cambria Math" panose="02040503050406030204" pitchFamily="18" charset="0"/>
                                    </a:rPr>
                                  </m:ctrlPr>
                                </m:dPr>
                                <m:e>
                                  <m:sSubSup>
                                    <m:sSubSupPr>
                                      <m:ctrlPr>
                                        <a:rPr lang="en-US" sz="2400" b="1" i="1">
                                          <a:latin typeface="Cambria Math" panose="02040503050406030204" pitchFamily="18" charset="0"/>
                                          <a:ea typeface="Cambria Math" panose="02040503050406030204" pitchFamily="18" charset="0"/>
                                        </a:rPr>
                                      </m:ctrlPr>
                                    </m:sSubSupPr>
                                    <m:e>
                                      <m:r>
                                        <a:rPr lang="en-US" sz="2400" b="1">
                                          <a:latin typeface="Cambria Math" panose="02040503050406030204" pitchFamily="18" charset="0"/>
                                          <a:ea typeface="Cambria Math" panose="02040503050406030204" pitchFamily="18" charset="0"/>
                                        </a:rPr>
                                        <m:t>𝑝</m:t>
                                      </m:r>
                                    </m:e>
                                    <m:sub>
                                      <m:r>
                                        <a:rPr lang="en-US" sz="2400" b="1">
                                          <a:latin typeface="Cambria Math" panose="02040503050406030204" pitchFamily="18" charset="0"/>
                                          <a:ea typeface="Cambria Math" panose="02040503050406030204" pitchFamily="18" charset="0"/>
                                        </a:rPr>
                                        <m:t>1</m:t>
                                      </m:r>
                                    </m:sub>
                                    <m:sup>
                                      <m:r>
                                        <a:rPr lang="en-US" sz="2400" b="1">
                                          <a:latin typeface="Cambria Math" panose="02040503050406030204" pitchFamily="18" charset="0"/>
                                          <a:ea typeface="Cambria Math" panose="02040503050406030204" pitchFamily="18" charset="0"/>
                                        </a:rPr>
                                        <m:t>2</m:t>
                                      </m:r>
                                    </m:sup>
                                  </m:sSubSup>
                                  <m:r>
                                    <a:rPr lang="en-US" sz="2400" b="1">
                                      <a:latin typeface="Cambria Math" panose="02040503050406030204" pitchFamily="18" charset="0"/>
                                      <a:ea typeface="Cambria Math" panose="02040503050406030204" pitchFamily="18" charset="0"/>
                                    </a:rPr>
                                    <m:t>+</m:t>
                                  </m:r>
                                  <m:sSubSup>
                                    <m:sSubSupPr>
                                      <m:ctrlPr>
                                        <a:rPr lang="en-US" sz="2400" b="1" i="1">
                                          <a:latin typeface="Cambria Math" panose="02040503050406030204" pitchFamily="18" charset="0"/>
                                          <a:ea typeface="Cambria Math" panose="02040503050406030204" pitchFamily="18" charset="0"/>
                                        </a:rPr>
                                      </m:ctrlPr>
                                    </m:sSubSupPr>
                                    <m:e>
                                      <m:r>
                                        <a:rPr lang="en-US" sz="2400" b="1">
                                          <a:latin typeface="Cambria Math" panose="02040503050406030204" pitchFamily="18" charset="0"/>
                                          <a:ea typeface="Cambria Math" panose="02040503050406030204" pitchFamily="18" charset="0"/>
                                        </a:rPr>
                                        <m:t>𝑝</m:t>
                                      </m:r>
                                    </m:e>
                                    <m:sub>
                                      <m:r>
                                        <a:rPr lang="en-US" sz="2400" b="1">
                                          <a:latin typeface="Cambria Math" panose="02040503050406030204" pitchFamily="18" charset="0"/>
                                          <a:ea typeface="Cambria Math" panose="02040503050406030204" pitchFamily="18" charset="0"/>
                                        </a:rPr>
                                        <m:t>2</m:t>
                                      </m:r>
                                    </m:sub>
                                    <m:sup>
                                      <m:r>
                                        <a:rPr lang="en-US" sz="2400" b="1">
                                          <a:latin typeface="Cambria Math" panose="02040503050406030204" pitchFamily="18" charset="0"/>
                                          <a:ea typeface="Cambria Math" panose="02040503050406030204" pitchFamily="18" charset="0"/>
                                        </a:rPr>
                                        <m:t>2</m:t>
                                      </m:r>
                                    </m:sup>
                                  </m:sSubSup>
                                  <m:r>
                                    <a:rPr lang="en-US" sz="2400" b="1">
                                      <a:latin typeface="Cambria Math" panose="02040503050406030204" pitchFamily="18" charset="0"/>
                                      <a:ea typeface="Cambria Math" panose="02040503050406030204" pitchFamily="18" charset="0"/>
                                    </a:rPr>
                                    <m:t>+…+</m:t>
                                  </m:r>
                                  <m:sSubSup>
                                    <m:sSubSupPr>
                                      <m:ctrlPr>
                                        <a:rPr lang="en-US" sz="2400" b="1" i="1">
                                          <a:latin typeface="Cambria Math" panose="02040503050406030204" pitchFamily="18" charset="0"/>
                                          <a:ea typeface="Cambria Math" panose="02040503050406030204" pitchFamily="18" charset="0"/>
                                        </a:rPr>
                                      </m:ctrlPr>
                                    </m:sSubSupPr>
                                    <m:e>
                                      <m:r>
                                        <a:rPr lang="en-US" sz="2400" b="1">
                                          <a:latin typeface="Cambria Math" panose="02040503050406030204" pitchFamily="18" charset="0"/>
                                          <a:ea typeface="Cambria Math" panose="02040503050406030204" pitchFamily="18" charset="0"/>
                                        </a:rPr>
                                        <m:t>𝑝</m:t>
                                      </m:r>
                                    </m:e>
                                    <m:sub>
                                      <m:r>
                                        <a:rPr lang="en-US" sz="2400" b="1" i="0" smtClean="0">
                                          <a:latin typeface="Cambria Math" panose="02040503050406030204" pitchFamily="18" charset="0"/>
                                          <a:ea typeface="Cambria Math" panose="02040503050406030204" pitchFamily="18" charset="0"/>
                                        </a:rPr>
                                        <m:t>𝐜</m:t>
                                      </m:r>
                                    </m:sub>
                                    <m:sup>
                                      <m:r>
                                        <a:rPr lang="en-US" sz="2400" b="1">
                                          <a:latin typeface="Cambria Math" panose="02040503050406030204" pitchFamily="18" charset="0"/>
                                          <a:ea typeface="Cambria Math" panose="02040503050406030204" pitchFamily="18" charset="0"/>
                                        </a:rPr>
                                        <m:t>2</m:t>
                                      </m:r>
                                    </m:sup>
                                  </m:sSubSup>
                                </m:e>
                              </m:d>
                              <m:r>
                                <a:rPr lang="en-US" sz="2400" b="1">
                                  <a:latin typeface="Cambria Math" panose="02040503050406030204" pitchFamily="18" charset="0"/>
                                  <a:ea typeface="Cambria Math" panose="02040503050406030204" pitchFamily="18" charset="0"/>
                                </a:rPr>
                                <m:t>−1</m:t>
                              </m:r>
                            </m:num>
                            <m:den>
                              <m:r>
                                <a:rPr lang="en-US" sz="2400" b="1">
                                  <a:latin typeface="Cambria Math" panose="02040503050406030204" pitchFamily="18" charset="0"/>
                                  <a:ea typeface="Cambria Math" panose="02040503050406030204" pitchFamily="18" charset="0"/>
                                </a:rPr>
                                <m:t>𝑐</m:t>
                              </m:r>
                              <m:r>
                                <a:rPr lang="en-US" sz="2400" b="1">
                                  <a:latin typeface="Cambria Math" panose="02040503050406030204" pitchFamily="18" charset="0"/>
                                  <a:ea typeface="Cambria Math" panose="02040503050406030204" pitchFamily="18" charset="0"/>
                                </a:rPr>
                                <m:t>−1</m:t>
                              </m:r>
                            </m:den>
                          </m:f>
                        </m:e>
                      </m:rad>
                    </m:oMath>
                  </a14:m>
                  <a:r>
                    <a:rPr lang="en-US" b="1" dirty="0">
                      <a:latin typeface="Cambria Math" panose="02040503050406030204" pitchFamily="18" charset="0"/>
                      <a:ea typeface="Cambria Math" panose="02040503050406030204" pitchFamily="18" charset="0"/>
                    </a:rPr>
                    <a:t>,</a:t>
                  </a:r>
                </a:p>
                <a:p>
                  <a:pPr algn="just"/>
                  <a:r>
                    <a:rPr lang="en-US" dirty="0">
                      <a:solidFill>
                        <a:prstClr val="black"/>
                      </a:solidFill>
                      <a:latin typeface="Cambria Math" panose="02040503050406030204" pitchFamily="18" charset="0"/>
                      <a:ea typeface="Cambria Math" panose="02040503050406030204" pitchFamily="18" charset="0"/>
                    </a:rPr>
                    <a:t> </a:t>
                  </a:r>
                  <a:endParaRPr lang="en-US" sz="800" dirty="0">
                    <a:solidFill>
                      <a:prstClr val="black"/>
                    </a:solidFill>
                    <a:latin typeface="Cambria Math" panose="02040503050406030204" pitchFamily="18" charset="0"/>
                    <a:ea typeface="Cambria Math" panose="02040503050406030204" pitchFamily="18" charset="0"/>
                  </a:endParaRPr>
                </a:p>
                <a:p>
                  <a:pPr algn="just"/>
                  <a:endParaRPr lang="en-US" sz="1000" dirty="0">
                    <a:solidFill>
                      <a:prstClr val="black"/>
                    </a:solidFill>
                    <a:latin typeface="Cambria Math" panose="02040503050406030204" pitchFamily="18" charset="0"/>
                    <a:ea typeface="Cambria Math" panose="02040503050406030204" pitchFamily="18" charset="0"/>
                  </a:endParaRPr>
                </a:p>
                <a:p>
                  <a:pPr algn="just"/>
                  <a:r>
                    <a:rPr lang="en-US" dirty="0">
                      <a:solidFill>
                        <a:prstClr val="black"/>
                      </a:solidFill>
                      <a:latin typeface="Cambria Math" panose="02040503050406030204" pitchFamily="18" charset="0"/>
                      <a:ea typeface="Cambria Math" panose="02040503050406030204" pitchFamily="18" charset="0"/>
                    </a:rPr>
                    <a:t>“Challenge” component 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loss ensures appearance of challenging-and-adversarial (close to decision boundaries and corner cases) samples helping the </a:t>
                  </a:r>
                  <a:r>
                    <a:rPr lang="en-US" b="1" dirty="0">
                      <a:solidFill>
                        <a:prstClr val="black"/>
                      </a:solidFill>
                      <a:latin typeface="Cambria Math" panose="02040503050406030204" pitchFamily="18" charset="0"/>
                      <a:ea typeface="Cambria Math" panose="02040503050406030204" pitchFamily="18" charset="0"/>
                    </a:rPr>
                    <a:t>CLONE</a:t>
                  </a:r>
                  <a:r>
                    <a:rPr lang="en-US" dirty="0">
                      <a:solidFill>
                        <a:prstClr val="black"/>
                      </a:solidFill>
                      <a:latin typeface="Cambria Math" panose="02040503050406030204" pitchFamily="18" charset="0"/>
                      <a:ea typeface="Cambria Math" panose="02040503050406030204" pitchFamily="18" charset="0"/>
                    </a:rPr>
                    <a:t> to faster learn the individual biases of the </a:t>
                  </a:r>
                  <a:r>
                    <a:rPr lang="en-US" b="1" dirty="0">
                      <a:solidFill>
                        <a:prstClr val="black"/>
                      </a:solidFill>
                      <a:latin typeface="Cambria Math" panose="02040503050406030204" pitchFamily="18" charset="0"/>
                      <a:ea typeface="Cambria Math" panose="02040503050406030204" pitchFamily="18" charset="0"/>
                    </a:rPr>
                    <a:t>DONOR</a:t>
                  </a:r>
                  <a:r>
                    <a:rPr lang="en-US" dirty="0">
                      <a:solidFill>
                        <a:prstClr val="black"/>
                      </a:solidFill>
                      <a:latin typeface="Cambria Math" panose="02040503050406030204" pitchFamily="18" charset="0"/>
                      <a:ea typeface="Cambria Math" panose="02040503050406030204" pitchFamily="18" charset="0"/>
                    </a:rPr>
                    <a:t>.</a:t>
                  </a: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12438" y="724227"/>
                  <a:ext cx="11785597" cy="2991075"/>
                </a:xfrm>
                <a:prstGeom prst="rect">
                  <a:avLst/>
                </a:prstGeom>
                <a:blipFill>
                  <a:blip r:embed="rId2"/>
                  <a:stretch>
                    <a:fillRect l="-310" t="-1010" r="-310" b="-141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5759" y="2700607"/>
                  <a:ext cx="3331297" cy="369332"/>
                </a:xfrm>
                <a:prstGeom prst="rect">
                  <a:avLst/>
                </a:prstGeom>
              </p:spPr>
              <p:txBody>
                <a:bodyPr wrap="none">
                  <a:spAutoFit/>
                </a:bodyPr>
                <a:lstStyle/>
                <a:p>
                  <a:r>
                    <a:rPr lang="en-US" dirty="0">
                      <a:latin typeface="Cambria Math" panose="02040503050406030204" pitchFamily="18" charset="0"/>
                    </a:rPr>
                    <a:t>(where </a:t>
                  </a:r>
                  <a14:m>
                    <m:oMath xmlns:m="http://schemas.openxmlformats.org/officeDocument/2006/math">
                      <m:r>
                        <a:rPr lang="en-US" b="1" i="1" smtClean="0">
                          <a:latin typeface="Cambria Math" panose="02040503050406030204" pitchFamily="18" charset="0"/>
                          <a:ea typeface="Cambria Math" panose="02040503050406030204" pitchFamily="18" charset="0"/>
                        </a:rPr>
                        <m:t>𝝈</m:t>
                      </m:r>
                    </m:oMath>
                  </a14:m>
                  <a:r>
                    <a:rPr lang="en-US" dirty="0">
                      <a:latin typeface="Cambria Math" panose="02040503050406030204" pitchFamily="18" charset="0"/>
                    </a:rPr>
                    <a:t> – standard deviation).</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75759" y="2700607"/>
                  <a:ext cx="3331297" cy="369332"/>
                </a:xfrm>
                <a:prstGeom prst="rect">
                  <a:avLst/>
                </a:prstGeom>
                <a:blipFill>
                  <a:blip r:embed="rId3"/>
                  <a:stretch>
                    <a:fillRect l="-1648" t="-11475" r="-733" b="-2131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5969C55-E57C-58E2-03D5-E29F07D8E3EA}"/>
                </a:ext>
              </a:extLst>
            </p:cNvPr>
            <p:cNvSpPr/>
            <p:nvPr/>
          </p:nvSpPr>
          <p:spPr>
            <a:xfrm>
              <a:off x="129310" y="3771035"/>
              <a:ext cx="11951854" cy="30276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402D1CDE-4935-445F-D4E6-902F3126B5EF}"/>
                </a:ext>
              </a:extLst>
            </p:cNvPr>
            <p:cNvSpPr/>
            <p:nvPr/>
          </p:nvSpPr>
          <p:spPr>
            <a:xfrm>
              <a:off x="148164" y="3756760"/>
              <a:ext cx="5814157" cy="461665"/>
            </a:xfrm>
            <a:prstGeom prst="rect">
              <a:avLst/>
            </a:prstGeom>
            <a:noFill/>
          </p:spPr>
          <p:txBody>
            <a:bodyPr wrap="non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rPr>
                <a:t>More details on the “Challenge” component</a:t>
              </a:r>
              <a:endParaRPr lang="en-US" sz="2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3" name="Rectangle 12"/>
                <p:cNvSpPr/>
                <p:nvPr/>
              </p:nvSpPr>
              <p:spPr>
                <a:xfrm>
                  <a:off x="212438" y="4119273"/>
                  <a:ext cx="7555595" cy="93051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𝑐</m:t>
                                </m:r>
                              </m:sub>
                            </m:sSub>
                          </m:e>
                        </m:d>
                        <m:r>
                          <a:rPr lang="en-US" sz="1400" b="0" i="1" smtClean="0">
                            <a:latin typeface="Cambria Math" panose="02040503050406030204" pitchFamily="18" charset="0"/>
                            <a:ea typeface="Cambria Math" panose="02040503050406030204" pitchFamily="18" charset="0"/>
                          </a:rPr>
                          <m:t>=</m:t>
                        </m:r>
                        <m:rad>
                          <m:radPr>
                            <m:degHide m:val="on"/>
                            <m:ctrlPr>
                              <a:rPr lang="en-US" sz="1400" b="0" i="1" smtClean="0">
                                <a:latin typeface="Cambria Math" panose="02040503050406030204" pitchFamily="18" charset="0"/>
                                <a:ea typeface="Cambria Math" panose="02040503050406030204" pitchFamily="18" charset="0"/>
                              </a:rPr>
                            </m:ctrlPr>
                          </m:radPr>
                          <m:deg/>
                          <m:e>
                            <m:f>
                              <m:fPr>
                                <m:ctrlPr>
                                  <a:rPr lang="en-US" sz="1400" b="0" i="1" smtClean="0">
                                    <a:latin typeface="Cambria Math" panose="02040503050406030204" pitchFamily="18" charset="0"/>
                                    <a:ea typeface="Cambria Math" panose="02040503050406030204" pitchFamily="18" charset="0"/>
                                  </a:rPr>
                                </m:ctrlPr>
                              </m:fPr>
                              <m:num>
                                <m:sSup>
                                  <m:sSupPr>
                                    <m:ctrlPr>
                                      <a:rPr lang="en-US" sz="1400" b="0" i="1" smtClean="0">
                                        <a:latin typeface="Cambria Math" panose="02040503050406030204" pitchFamily="18" charset="0"/>
                                        <a:ea typeface="Cambria Math" panose="02040503050406030204" pitchFamily="18" charset="0"/>
                                      </a:rPr>
                                    </m:ctrlPr>
                                  </m:sSupPr>
                                  <m:e>
                                    <m:d>
                                      <m:dPr>
                                        <m:ctrlPr>
                                          <a:rPr lang="en-US" sz="1400" b="0" i="1" smtClean="0">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𝑐</m:t>
                                            </m:r>
                                          </m:den>
                                        </m:f>
                                      </m:e>
                                    </m:d>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b="0" i="1" smtClean="0">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𝑐</m:t>
                                            </m:r>
                                          </m:den>
                                        </m:f>
                                      </m:e>
                                    </m:d>
                                  </m:e>
                                  <m:sup>
                                    <m:r>
                                      <a:rPr lang="en-US" sz="1400" i="1">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b="0" i="1" smtClean="0">
                                                <a:latin typeface="Cambria Math" panose="02040503050406030204" pitchFamily="18" charset="0"/>
                                                <a:ea typeface="Cambria Math" panose="02040503050406030204" pitchFamily="18" charset="0"/>
                                              </a:rPr>
                                              <m:t>𝑐</m:t>
                                            </m:r>
                                          </m:sub>
                                        </m:sSub>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𝑐</m:t>
                                            </m:r>
                                          </m:den>
                                        </m:f>
                                      </m:e>
                                    </m:d>
                                  </m:e>
                                  <m:sup>
                                    <m:r>
                                      <a:rPr lang="en-US" sz="1400" i="1">
                                        <a:latin typeface="Cambria Math" panose="02040503050406030204" pitchFamily="18" charset="0"/>
                                        <a:ea typeface="Cambria Math" panose="02040503050406030204" pitchFamily="18" charset="0"/>
                                      </a:rPr>
                                      <m:t>2</m:t>
                                    </m:r>
                                  </m:sup>
                                </m:sSup>
                              </m:num>
                              <m:den>
                                <m:r>
                                  <a:rPr lang="en-US" sz="1400" b="0" i="1" smtClean="0">
                                    <a:latin typeface="Cambria Math" panose="02040503050406030204" pitchFamily="18" charset="0"/>
                                    <a:ea typeface="Cambria Math" panose="02040503050406030204" pitchFamily="18" charset="0"/>
                                  </a:rPr>
                                  <m:t>𝑐</m:t>
                                </m:r>
                              </m:den>
                            </m:f>
                          </m:e>
                        </m:rad>
                        <m:r>
                          <a:rPr lang="en-US" sz="1400" b="0" i="1" smtClean="0">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ad>
                              <m:radPr>
                                <m:degHide m:val="on"/>
                                <m:ctrlPr>
                                  <a:rPr lang="en-US" sz="1400" i="1">
                                    <a:latin typeface="Cambria Math" panose="02040503050406030204" pitchFamily="18" charset="0"/>
                                    <a:ea typeface="Cambria Math" panose="02040503050406030204" pitchFamily="18" charset="0"/>
                                  </a:rPr>
                                </m:ctrlPr>
                              </m:radPr>
                              <m:deg/>
                              <m:e>
                                <m:r>
                                  <a:rPr lang="en-US" sz="1400" i="1">
                                    <a:latin typeface="Cambria Math" panose="02040503050406030204" pitchFamily="18" charset="0"/>
                                    <a:ea typeface="Cambria Math" panose="02040503050406030204" pitchFamily="18" charset="0"/>
                                  </a:rPr>
                                  <m:t>𝑐</m:t>
                                </m:r>
                                <m:r>
                                  <a:rPr lang="en-US" sz="1400" i="1">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2</m:t>
                                        </m:r>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up>
                                        <m:r>
                                          <a:rPr lang="en-US" sz="1400" i="1">
                                            <a:latin typeface="Cambria Math" panose="02040503050406030204" pitchFamily="18" charset="0"/>
                                            <a:ea typeface="Cambria Math" panose="02040503050406030204" pitchFamily="18" charset="0"/>
                                          </a:rPr>
                                          <m:t>2</m:t>
                                        </m:r>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b="0" i="1" smtClean="0">
                                            <a:latin typeface="Cambria Math" panose="02040503050406030204" pitchFamily="18" charset="0"/>
                                            <a:ea typeface="Cambria Math" panose="02040503050406030204" pitchFamily="18" charset="0"/>
                                          </a:rPr>
                                          <m:t>𝑐</m:t>
                                        </m:r>
                                      </m:sub>
                                      <m:sup>
                                        <m:r>
                                          <a:rPr lang="en-US" sz="1400" i="1">
                                            <a:latin typeface="Cambria Math" panose="02040503050406030204" pitchFamily="18" charset="0"/>
                                            <a:ea typeface="Cambria Math" panose="02040503050406030204" pitchFamily="18" charset="0"/>
                                          </a:rPr>
                                          <m:t>2</m:t>
                                        </m:r>
                                      </m:sup>
                                    </m:sSubSup>
                                  </m:e>
                                </m:d>
                                <m:r>
                                  <a:rPr lang="en-US" sz="1400" i="1">
                                    <a:latin typeface="Cambria Math" panose="02040503050406030204" pitchFamily="18" charset="0"/>
                                    <a:ea typeface="Cambria Math" panose="02040503050406030204" pitchFamily="18" charset="0"/>
                                  </a:rPr>
                                  <m:t>−1</m:t>
                                </m:r>
                              </m:e>
                            </m:rad>
                          </m:num>
                          <m:den>
                            <m:r>
                              <a:rPr lang="en-US" sz="1400" b="0" i="1" smtClean="0">
                                <a:latin typeface="Cambria Math" panose="02040503050406030204" pitchFamily="18" charset="0"/>
                                <a:ea typeface="Cambria Math" panose="02040503050406030204" pitchFamily="18" charset="0"/>
                              </a:rPr>
                              <m:t>𝑐</m:t>
                            </m:r>
                          </m:den>
                        </m:f>
                      </m:oMath>
                    </m:oMathPara>
                  </a14:m>
                  <a:endParaRPr lang="en-US" sz="1400" b="0" dirty="0">
                    <a:ea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12438" y="4119273"/>
                  <a:ext cx="7555595" cy="9305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7786" y="4967002"/>
                  <a:ext cx="6524542" cy="5621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0" smtClean="0">
                            <a:latin typeface="Cambria Math" panose="02040503050406030204" pitchFamily="18" charset="0"/>
                            <a:ea typeface="Cambria Math" panose="02040503050406030204" pitchFamily="18" charset="0"/>
                          </a:rPr>
                          <m:t>𝐌𝐀𝐗</m:t>
                        </m:r>
                        <m:d>
                          <m:dPr>
                            <m:begChr m:val="["/>
                            <m:endChr m:val="]"/>
                            <m:ctrlPr>
                              <a:rPr lang="en-US" sz="1400" b="0" i="1" smtClean="0">
                                <a:latin typeface="Cambria Math" panose="02040503050406030204" pitchFamily="18" charset="0"/>
                                <a:ea typeface="Cambria Math" panose="02040503050406030204" pitchFamily="18" charset="0"/>
                              </a:rPr>
                            </m:ctrlPr>
                          </m:dPr>
                          <m:e>
                            <m:r>
                              <a:rPr lang="en-US" sz="1400" b="1" i="1">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𝑐</m:t>
                                    </m:r>
                                  </m:sub>
                                </m:sSub>
                              </m:e>
                            </m:d>
                          </m:e>
                        </m:d>
                        <m:r>
                          <a:rPr lang="en-US" sz="1400" i="1">
                            <a:latin typeface="Cambria Math" panose="02040503050406030204" pitchFamily="18" charset="0"/>
                            <a:ea typeface="Cambria Math" panose="02040503050406030204" pitchFamily="18" charset="0"/>
                          </a:rPr>
                          <m:t>=</m:t>
                        </m:r>
                        <m:r>
                          <a:rPr lang="en-US" sz="1400" b="1" i="1">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0</m:t>
                            </m:r>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1,…,0</m:t>
                            </m:r>
                          </m:e>
                        </m:d>
                        <m:r>
                          <a:rPr lang="en-US" sz="1400" b="0" i="1" smtClean="0">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ad>
                              <m:radPr>
                                <m:degHide m:val="on"/>
                                <m:ctrlPr>
                                  <a:rPr lang="en-US" sz="1400" i="1">
                                    <a:latin typeface="Cambria Math" panose="02040503050406030204" pitchFamily="18" charset="0"/>
                                    <a:ea typeface="Cambria Math" panose="02040503050406030204" pitchFamily="18" charset="0"/>
                                  </a:rPr>
                                </m:ctrlPr>
                              </m:radPr>
                              <m:deg/>
                              <m:e>
                                <m:r>
                                  <a:rPr lang="en-US" sz="1400" i="1">
                                    <a:latin typeface="Cambria Math" panose="02040503050406030204" pitchFamily="18" charset="0"/>
                                    <a:ea typeface="Cambria Math" panose="02040503050406030204" pitchFamily="18" charset="0"/>
                                  </a:rPr>
                                  <m:t>𝑐</m:t>
                                </m:r>
                                <m:r>
                                  <a:rPr lang="en-US" sz="1400" i="1">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0+…+1+…+0</m:t>
                                    </m:r>
                                  </m:e>
                                </m:d>
                                <m:r>
                                  <a:rPr lang="en-US" sz="1400" i="1">
                                    <a:latin typeface="Cambria Math" panose="02040503050406030204" pitchFamily="18" charset="0"/>
                                    <a:ea typeface="Cambria Math" panose="02040503050406030204" pitchFamily="18" charset="0"/>
                                  </a:rPr>
                                  <m:t>−1</m:t>
                                </m:r>
                              </m:e>
                            </m:rad>
                          </m:num>
                          <m:den>
                            <m:r>
                              <a:rPr lang="en-US" sz="1400" i="1">
                                <a:latin typeface="Cambria Math" panose="02040503050406030204" pitchFamily="18" charset="0"/>
                                <a:ea typeface="Cambria Math" panose="02040503050406030204" pitchFamily="18" charset="0"/>
                              </a:rPr>
                              <m:t>𝑐</m:t>
                            </m:r>
                          </m:den>
                        </m:f>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rad>
                              <m:radPr>
                                <m:degHide m:val="on"/>
                                <m:ctrlPr>
                                  <a:rPr lang="en-US" sz="1400" b="0" i="1" smtClean="0">
                                    <a:latin typeface="Cambria Math" panose="02040503050406030204" pitchFamily="18" charset="0"/>
                                    <a:ea typeface="Cambria Math" panose="02040503050406030204" pitchFamily="18" charset="0"/>
                                  </a:rPr>
                                </m:ctrlPr>
                              </m:radPr>
                              <m:deg/>
                              <m:e>
                                <m:r>
                                  <a:rPr lang="en-US" sz="1400" i="1">
                                    <a:latin typeface="Cambria Math" panose="02040503050406030204" pitchFamily="18" charset="0"/>
                                    <a:ea typeface="Cambria Math" panose="02040503050406030204" pitchFamily="18" charset="0"/>
                                  </a:rPr>
                                  <m:t>𝑐</m:t>
                                </m:r>
                                <m:r>
                                  <a:rPr lang="en-US" sz="1400" i="1">
                                    <a:latin typeface="Cambria Math" panose="02040503050406030204" pitchFamily="18" charset="0"/>
                                    <a:ea typeface="Cambria Math" panose="02040503050406030204" pitchFamily="18" charset="0"/>
                                  </a:rPr>
                                  <m:t>−1</m:t>
                                </m:r>
                              </m:e>
                            </m:rad>
                          </m:num>
                          <m:den>
                            <m:r>
                              <a:rPr lang="en-US" sz="1400" b="0" i="1" smtClean="0">
                                <a:latin typeface="Cambria Math" panose="02040503050406030204" pitchFamily="18" charset="0"/>
                                <a:ea typeface="Cambria Math" panose="02040503050406030204" pitchFamily="18" charset="0"/>
                              </a:rPr>
                              <m:t>𝑐</m:t>
                            </m:r>
                          </m:den>
                        </m:f>
                      </m:oMath>
                    </m:oMathPara>
                  </a14:m>
                  <a:endParaRPr lang="en-US" sz="1400" dirty="0"/>
                </a:p>
              </p:txBody>
            </p:sp>
          </mc:Choice>
          <mc:Fallback xmlns="">
            <p:sp>
              <p:nvSpPr>
                <p:cNvPr id="14" name="Rectangle 13"/>
                <p:cNvSpPr>
                  <a:spLocks noRot="1" noChangeAspect="1" noMove="1" noResize="1" noEditPoints="1" noAdjustHandles="1" noChangeArrowheads="1" noChangeShapeType="1" noTextEdit="1"/>
                </p:cNvSpPr>
                <p:nvPr/>
              </p:nvSpPr>
              <p:spPr>
                <a:xfrm>
                  <a:off x="137786" y="4967002"/>
                  <a:ext cx="6524542" cy="5621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12438" y="5508274"/>
                  <a:ext cx="8224552" cy="7288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b="1" smtClean="0">
                            <a:latin typeface="Cambria Math" panose="02040503050406030204" pitchFamily="18" charset="0"/>
                            <a:ea typeface="Cambria Math" panose="02040503050406030204" pitchFamily="18" charset="0"/>
                          </a:rPr>
                          <m:t>𝐋𝐨𝐬</m:t>
                        </m:r>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𝐬</m:t>
                            </m:r>
                          </m:e>
                          <m:sub>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𝔾</m:t>
                                </m:r>
                              </m:e>
                              <m:sub>
                                <m:r>
                                  <a:rPr lang="en-US" sz="1400" b="1">
                                    <a:latin typeface="Cambria Math" panose="02040503050406030204" pitchFamily="18" charset="0"/>
                                    <a:ea typeface="Cambria Math" panose="02040503050406030204" pitchFamily="18" charset="0"/>
                                  </a:rPr>
                                  <m:t>𝐂𝐡𝐚𝐥𝐥𝐞𝐧𝐠𝐞</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acc>
                                  <m:accPr>
                                    <m:chr m:val="⃗"/>
                                    <m:ctrlPr>
                                      <a:rPr lang="en-US" sz="1400" b="1" i="1">
                                        <a:latin typeface="Cambria Math" panose="02040503050406030204" pitchFamily="18" charset="0"/>
                                      </a:rPr>
                                    </m:ctrlPr>
                                  </m:accPr>
                                  <m:e>
                                    <m:r>
                                      <a:rPr lang="en-US" sz="1400" b="1">
                                        <a:latin typeface="Cambria Math" panose="02040503050406030204" pitchFamily="18" charset="0"/>
                                      </a:rPr>
                                      <m:t>𝐱</m:t>
                                    </m:r>
                                  </m:e>
                                </m:acc>
                              </m:e>
                              <m:sub>
                                <m:r>
                                  <a:rPr lang="en-US" sz="1400" b="1" i="1">
                                    <a:latin typeface="Cambria Math" panose="02040503050406030204" pitchFamily="18" charset="0"/>
                                  </a:rPr>
                                  <m:t>𝒊</m:t>
                                </m:r>
                              </m:sub>
                            </m:sSub>
                          </m:e>
                        </m:d>
                        <m:r>
                          <a:rPr lang="en-US" sz="1400" b="1">
                            <a:latin typeface="Cambria Math" panose="02040503050406030204" pitchFamily="18" charset="0"/>
                          </a:rPr>
                          <m:t>=</m:t>
                        </m:r>
                        <m:f>
                          <m:fPr>
                            <m:ctrlPr>
                              <a:rPr lang="en-US" sz="1400" b="1" i="1" smtClean="0">
                                <a:latin typeface="Cambria Math" panose="02040503050406030204" pitchFamily="18" charset="0"/>
                              </a:rPr>
                            </m:ctrlPr>
                          </m:fPr>
                          <m:num>
                            <m:r>
                              <a:rPr lang="en-US" sz="1400" b="1" i="1">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𝑐</m:t>
                                    </m:r>
                                  </m:sub>
                                </m:sSub>
                              </m:e>
                            </m:d>
                          </m:num>
                          <m:den>
                            <m:r>
                              <a:rPr lang="en-US" sz="1400" b="1">
                                <a:latin typeface="Cambria Math" panose="02040503050406030204" pitchFamily="18" charset="0"/>
                                <a:ea typeface="Cambria Math" panose="02040503050406030204" pitchFamily="18" charset="0"/>
                              </a:rPr>
                              <m:t>𝐌𝐀𝐗</m:t>
                            </m:r>
                            <m:d>
                              <m:dPr>
                                <m:begChr m:val="["/>
                                <m:endChr m:val="]"/>
                                <m:ctrlPr>
                                  <a:rPr lang="en-US" sz="1400" i="1">
                                    <a:latin typeface="Cambria Math" panose="02040503050406030204" pitchFamily="18" charset="0"/>
                                    <a:ea typeface="Cambria Math" panose="02040503050406030204" pitchFamily="18" charset="0"/>
                                  </a:rPr>
                                </m:ctrlPr>
                              </m:dPr>
                              <m:e>
                                <m:r>
                                  <a:rPr lang="en-US" sz="1400" b="1" i="1">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𝑐</m:t>
                                        </m:r>
                                      </m:sub>
                                    </m:sSub>
                                  </m:e>
                                </m:d>
                              </m:e>
                            </m:d>
                          </m:den>
                        </m:f>
                        <m:r>
                          <a:rPr lang="en-US" sz="1400" b="1" i="0" smtClean="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𝑐</m:t>
                            </m:r>
                          </m:num>
                          <m:den>
                            <m:rad>
                              <m:radPr>
                                <m:degHide m:val="on"/>
                                <m:ctrlPr>
                                  <a:rPr lang="en-US" sz="1400" i="1">
                                    <a:latin typeface="Cambria Math" panose="02040503050406030204" pitchFamily="18" charset="0"/>
                                  </a:rPr>
                                </m:ctrlPr>
                              </m:radPr>
                              <m:deg/>
                              <m:e>
                                <m:r>
                                  <a:rPr lang="en-US" sz="1400" i="1">
                                    <a:latin typeface="Cambria Math" panose="02040503050406030204" pitchFamily="18" charset="0"/>
                                  </a:rPr>
                                  <m:t>𝑐</m:t>
                                </m:r>
                                <m:r>
                                  <a:rPr lang="en-US" sz="1400" i="1">
                                    <a:latin typeface="Cambria Math" panose="02040503050406030204" pitchFamily="18" charset="0"/>
                                  </a:rPr>
                                  <m:t>−1</m:t>
                                </m:r>
                              </m:e>
                            </m:rad>
                          </m:den>
                        </m:f>
                        <m:r>
                          <a:rPr lang="en-US" sz="1400" b="1" i="1">
                            <a:latin typeface="Cambria Math" panose="02040503050406030204" pitchFamily="18" charset="0"/>
                            <a:ea typeface="Cambria Math" panose="02040503050406030204" pitchFamily="18" charset="0"/>
                          </a:rPr>
                          <m:t>∙</m:t>
                        </m:r>
                        <m:r>
                          <a:rPr lang="en-US" sz="1400" b="1" i="1">
                            <a:latin typeface="Cambria Math" panose="02040503050406030204" pitchFamily="18" charset="0"/>
                            <a:ea typeface="Cambria Math" panose="02040503050406030204" pitchFamily="18" charset="0"/>
                          </a:rPr>
                          <m:t>𝝈</m:t>
                        </m:r>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𝑐</m:t>
                                </m:r>
                              </m:sub>
                            </m:sSub>
                          </m:e>
                        </m:d>
                        <m:r>
                          <a:rPr lang="en-US" sz="1400" b="0" i="1" smtClean="0">
                            <a:latin typeface="Cambria Math" panose="02040503050406030204" pitchFamily="18" charset="0"/>
                            <a:ea typeface="Cambria Math" panose="02040503050406030204" pitchFamily="18" charset="0"/>
                          </a:rPr>
                          <m:t>=…=</m:t>
                        </m:r>
                        <m:rad>
                          <m:radPr>
                            <m:degHide m:val="on"/>
                            <m:ctrlPr>
                              <a:rPr lang="en-US" sz="1400" i="1">
                                <a:latin typeface="Cambria Math" panose="02040503050406030204" pitchFamily="18" charset="0"/>
                                <a:ea typeface="Cambria Math" panose="02040503050406030204" pitchFamily="18" charset="0"/>
                              </a:rPr>
                            </m:ctrlPr>
                          </m:radPr>
                          <m:deg/>
                          <m:e>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𝑐</m:t>
                                </m:r>
                                <m:r>
                                  <a:rPr lang="en-US" sz="1400" i="1">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2</m:t>
                                        </m:r>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i="1">
                                            <a:latin typeface="Cambria Math" panose="02040503050406030204" pitchFamily="18" charset="0"/>
                                            <a:ea typeface="Cambria Math" panose="02040503050406030204" pitchFamily="18" charset="0"/>
                                          </a:rPr>
                                          <m:t>2</m:t>
                                        </m:r>
                                      </m:sub>
                                      <m:sup>
                                        <m:r>
                                          <a:rPr lang="en-US" sz="1400" i="1">
                                            <a:latin typeface="Cambria Math" panose="02040503050406030204" pitchFamily="18" charset="0"/>
                                            <a:ea typeface="Cambria Math" panose="02040503050406030204" pitchFamily="18" charset="0"/>
                                          </a:rPr>
                                          <m:t>2</m:t>
                                        </m:r>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𝑝</m:t>
                                        </m:r>
                                      </m:e>
                                      <m:sub>
                                        <m:r>
                                          <a:rPr lang="en-US" sz="1400" b="0" i="1" smtClean="0">
                                            <a:latin typeface="Cambria Math" panose="02040503050406030204" pitchFamily="18" charset="0"/>
                                            <a:ea typeface="Cambria Math" panose="02040503050406030204" pitchFamily="18" charset="0"/>
                                          </a:rPr>
                                          <m:t>𝑐</m:t>
                                        </m:r>
                                      </m:sub>
                                      <m:sup>
                                        <m:r>
                                          <a:rPr lang="en-US" sz="1400" i="1">
                                            <a:latin typeface="Cambria Math" panose="02040503050406030204" pitchFamily="18" charset="0"/>
                                            <a:ea typeface="Cambria Math" panose="02040503050406030204" pitchFamily="18" charset="0"/>
                                          </a:rPr>
                                          <m:t>2</m:t>
                                        </m:r>
                                      </m:sup>
                                    </m:sSubSup>
                                  </m:e>
                                </m:d>
                                <m:r>
                                  <a:rPr lang="en-US" sz="1400" i="1">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𝑐</m:t>
                                </m:r>
                                <m:r>
                                  <a:rPr lang="en-US" sz="1400" i="1">
                                    <a:latin typeface="Cambria Math" panose="02040503050406030204" pitchFamily="18" charset="0"/>
                                    <a:ea typeface="Cambria Math" panose="02040503050406030204" pitchFamily="18" charset="0"/>
                                  </a:rPr>
                                  <m:t>−1</m:t>
                                </m:r>
                              </m:den>
                            </m:f>
                          </m:e>
                        </m:rad>
                      </m:oMath>
                    </m:oMathPara>
                  </a14:m>
                  <a:endParaRPr lang="en-US" sz="1400" dirty="0"/>
                </a:p>
              </p:txBody>
            </p:sp>
          </mc:Choice>
          <mc:Fallback xmlns="">
            <p:sp>
              <p:nvSpPr>
                <p:cNvPr id="15" name="Rectangle 14"/>
                <p:cNvSpPr>
                  <a:spLocks noRot="1" noChangeAspect="1" noMove="1" noResize="1" noEditPoints="1" noAdjustHandles="1" noChangeArrowheads="1" noChangeShapeType="1" noTextEdit="1"/>
                </p:cNvSpPr>
                <p:nvPr/>
              </p:nvSpPr>
              <p:spPr>
                <a:xfrm>
                  <a:off x="212438" y="5508274"/>
                  <a:ext cx="8224552" cy="7288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12438" y="6264579"/>
                  <a:ext cx="7275518" cy="423642"/>
                </a:xfrm>
                <a:prstGeom prst="rect">
                  <a:avLst/>
                </a:prstGeom>
              </p:spPr>
              <p:txBody>
                <a:bodyPr wrap="none">
                  <a:spAutoFit/>
                </a:bodyPr>
                <a:lstStyle/>
                <a:p>
                  <a:r>
                    <a:rPr lang="en-US" dirty="0">
                      <a:ea typeface="Cambria Math" panose="02040503050406030204" pitchFamily="18" charset="0"/>
                    </a:rPr>
                    <a:t>Therefore, </a:t>
                  </a:r>
                  <a14:m>
                    <m:oMath xmlns:m="http://schemas.openxmlformats.org/officeDocument/2006/math">
                      <m:r>
                        <a:rPr lang="en-US" b="1">
                          <a:latin typeface="Cambria Math" panose="02040503050406030204" pitchFamily="18" charset="0"/>
                          <a:ea typeface="Cambria Math" panose="02040503050406030204" pitchFamily="18" charset="0"/>
                        </a:rPr>
                        <m:t>𝐋𝐨𝐬</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𝐬</m:t>
                          </m:r>
                        </m:e>
                        <m:sub>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𝔾</m:t>
                              </m:r>
                            </m:e>
                            <m:sub>
                              <m:r>
                                <a:rPr lang="en-US" b="1" i="0" smtClean="0">
                                  <a:latin typeface="Cambria Math" panose="02040503050406030204" pitchFamily="18" charset="0"/>
                                  <a:ea typeface="Cambria Math" panose="02040503050406030204" pitchFamily="18" charset="0"/>
                                </a:rPr>
                                <m:t>𝐂𝐡𝐚𝐥𝐥𝐞𝐧𝐠𝐞</m:t>
                              </m:r>
                            </m:sub>
                          </m:sSub>
                        </m:sub>
                      </m:sSub>
                      <m:r>
                        <a:rPr lang="en-US" i="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b="1" i="1">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d>
                        <m:dPr>
                          <m:begChr m:val="["/>
                          <m:endChr m:val="]"/>
                          <m:ctrlPr>
                            <a:rPr lang="en-US" b="1"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e>
                      </m:d>
                    </m:oMath>
                  </a14:m>
                  <a:r>
                    <a:rPr lang="en-US" dirty="0"/>
                    <a:t> - aka normalized standard deviation </a:t>
                  </a:r>
                  <a14:m>
                    <m:oMath xmlns:m="http://schemas.openxmlformats.org/officeDocument/2006/math">
                      <m:r>
                        <a:rPr lang="en-US" b="1" i="1">
                          <a:latin typeface="Cambria Math" panose="02040503050406030204" pitchFamily="18" charset="0"/>
                          <a:ea typeface="Cambria Math" panose="02040503050406030204" pitchFamily="18" charset="0"/>
                        </a:rPr>
                        <m:t>𝝈</m:t>
                      </m:r>
                    </m:oMath>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212438" y="6264579"/>
                  <a:ext cx="7275518" cy="423642"/>
                </a:xfrm>
                <a:prstGeom prst="rect">
                  <a:avLst/>
                </a:prstGeom>
                <a:blipFill>
                  <a:blip r:embed="rId7"/>
                  <a:stretch>
                    <a:fillRect l="-670" t="-7246" b="-1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317696" y="4496933"/>
                  <a:ext cx="3567217" cy="923330"/>
                </a:xfrm>
                <a:prstGeom prst="rect">
                  <a:avLst/>
                </a:prstGeom>
                <a:solidFill>
                  <a:schemeClr val="bg1">
                    <a:lumMod val="85000"/>
                  </a:schemeClr>
                </a:solidFill>
                <a:ln w="25400">
                  <a:solidFill>
                    <a:schemeClr val="tx1"/>
                  </a:solidFill>
                </a:ln>
              </p:spPr>
              <p:txBody>
                <a:bodyPr wrap="square">
                  <a:spAutoFit/>
                </a:bodyPr>
                <a:lstStyle/>
                <a:p>
                  <a:r>
                    <a:rPr lang="en-US" dirty="0">
                      <a:ea typeface="Cambria Math" panose="02040503050406030204" pitchFamily="18" charset="0"/>
                    </a:rPr>
                    <a:t>The more standard deviation </a:t>
                  </a:r>
                  <a14:m>
                    <m:oMath xmlns:m="http://schemas.openxmlformats.org/officeDocument/2006/math">
                      <m:r>
                        <a:rPr lang="en-US" b="1" i="1">
                          <a:latin typeface="Cambria Math" panose="02040503050406030204" pitchFamily="18" charset="0"/>
                          <a:ea typeface="Cambria Math" panose="02040503050406030204" pitchFamily="18" charset="0"/>
                        </a:rPr>
                        <m:t>𝝈</m:t>
                      </m:r>
                    </m:oMath>
                  </a14:m>
                  <a:r>
                    <a:rPr lang="en-US" dirty="0">
                      <a:ea typeface="Cambria Math" panose="02040503050406030204" pitchFamily="18" charset="0"/>
                    </a:rPr>
                    <a:t> – the less confusion for the </a:t>
                  </a:r>
                  <a:r>
                    <a:rPr lang="en-US" b="1" dirty="0">
                      <a:ea typeface="Cambria Math" panose="02040503050406030204" pitchFamily="18" charset="0"/>
                    </a:rPr>
                    <a:t>DONOR</a:t>
                  </a:r>
                  <a:r>
                    <a:rPr lang="en-US" dirty="0">
                      <a:ea typeface="Cambria Math" panose="02040503050406030204" pitchFamily="18" charset="0"/>
                    </a:rPr>
                    <a:t> – the more loss for the </a:t>
                  </a:r>
                  <a:r>
                    <a:rPr lang="en-US" b="1" dirty="0">
                      <a:ea typeface="Cambria Math" panose="02040503050406030204" pitchFamily="18" charset="0"/>
                    </a:rPr>
                    <a:t>GENERATOR</a:t>
                  </a:r>
                  <a:endParaRPr lang="en-US" b="1" dirty="0"/>
                </a:p>
              </p:txBody>
            </p:sp>
          </mc:Choice>
          <mc:Fallback xmlns="">
            <p:sp>
              <p:nvSpPr>
                <p:cNvPr id="18" name="Rectangle 17"/>
                <p:cNvSpPr>
                  <a:spLocks noRot="1" noChangeAspect="1" noMove="1" noResize="1" noEditPoints="1" noAdjustHandles="1" noChangeArrowheads="1" noChangeShapeType="1" noTextEdit="1"/>
                </p:cNvSpPr>
                <p:nvPr/>
              </p:nvSpPr>
              <p:spPr>
                <a:xfrm>
                  <a:off x="8317696" y="4496933"/>
                  <a:ext cx="3567217" cy="923330"/>
                </a:xfrm>
                <a:prstGeom prst="rect">
                  <a:avLst/>
                </a:prstGeom>
                <a:blipFill>
                  <a:blip r:embed="rId8"/>
                  <a:stretch>
                    <a:fillRect l="-1188" t="-2581" b="-8387"/>
                  </a:stretch>
                </a:blipFill>
                <a:ln w="25400">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23288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661" y="101893"/>
            <a:ext cx="11805803" cy="6626165"/>
            <a:chOff x="298212" y="101893"/>
            <a:chExt cx="11805803" cy="6626165"/>
          </a:xfrm>
        </p:grpSpPr>
        <p:sp>
          <p:nvSpPr>
            <p:cNvPr id="14" name="Rectangle 13">
              <a:extLst>
                <a:ext uri="{FF2B5EF4-FFF2-40B4-BE49-F238E27FC236}">
                  <a16:creationId xmlns:a16="http://schemas.microsoft.com/office/drawing/2014/main" id="{F5969C55-E57C-58E2-03D5-E29F07D8E3EA}"/>
                </a:ext>
              </a:extLst>
            </p:cNvPr>
            <p:cNvSpPr/>
            <p:nvPr/>
          </p:nvSpPr>
          <p:spPr>
            <a:xfrm>
              <a:off x="298266" y="101893"/>
              <a:ext cx="11805749" cy="662616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402D1CDE-4935-445F-D4E6-902F3126B5EF}"/>
                </a:ext>
              </a:extLst>
            </p:cNvPr>
            <p:cNvSpPr/>
            <p:nvPr/>
          </p:nvSpPr>
          <p:spPr>
            <a:xfrm>
              <a:off x="298212" y="163697"/>
              <a:ext cx="10654969"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GENERATOR LOSS (“Uniformity” component)</a:t>
              </a:r>
              <a:endParaRPr lang="en-US" sz="4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1" name="Rectangle 10"/>
                <p:cNvSpPr/>
                <p:nvPr/>
              </p:nvSpPr>
              <p:spPr>
                <a:xfrm>
                  <a:off x="437990" y="886003"/>
                  <a:ext cx="11571758" cy="4839402"/>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prstClr val="black"/>
                      </a:solidFill>
                      <a:latin typeface="Cambria Math" panose="02040503050406030204" pitchFamily="18" charset="0"/>
                      <a:ea typeface="Cambria Math" panose="02040503050406030204" pitchFamily="18" charset="0"/>
                    </a:rPr>
                    <a:t>One of the </a:t>
                  </a:r>
                  <a:r>
                    <a:rPr lang="en-US" b="1" dirty="0">
                      <a:solidFill>
                        <a:prstClr val="black"/>
                      </a:solidFill>
                      <a:latin typeface="Cambria Math" panose="02040503050406030204" pitchFamily="18" charset="0"/>
                      <a:ea typeface="Cambria Math" panose="02040503050406030204" pitchFamily="18" charset="0"/>
                    </a:rPr>
                    <a:t>GENERATOR</a:t>
                  </a:r>
                  <a:r>
                    <a:rPr lang="en-US" dirty="0">
                      <a:solidFill>
                        <a:prstClr val="black"/>
                      </a:solidFill>
                      <a:latin typeface="Cambria Math" panose="02040503050406030204" pitchFamily="18" charset="0"/>
                      <a:ea typeface="Cambria Math" panose="02040503050406030204" pitchFamily="18" charset="0"/>
                    </a:rPr>
                    <a:t>’s objectives is to generate adversarial samples “everywhere” (close to uniform distribution) within the decision space bounded by the unit hypercube. “Uniformity” component of the </a:t>
                  </a:r>
                  <a:r>
                    <a:rPr lang="en-US" b="1" dirty="0">
                      <a:solidFill>
                        <a:prstClr val="black"/>
                      </a:solidFill>
                      <a:latin typeface="Cambria Math" panose="02040503050406030204" pitchFamily="18" charset="0"/>
                      <a:ea typeface="Cambria Math" panose="02040503050406030204" pitchFamily="18" charset="0"/>
                    </a:rPr>
                    <a:t>GENERATOR’s</a:t>
                  </a:r>
                  <a:r>
                    <a:rPr lang="en-US" dirty="0">
                      <a:solidFill>
                        <a:prstClr val="black"/>
                      </a:solidFill>
                      <a:latin typeface="Cambria Math" panose="02040503050406030204" pitchFamily="18" charset="0"/>
                      <a:ea typeface="Cambria Math" panose="02040503050406030204" pitchFamily="18" charset="0"/>
                    </a:rPr>
                    <a:t> loss on each sample </a:t>
                  </a:r>
                  <a14:m>
                    <m:oMath xmlns:m="http://schemas.openxmlformats.org/officeDocument/2006/math">
                      <m:sSub>
                        <m:sSubPr>
                          <m:ctrlPr>
                            <a:rPr lang="en-US" b="1" i="1" smtClean="0">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b="1">
                          <a:latin typeface="Cambria Math" panose="02040503050406030204" pitchFamily="18" charset="0"/>
                          <a:ea typeface="Cambria Math" panose="02040503050406030204" pitchFamily="18" charset="0"/>
                        </a:rPr>
                        <m:t>𝐋𝐨𝐬</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𝐬</m:t>
                          </m:r>
                        </m:e>
                        <m:sub>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𝔾</m:t>
                              </m:r>
                            </m:e>
                            <m:sub>
                              <m:r>
                                <a:rPr lang="en-US" b="1" i="0" smtClean="0">
                                  <a:latin typeface="Cambria Math" panose="02040503050406030204" pitchFamily="18" charset="0"/>
                                  <a:ea typeface="Cambria Math" panose="02040503050406030204" pitchFamily="18" charset="0"/>
                                </a:rPr>
                                <m:t>𝐔𝐧𝐢𝐟𝐨𝐫𝐦𝐢𝐭𝐲</m:t>
                              </m:r>
                            </m:sub>
                          </m:sSub>
                        </m:sub>
                      </m:sSub>
                      <m:r>
                        <a:rPr lang="en-US" i="1">
                          <a:latin typeface="Cambria Math" panose="02040503050406030204" pitchFamily="18" charset="0"/>
                          <a:ea typeface="Cambria Math" panose="02040503050406030204" pitchFamily="18" charset="0"/>
                        </a:rPr>
                        <m:t>(</m:t>
                      </m:r>
                      <m:sSub>
                        <m:sSubPr>
                          <m:ctrlPr>
                            <a:rPr lang="en-US" b="1" i="1" smtClean="0">
                              <a:solidFill>
                                <a:schemeClr val="tx1"/>
                              </a:solidFill>
                              <a:latin typeface="Cambria Math" panose="02040503050406030204" pitchFamily="18" charset="0"/>
                            </a:rPr>
                          </m:ctrlPr>
                        </m:sSubPr>
                        <m:e>
                          <m:acc>
                            <m:accPr>
                              <m:chr m:val="⃗"/>
                              <m:ctrlPr>
                                <a:rPr lang="en-US" b="1" i="1">
                                  <a:solidFill>
                                    <a:schemeClr val="tx1"/>
                                  </a:solidFill>
                                  <a:latin typeface="Cambria Math" panose="02040503050406030204" pitchFamily="18" charset="0"/>
                                </a:rPr>
                              </m:ctrlPr>
                            </m:accPr>
                            <m:e>
                              <m:r>
                                <a:rPr lang="en-US" b="1">
                                  <a:solidFill>
                                    <a:schemeClr val="tx1"/>
                                  </a:solidFill>
                                  <a:latin typeface="Cambria Math" panose="02040503050406030204" pitchFamily="18" charset="0"/>
                                </a:rPr>
                                <m:t>𝐱</m:t>
                              </m:r>
                            </m:e>
                          </m:acc>
                        </m:e>
                        <m:sub>
                          <m:r>
                            <a:rPr lang="en-US" b="1" i="1">
                              <a:solidFill>
                                <a:schemeClr val="tx1"/>
                              </a:solidFill>
                              <a:latin typeface="Cambria Math" panose="02040503050406030204" pitchFamily="18" charset="0"/>
                            </a:rPr>
                            <m:t>𝒊</m:t>
                          </m:r>
                        </m:sub>
                      </m:sSub>
                      <m:r>
                        <a:rPr lang="en-US" i="1">
                          <a:latin typeface="Cambria Math" panose="02040503050406030204" pitchFamily="18" charset="0"/>
                          <a:ea typeface="Cambria Math" panose="02040503050406030204" pitchFamily="18" charset="0"/>
                        </a:rPr>
                        <m:t>)</m:t>
                      </m:r>
                    </m:oMath>
                  </a14:m>
                  <a:r>
                    <a:rPr lang="en-US" dirty="0">
                      <a:solidFill>
                        <a:prstClr val="black"/>
                      </a:solidFill>
                      <a:latin typeface="Cambria Math" panose="02040503050406030204" pitchFamily="18" charset="0"/>
                      <a:ea typeface="Cambria Math" panose="02040503050406030204" pitchFamily="18" charset="0"/>
                    </a:rPr>
                    <a:t>) is a normalized measure (</a:t>
                  </a:r>
                  <a14:m>
                    <m:oMath xmlns:m="http://schemas.openxmlformats.org/officeDocument/2006/math">
                      <m:r>
                        <a:rPr lang="fi-FI"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[0,1]</m:t>
                      </m:r>
                    </m:oMath>
                  </a14:m>
                  <a:r>
                    <a:rPr lang="en-US" dirty="0">
                      <a:solidFill>
                        <a:prstClr val="black"/>
                      </a:solidFill>
                      <a:latin typeface="Cambria Math" panose="02040503050406030204" pitchFamily="18" charset="0"/>
                      <a:ea typeface="Cambria Math" panose="02040503050406030204" pitchFamily="18" charset="0"/>
                    </a:rPr>
                    <a:t>) of how far is the distribution of previously generated samples including the new one (</a:t>
                  </a:r>
                  <a14:m>
                    <m:oMath xmlns:m="http://schemas.openxmlformats.org/officeDocument/2006/math">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2</m:t>
                          </m:r>
                        </m:sub>
                      </m:sSub>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𝑖</m:t>
                          </m:r>
                          <m:r>
                            <a:rPr lang="en-US" i="1">
                              <a:latin typeface="Cambria Math" panose="02040503050406030204" pitchFamily="18" charset="0"/>
                            </a:rPr>
                            <m:t>−1</m:t>
                          </m:r>
                        </m:sub>
                      </m:sSub>
                    </m:oMath>
                  </a14:m>
                  <a:r>
                    <a:rPr lang="en-US" dirty="0"/>
                    <a:t>, </a:t>
                  </a:r>
                  <a14:m>
                    <m:oMath xmlns:m="http://schemas.openxmlformats.org/officeDocument/2006/math">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from the uniform distribution. We compare the estimated average-nearest-neighbour-distance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for </a:t>
                  </a:r>
                  <a14:m>
                    <m:oMath xmlns:m="http://schemas.openxmlformats.org/officeDocument/2006/math">
                      <m:r>
                        <a:rPr lang="en-US" i="1" dirty="0" smtClean="0">
                          <a:solidFill>
                            <a:prstClr val="black"/>
                          </a:solidFill>
                          <a:latin typeface="Cambria Math" panose="02040503050406030204" pitchFamily="18" charset="0"/>
                          <a:ea typeface="Cambria Math" panose="02040503050406030204" pitchFamily="18" charset="0"/>
                        </a:rPr>
                        <m:t>𝑖</m:t>
                      </m:r>
                    </m:oMath>
                  </a14:m>
                  <a:r>
                    <a:rPr lang="en-US" dirty="0">
                      <a:solidFill>
                        <a:prstClr val="black"/>
                      </a:solidFill>
                      <a:latin typeface="Cambria Math" panose="02040503050406030204" pitchFamily="18" charset="0"/>
                      <a:ea typeface="Cambria Math" panose="02040503050406030204" pitchFamily="18" charset="0"/>
                    </a:rPr>
                    <a:t> samples uniformly distributed within an </a:t>
                  </a:r>
                  <a14:m>
                    <m:oMath xmlns:m="http://schemas.openxmlformats.org/officeDocument/2006/math">
                      <m:r>
                        <a:rPr lang="en-US" i="1" dirty="0" smtClean="0">
                          <a:solidFill>
                            <a:prstClr val="black"/>
                          </a:solidFill>
                          <a:latin typeface="Cambria Math" panose="02040503050406030204" pitchFamily="18" charset="0"/>
                          <a:ea typeface="Cambria Math" panose="02040503050406030204" pitchFamily="18" charset="0"/>
                        </a:rPr>
                        <m:t>𝑛</m:t>
                      </m:r>
                    </m:oMath>
                  </a14:m>
                  <a:r>
                    <a:rPr lang="en-US" dirty="0">
                      <a:solidFill>
                        <a:prstClr val="black"/>
                      </a:solidFill>
                      <a:latin typeface="Cambria Math" panose="02040503050406030204" pitchFamily="18" charset="0"/>
                      <a:ea typeface="Cambria Math" panose="02040503050406030204" pitchFamily="18" charset="0"/>
                    </a:rPr>
                    <a:t>-dimensional unit hypercube with the actual average-nearest-neighbour-distance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𝒂</m:t>
                          </m:r>
                        </m:e>
                        <m:sub>
                          <m:r>
                            <a:rPr lang="en-US" i="1">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for </a:t>
                  </a:r>
                  <a14:m>
                    <m:oMath xmlns:m="http://schemas.openxmlformats.org/officeDocument/2006/math">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2</m:t>
                          </m:r>
                        </m:sub>
                      </m:sSub>
                    </m:oMath>
                  </a14:m>
                  <a:r>
                    <a:rPr lang="en-US" dirty="0"/>
                    <a:t>,…, </a:t>
                  </a:r>
                  <a14:m>
                    <m:oMath xmlns:m="http://schemas.openxmlformats.org/officeDocument/2006/math">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𝐱</m:t>
                              </m:r>
                            </m:e>
                          </m:acc>
                        </m:e>
                        <m:sub>
                          <m:r>
                            <a:rPr lang="en-US" i="1">
                              <a:latin typeface="Cambria Math" panose="02040503050406030204" pitchFamily="18" charset="0"/>
                            </a:rPr>
                            <m:t>𝑖</m:t>
                          </m:r>
                          <m:r>
                            <a:rPr lang="en-US" i="1">
                              <a:latin typeface="Cambria Math" panose="02040503050406030204" pitchFamily="18" charset="0"/>
                            </a:rPr>
                            <m:t>−1</m:t>
                          </m:r>
                        </m:sub>
                      </m:sSub>
                    </m:oMath>
                  </a14:m>
                  <a:r>
                    <a:rPr lang="en-US" dirty="0"/>
                    <a:t>, </a:t>
                  </a:r>
                  <a14:m>
                    <m:oMath xmlns:m="http://schemas.openxmlformats.org/officeDocument/2006/math">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oMath>
                  </a14:m>
                  <a:r>
                    <a:rPr lang="en-US" dirty="0">
                      <a:solidFill>
                        <a:prstClr val="black"/>
                      </a:solidFill>
                      <a:latin typeface="Cambria Math" panose="02040503050406030204" pitchFamily="18" charset="0"/>
                      <a:ea typeface="Cambria Math" panose="02040503050406030204" pitchFamily="18" charset="0"/>
                    </a:rPr>
                    <a:t> generated samples:</a:t>
                  </a:r>
                </a:p>
                <a:p>
                  <a:pPr>
                    <a:spcBef>
                      <a:spcPts val="1200"/>
                    </a:spcBef>
                  </a:pPr>
                  <a14:m>
                    <m:oMath xmlns:m="http://schemas.openxmlformats.org/officeDocument/2006/math">
                      <m:r>
                        <a:rPr lang="en-US" b="1" smtClean="0">
                          <a:solidFill>
                            <a:srgbClr val="FF0000"/>
                          </a:solidFill>
                          <a:latin typeface="Cambria Math" panose="02040503050406030204" pitchFamily="18" charset="0"/>
                          <a:ea typeface="Cambria Math" panose="02040503050406030204" pitchFamily="18" charset="0"/>
                        </a:rPr>
                        <m:t>𝐋𝐨𝐬</m:t>
                      </m:r>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𝐬</m:t>
                          </m:r>
                        </m:e>
                        <m:sub>
                          <m:sSub>
                            <m:sSubPr>
                              <m:ctrlPr>
                                <a:rPr lang="en-US" b="1" i="1">
                                  <a:solidFill>
                                    <a:srgbClr val="FF0000"/>
                                  </a:solidFill>
                                  <a:latin typeface="Cambria Math" panose="02040503050406030204" pitchFamily="18" charset="0"/>
                                  <a:ea typeface="Cambria Math" panose="02040503050406030204" pitchFamily="18" charset="0"/>
                                </a:rPr>
                              </m:ctrlPr>
                            </m:sSubPr>
                            <m:e>
                              <m:r>
                                <a:rPr lang="en-US" b="1">
                                  <a:solidFill>
                                    <a:srgbClr val="FF0000"/>
                                  </a:solidFill>
                                  <a:latin typeface="Cambria Math" panose="02040503050406030204" pitchFamily="18" charset="0"/>
                                  <a:ea typeface="Cambria Math" panose="02040503050406030204" pitchFamily="18" charset="0"/>
                                </a:rPr>
                                <m:t>𝔾</m:t>
                              </m:r>
                            </m:e>
                            <m:sub>
                              <m:r>
                                <a:rPr lang="en-US" b="1">
                                  <a:solidFill>
                                    <a:srgbClr val="FF0000"/>
                                  </a:solidFill>
                                  <a:latin typeface="Cambria Math" panose="02040503050406030204" pitchFamily="18" charset="0"/>
                                  <a:ea typeface="Cambria Math" panose="02040503050406030204" pitchFamily="18" charset="0"/>
                                </a:rPr>
                                <m:t>𝐔𝐧𝐢𝐟𝐨𝐫𝐦𝐢𝐭𝐲</m:t>
                              </m:r>
                            </m:sub>
                          </m:sSub>
                        </m:sub>
                      </m:sSub>
                      <m:d>
                        <m:dPr>
                          <m:ctrlPr>
                            <a:rPr lang="en-US" b="1" i="1">
                              <a:solidFill>
                                <a:srgbClr val="FF0000"/>
                              </a:solidFill>
                              <a:latin typeface="Cambria Math" panose="02040503050406030204" pitchFamily="18" charset="0"/>
                              <a:ea typeface="Cambria Math" panose="02040503050406030204" pitchFamily="18" charset="0"/>
                            </a:rPr>
                          </m:ctrlPr>
                        </m:dPr>
                        <m:e>
                          <m:sSub>
                            <m:sSubPr>
                              <m:ctrlPr>
                                <a:rPr lang="en-US" b="1" i="1">
                                  <a:solidFill>
                                    <a:srgbClr val="FF0000"/>
                                  </a:solidFill>
                                  <a:latin typeface="Cambria Math" panose="02040503050406030204" pitchFamily="18" charset="0"/>
                                </a:rPr>
                              </m:ctrlPr>
                            </m:sSubPr>
                            <m:e>
                              <m:acc>
                                <m:accPr>
                                  <m:chr m:val="⃗"/>
                                  <m:ctrlPr>
                                    <a:rPr lang="en-US" b="1" i="1">
                                      <a:solidFill>
                                        <a:srgbClr val="FF0000"/>
                                      </a:solidFill>
                                      <a:latin typeface="Cambria Math" panose="02040503050406030204" pitchFamily="18" charset="0"/>
                                    </a:rPr>
                                  </m:ctrlPr>
                                </m:accPr>
                                <m:e>
                                  <m:r>
                                    <a:rPr lang="en-US" b="1">
                                      <a:solidFill>
                                        <a:srgbClr val="FF0000"/>
                                      </a:solidFill>
                                      <a:latin typeface="Cambria Math" panose="02040503050406030204" pitchFamily="18" charset="0"/>
                                    </a:rPr>
                                    <m:t>𝐱</m:t>
                                  </m:r>
                                </m:e>
                              </m:acc>
                            </m:e>
                            <m:sub>
                              <m:r>
                                <a:rPr lang="en-US" b="1" i="1">
                                  <a:solidFill>
                                    <a:srgbClr val="FF0000"/>
                                  </a:solidFill>
                                  <a:latin typeface="Cambria Math" panose="02040503050406030204" pitchFamily="18" charset="0"/>
                                </a:rPr>
                                <m:t>𝒊</m:t>
                              </m:r>
                            </m:sub>
                          </m:sSub>
                        </m:e>
                      </m:d>
                      <m:r>
                        <a:rPr lang="en-US" b="1">
                          <a:latin typeface="Cambria Math" panose="02040503050406030204" pitchFamily="18" charset="0"/>
                        </a:rPr>
                        <m:t>=</m:t>
                      </m:r>
                      <m:r>
                        <a:rPr lang="en-US" b="1" i="0" smtClean="0">
                          <a:latin typeface="Cambria Math" panose="02040503050406030204" pitchFamily="18" charset="0"/>
                        </a:rPr>
                        <m:t>𝟏</m:t>
                      </m:r>
                      <m:r>
                        <a:rPr lang="en-US" b="1" i="0" smtClean="0">
                          <a:latin typeface="Cambria Math" panose="02040503050406030204" pitchFamily="18" charset="0"/>
                        </a:rPr>
                        <m:t>−</m:t>
                      </m:r>
                      <m:f>
                        <m:fPr>
                          <m:ctrlPr>
                            <a:rPr lang="en-US" b="1" i="1">
                              <a:latin typeface="Cambria Math" panose="02040503050406030204" pitchFamily="18" charset="0"/>
                            </a:rPr>
                          </m:ctrlPr>
                        </m:fPr>
                        <m:num>
                          <m:r>
                            <a:rPr lang="en-US" b="1" i="0" smtClean="0">
                              <a:latin typeface="Cambria Math" panose="02040503050406030204" pitchFamily="18" charset="0"/>
                            </a:rPr>
                            <m:t>𝐌𝐈𝐍</m:t>
                          </m:r>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𝑨</m:t>
                              </m:r>
                            </m:e>
                            <m:sub>
                              <m:r>
                                <a:rPr lang="en-US" b="1">
                                  <a:latin typeface="Cambria Math" panose="02040503050406030204" pitchFamily="18" charset="0"/>
                                </a:rPr>
                                <m:t>𝒊</m:t>
                              </m:r>
                            </m:sub>
                          </m:sSub>
                          <m:r>
                            <a:rPr lang="en-US" b="1" i="0" smtClean="0">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𝒂</m:t>
                              </m:r>
                            </m:e>
                            <m:sub>
                              <m:r>
                                <a:rPr lang="en-US" b="1">
                                  <a:latin typeface="Cambria Math" panose="02040503050406030204" pitchFamily="18" charset="0"/>
                                </a:rPr>
                                <m:t>𝒊</m:t>
                              </m:r>
                            </m:sub>
                          </m:sSub>
                          <m:r>
                            <a:rPr lang="en-US" b="1" i="1" smtClean="0">
                              <a:latin typeface="Cambria Math" panose="02040503050406030204" pitchFamily="18" charset="0"/>
                            </a:rPr>
                            <m:t>)</m:t>
                          </m:r>
                        </m:num>
                        <m:den>
                          <m:r>
                            <a:rPr lang="en-US" b="1">
                              <a:latin typeface="Cambria Math" panose="02040503050406030204" pitchFamily="18" charset="0"/>
                            </a:rPr>
                            <m:t>𝐌</m:t>
                          </m:r>
                          <m:r>
                            <a:rPr lang="en-US" b="1" i="0" smtClean="0">
                              <a:latin typeface="Cambria Math" panose="02040503050406030204" pitchFamily="18" charset="0"/>
                            </a:rPr>
                            <m:t>𝐀𝐗</m:t>
                          </m:r>
                          <m:r>
                            <a:rPr lang="en-US" b="1" i="1">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𝑨</m:t>
                              </m:r>
                            </m:e>
                            <m:sub>
                              <m:r>
                                <a:rPr lang="en-US" b="1">
                                  <a:latin typeface="Cambria Math" panose="02040503050406030204" pitchFamily="18" charset="0"/>
                                </a:rPr>
                                <m:t>𝒊</m:t>
                              </m:r>
                            </m:sub>
                          </m:sSub>
                          <m:r>
                            <a:rPr lang="en-US" b="1">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𝒂</m:t>
                              </m:r>
                            </m:e>
                            <m:sub>
                              <m:r>
                                <a:rPr lang="en-US" b="1">
                                  <a:latin typeface="Cambria Math" panose="02040503050406030204" pitchFamily="18" charset="0"/>
                                </a:rPr>
                                <m:t>𝒊</m:t>
                              </m:r>
                            </m:sub>
                          </m:sSub>
                          <m:r>
                            <a:rPr lang="en-US" b="1" i="1">
                              <a:latin typeface="Cambria Math" panose="02040503050406030204" pitchFamily="18" charset="0"/>
                            </a:rPr>
                            <m:t>)</m:t>
                          </m:r>
                        </m:den>
                      </m:f>
                    </m:oMath>
                  </a14:m>
                  <a:r>
                    <a:rPr lang="en-US" b="1" dirty="0">
                      <a:latin typeface="Cambria Math" panose="02040503050406030204" pitchFamily="18" charset="0"/>
                    </a:rPr>
                    <a:t>     </a:t>
                  </a:r>
                  <a:r>
                    <a:rPr lang="en-US" dirty="0">
                      <a:latin typeface="Cambria Math" panose="02040503050406030204" pitchFamily="18" charset="0"/>
                    </a:rPr>
                    <a:t>(after </a:t>
                  </a:r>
                  <a14:m>
                    <m:oMath xmlns:m="http://schemas.openxmlformats.org/officeDocument/2006/math">
                      <m:r>
                        <a:rPr lang="en-US" b="1" i="1" dirty="0">
                          <a:latin typeface="Cambria Math" panose="02040503050406030204" pitchFamily="18" charset="0"/>
                        </a:rPr>
                        <m:t>𝒊</m:t>
                      </m:r>
                    </m:oMath>
                  </a14:m>
                  <a:r>
                    <a:rPr lang="en-US" baseline="-25000" dirty="0" err="1">
                      <a:latin typeface="Cambria Math" panose="02040503050406030204" pitchFamily="18" charset="0"/>
                    </a:rPr>
                    <a:t>th</a:t>
                  </a:r>
                  <a:r>
                    <a:rPr lang="en-US" dirty="0">
                      <a:latin typeface="Cambria Math" panose="02040503050406030204" pitchFamily="18" charset="0"/>
                    </a:rPr>
                    <a:t> generated sample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𝒙</m:t>
                              </m:r>
                            </m:e>
                          </m:acc>
                        </m:e>
                        <m:sub>
                          <m:r>
                            <a:rPr lang="en-US" b="1" i="1">
                              <a:latin typeface="Cambria Math" panose="02040503050406030204" pitchFamily="18" charset="0"/>
                            </a:rPr>
                            <m:t>𝒊</m:t>
                          </m:r>
                        </m:sub>
                      </m:sSub>
                    </m:oMath>
                  </a14:m>
                  <a:r>
                    <a:rPr lang="en-US" dirty="0">
                      <a:latin typeface="Cambria Math" panose="02040503050406030204" pitchFamily="18" charset="0"/>
                    </a:rPr>
                    <a:t> in </a:t>
                  </a:r>
                  <a14:m>
                    <m:oMath xmlns:m="http://schemas.openxmlformats.org/officeDocument/2006/math">
                      <m:r>
                        <a:rPr lang="en-US" b="1" i="1" dirty="0">
                          <a:latin typeface="Cambria Math" panose="02040503050406030204" pitchFamily="18" charset="0"/>
                        </a:rPr>
                        <m:t>𝒏</m:t>
                      </m:r>
                    </m:oMath>
                  </a14:m>
                  <a:r>
                    <a:rPr lang="en-US" dirty="0">
                      <a:latin typeface="Cambria Math" panose="02040503050406030204" pitchFamily="18" charset="0"/>
                    </a:rPr>
                    <a:t>-dimensional unit hypercube),</a:t>
                  </a:r>
                </a:p>
                <a:p>
                  <a:pPr>
                    <a:spcBef>
                      <a:spcPts val="1200"/>
                    </a:spcBef>
                  </a:pPr>
                  <a:r>
                    <a:rPr lang="en-US" dirty="0">
                      <a:latin typeface="Cambria Math" panose="02040503050406030204" pitchFamily="18" charset="0"/>
                    </a:rPr>
                    <a:t>where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𝒊</m:t>
                          </m:r>
                        </m:sub>
                      </m:sSub>
                      <m:r>
                        <a:rPr lang="en-US" b="1" i="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𝒊</m:t>
                          </m:r>
                        </m:e>
                        <m:sup>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𝒏</m:t>
                              </m:r>
                            </m:den>
                          </m:f>
                        </m:sup>
                      </m:sSup>
                    </m:oMath>
                  </a14:m>
                  <a:r>
                    <a:rPr lang="en-US" dirty="0">
                      <a:latin typeface="Cambria Math" panose="02040503050406030204" pitchFamily="18" charset="0"/>
                    </a:rPr>
                    <a:t>  is a good  heuristic approximation for the intended average nearest</a:t>
                  </a:r>
                </a:p>
                <a:p>
                  <a:r>
                    <a:rPr lang="en-US" dirty="0">
                      <a:latin typeface="Cambria Math" panose="02040503050406030204" pitchFamily="18" charset="0"/>
                    </a:rPr>
                    <a:t>neighbor distance taken from Bhattacharyya &amp; </a:t>
                  </a:r>
                  <a:r>
                    <a:rPr lang="en-US" dirty="0" err="1">
                      <a:latin typeface="Cambria Math" panose="02040503050406030204" pitchFamily="18" charset="0"/>
                    </a:rPr>
                    <a:t>Chakrabarti</a:t>
                  </a:r>
                  <a:r>
                    <a:rPr lang="en-US" dirty="0">
                      <a:latin typeface="Cambria Math" panose="02040503050406030204" pitchFamily="18" charset="0"/>
                    </a:rPr>
                    <a:t> (2008);</a:t>
                  </a:r>
                </a:p>
                <a:p>
                  <a:endParaRPr lang="en-US" dirty="0">
                    <a:latin typeface="Cambria Math" panose="02040503050406030204" pitchFamily="18" charset="0"/>
                  </a:endParaRPr>
                </a:p>
                <a:p>
                  <a:endParaRPr lang="en-US" dirty="0">
                    <a:latin typeface="Cambria Math" panose="02040503050406030204" pitchFamily="18" charset="0"/>
                  </a:endParaRPr>
                </a:p>
                <a:p>
                  <a:pPr>
                    <a:spcBef>
                      <a:spcPts val="1200"/>
                    </a:spcBef>
                    <a:spcAft>
                      <a:spcPts val="600"/>
                    </a:spcAft>
                  </a:pPr>
                  <a:endParaRPr lang="en-US" dirty="0">
                    <a:latin typeface="Cambria Math" panose="02040503050406030204" pitchFamily="18" charset="0"/>
                  </a:endParaRPr>
                </a:p>
                <a:p>
                  <a:pPr>
                    <a:spcBef>
                      <a:spcPts val="1200"/>
                    </a:spcBef>
                    <a:spcAft>
                      <a:spcPts val="600"/>
                    </a:spcAft>
                  </a:pPr>
                  <a:r>
                    <a:rPr lang="en-US" dirty="0">
                      <a:latin typeface="Cambria Math" panose="02040503050406030204" pitchFamily="18"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𝒂</m:t>
                          </m:r>
                        </m:e>
                        <m:sub>
                          <m:r>
                            <a:rPr lang="en-US" i="1">
                              <a:latin typeface="Cambria Math" panose="02040503050406030204" pitchFamily="18" charset="0"/>
                            </a:rPr>
                            <m:t>𝟏</m:t>
                          </m:r>
                        </m:sub>
                      </m:sSub>
                      <m:r>
                        <a:rPr lang="en-US" i="1">
                          <a:latin typeface="Cambria Math" panose="02040503050406030204" pitchFamily="18" charset="0"/>
                        </a:rPr>
                        <m:t>=</m:t>
                      </m:r>
                      <m:r>
                        <a:rPr lang="en-US" i="1">
                          <a:latin typeface="Cambria Math" panose="02040503050406030204" pitchFamily="18" charset="0"/>
                        </a:rPr>
                        <m:t>𝟏</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𝒂</m:t>
                          </m:r>
                        </m:e>
                        <m:sub>
                          <m:r>
                            <a:rPr lang="en-US" i="1">
                              <a:latin typeface="Cambria Math" panose="02040503050406030204" pitchFamily="18" charset="0"/>
                            </a:rPr>
                            <m:t>𝒊</m:t>
                          </m:r>
                        </m:sub>
                      </m:sSub>
                      <m:r>
                        <a:rPr lang="en-US" b="1" i="1">
                          <a:latin typeface="Cambria Math" panose="02040503050406030204" pitchFamily="18" charset="0"/>
                        </a:rPr>
                        <m:t>=</m:t>
                      </m:r>
                      <m:f>
                        <m:fPr>
                          <m:ctrlPr>
                            <a:rPr lang="en-US" b="1" i="1">
                              <a:latin typeface="Cambria Math" panose="02040503050406030204" pitchFamily="18" charset="0"/>
                              <a:ea typeface="Cambria Math" panose="02040503050406030204" pitchFamily="18" charset="0"/>
                            </a:rPr>
                          </m:ctrlPr>
                        </m:fPr>
                        <m:num>
                          <m:r>
                            <a:rPr lang="en-US" b="1" i="1">
                              <a:latin typeface="Cambria Math" panose="02040503050406030204" pitchFamily="18" charset="0"/>
                              <a:ea typeface="Cambria Math" panose="02040503050406030204" pitchFamily="18" charset="0"/>
                            </a:rPr>
                            <m:t>𝟏</m:t>
                          </m:r>
                        </m:num>
                        <m:den>
                          <m:r>
                            <a:rPr lang="en-US" b="1" i="1">
                              <a:latin typeface="Cambria Math" panose="02040503050406030204" pitchFamily="18" charset="0"/>
                              <a:ea typeface="Cambria Math" panose="02040503050406030204" pitchFamily="18" charset="0"/>
                            </a:rPr>
                            <m:t>𝒊</m:t>
                          </m:r>
                        </m:den>
                      </m:f>
                      <m:r>
                        <a:rPr lang="en-US" b="1" i="1">
                          <a:latin typeface="Cambria Math" panose="02040503050406030204" pitchFamily="18" charset="0"/>
                          <a:ea typeface="Cambria Math" panose="02040503050406030204" pitchFamily="18" charset="0"/>
                        </a:rPr>
                        <m:t>∙</m:t>
                      </m:r>
                      <m:nary>
                        <m:naryPr>
                          <m:chr m:val="∑"/>
                          <m:ctrlPr>
                            <a:rPr lang="en-US" b="1" i="1">
                              <a:latin typeface="Cambria Math" panose="02040503050406030204" pitchFamily="18" charset="0"/>
                            </a:rPr>
                          </m:ctrlPr>
                        </m:naryPr>
                        <m:sub>
                          <m:r>
                            <m:rPr>
                              <m:brk m:alnAt="23"/>
                            </m:rPr>
                            <a:rPr lang="en-US" b="1" i="1">
                              <a:latin typeface="Cambria Math" panose="02040503050406030204" pitchFamily="18" charset="0"/>
                            </a:rPr>
                            <m:t>𝒋</m:t>
                          </m:r>
                          <m:r>
                            <a:rPr lang="en-US" b="1" i="1">
                              <a:latin typeface="Cambria Math" panose="02040503050406030204" pitchFamily="18" charset="0"/>
                            </a:rPr>
                            <m:t>=</m:t>
                          </m:r>
                          <m:r>
                            <a:rPr lang="en-US" b="1" i="1">
                              <a:latin typeface="Cambria Math" panose="02040503050406030204" pitchFamily="18" charset="0"/>
                            </a:rPr>
                            <m:t>𝟏</m:t>
                          </m:r>
                        </m:sub>
                        <m:sup>
                          <m:r>
                            <a:rPr lang="en-US" b="1" i="1">
                              <a:latin typeface="Cambria Math" panose="02040503050406030204" pitchFamily="18" charset="0"/>
                            </a:rPr>
                            <m:t>𝒊</m:t>
                          </m:r>
                        </m:sup>
                        <m:e>
                          <m:func>
                            <m:funcPr>
                              <m:ctrlPr>
                                <a:rPr lang="en-US" b="1" i="1">
                                  <a:latin typeface="Cambria Math" panose="02040503050406030204" pitchFamily="18" charset="0"/>
                                </a:rPr>
                              </m:ctrlPr>
                            </m:funcPr>
                            <m:fName>
                              <m:sSub>
                                <m:sSubPr>
                                  <m:ctrlPr>
                                    <a:rPr lang="en-US" b="1" i="1">
                                      <a:latin typeface="Cambria Math" panose="02040503050406030204" pitchFamily="18" charset="0"/>
                                    </a:rPr>
                                  </m:ctrlPr>
                                </m:sSubPr>
                                <m:e>
                                  <m:r>
                                    <a:rPr lang="en-US" b="1">
                                      <a:latin typeface="Cambria Math" panose="02040503050406030204" pitchFamily="18" charset="0"/>
                                    </a:rPr>
                                    <m:t>𝐦𝐢𝐧</m:t>
                                  </m:r>
                                </m:e>
                                <m:sub>
                                  <m:r>
                                    <a:rPr lang="en-US" b="1" i="1">
                                      <a:latin typeface="Cambria Math" panose="02040503050406030204" pitchFamily="18" charset="0"/>
                                    </a:rPr>
                                    <m:t>𝒌</m:t>
                                  </m:r>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𝒊</m:t>
                                      </m:r>
                                    </m:e>
                                  </m:acc>
                                  <m:r>
                                    <a:rPr lang="en-US" b="1" i="1">
                                      <a:latin typeface="Cambria Math" panose="02040503050406030204" pitchFamily="18" charset="0"/>
                                    </a:rPr>
                                    <m:t>;</m:t>
                                  </m:r>
                                  <m:r>
                                    <a:rPr lang="en-US" b="1" i="1">
                                      <a:latin typeface="Cambria Math" panose="02040503050406030204" pitchFamily="18" charset="0"/>
                                    </a:rPr>
                                    <m:t>𝒌</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𝒋</m:t>
                                  </m:r>
                                </m:sub>
                              </m:sSub>
                            </m:fName>
                            <m:e>
                              <m:d>
                                <m:dPr>
                                  <m:begChr m:val="["/>
                                  <m:endChr m:val="]"/>
                                  <m:ctrlPr>
                                    <a:rPr lang="en-US" b="1" i="1">
                                      <a:latin typeface="Cambria Math" panose="02040503050406030204" pitchFamily="18" charset="0"/>
                                    </a:rPr>
                                  </m:ctrlPr>
                                </m:dPr>
                                <m:e>
                                  <m:r>
                                    <a:rPr lang="en-US" b="1" i="1">
                                      <a:latin typeface="Cambria Math" panose="02040503050406030204" pitchFamily="18" charset="0"/>
                                    </a:rPr>
                                    <m:t>𝒅</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𝒙</m:t>
                                              </m:r>
                                            </m:e>
                                          </m:acc>
                                        </m:e>
                                        <m:sub>
                                          <m:r>
                                            <a:rPr lang="en-US" b="1" i="1">
                                              <a:latin typeface="Cambria Math" panose="02040503050406030204" pitchFamily="18" charset="0"/>
                                            </a:rPr>
                                            <m:t>𝒋</m:t>
                                          </m:r>
                                        </m:sub>
                                      </m:sSub>
                                      <m:r>
                                        <a:rPr lang="en-US" b="1" i="1">
                                          <a:latin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𝒙</m:t>
                                              </m:r>
                                            </m:e>
                                          </m:acc>
                                        </m:e>
                                        <m:sub>
                                          <m:r>
                                            <a:rPr lang="en-US" b="1" i="1">
                                              <a:latin typeface="Cambria Math" panose="02040503050406030204" pitchFamily="18" charset="0"/>
                                            </a:rPr>
                                            <m:t>𝒌</m:t>
                                          </m:r>
                                        </m:sub>
                                      </m:sSub>
                                    </m:e>
                                  </m:d>
                                </m:e>
                              </m:d>
                            </m:e>
                          </m:func>
                        </m:e>
                      </m:nary>
                    </m:oMath>
                  </a14:m>
                  <a:r>
                    <a:rPr lang="en-US" b="1" dirty="0"/>
                    <a:t>     </a:t>
                  </a:r>
                  <a:r>
                    <a:rPr lang="en-US" dirty="0">
                      <a:latin typeface="Cambria Math" panose="02040503050406030204" pitchFamily="18" charset="0"/>
                    </a:rPr>
                    <a:t>(</a:t>
                  </a:r>
                  <a14:m>
                    <m:oMath xmlns:m="http://schemas.openxmlformats.org/officeDocument/2006/math">
                      <m:r>
                        <a:rPr lang="en-US" b="1" i="1" dirty="0">
                          <a:latin typeface="Cambria Math" panose="02040503050406030204" pitchFamily="18" charset="0"/>
                        </a:rPr>
                        <m:t>𝒅</m:t>
                      </m:r>
                    </m:oMath>
                  </a14:m>
                  <a:r>
                    <a:rPr lang="en-US" dirty="0">
                      <a:latin typeface="Cambria Math" panose="02040503050406030204" pitchFamily="18" charset="0"/>
                    </a:rPr>
                    <a:t> – Euclidian distance).</a:t>
                  </a:r>
                </a:p>
              </p:txBody>
            </p:sp>
          </mc:Choice>
          <mc:Fallback xmlns="">
            <p:sp>
              <p:nvSpPr>
                <p:cNvPr id="11" name="Rectangle 10"/>
                <p:cNvSpPr>
                  <a:spLocks noRot="1" noChangeAspect="1" noMove="1" noResize="1" noEditPoints="1" noAdjustHandles="1" noChangeArrowheads="1" noChangeShapeType="1" noTextEdit="1"/>
                </p:cNvSpPr>
                <p:nvPr/>
              </p:nvSpPr>
              <p:spPr>
                <a:xfrm>
                  <a:off x="437990" y="886003"/>
                  <a:ext cx="11571758" cy="4839402"/>
                </a:xfrm>
                <a:prstGeom prst="rect">
                  <a:avLst/>
                </a:prstGeom>
                <a:blipFill>
                  <a:blip r:embed="rId2"/>
                  <a:stretch>
                    <a:fillRect l="-368" t="-501" r="-315" b="-11779"/>
                  </a:stretch>
                </a:blipFill>
                <a:ln w="25400">
                  <a:solidFill>
                    <a:schemeClr val="tx1"/>
                  </a:solidFill>
                </a:ln>
              </p:spPr>
              <p:txBody>
                <a:bodyPr/>
                <a:lstStyle/>
                <a:p>
                  <a:r>
                    <a:rPr lang="en-US">
                      <a:noFill/>
                    </a:rPr>
                    <a:t> </a:t>
                  </a:r>
                </a:p>
              </p:txBody>
            </p:sp>
          </mc:Fallback>
        </mc:AlternateContent>
        <p:sp>
          <p:nvSpPr>
            <p:cNvPr id="2" name="Rectangle 1"/>
            <p:cNvSpPr/>
            <p:nvPr/>
          </p:nvSpPr>
          <p:spPr>
            <a:xfrm>
              <a:off x="509047" y="4248077"/>
              <a:ext cx="6985262" cy="738664"/>
            </a:xfrm>
            <a:prstGeom prst="rect">
              <a:avLst/>
            </a:prstGeom>
            <a:ln>
              <a:solidFill>
                <a:schemeClr val="tx1"/>
              </a:solidFill>
            </a:ln>
          </p:spPr>
          <p:txBody>
            <a:bodyPr wrap="square">
              <a:spAutoFit/>
            </a:bodyPr>
            <a:lstStyle/>
            <a:p>
              <a:r>
                <a:rPr lang="en-US" sz="1400" dirty="0">
                  <a:latin typeface="Cambria Math" panose="02040503050406030204" pitchFamily="18" charset="0"/>
                </a:rPr>
                <a:t>Bhattacharyya, P., &amp; </a:t>
              </a:r>
              <a:r>
                <a:rPr lang="en-US" sz="1400" dirty="0" err="1">
                  <a:latin typeface="Cambria Math" panose="02040503050406030204" pitchFamily="18" charset="0"/>
                </a:rPr>
                <a:t>Chakrabarti</a:t>
              </a:r>
              <a:r>
                <a:rPr lang="en-US" sz="1400" dirty="0">
                  <a:latin typeface="Cambria Math" panose="02040503050406030204" pitchFamily="18" charset="0"/>
                </a:rPr>
                <a:t>, B. K. (2008). The Mean Distance to the </a:t>
              </a:r>
              <a:r>
                <a:rPr lang="en-US" sz="1400" i="1" dirty="0">
                  <a:latin typeface="Cambria Math" panose="02040503050406030204" pitchFamily="18" charset="0"/>
                </a:rPr>
                <a:t>n</a:t>
              </a:r>
              <a:r>
                <a:rPr lang="en-US" sz="1400" dirty="0">
                  <a:latin typeface="Cambria Math" panose="02040503050406030204" pitchFamily="18" charset="0"/>
                </a:rPr>
                <a:t>th </a:t>
              </a:r>
              <a:r>
                <a:rPr lang="en-US" sz="1400" dirty="0" err="1">
                  <a:latin typeface="Cambria Math" panose="02040503050406030204" pitchFamily="18" charset="0"/>
                </a:rPr>
                <a:t>Neighbour</a:t>
              </a:r>
              <a:r>
                <a:rPr lang="en-US" sz="1400" dirty="0">
                  <a:latin typeface="Cambria Math" panose="02040503050406030204" pitchFamily="18" charset="0"/>
                </a:rPr>
                <a:t> in a Uniform Distribution of Random Points: An Application of Probability Theory. </a:t>
              </a:r>
              <a:r>
                <a:rPr lang="en-US" sz="1400" i="1" dirty="0">
                  <a:latin typeface="Cambria Math" panose="02040503050406030204" pitchFamily="18" charset="0"/>
                </a:rPr>
                <a:t>European Journal of Physics, 29</a:t>
              </a:r>
              <a:r>
                <a:rPr lang="en-US" sz="1400" dirty="0">
                  <a:latin typeface="Cambria Math" panose="02040503050406030204" pitchFamily="18" charset="0"/>
                </a:rPr>
                <a:t>(3), 639-645. </a:t>
              </a:r>
              <a:r>
                <a:rPr lang="en-GB" sz="1400" dirty="0">
                  <a:latin typeface="Cambria Math" panose="02040503050406030204" pitchFamily="18" charset="0"/>
                </a:rPr>
                <a:t>https://doi.org/</a:t>
              </a:r>
              <a:r>
                <a:rPr lang="fi-FI" sz="1400" dirty="0">
                  <a:latin typeface="Cambria Math" panose="02040503050406030204" pitchFamily="18" charset="0"/>
                </a:rPr>
                <a:t>10.1088/0143-0807/29/3/023</a:t>
              </a:r>
              <a:endParaRPr lang="en-US" sz="1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4256" y="3186258"/>
              <a:ext cx="2691616" cy="3420412"/>
            </a:xfrm>
            <a:prstGeom prst="rect">
              <a:avLst/>
            </a:prstGeom>
            <a:noFill/>
            <a:ln w="25400">
              <a:solidFill>
                <a:srgbClr val="7030A0"/>
              </a:solidFill>
            </a:ln>
          </p:spPr>
        </p:pic>
        <p:sp>
          <p:nvSpPr>
            <p:cNvPr id="9" name="Rectangle 8"/>
            <p:cNvSpPr/>
            <p:nvPr/>
          </p:nvSpPr>
          <p:spPr>
            <a:xfrm>
              <a:off x="6372517" y="5834413"/>
              <a:ext cx="3478777" cy="738664"/>
            </a:xfrm>
            <a:prstGeom prst="rect">
              <a:avLst/>
            </a:prstGeom>
            <a:solidFill>
              <a:schemeClr val="bg1"/>
            </a:solidFill>
            <a:ln w="19050">
              <a:solidFill>
                <a:schemeClr val="tx1"/>
              </a:solidFill>
            </a:ln>
          </p:spPr>
          <p:txBody>
            <a:bodyPr wrap="square">
              <a:spAutoFit/>
            </a:bodyPr>
            <a:lstStyle/>
            <a:p>
              <a:pPr algn="just"/>
              <a:r>
                <a:rPr lang="en-US" sz="1400" dirty="0">
                  <a:latin typeface="Times New Roman" panose="02020603050405020304" pitchFamily="18" charset="0"/>
                  <a:ea typeface="SimSun" panose="02010600030101010101" pitchFamily="2" charset="-122"/>
                </a:rPr>
                <a:t>Example illustrating “Uniformity” component of Cloning-GAN (based on iterative computing regarding 10 generated samples)</a:t>
              </a:r>
              <a:endParaRPr lang="en-US" sz="1400" dirty="0"/>
            </a:p>
          </p:txBody>
        </p:sp>
        <mc:AlternateContent xmlns:mc="http://schemas.openxmlformats.org/markup-compatibility/2006" xmlns:a14="http://schemas.microsoft.com/office/drawing/2010/main">
          <mc:Choice Requires="a14">
            <p:sp>
              <p:nvSpPr>
                <p:cNvPr id="3" name="Rectangle 2"/>
                <p:cNvSpPr/>
                <p:nvPr/>
              </p:nvSpPr>
              <p:spPr>
                <a:xfrm>
                  <a:off x="556183" y="5787278"/>
                  <a:ext cx="5714822" cy="861774"/>
                </a:xfrm>
                <a:prstGeom prst="rect">
                  <a:avLst/>
                </a:prstGeom>
                <a:ln w="19050">
                  <a:solidFill>
                    <a:schemeClr val="tx1"/>
                  </a:solidFill>
                </a:ln>
              </p:spPr>
              <p:txBody>
                <a:bodyPr wrap="square">
                  <a:spAutoFit/>
                </a:bodyPr>
                <a:lstStyle/>
                <a:p>
                  <a:pPr indent="155575" algn="just">
                    <a:lnSpc>
                      <a:spcPts val="1200"/>
                    </a:lnSpc>
                    <a:spcAft>
                      <a:spcPts val="1200"/>
                    </a:spcAft>
                  </a:pPr>
                  <a:r>
                    <a:rPr lang="en-US" sz="1200" dirty="0">
                      <a:latin typeface="Times New Roman" panose="02020603050405020304" pitchFamily="18" charset="0"/>
                      <a:ea typeface="SimSun" panose="02010600030101010101" pitchFamily="2" charset="-122"/>
                    </a:rPr>
                    <a:t>One may see that this calculation regarding each generated sample takes into account information on previously generated samples. However, it does not consume much memory for it. For each previously generated sample, the process keeps in its memory only the distance to its nearest neighbor (i.e., collecting the minimal distances needed to calculate </a:t>
                  </a:r>
                  <a14:m>
                    <m:oMath xmlns:m="http://schemas.openxmlformats.org/officeDocument/2006/math">
                      <m:sSub>
                        <m:sSubPr>
                          <m:ctrlPr>
                            <a:rPr lang="fi-FI" sz="1200" b="1" i="1">
                              <a:latin typeface="Cambria Math" panose="02040503050406030204" pitchFamily="18" charset="0"/>
                              <a:ea typeface="SimSun" panose="02010600030101010101" pitchFamily="2" charset="-122"/>
                            </a:rPr>
                          </m:ctrlPr>
                        </m:sSubPr>
                        <m:e>
                          <m:r>
                            <a:rPr lang="en-US" sz="1200" b="1" i="1">
                              <a:latin typeface="Cambria Math" panose="02040503050406030204" pitchFamily="18" charset="0"/>
                              <a:ea typeface="SimSun" panose="02010600030101010101" pitchFamily="2" charset="-122"/>
                            </a:rPr>
                            <m:t>𝒂</m:t>
                          </m:r>
                        </m:e>
                        <m:sub>
                          <m:r>
                            <a:rPr lang="en-US" sz="1200" b="1" i="1">
                              <a:latin typeface="Cambria Math" panose="02040503050406030204" pitchFamily="18" charset="0"/>
                              <a:ea typeface="SimSun" panose="02010600030101010101" pitchFamily="2" charset="-122"/>
                            </a:rPr>
                            <m:t>𝒊</m:t>
                          </m:r>
                        </m:sub>
                      </m:sSub>
                    </m:oMath>
                  </a14:m>
                  <a:r>
                    <a:rPr lang="en-US" sz="1200" dirty="0">
                      <a:latin typeface="Times New Roman" panose="02020603050405020304" pitchFamily="18" charset="0"/>
                      <a:ea typeface="SimSun" panose="02010600030101010101" pitchFamily="2" charset="-122"/>
                    </a:rPr>
                    <a:t>) and refines it when a new sample arrives. </a:t>
                  </a:r>
                  <a:endParaRPr lang="fi-FI" sz="1200" dirty="0">
                    <a:latin typeface="Times New Roman" panose="02020603050405020304" pitchFamily="18" charset="0"/>
                    <a:ea typeface="SimSun" panose="02010600030101010101" pitchFamily="2" charset="-122"/>
                  </a:endParaRPr>
                </a:p>
              </p:txBody>
            </p:sp>
          </mc:Choice>
          <mc:Fallback xmlns="">
            <p:sp>
              <p:nvSpPr>
                <p:cNvPr id="3" name="Rectangle 2"/>
                <p:cNvSpPr>
                  <a:spLocks noRot="1" noChangeAspect="1" noMove="1" noResize="1" noEditPoints="1" noAdjustHandles="1" noChangeArrowheads="1" noChangeShapeType="1" noTextEdit="1"/>
                </p:cNvSpPr>
                <p:nvPr/>
              </p:nvSpPr>
              <p:spPr>
                <a:xfrm>
                  <a:off x="556183" y="5787278"/>
                  <a:ext cx="5714822" cy="861774"/>
                </a:xfrm>
                <a:prstGeom prst="rect">
                  <a:avLst/>
                </a:prstGeom>
                <a:blipFill>
                  <a:blip r:embed="rId4"/>
                  <a:stretch>
                    <a:fillRect t="-2759" b="-2759"/>
                  </a:stretch>
                </a:blipFill>
                <a:ln w="19050">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444162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105830" y="1388510"/>
            <a:ext cx="7007613" cy="533525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0578" y="1390503"/>
            <a:ext cx="4794005" cy="533525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98091" y="2948860"/>
            <a:ext cx="4689796" cy="3728777"/>
            <a:chOff x="147782" y="2752115"/>
            <a:chExt cx="4755506" cy="3728777"/>
          </a:xfrm>
        </p:grpSpPr>
        <p:pic>
          <p:nvPicPr>
            <p:cNvPr id="2" name="Picture 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782" y="2752115"/>
              <a:ext cx="4655127" cy="3442364"/>
            </a:xfrm>
            <a:prstGeom prst="rect">
              <a:avLst/>
            </a:prstGeom>
            <a:noFill/>
            <a:ln>
              <a:noFill/>
            </a:ln>
          </p:spPr>
        </p:pic>
        <p:sp>
          <p:nvSpPr>
            <p:cNvPr id="3" name="Rectangle 2"/>
            <p:cNvSpPr/>
            <p:nvPr/>
          </p:nvSpPr>
          <p:spPr>
            <a:xfrm>
              <a:off x="1108171" y="6019227"/>
              <a:ext cx="3795117" cy="461665"/>
            </a:xfrm>
            <a:prstGeom prst="rect">
              <a:avLst/>
            </a:prstGeom>
          </p:spPr>
          <p:txBody>
            <a:bodyPr wrap="square">
              <a:spAutoFit/>
            </a:bodyPr>
            <a:lstStyle/>
            <a:p>
              <a:pPr algn="just"/>
              <a:r>
                <a:rPr lang="en-US" sz="1200" dirty="0">
                  <a:latin typeface="Times New Roman" panose="02020603050405020304" pitchFamily="18" charset="0"/>
                  <a:ea typeface="SimSun" panose="02010600030101010101" pitchFamily="2" charset="-122"/>
                </a:rPr>
                <a:t>Plots show a trade-off among the importance of the GENERATOR’s loss function components during training</a:t>
              </a:r>
              <a:endParaRPr lang="en-US" sz="1200" dirty="0"/>
            </a:p>
          </p:txBody>
        </p:sp>
      </p:grpSp>
      <p:sp>
        <p:nvSpPr>
          <p:cNvPr id="5" name="Rectangle 4"/>
          <p:cNvSpPr/>
          <p:nvPr/>
        </p:nvSpPr>
        <p:spPr>
          <a:xfrm>
            <a:off x="270362" y="19250"/>
            <a:ext cx="11701152" cy="646331"/>
          </a:xfrm>
          <a:prstGeom prst="rect">
            <a:avLst/>
          </a:prstGeom>
        </p:spPr>
        <p:txBody>
          <a:bodyPr wrap="none">
            <a:spAutoFit/>
          </a:bodyPr>
          <a:lstStyle/>
          <a:p>
            <a:r>
              <a:rPr lang="en-US" sz="3600" b="1" dirty="0">
                <a:ln w="22225">
                  <a:solidFill>
                    <a:schemeClr val="accent2"/>
                  </a:solidFill>
                  <a:prstDash val="solid"/>
                </a:ln>
                <a:solidFill>
                  <a:schemeClr val="accent2">
                    <a:lumMod val="40000"/>
                    <a:lumOff val="60000"/>
                  </a:schemeClr>
                </a:solidFill>
              </a:rPr>
              <a:t>Trade-off options among the GENERATOR’s loss components</a:t>
            </a:r>
          </a:p>
        </p:txBody>
      </p:sp>
      <mc:AlternateContent xmlns:mc="http://schemas.openxmlformats.org/markup-compatibility/2006" xmlns:a14="http://schemas.microsoft.com/office/drawing/2010/main">
        <mc:Choice Requires="a14">
          <p:sp>
            <p:nvSpPr>
              <p:cNvPr id="6" name="Rectangle 5"/>
              <p:cNvSpPr/>
              <p:nvPr/>
            </p:nvSpPr>
            <p:spPr>
              <a:xfrm>
                <a:off x="230577" y="698018"/>
                <a:ext cx="11882865" cy="646331"/>
              </a:xfrm>
              <a:prstGeom prst="rect">
                <a:avLst/>
              </a:prstGeom>
              <a:solidFill>
                <a:schemeClr val="bg1">
                  <a:lumMod val="85000"/>
                </a:schemeClr>
              </a:solidFill>
              <a:ln w="19050">
                <a:solidFill>
                  <a:schemeClr val="tx1"/>
                </a:solidFill>
              </a:ln>
            </p:spPr>
            <p:txBody>
              <a:bodyPr wrap="square">
                <a:spAutoFit/>
              </a:bodyPr>
              <a:lstStyle/>
              <a:p>
                <a:r>
                  <a:rPr lang="en-US" dirty="0">
                    <a:latin typeface="Times New Roman" panose="02020603050405020304" pitchFamily="18" charset="0"/>
                    <a:ea typeface="SimSun" panose="02010600030101010101" pitchFamily="2" charset="-122"/>
                  </a:rPr>
                  <a:t>(1) The </a:t>
                </a:r>
                <a:r>
                  <a:rPr lang="en-US" b="1" i="1" dirty="0">
                    <a:latin typeface="Times New Roman" panose="02020603050405020304" pitchFamily="18" charset="0"/>
                    <a:ea typeface="SimSun" panose="02010600030101010101" pitchFamily="2" charset="-122"/>
                  </a:rPr>
                  <a:t>Basic Cloning-GAN </a:t>
                </a:r>
                <a:r>
                  <a:rPr lang="en-US" dirty="0">
                    <a:latin typeface="Times New Roman" panose="02020603050405020304" pitchFamily="18" charset="0"/>
                    <a:ea typeface="SimSun" panose="02010600030101010101" pitchFamily="2" charset="-122"/>
                  </a:rPr>
                  <a:t>(</a:t>
                </a:r>
                <a:r>
                  <a:rPr lang="en-US" b="1" dirty="0">
                    <a:solidFill>
                      <a:srgbClr val="7030A0"/>
                    </a:solidFill>
                    <a:latin typeface="Times New Roman" panose="02020603050405020304" pitchFamily="18" charset="0"/>
                    <a:ea typeface="SimSun" panose="02010600030101010101" pitchFamily="2" charset="-122"/>
                  </a:rPr>
                  <a:t>B-C-GAN</a:t>
                </a:r>
                <a:r>
                  <a:rPr lang="en-US" dirty="0">
                    <a:latin typeface="Times New Roman" panose="02020603050405020304" pitchFamily="18" charset="0"/>
                    <a:ea typeface="SimSun" panose="02010600030101010101" pitchFamily="2" charset="-122"/>
                  </a:rPr>
                  <a:t>) architecture supposes manual initialization and control of weights </a:t>
                </a:r>
                <a14:m>
                  <m:oMath xmlns:m="http://schemas.openxmlformats.org/officeDocument/2006/math">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𝑻</m:t>
                        </m:r>
                      </m:sub>
                    </m:sSub>
                    <m:r>
                      <a:rPr lang="en-US" b="1">
                        <a:latin typeface="Cambria Math" panose="02040503050406030204" pitchFamily="18" charset="0"/>
                        <a:ea typeface="SimSun" panose="02010600030101010101" pitchFamily="2" charset="-122"/>
                        <a:cs typeface="Times New Roman" panose="02020603050405020304" pitchFamily="18" charset="0"/>
                      </a:rPr>
                      <m:t>,</m:t>
                    </m:r>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𝑪</m:t>
                        </m:r>
                      </m:sub>
                    </m:sSub>
                    <m:r>
                      <a:rPr lang="en-US" b="1" i="1">
                        <a:latin typeface="Cambria Math" panose="02040503050406030204" pitchFamily="18" charset="0"/>
                        <a:ea typeface="SimSun" panose="02010600030101010101" pitchFamily="2" charset="-122"/>
                        <a:cs typeface="Times New Roman" panose="02020603050405020304" pitchFamily="18" charset="0"/>
                      </a:rPr>
                      <m:t>, </m:t>
                    </m:r>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𝑼</m:t>
                        </m:r>
                      </m:sub>
                    </m:sSub>
                  </m:oMath>
                </a14:m>
                <a:r>
                  <a:rPr lang="en-US" dirty="0">
                    <a:latin typeface="Times New Roman" panose="02020603050405020304" pitchFamily="18" charset="0"/>
                    <a:ea typeface="SimSun" panose="02010600030101010101" pitchFamily="2" charset="-122"/>
                  </a:rPr>
                  <a:t> (assuming that </a:t>
                </a:r>
                <a14:m>
                  <m:oMath xmlns:m="http://schemas.openxmlformats.org/officeDocument/2006/math">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𝑻</m:t>
                        </m:r>
                      </m:sub>
                    </m:sSub>
                    <m:r>
                      <a:rPr lang="en-US" b="1">
                        <a:latin typeface="Cambria Math" panose="02040503050406030204" pitchFamily="18" charset="0"/>
                        <a:ea typeface="SimSun" panose="02010600030101010101" pitchFamily="2" charset="-122"/>
                        <a:cs typeface="Times New Roman" panose="02020603050405020304" pitchFamily="18" charset="0"/>
                      </a:rPr>
                      <m:t>+</m:t>
                    </m:r>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𝑪</m:t>
                        </m:r>
                      </m:sub>
                    </m:sSub>
                    <m:r>
                      <a:rPr lang="en-US" b="1">
                        <a:latin typeface="Cambria Math" panose="02040503050406030204" pitchFamily="18" charset="0"/>
                        <a:ea typeface="SimSun" panose="02010600030101010101" pitchFamily="2" charset="-122"/>
                        <a:cs typeface="Times New Roman" panose="02020603050405020304" pitchFamily="18" charset="0"/>
                      </a:rPr>
                      <m:t>+</m:t>
                    </m:r>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𝝀</m:t>
                        </m:r>
                      </m:e>
                      <m:sub>
                        <m:r>
                          <a:rPr lang="en-US" b="1" i="1">
                            <a:latin typeface="Cambria Math" panose="02040503050406030204" pitchFamily="18" charset="0"/>
                            <a:ea typeface="SimSun" panose="02010600030101010101" pitchFamily="2" charset="-122"/>
                            <a:cs typeface="Times New Roman" panose="02020603050405020304" pitchFamily="18" charset="0"/>
                          </a:rPr>
                          <m:t>𝑼</m:t>
                        </m:r>
                      </m:sub>
                    </m:sSub>
                    <m:r>
                      <a:rPr lang="en-US" b="1">
                        <a:latin typeface="Cambria Math" panose="02040503050406030204" pitchFamily="18" charset="0"/>
                        <a:ea typeface="SimSun" panose="02010600030101010101" pitchFamily="2" charset="-122"/>
                        <a:cs typeface="Times New Roman" panose="02020603050405020304" pitchFamily="18" charset="0"/>
                      </a:rPr>
                      <m:t>=</m:t>
                    </m:r>
                    <m:r>
                      <a:rPr lang="en-US" b="1" i="1">
                        <a:latin typeface="Cambria Math" panose="02040503050406030204" pitchFamily="18" charset="0"/>
                        <a:ea typeface="SimSun" panose="02010600030101010101" pitchFamily="2" charset="-122"/>
                        <a:cs typeface="Times New Roman" panose="02020603050405020304" pitchFamily="18" charset="0"/>
                      </a:rPr>
                      <m:t>𝟏</m:t>
                    </m:r>
                  </m:oMath>
                </a14:m>
                <a:r>
                  <a:rPr lang="en-US" dirty="0">
                    <a:latin typeface="Times New Roman" panose="02020603050405020304" pitchFamily="18" charset="0"/>
                    <a:ea typeface="SimSun" panose="02010600030101010101" pitchFamily="2" charset="-122"/>
                  </a:rPr>
                  <a:t>), which will be considered as constants until changed manually if needed.</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30577" y="698018"/>
                <a:ext cx="11882865" cy="646331"/>
              </a:xfrm>
              <a:prstGeom prst="rect">
                <a:avLst/>
              </a:prstGeom>
              <a:blipFill>
                <a:blip r:embed="rId3"/>
                <a:stretch>
                  <a:fillRect l="-410" t="-4587" b="-11009"/>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7140" y="1465919"/>
                <a:ext cx="4355110" cy="1477328"/>
              </a:xfrm>
              <a:prstGeom prst="rect">
                <a:avLst/>
              </a:prstGeom>
            </p:spPr>
            <p:txBody>
              <a:bodyPr wrap="square">
                <a:spAutoFit/>
              </a:bodyPr>
              <a:lstStyle/>
              <a:p>
                <a:pPr algn="just"/>
                <a:r>
                  <a:rPr lang="en-US" dirty="0">
                    <a:latin typeface="Times New Roman" panose="02020603050405020304" pitchFamily="18" charset="0"/>
                    <a:ea typeface="SimSun" panose="02010600030101010101" pitchFamily="2" charset="-122"/>
                  </a:rPr>
                  <a:t>(2) The</a:t>
                </a:r>
                <a:r>
                  <a:rPr lang="en-US" b="1" i="1" dirty="0">
                    <a:latin typeface="Times New Roman" panose="02020603050405020304" pitchFamily="18" charset="0"/>
                    <a:ea typeface="SimSun" panose="02010600030101010101" pitchFamily="2" charset="-122"/>
                  </a:rPr>
                  <a:t> Dynamic Cloning-GAN </a:t>
                </a:r>
                <a:r>
                  <a:rPr lang="en-US" dirty="0">
                    <a:latin typeface="Times New Roman" panose="02020603050405020304" pitchFamily="18" charset="0"/>
                    <a:ea typeface="SimSun" panose="02010600030101010101" pitchFamily="2" charset="-122"/>
                  </a:rPr>
                  <a:t>(</a:t>
                </a:r>
                <a:r>
                  <a:rPr lang="en-US" b="1" dirty="0">
                    <a:solidFill>
                      <a:srgbClr val="7030A0"/>
                    </a:solidFill>
                    <a:latin typeface="Times New Roman" panose="02020603050405020304" pitchFamily="18" charset="0"/>
                    <a:ea typeface="SimSun" panose="02010600030101010101" pitchFamily="2" charset="-122"/>
                  </a:rPr>
                  <a:t>D-C-GAN</a:t>
                </a:r>
                <a:r>
                  <a:rPr lang="en-US" dirty="0">
                    <a:latin typeface="Times New Roman" panose="02020603050405020304" pitchFamily="18" charset="0"/>
                    <a:ea typeface="SimSun" panose="02010600030101010101" pitchFamily="2" charset="-122"/>
                  </a:rPr>
                  <a:t>) architecture assumes the dependence of the weights, which correspond to different components of the </a:t>
                </a:r>
                <a:r>
                  <a:rPr lang="en-US" b="1" dirty="0">
                    <a:latin typeface="Times New Roman" panose="02020603050405020304" pitchFamily="18" charset="0"/>
                    <a:ea typeface="SimSun" panose="02010600030101010101" pitchFamily="2" charset="-122"/>
                  </a:rPr>
                  <a:t>GENERATOR</a:t>
                </a:r>
                <a:r>
                  <a:rPr lang="en-US" dirty="0">
                    <a:latin typeface="Times New Roman" panose="02020603050405020304" pitchFamily="18" charset="0"/>
                    <a:ea typeface="SimSun" panose="02010600030101010101" pitchFamily="2" charset="-122"/>
                  </a:rPr>
                  <a:t>’s loss, on the current learning iteration (epoch) </a:t>
                </a:r>
                <a14:m>
                  <m:oMath xmlns:m="http://schemas.openxmlformats.org/officeDocument/2006/math">
                    <m:r>
                      <a:rPr lang="en-US" b="1" i="1">
                        <a:latin typeface="Cambria Math" panose="02040503050406030204" pitchFamily="18" charset="0"/>
                        <a:ea typeface="SimSun" panose="02010600030101010101" pitchFamily="2" charset="-122"/>
                        <a:cs typeface="Times New Roman" panose="02020603050405020304" pitchFamily="18" charset="0"/>
                      </a:rPr>
                      <m:t>𝒊</m:t>
                    </m:r>
                  </m:oMath>
                </a14:m>
                <a:r>
                  <a:rPr lang="en-US" dirty="0"/>
                  <a:t>.</a:t>
                </a:r>
              </a:p>
            </p:txBody>
          </p:sp>
        </mc:Choice>
        <mc:Fallback xmlns="">
          <p:sp>
            <p:nvSpPr>
              <p:cNvPr id="7" name="Rectangle 6"/>
              <p:cNvSpPr>
                <a:spLocks noRot="1" noChangeAspect="1" noMove="1" noResize="1" noEditPoints="1" noAdjustHandles="1" noChangeArrowheads="1" noChangeShapeType="1" noTextEdit="1"/>
              </p:cNvSpPr>
              <p:nvPr/>
            </p:nvSpPr>
            <p:spPr>
              <a:xfrm>
                <a:off x="287140" y="1465919"/>
                <a:ext cx="4355110" cy="1477328"/>
              </a:xfrm>
              <a:prstGeom prst="rect">
                <a:avLst/>
              </a:prstGeom>
              <a:blipFill>
                <a:blip r:embed="rId4"/>
                <a:stretch>
                  <a:fillRect l="-1119" t="-2058" r="-1119" b="-5350"/>
                </a:stretch>
              </a:blipFill>
            </p:spPr>
            <p:txBody>
              <a:bodyPr/>
              <a:lstStyle/>
              <a:p>
                <a:r>
                  <a:rPr lang="en-US">
                    <a:noFill/>
                  </a:rPr>
                  <a:t> </a:t>
                </a:r>
              </a:p>
            </p:txBody>
          </p:sp>
        </mc:Fallback>
      </mc:AlternateContent>
      <p:sp>
        <p:nvSpPr>
          <p:cNvPr id="9" name="Rectangle 8"/>
          <p:cNvSpPr/>
          <p:nvPr/>
        </p:nvSpPr>
        <p:spPr>
          <a:xfrm>
            <a:off x="563084" y="3668500"/>
            <a:ext cx="4022604" cy="954107"/>
          </a:xfrm>
          <a:prstGeom prst="rect">
            <a:avLst/>
          </a:prstGeom>
        </p:spPr>
        <p:txBody>
          <a:bodyPr wrap="square">
            <a:spAutoFit/>
          </a:bodyPr>
          <a:lstStyle/>
          <a:p>
            <a:pPr algn="just"/>
            <a:r>
              <a:rPr lang="en-GB" sz="1400" dirty="0">
                <a:solidFill>
                  <a:srgbClr val="000000"/>
                </a:solidFill>
                <a:latin typeface="Times New Roman" panose="02020603050405020304" pitchFamily="18" charset="0"/>
                <a:ea typeface="Times New Roman" panose="02020603050405020304" pitchFamily="18" charset="0"/>
              </a:rPr>
              <a:t>GENERATOR, like a kind of “young journalist”, in the beginning, learns to ask “different” questions and, when mature with this skill, switches to training his own capability of asking “difficult” questions also.</a:t>
            </a:r>
            <a:endParaRPr lang="en-US" sz="1400" dirty="0"/>
          </a:p>
        </p:txBody>
      </p:sp>
      <mc:AlternateContent xmlns:mc="http://schemas.openxmlformats.org/markup-compatibility/2006" xmlns:a14="http://schemas.microsoft.com/office/drawing/2010/main">
        <mc:Choice Requires="a14">
          <p:sp>
            <p:nvSpPr>
              <p:cNvPr id="10" name="Rectangle 9"/>
              <p:cNvSpPr/>
              <p:nvPr/>
            </p:nvSpPr>
            <p:spPr>
              <a:xfrm>
                <a:off x="5203160" y="1396372"/>
                <a:ext cx="6708787" cy="2185214"/>
              </a:xfrm>
              <a:prstGeom prst="rect">
                <a:avLst/>
              </a:prstGeom>
            </p:spPr>
            <p:txBody>
              <a:bodyPr wrap="square">
                <a:spAutoFit/>
              </a:bodyPr>
              <a:lstStyle/>
              <a:p>
                <a:pPr algn="just"/>
                <a:r>
                  <a:rPr lang="en-US" dirty="0">
                    <a:latin typeface="Times New Roman" panose="02020603050405020304" pitchFamily="18" charset="0"/>
                    <a:ea typeface="SimSun" panose="02010600030101010101" pitchFamily="2" charset="-122"/>
                  </a:rPr>
                  <a:t>(3) The </a:t>
                </a:r>
                <a:r>
                  <a:rPr lang="en-US" b="1" i="1" dirty="0">
                    <a:latin typeface="Times New Roman" panose="02020603050405020304" pitchFamily="18" charset="0"/>
                    <a:ea typeface="SimSun" panose="02010600030101010101" pitchFamily="2" charset="-122"/>
                  </a:rPr>
                  <a:t>“Three Musketeers” (“All for one and one for all”) Cloning-GAN</a:t>
                </a:r>
                <a:r>
                  <a:rPr lang="en-US" dirty="0">
                    <a:latin typeface="Times New Roman" panose="02020603050405020304" pitchFamily="18" charset="0"/>
                    <a:ea typeface="SimSun" panose="02010600030101010101" pitchFamily="2" charset="-122"/>
                  </a:rPr>
                  <a:t> (</a:t>
                </a:r>
                <a:r>
                  <a:rPr lang="en-US" b="1" dirty="0">
                    <a:solidFill>
                      <a:srgbClr val="7030A0"/>
                    </a:solidFill>
                    <a:latin typeface="Times New Roman" panose="02020603050405020304" pitchFamily="18" charset="0"/>
                    <a:ea typeface="SimSun" panose="02010600030101010101" pitchFamily="2" charset="-122"/>
                  </a:rPr>
                  <a:t>3M-C-GAN</a:t>
                </a:r>
                <a:r>
                  <a:rPr lang="en-US" dirty="0">
                    <a:latin typeface="Times New Roman" panose="02020603050405020304" pitchFamily="18" charset="0"/>
                    <a:ea typeface="SimSun" panose="02010600030101010101" pitchFamily="2" charset="-122"/>
                  </a:rPr>
                  <a:t>)</a:t>
                </a:r>
                <a:r>
                  <a:rPr lang="en-US" b="1" i="1" dirty="0">
                    <a:latin typeface="Times New Roman" panose="02020603050405020304" pitchFamily="18" charset="0"/>
                    <a:ea typeface="SimSun" panose="02010600030101010101" pitchFamily="2" charset="-122"/>
                  </a:rPr>
                  <a:t> </a:t>
                </a:r>
                <a:r>
                  <a:rPr lang="en-US" dirty="0">
                    <a:latin typeface="Times New Roman" panose="02020603050405020304" pitchFamily="18" charset="0"/>
                    <a:ea typeface="SimSun" panose="02010600030101010101" pitchFamily="2" charset="-122"/>
                  </a:rPr>
                  <a:t>architecture </a:t>
                </a:r>
                <a:r>
                  <a:rPr lang="en-US" dirty="0">
                    <a:latin typeface="Times New Roman" panose="02020603050405020304" pitchFamily="18" charset="0"/>
                    <a:ea typeface="SimSun" panose="02010600030101010101" pitchFamily="2" charset="-122"/>
                    <a:cs typeface="Times New Roman" panose="02020603050405020304" pitchFamily="18" charset="0"/>
                  </a:rPr>
                  <a:t>supposes splitting the </a:t>
                </a:r>
                <a:r>
                  <a:rPr lang="en-US" b="1" dirty="0">
                    <a:latin typeface="Times New Roman" panose="02020603050405020304" pitchFamily="18" charset="0"/>
                    <a:ea typeface="SimSun" panose="02010600030101010101" pitchFamily="2" charset="-122"/>
                    <a:cs typeface="Times New Roman" panose="02020603050405020304" pitchFamily="18" charset="0"/>
                  </a:rPr>
                  <a:t>GENERATOR</a:t>
                </a:r>
                <a:r>
                  <a:rPr lang="en-US" dirty="0">
                    <a:latin typeface="Times New Roman" panose="02020603050405020304" pitchFamily="18" charset="0"/>
                    <a:ea typeface="SimSun" panose="02010600030101010101" pitchFamily="2" charset="-122"/>
                    <a:cs typeface="Times New Roman" panose="02020603050405020304" pitchFamily="18" charset="0"/>
                  </a:rPr>
                  <a:t> to three (“Turing” or </a:t>
                </a:r>
                <a14:m>
                  <m:oMath xmlns:m="http://schemas.openxmlformats.org/officeDocument/2006/math">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𝔾</m:t>
                        </m:r>
                      </m:e>
                      <m:sub>
                        <m:r>
                          <a:rPr lang="en-US" b="1" i="1">
                            <a:latin typeface="Cambria Math" panose="02040503050406030204" pitchFamily="18" charset="0"/>
                            <a:ea typeface="SimSun" panose="02010600030101010101" pitchFamily="2" charset="-122"/>
                            <a:cs typeface="Times New Roman" panose="02020603050405020304" pitchFamily="18" charset="0"/>
                          </a:rPr>
                          <m:t>𝐓</m:t>
                        </m:r>
                      </m:sub>
                    </m:sSub>
                  </m:oMath>
                </a14:m>
                <a:r>
                  <a:rPr lang="en-US" dirty="0">
                    <a:latin typeface="Times New Roman" panose="02020603050405020304" pitchFamily="18" charset="0"/>
                    <a:ea typeface="SimSun" panose="02010600030101010101" pitchFamily="2" charset="-122"/>
                    <a:cs typeface="Times New Roman" panose="02020603050405020304" pitchFamily="18" charset="0"/>
                  </a:rPr>
                  <a:t>, “Challenge” or </a:t>
                </a:r>
                <a14:m>
                  <m:oMath xmlns:m="http://schemas.openxmlformats.org/officeDocument/2006/math">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𝔾</m:t>
                        </m:r>
                      </m:e>
                      <m:sub>
                        <m:r>
                          <a:rPr lang="en-US" b="1" i="1">
                            <a:latin typeface="Cambria Math" panose="02040503050406030204" pitchFamily="18" charset="0"/>
                            <a:ea typeface="SimSun" panose="02010600030101010101" pitchFamily="2" charset="-122"/>
                            <a:cs typeface="Times New Roman" panose="02020603050405020304" pitchFamily="18" charset="0"/>
                          </a:rPr>
                          <m:t>𝐂</m:t>
                        </m:r>
                      </m:sub>
                    </m:sSub>
                  </m:oMath>
                </a14:m>
                <a:r>
                  <a:rPr lang="en-US" dirty="0">
                    <a:latin typeface="Times New Roman" panose="02020603050405020304" pitchFamily="18" charset="0"/>
                    <a:ea typeface="SimSun" panose="02010600030101010101" pitchFamily="2" charset="-122"/>
                    <a:cs typeface="Times New Roman" panose="02020603050405020304" pitchFamily="18" charset="0"/>
                  </a:rPr>
                  <a:t>, and “Uniformity” or </a:t>
                </a:r>
                <a14:m>
                  <m:oMath xmlns:m="http://schemas.openxmlformats.org/officeDocument/2006/math">
                    <m:sSub>
                      <m:sSubPr>
                        <m:ctrlPr>
                          <a:rPr lang="fi-FI" b="1" i="1">
                            <a:effectLst/>
                            <a:latin typeface="Cambria Math" panose="02040503050406030204" pitchFamily="18" charset="0"/>
                          </a:rPr>
                        </m:ctrlPr>
                      </m:sSubPr>
                      <m:e>
                        <m:r>
                          <a:rPr lang="en-US" b="1" i="1">
                            <a:latin typeface="Cambria Math" panose="02040503050406030204" pitchFamily="18" charset="0"/>
                            <a:ea typeface="SimSun" panose="02010600030101010101" pitchFamily="2" charset="-122"/>
                            <a:cs typeface="Times New Roman" panose="02020603050405020304" pitchFamily="18" charset="0"/>
                          </a:rPr>
                          <m:t>𝔾</m:t>
                        </m:r>
                      </m:e>
                      <m:sub>
                        <m:r>
                          <a:rPr lang="en-US" b="1" i="1">
                            <a:latin typeface="Cambria Math" panose="02040503050406030204" pitchFamily="18" charset="0"/>
                            <a:ea typeface="SimSun" panose="02010600030101010101" pitchFamily="2" charset="-122"/>
                            <a:cs typeface="Times New Roman" panose="02020603050405020304" pitchFamily="18" charset="0"/>
                          </a:rPr>
                          <m:t>𝐔</m:t>
                        </m:r>
                      </m:sub>
                    </m:sSub>
                  </m:oMath>
                </a14:m>
                <a:r>
                  <a:rPr lang="en-US" dirty="0">
                    <a:latin typeface="Times New Roman" panose="02020603050405020304" pitchFamily="18" charset="0"/>
                    <a:ea typeface="SimSun" panose="02010600030101010101" pitchFamily="2" charset="-122"/>
                    <a:cs typeface="Times New Roman" panose="02020603050405020304" pitchFamily="18" charset="0"/>
                  </a:rPr>
                  <a:t>), one responsible for each loss component. </a:t>
                </a:r>
                <a:r>
                  <a:rPr lang="en-US" sz="1600" dirty="0">
                    <a:latin typeface="Times New Roman" panose="02020603050405020304" pitchFamily="18" charset="0"/>
                    <a:cs typeface="Times New Roman" panose="02020603050405020304" pitchFamily="18" charset="0"/>
                  </a:rPr>
                  <a:t>The architecture assumes that, at </a:t>
                </a:r>
                <a14:m>
                  <m:oMath xmlns:m="http://schemas.openxmlformats.org/officeDocument/2006/math">
                    <m:r>
                      <a:rPr lang="en-US" sz="1600" i="1">
                        <a:latin typeface="Cambria Math" panose="02040503050406030204" pitchFamily="18" charset="0"/>
                      </a:rPr>
                      <m:t>𝑖</m:t>
                    </m:r>
                  </m:oMath>
                </a14:m>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iteration, each of three </a:t>
                </a:r>
                <a:r>
                  <a:rPr lang="en-US" sz="1600" b="1" dirty="0">
                    <a:latin typeface="Times New Roman" panose="02020603050405020304" pitchFamily="18" charset="0"/>
                    <a:cs typeface="Times New Roman" panose="02020603050405020304" pitchFamily="18" charset="0"/>
                  </a:rPr>
                  <a:t>GENERATOR</a:t>
                </a:r>
                <a:r>
                  <a:rPr lang="en-US" sz="1600" dirty="0">
                    <a:latin typeface="Times New Roman" panose="02020603050405020304" pitchFamily="18" charset="0"/>
                    <a:cs typeface="Times New Roman" panose="02020603050405020304" pitchFamily="18" charset="0"/>
                  </a:rPr>
                  <a:t>s independently generates one sample each and, therefore, resulting in a minibatch of three samples.</a:t>
                </a:r>
                <a:r>
                  <a:rPr 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Each of the </a:t>
                </a:r>
                <a:r>
                  <a:rPr lang="en-GB" sz="1600" b="1" dirty="0">
                    <a:latin typeface="Times New Roman" panose="02020603050405020304" pitchFamily="18" charset="0"/>
                    <a:cs typeface="Times New Roman" panose="02020603050405020304" pitchFamily="18" charset="0"/>
                  </a:rPr>
                  <a:t>GENERATOR</a:t>
                </a:r>
                <a:r>
                  <a:rPr lang="en-GB" sz="1600" dirty="0">
                    <a:latin typeface="Times New Roman" panose="02020603050405020304" pitchFamily="18" charset="0"/>
                    <a:cs typeface="Times New Roman" panose="02020603050405020304" pitchFamily="18" charset="0"/>
                  </a:rPr>
                  <a:t>s will be punished for the loss created by all the minibatch (i.e., will be responsible for “colleagues’” performance also). </a:t>
                </a:r>
                <a:endParaRPr lang="en-US" sz="16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203160" y="1396372"/>
                <a:ext cx="6708787" cy="2185214"/>
              </a:xfrm>
              <a:prstGeom prst="rect">
                <a:avLst/>
              </a:prstGeom>
              <a:blipFill>
                <a:blip r:embed="rId5"/>
                <a:stretch>
                  <a:fillRect l="-818" t="-1393" r="-727" b="-2507"/>
                </a:stretch>
              </a:blipFill>
            </p:spPr>
            <p:txBody>
              <a:bodyPr/>
              <a:lstStyle/>
              <a:p>
                <a:r>
                  <a:rPr lang="en-US">
                    <a:noFill/>
                  </a:rPr>
                  <a:t> </a:t>
                </a:r>
              </a:p>
            </p:txBody>
          </p:sp>
        </mc:Fallback>
      </mc:AlternateContent>
      <p:pic>
        <p:nvPicPr>
          <p:cNvPr id="11" name="Picture 1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0944" y="3534260"/>
            <a:ext cx="6622006" cy="3152804"/>
          </a:xfrm>
          <a:prstGeom prst="rect">
            <a:avLst/>
          </a:prstGeom>
          <a:noFill/>
          <a:ln>
            <a:noFill/>
          </a:ln>
        </p:spPr>
      </p:pic>
    </p:spTree>
    <p:extLst>
      <p:ext uri="{BB962C8B-B14F-4D97-AF65-F5344CB8AC3E}">
        <p14:creationId xmlns:p14="http://schemas.microsoft.com/office/powerpoint/2010/main" val="238929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8812" y="94265"/>
            <a:ext cx="8776352" cy="6694140"/>
          </a:xfrm>
          <a:prstGeom prst="rect">
            <a:avLst/>
          </a:prstGeom>
          <a:solidFill>
            <a:schemeClr val="bg1">
              <a:lumMod val="85000"/>
            </a:schemeClr>
          </a:solidFill>
          <a:ln w="22225">
            <a:solidFill>
              <a:schemeClr val="tx1"/>
            </a:solidFill>
          </a:ln>
        </p:spPr>
        <p:txBody>
          <a:bodyPr wrap="square">
            <a:spAutoFit/>
          </a:bodyPr>
          <a:lstStyle/>
          <a:p>
            <a:pPr marL="285750" indent="-285750" algn="just" fontAlgn="base">
              <a:spcBef>
                <a:spcPts val="300"/>
              </a:spcBef>
              <a:spcAft>
                <a:spcPts val="300"/>
              </a:spcAft>
              <a:buFont typeface="Arial" panose="020B0604020202020204" pitchFamily="34" charset="0"/>
              <a:buChar char="•"/>
            </a:pPr>
            <a:r>
              <a:rPr lang="en-US" dirty="0">
                <a:solidFill>
                  <a:srgbClr val="7030A0"/>
                </a:solidFill>
                <a:latin typeface="Times New Roman" panose="02020603050405020304" pitchFamily="18" charset="0"/>
                <a:ea typeface="SimSun" panose="02010600030101010101" pitchFamily="2" charset="-122"/>
              </a:rPr>
              <a:t>A highly automated and human-centric future of smart manufacturing requires process modeling, simulation, and control based on </a:t>
            </a:r>
            <a:r>
              <a:rPr lang="en-US" b="1" dirty="0">
                <a:solidFill>
                  <a:srgbClr val="7030A0"/>
                </a:solidFill>
                <a:latin typeface="Times New Roman" panose="02020603050405020304" pitchFamily="18" charset="0"/>
                <a:ea typeface="SimSun" panose="02010600030101010101" pitchFamily="2" charset="-122"/>
              </a:rPr>
              <a:t>digital replicas</a:t>
            </a:r>
            <a:r>
              <a:rPr lang="en-US" dirty="0">
                <a:solidFill>
                  <a:srgbClr val="7030A0"/>
                </a:solidFill>
                <a:latin typeface="Times New Roman" panose="02020603050405020304" pitchFamily="18" charset="0"/>
                <a:ea typeface="SimSun" panose="02010600030101010101" pitchFamily="2" charset="-122"/>
              </a:rPr>
              <a:t> of physical objects and smart entities, including humans. </a:t>
            </a:r>
            <a:r>
              <a:rPr lang="en-US" dirty="0">
                <a:solidFill>
                  <a:srgbClr val="7030A0"/>
                </a:solidFill>
                <a:latin typeface="Times New Roman" panose="02020603050405020304" pitchFamily="18" charset="0"/>
                <a:ea typeface="Times New Roman" panose="02020603050405020304" pitchFamily="18" charset="0"/>
              </a:rPr>
              <a:t>We modify traditional GAN to be used for </a:t>
            </a:r>
            <a:r>
              <a:rPr lang="en-US" b="1" dirty="0">
                <a:solidFill>
                  <a:srgbClr val="7030A0"/>
                </a:solidFill>
                <a:latin typeface="Times New Roman" panose="02020603050405020304" pitchFamily="18" charset="0"/>
                <a:ea typeface="Times New Roman" panose="02020603050405020304" pitchFamily="18" charset="0"/>
              </a:rPr>
              <a:t>cognitive cloning </a:t>
            </a:r>
            <a:r>
              <a:rPr lang="en-US" dirty="0">
                <a:solidFill>
                  <a:srgbClr val="7030A0"/>
                </a:solidFill>
                <a:latin typeface="Times New Roman" panose="02020603050405020304" pitchFamily="18" charset="0"/>
                <a:ea typeface="Times New Roman" panose="02020603050405020304" pitchFamily="18" charset="0"/>
              </a:rPr>
              <a:t>of hidden decision-making capability of a human or another smart model; </a:t>
            </a:r>
          </a:p>
          <a:p>
            <a:pPr marL="285750" indent="-285750" algn="just" fontAlgn="base">
              <a:spcBef>
                <a:spcPts val="300"/>
              </a:spcBef>
              <a:spcAft>
                <a:spcPts val="300"/>
              </a:spcAft>
              <a:buFont typeface="Arial" panose="020B0604020202020204" pitchFamily="34" charset="0"/>
              <a:buChar char="•"/>
            </a:pPr>
            <a:r>
              <a:rPr lang="en-US" dirty="0">
                <a:solidFill>
                  <a:srgbClr val="C00000"/>
                </a:solidFill>
                <a:latin typeface="Times New Roman" panose="02020603050405020304" pitchFamily="18" charset="0"/>
                <a:ea typeface="Times New Roman" panose="02020603050405020304" pitchFamily="18" charset="0"/>
              </a:rPr>
              <a:t>The suggested </a:t>
            </a:r>
            <a:r>
              <a:rPr lang="en-US" b="1" dirty="0">
                <a:solidFill>
                  <a:srgbClr val="C00000"/>
                </a:solidFill>
                <a:latin typeface="Times New Roman" panose="02020603050405020304" pitchFamily="18" charset="0"/>
                <a:ea typeface="Times New Roman" panose="02020603050405020304" pitchFamily="18" charset="0"/>
              </a:rPr>
              <a:t>Cloning-GAN</a:t>
            </a:r>
            <a:r>
              <a:rPr lang="en-US" dirty="0">
                <a:solidFill>
                  <a:srgbClr val="C00000"/>
                </a:solidFill>
                <a:latin typeface="Times New Roman" panose="02020603050405020304" pitchFamily="18" charset="0"/>
                <a:ea typeface="Times New Roman" panose="02020603050405020304" pitchFamily="18" charset="0"/>
              </a:rPr>
              <a:t> architecture is based on new philosophy. We do not have a target distribution to capture (like in traditional GAN) because the “reality” in this case is represented not by some set of data but by some hidden function (i.e., </a:t>
            </a:r>
            <a:r>
              <a:rPr lang="en-US" b="1" dirty="0">
                <a:solidFill>
                  <a:srgbClr val="C00000"/>
                </a:solidFill>
                <a:latin typeface="Times New Roman" panose="02020603050405020304" pitchFamily="18" charset="0"/>
                <a:ea typeface="Times New Roman" panose="02020603050405020304" pitchFamily="18" charset="0"/>
              </a:rPr>
              <a:t>DONOR</a:t>
            </a:r>
            <a:r>
              <a:rPr lang="en-US" dirty="0">
                <a:solidFill>
                  <a:srgbClr val="C00000"/>
                </a:solidFill>
                <a:latin typeface="Times New Roman" panose="02020603050405020304" pitchFamily="18" charset="0"/>
                <a:ea typeface="Times New Roman" panose="02020603050405020304" pitchFamily="18" charset="0"/>
              </a:rPr>
              <a:t>) to be learned and copied like in data-free knowledge distillation tasks. We just need to trade-off between the </a:t>
            </a:r>
            <a:r>
              <a:rPr lang="en-US" b="1" dirty="0">
                <a:solidFill>
                  <a:srgbClr val="C00000"/>
                </a:solidFill>
                <a:latin typeface="Times New Roman" panose="02020603050405020304" pitchFamily="18" charset="0"/>
                <a:ea typeface="Times New Roman" panose="02020603050405020304" pitchFamily="18" charset="0"/>
              </a:rPr>
              <a:t>diversity and challenge of the generated data </a:t>
            </a:r>
            <a:r>
              <a:rPr lang="en-US" dirty="0">
                <a:solidFill>
                  <a:srgbClr val="C00000"/>
                </a:solidFill>
                <a:latin typeface="Times New Roman" panose="02020603050405020304" pitchFamily="18" charset="0"/>
                <a:ea typeface="Times New Roman" panose="02020603050405020304" pitchFamily="18" charset="0"/>
              </a:rPr>
              <a:t>to get as good as possible training data for the </a:t>
            </a:r>
            <a:r>
              <a:rPr lang="en-US" b="1" dirty="0">
                <a:solidFill>
                  <a:srgbClr val="C00000"/>
                </a:solidFill>
                <a:latin typeface="Times New Roman" panose="02020603050405020304" pitchFamily="18" charset="0"/>
                <a:ea typeface="Times New Roman" panose="02020603050405020304" pitchFamily="18" charset="0"/>
              </a:rPr>
              <a:t>CLONE</a:t>
            </a:r>
            <a:r>
              <a:rPr lang="en-US" dirty="0">
                <a:solidFill>
                  <a:srgbClr val="C00000"/>
                </a:solidFill>
                <a:latin typeface="Times New Roman" panose="02020603050405020304" pitchFamily="18" charset="0"/>
                <a:ea typeface="Times New Roman" panose="02020603050405020304" pitchFamily="18" charset="0"/>
              </a:rPr>
              <a:t>;</a:t>
            </a:r>
            <a:endParaRPr lang="en-US" dirty="0">
              <a:solidFill>
                <a:srgbClr val="C00000"/>
              </a:solidFill>
              <a:latin typeface="Times New Roman" panose="02020603050405020304" pitchFamily="18" charset="0"/>
              <a:ea typeface="SimSun" panose="02010600030101010101" pitchFamily="2" charset="-122"/>
            </a:endParaRPr>
          </a:p>
          <a:p>
            <a:pPr marL="285750" indent="-285750" algn="just">
              <a:spcBef>
                <a:spcPts val="300"/>
              </a:spcBef>
              <a:spcAft>
                <a:spcPts val="300"/>
              </a:spcAft>
              <a:buFont typeface="Arial" panose="020B0604020202020204" pitchFamily="34" charset="0"/>
              <a:buChar char="•"/>
            </a:pPr>
            <a:r>
              <a:rPr lang="en-US" dirty="0">
                <a:solidFill>
                  <a:srgbClr val="7030A0"/>
                </a:solidFill>
                <a:latin typeface="Times New Roman" panose="02020603050405020304" pitchFamily="18" charset="0"/>
                <a:ea typeface="Times New Roman" panose="02020603050405020304" pitchFamily="18" charset="0"/>
              </a:rPr>
              <a:t>Cloning-GAN inherits (from GAN) the process of incremental synchronous training of two adversaries. The capable data GENERATOR and the desirable CLONE are co-evolving towards perfectness during training. Comparably to the traditional GAN, the Cloning-GAN architecture is </a:t>
            </a:r>
            <a:r>
              <a:rPr lang="en-US" b="1" dirty="0">
                <a:solidFill>
                  <a:srgbClr val="7030A0"/>
                </a:solidFill>
                <a:latin typeface="Times New Roman" panose="02020603050405020304" pitchFamily="18" charset="0"/>
                <a:ea typeface="Times New Roman" panose="02020603050405020304" pitchFamily="18" charset="0"/>
              </a:rPr>
              <a:t>biased more towards the cloning rather than the generation </a:t>
            </a:r>
            <a:r>
              <a:rPr lang="en-US" dirty="0">
                <a:solidFill>
                  <a:srgbClr val="7030A0"/>
                </a:solidFill>
                <a:latin typeface="Times New Roman" panose="02020603050405020304" pitchFamily="18" charset="0"/>
                <a:ea typeface="Times New Roman" panose="02020603050405020304" pitchFamily="18" charset="0"/>
              </a:rPr>
              <a:t>objective;</a:t>
            </a:r>
          </a:p>
          <a:p>
            <a:pPr marL="285750" indent="-285750" algn="just">
              <a:spcBef>
                <a:spcPts val="300"/>
              </a:spcBef>
              <a:buFont typeface="Arial" panose="020B0604020202020204" pitchFamily="34" charset="0"/>
              <a:buChar char="•"/>
            </a:pPr>
            <a:r>
              <a:rPr lang="en-US" dirty="0">
                <a:solidFill>
                  <a:srgbClr val="C00000"/>
                </a:solidFill>
                <a:latin typeface="Times New Roman" panose="02020603050405020304" pitchFamily="18" charset="0"/>
                <a:ea typeface="Times New Roman" panose="02020603050405020304" pitchFamily="18" charset="0"/>
              </a:rPr>
              <a:t>Suggested architecture is a kind of adversarial knowledge distillation enabler facilitated by advanced multicriteria GENERATOR (</a:t>
            </a:r>
            <a:r>
              <a:rPr lang="en-US" b="1" dirty="0">
                <a:solidFill>
                  <a:srgbClr val="C00000"/>
                </a:solidFill>
                <a:latin typeface="Times New Roman" panose="02020603050405020304" pitchFamily="18" charset="0"/>
                <a:ea typeface="SimSun" panose="02010600030101010101" pitchFamily="2" charset="-122"/>
              </a:rPr>
              <a:t>B-C-GAN</a:t>
            </a:r>
            <a:r>
              <a:rPr lang="en-US" dirty="0">
                <a:solidFill>
                  <a:srgbClr val="C00000"/>
                </a:solidFill>
                <a:latin typeface="Times New Roman" panose="02020603050405020304" pitchFamily="18" charset="0"/>
                <a:ea typeface="SimSun" panose="02010600030101010101" pitchFamily="2" charset="-122"/>
              </a:rPr>
              <a:t> or </a:t>
            </a:r>
            <a:r>
              <a:rPr lang="en-US" b="1" dirty="0">
                <a:solidFill>
                  <a:srgbClr val="C00000"/>
                </a:solidFill>
                <a:latin typeface="Times New Roman" panose="02020603050405020304" pitchFamily="18" charset="0"/>
                <a:ea typeface="SimSun" panose="02010600030101010101" pitchFamily="2" charset="-122"/>
              </a:rPr>
              <a:t>D-C-GAN</a:t>
            </a:r>
            <a:r>
              <a:rPr lang="en-US" dirty="0">
                <a:solidFill>
                  <a:srgbClr val="C00000"/>
                </a:solidFill>
                <a:latin typeface="Times New Roman" panose="02020603050405020304" pitchFamily="18" charset="0"/>
                <a:ea typeface="SimSun" panose="02010600030101010101" pitchFamily="2" charset="-122"/>
              </a:rPr>
              <a:t> architectures</a:t>
            </a:r>
            <a:r>
              <a:rPr lang="en-US" dirty="0">
                <a:solidFill>
                  <a:srgbClr val="C00000"/>
                </a:solidFill>
                <a:latin typeface="Times New Roman" panose="02020603050405020304" pitchFamily="18" charset="0"/>
                <a:ea typeface="Times New Roman" panose="02020603050405020304" pitchFamily="18" charset="0"/>
              </a:rPr>
              <a:t>) or by multi-GENERATOR (</a:t>
            </a:r>
            <a:r>
              <a:rPr lang="en-US" b="1" dirty="0">
                <a:solidFill>
                  <a:srgbClr val="C00000"/>
                </a:solidFill>
                <a:latin typeface="Times New Roman" panose="02020603050405020304" pitchFamily="18" charset="0"/>
                <a:ea typeface="SimSun" panose="02010600030101010101" pitchFamily="2" charset="-122"/>
              </a:rPr>
              <a:t>3M-C-GAN</a:t>
            </a:r>
            <a:r>
              <a:rPr lang="en-US" dirty="0">
                <a:solidFill>
                  <a:srgbClr val="C00000"/>
                </a:solidFill>
                <a:latin typeface="Times New Roman" panose="02020603050405020304" pitchFamily="18" charset="0"/>
                <a:ea typeface="SimSun" panose="02010600030101010101" pitchFamily="2" charset="-122"/>
              </a:rPr>
              <a:t> architecture</a:t>
            </a:r>
            <a:r>
              <a:rPr lang="en-US" dirty="0">
                <a:solidFill>
                  <a:srgbClr val="C00000"/>
                </a:solidFill>
                <a:latin typeface="Times New Roman" panose="02020603050405020304" pitchFamily="18" charset="0"/>
                <a:ea typeface="Times New Roman" panose="02020603050405020304" pitchFamily="18" charset="0"/>
              </a:rPr>
              <a:t>). Our overall objective is not related to optimizing the effectiveness and efficiency of classification models or addressing the data privacy issues like in traditional knowledge distillation, but rather </a:t>
            </a:r>
            <a:r>
              <a:rPr lang="en-US" b="1" dirty="0">
                <a:solidFill>
                  <a:srgbClr val="C00000"/>
                </a:solidFill>
                <a:latin typeface="Times New Roman" panose="02020603050405020304" pitchFamily="18" charset="0"/>
                <a:ea typeface="Times New Roman" panose="02020603050405020304" pitchFamily="18" charset="0"/>
              </a:rPr>
              <a:t>getting a functional copy</a:t>
            </a:r>
            <a:r>
              <a:rPr lang="en-US" dirty="0">
                <a:solidFill>
                  <a:srgbClr val="C00000"/>
                </a:solidFill>
                <a:latin typeface="Times New Roman" panose="02020603050405020304" pitchFamily="18" charset="0"/>
                <a:ea typeface="Times New Roman" panose="02020603050405020304" pitchFamily="18" charset="0"/>
              </a:rPr>
              <a:t> (aka digital “clone”) of some hidden phenomena or cognitive behavior (like human decision-making), </a:t>
            </a:r>
            <a:r>
              <a:rPr lang="en-US" b="1" dirty="0">
                <a:solidFill>
                  <a:srgbClr val="C00000"/>
                </a:solidFill>
                <a:latin typeface="Times New Roman" panose="02020603050405020304" pitchFamily="18" charset="0"/>
                <a:ea typeface="Times New Roman" panose="02020603050405020304" pitchFamily="18" charset="0"/>
              </a:rPr>
              <a:t>including its strengths and weaknesses, perfectness and imperfectness, biases and ignorance</a:t>
            </a:r>
            <a:r>
              <a:rPr lang="en-US" dirty="0">
                <a:solidFill>
                  <a:srgbClr val="C00000"/>
                </a:solidFill>
                <a:latin typeface="Times New Roman" panose="02020603050405020304" pitchFamily="18" charset="0"/>
                <a:ea typeface="Times New Roman" panose="02020603050405020304" pitchFamily="18" charset="0"/>
              </a:rPr>
              <a:t>, etc., without taking care about its performance. </a:t>
            </a:r>
            <a:endParaRPr lang="en-US" dirty="0">
              <a:solidFill>
                <a:srgbClr val="C00000"/>
              </a:solidFill>
            </a:endParaRPr>
          </a:p>
        </p:txBody>
      </p:sp>
      <p:grpSp>
        <p:nvGrpSpPr>
          <p:cNvPr id="23" name="Group 22"/>
          <p:cNvGrpSpPr/>
          <p:nvPr/>
        </p:nvGrpSpPr>
        <p:grpSpPr>
          <a:xfrm>
            <a:off x="117922" y="539538"/>
            <a:ext cx="3124900" cy="1856207"/>
            <a:chOff x="117922" y="539538"/>
            <a:chExt cx="3124900" cy="1856207"/>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117922" y="539538"/>
              <a:ext cx="3124900" cy="1856207"/>
            </a:xfrm>
            <a:prstGeom prst="rect">
              <a:avLst/>
            </a:prstGeom>
          </p:spPr>
        </p:pic>
        <p:pic>
          <p:nvPicPr>
            <p:cNvPr id="19" name="Picture 4" descr="Self-replicating-robots GIFs - Get the best GIF on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0000">
              <a:off x="1858170" y="1008667"/>
              <a:ext cx="1250192" cy="71319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958695" y="1524766"/>
              <a:ext cx="992579" cy="246221"/>
              <a:chOff x="594499" y="3042374"/>
              <a:chExt cx="992579" cy="246221"/>
            </a:xfrm>
          </p:grpSpPr>
          <p:sp>
            <p:nvSpPr>
              <p:cNvPr id="21" name="Rectangle 20"/>
              <p:cNvSpPr/>
              <p:nvPr/>
            </p:nvSpPr>
            <p:spPr>
              <a:xfrm rot="21540000">
                <a:off x="612676" y="3096904"/>
                <a:ext cx="914400" cy="137160"/>
              </a:xfrm>
              <a:prstGeom prst="rect">
                <a:avLst/>
              </a:prstGeom>
              <a:solidFill>
                <a:srgbClr val="8A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1540000">
                <a:off x="594499" y="3042374"/>
                <a:ext cx="992579" cy="246221"/>
              </a:xfrm>
              <a:prstGeom prst="rect">
                <a:avLst/>
              </a:prstGeom>
              <a:noFill/>
            </p:spPr>
            <p:txBody>
              <a:bodyPr wrap="none" lIns="91440" tIns="45720" rIns="91440" bIns="45720">
                <a:spAutoFit/>
              </a:bodyPr>
              <a:lstStyle/>
              <a:p>
                <a:pPr algn="ctr"/>
                <a:r>
                  <a:rPr lang="en-US" sz="1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roadway" panose="04040905080B02020502" pitchFamily="82" charset="0"/>
                  </a:rPr>
                  <a:t>C L O N I N G</a:t>
                </a:r>
              </a:p>
            </p:txBody>
          </p:sp>
        </p:grpSp>
      </p:grpSp>
      <p:grpSp>
        <p:nvGrpSpPr>
          <p:cNvPr id="29" name="Group 28"/>
          <p:cNvGrpSpPr/>
          <p:nvPr/>
        </p:nvGrpSpPr>
        <p:grpSpPr>
          <a:xfrm>
            <a:off x="39002" y="2658341"/>
            <a:ext cx="3174859" cy="3874432"/>
            <a:chOff x="95564" y="2554646"/>
            <a:chExt cx="3174859" cy="3874432"/>
          </a:xfrm>
        </p:grpSpPr>
        <p:pic>
          <p:nvPicPr>
            <p:cNvPr id="24" name="Picture 23"/>
            <p:cNvPicPr>
              <a:picLocks noChangeAspect="1"/>
            </p:cNvPicPr>
            <p:nvPr/>
          </p:nvPicPr>
          <p:blipFill>
            <a:blip r:embed="rId4"/>
            <a:stretch>
              <a:fillRect/>
            </a:stretch>
          </p:blipFill>
          <p:spPr>
            <a:xfrm>
              <a:off x="136908" y="5492264"/>
              <a:ext cx="3086927" cy="936813"/>
            </a:xfrm>
            <a:prstGeom prst="rect">
              <a:avLst/>
            </a:prstGeom>
          </p:spPr>
        </p:pic>
        <p:pic>
          <p:nvPicPr>
            <p:cNvPr id="25" name="Picture 24"/>
            <p:cNvPicPr>
              <a:picLocks noChangeAspect="1"/>
            </p:cNvPicPr>
            <p:nvPr/>
          </p:nvPicPr>
          <p:blipFill>
            <a:blip r:embed="rId5"/>
            <a:stretch>
              <a:fillRect/>
            </a:stretch>
          </p:blipFill>
          <p:spPr>
            <a:xfrm>
              <a:off x="117922" y="2554646"/>
              <a:ext cx="3136507" cy="1570612"/>
            </a:xfrm>
            <a:prstGeom prst="rect">
              <a:avLst/>
            </a:prstGeom>
          </p:spPr>
        </p:pic>
        <p:pic>
          <p:nvPicPr>
            <p:cNvPr id="1026" name="Picture 2" descr="Improving the Realism of Synthetic Images - Apple Machine Learning Research"/>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73" y="4088480"/>
              <a:ext cx="2478649" cy="13934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2846289" y="4076765"/>
              <a:ext cx="414707" cy="1423995"/>
            </a:xfrm>
            <a:prstGeom prst="rect">
              <a:avLst/>
            </a:prstGeom>
          </p:spPr>
        </p:pic>
        <p:pic>
          <p:nvPicPr>
            <p:cNvPr id="28" name="Picture 27"/>
            <p:cNvPicPr>
              <a:picLocks noChangeAspect="1"/>
            </p:cNvPicPr>
            <p:nvPr/>
          </p:nvPicPr>
          <p:blipFill>
            <a:blip r:embed="rId7"/>
            <a:stretch>
              <a:fillRect/>
            </a:stretch>
          </p:blipFill>
          <p:spPr>
            <a:xfrm>
              <a:off x="95564" y="4076765"/>
              <a:ext cx="414707" cy="1423995"/>
            </a:xfrm>
            <a:prstGeom prst="rect">
              <a:avLst/>
            </a:prstGeom>
          </p:spPr>
        </p:pic>
        <p:sp>
          <p:nvSpPr>
            <p:cNvPr id="27" name="Rectangle 26"/>
            <p:cNvSpPr/>
            <p:nvPr/>
          </p:nvSpPr>
          <p:spPr>
            <a:xfrm>
              <a:off x="117922" y="2554646"/>
              <a:ext cx="3152501" cy="38744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52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055706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3321923" y="5019172"/>
            <a:ext cx="8747616"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https://ai.it.jyu.fi/ISM-2023-Cloning_GAN.pptx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3329827"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5"/>
          <a:stretch>
            <a:fillRect/>
          </a:stretch>
        </p:blipFill>
        <p:spPr>
          <a:xfrm>
            <a:off x="446458" y="4632062"/>
            <a:ext cx="2794000" cy="1828800"/>
          </a:xfrm>
          <a:prstGeom prst="rect">
            <a:avLst/>
          </a:prstGeom>
          <a:ln w="63500">
            <a:solidFill>
              <a:schemeClr val="tx1"/>
            </a:solidFill>
          </a:ln>
        </p:spPr>
      </p:pic>
    </p:spTree>
    <p:extLst>
      <p:ext uri="{BB962C8B-B14F-4D97-AF65-F5344CB8AC3E}">
        <p14:creationId xmlns:p14="http://schemas.microsoft.com/office/powerpoint/2010/main" val="3548769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187780" y="2096950"/>
            <a:ext cx="9803876" cy="724214"/>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GB" sz="2400" dirty="0"/>
              <a:t>Using Cloning-GAN Architecture to Unlock the Secrets of Smart Manufacturing: Replication of Cognitive Models</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04588"/>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Timo Tiihonen</a:t>
            </a:r>
            <a:r>
              <a:rPr lang="it-IT" sz="1600" b="0" dirty="0"/>
              <a:t> </a:t>
            </a:r>
            <a:r>
              <a:rPr lang="it-IT" sz="1600"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3440784" y="3398463"/>
            <a:ext cx="6036230" cy="343978"/>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err="1"/>
              <a:t>a,b</a:t>
            </a:r>
            <a:r>
              <a:rPr lang="en-US" sz="1200" dirty="0"/>
              <a:t> Faculty of Information Technology, University of Jyväskylä, Jyväskylä, Finland</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a:t>
            </a:r>
            <a:r>
              <a:rPr lang="fi-FI" sz="1600" i="0" dirty="0"/>
              <a:t>vagan.terziyan@jyu.fi</a:t>
            </a:r>
            <a:r>
              <a:rPr lang="en-US" sz="1600" i="0" dirty="0"/>
              <a:t>, </a:t>
            </a:r>
            <a:r>
              <a:rPr lang="en-US" sz="1600" i="0" baseline="30000" dirty="0"/>
              <a:t>b</a:t>
            </a:r>
            <a:r>
              <a:rPr lang="en-US" sz="1600" i="0" dirty="0"/>
              <a:t> timo.tiihonen@jyu.fi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09957" y="4622095"/>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https://ai.it.jyu.fi/ISM-2023-Cloning</a:t>
            </a:r>
            <a:r>
              <a:rPr lang="en-US" sz="1600" i="0" dirty="0">
                <a:ln w="0"/>
                <a:hlinkClick r:id="rId2"/>
              </a:rPr>
              <a:t>_GAN</a:t>
            </a:r>
            <a:r>
              <a:rPr lang="en-US" sz="1600" i="0">
                <a:ln w="0"/>
                <a:hlinkClick r:id="rId2"/>
              </a:rPr>
              <a:t>.pptx</a:t>
            </a:r>
            <a:r>
              <a:rPr lang="en-US" sz="1600" i="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9" name="Group 28"/>
          <p:cNvGrpSpPr/>
          <p:nvPr/>
        </p:nvGrpSpPr>
        <p:grpSpPr>
          <a:xfrm>
            <a:off x="4937236" y="5539573"/>
            <a:ext cx="2154195" cy="806317"/>
            <a:chOff x="2663700" y="3423372"/>
            <a:chExt cx="3435776" cy="1427465"/>
          </a:xfrm>
        </p:grpSpPr>
        <p:pic>
          <p:nvPicPr>
            <p:cNvPr id="30"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spTree>
    <p:extLst>
      <p:ext uri="{BB962C8B-B14F-4D97-AF65-F5344CB8AC3E}">
        <p14:creationId xmlns:p14="http://schemas.microsoft.com/office/powerpoint/2010/main" val="404421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1262" y="387928"/>
            <a:ext cx="11035788" cy="5616090"/>
            <a:chOff x="601262" y="387928"/>
            <a:chExt cx="11035788" cy="5616090"/>
          </a:xfrm>
        </p:grpSpPr>
        <p:pic>
          <p:nvPicPr>
            <p:cNvPr id="4" name="Picture 3"/>
            <p:cNvPicPr>
              <a:picLocks noChangeAspect="1"/>
            </p:cNvPicPr>
            <p:nvPr/>
          </p:nvPicPr>
          <p:blipFill>
            <a:blip r:embed="rId2"/>
            <a:stretch>
              <a:fillRect/>
            </a:stretch>
          </p:blipFill>
          <p:spPr>
            <a:xfrm>
              <a:off x="601262" y="387928"/>
              <a:ext cx="11035788" cy="5597236"/>
            </a:xfrm>
            <a:prstGeom prst="rect">
              <a:avLst/>
            </a:prstGeom>
          </p:spPr>
        </p:pic>
        <p:sp>
          <p:nvSpPr>
            <p:cNvPr id="5" name="Rounded Rectangle 4"/>
            <p:cNvSpPr/>
            <p:nvPr/>
          </p:nvSpPr>
          <p:spPr>
            <a:xfrm>
              <a:off x="2356702" y="5625327"/>
              <a:ext cx="2953256"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24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050" y="1083311"/>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655058" y="126593"/>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910949" y="10191"/>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900065" y="611767"/>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4285236" y="5088714"/>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sp>
        <p:nvSpPr>
          <p:cNvPr id="19" name="Rectangle 18"/>
          <p:cNvSpPr/>
          <p:nvPr/>
        </p:nvSpPr>
        <p:spPr>
          <a:xfrm>
            <a:off x="4147794" y="948089"/>
            <a:ext cx="7740157" cy="1384995"/>
          </a:xfrm>
          <a:prstGeom prst="rect">
            <a:avLst/>
          </a:prstGeom>
          <a:solidFill>
            <a:srgbClr val="FFFF00"/>
          </a:solidFill>
          <a:ln w="25400">
            <a:solidFill>
              <a:srgbClr val="FF0000"/>
            </a:solidFill>
          </a:ln>
        </p:spPr>
        <p:txBody>
          <a:bodyPr wrap="square">
            <a:spAutoFit/>
          </a:bodyPr>
          <a:lstStyle/>
          <a:p>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Using Cloning-GAN Architecture to Unlock the Secrets of Smart Manufacturing: Replication of Cognitive Models</a:t>
            </a: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12" name="Picture 11"/>
          <p:cNvPicPr>
            <a:picLocks noChangeAspect="1"/>
          </p:cNvPicPr>
          <p:nvPr/>
        </p:nvPicPr>
        <p:blipFill>
          <a:blip r:embed="rId7"/>
          <a:stretch>
            <a:fillRect/>
          </a:stretch>
        </p:blipFill>
        <p:spPr>
          <a:xfrm>
            <a:off x="4908784" y="2449855"/>
            <a:ext cx="3232744" cy="2569222"/>
          </a:xfrm>
          <a:prstGeom prst="rect">
            <a:avLst/>
          </a:prstGeom>
        </p:spPr>
      </p:pic>
      <p:pic>
        <p:nvPicPr>
          <p:cNvPr id="1026" name="Picture 2" descr="Ukraine flag heart shaped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7860" y="2405788"/>
            <a:ext cx="1509838" cy="15098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stretch>
            <a:fillRect/>
          </a:stretch>
        </p:blipFill>
        <p:spPr>
          <a:xfrm>
            <a:off x="8912245" y="3359600"/>
            <a:ext cx="1592744" cy="2102549"/>
          </a:xfrm>
          <a:prstGeom prst="rect">
            <a:avLst/>
          </a:prstGeom>
          <a:ln w="25400">
            <a:solidFill>
              <a:schemeClr val="tx1"/>
            </a:solidFill>
          </a:ln>
        </p:spPr>
      </p:pic>
      <p:sp>
        <p:nvSpPr>
          <p:cNvPr id="15" name="Rectangle 14"/>
          <p:cNvSpPr/>
          <p:nvPr/>
        </p:nvSpPr>
        <p:spPr>
          <a:xfrm>
            <a:off x="8840335" y="2475969"/>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Timo Tiihonen</a:t>
            </a:r>
          </a:p>
        </p:txBody>
      </p:sp>
      <p:pic>
        <p:nvPicPr>
          <p:cNvPr id="2" name="Picture 1"/>
          <p:cNvPicPr>
            <a:picLocks noChangeAspect="1"/>
          </p:cNvPicPr>
          <p:nvPr/>
        </p:nvPicPr>
        <p:blipFill>
          <a:blip r:embed="rId10"/>
          <a:stretch>
            <a:fillRect/>
          </a:stretch>
        </p:blipFill>
        <p:spPr>
          <a:xfrm>
            <a:off x="973960" y="4656841"/>
            <a:ext cx="2021734" cy="1991484"/>
          </a:xfrm>
          <a:prstGeom prst="rect">
            <a:avLst/>
          </a:prstGeom>
        </p:spPr>
      </p:pic>
    </p:spTree>
    <p:extLst>
      <p:ext uri="{BB962C8B-B14F-4D97-AF65-F5344CB8AC3E}">
        <p14:creationId xmlns:p14="http://schemas.microsoft.com/office/powerpoint/2010/main" val="202338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5869" y="9219"/>
            <a:ext cx="11989111" cy="6677077"/>
            <a:chOff x="38734" y="46927"/>
            <a:chExt cx="11989111" cy="6677077"/>
          </a:xfrm>
        </p:grpSpPr>
        <p:sp>
          <p:nvSpPr>
            <p:cNvPr id="2" name="Rectangle 1"/>
            <p:cNvSpPr>
              <a:spLocks noChangeArrowheads="1"/>
            </p:cNvSpPr>
            <p:nvPr/>
          </p:nvSpPr>
          <p:spPr bwMode="auto">
            <a:xfrm>
              <a:off x="7123193" y="189927"/>
              <a:ext cx="49046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Patented Intelligence</a:t>
              </a:r>
              <a:endParaRPr kumimoji="0" lang="en-US" alt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(Pi-Mind)</a:t>
              </a:r>
            </a:p>
          </p:txBody>
        </p:sp>
        <p:sp>
          <p:nvSpPr>
            <p:cNvPr id="3" name="Rectangle 2"/>
            <p:cNvSpPr/>
            <p:nvPr/>
          </p:nvSpPr>
          <p:spPr bwMode="auto">
            <a:xfrm>
              <a:off x="38734" y="46927"/>
              <a:ext cx="6380162" cy="336821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Rectangle 3"/>
            <p:cNvSpPr/>
            <p:nvPr/>
          </p:nvSpPr>
          <p:spPr>
            <a:xfrm>
              <a:off x="95723" y="46927"/>
              <a:ext cx="6293873"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Autonomous agent (software robot) as a</a:t>
              </a:r>
              <a:r>
                <a:rPr kumimoji="0" lang="en-US" sz="2000" b="1" i="0" u="none" strike="noStrike" kern="1200" cap="none" spc="0" normalizeH="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“clone”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or digital copy (twin) of human intelligence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84" y="1651179"/>
              <a:ext cx="2020887" cy="841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Left-Right Arrow 5"/>
            <p:cNvSpPr/>
            <p:nvPr/>
          </p:nvSpPr>
          <p:spPr>
            <a:xfrm>
              <a:off x="2285609" y="1949629"/>
              <a:ext cx="769937" cy="231775"/>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ectangle 6"/>
            <p:cNvSpPr/>
            <p:nvPr/>
          </p:nvSpPr>
          <p:spPr>
            <a:xfrm>
              <a:off x="234353" y="1128646"/>
              <a:ext cx="1938352" cy="5232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Process</a:t>
              </a:r>
            </a:p>
          </p:txBody>
        </p:sp>
        <p:sp>
          <p:nvSpPr>
            <p:cNvPr id="8" name="Rectangle 7"/>
            <p:cNvSpPr/>
            <p:nvPr/>
          </p:nvSpPr>
          <p:spPr>
            <a:xfrm>
              <a:off x="2345158" y="862949"/>
              <a:ext cx="2776462"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Digital clone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Of a human</a:t>
              </a:r>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9758" y="1668640"/>
              <a:ext cx="1301750" cy="13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3"/>
            <p:cNvGrpSpPr>
              <a:grpSpLocks/>
            </p:cNvGrpSpPr>
            <p:nvPr/>
          </p:nvGrpSpPr>
          <p:grpSpPr bwMode="auto">
            <a:xfrm>
              <a:off x="3150795" y="1460678"/>
              <a:ext cx="1042988" cy="1839912"/>
              <a:chOff x="5220072" y="3890909"/>
              <a:chExt cx="913018" cy="1724788"/>
            </a:xfrm>
          </p:grpSpPr>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3890909"/>
                <a:ext cx="913018" cy="10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737" y="4814828"/>
                <a:ext cx="742412" cy="80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2"/>
              <p:cNvGrpSpPr>
                <a:grpSpLocks/>
              </p:cNvGrpSpPr>
              <p:nvPr/>
            </p:nvGrpSpPr>
            <p:grpSpPr bwMode="auto">
              <a:xfrm>
                <a:off x="5276091" y="3937800"/>
                <a:ext cx="414745" cy="425461"/>
                <a:chOff x="7596336" y="3717032"/>
                <a:chExt cx="504056" cy="504056"/>
              </a:xfrm>
            </p:grpSpPr>
            <p:sp>
              <p:nvSpPr>
                <p:cNvPr id="14" name="Oval 13"/>
                <p:cNvSpPr/>
                <p:nvPr/>
              </p:nvSpPr>
              <p:spPr>
                <a:xfrm>
                  <a:off x="7595812" y="3717897"/>
                  <a:ext cx="503301" cy="502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412" y="3787484"/>
                  <a:ext cx="330669" cy="35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5099237" y="1205590"/>
              <a:ext cx="1152128" cy="369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human</a:t>
              </a:r>
            </a:p>
          </p:txBody>
        </p:sp>
        <p:sp>
          <p:nvSpPr>
            <p:cNvPr id="17" name="Left-Right Arrow 16"/>
            <p:cNvSpPr/>
            <p:nvPr/>
          </p:nvSpPr>
          <p:spPr>
            <a:xfrm>
              <a:off x="4281095" y="1960740"/>
              <a:ext cx="769938" cy="230188"/>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3421" y="3681557"/>
              <a:ext cx="3165475" cy="1931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33" y="3680623"/>
              <a:ext cx="2982913" cy="1930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38734" y="6016118"/>
              <a:ext cx="11989111" cy="707886"/>
            </a:xfrm>
            <a:prstGeom prst="rect">
              <a:avLst/>
            </a:prstGeom>
            <a:solidFill>
              <a:schemeClr val="bg1">
                <a:lumMod val="85000"/>
              </a:schemeClr>
            </a:solidFill>
            <a:ln w="25400">
              <a:solidFill>
                <a:schemeClr val="tx1"/>
              </a:solidFill>
            </a:ln>
          </p:spPr>
          <p:txBody>
            <a:bodyPr wrap="square">
              <a:spAutoFit/>
            </a:bodyPr>
            <a:lstStyle/>
            <a:p>
              <a:pPr lvl="0" algn="just" fontAlgn="base">
                <a:spcBef>
                  <a:spcPct val="0"/>
                </a:spcBef>
                <a:spcAft>
                  <a:spcPct val="0"/>
                </a:spcAft>
                <a:defRPr/>
              </a:pPr>
              <a:r>
                <a:rPr kumimoji="0" lang="en-GB" sz="2000" b="0" i="0" u="none" strike="noStrike" kern="1200" cap="none" spc="0" normalizeH="0" baseline="0" noProof="0" dirty="0">
                  <a:ln>
                    <a:noFill/>
                  </a:ln>
                  <a:solidFill>
                    <a:srgbClr val="000000"/>
                  </a:solidFill>
                  <a:effectLst/>
                  <a:uLnTx/>
                  <a:uFillTx/>
                  <a:cs typeface="Arial" panose="020B0604020202020204" pitchFamily="34" charset="0"/>
                </a:rPr>
                <a:t>Terziyan, V., Gryshko, S., &amp; Golovianko, M. (2018). </a:t>
              </a:r>
              <a:r>
                <a:rPr kumimoji="0" lang="en-US" sz="2000" b="1" i="0" strike="noStrike" kern="1200" cap="none" spc="0" normalizeH="0" baseline="0" noProof="0" dirty="0">
                  <a:ln>
                    <a:noFill/>
                  </a:ln>
                  <a:solidFill>
                    <a:srgbClr val="FF0000"/>
                  </a:solidFill>
                  <a:effectLst/>
                  <a:uLnTx/>
                  <a:uFillTx/>
                  <a:cs typeface="Arial" panose="020B0604020202020204" pitchFamily="34" charset="0"/>
                </a:rPr>
                <a:t>Patented Intelligence: Cloning Human Decision Models for Industry 4.0</a:t>
              </a:r>
              <a:r>
                <a:rPr kumimoji="0" lang="en-US" sz="2000" b="0" i="0" u="none" strike="noStrike" kern="1200" cap="none" spc="0" normalizeH="0" baseline="0" noProof="0" dirty="0">
                  <a:ln>
                    <a:noFill/>
                  </a:ln>
                  <a:solidFill>
                    <a:srgbClr val="000000"/>
                  </a:solidFill>
                  <a:effectLst/>
                  <a:uLnTx/>
                  <a:uFillTx/>
                  <a:cs typeface="Arial" panose="020B0604020202020204" pitchFamily="34" charset="0"/>
                </a:rPr>
                <a:t>. </a:t>
              </a:r>
              <a:r>
                <a:rPr kumimoji="0" lang="en-US" sz="2000" b="1" i="1" strike="noStrike" kern="1200" cap="none" spc="0" normalizeH="0" baseline="0" noProof="0" dirty="0">
                  <a:ln>
                    <a:noFill/>
                  </a:ln>
                  <a:solidFill>
                    <a:srgbClr val="7030A0"/>
                  </a:solidFill>
                  <a:effectLst/>
                  <a:uLnTx/>
                  <a:uFillTx/>
                  <a:cs typeface="Arial" panose="020B0604020202020204" pitchFamily="34" charset="0"/>
                </a:rPr>
                <a:t>Journal of Manufacturing Systems</a:t>
              </a:r>
              <a:r>
                <a:rPr kumimoji="0" lang="en-US" sz="2000" b="0" i="0" u="none" strike="noStrike" kern="1200" cap="none" spc="0" normalizeH="0" baseline="0" noProof="0" dirty="0">
                  <a:ln>
                    <a:noFill/>
                  </a:ln>
                  <a:solidFill>
                    <a:srgbClr val="000000"/>
                  </a:solidFill>
                  <a:effectLst/>
                  <a:uLnTx/>
                  <a:uFillTx/>
                  <a:cs typeface="Arial" panose="020B0604020202020204" pitchFamily="34" charset="0"/>
                </a:rPr>
                <a:t>, </a:t>
              </a:r>
              <a:r>
                <a:rPr kumimoji="0" lang="en-US" sz="2000" b="0" i="1" u="none" strike="noStrike" kern="1200" cap="none" spc="0" normalizeH="0" baseline="0" noProof="0" dirty="0">
                  <a:ln>
                    <a:noFill/>
                  </a:ln>
                  <a:solidFill>
                    <a:srgbClr val="000000"/>
                  </a:solidFill>
                  <a:effectLst/>
                  <a:uLnTx/>
                  <a:uFillTx/>
                  <a:cs typeface="Arial" panose="020B0604020202020204" pitchFamily="34" charset="0"/>
                </a:rPr>
                <a:t>48</a:t>
              </a:r>
              <a:r>
                <a:rPr kumimoji="0" lang="en-US" sz="2000" b="0" i="0" u="none" strike="noStrike" kern="1200" cap="none" spc="0" normalizeH="0" baseline="0" noProof="0" dirty="0">
                  <a:ln>
                    <a:noFill/>
                  </a:ln>
                  <a:solidFill>
                    <a:srgbClr val="000000"/>
                  </a:solidFill>
                  <a:effectLst/>
                  <a:uLnTx/>
                  <a:uFillTx/>
                  <a:cs typeface="Arial" panose="020B0604020202020204" pitchFamily="34" charset="0"/>
                </a:rPr>
                <a:t> (Part C), 204-217. Elsevier. </a:t>
              </a:r>
              <a:r>
                <a:rPr lang="en-US" sz="1600" u="sng" dirty="0">
                  <a:hlinkClick r:id="rId9"/>
                </a:rPr>
                <a:t>https://doi.org/</a:t>
              </a:r>
              <a:r>
                <a:rPr kumimoji="0" lang="en-US" sz="1600" b="0" i="0" u="none" strike="noStrike" kern="1200" cap="none" spc="0" normalizeH="0" baseline="0" noProof="0" dirty="0">
                  <a:ln>
                    <a:noFill/>
                  </a:ln>
                  <a:solidFill>
                    <a:srgbClr val="000000"/>
                  </a:solidFill>
                  <a:effectLst/>
                  <a:uLnTx/>
                  <a:uFillTx/>
                  <a:cs typeface="Arial" panose="020B0604020202020204" pitchFamily="34" charset="0"/>
                  <a:hlinkClick r:id="rId9"/>
                </a:rPr>
                <a:t>10.1016/j.jmsy.2018.04.019</a:t>
              </a:r>
              <a:r>
                <a:rPr kumimoji="0" lang="en-US" sz="1600" b="0" i="0" u="none" strike="noStrike" kern="1200" cap="none" spc="0" normalizeH="0" baseline="0" noProof="0" dirty="0">
                  <a:ln>
                    <a:noFill/>
                  </a:ln>
                  <a:solidFill>
                    <a:srgbClr val="000000"/>
                  </a:solidFill>
                  <a:effectLst/>
                  <a:uLnTx/>
                  <a:uFillTx/>
                  <a:cs typeface="Arial" panose="020B0604020202020204" pitchFamily="34" charset="0"/>
                </a:rPr>
                <a:t> </a:t>
              </a:r>
            </a:p>
          </p:txBody>
        </p:sp>
        <p:sp>
          <p:nvSpPr>
            <p:cNvPr id="21" name="TextBox 20"/>
            <p:cNvSpPr txBox="1">
              <a:spLocks noRot="1" noChangeAspect="1" noMove="1" noResize="1" noEditPoints="1" noAdjustHandles="1" noChangeArrowheads="1" noChangeShapeType="1" noTextEdit="1"/>
            </p:cNvSpPr>
            <p:nvPr/>
          </p:nvSpPr>
          <p:spPr>
            <a:xfrm>
              <a:off x="7854952" y="1853588"/>
              <a:ext cx="2771774" cy="3847207"/>
            </a:xfrm>
            <a:prstGeom prst="rect">
              <a:avLst/>
            </a:prstGeom>
            <a:blipFill>
              <a:blip r:embed="rId10"/>
              <a:stretch>
                <a:fillRect l="-1965" t="-787" r="-1747" b="-1732"/>
              </a:stretch>
            </a:blipFill>
            <a:ln w="25400">
              <a:solidFill>
                <a:schemeClr val="tx1"/>
              </a:solid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a:t>
              </a:r>
            </a:p>
          </p:txBody>
        </p:sp>
        <mc:AlternateContent xmlns:mc="http://schemas.openxmlformats.org/markup-compatibility/2006" xmlns:a14="http://schemas.microsoft.com/office/drawing/2010/main">
          <mc:Choice Requires="a14">
            <p:sp>
              <p:nvSpPr>
                <p:cNvPr id="22" name="TextBox 21"/>
                <p:cNvSpPr txBox="1"/>
                <p:nvPr/>
              </p:nvSpPr>
              <p:spPr>
                <a:xfrm>
                  <a:off x="7269074" y="1602968"/>
                  <a:ext cx="4502646" cy="4154984"/>
                </a:xfrm>
                <a:prstGeom prst="rect">
                  <a:avLst/>
                </a:prstGeom>
                <a:solidFill>
                  <a:schemeClr val="bg1">
                    <a:lumMod val="85000"/>
                  </a:schemeClr>
                </a:solidFill>
                <a:ln w="25400">
                  <a:solidFill>
                    <a:schemeClr val="tx1"/>
                  </a:solidFill>
                </a:ln>
              </p:spPr>
              <p:txBody>
                <a:bodyPr wrap="square" rtlCol="0">
                  <a:spAutoFit/>
                </a:bodyPr>
                <a:lstStyle/>
                <a:p>
                  <a:pPr algn="just"/>
                  <a14:m>
                    <m:oMath xmlns:m="http://schemas.openxmlformats.org/officeDocument/2006/math">
                      <m:r>
                        <a:rPr lang="en-US" sz="2400" b="1" i="1" smtClean="0">
                          <a:solidFill>
                            <a:srgbClr val="FF0000"/>
                          </a:solidFill>
                          <a:latin typeface="Cambria Math" panose="02040503050406030204" pitchFamily="18" charset="0"/>
                          <a:ea typeface="Cambria Math" panose="02040503050406030204" pitchFamily="18" charset="0"/>
                        </a:rPr>
                        <m:t>𝝅</m:t>
                      </m:r>
                    </m:oMath>
                  </a14:m>
                  <a:r>
                    <a:rPr lang="en-US" sz="2400" b="1" dirty="0">
                      <a:solidFill>
                        <a:srgbClr val="FF0000"/>
                      </a:solidFill>
                    </a:rPr>
                    <a:t>-Mind </a:t>
                  </a:r>
                  <a:r>
                    <a:rPr lang="en-US" sz="2400" dirty="0"/>
                    <a:t>(</a:t>
                  </a:r>
                  <a:r>
                    <a:rPr lang="en-US" sz="2400" b="1" dirty="0">
                      <a:solidFill>
                        <a:srgbClr val="FF0000"/>
                      </a:solidFill>
                    </a:rPr>
                    <a:t>Pi-Mind</a:t>
                  </a:r>
                  <a:r>
                    <a:rPr lang="en-US" sz="2400" dirty="0"/>
                    <a:t>) – “</a:t>
                  </a:r>
                  <a:r>
                    <a:rPr lang="en-US" sz="2400" b="1" dirty="0">
                      <a:solidFill>
                        <a:srgbClr val="FF0000"/>
                      </a:solidFill>
                    </a:rPr>
                    <a:t>Patented Intelligence</a:t>
                  </a:r>
                  <a:r>
                    <a:rPr lang="en-US" sz="2400" dirty="0"/>
                    <a:t>” technology is capable to capture, formalize, license, share, reuse, and integrate personal cognitive models and corresponding personal value- and decision-driven behavior (of a human or other smart entity) within autonomous cyber-physical-social systems and various business processes.</a:t>
                  </a:r>
                </a:p>
              </p:txBody>
            </p:sp>
          </mc:Choice>
          <mc:Fallback xmlns="">
            <p:sp>
              <p:nvSpPr>
                <p:cNvPr id="22" name="TextBox 21"/>
                <p:cNvSpPr txBox="1">
                  <a:spLocks noRot="1" noChangeAspect="1" noMove="1" noResize="1" noEditPoints="1" noAdjustHandles="1" noChangeArrowheads="1" noChangeShapeType="1" noTextEdit="1"/>
                </p:cNvSpPr>
                <p:nvPr/>
              </p:nvSpPr>
              <p:spPr>
                <a:xfrm>
                  <a:off x="7269074" y="1602968"/>
                  <a:ext cx="4502646" cy="4154984"/>
                </a:xfrm>
                <a:prstGeom prst="rect">
                  <a:avLst/>
                </a:prstGeom>
                <a:blipFill>
                  <a:blip r:embed="rId11"/>
                  <a:stretch>
                    <a:fillRect l="-1750" t="-876" r="-1884" b="-2190"/>
                  </a:stretch>
                </a:blipFill>
                <a:ln w="25400">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803409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98545" y="71725"/>
            <a:ext cx="1776005" cy="3281078"/>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934692" y="774845"/>
              <a:ext cx="3397105" cy="2260619"/>
            </a:xfrm>
            <a:prstGeom prst="rect">
              <a:avLst/>
            </a:prstGeom>
          </p:spPr>
        </p:pic>
        <p:pic>
          <p:nvPicPr>
            <p:cNvPr id="7" name="Picture 6"/>
            <p:cNvPicPr>
              <a:picLocks noChangeAspect="1"/>
            </p:cNvPicPr>
            <p:nvPr/>
          </p:nvPicPr>
          <p:blipFill>
            <a:blip r:embed="rId3"/>
            <a:stretch>
              <a:fillRect/>
            </a:stretch>
          </p:blipFill>
          <p:spPr>
            <a:xfrm>
              <a:off x="3934692" y="4965864"/>
              <a:ext cx="3397105" cy="1774132"/>
            </a:xfrm>
            <a:prstGeom prst="rect">
              <a:avLst/>
            </a:prstGeom>
          </p:spPr>
        </p:pic>
        <p:pic>
          <p:nvPicPr>
            <p:cNvPr id="8" name="Picture 7"/>
            <p:cNvPicPr>
              <a:picLocks noChangeAspect="1"/>
            </p:cNvPicPr>
            <p:nvPr/>
          </p:nvPicPr>
          <p:blipFill>
            <a:blip r:embed="rId4"/>
            <a:stretch>
              <a:fillRect/>
            </a:stretch>
          </p:blipFill>
          <p:spPr>
            <a:xfrm>
              <a:off x="3946493" y="3043870"/>
              <a:ext cx="3385304" cy="1922828"/>
            </a:xfrm>
            <a:prstGeom prst="rect">
              <a:avLst/>
            </a:prstGeom>
          </p:spPr>
        </p:pic>
      </p:grpSp>
      <p:grpSp>
        <p:nvGrpSpPr>
          <p:cNvPr id="9" name="Group 8"/>
          <p:cNvGrpSpPr/>
          <p:nvPr/>
        </p:nvGrpSpPr>
        <p:grpSpPr>
          <a:xfrm>
            <a:off x="6674177" y="3752444"/>
            <a:ext cx="5423804" cy="2940758"/>
            <a:chOff x="810920" y="2466701"/>
            <a:chExt cx="8319433" cy="4318862"/>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920" y="2466701"/>
              <a:ext cx="8319433" cy="431886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6"/>
            <a:stretch>
              <a:fillRect/>
            </a:stretch>
          </p:blipFill>
          <p:spPr>
            <a:xfrm>
              <a:off x="3779912" y="2708920"/>
              <a:ext cx="5069904" cy="2448272"/>
            </a:xfrm>
            <a:prstGeom prst="rect">
              <a:avLst/>
            </a:prstGeom>
          </p:spPr>
        </p:pic>
        <p:pic>
          <p:nvPicPr>
            <p:cNvPr id="12" name="Picture 11"/>
            <p:cNvPicPr>
              <a:picLocks noChangeAspect="1"/>
            </p:cNvPicPr>
            <p:nvPr/>
          </p:nvPicPr>
          <p:blipFill>
            <a:blip r:embed="rId7"/>
            <a:stretch>
              <a:fillRect/>
            </a:stretch>
          </p:blipFill>
          <p:spPr>
            <a:xfrm>
              <a:off x="3730732" y="2581433"/>
              <a:ext cx="3448889" cy="2343150"/>
            </a:xfrm>
            <a:prstGeom prst="rect">
              <a:avLst/>
            </a:prstGeom>
          </p:spPr>
        </p:pic>
        <p:pic>
          <p:nvPicPr>
            <p:cNvPr id="13" name="Picture 12"/>
            <p:cNvPicPr>
              <a:picLocks noChangeAspect="1"/>
            </p:cNvPicPr>
            <p:nvPr/>
          </p:nvPicPr>
          <p:blipFill>
            <a:blip r:embed="rId8"/>
            <a:stretch>
              <a:fillRect/>
            </a:stretch>
          </p:blipFill>
          <p:spPr>
            <a:xfrm>
              <a:off x="7382091" y="2616850"/>
              <a:ext cx="1568945" cy="2252105"/>
            </a:xfrm>
            <a:prstGeom prst="rect">
              <a:avLst/>
            </a:prstGeom>
            <a:ln w="38100">
              <a:solidFill>
                <a:srgbClr val="800000"/>
              </a:solidFill>
            </a:ln>
          </p:spPr>
        </p:pic>
        <p:sp>
          <p:nvSpPr>
            <p:cNvPr id="14" name="TextBox 13"/>
            <p:cNvSpPr txBox="1"/>
            <p:nvPr/>
          </p:nvSpPr>
          <p:spPr>
            <a:xfrm>
              <a:off x="3499374" y="6068495"/>
              <a:ext cx="5579463" cy="384206"/>
            </a:xfrm>
            <a:prstGeom prst="rect">
              <a:avLst/>
            </a:prstGeom>
            <a:noFill/>
          </p:spPr>
          <p:txBody>
            <a:bodyPr wrap="square" rtlCol="0">
              <a:spAutoFit/>
            </a:bodyPr>
            <a:lstStyle/>
            <a:p>
              <a:r>
                <a:rPr lang="en-US" sz="1100" b="1" i="0" dirty="0">
                  <a:solidFill>
                    <a:srgbClr val="DC3619"/>
                  </a:solidFill>
                  <a:latin typeface="Broadway" panose="04040905080B02020502" pitchFamily="82" charset="0"/>
                </a:rPr>
                <a:t>21 Lessons </a:t>
              </a:r>
              <a:r>
                <a:rPr lang="en-US" sz="1100" b="1" i="0" dirty="0">
                  <a:latin typeface="Broadway" panose="04040905080B02020502" pitchFamily="82" charset="0"/>
                </a:rPr>
                <a:t>shows us where we are today …</a:t>
              </a:r>
            </a:p>
          </p:txBody>
        </p:sp>
      </p:grpSp>
      <p:sp>
        <p:nvSpPr>
          <p:cNvPr id="15" name="Rounded Rectangle 14"/>
          <p:cNvSpPr/>
          <p:nvPr/>
        </p:nvSpPr>
        <p:spPr>
          <a:xfrm>
            <a:off x="240633" y="513417"/>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9995" y="692897"/>
            <a:ext cx="2078303" cy="1200329"/>
          </a:xfrm>
          <a:prstGeom prst="rect">
            <a:avLst/>
          </a:prstGeom>
          <a:no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Resilient Industry</a:t>
            </a:r>
          </a:p>
        </p:txBody>
      </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347860" y="713370"/>
            <a:ext cx="884176" cy="1096682"/>
          </a:xfrm>
          <a:prstGeom prst="rect">
            <a:avLst/>
          </a:prstGeom>
        </p:spPr>
      </p:pic>
      <p:sp>
        <p:nvSpPr>
          <p:cNvPr id="18" name="Rectangle 17"/>
          <p:cNvSpPr/>
          <p:nvPr/>
        </p:nvSpPr>
        <p:spPr>
          <a:xfrm>
            <a:off x="3302618" y="40353"/>
            <a:ext cx="6831198" cy="243143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To enable resilient and efficient industry of the future we need a hybrid</a:t>
            </a:r>
            <a:r>
              <a:rPr kumimoji="0" lang="en-US" sz="32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“Industry 4.0 + Industry 5.0”</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with:</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endParaRPr>
          </a:p>
          <a:p>
            <a:pPr marL="514350" lvl="0" indent="-514350" algn="just">
              <a:buAutoNum type="alphaLcParenBoth"/>
              <a:defRPr/>
            </a:pPr>
            <a:r>
              <a:rPr kumimoji="0" lang="en-US" sz="2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rPr>
              <a:t>humans enhanced by autonomous AI;</a:t>
            </a:r>
          </a:p>
          <a:p>
            <a:pPr marL="514350" lvl="0" indent="-514350" algn="just">
              <a:buAutoNum type="alphaLcParenBoth"/>
              <a:defRPr/>
            </a:pPr>
            <a:r>
              <a:rPr kumimoji="0" lang="en-US" sz="2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rPr>
              <a:t>autonomous AI “with human face” … </a:t>
            </a:r>
            <a:endParaRPr lang="en-US" sz="2800" b="1" dirty="0">
              <a:ln w="11430"/>
              <a:solidFill>
                <a:srgbClr val="7030A0"/>
              </a:solidFill>
              <a:effectLst>
                <a:outerShdw blurRad="50800" dist="39000" dir="5460000" algn="tl">
                  <a:srgbClr val="000000">
                    <a:alpha val="38000"/>
                  </a:srgbClr>
                </a:outerShdw>
              </a:effectLst>
            </a:endParaRPr>
          </a:p>
        </p:txBody>
      </p:sp>
      <p:sp>
        <p:nvSpPr>
          <p:cNvPr id="19" name="Rectangle 18"/>
          <p:cNvSpPr/>
          <p:nvPr/>
        </p:nvSpPr>
        <p:spPr>
          <a:xfrm>
            <a:off x="92292" y="2438146"/>
            <a:ext cx="6581885" cy="3046988"/>
          </a:xfrm>
          <a:prstGeom prst="rect">
            <a:avLst/>
          </a:prstGeom>
        </p:spPr>
        <p:txBody>
          <a:bodyPr wrap="square">
            <a:spAutoFit/>
          </a:bodyPr>
          <a:lstStyle/>
          <a:p>
            <a:pPr algn="just"/>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and which will inherit the most valuable features of both - efficiency of the Industry 4.0 processes and sustainability of the Industry 5.0 decisions. Digital cognitive clones (i.e., twinning human decision-making behavior) could be an enabling technology for the future hybrid and as an accelerator (as well as resilience enabler) of the convergence of the digital and human worlds ...</a:t>
            </a:r>
            <a:endParaRPr lang="fi-FI"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 name="Rectangle 1"/>
          <p:cNvSpPr/>
          <p:nvPr/>
        </p:nvSpPr>
        <p:spPr>
          <a:xfrm>
            <a:off x="92292" y="5492874"/>
            <a:ext cx="5980033" cy="1200329"/>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srgbClr val="212529"/>
                </a:solidFill>
              </a:rPr>
              <a:t>Golovianko, M., Terziyan, V., </a:t>
            </a:r>
            <a:r>
              <a:rPr lang="en-US" dirty="0">
                <a:solidFill>
                  <a:srgbClr val="222222"/>
                </a:solidFill>
              </a:rPr>
              <a:t>Branytskyi, V., </a:t>
            </a:r>
            <a:r>
              <a:rPr lang="en-US" dirty="0">
                <a:solidFill>
                  <a:srgbClr val="212529"/>
                </a:solidFill>
              </a:rPr>
              <a:t>&amp; Malyk, D., (2023). </a:t>
            </a:r>
            <a:r>
              <a:rPr lang="en-US" b="1" dirty="0">
                <a:solidFill>
                  <a:srgbClr val="FF0000"/>
                </a:solidFill>
              </a:rPr>
              <a:t>Industry 4.0 vs. Industry 5.0: Co-existence, Transition, or a Hybrid</a:t>
            </a:r>
            <a:r>
              <a:rPr lang="en-US" dirty="0">
                <a:solidFill>
                  <a:srgbClr val="000000"/>
                </a:solidFill>
              </a:rPr>
              <a:t>.</a:t>
            </a:r>
            <a:r>
              <a:rPr lang="en-US" i="1" dirty="0">
                <a:solidFill>
                  <a:srgbClr val="000000"/>
                </a:solidFill>
              </a:rPr>
              <a:t> </a:t>
            </a:r>
            <a:r>
              <a:rPr lang="en-US" b="1" i="1" dirty="0">
                <a:solidFill>
                  <a:srgbClr val="7030A0"/>
                </a:solidFill>
              </a:rPr>
              <a:t>Procedia Computer Science</a:t>
            </a:r>
            <a:r>
              <a:rPr lang="en-US" dirty="0">
                <a:solidFill>
                  <a:srgbClr val="212529"/>
                </a:solidFill>
              </a:rPr>
              <a:t>, </a:t>
            </a:r>
            <a:r>
              <a:rPr lang="en-US" i="1" dirty="0">
                <a:solidFill>
                  <a:srgbClr val="212529"/>
                </a:solidFill>
              </a:rPr>
              <a:t>217</a:t>
            </a:r>
            <a:r>
              <a:rPr lang="en-US" dirty="0">
                <a:solidFill>
                  <a:srgbClr val="212529"/>
                </a:solidFill>
              </a:rPr>
              <a:t>, 102-113. Elsevier. </a:t>
            </a:r>
            <a:r>
              <a:rPr lang="en-US" u="sng" dirty="0">
                <a:solidFill>
                  <a:srgbClr val="0000FF"/>
                </a:solidFill>
                <a:hlinkClick r:id="rId10" tooltip="Persistent link using digital object identifier"/>
              </a:rPr>
              <a:t>https://doi.org/10.1016/j.procs.2022.12.206</a:t>
            </a:r>
            <a:r>
              <a:rPr lang="en-US" dirty="0">
                <a:solidFill>
                  <a:srgbClr val="212529"/>
                </a:solidFill>
              </a:rPr>
              <a:t>.</a:t>
            </a:r>
            <a:endParaRPr lang="en-US" dirty="0"/>
          </a:p>
        </p:txBody>
      </p:sp>
      <p:pic>
        <p:nvPicPr>
          <p:cNvPr id="20" name="Picture 2" descr=" Robots and robotics are part of today's everyday life, but when it comes to working with robots and replacing people, the key issue is safet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4154" y="2522528"/>
            <a:ext cx="2079684" cy="11080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1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98861" y="1310325"/>
            <a:ext cx="9172281" cy="4289196"/>
          </a:xfrm>
          <a:prstGeom prst="rect">
            <a:avLst/>
          </a:prstGeom>
          <a:noFill/>
          <a:ln>
            <a:noFill/>
          </a:ln>
        </p:spPr>
      </p:pic>
      <p:sp>
        <p:nvSpPr>
          <p:cNvPr id="5" name="Rectangle 4"/>
          <p:cNvSpPr/>
          <p:nvPr/>
        </p:nvSpPr>
        <p:spPr>
          <a:xfrm>
            <a:off x="593888" y="32696"/>
            <a:ext cx="11538409" cy="1138773"/>
          </a:xfrm>
          <a:prstGeom prst="rect">
            <a:avLst/>
          </a:prstGeom>
        </p:spPr>
        <p:txBody>
          <a:bodyPr wrap="square">
            <a:spAutoFit/>
          </a:bodyPr>
          <a:lstStyle/>
          <a:p>
            <a:r>
              <a:rPr lang="en-GB" sz="3600" b="1" dirty="0">
                <a:solidFill>
                  <a:srgbClr val="FF0000"/>
                </a:solidFill>
                <a:latin typeface="Arial" panose="020B0604020202020204" pitchFamily="34" charset="0"/>
                <a:cs typeface="Arial" panose="020B0604020202020204" pitchFamily="34" charset="0"/>
              </a:rPr>
              <a:t>The concept of Industry 4.0 + Industry 5.0 hybrid </a:t>
            </a:r>
            <a:r>
              <a:rPr lang="en-GB" sz="3200" b="1" dirty="0">
                <a:solidFill>
                  <a:srgbClr val="FF0000"/>
                </a:solidFill>
                <a:latin typeface="Arial" panose="020B0604020202020204" pitchFamily="34" charset="0"/>
                <a:cs typeface="Arial" panose="020B0604020202020204" pitchFamily="34" charset="0"/>
              </a:rPr>
              <a:t>(driven by Pi-Mind digital cognitive clones of humans)</a:t>
            </a:r>
            <a:endParaRPr lang="en-US" sz="32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593888" y="5737971"/>
            <a:ext cx="11201019" cy="646331"/>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srgbClr val="212529"/>
                </a:solidFill>
              </a:rPr>
              <a:t>Golovianko, M., Terziyan, V., </a:t>
            </a:r>
            <a:r>
              <a:rPr lang="en-US" dirty="0">
                <a:solidFill>
                  <a:srgbClr val="222222"/>
                </a:solidFill>
              </a:rPr>
              <a:t>Branytskyi, V., </a:t>
            </a:r>
            <a:r>
              <a:rPr lang="en-US" dirty="0">
                <a:solidFill>
                  <a:srgbClr val="212529"/>
                </a:solidFill>
              </a:rPr>
              <a:t>&amp; Malyk, D., (2023). </a:t>
            </a:r>
            <a:r>
              <a:rPr lang="en-US" b="1" dirty="0">
                <a:solidFill>
                  <a:srgbClr val="FF0000"/>
                </a:solidFill>
              </a:rPr>
              <a:t>Industry 4.0 vs. Industry 5.0: Co-existence, Transition, or a Hybrid</a:t>
            </a:r>
            <a:r>
              <a:rPr lang="en-US" dirty="0">
                <a:solidFill>
                  <a:srgbClr val="000000"/>
                </a:solidFill>
              </a:rPr>
              <a:t>.</a:t>
            </a:r>
            <a:r>
              <a:rPr lang="en-US" i="1" dirty="0">
                <a:solidFill>
                  <a:srgbClr val="000000"/>
                </a:solidFill>
              </a:rPr>
              <a:t> </a:t>
            </a:r>
            <a:r>
              <a:rPr lang="en-US" b="1" i="1" dirty="0">
                <a:solidFill>
                  <a:srgbClr val="7030A0"/>
                </a:solidFill>
              </a:rPr>
              <a:t>Procedia Computer Science</a:t>
            </a:r>
            <a:r>
              <a:rPr lang="en-US" dirty="0">
                <a:solidFill>
                  <a:srgbClr val="212529"/>
                </a:solidFill>
              </a:rPr>
              <a:t>, </a:t>
            </a:r>
            <a:r>
              <a:rPr lang="en-US" i="1" dirty="0">
                <a:solidFill>
                  <a:srgbClr val="212529"/>
                </a:solidFill>
              </a:rPr>
              <a:t>217</a:t>
            </a:r>
            <a:r>
              <a:rPr lang="en-US" dirty="0">
                <a:solidFill>
                  <a:srgbClr val="212529"/>
                </a:solidFill>
              </a:rPr>
              <a:t>, 102-113. Elsevier. </a:t>
            </a:r>
            <a:r>
              <a:rPr lang="en-US" u="sng" dirty="0">
                <a:solidFill>
                  <a:srgbClr val="0000FF"/>
                </a:solidFill>
                <a:hlinkClick r:id="rId3" tooltip="Persistent link using digital object identifier"/>
              </a:rPr>
              <a:t>https://doi.org/10.1016/j.procs.2022.12.206</a:t>
            </a:r>
            <a:r>
              <a:rPr lang="en-US" dirty="0">
                <a:solidFill>
                  <a:srgbClr val="212529"/>
                </a:solidFill>
              </a:rPr>
              <a:t>.</a:t>
            </a:r>
            <a:endParaRPr lang="en-US" dirty="0"/>
          </a:p>
        </p:txBody>
      </p:sp>
    </p:spTree>
    <p:extLst>
      <p:ext uri="{BB962C8B-B14F-4D97-AF65-F5344CB8AC3E}">
        <p14:creationId xmlns:p14="http://schemas.microsoft.com/office/powerpoint/2010/main" val="205525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1131457"/>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0291" name="Rectangle 7"/>
          <p:cNvSpPr>
            <a:spLocks noChangeArrowheads="1"/>
          </p:cNvSpPr>
          <p:nvPr/>
        </p:nvSpPr>
        <p:spPr bwMode="auto">
          <a:xfrm>
            <a:off x="630238" y="40700"/>
            <a:ext cx="11306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Agents as autonomous “clones” of human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64227" y="485067"/>
            <a:ext cx="5166017" cy="55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5599113" y="1569607"/>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0025" y="3935775"/>
            <a:ext cx="5971250" cy="120032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Enhancing a human (or a system!) by making him or her ubiquitous and omniscient  due to multiple autonomous clones capable to be present, self-develop and decide on human’s behalf synchronously within many processes…</a:t>
            </a:r>
          </a:p>
        </p:txBody>
      </p:sp>
      <p:grpSp>
        <p:nvGrpSpPr>
          <p:cNvPr id="140295" name="Group 31"/>
          <p:cNvGrpSpPr>
            <a:grpSpLocks/>
          </p:cNvGrpSpPr>
          <p:nvPr/>
        </p:nvGrpSpPr>
        <p:grpSpPr bwMode="auto">
          <a:xfrm>
            <a:off x="6227764" y="1415619"/>
            <a:ext cx="325437" cy="323850"/>
            <a:chOff x="3790950" y="4653136"/>
            <a:chExt cx="1562100" cy="1524000"/>
          </a:xfrm>
        </p:grpSpPr>
        <p:pic>
          <p:nvPicPr>
            <p:cNvPr id="14033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0296"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3" y="1374345"/>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a:off x="3973513" y="1571194"/>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000500" y="2018869"/>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08438" y="2434794"/>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40300"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807732"/>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245882"/>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a:xfrm flipV="1">
            <a:off x="5607050" y="1995057"/>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3" name="Group 51"/>
          <p:cNvGrpSpPr>
            <a:grpSpLocks/>
          </p:cNvGrpSpPr>
          <p:nvPr/>
        </p:nvGrpSpPr>
        <p:grpSpPr bwMode="auto">
          <a:xfrm>
            <a:off x="6235700" y="1839482"/>
            <a:ext cx="325438" cy="323850"/>
            <a:chOff x="3790950" y="4653136"/>
            <a:chExt cx="1562100" cy="1524000"/>
          </a:xfrm>
        </p:grpSpPr>
        <p:pic>
          <p:nvPicPr>
            <p:cNvPr id="14033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2"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6" name="Straight Arrow Connector 55"/>
          <p:cNvCxnSpPr/>
          <p:nvPr/>
        </p:nvCxnSpPr>
        <p:spPr>
          <a:xfrm flipV="1">
            <a:off x="5607050" y="2434794"/>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5" name="Group 56"/>
          <p:cNvGrpSpPr>
            <a:grpSpLocks/>
          </p:cNvGrpSpPr>
          <p:nvPr/>
        </p:nvGrpSpPr>
        <p:grpSpPr bwMode="auto">
          <a:xfrm>
            <a:off x="6235700" y="2280807"/>
            <a:ext cx="325438" cy="323850"/>
            <a:chOff x="3790950" y="4653136"/>
            <a:chExt cx="1562100" cy="1524000"/>
          </a:xfrm>
        </p:grpSpPr>
        <p:pic>
          <p:nvPicPr>
            <p:cNvPr id="1403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1" name="Straight Arrow Connector 60"/>
          <p:cNvCxnSpPr/>
          <p:nvPr/>
        </p:nvCxnSpPr>
        <p:spPr>
          <a:xfrm>
            <a:off x="6688139" y="1545795"/>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6608764" y="1915682"/>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8" name="Group 62"/>
          <p:cNvGrpSpPr>
            <a:grpSpLocks/>
          </p:cNvGrpSpPr>
          <p:nvPr/>
        </p:nvGrpSpPr>
        <p:grpSpPr bwMode="auto">
          <a:xfrm>
            <a:off x="7839076" y="1460070"/>
            <a:ext cx="327025" cy="322263"/>
            <a:chOff x="3790950" y="4653136"/>
            <a:chExt cx="1562100" cy="1524000"/>
          </a:xfrm>
        </p:grpSpPr>
        <p:pic>
          <p:nvPicPr>
            <p:cNvPr id="1403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09" name="Group 66"/>
          <p:cNvGrpSpPr>
            <a:grpSpLocks/>
          </p:cNvGrpSpPr>
          <p:nvPr/>
        </p:nvGrpSpPr>
        <p:grpSpPr bwMode="auto">
          <a:xfrm>
            <a:off x="7621589" y="1729944"/>
            <a:ext cx="325437" cy="323850"/>
            <a:chOff x="3790950" y="4653136"/>
            <a:chExt cx="1562100" cy="1524000"/>
          </a:xfrm>
        </p:grpSpPr>
        <p:pic>
          <p:nvPicPr>
            <p:cNvPr id="1403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Oval 68"/>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10" name="Group 70"/>
          <p:cNvGrpSpPr>
            <a:grpSpLocks/>
          </p:cNvGrpSpPr>
          <p:nvPr/>
        </p:nvGrpSpPr>
        <p:grpSpPr bwMode="auto">
          <a:xfrm>
            <a:off x="7926389" y="1874407"/>
            <a:ext cx="325437" cy="323850"/>
            <a:chOff x="3790950" y="4653136"/>
            <a:chExt cx="1562100" cy="1524000"/>
          </a:xfrm>
        </p:grpSpPr>
        <p:pic>
          <p:nvPicPr>
            <p:cNvPr id="1403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Oval 7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0"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5" name="Straight Arrow Connector 74"/>
          <p:cNvCxnSpPr/>
          <p:nvPr/>
        </p:nvCxnSpPr>
        <p:spPr>
          <a:xfrm flipV="1">
            <a:off x="6637339" y="2112532"/>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731251" y="1221945"/>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731251" y="1871232"/>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442325" y="2226832"/>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525942"/>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1569220"/>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6615" y="2640837"/>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0025" y="5480494"/>
            <a:ext cx="11649468" cy="1200329"/>
          </a:xfrm>
          <a:prstGeom prst="rect">
            <a:avLst/>
          </a:prstGeom>
          <a:solidFill>
            <a:schemeClr val="bg1">
              <a:lumMod val="85000"/>
            </a:schemeClr>
          </a:solidFill>
          <a:ln w="25400">
            <a:solidFill>
              <a:schemeClr val="tx1"/>
            </a:solidFill>
          </a:ln>
        </p:spPr>
        <p:txBody>
          <a:bodyPr wrap="square">
            <a:spAutoFit/>
          </a:bodyPr>
          <a:lstStyle/>
          <a:p>
            <a:pPr algn="just"/>
            <a:r>
              <a:rPr lang="en-US" b="1" dirty="0">
                <a:solidFill>
                  <a:srgbClr val="7030A0"/>
                </a:solidFill>
                <a:ea typeface="SimSun" panose="02010600030101010101" pitchFamily="2" charset="-122"/>
              </a:rPr>
              <a:t>A digital cognitive clone of a human decision-maker is an industrial compromise in the “robots vs. humans” dilemma, serving as a bridging concept to marry automation-centric Industry 4.0 and human-centric Industry 5.0. Cognitive clones, as smart bridging technological artifacts, keep particular humans (donors for the clones) within the loop of responsible decision-making processes and, at the same time, make such human involvement ubiquitous and, therefore, efficient</a:t>
            </a:r>
            <a:endParaRPr lang="en-US" dirty="0"/>
          </a:p>
        </p:txBody>
      </p:sp>
    </p:spTree>
    <p:extLst>
      <p:ext uri="{BB962C8B-B14F-4D97-AF65-F5344CB8AC3E}">
        <p14:creationId xmlns:p14="http://schemas.microsoft.com/office/powerpoint/2010/main" val="138608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5308600" y="881063"/>
            <a:ext cx="4457700" cy="5727700"/>
          </a:xfrm>
          <a:prstGeom prst="roundRect">
            <a:avLst>
              <a:gd name="adj" fmla="val 1914"/>
            </a:avLst>
          </a:prstGeom>
          <a:solidFill>
            <a:schemeClr val="bg1">
              <a:lumMod val="9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Cube 3"/>
          <p:cNvSpPr/>
          <p:nvPr/>
        </p:nvSpPr>
        <p:spPr>
          <a:xfrm>
            <a:off x="5395913" y="5133975"/>
            <a:ext cx="4297362" cy="1339850"/>
          </a:xfrm>
          <a:prstGeom prst="cube">
            <a:avLst>
              <a:gd name="adj" fmla="val 3985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Rounded Rectangle 15"/>
          <p:cNvSpPr/>
          <p:nvPr/>
        </p:nvSpPr>
        <p:spPr bwMode="auto">
          <a:xfrm>
            <a:off x="8059739" y="944564"/>
            <a:ext cx="1633537" cy="4224337"/>
          </a:xfrm>
          <a:prstGeom prst="roundRect">
            <a:avLst>
              <a:gd name="adj" fmla="val 5693"/>
            </a:avLst>
          </a:prstGeom>
          <a:solidFill>
            <a:srgbClr val="F3FEB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ounded Rectangle 13"/>
          <p:cNvSpPr/>
          <p:nvPr/>
        </p:nvSpPr>
        <p:spPr bwMode="auto">
          <a:xfrm>
            <a:off x="9821863" y="944563"/>
            <a:ext cx="2311400" cy="5664200"/>
          </a:xfrm>
          <a:prstGeom prst="roundRect">
            <a:avLst>
              <a:gd name="adj" fmla="val 5693"/>
            </a:avLst>
          </a:prstGeom>
          <a:solidFill>
            <a:srgbClr val="A5D4E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853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5725" y="1460500"/>
            <a:ext cx="11049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9413" y="4729163"/>
            <a:ext cx="1136650" cy="174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8239" y="3382964"/>
            <a:ext cx="198437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383388" y="4244214"/>
            <a:ext cx="902085" cy="97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038683" y="1638502"/>
            <a:ext cx="1245656" cy="133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clrChange>
              <a:clrFrom>
                <a:srgbClr val="EEEEEE"/>
              </a:clrFrom>
              <a:clrTo>
                <a:srgbClr val="EEEEEE">
                  <a:alpha val="0"/>
                </a:srgbClr>
              </a:clrTo>
            </a:clrChange>
            <a:grayscl/>
            <a:extLst>
              <a:ext uri="{28A0092B-C50C-407E-A947-70E740481C1C}">
                <a14:useLocalDpi xmlns:a14="http://schemas.microsoft.com/office/drawing/2010/main" val="0"/>
              </a:ext>
            </a:extLst>
          </a:blip>
          <a:srcRect/>
          <a:stretch>
            <a:fillRect/>
          </a:stretch>
        </p:blipFill>
        <p:spPr bwMode="auto">
          <a:xfrm flipH="1">
            <a:off x="8228072" y="3019663"/>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483304" y="3629194"/>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240922" y="3693346"/>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032351" y="3372560"/>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640389" y="3001104"/>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794444" y="3516917"/>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clrChange>
              <a:clrFrom>
                <a:srgbClr val="EEEEEE"/>
              </a:clrFrom>
              <a:clrTo>
                <a:srgbClr val="EEEEEE">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946863" y="3131965"/>
            <a:ext cx="661245" cy="71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9974357" y="912196"/>
            <a:ext cx="206338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Customers</a:t>
            </a:r>
          </a:p>
        </p:txBody>
      </p:sp>
      <p:sp>
        <p:nvSpPr>
          <p:cNvPr id="17" name="Rectangle 16"/>
          <p:cNvSpPr/>
          <p:nvPr/>
        </p:nvSpPr>
        <p:spPr bwMode="auto">
          <a:xfrm>
            <a:off x="8334942" y="911750"/>
            <a:ext cx="1159292"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clones</a:t>
            </a:r>
          </a:p>
        </p:txBody>
      </p:sp>
      <p:sp>
        <p:nvSpPr>
          <p:cNvPr id="185364" name="Right Arrow 7"/>
          <p:cNvSpPr>
            <a:spLocks noChangeArrowheads="1"/>
          </p:cNvSpPr>
          <p:nvPr/>
        </p:nvSpPr>
        <p:spPr bwMode="auto">
          <a:xfrm rot="10800000">
            <a:off x="8991751" y="2358530"/>
            <a:ext cx="1366838" cy="54864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365" name="Right Arrow 7"/>
          <p:cNvSpPr>
            <a:spLocks noChangeArrowheads="1"/>
          </p:cNvSpPr>
          <p:nvPr/>
        </p:nvSpPr>
        <p:spPr bwMode="auto">
          <a:xfrm rot="11940440">
            <a:off x="8994578" y="4549004"/>
            <a:ext cx="1554480" cy="640080"/>
          </a:xfrm>
          <a:prstGeom prst="rightArrow">
            <a:avLst>
              <a:gd name="adj1" fmla="val 50000"/>
              <a:gd name="adj2" fmla="val 861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ounded Rectangle 25"/>
          <p:cNvSpPr/>
          <p:nvPr/>
        </p:nvSpPr>
        <p:spPr bwMode="auto">
          <a:xfrm>
            <a:off x="5395913" y="1784350"/>
            <a:ext cx="1890712" cy="3384550"/>
          </a:xfrm>
          <a:prstGeom prst="roundRect">
            <a:avLst>
              <a:gd name="adj" fmla="val 5693"/>
            </a:avLst>
          </a:prstGeom>
          <a:solidFill>
            <a:srgbClr val="F193D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7" name="Rounded Rectangle 26"/>
          <p:cNvSpPr/>
          <p:nvPr/>
        </p:nvSpPr>
        <p:spPr bwMode="auto">
          <a:xfrm>
            <a:off x="3298825" y="1784350"/>
            <a:ext cx="1944688" cy="3384550"/>
          </a:xfrm>
          <a:prstGeom prst="roundRect">
            <a:avLst>
              <a:gd name="adj" fmla="val 5693"/>
            </a:avLst>
          </a:prstGeom>
          <a:solidFill>
            <a:srgbClr val="9FC4F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8" name="Rectangle 27"/>
          <p:cNvSpPr/>
          <p:nvPr/>
        </p:nvSpPr>
        <p:spPr bwMode="auto">
          <a:xfrm>
            <a:off x="3407725" y="1789813"/>
            <a:ext cx="1741182"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Product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Service</a:t>
            </a:r>
          </a:p>
        </p:txBody>
      </p:sp>
      <p:sp>
        <p:nvSpPr>
          <p:cNvPr id="29" name="Rectangle 28"/>
          <p:cNvSpPr/>
          <p:nvPr/>
        </p:nvSpPr>
        <p:spPr bwMode="auto">
          <a:xfrm>
            <a:off x="5700013" y="1771609"/>
            <a:ext cx="1282723"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Twin</a:t>
            </a:r>
          </a:p>
        </p:txBody>
      </p:sp>
      <p:pic>
        <p:nvPicPr>
          <p:cNvPr id="18537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25" y="2994026"/>
            <a:ext cx="1487488" cy="16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71"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8950" y="2970213"/>
            <a:ext cx="1524000" cy="16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Left-Right Arrow 32"/>
          <p:cNvSpPr/>
          <p:nvPr/>
        </p:nvSpPr>
        <p:spPr bwMode="auto">
          <a:xfrm>
            <a:off x="4668839" y="3997325"/>
            <a:ext cx="1150937" cy="268288"/>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4" name="Left-Right Arrow 33"/>
          <p:cNvSpPr/>
          <p:nvPr/>
        </p:nvSpPr>
        <p:spPr bwMode="auto">
          <a:xfrm rot="19773502">
            <a:off x="6856414" y="2724151"/>
            <a:ext cx="1487487" cy="227013"/>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5" name="Left-Right Arrow 34"/>
          <p:cNvSpPr/>
          <p:nvPr/>
        </p:nvSpPr>
        <p:spPr bwMode="auto">
          <a:xfrm>
            <a:off x="7119938" y="3621088"/>
            <a:ext cx="1060450" cy="234950"/>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6" name="Left-Right Arrow 35"/>
          <p:cNvSpPr/>
          <p:nvPr/>
        </p:nvSpPr>
        <p:spPr bwMode="auto">
          <a:xfrm rot="1026173">
            <a:off x="6861175" y="4344988"/>
            <a:ext cx="1684338" cy="227012"/>
          </a:xfrm>
          <a:prstGeom prst="leftRightArrow">
            <a:avLst>
              <a:gd name="adj1" fmla="val 50000"/>
              <a:gd name="adj2" fmla="val 10693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3" name="Rectangle 2"/>
          <p:cNvSpPr/>
          <p:nvPr/>
        </p:nvSpPr>
        <p:spPr bwMode="auto">
          <a:xfrm>
            <a:off x="5708388" y="856737"/>
            <a:ext cx="231345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11430"/>
                <a:solidFill>
                  <a:srgbClr val="A06E5A"/>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experiments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11430"/>
                <a:solidFill>
                  <a:srgbClr val="A06E5A"/>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with customer</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11430"/>
                <a:solidFill>
                  <a:srgbClr val="A06E5A"/>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experience</a:t>
            </a:r>
          </a:p>
        </p:txBody>
      </p:sp>
      <p:sp>
        <p:nvSpPr>
          <p:cNvPr id="40" name="Rectangle 39"/>
          <p:cNvSpPr/>
          <p:nvPr/>
        </p:nvSpPr>
        <p:spPr>
          <a:xfrm>
            <a:off x="523875" y="6133"/>
            <a:ext cx="11525249"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Clones vs. Digital Twins</a:t>
            </a:r>
          </a:p>
        </p:txBody>
      </p:sp>
      <p:sp>
        <p:nvSpPr>
          <p:cNvPr id="185378" name="Right Arrow 7"/>
          <p:cNvSpPr>
            <a:spLocks noChangeArrowheads="1"/>
          </p:cNvSpPr>
          <p:nvPr/>
        </p:nvSpPr>
        <p:spPr bwMode="auto">
          <a:xfrm rot="11738925">
            <a:off x="9429560" y="3402529"/>
            <a:ext cx="731520" cy="457200"/>
          </a:xfrm>
          <a:prstGeom prst="rightArrow">
            <a:avLst>
              <a:gd name="adj1" fmla="val 50000"/>
              <a:gd name="adj2" fmla="val 56697"/>
            </a:avLst>
          </a:prstGeom>
          <a:solidFill>
            <a:srgbClr val="0070C0"/>
          </a:solidFill>
          <a:ln w="38100" algn="ctr">
            <a:solidFill>
              <a:srgbClr val="0000FF"/>
            </a:solidFill>
            <a:round/>
            <a:headEnd/>
            <a:tailEnd type="triangle" w="med" len="me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5379"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5459414" y="5803900"/>
            <a:ext cx="5111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958512" y="5783845"/>
            <a:ext cx="3239990" cy="5232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300" normalizeH="0" baseline="0" noProof="0" dirty="0">
                <a:ln w="11430" cmpd="sng">
                  <a:solidFill>
                    <a:srgbClr val="BBE0E3">
                      <a:tint val="10000"/>
                    </a:srgbClr>
                  </a:solidFill>
                  <a:prstDash val="solid"/>
                  <a:miter lim="800000"/>
                </a:ln>
                <a:gradFill>
                  <a:gsLst>
                    <a:gs pos="10000">
                      <a:srgbClr val="BBE0E3">
                        <a:tint val="83000"/>
                        <a:shade val="100000"/>
                        <a:satMod val="200000"/>
                      </a:srgbClr>
                    </a:gs>
                    <a:gs pos="75000">
                      <a:srgbClr val="BBE0E3">
                        <a:tint val="100000"/>
                        <a:shade val="50000"/>
                        <a:satMod val="150000"/>
                      </a:srgbClr>
                    </a:gs>
                  </a:gsLst>
                  <a:lin ang="5400000"/>
                </a:gradFill>
                <a:effectLst>
                  <a:glow rad="45500">
                    <a:srgbClr val="BBE0E3">
                      <a:satMod val="220000"/>
                      <a:alpha val="35000"/>
                    </a:srgbClr>
                  </a:glow>
                </a:effectLst>
                <a:uLnTx/>
                <a:uFillTx/>
                <a:latin typeface="Arial" panose="020B0604020202020204" pitchFamily="34" charset="0"/>
                <a:ea typeface="+mn-ea"/>
                <a:cs typeface="Arial" panose="020B0604020202020204" pitchFamily="34" charset="0"/>
              </a:rPr>
              <a:t>COLD platform</a:t>
            </a:r>
          </a:p>
        </p:txBody>
      </p:sp>
      <p:pic>
        <p:nvPicPr>
          <p:cNvPr id="18538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5499101"/>
            <a:ext cx="628650" cy="63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2" name="Picture 2"/>
          <p:cNvPicPr>
            <a:picLocks noChangeAspect="1" noChangeArrowheads="1"/>
          </p:cNvPicPr>
          <p:nvPr/>
        </p:nvPicPr>
        <p:blipFill>
          <a:blip r:embed="rId10"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876676" y="5856289"/>
            <a:ext cx="804863" cy="80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8338" y="81756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3988" y="72231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4863" y="5573713"/>
            <a:ext cx="628650" cy="63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8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7725" y="804864"/>
            <a:ext cx="628650" cy="63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391" name="Right Arrow 7"/>
          <p:cNvSpPr>
            <a:spLocks noChangeArrowheads="1"/>
          </p:cNvSpPr>
          <p:nvPr/>
        </p:nvSpPr>
        <p:spPr bwMode="auto">
          <a:xfrm rot="5400000">
            <a:off x="3340699" y="1459708"/>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 name="Right Arrow 7"/>
          <p:cNvSpPr>
            <a:spLocks noChangeArrowheads="1"/>
          </p:cNvSpPr>
          <p:nvPr/>
        </p:nvSpPr>
        <p:spPr bwMode="auto">
          <a:xfrm rot="5400000">
            <a:off x="4044599" y="1389415"/>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Right Arrow 7"/>
          <p:cNvSpPr>
            <a:spLocks noChangeArrowheads="1"/>
          </p:cNvSpPr>
          <p:nvPr/>
        </p:nvSpPr>
        <p:spPr bwMode="auto">
          <a:xfrm rot="5400000">
            <a:off x="4760216" y="1449295"/>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ight Arrow 7"/>
          <p:cNvSpPr>
            <a:spLocks noChangeArrowheads="1"/>
          </p:cNvSpPr>
          <p:nvPr/>
        </p:nvSpPr>
        <p:spPr bwMode="auto">
          <a:xfrm rot="16200000">
            <a:off x="3493837" y="5159727"/>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Right Arrow 7"/>
          <p:cNvSpPr>
            <a:spLocks noChangeArrowheads="1"/>
          </p:cNvSpPr>
          <p:nvPr/>
        </p:nvSpPr>
        <p:spPr bwMode="auto">
          <a:xfrm rot="16200000">
            <a:off x="3976162" y="5375889"/>
            <a:ext cx="548740" cy="331095"/>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Right Arrow 7"/>
          <p:cNvSpPr>
            <a:spLocks noChangeArrowheads="1"/>
          </p:cNvSpPr>
          <p:nvPr/>
        </p:nvSpPr>
        <p:spPr bwMode="auto">
          <a:xfrm rot="16200000">
            <a:off x="4810419" y="5235224"/>
            <a:ext cx="349951" cy="327026"/>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76200" y="3152978"/>
            <a:ext cx="3216337" cy="3585258"/>
            <a:chOff x="38263" y="1892560"/>
            <a:chExt cx="3025674" cy="3435975"/>
          </a:xfrm>
        </p:grpSpPr>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64" y="1892560"/>
              <a:ext cx="3012271" cy="3127116"/>
            </a:xfrm>
            <a:prstGeom prst="rect">
              <a:avLst/>
            </a:prstGeom>
          </p:spPr>
        </p:pic>
        <p:sp>
          <p:nvSpPr>
            <p:cNvPr id="18" name="Rectangle 17"/>
            <p:cNvSpPr/>
            <p:nvPr/>
          </p:nvSpPr>
          <p:spPr>
            <a:xfrm>
              <a:off x="38263" y="5012416"/>
              <a:ext cx="3025674" cy="316119"/>
            </a:xfrm>
            <a:prstGeom prst="rect">
              <a:avLst/>
            </a:prstGeom>
            <a:solidFill>
              <a:srgbClr val="343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Industry 4.0 – 5.0</a:t>
              </a:r>
            </a:p>
          </p:txBody>
        </p:sp>
      </p:grpSp>
      <p:sp>
        <p:nvSpPr>
          <p:cNvPr id="57" name="Rounded Rectangle 56"/>
          <p:cNvSpPr/>
          <p:nvPr/>
        </p:nvSpPr>
        <p:spPr bwMode="auto">
          <a:xfrm>
            <a:off x="76200" y="652464"/>
            <a:ext cx="2974338" cy="986038"/>
          </a:xfrm>
          <a:prstGeom prst="roundRect">
            <a:avLst>
              <a:gd name="adj" fmla="val 569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9" name="Right Arrow 7"/>
          <p:cNvSpPr>
            <a:spLocks noChangeArrowheads="1"/>
          </p:cNvSpPr>
          <p:nvPr/>
        </p:nvSpPr>
        <p:spPr bwMode="auto">
          <a:xfrm rot="5400000">
            <a:off x="-86397" y="2250405"/>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Right Arrow 7"/>
          <p:cNvSpPr>
            <a:spLocks noChangeArrowheads="1"/>
          </p:cNvSpPr>
          <p:nvPr/>
        </p:nvSpPr>
        <p:spPr bwMode="auto">
          <a:xfrm rot="5400000">
            <a:off x="858165" y="2243007"/>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Right Arrow 7"/>
          <p:cNvSpPr>
            <a:spLocks noChangeArrowheads="1"/>
          </p:cNvSpPr>
          <p:nvPr/>
        </p:nvSpPr>
        <p:spPr bwMode="auto">
          <a:xfrm rot="5400000">
            <a:off x="1856418" y="2250405"/>
            <a:ext cx="1400880" cy="334013"/>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Rounded Rectangle 57"/>
          <p:cNvSpPr/>
          <p:nvPr/>
        </p:nvSpPr>
        <p:spPr bwMode="auto">
          <a:xfrm>
            <a:off x="117205" y="1803566"/>
            <a:ext cx="2949014" cy="985507"/>
          </a:xfrm>
          <a:prstGeom prst="roundRect">
            <a:avLst>
              <a:gd name="adj" fmla="val 5693"/>
            </a:avLst>
          </a:prstGeom>
          <a:solidFill>
            <a:srgbClr val="F3FEB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2" name="Rectangle 61"/>
          <p:cNvSpPr/>
          <p:nvPr/>
        </p:nvSpPr>
        <p:spPr bwMode="auto">
          <a:xfrm>
            <a:off x="385844" y="1832141"/>
            <a:ext cx="2345521" cy="33855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clones</a:t>
            </a:r>
          </a:p>
        </p:txBody>
      </p:sp>
      <p:pic>
        <p:nvPicPr>
          <p:cNvPr id="63" name="Picture 62"/>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323710" y="2067600"/>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270061" y="2086745"/>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5" cstate="print">
            <a:clrChange>
              <a:clrFrom>
                <a:srgbClr val="EEEEEE"/>
              </a:clrFrom>
              <a:clrTo>
                <a:srgbClr val="EEEEE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2231758" y="2039705"/>
            <a:ext cx="601061" cy="64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ight Arrow 7"/>
          <p:cNvSpPr>
            <a:spLocks noChangeArrowheads="1"/>
          </p:cNvSpPr>
          <p:nvPr/>
        </p:nvSpPr>
        <p:spPr bwMode="auto">
          <a:xfrm>
            <a:off x="3184178" y="4699688"/>
            <a:ext cx="548740" cy="331095"/>
          </a:xfrm>
          <a:prstGeom prst="rightArrow">
            <a:avLst>
              <a:gd name="adj1" fmla="val 50000"/>
              <a:gd name="adj2" fmla="val 59801"/>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a:blip r:embed="rId13">
            <a:clrChange>
              <a:clrFrom>
                <a:srgbClr val="FFFFFF"/>
              </a:clrFrom>
              <a:clrTo>
                <a:srgbClr val="FFFFFF">
                  <a:alpha val="0"/>
                </a:srgbClr>
              </a:clrTo>
            </a:clrChange>
          </a:blip>
          <a:stretch>
            <a:fillRect/>
          </a:stretch>
        </p:blipFill>
        <p:spPr>
          <a:xfrm>
            <a:off x="714375" y="944563"/>
            <a:ext cx="1517383" cy="662178"/>
          </a:xfrm>
          <a:prstGeom prst="rect">
            <a:avLst/>
          </a:prstGeom>
        </p:spPr>
      </p:pic>
      <p:sp>
        <p:nvSpPr>
          <p:cNvPr id="68" name="Rectangle 67"/>
          <p:cNvSpPr/>
          <p:nvPr/>
        </p:nvSpPr>
        <p:spPr bwMode="auto">
          <a:xfrm>
            <a:off x="126730" y="633414"/>
            <a:ext cx="2872059" cy="33855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Workers</a:t>
            </a:r>
            <a:r>
              <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(managers / operators)</a:t>
            </a:r>
          </a:p>
        </p:txBody>
      </p:sp>
    </p:spTree>
    <p:extLst>
      <p:ext uri="{BB962C8B-B14F-4D97-AF65-F5344CB8AC3E}">
        <p14:creationId xmlns:p14="http://schemas.microsoft.com/office/powerpoint/2010/main" val="221847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4083</TotalTime>
  <Words>4294</Words>
  <Application>Microsoft Office PowerPoint</Application>
  <PresentationFormat>Widescreen</PresentationFormat>
  <Paragraphs>196</Paragraphs>
  <Slides>27</Slides>
  <Notes>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SimSun</vt:lpstr>
      <vt:lpstr>Arial</vt:lpstr>
      <vt:lpstr>Broadway</vt:lpstr>
      <vt:lpstr>Calibri</vt:lpstr>
      <vt:lpstr>Calibri Light</vt:lpstr>
      <vt:lpstr>Cambria Math</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414</cp:revision>
  <dcterms:created xsi:type="dcterms:W3CDTF">2020-10-19T08:16:34Z</dcterms:created>
  <dcterms:modified xsi:type="dcterms:W3CDTF">2024-03-15T13:26:07Z</dcterms:modified>
</cp:coreProperties>
</file>