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35"/>
  </p:notesMasterIdLst>
  <p:sldIdLst>
    <p:sldId id="414" r:id="rId3"/>
    <p:sldId id="411" r:id="rId4"/>
    <p:sldId id="473" r:id="rId5"/>
    <p:sldId id="435" r:id="rId6"/>
    <p:sldId id="449" r:id="rId7"/>
    <p:sldId id="409" r:id="rId8"/>
    <p:sldId id="456" r:id="rId9"/>
    <p:sldId id="457" r:id="rId10"/>
    <p:sldId id="458" r:id="rId11"/>
    <p:sldId id="459" r:id="rId12"/>
    <p:sldId id="455" r:id="rId13"/>
    <p:sldId id="454" r:id="rId14"/>
    <p:sldId id="460" r:id="rId15"/>
    <p:sldId id="461" r:id="rId16"/>
    <p:sldId id="462" r:id="rId17"/>
    <p:sldId id="400" r:id="rId18"/>
    <p:sldId id="391" r:id="rId19"/>
    <p:sldId id="399" r:id="rId20"/>
    <p:sldId id="463" r:id="rId21"/>
    <p:sldId id="402" r:id="rId22"/>
    <p:sldId id="465" r:id="rId23"/>
    <p:sldId id="464" r:id="rId24"/>
    <p:sldId id="466" r:id="rId25"/>
    <p:sldId id="467" r:id="rId26"/>
    <p:sldId id="468" r:id="rId27"/>
    <p:sldId id="469" r:id="rId28"/>
    <p:sldId id="471" r:id="rId29"/>
    <p:sldId id="470" r:id="rId30"/>
    <p:sldId id="344" r:id="rId31"/>
    <p:sldId id="472" r:id="rId32"/>
    <p:sldId id="450" r:id="rId33"/>
    <p:sldId id="451" r:id="rId3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93E"/>
    <a:srgbClr val="FCEFE2"/>
    <a:srgbClr val="9FC4F8"/>
    <a:srgbClr val="CF2929"/>
    <a:srgbClr val="C1CCC3"/>
    <a:srgbClr val="8AADA1"/>
    <a:srgbClr val="A5D4E4"/>
    <a:srgbClr val="688579"/>
    <a:srgbClr val="D9E5F1"/>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16/j.procs.2021.01.337" TargetMode="External"/><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i.org/10.1016/j.procs.2022.12.205"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4.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84.gif"/><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gif"/><Relationship Id="rId5" Type="http://schemas.openxmlformats.org/officeDocument/2006/relationships/image" Target="../media/image85.png"/><Relationship Id="rId4" Type="http://schemas.openxmlformats.org/officeDocument/2006/relationships/hyperlink" Target="http://clipartall.com/img/clipart-165720.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i.it.jyu.fi/ISM-2023-Encryption_Metric.pptx" TargetMode="External"/><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mailto:vagan.terziyan@jyu.fi"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3-Encryption_Metric.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nure.ua/en/" TargetMode="External"/><Relationship Id="rId13" Type="http://schemas.openxmlformats.org/officeDocument/2006/relationships/image" Target="../media/image20.png"/><Relationship Id="rId3" Type="http://schemas.openxmlformats.org/officeDocument/2006/relationships/hyperlink" Target="mailto:Vagan.Terziyan@jyu.fi" TargetMode="External"/><Relationship Id="rId7" Type="http://schemas.openxmlformats.org/officeDocument/2006/relationships/image" Target="../media/image3.png"/><Relationship Id="rId12"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hyperlink" Target="https://www.jyu.fi/en" TargetMode="Externa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www.csoonline.com/article/3664748/adversarial-machine-learning-explained-how-attackers-disrupt-ai-and-ml-systems.html" TargetMode="External"/><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arxiv.org/pdf/2002.05646v3.pdf" TargetMode="External"/><Relationship Id="rId11" Type="http://schemas.openxmlformats.org/officeDocument/2006/relationships/image" Target="../media/image26.png"/><Relationship Id="rId5" Type="http://schemas.openxmlformats.org/officeDocument/2006/relationships/image" Target="../media/image23.jpeg"/><Relationship Id="rId10" Type="http://schemas.openxmlformats.org/officeDocument/2006/relationships/hyperlink" Target="https://www.manning.com/books/privacy-preserving-machine-learning" TargetMode="External"/><Relationship Id="rId4" Type="http://schemas.openxmlformats.org/officeDocument/2006/relationships/hyperlink" Target="https://www.wiley.com/en-pk/Security+Issues+and+Privacy+Concerns+in+Industry+4+0+Applications-p-9781119776505" TargetMode="Externa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en.wikipedia.org/wiki/Monday_Begins_on_Saturday" TargetMode="External"/><Relationship Id="rId7" Type="http://schemas.openxmlformats.org/officeDocument/2006/relationships/image" Target="../media/image31.png"/><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625600" y="1354436"/>
            <a:ext cx="8535572"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“Deep Homeomorphic Data Encryption for Privacy Preserving Machine Learning”</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Bohdan Bilokon</a:t>
            </a:r>
            <a:r>
              <a:rPr lang="it-IT" b="0" dirty="0"/>
              <a:t> </a:t>
            </a:r>
            <a:r>
              <a:rPr lang="it-IT" b="0" baseline="30000" dirty="0"/>
              <a:t>b</a:t>
            </a:r>
            <a:r>
              <a:rPr lang="it-IT" b="0" dirty="0"/>
              <a:t>, </a:t>
            </a:r>
            <a:r>
              <a:rPr lang="en-US" b="0" dirty="0"/>
              <a:t>Mariia Gavriushenko</a:t>
            </a:r>
            <a:r>
              <a:rPr lang="it-IT" b="0" dirty="0"/>
              <a:t> </a:t>
            </a:r>
            <a:r>
              <a:rPr lang="it-IT" b="0" baseline="30000" dirty="0"/>
              <a:t>c</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150069" y="4075397"/>
            <a:ext cx="9832157"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a:t>a, c</a:t>
            </a:r>
            <a:r>
              <a:rPr lang="en-US" sz="1800" dirty="0"/>
              <a:t> Faculty of Information Technology, University of Jyväskylä, Jyväskylä, Finland</a:t>
            </a:r>
          </a:p>
          <a:p>
            <a:pPr algn="l">
              <a:spcBef>
                <a:spcPct val="0"/>
              </a:spcBef>
              <a:defRPr/>
            </a:pPr>
            <a:r>
              <a:rPr lang="en-US" sz="1800" baseline="30000" dirty="0"/>
              <a:t>b</a:t>
            </a:r>
            <a:r>
              <a:rPr lang="en-US" sz="1800" dirty="0"/>
              <a:t>   Department of Artificial Intelligence, Kharkiv National University of Radio Electronics, Kharkiv, Ukraine</a:t>
            </a:r>
          </a:p>
          <a:p>
            <a:pPr>
              <a:spcBef>
                <a:spcPct val="0"/>
              </a:spcBef>
              <a:defRPr/>
            </a:pPr>
            <a:endParaRPr lang="en-US" sz="1800" dirty="0"/>
          </a:p>
        </p:txBody>
      </p:sp>
      <p:grpSp>
        <p:nvGrpSpPr>
          <p:cNvPr id="8" name="Group 7"/>
          <p:cNvGrpSpPr/>
          <p:nvPr/>
        </p:nvGrpSpPr>
        <p:grpSpPr>
          <a:xfrm>
            <a:off x="1566977"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6478042" y="5137479"/>
            <a:ext cx="4265812" cy="112215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spTree>
    <p:extLst>
      <p:ext uri="{BB962C8B-B14F-4D97-AF65-F5344CB8AC3E}">
        <p14:creationId xmlns:p14="http://schemas.microsoft.com/office/powerpoint/2010/main" val="3716610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18" y="5957"/>
            <a:ext cx="9929091" cy="52127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094182" y="5209676"/>
            <a:ext cx="7398327" cy="978688"/>
          </a:xfrm>
          <a:prstGeom prst="wedgeRoundRectCallout">
            <a:avLst>
              <a:gd name="adj1" fmla="val 18798"/>
              <a:gd name="adj2" fmla="val -8103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After getting the model back from the remote cloud, the company can use it as an intelligent component of their systems. However, it is important that not only the private data but also the model is not stolen </a:t>
            </a:r>
            <a:r>
              <a:rPr lang="en-US"/>
              <a:t>by the </a:t>
            </a:r>
            <a:r>
              <a:rPr lang="en-US" dirty="0"/>
              <a:t>third party</a:t>
            </a:r>
          </a:p>
        </p:txBody>
      </p:sp>
      <p:sp>
        <p:nvSpPr>
          <p:cNvPr id="6" name="Rounded Rectangular Callout 5"/>
          <p:cNvSpPr/>
          <p:nvPr/>
        </p:nvSpPr>
        <p:spPr>
          <a:xfrm>
            <a:off x="10658764" y="4470675"/>
            <a:ext cx="1413165" cy="1330218"/>
          </a:xfrm>
          <a:prstGeom prst="wedgeRoundRectCallout">
            <a:avLst>
              <a:gd name="adj1" fmla="val -48115"/>
              <a:gd name="adj2" fmla="val -8381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Decisions made by the trained model</a:t>
            </a:r>
          </a:p>
        </p:txBody>
      </p:sp>
    </p:spTree>
    <p:extLst>
      <p:ext uri="{BB962C8B-B14F-4D97-AF65-F5344CB8AC3E}">
        <p14:creationId xmlns:p14="http://schemas.microsoft.com/office/powerpoint/2010/main" val="248372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7848600" y="2875381"/>
            <a:ext cx="3829050" cy="3839048"/>
          </a:xfrm>
          <a:prstGeom prst="roundRect">
            <a:avLst>
              <a:gd name="adj" fmla="val 235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477" y="5183041"/>
            <a:ext cx="2263404" cy="145133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4" name="Rectangle 43"/>
          <p:cNvSpPr/>
          <p:nvPr/>
        </p:nvSpPr>
        <p:spPr>
          <a:xfrm>
            <a:off x="10106818" y="4046084"/>
            <a:ext cx="1396010" cy="10070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179054" y="4110040"/>
            <a:ext cx="1308163" cy="94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8810344" y="2834761"/>
            <a:ext cx="2863937" cy="1200329"/>
          </a:xfrm>
          <a:prstGeom prst="rect">
            <a:avLst/>
          </a:prstGeom>
          <a:noFill/>
        </p:spPr>
        <p:txBody>
          <a:bodyPr wrap="square" lIns="91440" tIns="45720" rIns="91440" bIns="45720">
            <a:spAutoFit/>
          </a:bodyPr>
          <a:lstStyle/>
          <a:p>
            <a:pPr algn="ctr">
              <a:defRPr/>
            </a:pPr>
            <a:r>
              <a:rPr lang="en-US" sz="36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Industrial process</a:t>
            </a:r>
          </a:p>
        </p:txBody>
      </p:sp>
      <p:sp>
        <p:nvSpPr>
          <p:cNvPr id="48" name="Up-Down Arrow 47"/>
          <p:cNvSpPr/>
          <p:nvPr/>
        </p:nvSpPr>
        <p:spPr>
          <a:xfrm>
            <a:off x="10993769" y="4777678"/>
            <a:ext cx="252268" cy="988935"/>
          </a:xfrm>
          <a:prstGeom prst="upDownArrow">
            <a:avLst>
              <a:gd name="adj1" fmla="val 57407"/>
              <a:gd name="adj2" fmla="val 1203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gnetic Disk 51"/>
          <p:cNvSpPr/>
          <p:nvPr/>
        </p:nvSpPr>
        <p:spPr>
          <a:xfrm>
            <a:off x="7954136" y="3819503"/>
            <a:ext cx="1420383" cy="1202521"/>
          </a:xfrm>
          <a:prstGeom prst="flowChartMagneticDisk">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prstClr val="white"/>
                </a:solidFill>
                <a:latin typeface="Calibri"/>
              </a:rPr>
              <a:t>Process data</a:t>
            </a:r>
          </a:p>
        </p:txBody>
      </p:sp>
      <p:sp>
        <p:nvSpPr>
          <p:cNvPr id="53" name="Down Arrow 52"/>
          <p:cNvSpPr/>
          <p:nvPr/>
        </p:nvSpPr>
        <p:spPr>
          <a:xfrm rot="5400000">
            <a:off x="9602588" y="4252537"/>
            <a:ext cx="262799" cy="676336"/>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4" name="Down Arrow 53"/>
          <p:cNvSpPr/>
          <p:nvPr/>
        </p:nvSpPr>
        <p:spPr>
          <a:xfrm rot="10800000">
            <a:off x="8599948" y="2429299"/>
            <a:ext cx="239251" cy="1343002"/>
          </a:xfrm>
          <a:prstGeom prst="downArrow">
            <a:avLst>
              <a:gd name="adj1" fmla="val 50000"/>
              <a:gd name="adj2" fmla="val 1146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65" name="Down Arrow 64"/>
          <p:cNvSpPr/>
          <p:nvPr/>
        </p:nvSpPr>
        <p:spPr>
          <a:xfrm rot="15454775">
            <a:off x="4690861" y="2102687"/>
            <a:ext cx="566045" cy="6113888"/>
          </a:xfrm>
          <a:prstGeom prst="downArrow">
            <a:avLst>
              <a:gd name="adj1" fmla="val 50000"/>
              <a:gd name="adj2" fmla="val 132925"/>
            </a:avLst>
          </a:prstGeom>
          <a:solidFill>
            <a:srgbClr val="7030A0">
              <a:alpha val="8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0" name="Rounded Rectangle 49"/>
          <p:cNvSpPr/>
          <p:nvPr/>
        </p:nvSpPr>
        <p:spPr>
          <a:xfrm>
            <a:off x="7467599" y="81928"/>
            <a:ext cx="2418791" cy="2298258"/>
          </a:xfrm>
          <a:prstGeom prst="roundRect">
            <a:avLst>
              <a:gd name="adj" fmla="val 9339"/>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014470" y="4865234"/>
            <a:ext cx="2453129" cy="1915869"/>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015944" y="3423604"/>
            <a:ext cx="1712778" cy="1374955"/>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43378" y="5272146"/>
            <a:ext cx="2195311" cy="1403362"/>
            <a:chOff x="199404" y="4014786"/>
            <a:chExt cx="3659852" cy="2214564"/>
          </a:xfrm>
        </p:grpSpPr>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99404" y="4014786"/>
              <a:ext cx="3659852" cy="221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7426" y="4069180"/>
              <a:ext cx="1492958" cy="116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Flowchart: Magnetic Disk 14"/>
          <p:cNvSpPr/>
          <p:nvPr/>
        </p:nvSpPr>
        <p:spPr>
          <a:xfrm>
            <a:off x="4048282" y="33700"/>
            <a:ext cx="1704817" cy="842600"/>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Labelled data</a:t>
            </a:r>
          </a:p>
        </p:txBody>
      </p:sp>
      <p:sp>
        <p:nvSpPr>
          <p:cNvPr id="16" name="Flowchart: Magnetic Disk 15"/>
          <p:cNvSpPr/>
          <p:nvPr/>
        </p:nvSpPr>
        <p:spPr>
          <a:xfrm>
            <a:off x="3257080" y="1150465"/>
            <a:ext cx="1342982" cy="74660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a:rPr>
              <a:t>Training data</a:t>
            </a:r>
          </a:p>
        </p:txBody>
      </p:sp>
      <p:sp>
        <p:nvSpPr>
          <p:cNvPr id="17" name="Flowchart: Magnetic Disk 16"/>
          <p:cNvSpPr/>
          <p:nvPr/>
        </p:nvSpPr>
        <p:spPr>
          <a:xfrm>
            <a:off x="5601784" y="1166973"/>
            <a:ext cx="1008566" cy="746609"/>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a:rPr>
              <a:t>Test data</a:t>
            </a:r>
          </a:p>
        </p:txBody>
      </p:sp>
      <p:sp>
        <p:nvSpPr>
          <p:cNvPr id="18" name="Down Arrow 17"/>
          <p:cNvSpPr/>
          <p:nvPr/>
        </p:nvSpPr>
        <p:spPr>
          <a:xfrm rot="1920000">
            <a:off x="3974508" y="688825"/>
            <a:ext cx="147548" cy="622219"/>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19" name="Down Arrow 18"/>
          <p:cNvSpPr/>
          <p:nvPr/>
        </p:nvSpPr>
        <p:spPr>
          <a:xfrm rot="20153271">
            <a:off x="5631210" y="650734"/>
            <a:ext cx="168860" cy="645814"/>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20" name="Down Arrow 19"/>
          <p:cNvSpPr/>
          <p:nvPr/>
        </p:nvSpPr>
        <p:spPr>
          <a:xfrm>
            <a:off x="3765682" y="1913583"/>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26"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188" y="3819503"/>
            <a:ext cx="1206024" cy="90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Flowchart: Predefined Process 26"/>
          <p:cNvSpPr/>
          <p:nvPr/>
        </p:nvSpPr>
        <p:spPr>
          <a:xfrm>
            <a:off x="3153287" y="2400724"/>
            <a:ext cx="1446775" cy="504825"/>
          </a:xfrm>
          <a:prstGeom prst="flowChartPredefinedProcess">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Training</a:t>
            </a:r>
          </a:p>
        </p:txBody>
      </p:sp>
      <p:sp>
        <p:nvSpPr>
          <p:cNvPr id="30" name="Rectangle 29"/>
          <p:cNvSpPr/>
          <p:nvPr/>
        </p:nvSpPr>
        <p:spPr>
          <a:xfrm>
            <a:off x="3015944" y="3421499"/>
            <a:ext cx="1712777" cy="400110"/>
          </a:xfrm>
          <a:prstGeom prst="rect">
            <a:avLst/>
          </a:prstGeom>
          <a:noFill/>
        </p:spPr>
        <p:txBody>
          <a:bodyPr wrap="none" lIns="91440" tIns="45720" rIns="91440" bIns="45720">
            <a:spAutoFit/>
          </a:bodyPr>
          <a:lstStyle/>
          <a:p>
            <a:pPr algn="ctr">
              <a:defRPr/>
            </a:pPr>
            <a:r>
              <a:rPr lang="en-US" sz="20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Trained model</a:t>
            </a:r>
          </a:p>
        </p:txBody>
      </p:sp>
      <p:sp>
        <p:nvSpPr>
          <p:cNvPr id="31" name="Down Arrow 30"/>
          <p:cNvSpPr/>
          <p:nvPr/>
        </p:nvSpPr>
        <p:spPr>
          <a:xfrm>
            <a:off x="3769020" y="2927362"/>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2" name="Flowchart: Predefined Process 31"/>
          <p:cNvSpPr/>
          <p:nvPr/>
        </p:nvSpPr>
        <p:spPr>
          <a:xfrm>
            <a:off x="5453575" y="3810401"/>
            <a:ext cx="1446775" cy="504825"/>
          </a:xfrm>
          <a:prstGeom prst="flowChartPredefinedProcess">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Testing</a:t>
            </a:r>
          </a:p>
        </p:txBody>
      </p:sp>
      <p:sp>
        <p:nvSpPr>
          <p:cNvPr id="33" name="Down Arrow 32"/>
          <p:cNvSpPr/>
          <p:nvPr/>
        </p:nvSpPr>
        <p:spPr>
          <a:xfrm rot="16200000">
            <a:off x="4972914" y="3730938"/>
            <a:ext cx="230833" cy="663749"/>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4" name="Down Arrow 33"/>
          <p:cNvSpPr/>
          <p:nvPr/>
        </p:nvSpPr>
        <p:spPr>
          <a:xfrm>
            <a:off x="6014161" y="1937395"/>
            <a:ext cx="196139" cy="1834906"/>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6" name="Rectangle 35"/>
          <p:cNvSpPr/>
          <p:nvPr/>
        </p:nvSpPr>
        <p:spPr>
          <a:xfrm>
            <a:off x="5022748" y="4865234"/>
            <a:ext cx="2450544" cy="461665"/>
          </a:xfrm>
          <a:prstGeom prst="rect">
            <a:avLst/>
          </a:prstGeom>
          <a:noFill/>
        </p:spPr>
        <p:txBody>
          <a:bodyPr wrap="none" lIns="91440" tIns="45720" rIns="91440" bIns="45720">
            <a:spAutoFit/>
          </a:bodyPr>
          <a:lstStyle/>
          <a:p>
            <a:pPr algn="ctr">
              <a:defRPr/>
            </a:pPr>
            <a:r>
              <a:rPr lang="en-US" sz="24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Executable model</a:t>
            </a:r>
          </a:p>
        </p:txBody>
      </p:sp>
      <p:sp>
        <p:nvSpPr>
          <p:cNvPr id="37" name="Down Arrow 36"/>
          <p:cNvSpPr/>
          <p:nvPr/>
        </p:nvSpPr>
        <p:spPr>
          <a:xfrm>
            <a:off x="6042157" y="4364445"/>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49" name="Picture 48"/>
          <p:cNvPicPr>
            <a:picLocks noChangeAspect="1"/>
          </p:cNvPicPr>
          <p:nvPr/>
        </p:nvPicPr>
        <p:blipFill>
          <a:blip r:embed="rId7">
            <a:clrChange>
              <a:clrFrom>
                <a:srgbClr val="EEEEEE"/>
              </a:clrFrom>
              <a:clrTo>
                <a:srgbClr val="EEEEEE">
                  <a:alpha val="0"/>
                </a:srgbClr>
              </a:clrTo>
            </a:clrChange>
          </a:blip>
          <a:stretch>
            <a:fillRect/>
          </a:stretch>
        </p:blipFill>
        <p:spPr>
          <a:xfrm>
            <a:off x="7615709" y="577123"/>
            <a:ext cx="2150893" cy="1722302"/>
          </a:xfrm>
          <a:prstGeom prst="rect">
            <a:avLst/>
          </a:prstGeom>
        </p:spPr>
      </p:pic>
      <p:sp>
        <p:nvSpPr>
          <p:cNvPr id="51" name="Rectangle 50"/>
          <p:cNvSpPr/>
          <p:nvPr/>
        </p:nvSpPr>
        <p:spPr>
          <a:xfrm>
            <a:off x="7429499" y="81928"/>
            <a:ext cx="2456891" cy="523220"/>
          </a:xfrm>
          <a:prstGeom prst="rect">
            <a:avLst/>
          </a:prstGeom>
          <a:noFill/>
        </p:spPr>
        <p:txBody>
          <a:bodyPr wrap="none" lIns="91440" tIns="45720" rIns="91440" bIns="45720">
            <a:spAutoFit/>
          </a:bodyPr>
          <a:lstStyle/>
          <a:p>
            <a:pPr algn="ctr">
              <a:defRPr/>
            </a:pPr>
            <a:r>
              <a:rPr lang="en-US" sz="28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Human experts</a:t>
            </a:r>
          </a:p>
        </p:txBody>
      </p:sp>
      <p:sp>
        <p:nvSpPr>
          <p:cNvPr id="55" name="Down Arrow 54"/>
          <p:cNvSpPr/>
          <p:nvPr/>
        </p:nvSpPr>
        <p:spPr>
          <a:xfrm rot="5400000">
            <a:off x="6441361" y="-306775"/>
            <a:ext cx="280824" cy="1638301"/>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6" name="Rectangle 7"/>
          <p:cNvSpPr>
            <a:spLocks noChangeArrowheads="1"/>
          </p:cNvSpPr>
          <p:nvPr/>
        </p:nvSpPr>
        <p:spPr bwMode="auto">
          <a:xfrm>
            <a:off x="26835" y="38100"/>
            <a:ext cx="30930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None/>
            </a:pPr>
            <a:r>
              <a:rPr lang="en-US" altLang="fi-FI" sz="2400" b="1" dirty="0">
                <a:solidFill>
                  <a:srgbClr val="FF0000"/>
                </a:solidFill>
              </a:rPr>
              <a:t>Data, Human and AI (training &amp; testing) components of Machine Learning process are the targets for adversarial attacks</a:t>
            </a:r>
          </a:p>
        </p:txBody>
      </p:sp>
      <p:grpSp>
        <p:nvGrpSpPr>
          <p:cNvPr id="38" name="Group 37"/>
          <p:cNvGrpSpPr/>
          <p:nvPr/>
        </p:nvGrpSpPr>
        <p:grpSpPr>
          <a:xfrm>
            <a:off x="319826" y="5071293"/>
            <a:ext cx="1735115" cy="1709810"/>
            <a:chOff x="7583090" y="4283197"/>
            <a:chExt cx="1210618" cy="1169772"/>
          </a:xfrm>
        </p:grpSpPr>
        <p:sp>
          <p:nvSpPr>
            <p:cNvPr id="40" name="Rectangle 39"/>
            <p:cNvSpPr/>
            <p:nvPr/>
          </p:nvSpPr>
          <p:spPr>
            <a:xfrm>
              <a:off x="7583090" y="4321427"/>
              <a:ext cx="1210618" cy="1131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1735" y="4658682"/>
              <a:ext cx="984882" cy="71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p:cNvSpPr/>
            <p:nvPr/>
          </p:nvSpPr>
          <p:spPr>
            <a:xfrm>
              <a:off x="7631964" y="4283197"/>
              <a:ext cx="1133337" cy="436072"/>
            </a:xfrm>
            <a:prstGeom prst="rect">
              <a:avLst/>
            </a:prstGeom>
            <a:noFill/>
          </p:spPr>
          <p:txBody>
            <a:bodyPr wrap="none" lIns="91440" tIns="45720" rIns="91440" bIns="45720">
              <a:spAutoFit/>
            </a:bodyPr>
            <a:lstStyle/>
            <a:p>
              <a:pPr algn="ctr"/>
              <a:r>
                <a:rPr lang="en-US" sz="32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Attacks</a:t>
              </a:r>
            </a:p>
          </p:txBody>
        </p:sp>
      </p:grpSp>
      <p:pic>
        <p:nvPicPr>
          <p:cNvPr id="58" name="Picture 57"/>
          <p:cNvPicPr>
            <a:picLocks noChangeAspect="1"/>
          </p:cNvPicPr>
          <p:nvPr/>
        </p:nvPicPr>
        <p:blipFill>
          <a:blip r:embed="rId9">
            <a:clrChange>
              <a:clrFrom>
                <a:srgbClr val="FFFFFF"/>
              </a:clrFrom>
              <a:clrTo>
                <a:srgbClr val="FFFFFF">
                  <a:alpha val="0"/>
                </a:srgbClr>
              </a:clrTo>
            </a:clrChange>
          </a:blip>
          <a:stretch>
            <a:fillRect/>
          </a:stretch>
        </p:blipFill>
        <p:spPr>
          <a:xfrm flipH="1">
            <a:off x="24636" y="4008866"/>
            <a:ext cx="2226537" cy="1217788"/>
          </a:xfrm>
          <a:prstGeom prst="rect">
            <a:avLst/>
          </a:prstGeom>
        </p:spPr>
      </p:pic>
      <p:sp>
        <p:nvSpPr>
          <p:cNvPr id="59" name="Down Arrow 58"/>
          <p:cNvSpPr/>
          <p:nvPr/>
        </p:nvSpPr>
        <p:spPr>
          <a:xfrm rot="14386877">
            <a:off x="4569941" y="419879"/>
            <a:ext cx="566045" cy="6873786"/>
          </a:xfrm>
          <a:prstGeom prst="downArrow">
            <a:avLst>
              <a:gd name="adj1" fmla="val 50000"/>
              <a:gd name="adj2" fmla="val 107501"/>
            </a:avLst>
          </a:prstGeom>
          <a:solidFill>
            <a:srgbClr val="7030A0">
              <a:alpha val="8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60" name="Down Arrow 59"/>
          <p:cNvSpPr/>
          <p:nvPr/>
        </p:nvSpPr>
        <p:spPr>
          <a:xfrm rot="15139760">
            <a:off x="3697946" y="2745913"/>
            <a:ext cx="566045" cy="4347445"/>
          </a:xfrm>
          <a:prstGeom prst="downArrow">
            <a:avLst>
              <a:gd name="adj1" fmla="val 50000"/>
              <a:gd name="adj2" fmla="val 132925"/>
            </a:avLst>
          </a:prstGeom>
          <a:solidFill>
            <a:srgbClr val="7030A0">
              <a:alpha val="8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61" name="Down Arrow 60"/>
          <p:cNvSpPr/>
          <p:nvPr/>
        </p:nvSpPr>
        <p:spPr>
          <a:xfrm rot="12671767">
            <a:off x="2483482" y="2604384"/>
            <a:ext cx="566045" cy="3223307"/>
          </a:xfrm>
          <a:prstGeom prst="downArrow">
            <a:avLst>
              <a:gd name="adj1" fmla="val 50000"/>
              <a:gd name="adj2" fmla="val 132925"/>
            </a:avLst>
          </a:prstGeom>
          <a:solidFill>
            <a:srgbClr val="7030A0">
              <a:alpha val="8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62" name="Picture 61"/>
          <p:cNvPicPr>
            <a:picLocks noChangeAspect="1"/>
          </p:cNvPicPr>
          <p:nvPr/>
        </p:nvPicPr>
        <p:blipFill>
          <a:blip r:embed="rId10">
            <a:clrChange>
              <a:clrFrom>
                <a:srgbClr val="FFFFFF"/>
              </a:clrFrom>
              <a:clrTo>
                <a:srgbClr val="FFFFFF">
                  <a:alpha val="0"/>
                </a:srgbClr>
              </a:clrTo>
            </a:clrChange>
          </a:blip>
          <a:stretch>
            <a:fillRect/>
          </a:stretch>
        </p:blipFill>
        <p:spPr>
          <a:xfrm rot="18458661">
            <a:off x="5224212" y="2619096"/>
            <a:ext cx="408841" cy="612093"/>
          </a:xfrm>
          <a:prstGeom prst="rect">
            <a:avLst/>
          </a:prstGeom>
        </p:spPr>
      </p:pic>
      <p:pic>
        <p:nvPicPr>
          <p:cNvPr id="63" name="Picture 62"/>
          <p:cNvPicPr>
            <a:picLocks noChangeAspect="1"/>
          </p:cNvPicPr>
          <p:nvPr/>
        </p:nvPicPr>
        <p:blipFill>
          <a:blip r:embed="rId10">
            <a:clrChange>
              <a:clrFrom>
                <a:srgbClr val="FFFFFF"/>
              </a:clrFrom>
              <a:clrTo>
                <a:srgbClr val="FFFFFF">
                  <a:alpha val="0"/>
                </a:srgbClr>
              </a:clrTo>
            </a:clrChange>
          </a:blip>
          <a:stretch>
            <a:fillRect/>
          </a:stretch>
        </p:blipFill>
        <p:spPr>
          <a:xfrm rot="18458661">
            <a:off x="3803468" y="4704413"/>
            <a:ext cx="408841" cy="612093"/>
          </a:xfrm>
          <a:prstGeom prst="rect">
            <a:avLst/>
          </a:prstGeom>
        </p:spPr>
      </p:pic>
      <p:pic>
        <p:nvPicPr>
          <p:cNvPr id="64" name="Picture 63"/>
          <p:cNvPicPr>
            <a:picLocks noChangeAspect="1"/>
          </p:cNvPicPr>
          <p:nvPr/>
        </p:nvPicPr>
        <p:blipFill>
          <a:blip r:embed="rId10">
            <a:clrChange>
              <a:clrFrom>
                <a:srgbClr val="FFFFFF"/>
              </a:clrFrom>
              <a:clrTo>
                <a:srgbClr val="FFFFFF">
                  <a:alpha val="0"/>
                </a:srgbClr>
              </a:clrTo>
            </a:clrChange>
          </a:blip>
          <a:stretch>
            <a:fillRect/>
          </a:stretch>
        </p:blipFill>
        <p:spPr>
          <a:xfrm rot="18458661">
            <a:off x="2054220" y="3839875"/>
            <a:ext cx="408841" cy="612093"/>
          </a:xfrm>
          <a:prstGeom prst="rect">
            <a:avLst/>
          </a:prstGeom>
        </p:spPr>
      </p:pic>
      <p:sp>
        <p:nvSpPr>
          <p:cNvPr id="45" name="Down Arrow 44"/>
          <p:cNvSpPr/>
          <p:nvPr/>
        </p:nvSpPr>
        <p:spPr>
          <a:xfrm rot="3311400">
            <a:off x="7606531" y="4854945"/>
            <a:ext cx="256960" cy="1121235"/>
          </a:xfrm>
          <a:prstGeom prst="downArrow">
            <a:avLst>
              <a:gd name="adj1" fmla="val 50000"/>
              <a:gd name="adj2" fmla="val 1618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43" name="Down Arrow 42"/>
          <p:cNvSpPr/>
          <p:nvPr/>
        </p:nvSpPr>
        <p:spPr>
          <a:xfrm rot="16200000">
            <a:off x="8022667" y="4930672"/>
            <a:ext cx="283756" cy="1882708"/>
          </a:xfrm>
          <a:prstGeom prst="downArrow">
            <a:avLst>
              <a:gd name="adj1" fmla="val 50000"/>
              <a:gd name="adj2" fmla="val 1498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Tree>
    <p:extLst>
      <p:ext uri="{BB962C8B-B14F-4D97-AF65-F5344CB8AC3E}">
        <p14:creationId xmlns:p14="http://schemas.microsoft.com/office/powerpoint/2010/main" val="219643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635" y="4659761"/>
            <a:ext cx="5778078" cy="1938992"/>
          </a:xfrm>
          <a:prstGeom prst="rect">
            <a:avLst/>
          </a:prstGeom>
          <a:solidFill>
            <a:schemeClr val="bg1">
              <a:lumMod val="85000"/>
            </a:schemeClr>
          </a:solidFill>
          <a:ln w="25400">
            <a:solidFill>
              <a:schemeClr val="tx1"/>
            </a:solidFill>
          </a:ln>
        </p:spPr>
        <p:txBody>
          <a:bodyPr wrap="square">
            <a:spAutoFit/>
          </a:bodyPr>
          <a:lstStyle/>
          <a:p>
            <a:r>
              <a:rPr lang="en-US" sz="2000" dirty="0"/>
              <a:t>In </a:t>
            </a:r>
            <a:r>
              <a:rPr lang="en-US" sz="2000" b="1" i="1" dirty="0"/>
              <a:t>extraction attack</a:t>
            </a:r>
            <a:r>
              <a:rPr lang="en-US" sz="2000" dirty="0"/>
              <a:t>, the adversary obtains a copy of your AI model by just observing what inputs cause what outputs. "You query the model, see the reaction, and, If you are allowed to do this enough times, you will teach your own model to behave the same way.</a:t>
            </a:r>
          </a:p>
        </p:txBody>
      </p:sp>
      <p:pic>
        <p:nvPicPr>
          <p:cNvPr id="5" name="Picture 4"/>
          <p:cNvPicPr>
            <a:picLocks noChangeAspect="1"/>
          </p:cNvPicPr>
          <p:nvPr/>
        </p:nvPicPr>
        <p:blipFill>
          <a:blip r:embed="rId2"/>
          <a:stretch>
            <a:fillRect/>
          </a:stretch>
        </p:blipFill>
        <p:spPr>
          <a:xfrm>
            <a:off x="6129584" y="1914092"/>
            <a:ext cx="5880913" cy="3644589"/>
          </a:xfrm>
          <a:prstGeom prst="rect">
            <a:avLst/>
          </a:prstGeom>
        </p:spPr>
      </p:pic>
      <p:sp>
        <p:nvSpPr>
          <p:cNvPr id="6" name="Rectangle 5"/>
          <p:cNvSpPr/>
          <p:nvPr/>
        </p:nvSpPr>
        <p:spPr>
          <a:xfrm>
            <a:off x="179109" y="3514092"/>
            <a:ext cx="5778631" cy="1015663"/>
          </a:xfrm>
          <a:prstGeom prst="rect">
            <a:avLst/>
          </a:prstGeom>
          <a:solidFill>
            <a:schemeClr val="bg1">
              <a:lumMod val="85000"/>
            </a:schemeClr>
          </a:solidFill>
          <a:ln w="25400">
            <a:solidFill>
              <a:schemeClr val="tx1"/>
            </a:solidFill>
          </a:ln>
        </p:spPr>
        <p:txBody>
          <a:bodyPr wrap="square">
            <a:spAutoFit/>
          </a:bodyPr>
          <a:lstStyle/>
          <a:p>
            <a:r>
              <a:rPr lang="en-US" sz="2000" dirty="0"/>
              <a:t>In </a:t>
            </a:r>
            <a:r>
              <a:rPr lang="en-US" sz="2000" b="1" i="1" dirty="0"/>
              <a:t>inference attack</a:t>
            </a:r>
            <a:r>
              <a:rPr lang="en-US" sz="2000" dirty="0"/>
              <a:t>, attackers cause a target machine learning model to leak information about its training data (including sensitive one).</a:t>
            </a:r>
          </a:p>
        </p:txBody>
      </p:sp>
      <p:sp>
        <p:nvSpPr>
          <p:cNvPr id="7" name="Rectangle 6"/>
          <p:cNvSpPr/>
          <p:nvPr/>
        </p:nvSpPr>
        <p:spPr>
          <a:xfrm>
            <a:off x="179109" y="1475056"/>
            <a:ext cx="5778631" cy="1938992"/>
          </a:xfrm>
          <a:prstGeom prst="rect">
            <a:avLst/>
          </a:prstGeom>
          <a:solidFill>
            <a:schemeClr val="bg1">
              <a:lumMod val="85000"/>
            </a:schemeClr>
          </a:solidFill>
          <a:ln w="25400">
            <a:solidFill>
              <a:schemeClr val="tx1"/>
            </a:solidFill>
          </a:ln>
        </p:spPr>
        <p:txBody>
          <a:bodyPr wrap="square">
            <a:spAutoFit/>
          </a:bodyPr>
          <a:lstStyle/>
          <a:p>
            <a:r>
              <a:rPr lang="en-US" sz="2000" b="1" i="1" dirty="0"/>
              <a:t>Data</a:t>
            </a:r>
            <a:r>
              <a:rPr lang="en-US" sz="2000" dirty="0"/>
              <a:t> (information) </a:t>
            </a:r>
            <a:r>
              <a:rPr lang="en-US" sz="2000" b="1" i="1" dirty="0"/>
              <a:t>theft</a:t>
            </a:r>
            <a:r>
              <a:rPr lang="en-US" sz="2000" dirty="0"/>
              <a:t> (stealing) is an illegal transfer or storage of personal, confidential, or financial information. This could include passwords, software code or algorithms, and proprietary processes or technologies with potentially severe consequences for individuals and organizations.</a:t>
            </a:r>
          </a:p>
        </p:txBody>
      </p:sp>
      <p:sp>
        <p:nvSpPr>
          <p:cNvPr id="8" name="Rectangle 7"/>
          <p:cNvSpPr>
            <a:spLocks noChangeArrowheads="1"/>
          </p:cNvSpPr>
          <p:nvPr/>
        </p:nvSpPr>
        <p:spPr bwMode="auto">
          <a:xfrm>
            <a:off x="460467" y="44677"/>
            <a:ext cx="8381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None/>
            </a:pPr>
            <a:r>
              <a:rPr lang="en-US" altLang="fi-FI" sz="3600" b="1" dirty="0">
                <a:solidFill>
                  <a:srgbClr val="FF0000"/>
                </a:solidFill>
              </a:rPr>
              <a:t>Personal data privacy is under threat in the context of Machine Learning</a:t>
            </a:r>
          </a:p>
        </p:txBody>
      </p:sp>
    </p:spTree>
    <p:extLst>
      <p:ext uri="{BB962C8B-B14F-4D97-AF65-F5344CB8AC3E}">
        <p14:creationId xmlns:p14="http://schemas.microsoft.com/office/powerpoint/2010/main" val="125813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ent Arrow 18"/>
          <p:cNvSpPr/>
          <p:nvPr/>
        </p:nvSpPr>
        <p:spPr>
          <a:xfrm rot="5400000">
            <a:off x="8568445" y="2048193"/>
            <a:ext cx="2674480" cy="3001785"/>
          </a:xfrm>
          <a:prstGeom prst="bentArrow">
            <a:avLst>
              <a:gd name="adj1" fmla="val 10547"/>
              <a:gd name="adj2" fmla="val 15163"/>
              <a:gd name="adj3" fmla="val 23096"/>
              <a:gd name="adj4" fmla="val 28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eft Arrow 10"/>
          <p:cNvSpPr/>
          <p:nvPr/>
        </p:nvSpPr>
        <p:spPr>
          <a:xfrm rot="10800000">
            <a:off x="4743450" y="2986407"/>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Left Arrow 9"/>
          <p:cNvSpPr/>
          <p:nvPr/>
        </p:nvSpPr>
        <p:spPr>
          <a:xfrm rot="10800000">
            <a:off x="4743450" y="2252982"/>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Left Arrow 8"/>
          <p:cNvSpPr/>
          <p:nvPr/>
        </p:nvSpPr>
        <p:spPr>
          <a:xfrm rot="10800000">
            <a:off x="4753121" y="1491751"/>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9907" y="4408485"/>
            <a:ext cx="6569027" cy="1846659"/>
          </a:xfrm>
          <a:prstGeom prst="rect">
            <a:avLst/>
          </a:prstGeom>
          <a:solidFill>
            <a:schemeClr val="bg1">
              <a:lumMod val="85000"/>
            </a:schemeClr>
          </a:solidFill>
          <a:ln w="1905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The technical challenge would be enabling correct and efficient analysis of the large amounts of data produced by Industry 4.0 and its large sensor networks.</a:t>
            </a:r>
            <a:r>
              <a:rPr kumimoji="0" lang="en-US" sz="1600" b="0" i="0" u="none" strike="noStrike" kern="1200" cap="none" spc="0" normalizeH="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Machine Learning (ML) as a technology has progressed a lot during the last few years, however, the legal aspects of the collection and processing data (such as privacy concern regarding personal data) has been neglected. Nowadays the potential of the ML models is essentially limited by the strict privacy regulations. </a:t>
            </a:r>
            <a:endParaRPr kumimoji="0" lang="en-US" sz="16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1044482"/>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914400"/>
            <a:ext cx="4631823" cy="3473867"/>
          </a:xfrm>
          <a:prstGeom prst="rect">
            <a:avLst/>
          </a:prstGeom>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1796957"/>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2539907"/>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lowchart: Magnetic Disk 11"/>
          <p:cNvSpPr/>
          <p:nvPr/>
        </p:nvSpPr>
        <p:spPr>
          <a:xfrm>
            <a:off x="6632754" y="1277303"/>
            <a:ext cx="1692095" cy="215278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Private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DATA</a:t>
            </a:r>
            <a:endParaRPr kumimoji="0" lang="fi-FI"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33602" y="-93386"/>
            <a:ext cx="1121550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Data privacy challenge for Industry 4.0</a:t>
            </a:r>
          </a:p>
        </p:txBody>
      </p:sp>
      <p:grpSp>
        <p:nvGrpSpPr>
          <p:cNvPr id="14" name="Group 13"/>
          <p:cNvGrpSpPr/>
          <p:nvPr/>
        </p:nvGrpSpPr>
        <p:grpSpPr>
          <a:xfrm>
            <a:off x="9196974" y="1500447"/>
            <a:ext cx="2756901" cy="2014595"/>
            <a:chOff x="5434599" y="1337703"/>
            <a:chExt cx="2756901" cy="2014595"/>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52" y="1691501"/>
              <a:ext cx="2718848" cy="166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6" name="Rectangle 15"/>
            <p:cNvSpPr/>
            <p:nvPr/>
          </p:nvSpPr>
          <p:spPr>
            <a:xfrm>
              <a:off x="5434599" y="1337703"/>
              <a:ext cx="2723759"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Intelligence-as-a-Service</a:t>
              </a:r>
            </a:p>
          </p:txBody>
        </p:sp>
      </p:grpSp>
      <p:grpSp>
        <p:nvGrpSpPr>
          <p:cNvPr id="20" name="Group 19"/>
          <p:cNvGrpSpPr/>
          <p:nvPr/>
        </p:nvGrpSpPr>
        <p:grpSpPr>
          <a:xfrm>
            <a:off x="9901051" y="4743450"/>
            <a:ext cx="2138558" cy="1332540"/>
            <a:chOff x="9363075" y="5183586"/>
            <a:chExt cx="2138558" cy="1332540"/>
          </a:xfrm>
        </p:grpSpPr>
        <p:pic>
          <p:nvPicPr>
            <p:cNvPr id="17" name="Picture 16"/>
            <p:cNvPicPr>
              <a:picLocks noChangeAspect="1"/>
            </p:cNvPicPr>
            <p:nvPr/>
          </p:nvPicPr>
          <p:blipFill>
            <a:blip r:embed="rId5">
              <a:clrChange>
                <a:clrFrom>
                  <a:srgbClr val="FFFFFF"/>
                </a:clrFrom>
                <a:clrTo>
                  <a:srgbClr val="FFFFFF">
                    <a:alpha val="0"/>
                  </a:srgbClr>
                </a:clrTo>
              </a:clrChange>
            </a:blip>
            <a:stretch>
              <a:fillRect/>
            </a:stretch>
          </p:blipFill>
          <p:spPr>
            <a:xfrm>
              <a:off x="9363075" y="5183586"/>
              <a:ext cx="2024062" cy="1332540"/>
            </a:xfrm>
            <a:prstGeom prst="rect">
              <a:avLst/>
            </a:prstGeom>
          </p:spPr>
        </p:pic>
        <p:pic>
          <p:nvPicPr>
            <p:cNvPr id="18" name="Picture 17"/>
            <p:cNvPicPr>
              <a:picLocks noChangeAspect="1"/>
            </p:cNvPicPr>
            <p:nvPr/>
          </p:nvPicPr>
          <p:blipFill>
            <a:blip r:embed="rId6">
              <a:clrChange>
                <a:clrFrom>
                  <a:srgbClr val="1A1A1A"/>
                </a:clrFrom>
                <a:clrTo>
                  <a:srgbClr val="1A1A1A">
                    <a:alpha val="0"/>
                  </a:srgbClr>
                </a:clrTo>
              </a:clrChange>
            </a:blip>
            <a:stretch>
              <a:fillRect/>
            </a:stretch>
          </p:blipFill>
          <p:spPr>
            <a:xfrm>
              <a:off x="10591995" y="5433699"/>
              <a:ext cx="909638" cy="540277"/>
            </a:xfrm>
            <a:prstGeom prst="rect">
              <a:avLst/>
            </a:prstGeom>
          </p:spPr>
        </p:pic>
      </p:grpSp>
      <p:sp>
        <p:nvSpPr>
          <p:cNvPr id="21" name="Rectangle 20"/>
          <p:cNvSpPr/>
          <p:nvPr/>
        </p:nvSpPr>
        <p:spPr>
          <a:xfrm>
            <a:off x="6778774" y="3620065"/>
            <a:ext cx="3082306" cy="2246769"/>
          </a:xfrm>
          <a:prstGeom prst="rect">
            <a:avLst/>
          </a:prstGeom>
          <a:solidFill>
            <a:schemeClr val="bg1">
              <a:lumMod val="85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How to capture hidden value out of the data but (while doing it) preserve the data privacy?</a:t>
            </a:r>
          </a:p>
        </p:txBody>
      </p:sp>
    </p:spTree>
    <p:extLst>
      <p:ext uri="{BB962C8B-B14F-4D97-AF65-F5344CB8AC3E}">
        <p14:creationId xmlns:p14="http://schemas.microsoft.com/office/powerpoint/2010/main" val="3905800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836" y="0"/>
            <a:ext cx="11877963" cy="584775"/>
          </a:xfrm>
          <a:prstGeom prst="rect">
            <a:avLst/>
          </a:prstGeom>
        </p:spPr>
        <p:txBody>
          <a:bodyPr wrap="square">
            <a:spAutoFit/>
          </a:bodyPr>
          <a:lstStyle/>
          <a:p>
            <a:pP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There is a huge need for Privacy-Preserving Machine Learning (PPML)</a:t>
            </a:r>
            <a:endParaRPr lang="en-US" sz="32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665018" y="568070"/>
            <a:ext cx="11037455" cy="5640963"/>
          </a:xfrm>
          <a:prstGeom prst="rect">
            <a:avLst/>
          </a:prstGeom>
        </p:spPr>
      </p:pic>
    </p:spTree>
    <p:extLst>
      <p:ext uri="{BB962C8B-B14F-4D97-AF65-F5344CB8AC3E}">
        <p14:creationId xmlns:p14="http://schemas.microsoft.com/office/powerpoint/2010/main" val="326463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6297105" y="126476"/>
                <a:ext cx="5684363" cy="6186309"/>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In Girka et al. (2021), we suggested a </a:t>
                </a:r>
                <a:r>
                  <a:rPr lang="en-US" i="1" dirty="0">
                    <a:latin typeface="Times New Roman" panose="02020603050405020304" pitchFamily="18" charset="0"/>
                    <a:ea typeface="Calibri" panose="020F0502020204030204" pitchFamily="34" charset="0"/>
                  </a:rPr>
                  <a:t>homeomorphic encryption</a:t>
                </a:r>
                <a:r>
                  <a:rPr lang="en-US" dirty="0">
                    <a:latin typeface="Times New Roman" panose="02020603050405020304" pitchFamily="18" charset="0"/>
                    <a:ea typeface="Calibri" panose="020F0502020204030204" pitchFamily="34" charset="0"/>
                  </a:rPr>
                  <a:t> as a homeomorphic transformation of labelled data with the secret transformation parameters as encryption keys.  The intended objective was the possibility to use such encrypted data for PPML and particularly for safe supervised learning at third party servers (clouds). We performed a topology-preserving transformation of the original data as a kind of anonymization technique, which uses deep feedforward neural network (aka perceptron) to hide (by topology-preserving replacement) the coordinates (numeric attribute values) sensitive or private data samples but still enables potential classification model to be learned on the basis of the anonymized data. Such homeomorphic encryption applied on top of </a:t>
                </a:r>
                <a:r>
                  <a:rPr lang="en-US" i="1" dirty="0">
                    <a:latin typeface="Times New Roman" panose="02020603050405020304" pitchFamily="18" charset="0"/>
                    <a:ea typeface="Calibri" panose="020F0502020204030204" pitchFamily="34" charset="0"/>
                  </a:rPr>
                  <a:t>n</a:t>
                </a:r>
                <a:r>
                  <a:rPr lang="en-US" dirty="0">
                    <a:latin typeface="Times New Roman" panose="02020603050405020304" pitchFamily="18" charset="0"/>
                    <a:ea typeface="Calibri" panose="020F0502020204030204" pitchFamily="34" charset="0"/>
                  </a:rPr>
                  <a:t>-dimensional data manifold performed appropriate secret-key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𝑛</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𝑛</m:t>
                    </m:r>
                  </m:oMath>
                </a14:m>
                <a:r>
                  <a:rPr lang="en-US" dirty="0">
                    <a:latin typeface="Times New Roman" panose="02020603050405020304" pitchFamily="18" charset="0"/>
                    <a:ea typeface="Calibri" panose="020F0502020204030204" pitchFamily="34" charset="0"/>
                  </a:rPr>
                  <a:t> non-singular matrices (neural network weights) multiplication and invertible activation function at each layer. After several layers of such transformation, we will still keep the topologically equivalent (to the original one) data manifold, which hides private values of the data but preserves the labelling structure of the data needed to build the correct classification models.</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297105" y="126476"/>
                <a:ext cx="5684363" cy="6186309"/>
              </a:xfrm>
              <a:prstGeom prst="rect">
                <a:avLst/>
              </a:prstGeom>
              <a:blipFill>
                <a:blip r:embed="rId2"/>
                <a:stretch>
                  <a:fillRect l="-966" t="-591" r="-858" b="-591"/>
                </a:stretch>
              </a:blipFill>
            </p:spPr>
            <p:txBody>
              <a:bodyPr/>
              <a:lstStyle/>
              <a:p>
                <a:r>
                  <a:rPr lang="en-US">
                    <a:noFill/>
                  </a:rPr>
                  <a:t> </a:t>
                </a:r>
              </a:p>
            </p:txBody>
          </p:sp>
        </mc:Fallback>
      </mc:AlternateContent>
      <p:sp>
        <p:nvSpPr>
          <p:cNvPr id="9" name="Rectangle 8"/>
          <p:cNvSpPr/>
          <p:nvPr/>
        </p:nvSpPr>
        <p:spPr>
          <a:xfrm>
            <a:off x="250793" y="4336179"/>
            <a:ext cx="5501063" cy="1574149"/>
          </a:xfrm>
          <a:prstGeom prst="rect">
            <a:avLst/>
          </a:prstGeom>
          <a:solidFill>
            <a:schemeClr val="bg1">
              <a:lumMod val="85000"/>
            </a:schemeClr>
          </a:solidFill>
          <a:ln w="25400">
            <a:solidFill>
              <a:schemeClr val="tx1"/>
            </a:solidFill>
          </a:ln>
        </p:spPr>
        <p:txBody>
          <a:bodyPr wrap="square">
            <a:spAutoFit/>
          </a:bodyPr>
          <a:lstStyle/>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Girka, A., Terziyan, V., Gavriushenko, M., &amp; Gontarenko, A. (2021). </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Anonymization as Homeomorphic Data Space Transformation for Privacy-Preserving Deep Learning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Procedia Computer Science</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180</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867-876. </a:t>
            </a: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Elsevier</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i-FI"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Persistent link using digital object identifier"/>
              </a:rPr>
              <a:t>https://doi.org/10.1016/j.procs.2021.01.337</a:t>
            </a:r>
            <a:endParaRPr lang="fi-FI"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222510" y="748643"/>
            <a:ext cx="5933191" cy="3407781"/>
          </a:xfrm>
          <a:prstGeom prst="rect">
            <a:avLst/>
          </a:prstGeom>
        </p:spPr>
      </p:pic>
      <p:sp>
        <p:nvSpPr>
          <p:cNvPr id="5" name="Rectangle 4"/>
          <p:cNvSpPr/>
          <p:nvPr/>
        </p:nvSpPr>
        <p:spPr>
          <a:xfrm>
            <a:off x="1061227" y="45109"/>
            <a:ext cx="5094474"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Input for this study - I</a:t>
            </a:r>
            <a:endParaRPr lang="en-US" sz="3600" dirty="0">
              <a:solidFill>
                <a:prstClr val="black"/>
              </a:solidFill>
              <a:latin typeface="Calibri"/>
            </a:endParaRPr>
          </a:p>
        </p:txBody>
      </p:sp>
    </p:spTree>
    <p:extLst>
      <p:ext uri="{BB962C8B-B14F-4D97-AF65-F5344CB8AC3E}">
        <p14:creationId xmlns:p14="http://schemas.microsoft.com/office/powerpoint/2010/main" val="3110179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6532" y="475268"/>
            <a:ext cx="5684363" cy="2031325"/>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In Terziyan, Malyk, Golovianko &amp; Branytskyi (2023), we extend our previous study on data anonymization for privacy-preserving machine learning also to image data. We show that our homeomorphic encryption algorithm can be applied on the feature level of image representation and enables both: hiding the private information and achieving a good classification performance on the encrypted data.</a:t>
            </a:r>
            <a:endParaRPr lang="en-US" dirty="0"/>
          </a:p>
        </p:txBody>
      </p:sp>
      <p:sp>
        <p:nvSpPr>
          <p:cNvPr id="9" name="Rectangle 8"/>
          <p:cNvSpPr/>
          <p:nvPr/>
        </p:nvSpPr>
        <p:spPr>
          <a:xfrm>
            <a:off x="88124" y="4232484"/>
            <a:ext cx="5671654" cy="1574149"/>
          </a:xfrm>
          <a:prstGeom prst="rect">
            <a:avLst/>
          </a:prstGeom>
          <a:solidFill>
            <a:schemeClr val="bg1">
              <a:lumMod val="85000"/>
            </a:schemeClr>
          </a:solidFill>
          <a:ln w="25400">
            <a:solidFill>
              <a:schemeClr val="tx1"/>
            </a:solidFill>
          </a:ln>
        </p:spPr>
        <p:txBody>
          <a:bodyPr wrap="square">
            <a:spAutoFit/>
          </a:bodyPr>
          <a:lstStyle/>
          <a:p>
            <a:pPr algn="just">
              <a:lnSpc>
                <a:spcPct val="107000"/>
              </a:lnSpc>
              <a:spcAft>
                <a:spcPts val="800"/>
              </a:spcAft>
            </a:pPr>
            <a:r>
              <a:rPr lang="en-US" dirty="0">
                <a:latin typeface="Times New Roman" panose="02020603050405020304" pitchFamily="18" charset="0"/>
                <a:cs typeface="Times New Roman" panose="02020603050405020304" pitchFamily="18" charset="0"/>
              </a:rPr>
              <a:t>Terziyan, V., Malyk, D., Golovianko, M., &amp; Branytskyi, V. (2023). </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Encryption and Generation of Images for Privacy-Preserving Machine Learning in Smart Manufacturing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Procedia Computer Science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217</a:t>
            </a:r>
            <a:r>
              <a:rPr lang="en-US" dirty="0">
                <a:latin typeface="Times New Roman" panose="02020603050405020304" pitchFamily="18" charset="0"/>
                <a:cs typeface="Times New Roman" panose="02020603050405020304" pitchFamily="18" charset="0"/>
              </a:rPr>
              <a:t>, 91-101. </a:t>
            </a: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Elsevier</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2" tooltip="Persistent link using digital object identifier"/>
              </a:rPr>
              <a:t>https://doi.org/10.1016/j.procs.2022.12.205</a:t>
            </a:r>
            <a:r>
              <a:rPr lang="en-US" dirty="0">
                <a:latin typeface="Times New Roman" panose="02020603050405020304" pitchFamily="18" charset="0"/>
                <a:cs typeface="Times New Roman" panose="02020603050405020304" pitchFamily="18" charset="0"/>
              </a:rPr>
              <a:t>.</a:t>
            </a:r>
            <a:endParaRPr lang="fi-FI"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61227" y="45109"/>
            <a:ext cx="5094474"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Input for this study - II</a:t>
            </a:r>
            <a:endParaRPr lang="en-US" sz="3600"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163538" y="983672"/>
            <a:ext cx="6024574" cy="3126415"/>
          </a:xfrm>
          <a:prstGeom prst="rect">
            <a:avLst/>
          </a:prstGeom>
        </p:spPr>
      </p:pic>
      <p:pic>
        <p:nvPicPr>
          <p:cNvPr id="3" name="Picture 2"/>
          <p:cNvPicPr>
            <a:picLocks noChangeAspect="1"/>
          </p:cNvPicPr>
          <p:nvPr/>
        </p:nvPicPr>
        <p:blipFill>
          <a:blip r:embed="rId4"/>
          <a:stretch>
            <a:fillRect/>
          </a:stretch>
        </p:blipFill>
        <p:spPr>
          <a:xfrm>
            <a:off x="5989259" y="2714921"/>
            <a:ext cx="6086480" cy="3438966"/>
          </a:xfrm>
          <a:prstGeom prst="rect">
            <a:avLst/>
          </a:prstGeom>
        </p:spPr>
      </p:pic>
    </p:spTree>
    <p:extLst>
      <p:ext uri="{BB962C8B-B14F-4D97-AF65-F5344CB8AC3E}">
        <p14:creationId xmlns:p14="http://schemas.microsoft.com/office/powerpoint/2010/main" val="3515519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1789" y="86307"/>
            <a:ext cx="5948314" cy="5948314"/>
          </a:xfrm>
          <a:prstGeom prst="rect">
            <a:avLst/>
          </a:prstGeom>
        </p:spPr>
      </p:pic>
      <p:pic>
        <p:nvPicPr>
          <p:cNvPr id="11" name="Picture 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0012" y="2490140"/>
            <a:ext cx="2751126" cy="167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807200" y="704748"/>
            <a:ext cx="5264725" cy="4524315"/>
          </a:xfrm>
          <a:prstGeom prst="rect">
            <a:avLst/>
          </a:prstGeom>
          <a:solidFill>
            <a:schemeClr val="bg1">
              <a:lumMod val="85000"/>
            </a:schemeClr>
          </a:solidFill>
          <a:ln w="25400">
            <a:solidFill>
              <a:schemeClr val="tx1"/>
            </a:solidFill>
          </a:ln>
        </p:spPr>
        <p:txBody>
          <a:bodyPr wrap="square" rtlCol="0">
            <a:spAutoFit/>
          </a:bodyPr>
          <a:lstStyle/>
          <a:p>
            <a:pPr algn="just"/>
            <a:r>
              <a:rPr lang="en-US" sz="2400" dirty="0">
                <a:solidFill>
                  <a:prstClr val="black"/>
                </a:solidFill>
                <a:latin typeface="Calibri"/>
              </a:rPr>
              <a:t>In the mathematical field of topology, a </a:t>
            </a:r>
            <a:r>
              <a:rPr lang="en-US" sz="2400" b="1" dirty="0">
                <a:solidFill>
                  <a:prstClr val="black"/>
                </a:solidFill>
                <a:latin typeface="Calibri"/>
              </a:rPr>
              <a:t>homeomorphism</a:t>
            </a:r>
            <a:r>
              <a:rPr lang="en-US" sz="2400" dirty="0">
                <a:solidFill>
                  <a:prstClr val="black"/>
                </a:solidFill>
                <a:latin typeface="Calibri"/>
              </a:rPr>
              <a:t> or </a:t>
            </a:r>
            <a:r>
              <a:rPr lang="en-US" sz="2400" b="1" dirty="0">
                <a:solidFill>
                  <a:prstClr val="black"/>
                </a:solidFill>
                <a:latin typeface="Calibri"/>
              </a:rPr>
              <a:t>topological isomorphism</a:t>
            </a:r>
            <a:r>
              <a:rPr lang="en-US" sz="2400" dirty="0">
                <a:solidFill>
                  <a:prstClr val="black"/>
                </a:solidFill>
                <a:latin typeface="Calibri"/>
              </a:rPr>
              <a:t> is a continuous function between topological spaces that has a continuous inverse function. Homeomorphisms are the mappings that preserve all the topological properties of a given space. Two spaces with a homeomorphism between them are called </a:t>
            </a:r>
            <a:r>
              <a:rPr lang="en-US" sz="2400" b="1" dirty="0">
                <a:solidFill>
                  <a:prstClr val="black"/>
                </a:solidFill>
                <a:latin typeface="Calibri"/>
              </a:rPr>
              <a:t>homeomorphic</a:t>
            </a:r>
            <a:r>
              <a:rPr lang="en-US" sz="2400" dirty="0">
                <a:solidFill>
                  <a:prstClr val="black"/>
                </a:solidFill>
                <a:latin typeface="Calibri"/>
              </a:rPr>
              <a:t>, and from a topological viewpoint they are the same.</a:t>
            </a:r>
          </a:p>
          <a:p>
            <a:pPr algn="r"/>
            <a:r>
              <a:rPr lang="en-US" sz="1600" dirty="0">
                <a:solidFill>
                  <a:prstClr val="black"/>
                </a:solidFill>
                <a:latin typeface="Calibri"/>
              </a:rPr>
              <a:t> [Wikipedia]</a:t>
            </a:r>
          </a:p>
        </p:txBody>
      </p:sp>
      <p:grpSp>
        <p:nvGrpSpPr>
          <p:cNvPr id="14" name="Group 13"/>
          <p:cNvGrpSpPr/>
          <p:nvPr/>
        </p:nvGrpSpPr>
        <p:grpSpPr>
          <a:xfrm>
            <a:off x="188348" y="3780568"/>
            <a:ext cx="2683573" cy="1843150"/>
            <a:chOff x="1115616" y="1700808"/>
            <a:chExt cx="3875951" cy="2474456"/>
          </a:xfrm>
        </p:grpSpPr>
        <p:pic>
          <p:nvPicPr>
            <p:cNvPr id="15" name="Picture 2"/>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15616" y="1700808"/>
              <a:ext cx="3789361" cy="247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5">
              <a:clrChange>
                <a:clrFrom>
                  <a:srgbClr val="FFFFFF"/>
                </a:clrFrom>
                <a:clrTo>
                  <a:srgbClr val="FFFFFF">
                    <a:alpha val="0"/>
                  </a:srgbClr>
                </a:clrTo>
              </a:clrChange>
            </a:blip>
            <a:stretch>
              <a:fillRect/>
            </a:stretch>
          </p:blipFill>
          <p:spPr>
            <a:xfrm rot="1862362">
              <a:off x="4489649" y="2929102"/>
              <a:ext cx="501918" cy="743581"/>
            </a:xfrm>
            <a:prstGeom prst="rect">
              <a:avLst/>
            </a:prstGeom>
          </p:spPr>
        </p:pic>
      </p:grpSp>
      <p:sp>
        <p:nvSpPr>
          <p:cNvPr id="17" name="Rectangle 16"/>
          <p:cNvSpPr/>
          <p:nvPr/>
        </p:nvSpPr>
        <p:spPr>
          <a:xfrm>
            <a:off x="193963" y="0"/>
            <a:ext cx="1187796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Our approach: topological (homeomorphic) encryption</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18" name="Rectangle 17"/>
              <p:cNvSpPr/>
              <p:nvPr/>
            </p:nvSpPr>
            <p:spPr>
              <a:xfrm>
                <a:off x="2604986" y="5591360"/>
                <a:ext cx="7189464" cy="461665"/>
              </a:xfrm>
              <a:prstGeom prst="rect">
                <a:avLst/>
              </a:prstGeom>
              <a:solidFill>
                <a:schemeClr val="bg1">
                  <a:lumMod val="85000"/>
                </a:schemeClr>
              </a:solidFill>
              <a:ln w="25400">
                <a:solidFill>
                  <a:schemeClr val="tx1"/>
                </a:solidFill>
              </a:ln>
            </p:spPr>
            <p:txBody>
              <a:bodyPr wrap="square">
                <a:spAutoFit/>
              </a:bodyPr>
              <a:lstStyle/>
              <a:p>
                <a:pPr>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homomorphic encryption </a:t>
                </a:r>
                <a14:m>
                  <m:oMath xmlns:m="http://schemas.openxmlformats.org/officeDocument/2006/math">
                    <m:r>
                      <a:rPr lang="en-US" sz="2400" b="1" i="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Math" panose="02040503050406030204" pitchFamily="18" charset="0"/>
                        <a:ea typeface="Cambria Math" panose="02040503050406030204" pitchFamily="18" charset="0"/>
                      </a:rPr>
                      <m:t>≠</m:t>
                    </m:r>
                  </m:oMath>
                </a14:m>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homeomorphic encryption</a:t>
                </a:r>
                <a:endParaRPr lang="en-US" sz="2400" dirty="0">
                  <a:solidFill>
                    <a:prstClr val="black"/>
                  </a:solidFill>
                  <a:latin typeface="Calibri"/>
                </a:endParaRPr>
              </a:p>
            </p:txBody>
          </p:sp>
        </mc:Choice>
        <mc:Fallback xmlns="">
          <p:sp>
            <p:nvSpPr>
              <p:cNvPr id="18" name="Rectangle 17"/>
              <p:cNvSpPr>
                <a:spLocks noRot="1" noChangeAspect="1" noMove="1" noResize="1" noEditPoints="1" noAdjustHandles="1" noChangeArrowheads="1" noChangeShapeType="1" noTextEdit="1"/>
              </p:cNvSpPr>
              <p:nvPr/>
            </p:nvSpPr>
            <p:spPr>
              <a:xfrm>
                <a:off x="2604986" y="5591360"/>
                <a:ext cx="7189464" cy="461665"/>
              </a:xfrm>
              <a:prstGeom prst="rect">
                <a:avLst/>
              </a:prstGeom>
              <a:blipFill>
                <a:blip r:embed="rId6"/>
                <a:stretch>
                  <a:fillRect/>
                </a:stretch>
              </a:blipFill>
              <a:ln w="25400">
                <a:solidFill>
                  <a:schemeClr val="tx1"/>
                </a:solidFill>
              </a:ln>
            </p:spPr>
            <p:txBody>
              <a:bodyPr/>
              <a:lstStyle/>
              <a:p>
                <a:r>
                  <a:rPr lang="en-US">
                    <a:noFill/>
                  </a:rPr>
                  <a:t> </a:t>
                </a:r>
              </a:p>
            </p:txBody>
          </p:sp>
        </mc:Fallback>
      </mc:AlternateContent>
      <p:sp>
        <p:nvSpPr>
          <p:cNvPr id="19" name="Rounded Rectangular Callout 18"/>
          <p:cNvSpPr/>
          <p:nvPr/>
        </p:nvSpPr>
        <p:spPr>
          <a:xfrm>
            <a:off x="150640" y="5744588"/>
            <a:ext cx="2231485" cy="524511"/>
          </a:xfrm>
          <a:prstGeom prst="wedgeRoundRectCallout">
            <a:avLst>
              <a:gd name="adj1" fmla="val 62261"/>
              <a:gd name="adj2" fmla="val -4181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Preserves algebra</a:t>
            </a:r>
          </a:p>
        </p:txBody>
      </p:sp>
      <p:sp>
        <p:nvSpPr>
          <p:cNvPr id="20" name="Rounded Rectangular Callout 19"/>
          <p:cNvSpPr/>
          <p:nvPr/>
        </p:nvSpPr>
        <p:spPr>
          <a:xfrm>
            <a:off x="10017311" y="5098545"/>
            <a:ext cx="1593819" cy="987263"/>
          </a:xfrm>
          <a:prstGeom prst="wedgeRoundRectCallout">
            <a:avLst>
              <a:gd name="adj1" fmla="val -70671"/>
              <a:gd name="adj2" fmla="val 15474"/>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Preserves decision boundaries</a:t>
            </a:r>
          </a:p>
        </p:txBody>
      </p:sp>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348" y="1153482"/>
            <a:ext cx="1725842" cy="11892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0219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4490" y="1113507"/>
            <a:ext cx="6852683" cy="5139513"/>
          </a:xfrm>
          <a:prstGeom prst="rect">
            <a:avLst/>
          </a:prstGeom>
        </p:spPr>
      </p:pic>
      <p:sp>
        <p:nvSpPr>
          <p:cNvPr id="3" name="Rectangle 2"/>
          <p:cNvSpPr/>
          <p:nvPr/>
        </p:nvSpPr>
        <p:spPr>
          <a:xfrm>
            <a:off x="193964" y="0"/>
            <a:ext cx="10279216" cy="1077218"/>
          </a:xfrm>
          <a:prstGeom prst="rect">
            <a:avLst/>
          </a:prstGeom>
        </p:spPr>
        <p:txBody>
          <a:bodyPr wrap="square">
            <a:spAutoFit/>
          </a:bodyPr>
          <a:lstStyle/>
          <a:p>
            <a:pPr>
              <a:defRPr/>
            </a:pPr>
            <a:r>
              <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Generic schema of supervised PPML based on homeomorphic (topology-preserving) encryption</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6161" y="156807"/>
            <a:ext cx="3391981" cy="339198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7563" y="3277820"/>
            <a:ext cx="2825934" cy="2759775"/>
          </a:xfrm>
          <a:prstGeom prst="rect">
            <a:avLst/>
          </a:prstGeom>
        </p:spPr>
      </p:pic>
    </p:spTree>
    <p:extLst>
      <p:ext uri="{BB962C8B-B14F-4D97-AF65-F5344CB8AC3E}">
        <p14:creationId xmlns:p14="http://schemas.microsoft.com/office/powerpoint/2010/main" val="255775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511" y="1379972"/>
            <a:ext cx="11462994" cy="4893647"/>
          </a:xfrm>
          <a:prstGeom prst="rect">
            <a:avLst/>
          </a:prstGeom>
        </p:spPr>
        <p:txBody>
          <a:bodyPr wrap="square">
            <a:spAutoFit/>
          </a:bodyPr>
          <a:lstStyle/>
          <a:p>
            <a:pPr indent="173990" algn="just"/>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(Algebra-preserving) homomorphic encryption is usually a complex procedure, which is applied to potentially different and unknown during the encryption phase purposes and use cases involving protected private data. In contrast, the (topology preserving) homeomorphic encryption (a quite simple and efficient procedure) can be used when we know that the main and sole purpose of the collected private data is a supervised ML (e.g., classification model building).</a:t>
            </a:r>
          </a:p>
          <a:p>
            <a:pPr indent="173990" algn="just">
              <a:spcBef>
                <a:spcPts val="600"/>
              </a:spcBef>
              <a:spcAft>
                <a:spcPts val="6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However, in both cases, the concerns for the PPML are similar:</a:t>
            </a:r>
            <a:endParaRPr lang="fi-FI"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54610" lvl="0" indent="-342900" algn="just">
              <a:spcBef>
                <a:spcPts val="200"/>
              </a:spcBef>
              <a:spcAft>
                <a:spcPts val="200"/>
              </a:spcAft>
              <a:buFont typeface="Symbol" panose="05050102010706020507" pitchFamily="18" charset="2"/>
              <a:buChar char=""/>
            </a:pPr>
            <a:r>
              <a:rPr lang="en-GB"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We need a high level of protection </a:t>
            </a: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GB" sz="2400" b="1"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Security</a:t>
            </a: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GB"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provided by encryption.</a:t>
            </a:r>
            <a:endParaRPr lang="fi-FI" sz="2000" dirty="0">
              <a:latin typeface="Times New Roman" panose="02020603050405020304" pitchFamily="18" charset="0"/>
              <a:ea typeface="SimSun" panose="02010600030101010101" pitchFamily="2" charset="-122"/>
              <a:cs typeface="Times New Roman" panose="02020603050405020304" pitchFamily="18" charset="0"/>
            </a:endParaRPr>
          </a:p>
          <a:p>
            <a:pPr marL="342900" marR="54610" lvl="0" indent="-342900" algn="just">
              <a:spcBef>
                <a:spcPts val="200"/>
              </a:spcBef>
              <a:spcAft>
                <a:spcPts val="200"/>
              </a:spcAft>
              <a:buFont typeface="Symbol" panose="05050102010706020507" pitchFamily="18" charset="2"/>
              <a:buChar char=""/>
            </a:pPr>
            <a:r>
              <a:rPr lang="en-GB"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We want to have the as small as possible (if any) loss of classification accuracy </a:t>
            </a: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GB" sz="2400" b="1"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ML Tolerance</a:t>
            </a: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GB"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of the model built from the encrypted data comparably to the one built from the original data.</a:t>
            </a:r>
            <a:endParaRPr lang="fi-FI" sz="2000" dirty="0">
              <a:latin typeface="Times New Roman" panose="02020603050405020304" pitchFamily="18" charset="0"/>
              <a:ea typeface="SimSun" panose="02010600030101010101" pitchFamily="2" charset="-122"/>
              <a:cs typeface="Times New Roman" panose="02020603050405020304" pitchFamily="18" charset="0"/>
            </a:endParaRPr>
          </a:p>
          <a:p>
            <a:pPr marL="342900" marR="54610" lvl="0" indent="-342900" algn="just">
              <a:spcBef>
                <a:spcPts val="200"/>
              </a:spcBef>
              <a:spcAft>
                <a:spcPts val="200"/>
              </a:spcAft>
              <a:buFont typeface="Symbol" panose="05050102010706020507" pitchFamily="18" charset="2"/>
              <a:buChar char=""/>
            </a:pPr>
            <a:r>
              <a:rPr lang="en-GB"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We want to have as small as possible complexity increase (and, therefore, appropriate processing time) of the model built from the encrypted data </a:t>
            </a: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GB" sz="2400" b="1"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Efficiency</a:t>
            </a: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GB"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comparably to the one built from the original data.  </a:t>
            </a:r>
            <a:endParaRPr lang="fi-FI" sz="2000" dirty="0">
              <a:latin typeface="Times New Roman" panose="02020603050405020304" pitchFamily="18" charset="0"/>
              <a:ea typeface="SimSun" panose="02010600030101010101" pitchFamily="2" charset="-122"/>
              <a:cs typeface="Times New Roman" panose="02020603050405020304" pitchFamily="18" charset="0"/>
            </a:endParaRPr>
          </a:p>
          <a:p>
            <a:endPar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Our objective is a quality metric (and its experimental testing) capable of using these mutually conflicting criteria to assess the quality of encryption regarding the particular data and intended model.</a:t>
            </a:r>
            <a:endParaRPr lang="en-US"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193964" y="0"/>
            <a:ext cx="10260362" cy="1200329"/>
          </a:xfrm>
          <a:prstGeom prst="rect">
            <a:avLst/>
          </a:prstGeom>
        </p:spPr>
        <p:txBody>
          <a:bodyPr wrap="square">
            <a:spAutoFit/>
          </a:bodyPr>
          <a:lstStyle/>
          <a:p>
            <a:pPr>
              <a:defRPr/>
            </a:pPr>
            <a:r>
              <a:rPr lang="en-GB"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Our objective: multicriteria quality metric to assess homeomorphic encryption in PPML</a:t>
            </a:r>
            <a:endPar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185551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 y="-1288"/>
            <a:ext cx="12182374" cy="3304886"/>
            <a:chOff x="1" y="-1288"/>
            <a:chExt cx="12182374" cy="3304886"/>
          </a:xfrm>
        </p:grpSpPr>
        <p:sp>
          <p:nvSpPr>
            <p:cNvPr id="18" name="Rectangle 17"/>
            <p:cNvSpPr/>
            <p:nvPr/>
          </p:nvSpPr>
          <p:spPr>
            <a:xfrm>
              <a:off x="8264894" y="-1288"/>
              <a:ext cx="3917481" cy="2975046"/>
            </a:xfrm>
            <a:prstGeom prst="rect">
              <a:avLst/>
            </a:prstGeom>
            <a:solidFill>
              <a:srgbClr val="D9E5F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3505385" y="17962"/>
              <a:ext cx="5254439" cy="2947459"/>
            </a:xfrm>
            <a:prstGeom prst="rect">
              <a:avLst/>
            </a:prstGeom>
            <a:ln w="25400">
              <a:solidFill>
                <a:schemeClr val="tx1"/>
              </a:solidFill>
            </a:ln>
          </p:spPr>
        </p:pic>
        <p:sp>
          <p:nvSpPr>
            <p:cNvPr id="14" name="Rectangle 13"/>
            <p:cNvSpPr/>
            <p:nvPr/>
          </p:nvSpPr>
          <p:spPr>
            <a:xfrm>
              <a:off x="1" y="1"/>
              <a:ext cx="3917481" cy="2975046"/>
            </a:xfrm>
            <a:prstGeom prst="rect">
              <a:avLst/>
            </a:prstGeom>
            <a:solidFill>
              <a:srgbClr val="D9E5F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819553" y="117519"/>
              <a:ext cx="2946448" cy="2733706"/>
              <a:chOff x="8819553" y="117519"/>
              <a:chExt cx="2946448" cy="2733706"/>
            </a:xfrm>
          </p:grpSpPr>
          <p:grpSp>
            <p:nvGrpSpPr>
              <p:cNvPr id="6" name="Group 5"/>
              <p:cNvGrpSpPr/>
              <p:nvPr/>
            </p:nvGrpSpPr>
            <p:grpSpPr>
              <a:xfrm>
                <a:off x="8819553" y="117519"/>
                <a:ext cx="2945855" cy="2288680"/>
                <a:chOff x="1115616" y="1700808"/>
                <a:chExt cx="3875951" cy="2474456"/>
              </a:xfrm>
            </p:grpSpPr>
            <p:pic>
              <p:nvPicPr>
                <p:cNvPr id="7" name="Picture 2"/>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15616" y="1700808"/>
                  <a:ext cx="3789361" cy="247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rot="1862362">
                  <a:off x="4489649" y="2929102"/>
                  <a:ext cx="501918" cy="743581"/>
                </a:xfrm>
                <a:prstGeom prst="rect">
                  <a:avLst/>
                </a:prstGeom>
              </p:spPr>
            </p:pic>
          </p:grpSp>
          <p:pic>
            <p:nvPicPr>
              <p:cNvPr id="9"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49502">
                <a:off x="10305434" y="1961171"/>
                <a:ext cx="1460567" cy="89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68392" y="0"/>
              <a:ext cx="4285104" cy="3303598"/>
              <a:chOff x="68392" y="0"/>
              <a:chExt cx="4285104" cy="3303598"/>
            </a:xfrm>
          </p:grpSpPr>
          <p:pic>
            <p:nvPicPr>
              <p:cNvPr id="1026" name="Picture 2" descr="Secret Codes Built on Very Large Numbers - WSJ"/>
              <p:cNvPicPr>
                <a:picLocks noChangeAspect="1" noChangeArrowheads="1" noCrop="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7545" y="451535"/>
                <a:ext cx="2645951" cy="17256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3602" y="81924"/>
                <a:ext cx="1500973" cy="1500973"/>
              </a:xfrm>
              <a:prstGeom prst="rect">
                <a:avLst/>
              </a:prstGeom>
            </p:spPr>
          </p:pic>
          <p:pic>
            <p:nvPicPr>
              <p:cNvPr id="1028" name="Picture 4" descr="Measurement GIFs - Get the best GIF on GIPHY"/>
              <p:cNvPicPr>
                <a:picLocks noChangeAspect="1" noChangeArrowheads="1" noCrop="1"/>
              </p:cNvPicPr>
              <p:nvPr/>
            </p:nvPicPr>
            <p:blipFill>
              <a:blip r:embed="rId8">
                <a:clrChange>
                  <a:clrFrom>
                    <a:srgbClr val="CECBE6"/>
                  </a:clrFrom>
                  <a:clrTo>
                    <a:srgbClr val="CECBE6">
                      <a:alpha val="0"/>
                    </a:srgbClr>
                  </a:clrTo>
                </a:clrChange>
                <a:extLst>
                  <a:ext uri="{28A0092B-C50C-407E-A947-70E740481C1C}">
                    <a14:useLocalDpi xmlns:a14="http://schemas.microsoft.com/office/drawing/2010/main" val="0"/>
                  </a:ext>
                </a:extLst>
              </a:blip>
              <a:srcRect/>
              <a:stretch>
                <a:fillRect/>
              </a:stretch>
            </p:blipFill>
            <p:spPr bwMode="auto">
              <a:xfrm>
                <a:off x="68392" y="0"/>
                <a:ext cx="3303598" cy="33035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1841805">
                <a:off x="1458783" y="1789238"/>
                <a:ext cx="1920719"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Q u a l i t y</a:t>
                </a:r>
              </a:p>
            </p:txBody>
          </p:sp>
        </p:grpSp>
      </p:grpSp>
      <p:sp>
        <p:nvSpPr>
          <p:cNvPr id="19" name="Rectangle 18"/>
          <p:cNvSpPr/>
          <p:nvPr/>
        </p:nvSpPr>
        <p:spPr>
          <a:xfrm>
            <a:off x="393969" y="3097332"/>
            <a:ext cx="11373159"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“Deep Homeomorphic Data Encryption for Privacy Preserving Machine Learning”</a:t>
            </a:r>
          </a:p>
        </p:txBody>
      </p:sp>
      <p:sp>
        <p:nvSpPr>
          <p:cNvPr id="20" name="Rectangle 19"/>
          <p:cNvSpPr/>
          <p:nvPr/>
        </p:nvSpPr>
        <p:spPr>
          <a:xfrm>
            <a:off x="5323785" y="4120682"/>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6778</a:t>
            </a:r>
          </a:p>
        </p:txBody>
      </p:sp>
      <p:sp>
        <p:nvSpPr>
          <p:cNvPr id="21" name="Rectangle 20"/>
          <p:cNvSpPr/>
          <p:nvPr/>
        </p:nvSpPr>
        <p:spPr>
          <a:xfrm>
            <a:off x="1878563" y="4588380"/>
            <a:ext cx="843397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Bohdan Bilokon &amp; Mariia Gavriushenko</a:t>
            </a:r>
          </a:p>
        </p:txBody>
      </p:sp>
      <p:pic>
        <p:nvPicPr>
          <p:cNvPr id="22" name="Picture 21"/>
          <p:cNvPicPr>
            <a:picLocks noChangeAspect="1"/>
          </p:cNvPicPr>
          <p:nvPr/>
        </p:nvPicPr>
        <p:blipFill>
          <a:blip r:embed="rId9"/>
          <a:stretch>
            <a:fillRect/>
          </a:stretch>
        </p:blipFill>
        <p:spPr>
          <a:xfrm>
            <a:off x="82091" y="5523921"/>
            <a:ext cx="1346660" cy="983144"/>
          </a:xfrm>
          <a:prstGeom prst="rect">
            <a:avLst/>
          </a:prstGeom>
        </p:spPr>
      </p:pic>
      <p:sp>
        <p:nvSpPr>
          <p:cNvPr id="23" name="Rectangle 22"/>
          <p:cNvSpPr/>
          <p:nvPr/>
        </p:nvSpPr>
        <p:spPr>
          <a:xfrm>
            <a:off x="1457326" y="5636636"/>
            <a:ext cx="3600449" cy="800219"/>
          </a:xfrm>
          <a:prstGeom prst="rect">
            <a:avLst/>
          </a:prstGeom>
        </p:spPr>
        <p:txBody>
          <a:bodyPr wrap="square">
            <a:spAutoFit/>
          </a:bodyPr>
          <a:lstStyle/>
          <a:p>
            <a:r>
              <a:rPr lang="en-US" b="1" i="0" dirty="0">
                <a:effectLst/>
                <a:latin typeface="Montserrat"/>
              </a:rPr>
              <a:t>ISM 2023</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pic>
        <p:nvPicPr>
          <p:cNvPr id="27" name="Picture 26"/>
          <p:cNvPicPr>
            <a:picLocks noChangeAspect="1"/>
          </p:cNvPicPr>
          <p:nvPr/>
        </p:nvPicPr>
        <p:blipFill>
          <a:blip r:embed="rId10"/>
          <a:stretch>
            <a:fillRect/>
          </a:stretch>
        </p:blipFill>
        <p:spPr>
          <a:xfrm>
            <a:off x="5326143" y="5224492"/>
            <a:ext cx="3193533" cy="1542639"/>
          </a:xfrm>
          <a:prstGeom prst="rect">
            <a:avLst/>
          </a:prstGeom>
          <a:ln w="25400">
            <a:solidFill>
              <a:schemeClr val="tx1"/>
            </a:solidFill>
          </a:ln>
        </p:spPr>
      </p:pic>
      <p:sp>
        <p:nvSpPr>
          <p:cNvPr id="30" name="Rectangle 29"/>
          <p:cNvSpPr/>
          <p:nvPr/>
        </p:nvSpPr>
        <p:spPr>
          <a:xfrm>
            <a:off x="6976939" y="5218036"/>
            <a:ext cx="1537858" cy="461665"/>
          </a:xfrm>
          <a:prstGeom prst="rect">
            <a:avLst/>
          </a:prstGeom>
          <a:solidFill>
            <a:srgbClr val="9FC4F8"/>
          </a:solidFill>
        </p:spPr>
        <p:txBody>
          <a:bodyPr wrap="square">
            <a:spAutoFit/>
          </a:bodyPr>
          <a:lstStyle/>
          <a:p>
            <a:pPr algn="just"/>
            <a:r>
              <a:rPr lang="en-US" sz="1200" b="1" dirty="0">
                <a:solidFill>
                  <a:srgbClr val="7030A0"/>
                </a:solidFill>
                <a:latin typeface="Montserrat"/>
              </a:rPr>
              <a:t>Iscte - University Institute of Lisbon</a:t>
            </a:r>
            <a:endParaRPr lang="en-US" sz="1200" dirty="0">
              <a:solidFill>
                <a:srgbClr val="7030A0"/>
              </a:solidFill>
            </a:endParaRPr>
          </a:p>
        </p:txBody>
      </p:sp>
      <p:sp>
        <p:nvSpPr>
          <p:cNvPr id="26" name="Rectangle 25"/>
          <p:cNvSpPr/>
          <p:nvPr/>
        </p:nvSpPr>
        <p:spPr>
          <a:xfrm>
            <a:off x="8759824" y="5273265"/>
            <a:ext cx="3364605"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24 November, 2023, 11</a:t>
            </a:r>
            <a:r>
              <a:rPr lang="en-US" dirty="0">
                <a:ln w="0"/>
                <a:effectLst>
                  <a:outerShdw blurRad="38100" dist="19050" dir="2700000" algn="tl" rotWithShape="0">
                    <a:schemeClr val="dk1">
                      <a:alpha val="40000"/>
                    </a:schemeClr>
                  </a:outerShdw>
                </a:effectLst>
              </a:rPr>
              <a:t>:40 - 12:00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8819553" y="5979746"/>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S8.R3</a:t>
            </a:r>
          </a:p>
          <a:p>
            <a:pPr algn="just"/>
            <a:r>
              <a:rPr lang="en-US" sz="1600" b="1" dirty="0">
                <a:solidFill>
                  <a:srgbClr val="7030A0"/>
                </a:solidFill>
                <a:effectLst/>
                <a:latin typeface="Times New Roman" panose="02020603050405020304" pitchFamily="18" charset="0"/>
                <a:cs typeface="Times New Roman" panose="02020603050405020304" pitchFamily="18" charset="0"/>
              </a:rPr>
              <a:t>S8 (CYBERSECURITY) / R3</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1"/>
          <a:stretch>
            <a:fillRect/>
          </a:stretch>
        </p:blipFill>
        <p:spPr>
          <a:xfrm>
            <a:off x="8819553" y="5660846"/>
            <a:ext cx="3138071" cy="212751"/>
          </a:xfrm>
          <a:prstGeom prst="rect">
            <a:avLst/>
          </a:prstGeom>
        </p:spPr>
      </p:pic>
    </p:spTree>
    <p:extLst>
      <p:ext uri="{BB962C8B-B14F-4D97-AF65-F5344CB8AC3E}">
        <p14:creationId xmlns:p14="http://schemas.microsoft.com/office/powerpoint/2010/main" val="2956461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16000" y="1311561"/>
            <a:ext cx="9522691" cy="5043054"/>
          </a:xfrm>
          <a:prstGeom prst="rect">
            <a:avLst/>
          </a:prstGeom>
        </p:spPr>
      </p:pic>
      <p:sp>
        <p:nvSpPr>
          <p:cNvPr id="5" name="Rectangle 4"/>
          <p:cNvSpPr/>
          <p:nvPr/>
        </p:nvSpPr>
        <p:spPr>
          <a:xfrm>
            <a:off x="193963" y="0"/>
            <a:ext cx="11877963" cy="1200329"/>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Topological (homeomorphic) encryption: schema of experimental evaluation</a:t>
            </a:r>
            <a:endParaRPr lang="en-US" sz="3600" dirty="0">
              <a:solidFill>
                <a:prstClr val="black"/>
              </a:solidFill>
              <a:latin typeface="Calibri"/>
            </a:endParaRPr>
          </a:p>
        </p:txBody>
      </p:sp>
    </p:spTree>
    <p:extLst>
      <p:ext uri="{BB962C8B-B14F-4D97-AF65-F5344CB8AC3E}">
        <p14:creationId xmlns:p14="http://schemas.microsoft.com/office/powerpoint/2010/main" val="78817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5414" y="777173"/>
                <a:ext cx="12028601" cy="5800499"/>
              </a:xfrm>
              <a:prstGeom prst="rect">
                <a:avLst/>
              </a:prstGeom>
            </p:spPr>
            <p:txBody>
              <a:bodyPr wrap="square">
                <a:spAutoFit/>
              </a:bodyPr>
              <a:lstStyle/>
              <a:p>
                <a:pPr indent="-457200" algn="just"/>
                <a:r>
                  <a:rPr lang="en-US" sz="2000" dirty="0">
                    <a:solidFill>
                      <a:srgbClr val="000000"/>
                    </a:solidFill>
                    <a:latin typeface="Times New Roman" panose="02020603050405020304" pitchFamily="18" charset="0"/>
                    <a:ea typeface="Calibri" panose="020F0502020204030204" pitchFamily="34" charset="0"/>
                    <a:cs typeface="Linux Libertine"/>
                  </a:rPr>
                  <a:t>Assume we have a dataset </a:t>
                </a:r>
                <a14:m>
                  <m:oMath xmlns:m="http://schemas.openxmlformats.org/officeDocument/2006/math">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oMath>
                </a14:m>
                <a:r>
                  <a:rPr lang="en-US" sz="2000" dirty="0">
                    <a:solidFill>
                      <a:srgbClr val="000000"/>
                    </a:solidFill>
                    <a:latin typeface="Times New Roman" panose="02020603050405020304" pitchFamily="18" charset="0"/>
                    <a:ea typeface="Calibri" panose="020F0502020204030204" pitchFamily="34" charset="0"/>
                    <a:cs typeface="Linux Libertine"/>
                  </a:rPr>
                  <a:t> for supervised ML, particularly classification, containing </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oMath>
                </a14:m>
                <a:r>
                  <a:rPr lang="en-US" sz="2000" dirty="0">
                    <a:solidFill>
                      <a:srgbClr val="000000"/>
                    </a:solidFill>
                    <a:latin typeface="Times New Roman" panose="02020603050405020304" pitchFamily="18" charset="0"/>
                    <a:ea typeface="Calibri" panose="020F0502020204030204" pitchFamily="34" charset="0"/>
                    <a:cs typeface="Linux Libertine"/>
                  </a:rPr>
                  <a:t> samples that have </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𝒏</m:t>
                    </m:r>
                  </m:oMath>
                </a14:m>
                <a:r>
                  <a:rPr lang="en-US" sz="2000" dirty="0">
                    <a:solidFill>
                      <a:srgbClr val="000000"/>
                    </a:solidFill>
                    <a:latin typeface="Times New Roman" panose="02020603050405020304" pitchFamily="18" charset="0"/>
                    <a:ea typeface="Calibri" panose="020F0502020204030204" pitchFamily="34" charset="0"/>
                    <a:cs typeface="Linux Libertine"/>
                  </a:rPr>
                  <a:t> attributes and labelled into </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oMath>
                </a14:m>
                <a:r>
                  <a:rPr lang="en-US" sz="2000" dirty="0">
                    <a:solidFill>
                      <a:srgbClr val="000000"/>
                    </a:solidFill>
                    <a:latin typeface="Times New Roman" panose="02020603050405020304" pitchFamily="18" charset="0"/>
                    <a:ea typeface="Calibri" panose="020F0502020204030204" pitchFamily="34" charset="0"/>
                    <a:cs typeface="Linux Libertine"/>
                  </a:rPr>
                  <a:t> different class categories.</a:t>
                </a:r>
              </a:p>
              <a:p>
                <a:pPr indent="-457200" algn="just"/>
                <a:endParaRPr lang="en-US" sz="2000" dirty="0">
                  <a:solidFill>
                    <a:srgbClr val="000000"/>
                  </a:solidFill>
                  <a:latin typeface="Times New Roman" panose="02020603050405020304" pitchFamily="18" charset="0"/>
                  <a:ea typeface="Calibri" panose="020F0502020204030204" pitchFamily="34" charset="0"/>
                  <a:cs typeface="Linux Libertine"/>
                </a:endParaRPr>
              </a:p>
              <a:p>
                <a:pPr indent="-457200" algn="just"/>
                <a:r>
                  <a:rPr lang="en-US" sz="2000" dirty="0">
                    <a:solidFill>
                      <a:srgbClr val="000000"/>
                    </a:solidFill>
                    <a:latin typeface="Times New Roman" panose="02020603050405020304" pitchFamily="18" charset="0"/>
                    <a:ea typeface="Calibri" panose="020F0502020204030204" pitchFamily="34" charset="0"/>
                    <a:cs typeface="Linux Libertine"/>
                  </a:rPr>
                  <a:t>Firstly, we configured and trained the neural network architecture, which will provide the best classification accuracy on top of the testing subset of the original data after learning. Let us assume that the architecture of the best preforming (on the original data) feedforward NN (perceptron) has the following total number of neurons: </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𝒏</m:t>
                    </m:r>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fi-FI"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𝑯</m:t>
                        </m:r>
                      </m:e>
                      <m:sub>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𝒃𝒆𝒇𝒐𝒓𝒆</m:t>
                        </m:r>
                      </m:sub>
                    </m:sSub>
                  </m:oMath>
                </a14:m>
                <a:r>
                  <a:rPr lang="en-US" sz="2000" dirty="0">
                    <a:solidFill>
                      <a:srgbClr val="000000"/>
                    </a:solidFill>
                    <a:latin typeface="Times New Roman" panose="02020603050405020304" pitchFamily="18" charset="0"/>
                    <a:ea typeface="Calibri" panose="020F0502020204030204" pitchFamily="34" charset="0"/>
                    <a:cs typeface="Linux Libertine"/>
                  </a:rPr>
                  <a:t>, where: </a:t>
                </a:r>
                <a14:m>
                  <m:oMath xmlns:m="http://schemas.openxmlformats.org/officeDocument/2006/math">
                    <m:sSub>
                      <m:sSubPr>
                        <m:ctrlPr>
                          <a:rPr lang="fi-FI"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𝑯</m:t>
                        </m:r>
                      </m:e>
                      <m:sub>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𝒃𝒆𝒇𝒐𝒓𝒆</m:t>
                        </m:r>
                      </m:sub>
                    </m:sSub>
                  </m:oMath>
                </a14:m>
                <a:r>
                  <a:rPr lang="en-US" sz="2000" dirty="0">
                    <a:solidFill>
                      <a:srgbClr val="000000"/>
                    </a:solidFill>
                    <a:latin typeface="Times New Roman" panose="02020603050405020304" pitchFamily="18" charset="0"/>
                    <a:ea typeface="Calibri" panose="020F0502020204030204" pitchFamily="34" charset="0"/>
                    <a:cs typeface="Linux Libertine"/>
                  </a:rPr>
                  <a:t> is the number of hidden neurons within the best NN architecture used with the original data (before anonymization). </a:t>
                </a:r>
                <a:endParaRPr lang="fi-FI" sz="2000" dirty="0">
                  <a:latin typeface="Cheltenham-Book"/>
                  <a:ea typeface="Calibri" panose="020F0502020204030204" pitchFamily="34" charset="0"/>
                  <a:cs typeface="Linux Libertine"/>
                </a:endParaRPr>
              </a:p>
              <a:p>
                <a:pPr indent="-457200"/>
                <a:endParaRPr lang="en-GB" sz="2000" dirty="0">
                  <a:solidFill>
                    <a:srgbClr val="000000"/>
                  </a:solidFill>
                  <a:latin typeface="Times New Roman" panose="02020603050405020304" pitchFamily="18" charset="0"/>
                  <a:ea typeface="SimSun" panose="02010600030101010101" pitchFamily="2" charset="-122"/>
                </a:endParaRPr>
              </a:p>
              <a:p>
                <a:pPr indent="-457200"/>
                <a:r>
                  <a:rPr lang="en-GB" sz="2000" dirty="0">
                    <a:solidFill>
                      <a:srgbClr val="000000"/>
                    </a:solidFill>
                    <a:latin typeface="Times New Roman" panose="02020603050405020304" pitchFamily="18" charset="0"/>
                    <a:ea typeface="SimSun" panose="02010600030101010101" pitchFamily="2" charset="-122"/>
                  </a:rPr>
                  <a:t>Secondly, we anonymized the original dataset (which had been named </a:t>
                </a:r>
                <a14:m>
                  <m:oMath xmlns:m="http://schemas.openxmlformats.org/officeDocument/2006/math">
                    <m:r>
                      <a:rPr lang="en-GB"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oMath>
                </a14:m>
                <a:r>
                  <a:rPr lang="en-GB" sz="2000" b="1" dirty="0">
                    <a:solidFill>
                      <a:srgbClr val="000000"/>
                    </a:solidFill>
                    <a:latin typeface="Times New Roman" panose="02020603050405020304" pitchFamily="18" charset="0"/>
                    <a:ea typeface="SimSun" panose="02010600030101010101" pitchFamily="2" charset="-122"/>
                  </a:rPr>
                  <a:t> </a:t>
                </a:r>
                <a:r>
                  <a:rPr lang="en-GB" sz="2000" dirty="0">
                    <a:solidFill>
                      <a:srgbClr val="000000"/>
                    </a:solidFill>
                    <a:latin typeface="Times New Roman" panose="02020603050405020304" pitchFamily="18" charset="0"/>
                    <a:ea typeface="SimSun" panose="02010600030101010101" pitchFamily="2" charset="-122"/>
                  </a:rPr>
                  <a:t>before and became </a:t>
                </a:r>
                <a14:m>
                  <m:oMath xmlns:m="http://schemas.openxmlformats.org/officeDocument/2006/math">
                    <m:acc>
                      <m:accPr>
                        <m:chr m:val="̃"/>
                        <m:ctrlPr>
                          <a:rPr lang="fi-FI" sz="2400" b="1" i="1" smtClean="0">
                            <a:solidFill>
                              <a:srgbClr val="FF0000"/>
                            </a:solidFill>
                            <a:effectLst/>
                            <a:latin typeface="Cambria Math" panose="02040503050406030204" pitchFamily="18" charset="0"/>
                          </a:rPr>
                        </m:ctrlPr>
                      </m:acc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e>
                    </m:acc>
                  </m:oMath>
                </a14:m>
                <a:r>
                  <a:rPr lang="en-GB" sz="2000" b="1" dirty="0">
                    <a:solidFill>
                      <a:srgbClr val="000000"/>
                    </a:solidFill>
                    <a:latin typeface="Times New Roman" panose="02020603050405020304" pitchFamily="18" charset="0"/>
                    <a:ea typeface="SimSun" panose="02010600030101010101" pitchFamily="2" charset="-122"/>
                  </a:rPr>
                  <a:t> </a:t>
                </a:r>
                <a:r>
                  <a:rPr lang="en-GB" sz="2000" dirty="0">
                    <a:solidFill>
                      <a:srgbClr val="000000"/>
                    </a:solidFill>
                    <a:latin typeface="Times New Roman" panose="02020603050405020304" pitchFamily="18" charset="0"/>
                    <a:ea typeface="SimSun" panose="02010600030101010101" pitchFamily="2" charset="-122"/>
                  </a:rPr>
                  <a:t>after the anonymization) using different anonymization depths </a:t>
                </a:r>
                <a14:m>
                  <m:oMath xmlns:m="http://schemas.openxmlformats.org/officeDocument/2006/math">
                    <m:r>
                      <a:rPr lang="en-GB"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𝒅</m:t>
                    </m:r>
                  </m:oMath>
                </a14:m>
                <a:r>
                  <a:rPr lang="en-GB" sz="2000" dirty="0">
                    <a:solidFill>
                      <a:srgbClr val="000000"/>
                    </a:solidFill>
                    <a:latin typeface="Times New Roman" panose="02020603050405020304" pitchFamily="18" charset="0"/>
                    <a:ea typeface="SimSun" panose="02010600030101010101" pitchFamily="2" charset="-122"/>
                  </a:rPr>
                  <a:t> (natural numbers from 1 to ∞). Therefore, the anonymizer here is another deep feedforward NN (aka perceptron), whose parameters (weights and biases are chosen as secret keys and frozen). After the frozen anonymization layers, another NN architecture will be configured and trained, which will provide the best classification accuracy on top of the testing subset of the anonymized data after learning. Let us assume that the architecture of the best preforming (on the anonymized data) feedforward NN (perceptron) has the following total number of neurons: </a:t>
                </a:r>
                <a14:m>
                  <m:oMath xmlns:m="http://schemas.openxmlformats.org/officeDocument/2006/math">
                    <m:r>
                      <a:rPr lang="en-GB"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𝒏</m:t>
                    </m:r>
                    <m:r>
                      <a:rPr lang="en-GB"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𝒎</m:t>
                    </m:r>
                    <m:r>
                      <a:rPr lang="en-GB"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b="1" i="1">
                            <a:solidFill>
                              <a:srgbClr val="FF0000"/>
                            </a:solidFill>
                            <a:effectLst/>
                            <a:latin typeface="Cambria Math" panose="02040503050406030204" pitchFamily="18" charset="0"/>
                          </a:rPr>
                        </m:ctrlPr>
                      </m:sSub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𝑯</m:t>
                        </m:r>
                      </m:e>
                      <m:sub>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𝒂𝒇𝒕𝒆𝒓</m:t>
                        </m:r>
                      </m:sub>
                    </m:sSub>
                  </m:oMath>
                </a14:m>
                <a:r>
                  <a:rPr lang="en-GB" sz="2000" dirty="0">
                    <a:solidFill>
                      <a:srgbClr val="000000"/>
                    </a:solidFill>
                    <a:latin typeface="Times New Roman" panose="02020603050405020304" pitchFamily="18" charset="0"/>
                    <a:ea typeface="SimSun" panose="02010600030101010101" pitchFamily="2" charset="-122"/>
                  </a:rPr>
                  <a:t>, where: </a:t>
                </a:r>
                <a14:m>
                  <m:oMath xmlns:m="http://schemas.openxmlformats.org/officeDocument/2006/math">
                    <m:sSub>
                      <m:sSubPr>
                        <m:ctrlPr>
                          <a:rPr lang="fi-FI" sz="2400" b="1" i="1" smtClean="0">
                            <a:solidFill>
                              <a:srgbClr val="FF0000"/>
                            </a:solidFill>
                            <a:effectLst/>
                            <a:latin typeface="Cambria Math" panose="02040503050406030204" pitchFamily="18" charset="0"/>
                          </a:rPr>
                        </m:ctrlPr>
                      </m:sSub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𝑯</m:t>
                        </m:r>
                      </m:e>
                      <m:sub>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𝒂𝒇𝒕𝒆𝒓</m:t>
                        </m:r>
                      </m:sub>
                    </m:sSub>
                  </m:oMath>
                </a14:m>
                <a:r>
                  <a:rPr lang="en-GB" sz="2000" dirty="0">
                    <a:solidFill>
                      <a:srgbClr val="000000"/>
                    </a:solidFill>
                    <a:latin typeface="Times New Roman" panose="02020603050405020304" pitchFamily="18" charset="0"/>
                    <a:ea typeface="SimSun" panose="02010600030101010101" pitchFamily="2" charset="-122"/>
                  </a:rPr>
                  <a:t> is the number of hidden neurons within the best NN architecture used with the anonymized data (i.e., after the original data has been anonymized).</a:t>
                </a:r>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75414" y="777173"/>
                <a:ext cx="12028601" cy="5800499"/>
              </a:xfrm>
              <a:prstGeom prst="rect">
                <a:avLst/>
              </a:prstGeom>
              <a:blipFill>
                <a:blip r:embed="rId2"/>
                <a:stretch>
                  <a:fillRect l="-507" r="-912" b="-840"/>
                </a:stretch>
              </a:blipFill>
            </p:spPr>
            <p:txBody>
              <a:bodyPr/>
              <a:lstStyle/>
              <a:p>
                <a:r>
                  <a:rPr lang="en-US">
                    <a:noFill/>
                  </a:rPr>
                  <a:t> </a:t>
                </a:r>
              </a:p>
            </p:txBody>
          </p:sp>
        </mc:Fallback>
      </mc:AlternateContent>
      <p:sp>
        <p:nvSpPr>
          <p:cNvPr id="5" name="Rectangle 4"/>
          <p:cNvSpPr/>
          <p:nvPr/>
        </p:nvSpPr>
        <p:spPr>
          <a:xfrm>
            <a:off x="153778" y="37707"/>
            <a:ext cx="1187796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Key inputs for quality assessment (obtained experimentally)</a:t>
            </a:r>
            <a:endParaRPr lang="en-US" sz="3600" dirty="0">
              <a:solidFill>
                <a:prstClr val="black"/>
              </a:solidFill>
              <a:latin typeface="Calibri"/>
            </a:endParaRPr>
          </a:p>
        </p:txBody>
      </p:sp>
    </p:spTree>
    <p:extLst>
      <p:ext uri="{BB962C8B-B14F-4D97-AF65-F5344CB8AC3E}">
        <p14:creationId xmlns:p14="http://schemas.microsoft.com/office/powerpoint/2010/main" val="158550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84842" y="732145"/>
                <a:ext cx="11990895" cy="4157870"/>
              </a:xfrm>
              <a:prstGeom prst="rect">
                <a:avLst/>
              </a:prstGeom>
            </p:spPr>
            <p:txBody>
              <a:bodyPr wrap="square">
                <a:spAutoFit/>
              </a:bodyPr>
              <a:lstStyle/>
              <a:p>
                <a:pPr indent="173990" algn="just">
                  <a:spcBef>
                    <a:spcPts val="200"/>
                  </a:spcBef>
                  <a:spcAft>
                    <a:spcPts val="400"/>
                  </a:spcAft>
                </a:pPr>
                <a:r>
                  <a:rPr lang="en-US" dirty="0">
                    <a:solidFill>
                      <a:srgbClr val="000000"/>
                    </a:solidFill>
                    <a:latin typeface="Times New Roman" panose="02020603050405020304" pitchFamily="18" charset="0"/>
                    <a:ea typeface="Calibri" panose="020F0502020204030204" pitchFamily="34" charset="0"/>
                    <a:cs typeface="Linux Libertine"/>
                  </a:rPr>
                  <a:t>Assume that the training experiments with both NNs give us the following measurements as the outcomes:</a:t>
                </a:r>
                <a:endParaRPr lang="fi-FI" dirty="0">
                  <a:latin typeface="Cheltenham-Book"/>
                  <a:ea typeface="Calibri" panose="020F0502020204030204" pitchFamily="34" charset="0"/>
                  <a:cs typeface="Linux Libertine"/>
                </a:endParaRPr>
              </a:p>
              <a:p>
                <a:pPr indent="173990" algn="just">
                  <a:spcBef>
                    <a:spcPts val="200"/>
                  </a:spcBef>
                  <a:spcAft>
                    <a:spcPts val="400"/>
                  </a:spcAft>
                </a:pPr>
                <a14:m>
                  <m:oMath xmlns:m="http://schemas.openxmlformats.org/officeDocument/2006/math">
                    <m:sSub>
                      <m:sSubPr>
                        <m:ctrlPr>
                          <a:rPr lang="fi-FI"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b>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sub>
                    </m:sSub>
                  </m:oMath>
                </a14:m>
                <a:r>
                  <a:rPr lang="en-US" sz="2000" dirty="0">
                    <a:solidFill>
                      <a:srgbClr val="000000"/>
                    </a:solidFill>
                    <a:latin typeface="Times New Roman" panose="02020603050405020304" pitchFamily="18" charset="0"/>
                    <a:ea typeface="Calibri" panose="020F0502020204030204" pitchFamily="34" charset="0"/>
                    <a:cs typeface="Linux Libertine"/>
                  </a:rPr>
                  <a:t> –  testing accuracy for the case when the classifier is both trained and tested on the original “clean” data (i.e., a certain subset of the original data is used for training and the rest for testing);</a:t>
                </a:r>
                <a:endParaRPr lang="fi-FI" sz="2000" dirty="0">
                  <a:latin typeface="Cheltenham-Book"/>
                  <a:ea typeface="Calibri" panose="020F0502020204030204" pitchFamily="34" charset="0"/>
                  <a:cs typeface="Linux Libertine"/>
                </a:endParaRPr>
              </a:p>
              <a:p>
                <a:pPr indent="173990" algn="just">
                  <a:spcBef>
                    <a:spcPts val="200"/>
                  </a:spcBef>
                  <a:spcAft>
                    <a:spcPts val="400"/>
                  </a:spcAft>
                </a:pPr>
                <a14:m>
                  <m:oMath xmlns:m="http://schemas.openxmlformats.org/officeDocument/2006/math">
                    <m:sSub>
                      <m:sSubPr>
                        <m:ctrlPr>
                          <a:rPr lang="fi-FI"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b>
                        <m:acc>
                          <m:accPr>
                            <m:chr m:val="̃"/>
                            <m:ctrlPr>
                              <a:rPr lang="fi-FI"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e>
                        </m:acc>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e>
                        </m:acc>
                      </m:sub>
                    </m:sSub>
                  </m:oMath>
                </a14:m>
                <a:r>
                  <a:rPr lang="en-US" sz="2000" dirty="0">
                    <a:solidFill>
                      <a:srgbClr val="000000"/>
                    </a:solidFill>
                    <a:latin typeface="Times New Roman" panose="02020603050405020304" pitchFamily="18" charset="0"/>
                    <a:ea typeface="Calibri" panose="020F0502020204030204" pitchFamily="34" charset="0"/>
                    <a:cs typeface="Linux Libertine"/>
                  </a:rPr>
                  <a:t> – testing accuracy for the case when the classifier is both trained and tested on the modified “anonymized” data (i.e., a certain subset of the anonymized data is used for training and the rest for testing);</a:t>
                </a:r>
                <a:endParaRPr lang="fi-FI" sz="2000" dirty="0">
                  <a:latin typeface="Cheltenham-Book"/>
                  <a:ea typeface="Calibri" panose="020F0502020204030204" pitchFamily="34" charset="0"/>
                  <a:cs typeface="Linux Libertine"/>
                </a:endParaRPr>
              </a:p>
              <a:p>
                <a:pPr indent="173990" algn="just">
                  <a:spcBef>
                    <a:spcPts val="200"/>
                  </a:spcBef>
                  <a:spcAft>
                    <a:spcPts val="400"/>
                  </a:spcAft>
                </a:pPr>
                <a14:m>
                  <m:oMath xmlns:m="http://schemas.openxmlformats.org/officeDocument/2006/math">
                    <m:sSub>
                      <m:sSubPr>
                        <m:ctrlPr>
                          <a:rPr lang="fi-FI"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b>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𝑫</m:t>
                            </m:r>
                          </m:e>
                        </m:acc>
                      </m:sub>
                    </m:sSub>
                  </m:oMath>
                </a14:m>
                <a:r>
                  <a:rPr lang="en-US" sz="2000" dirty="0">
                    <a:solidFill>
                      <a:srgbClr val="000000"/>
                    </a:solidFill>
                    <a:latin typeface="Times New Roman" panose="02020603050405020304" pitchFamily="18" charset="0"/>
                    <a:ea typeface="Calibri" panose="020F0502020204030204" pitchFamily="34" charset="0"/>
                    <a:cs typeface="Linux Libertine"/>
                  </a:rPr>
                  <a:t> –  testing accuracy for some kind of “cross-validation”, or the case when the classifier is trained on the original “clean” data but tested on the corresponding modified “anonymized” data (i.e., all the original data is used for training and all the anonymized data is used for testing);</a:t>
                </a:r>
                <a:endParaRPr lang="fi-FI" sz="2000" dirty="0">
                  <a:latin typeface="Cheltenham-Book"/>
                  <a:ea typeface="Calibri" panose="020F0502020204030204" pitchFamily="34" charset="0"/>
                  <a:cs typeface="Linux Libertine"/>
                </a:endParaRPr>
              </a:p>
              <a:p>
                <a:r>
                  <a:rPr lang="fi-FI" sz="2000" b="1" dirty="0">
                    <a:solidFill>
                      <a:srgbClr val="000000"/>
                    </a:solidFill>
                    <a:effectLst/>
                  </a:rPr>
                  <a:t>  </a:t>
                </a:r>
                <a14:m>
                  <m:oMath xmlns:m="http://schemas.openxmlformats.org/officeDocument/2006/math">
                    <m:sSub>
                      <m:sSubPr>
                        <m:ctrlPr>
                          <a:rPr lang="fi-FI" sz="2400" b="1" i="1" smtClean="0">
                            <a:solidFill>
                              <a:srgbClr val="FF0000"/>
                            </a:solidFill>
                            <a:effectLst/>
                            <a:latin typeface="Cambria Math" panose="02040503050406030204" pitchFamily="18" charset="0"/>
                          </a:rPr>
                        </m:ctrlPr>
                      </m:sSub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𝑨</m:t>
                        </m:r>
                      </m:e>
                      <m:sub>
                        <m:acc>
                          <m:accPr>
                            <m:chr m:val="̃"/>
                            <m:ctrlPr>
                              <a:rPr lang="fi-FI" sz="2400" b="1" i="1">
                                <a:solidFill>
                                  <a:srgbClr val="FF0000"/>
                                </a:solidFill>
                                <a:effectLst/>
                                <a:latin typeface="Cambria Math" panose="02040503050406030204" pitchFamily="18" charset="0"/>
                              </a:rPr>
                            </m:ctrlPr>
                          </m:acc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e>
                        </m:acc>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sub>
                    </m:sSub>
                  </m:oMath>
                </a14:m>
                <a:r>
                  <a:rPr lang="en-GB" sz="2000" dirty="0">
                    <a:solidFill>
                      <a:srgbClr val="000000"/>
                    </a:solidFill>
                    <a:latin typeface="Times New Roman" panose="02020603050405020304" pitchFamily="18" charset="0"/>
                    <a:ea typeface="SimSun" panose="02010600030101010101" pitchFamily="2" charset="-122"/>
                  </a:rPr>
                  <a:t> –  testing accuracy for another kind of “cross-validation”, or the case when the classifier is trained on the modified “anonymized” data and tested on the corresponding original “clean” data (i.e., all the anonymized data is used for training and all the original “clean” data is used for testing).</a:t>
                </a:r>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84842" y="732145"/>
                <a:ext cx="11990895" cy="4157870"/>
              </a:xfrm>
              <a:prstGeom prst="rect">
                <a:avLst/>
              </a:prstGeom>
              <a:blipFill>
                <a:blip r:embed="rId2"/>
                <a:stretch>
                  <a:fillRect l="-559" t="-733" r="-508" b="-1613"/>
                </a:stretch>
              </a:blipFill>
            </p:spPr>
            <p:txBody>
              <a:bodyPr/>
              <a:lstStyle/>
              <a:p>
                <a:r>
                  <a:rPr lang="en-US">
                    <a:noFill/>
                  </a:rPr>
                  <a:t> </a:t>
                </a:r>
              </a:p>
            </p:txBody>
          </p:sp>
        </mc:Fallback>
      </mc:AlternateContent>
      <p:sp>
        <p:nvSpPr>
          <p:cNvPr id="5" name="Rectangle 4"/>
          <p:cNvSpPr/>
          <p:nvPr/>
        </p:nvSpPr>
        <p:spPr>
          <a:xfrm>
            <a:off x="314037" y="0"/>
            <a:ext cx="1175227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Key inputs for quality assessment (obtained experimentally)</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6" name="Rectangle 5"/>
              <p:cNvSpPr/>
              <p:nvPr/>
            </p:nvSpPr>
            <p:spPr>
              <a:xfrm>
                <a:off x="160254" y="4904238"/>
                <a:ext cx="11481847" cy="1684244"/>
              </a:xfrm>
              <a:prstGeom prst="rect">
                <a:avLst/>
              </a:prstGeom>
            </p:spPr>
            <p:txBody>
              <a:bodyPr wrap="square">
                <a:spAutoFit/>
              </a:bodyPr>
              <a:lstStyle/>
              <a:p>
                <a:pPr indent="173990" algn="just">
                  <a:spcBef>
                    <a:spcPts val="200"/>
                  </a:spcBef>
                  <a:spcAft>
                    <a:spcPts val="400"/>
                  </a:spcAft>
                </a:pPr>
                <a14:m>
                  <m:oMath xmlns:m="http://schemas.openxmlformats.org/officeDocument/2006/math">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oMath>
                </a14:m>
                <a:r>
                  <a:rPr lang="en-US" sz="2000" dirty="0">
                    <a:solidFill>
                      <a:srgbClr val="000000"/>
                    </a:solidFill>
                    <a:latin typeface="Times New Roman" panose="02020603050405020304" pitchFamily="18" charset="0"/>
                    <a:ea typeface="Calibri" panose="020F0502020204030204" pitchFamily="34" charset="0"/>
                    <a:cs typeface="Linux Libertine"/>
                  </a:rPr>
                  <a:t> (depth of anonymization) </a:t>
                </a:r>
                <a:r>
                  <a:rPr lang="en-GB" sz="2000" dirty="0">
                    <a:solidFill>
                      <a:srgbClr val="000000"/>
                    </a:solidFill>
                    <a:latin typeface="Times New Roman" panose="02020603050405020304" pitchFamily="18" charset="0"/>
                    <a:ea typeface="SimSun" panose="02010600030101010101" pitchFamily="2" charset="-122"/>
                  </a:rPr>
                  <a:t>– </a:t>
                </a:r>
                <a:r>
                  <a:rPr lang="en-US" sz="2000" dirty="0">
                    <a:solidFill>
                      <a:srgbClr val="000000"/>
                    </a:solidFill>
                    <a:latin typeface="Times New Roman" panose="02020603050405020304" pitchFamily="18" charset="0"/>
                    <a:ea typeface="Calibri" panose="020F0502020204030204" pitchFamily="34" charset="0"/>
                    <a:cs typeface="Linux Libertine"/>
                  </a:rPr>
                  <a:t> quality indicator, which value is supposed to be the more the better for the anonymization quality;</a:t>
                </a:r>
                <a:r>
                  <a:rPr lang="fi-FI" sz="2000" dirty="0">
                    <a:latin typeface="Cheltenham-Book"/>
                    <a:ea typeface="Calibri" panose="020F0502020204030204" pitchFamily="34" charset="0"/>
                    <a:cs typeface="Linux Libertine"/>
                  </a:rPr>
                  <a:t> </a:t>
                </a:r>
                <a:r>
                  <a:rPr lang="en-GB" sz="2000" dirty="0">
                    <a:solidFill>
                      <a:srgbClr val="000000"/>
                    </a:solidFill>
                    <a:latin typeface="Times New Roman" panose="02020603050405020304" pitchFamily="18" charset="0"/>
                    <a:ea typeface="SimSun" panose="02010600030101010101" pitchFamily="2" charset="-122"/>
                  </a:rPr>
                  <a:t>The depth of anonymization (aka indicator for the data being “</a:t>
                </a:r>
                <a:r>
                  <a:rPr lang="en-GB" sz="2000" i="1" dirty="0">
                    <a:solidFill>
                      <a:srgbClr val="000000"/>
                    </a:solidFill>
                    <a:latin typeface="Times New Roman" panose="02020603050405020304" pitchFamily="18" charset="0"/>
                    <a:ea typeface="SimSun" panose="02010600030101010101" pitchFamily="2" charset="-122"/>
                  </a:rPr>
                  <a:t>protected</a:t>
                </a:r>
                <a:r>
                  <a:rPr lang="en-GB" sz="2000" dirty="0">
                    <a:solidFill>
                      <a:srgbClr val="000000"/>
                    </a:solidFill>
                    <a:latin typeface="Times New Roman" panose="02020603050405020304" pitchFamily="18" charset="0"/>
                    <a:ea typeface="SimSun" panose="02010600030101010101" pitchFamily="2" charset="-122"/>
                  </a:rPr>
                  <a:t>”) contributes to the </a:t>
                </a:r>
                <a:r>
                  <a:rPr lang="en-GB" sz="2000" i="1" dirty="0">
                    <a:solidFill>
                      <a:srgbClr val="000000"/>
                    </a:solidFill>
                    <a:latin typeface="Times New Roman" panose="02020603050405020304" pitchFamily="18" charset="0"/>
                    <a:ea typeface="SimSun" panose="02010600030101010101" pitchFamily="2" charset="-122"/>
                  </a:rPr>
                  <a:t>security</a:t>
                </a:r>
                <a:r>
                  <a:rPr lang="en-GB" sz="2000" dirty="0">
                    <a:solidFill>
                      <a:srgbClr val="000000"/>
                    </a:solidFill>
                    <a:latin typeface="Times New Roman" panose="02020603050405020304" pitchFamily="18" charset="0"/>
                    <a:ea typeface="SimSun" panose="02010600030101010101" pitchFamily="2" charset="-122"/>
                  </a:rPr>
                  <a:t> component of the anonymization quality. Each additional layer of the anonymization network adds at least </a:t>
                </a:r>
                <a14:m>
                  <m:oMath xmlns:m="http://schemas.openxmlformats.org/officeDocument/2006/math">
                    <m:sSup>
                      <m:sSupPr>
                        <m:ctrlPr>
                          <a:rPr lang="fi-FI" sz="2000" b="1" i="1">
                            <a:solidFill>
                              <a:srgbClr val="000000"/>
                            </a:solidFill>
                            <a:effectLst/>
                            <a:latin typeface="Cambria Math" panose="02040503050406030204" pitchFamily="18" charset="0"/>
                          </a:rPr>
                        </m:ctrlPr>
                      </m:sSupPr>
                      <m:e>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𝒏</m:t>
                        </m:r>
                      </m:e>
                      <m:sup>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𝟐</m:t>
                        </m:r>
                      </m:sup>
                    </m:sSup>
                  </m:oMath>
                </a14:m>
                <a:r>
                  <a:rPr lang="en-GB" sz="2000" dirty="0">
                    <a:solidFill>
                      <a:srgbClr val="000000"/>
                    </a:solidFill>
                    <a:latin typeface="Times New Roman" panose="02020603050405020304" pitchFamily="18" charset="0"/>
                    <a:ea typeface="SimSun" panose="02010600030101010101" pitchFamily="2" charset="-122"/>
                  </a:rPr>
                  <a:t> (more precisely </a:t>
                </a:r>
                <a14:m>
                  <m:oMath xmlns:m="http://schemas.openxmlformats.org/officeDocument/2006/math">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𝒏</m:t>
                    </m:r>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d>
                      <m:dPr>
                        <m:ctrlPr>
                          <a:rPr lang="fi-FI" sz="2000" b="1" i="1">
                            <a:solidFill>
                              <a:srgbClr val="000000"/>
                            </a:solidFill>
                            <a:effectLst/>
                            <a:latin typeface="Cambria Math" panose="02040503050406030204" pitchFamily="18" charset="0"/>
                          </a:rPr>
                        </m:ctrlPr>
                      </m:dPr>
                      <m:e>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𝒏</m:t>
                        </m:r>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0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𝟏</m:t>
                        </m:r>
                      </m:e>
                    </m:d>
                  </m:oMath>
                </a14:m>
                <a:r>
                  <a:rPr lang="en-GB" sz="2000" b="1" dirty="0">
                    <a:solidFill>
                      <a:srgbClr val="000000"/>
                    </a:solidFill>
                    <a:latin typeface="Times New Roman" panose="02020603050405020304" pitchFamily="18" charset="0"/>
                    <a:ea typeface="SimSun" panose="02010600030101010101" pitchFamily="2" charset="-122"/>
                  </a:rPr>
                  <a:t> </a:t>
                </a:r>
                <a:r>
                  <a:rPr lang="en-GB" sz="2000" dirty="0">
                    <a:solidFill>
                      <a:srgbClr val="000000"/>
                    </a:solidFill>
                    <a:latin typeface="Times New Roman" panose="02020603050405020304" pitchFamily="18" charset="0"/>
                    <a:ea typeface="SimSun" panose="02010600030101010101" pitchFamily="2" charset="-122"/>
                  </a:rPr>
                  <a:t>if to take secret biases into account) secret keys (weights of the anonymization neural network), making potential hacking of the original data much more complicated.</a:t>
                </a:r>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160254" y="4904238"/>
                <a:ext cx="11481847" cy="1684244"/>
              </a:xfrm>
              <a:prstGeom prst="rect">
                <a:avLst/>
              </a:prstGeom>
              <a:blipFill>
                <a:blip r:embed="rId3"/>
                <a:stretch>
                  <a:fillRect l="-531" r="-531" b="-5797"/>
                </a:stretch>
              </a:blipFill>
            </p:spPr>
            <p:txBody>
              <a:bodyPr/>
              <a:lstStyle/>
              <a:p>
                <a:r>
                  <a:rPr lang="en-US">
                    <a:noFill/>
                  </a:rPr>
                  <a:t> </a:t>
                </a:r>
              </a:p>
            </p:txBody>
          </p:sp>
        </mc:Fallback>
      </mc:AlternateContent>
    </p:spTree>
    <p:extLst>
      <p:ext uri="{BB962C8B-B14F-4D97-AF65-F5344CB8AC3E}">
        <p14:creationId xmlns:p14="http://schemas.microsoft.com/office/powerpoint/2010/main" val="222281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876" y="5353187"/>
            <a:ext cx="6227545" cy="1384995"/>
          </a:xfrm>
          <a:prstGeom prst="rect">
            <a:avLst/>
          </a:prstGeom>
          <a:solidFill>
            <a:schemeClr val="bg1">
              <a:lumMod val="85000"/>
            </a:schemeClr>
          </a:solidFill>
        </p:spPr>
        <p:txBody>
          <a:bodyPr wrap="square">
            <a:spAutoFit/>
          </a:bodyPr>
          <a:lstStyle/>
          <a:p>
            <a:pPr marR="454025" indent="-457200" algn="just">
              <a:spcBef>
                <a:spcPts val="0"/>
              </a:spcBef>
            </a:pPr>
            <a:r>
              <a:rPr lang="en-US" sz="1200" dirty="0">
                <a:solidFill>
                  <a:srgbClr val="000000"/>
                </a:solidFill>
                <a:latin typeface="Times New Roman" panose="02020603050405020304" pitchFamily="18" charset="0"/>
                <a:ea typeface="Calibri" panose="020F0502020204030204" pitchFamily="34" charset="0"/>
              </a:rPr>
              <a:t>The need for a cross-validation to indicate weak homeomorphic encryption is visualized:</a:t>
            </a:r>
          </a:p>
          <a:p>
            <a:pPr marR="454025" indent="-365760" algn="just">
              <a:spcBef>
                <a:spcPts val="0"/>
              </a:spcBef>
              <a:buAutoNum type="alphaLcParenBoth"/>
            </a:pPr>
            <a:r>
              <a:rPr lang="en-US" sz="1200" dirty="0">
                <a:solidFill>
                  <a:srgbClr val="000000"/>
                </a:solidFill>
                <a:latin typeface="Times New Roman" panose="02020603050405020304" pitchFamily="18" charset="0"/>
                <a:ea typeface="Calibri" panose="020F0502020204030204" pitchFamily="34" charset="0"/>
              </a:rPr>
              <a:t>the original data samples and corresponding decision boundary between two classes;</a:t>
            </a:r>
          </a:p>
          <a:p>
            <a:pPr marR="454025" indent="-365760" algn="just">
              <a:spcBef>
                <a:spcPts val="0"/>
              </a:spcBef>
              <a:buAutoNum type="alphaLcParenBoth"/>
            </a:pPr>
            <a:r>
              <a:rPr lang="en-US" sz="1200" dirty="0">
                <a:solidFill>
                  <a:srgbClr val="000000"/>
                </a:solidFill>
                <a:latin typeface="Times New Roman" panose="02020603050405020304" pitchFamily="18" charset="0"/>
                <a:ea typeface="Calibri" panose="020F0502020204030204" pitchFamily="34" charset="0"/>
              </a:rPr>
              <a:t>replaced (with three layers of homeomorphic encryption) data samples occasionally appear close to their original places;</a:t>
            </a:r>
          </a:p>
          <a:p>
            <a:pPr marR="454025" indent="-365760" algn="just">
              <a:spcBef>
                <a:spcPts val="0"/>
              </a:spcBef>
              <a:buAutoNum type="alphaLcParenBoth"/>
            </a:pPr>
            <a:r>
              <a:rPr lang="en-US" sz="1200" dirty="0">
                <a:solidFill>
                  <a:srgbClr val="000000"/>
                </a:solidFill>
                <a:latin typeface="Times New Roman" panose="02020603050405020304" pitchFamily="18" charset="0"/>
                <a:ea typeface="Calibri" panose="020F0502020204030204" pitchFamily="34" charset="0"/>
              </a:rPr>
              <a:t>new decision boundary, which separates classes of the encrypted samples appears …</a:t>
            </a:r>
          </a:p>
          <a:p>
            <a:pPr marR="454025" indent="-365760" algn="just">
              <a:spcBef>
                <a:spcPts val="0"/>
              </a:spcBef>
              <a:buAutoNum type="alphaLcParenBoth"/>
            </a:pPr>
            <a:r>
              <a:rPr lang="en-US" sz="1200" dirty="0">
                <a:solidFill>
                  <a:srgbClr val="000000"/>
                </a:solidFill>
                <a:latin typeface="Times New Roman" panose="02020603050405020304" pitchFamily="18" charset="0"/>
                <a:ea typeface="Calibri" panose="020F0502020204030204" pitchFamily="34" charset="0"/>
              </a:rPr>
              <a:t>… to be close to the decision boundary for the original data, which indicates weak encryption.</a:t>
            </a:r>
            <a:endParaRPr lang="fi-FI" sz="1200" b="1" dirty="0">
              <a:latin typeface="Times New Roman" panose="02020603050405020304" pitchFamily="18" charset="0"/>
              <a:ea typeface="Calibri" panose="020F0502020204030204" pitchFamily="34" charset="0"/>
            </a:endParaRPr>
          </a:p>
        </p:txBody>
      </p:sp>
      <p:sp>
        <p:nvSpPr>
          <p:cNvPr id="5" name="Rectangle 4"/>
          <p:cNvSpPr/>
          <p:nvPr/>
        </p:nvSpPr>
        <p:spPr>
          <a:xfrm>
            <a:off x="314037" y="0"/>
            <a:ext cx="1175227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Computing preliminary quality indicators</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2" name="Rectangle 1"/>
              <p:cNvSpPr/>
              <p:nvPr/>
            </p:nvSpPr>
            <p:spPr>
              <a:xfrm>
                <a:off x="47130" y="737968"/>
                <a:ext cx="10265790" cy="1676356"/>
              </a:xfrm>
              <a:prstGeom prst="rect">
                <a:avLst/>
              </a:prstGeom>
            </p:spPr>
            <p:txBody>
              <a:bodyPr wrap="square">
                <a:spAutoFit/>
              </a:bodyPr>
              <a:lstStyle/>
              <a:p>
                <a:pPr indent="173990" algn="just">
                  <a:spcBef>
                    <a:spcPts val="200"/>
                  </a:spcBef>
                  <a:spcAft>
                    <a:spcPts val="400"/>
                  </a:spcAft>
                </a:pPr>
                <a14:m>
                  <m:oMath xmlns:m="http://schemas.openxmlformats.org/officeDocument/2006/math">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𝒂</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sub>
                        </m:s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sub>
                        </m:sSub>
                      </m:e>
                    </m:d>
                  </m:oMath>
                </a14:m>
                <a:r>
                  <a:rPr lang="en-US" dirty="0">
                    <a:solidFill>
                      <a:srgbClr val="000000"/>
                    </a:solidFill>
                    <a:latin typeface="Times New Roman" panose="02020603050405020304" pitchFamily="18" charset="0"/>
                    <a:ea typeface="Calibri" panose="020F0502020204030204" pitchFamily="34" charset="0"/>
                    <a:cs typeface="Linux Libertine"/>
                  </a:rPr>
                  <a:t>   (the greater value the better for the anonymization quality);			</a:t>
                </a:r>
                <a:endParaRPr lang="fi-FI" dirty="0">
                  <a:latin typeface="Cheltenham-Book"/>
                  <a:ea typeface="Calibri" panose="020F0502020204030204" pitchFamily="34" charset="0"/>
                  <a:cs typeface="Linux Libertine"/>
                </a:endParaRPr>
              </a:p>
              <a:p>
                <a:pPr indent="173990" algn="just">
                  <a:spcBef>
                    <a:spcPts val="200"/>
                  </a:spcBef>
                  <a:spcAft>
                    <a:spcPts val="400"/>
                  </a:spcAft>
                </a:pPr>
                <a14:m>
                  <m:oMath xmlns:m="http://schemas.openxmlformats.org/officeDocument/2006/math">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𝒃</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sub>
                            <m:acc>
                              <m:accPr>
                                <m:chr m:val="̃"/>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sub>
                        </m:s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sub>
                            <m:acc>
                              <m:accPr>
                                <m:chr m:val="̃"/>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sub>
                        </m:sSub>
                      </m:e>
                    </m:d>
                  </m:oMath>
                </a14:m>
                <a:r>
                  <a:rPr lang="en-US" dirty="0">
                    <a:solidFill>
                      <a:srgbClr val="000000"/>
                    </a:solidFill>
                    <a:latin typeface="Times New Roman" panose="02020603050405020304" pitchFamily="18" charset="0"/>
                    <a:ea typeface="Calibri" panose="020F0502020204030204" pitchFamily="34" charset="0"/>
                    <a:cs typeface="Linux Libertine"/>
                  </a:rPr>
                  <a:t>   (the greater value the better for the anonymization quality);			</a:t>
                </a:r>
                <a:endParaRPr lang="fi-FI" dirty="0">
                  <a:latin typeface="Cheltenham-Book"/>
                  <a:ea typeface="Calibri" panose="020F0502020204030204" pitchFamily="34" charset="0"/>
                  <a:cs typeface="Linux Libertine"/>
                </a:endParaRPr>
              </a:p>
              <a:p>
                <a:pPr indent="173990" algn="just">
                  <a:spcBef>
                    <a:spcPts val="200"/>
                  </a:spcBef>
                  <a:spcAft>
                    <a:spcPts val="400"/>
                  </a:spcAft>
                </a:pPr>
                <a:r>
                  <a:rPr lang="en-US" i="1" dirty="0">
                    <a:solidFill>
                      <a:srgbClr val="000000"/>
                    </a:solidFill>
                    <a:latin typeface="Times New Roman" panose="02020603050405020304" pitchFamily="18" charset="0"/>
                    <a:ea typeface="Calibri" panose="020F0502020204030204" pitchFamily="34" charset="0"/>
                    <a:cs typeface="Linux Libertine"/>
                  </a:rPr>
                  <a:t>NOTE</a:t>
                </a:r>
                <a:r>
                  <a:rPr lang="en-US" dirty="0">
                    <a:solidFill>
                      <a:srgbClr val="000000"/>
                    </a:solidFill>
                    <a:latin typeface="Times New Roman" panose="02020603050405020304" pitchFamily="18" charset="0"/>
                    <a:ea typeface="Calibri" panose="020F0502020204030204" pitchFamily="34" charset="0"/>
                    <a:cs typeface="Linux Libertine"/>
                  </a:rPr>
                  <a:t>: Indicators </a:t>
                </a:r>
                <a14:m>
                  <m:oMath xmlns:m="http://schemas.openxmlformats.org/officeDocument/2006/math">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dirty="0">
                    <a:solidFill>
                      <a:srgbClr val="000000"/>
                    </a:solidFill>
                    <a:latin typeface="Times New Roman" panose="02020603050405020304" pitchFamily="18" charset="0"/>
                    <a:ea typeface="Calibri" panose="020F0502020204030204" pitchFamily="34" charset="0"/>
                    <a:cs typeface="Linux Libertine"/>
                  </a:rPr>
                  <a:t> and </a:t>
                </a:r>
                <a14:m>
                  <m:oMath xmlns:m="http://schemas.openxmlformats.org/officeDocument/2006/math">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oMath>
                </a14:m>
                <a:r>
                  <a:rPr lang="en-US" dirty="0">
                    <a:solidFill>
                      <a:srgbClr val="000000"/>
                    </a:solidFill>
                    <a:latin typeface="Times New Roman" panose="02020603050405020304" pitchFamily="18" charset="0"/>
                    <a:ea typeface="Calibri" panose="020F0502020204030204" pitchFamily="34" charset="0"/>
                    <a:cs typeface="Linux Libertine"/>
                  </a:rPr>
                  <a:t> are based on cross-validation and assesses how much replacement of the original data has been made by the anonymization procedure. </a:t>
                </a:r>
                <a:endParaRPr lang="fi-FI" dirty="0">
                  <a:latin typeface="Cheltenham-Book"/>
                  <a:ea typeface="Calibri" panose="020F0502020204030204" pitchFamily="34" charset="0"/>
                  <a:cs typeface="Linux Libertine"/>
                </a:endParaRPr>
              </a:p>
            </p:txBody>
          </p:sp>
        </mc:Choice>
        <mc:Fallback xmlns="">
          <p:sp>
            <p:nvSpPr>
              <p:cNvPr id="2" name="Rectangle 1"/>
              <p:cNvSpPr>
                <a:spLocks noRot="1" noChangeAspect="1" noMove="1" noResize="1" noEditPoints="1" noAdjustHandles="1" noChangeArrowheads="1" noChangeShapeType="1" noTextEdit="1"/>
              </p:cNvSpPr>
              <p:nvPr/>
            </p:nvSpPr>
            <p:spPr>
              <a:xfrm>
                <a:off x="47130" y="737968"/>
                <a:ext cx="10265790" cy="1676356"/>
              </a:xfrm>
              <a:prstGeom prst="rect">
                <a:avLst/>
              </a:prstGeom>
              <a:blipFill>
                <a:blip r:embed="rId2"/>
                <a:stretch>
                  <a:fillRect l="-534" r="-475" b="-5091"/>
                </a:stretch>
              </a:blipFill>
            </p:spPr>
            <p:txBody>
              <a:bodyPr/>
              <a:lstStyle/>
              <a:p>
                <a:r>
                  <a:rPr lang="en-US">
                    <a:noFill/>
                  </a:rPr>
                  <a:t> </a:t>
                </a:r>
              </a:p>
            </p:txBody>
          </p:sp>
        </mc:Fallback>
      </mc:AlternateContent>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755907" y="2414324"/>
            <a:ext cx="6376389" cy="4335271"/>
          </a:xfrm>
          <a:prstGeom prst="rect">
            <a:avLst/>
          </a:prstGeom>
          <a:noFill/>
          <a:ln>
            <a:noFill/>
          </a:ln>
        </p:spPr>
      </p:pic>
      <mc:AlternateContent xmlns:mc="http://schemas.openxmlformats.org/markup-compatibility/2006" xmlns:a14="http://schemas.microsoft.com/office/drawing/2010/main">
        <mc:Choice Requires="a14">
          <p:sp>
            <p:nvSpPr>
              <p:cNvPr id="8" name="Rectangle 7"/>
              <p:cNvSpPr/>
              <p:nvPr/>
            </p:nvSpPr>
            <p:spPr>
              <a:xfrm>
                <a:off x="38500" y="2334738"/>
                <a:ext cx="5621154" cy="2775696"/>
              </a:xfrm>
              <a:prstGeom prst="rect">
                <a:avLst/>
              </a:prstGeom>
            </p:spPr>
            <p:txBody>
              <a:bodyPr wrap="square">
                <a:spAutoFit/>
              </a:bodyPr>
              <a:lstStyle/>
              <a:p>
                <a:pPr indent="173990" algn="just">
                  <a:spcBef>
                    <a:spcPts val="200"/>
                  </a:spcBef>
                  <a:spcAft>
                    <a:spcPts val="600"/>
                  </a:spcAft>
                </a:pPr>
                <a14:m>
                  <m:oMath xmlns:m="http://schemas.openxmlformats.org/officeDocument/2006/math">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𝜸</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fi-FI"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𝟐</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𝒂</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𝒃</m:t>
                        </m:r>
                      </m:num>
                      <m:den>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𝒂</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𝒃</m:t>
                        </m:r>
                      </m:den>
                    </m:f>
                  </m:oMath>
                </a14:m>
                <a:r>
                  <a:rPr lang="en-US" dirty="0">
                    <a:solidFill>
                      <a:srgbClr val="000000"/>
                    </a:solidFill>
                    <a:latin typeface="Times New Roman" panose="02020603050405020304" pitchFamily="18" charset="0"/>
                    <a:ea typeface="Calibri" panose="020F0502020204030204" pitchFamily="34" charset="0"/>
                    <a:cs typeface="Linux Libertine"/>
                  </a:rPr>
                  <a:t>  – a harmonic mean (i.e., biased to the worth case scenario average) of </a:t>
                </a:r>
                <a14:m>
                  <m:oMath xmlns:m="http://schemas.openxmlformats.org/officeDocument/2006/math">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dirty="0">
                    <a:solidFill>
                      <a:srgbClr val="000000"/>
                    </a:solidFill>
                    <a:latin typeface="Times New Roman" panose="02020603050405020304" pitchFamily="18" charset="0"/>
                    <a:ea typeface="Calibri" panose="020F0502020204030204" pitchFamily="34" charset="0"/>
                    <a:cs typeface="Linux Libertine"/>
                  </a:rPr>
                  <a:t> and </a:t>
                </a:r>
                <a14:m>
                  <m:oMath xmlns:m="http://schemas.openxmlformats.org/officeDocument/2006/math">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oMath>
                </a14:m>
                <a:r>
                  <a:rPr lang="en-US" dirty="0">
                    <a:solidFill>
                      <a:srgbClr val="000000"/>
                    </a:solidFill>
                    <a:latin typeface="Times New Roman" panose="02020603050405020304" pitchFamily="18" charset="0"/>
                    <a:ea typeface="Calibri" panose="020F0502020204030204" pitchFamily="34" charset="0"/>
                    <a:cs typeface="Linux Libertine"/>
                  </a:rPr>
                  <a:t> indicators; 	</a:t>
                </a:r>
              </a:p>
              <a:p>
                <a:pPr indent="173990" algn="just">
                  <a:spcBef>
                    <a:spcPts val="200"/>
                  </a:spcBef>
                  <a:spcAft>
                    <a:spcPts val="600"/>
                  </a:spcAft>
                </a:pPr>
                <a:r>
                  <a:rPr lang="en-GB" i="1" dirty="0">
                    <a:solidFill>
                      <a:srgbClr val="000000"/>
                    </a:solidFill>
                    <a:latin typeface="Times New Roman" panose="02020603050405020304" pitchFamily="18" charset="0"/>
                    <a:ea typeface="SimSun" panose="02010600030101010101" pitchFamily="2" charset="-122"/>
                  </a:rPr>
                  <a:t>NOTE</a:t>
                </a:r>
                <a:r>
                  <a:rPr lang="en-GB" dirty="0">
                    <a:solidFill>
                      <a:srgbClr val="000000"/>
                    </a:solidFill>
                    <a:latin typeface="Times New Roman" panose="02020603050405020304" pitchFamily="18" charset="0"/>
                    <a:ea typeface="SimSun" panose="02010600030101010101" pitchFamily="2" charset="-122"/>
                  </a:rPr>
                  <a:t>: if </a:t>
                </a:r>
                <a14:m>
                  <m:oMath xmlns:m="http://schemas.openxmlformats.org/officeDocument/2006/math">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𝑎</m:t>
                    </m:r>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𝑏</m:t>
                    </m:r>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=0</m:t>
                    </m:r>
                  </m:oMath>
                </a14:m>
                <a:r>
                  <a:rPr lang="en-GB" dirty="0">
                    <a:solidFill>
                      <a:srgbClr val="000000"/>
                    </a:solidFill>
                    <a:latin typeface="Times New Roman" panose="02020603050405020304" pitchFamily="18" charset="0"/>
                    <a:ea typeface="SimSun" panose="02010600030101010101" pitchFamily="2" charset="-122"/>
                  </a:rPr>
                  <a:t>, then </a:t>
                </a:r>
                <a14:m>
                  <m:oMath xmlns:m="http://schemas.openxmlformats.org/officeDocument/2006/math">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𝛾</m:t>
                    </m:r>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=0</m:t>
                    </m:r>
                  </m:oMath>
                </a14:m>
                <a:r>
                  <a:rPr lang="en-GB" dirty="0">
                    <a:solidFill>
                      <a:srgbClr val="000000"/>
                    </a:solidFill>
                    <a:latin typeface="Times New Roman" panose="02020603050405020304" pitchFamily="18" charset="0"/>
                    <a:ea typeface="SimSun" panose="02010600030101010101" pitchFamily="2" charset="-122"/>
                  </a:rPr>
                  <a:t>.</a:t>
                </a:r>
              </a:p>
              <a:p>
                <a:pPr indent="173990" algn="just">
                  <a:spcBef>
                    <a:spcPts val="200"/>
                  </a:spcBef>
                  <a:spcAft>
                    <a:spcPts val="600"/>
                  </a:spcAft>
                </a:pPr>
                <a:r>
                  <a:rPr lang="en-GB" i="1" dirty="0">
                    <a:latin typeface="Times New Roman" panose="02020603050405020304" pitchFamily="18" charset="0"/>
                    <a:cs typeface="Times New Roman" panose="02020603050405020304" pitchFamily="18" charset="0"/>
                  </a:rPr>
                  <a:t>NOTE</a:t>
                </a:r>
                <a:r>
                  <a:rPr lang="en-GB" dirty="0">
                    <a:latin typeface="Times New Roman" panose="02020603050405020304" pitchFamily="18" charset="0"/>
                    <a:cs typeface="Times New Roman" panose="02020603050405020304" pitchFamily="18" charset="0"/>
                  </a:rPr>
                  <a:t>: </a:t>
                </a:r>
                <a14:m>
                  <m:oMath xmlns:m="http://schemas.openxmlformats.org/officeDocument/2006/math">
                    <m:r>
                      <a:rPr lang="en-GB" b="1" i="1" smtClean="0">
                        <a:solidFill>
                          <a:srgbClr val="FF0000"/>
                        </a:solidFill>
                        <a:latin typeface="Cambria Math" panose="02040503050406030204" pitchFamily="18" charset="0"/>
                      </a:rPr>
                      <m:t>𝜸</m:t>
                    </m:r>
                  </m:oMath>
                </a14:m>
                <a:r>
                  <a:rPr lang="en-GB" dirty="0">
                    <a:latin typeface="Times New Roman" panose="02020603050405020304" pitchFamily="18" charset="0"/>
                    <a:cs typeface="Times New Roman" panose="02020603050405020304" pitchFamily="18" charset="0"/>
                  </a:rPr>
                  <a:t> is a kind of indicator of how the data has been “</a:t>
                </a:r>
                <a:r>
                  <a:rPr lang="en-GB" i="1" dirty="0">
                    <a:latin typeface="Times New Roman" panose="02020603050405020304" pitchFamily="18" charset="0"/>
                    <a:cs typeface="Times New Roman" panose="02020603050405020304" pitchFamily="18" charset="0"/>
                  </a:rPr>
                  <a:t>replaced</a:t>
                </a:r>
                <a:r>
                  <a:rPr lang="en-GB" dirty="0">
                    <a:latin typeface="Times New Roman" panose="02020603050405020304" pitchFamily="18" charset="0"/>
                    <a:cs typeface="Times New Roman" panose="02020603050405020304" pitchFamily="18" charset="0"/>
                  </a:rPr>
                  <a:t>” (important for </a:t>
                </a:r>
                <a:r>
                  <a:rPr lang="en-GB" i="1" dirty="0">
                    <a:latin typeface="Times New Roman" panose="02020603050405020304" pitchFamily="18" charset="0"/>
                    <a:cs typeface="Times New Roman" panose="02020603050405020304" pitchFamily="18" charset="0"/>
                  </a:rPr>
                  <a:t>security</a:t>
                </a:r>
                <a:r>
                  <a:rPr lang="en-GB" dirty="0">
                    <a:latin typeface="Times New Roman" panose="02020603050405020304" pitchFamily="18" charset="0"/>
                    <a:cs typeface="Times New Roman" panose="02020603050405020304" pitchFamily="18" charset="0"/>
                  </a:rPr>
                  <a:t> component of all the anonymization quality functions), which estimates how well the original data samples are replaced (hidden) from their original places;</a:t>
                </a:r>
                <a:endParaRPr lang="en-US"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500" y="2334738"/>
                <a:ext cx="5621154" cy="2775696"/>
              </a:xfrm>
              <a:prstGeom prst="rect">
                <a:avLst/>
              </a:prstGeom>
              <a:blipFill>
                <a:blip r:embed="rId4"/>
                <a:stretch>
                  <a:fillRect l="-868" r="-976" b="-2637"/>
                </a:stretch>
              </a:blipFill>
            </p:spPr>
            <p:txBody>
              <a:bodyPr/>
              <a:lstStyle/>
              <a:p>
                <a:r>
                  <a:rPr lang="en-US">
                    <a:noFill/>
                  </a:rPr>
                  <a:t> </a:t>
                </a:r>
              </a:p>
            </p:txBody>
          </p:sp>
        </mc:Fallback>
      </mc:AlternateContent>
    </p:spTree>
    <p:extLst>
      <p:ext uri="{BB962C8B-B14F-4D97-AF65-F5344CB8AC3E}">
        <p14:creationId xmlns:p14="http://schemas.microsoft.com/office/powerpoint/2010/main" val="4283458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037" y="0"/>
            <a:ext cx="1175227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SECURITY Component of Anonymization Quality</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8" name="Rectangle 7"/>
              <p:cNvSpPr/>
              <p:nvPr/>
            </p:nvSpPr>
            <p:spPr>
              <a:xfrm>
                <a:off x="94269" y="646331"/>
                <a:ext cx="11717518" cy="3105978"/>
              </a:xfrm>
              <a:prstGeom prst="rect">
                <a:avLst/>
              </a:prstGeom>
            </p:spPr>
            <p:txBody>
              <a:bodyPr wrap="square">
                <a:spAutoFit/>
              </a:bodyPr>
              <a:lstStyle/>
              <a:p>
                <a:pPr indent="173990" algn="just">
                  <a:spcBef>
                    <a:spcPts val="600"/>
                  </a:spcBef>
                  <a:spcAft>
                    <a:spcPts val="400"/>
                  </a:spcAft>
                </a:pPr>
                <a:r>
                  <a:rPr lang="en-US" dirty="0">
                    <a:solidFill>
                      <a:srgbClr val="000000"/>
                    </a:solidFill>
                    <a:latin typeface="Times New Roman" panose="02020603050405020304" pitchFamily="18" charset="0"/>
                    <a:ea typeface="Calibri" panose="020F0502020204030204" pitchFamily="34" charset="0"/>
                    <a:cs typeface="Linux Libertine"/>
                  </a:rPr>
                  <a:t>The “</a:t>
                </a:r>
                <a:r>
                  <a:rPr lang="en-US" b="1" dirty="0">
                    <a:solidFill>
                      <a:srgbClr val="FF0000"/>
                    </a:solidFill>
                    <a:latin typeface="Times New Roman" panose="02020603050405020304" pitchFamily="18" charset="0"/>
                    <a:ea typeface="Calibri" panose="020F0502020204030204" pitchFamily="34" charset="0"/>
                    <a:cs typeface="Linux Libertine"/>
                  </a:rPr>
                  <a:t>SECURITY</a:t>
                </a:r>
                <a:r>
                  <a:rPr lang="en-US" dirty="0">
                    <a:solidFill>
                      <a:srgbClr val="000000"/>
                    </a:solidFill>
                    <a:latin typeface="Times New Roman" panose="02020603050405020304" pitchFamily="18" charset="0"/>
                    <a:ea typeface="Calibri" panose="020F0502020204030204" pitchFamily="34" charset="0"/>
                    <a:cs typeface="Linux Libertine"/>
                  </a:rPr>
                  <a:t>” (a major importance) component of the Anonymization Quality (which indicates how strongly the privacy of the original data is protected by the anonymization) benefits from both: the depth of anonymization </a:t>
                </a:r>
                <a14:m>
                  <m:oMath xmlns:m="http://schemas.openxmlformats.org/officeDocument/2006/math">
                    <m:r>
                      <a:rPr lang="en-US"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oMath>
                </a14:m>
                <a:r>
                  <a:rPr lang="en-US" dirty="0">
                    <a:solidFill>
                      <a:srgbClr val="000000"/>
                    </a:solidFill>
                    <a:latin typeface="Times New Roman" panose="02020603050405020304" pitchFamily="18" charset="0"/>
                    <a:ea typeface="Calibri" panose="020F0502020204030204" pitchFamily="34" charset="0"/>
                    <a:cs typeface="Linux Libertine"/>
                  </a:rPr>
                  <a:t> and the Harmonic Mean of both “cross-validation”-related quality indicators </a:t>
                </a:r>
                <a14:m>
                  <m:oMath xmlns:m="http://schemas.openxmlformats.org/officeDocument/2006/math">
                    <m:r>
                      <a:rPr lang="en-US"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𝒂</m:t>
                    </m:r>
                  </m:oMath>
                </a14:m>
                <a:r>
                  <a:rPr lang="en-US" dirty="0">
                    <a:solidFill>
                      <a:srgbClr val="000000"/>
                    </a:solidFill>
                    <a:latin typeface="Times New Roman" panose="02020603050405020304" pitchFamily="18" charset="0"/>
                    <a:ea typeface="Calibri" panose="020F0502020204030204" pitchFamily="34" charset="0"/>
                    <a:cs typeface="Linux Libertine"/>
                  </a:rPr>
                  <a:t> and </a:t>
                </a:r>
                <a14:m>
                  <m:oMath xmlns:m="http://schemas.openxmlformats.org/officeDocument/2006/math">
                    <m:r>
                      <a:rPr lang="en-US"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𝒃</m:t>
                    </m:r>
                  </m:oMath>
                </a14:m>
                <a:r>
                  <a:rPr lang="en-US" dirty="0">
                    <a:solidFill>
                      <a:srgbClr val="000000"/>
                    </a:solidFill>
                    <a:latin typeface="Times New Roman" panose="02020603050405020304" pitchFamily="18" charset="0"/>
                    <a:ea typeface="Calibri" panose="020F0502020204030204" pitchFamily="34" charset="0"/>
                    <a:cs typeface="Linux Libertine"/>
                  </a:rPr>
                  <a:t> as follows:</a:t>
                </a:r>
                <a:endParaRPr lang="fi-FI" dirty="0">
                  <a:latin typeface="Cheltenham-Book"/>
                  <a:ea typeface="Calibri" panose="020F0502020204030204" pitchFamily="34" charset="0"/>
                  <a:cs typeface="Linux Libertine"/>
                </a:endParaRPr>
              </a:p>
              <a:p>
                <a:pPr indent="173990" algn="just">
                  <a:spcBef>
                    <a:spcPts val="600"/>
                  </a:spcBef>
                  <a:spcAft>
                    <a:spcPts val="600"/>
                  </a:spcAft>
                </a:pPr>
                <a14:m>
                  <m:oMath xmlns:m="http://schemas.openxmlformats.org/officeDocument/2006/math">
                    <m:sSub>
                      <m:sSubPr>
                        <m:ctrlPr>
                          <a:rPr lang="fi-FI"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𝑸</m:t>
                        </m:r>
                      </m:e>
                      <m:sub>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𝑺𝒆𝒄𝒖𝒓𝒊𝒕𝒚</m:t>
                        </m:r>
                      </m:sub>
                    </m:sSub>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𝛾</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sup>
                    </m:sSup>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fi-FI"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num>
                          <m:den>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den>
                        </m:f>
                      </m:sup>
                    </m:sSup>
                  </m:oMath>
                </a14:m>
                <a:r>
                  <a:rPr lang="en-US" dirty="0">
                    <a:solidFill>
                      <a:srgbClr val="000000"/>
                    </a:solidFill>
                    <a:latin typeface="Times New Roman" panose="02020603050405020304" pitchFamily="18" charset="0"/>
                    <a:ea typeface="Calibri" panose="020F0502020204030204" pitchFamily="34" charset="0"/>
                    <a:cs typeface="Linux Libertine"/>
                  </a:rPr>
                  <a:t> . 							</a:t>
                </a:r>
                <a:r>
                  <a:rPr lang="en-US" sz="800" dirty="0">
                    <a:solidFill>
                      <a:srgbClr val="000000"/>
                    </a:solidFill>
                    <a:latin typeface="Times New Roman" panose="02020603050405020304" pitchFamily="18" charset="0"/>
                    <a:ea typeface="Calibri" panose="020F0502020204030204" pitchFamily="34" charset="0"/>
                    <a:cs typeface="Linux Libertine"/>
                  </a:rPr>
                  <a:t>	</a:t>
                </a:r>
                <a:endParaRPr lang="fi-FI" sz="800" dirty="0">
                  <a:latin typeface="Cheltenham-Book"/>
                  <a:ea typeface="Calibri" panose="020F0502020204030204" pitchFamily="34" charset="0"/>
                  <a:cs typeface="Linux Libertine"/>
                </a:endParaRPr>
              </a:p>
              <a:p>
                <a:pPr indent="173990" algn="just">
                  <a:spcBef>
                    <a:spcPts val="200"/>
                  </a:spcBef>
                  <a:spcAft>
                    <a:spcPts val="600"/>
                  </a:spcAft>
                </a:pPr>
                <a:r>
                  <a:rPr lang="en-US" i="1" dirty="0">
                    <a:solidFill>
                      <a:srgbClr val="000000"/>
                    </a:solidFill>
                    <a:latin typeface="Times New Roman" panose="02020603050405020304" pitchFamily="18" charset="0"/>
                    <a:ea typeface="Calibri" panose="020F0502020204030204" pitchFamily="34" charset="0"/>
                    <a:cs typeface="Linux Libertine"/>
                  </a:rPr>
                  <a:t>NOTE</a:t>
                </a:r>
                <a:r>
                  <a:rPr lang="en-US" dirty="0">
                    <a:solidFill>
                      <a:srgbClr val="000000"/>
                    </a:solidFill>
                    <a:latin typeface="Times New Roman" panose="02020603050405020304" pitchFamily="18" charset="0"/>
                    <a:ea typeface="Calibri" panose="020F0502020204030204" pitchFamily="34" charset="0"/>
                    <a:cs typeface="Linux Libertine"/>
                  </a:rPr>
                  <a:t>: a more advanced option for the above equation would be the following one, which takes into account the number of instances </a:t>
                </a:r>
                <a14:m>
                  <m:oMath xmlns:m="http://schemas.openxmlformats.org/officeDocument/2006/math">
                    <m:r>
                      <a:rPr lang="en-US"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oMath>
                </a14:m>
                <a:r>
                  <a:rPr lang="en-US" dirty="0">
                    <a:solidFill>
                      <a:srgbClr val="000000"/>
                    </a:solidFill>
                    <a:latin typeface="Times New Roman" panose="02020603050405020304" pitchFamily="18" charset="0"/>
                    <a:ea typeface="Calibri" panose="020F0502020204030204" pitchFamily="34" charset="0"/>
                    <a:cs typeface="Linux Libertine"/>
                  </a:rPr>
                  <a:t> and the number of attributes </a:t>
                </a:r>
                <a14:m>
                  <m:oMath xmlns:m="http://schemas.openxmlformats.org/officeDocument/2006/math">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𝒏</m:t>
                    </m:r>
                  </m:oMath>
                </a14:m>
                <a:r>
                  <a:rPr lang="en-US" dirty="0">
                    <a:solidFill>
                      <a:srgbClr val="000000"/>
                    </a:solidFill>
                    <a:latin typeface="Times New Roman" panose="02020603050405020304" pitchFamily="18" charset="0"/>
                    <a:ea typeface="Calibri" panose="020F0502020204030204" pitchFamily="34" charset="0"/>
                    <a:cs typeface="Linux Libertine"/>
                  </a:rPr>
                  <a:t> in the dataset:</a:t>
                </a:r>
                <a:endParaRPr lang="fi-FI" dirty="0">
                  <a:latin typeface="Cheltenham-Book"/>
                  <a:ea typeface="Calibri" panose="020F0502020204030204" pitchFamily="34" charset="0"/>
                  <a:cs typeface="Linux Libertine"/>
                </a:endParaRPr>
              </a:p>
              <a:p>
                <a:r>
                  <a:rPr lang="en-US" b="0" dirty="0">
                    <a:solidFill>
                      <a:srgbClr val="000000"/>
                    </a:solidFill>
                    <a:effectLst/>
                  </a:rPr>
                  <a:t>  </a:t>
                </a:r>
                <a14:m>
                  <m:oMath xmlns:m="http://schemas.openxmlformats.org/officeDocument/2006/math">
                    <m:sSubSup>
                      <m:sSubSupPr>
                        <m:ctrlPr>
                          <a:rPr lang="fi-FI" sz="2400" b="1" i="1" smtClean="0">
                            <a:solidFill>
                              <a:srgbClr val="FF0000"/>
                            </a:solidFill>
                            <a:effectLst/>
                            <a:latin typeface="Cambria Math" panose="02040503050406030204" pitchFamily="18" charset="0"/>
                          </a:rPr>
                        </m:ctrlPr>
                      </m:sSubSup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𝑸</m:t>
                        </m:r>
                      </m:e>
                      <m:sub>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𝑺𝒆𝒄𝒖𝒓𝒊𝒕𝒚</m:t>
                        </m:r>
                      </m:sub>
                      <m:sup>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𝑒</m:t>
                        </m:r>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𝛾</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𝑑</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2400" i="1">
                                <a:solidFill>
                                  <a:srgbClr val="000000"/>
                                </a:solidFill>
                                <a:effectLst/>
                                <a:latin typeface="Cambria Math" panose="02040503050406030204" pitchFamily="18" charset="0"/>
                              </a:rPr>
                            </m:ctrlPr>
                          </m:fPr>
                          <m:num>
                            <m:func>
                              <m:funcPr>
                                <m:ctrlPr>
                                  <a:rPr lang="fi-FI" sz="2400" i="1">
                                    <a:solidFill>
                                      <a:srgbClr val="000000"/>
                                    </a:solidFill>
                                    <a:effectLst/>
                                    <a:latin typeface="Cambria Math" panose="02040503050406030204" pitchFamily="18" charset="0"/>
                                  </a:rPr>
                                </m:ctrlPr>
                              </m:funcPr>
                              <m:fName>
                                <m:r>
                                  <m:rPr>
                                    <m:sty m:val="p"/>
                                  </m:rP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ln</m:t>
                                </m:r>
                              </m:fName>
                              <m:e>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𝑛</m:t>
                                    </m:r>
                                  </m:e>
                                  <m:sup>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sup>
                                </m:sSup>
                              </m:e>
                            </m:func>
                          </m:num>
                          <m:den>
                            <m:func>
                              <m:funcPr>
                                <m:ctrlPr>
                                  <a:rPr lang="fi-FI" sz="2400" i="1">
                                    <a:solidFill>
                                      <a:srgbClr val="000000"/>
                                    </a:solidFill>
                                    <a:effectLst/>
                                    <a:latin typeface="Cambria Math" panose="02040503050406030204" pitchFamily="18" charset="0"/>
                                  </a:rPr>
                                </m:ctrlPr>
                              </m:funcPr>
                              <m:fName>
                                <m:r>
                                  <m:rPr>
                                    <m:sty m:val="p"/>
                                  </m:rP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ln</m:t>
                                </m:r>
                              </m:fName>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𝑘</m:t>
                                </m:r>
                              </m:e>
                            </m:func>
                          </m:den>
                        </m:f>
                      </m:sup>
                    </m:sSup>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𝑒</m:t>
                        </m:r>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2400" i="1">
                                <a:solidFill>
                                  <a:srgbClr val="000000"/>
                                </a:solidFill>
                                <a:effectLst/>
                                <a:latin typeface="Cambria Math" panose="02040503050406030204" pitchFamily="18" charset="0"/>
                              </a:rPr>
                            </m:ctrlPr>
                          </m:fPr>
                          <m:num>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𝑎</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𝑏</m:t>
                            </m:r>
                          </m:num>
                          <m:den>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𝑎</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𝑏</m:t>
                            </m:r>
                          </m:den>
                        </m:f>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𝑑</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2400" i="1">
                                <a:solidFill>
                                  <a:srgbClr val="000000"/>
                                </a:solidFill>
                                <a:effectLst/>
                                <a:latin typeface="Cambria Math" panose="02040503050406030204" pitchFamily="18" charset="0"/>
                              </a:rPr>
                            </m:ctrlPr>
                          </m:fPr>
                          <m:num>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func>
                              <m:funcPr>
                                <m:ctrlPr>
                                  <a:rPr lang="fi-FI" sz="2400" i="1">
                                    <a:solidFill>
                                      <a:srgbClr val="000000"/>
                                    </a:solidFill>
                                    <a:effectLst/>
                                    <a:latin typeface="Cambria Math" panose="02040503050406030204" pitchFamily="18" charset="0"/>
                                  </a:rPr>
                                </m:ctrlPr>
                              </m:funcPr>
                              <m:fName>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m:rPr>
                                    <m:sty m:val="p"/>
                                  </m:rP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ln</m:t>
                                </m:r>
                              </m:fName>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𝑛</m:t>
                                </m:r>
                              </m:e>
                            </m:func>
                          </m:num>
                          <m:den>
                            <m:func>
                              <m:funcPr>
                                <m:ctrlPr>
                                  <a:rPr lang="fi-FI" sz="2400" i="1">
                                    <a:solidFill>
                                      <a:srgbClr val="000000"/>
                                    </a:solidFill>
                                    <a:effectLst/>
                                    <a:latin typeface="Cambria Math" panose="02040503050406030204" pitchFamily="18" charset="0"/>
                                  </a:rPr>
                                </m:ctrlPr>
                              </m:funcPr>
                              <m:fName>
                                <m:r>
                                  <m:rPr>
                                    <m:sty m:val="p"/>
                                  </m:rP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ln</m:t>
                                </m:r>
                              </m:fName>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𝑘</m:t>
                                </m:r>
                              </m:e>
                            </m:func>
                          </m:den>
                        </m:f>
                      </m:sup>
                    </m:sSup>
                  </m:oMath>
                </a14:m>
                <a:r>
                  <a:rPr lang="en-GB" dirty="0">
                    <a:solidFill>
                      <a:srgbClr val="000000"/>
                    </a:solidFill>
                    <a:latin typeface="Times New Roman" panose="02020603050405020304" pitchFamily="18" charset="0"/>
                    <a:ea typeface="SimSun" panose="02010600030101010101" pitchFamily="2" charset="-122"/>
                  </a:rPr>
                  <a:t> . </a:t>
                </a:r>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94269" y="646331"/>
                <a:ext cx="11717518" cy="3105978"/>
              </a:xfrm>
              <a:prstGeom prst="rect">
                <a:avLst/>
              </a:prstGeom>
              <a:blipFill>
                <a:blip r:embed="rId2"/>
                <a:stretch>
                  <a:fillRect l="-416" t="-980" r="-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60257" y="3892606"/>
                <a:ext cx="11351956" cy="923330"/>
              </a:xfrm>
              <a:prstGeom prst="rect">
                <a:avLst/>
              </a:prstGeom>
            </p:spPr>
            <p:txBody>
              <a:bodyPr wrap="square">
                <a:spAutoFit/>
              </a:bodyPr>
              <a:lstStyle/>
              <a:p>
                <a:r>
                  <a:rPr lang="en-GB" i="1" dirty="0">
                    <a:solidFill>
                      <a:srgbClr val="000000"/>
                    </a:solidFill>
                    <a:latin typeface="Times New Roman" panose="02020603050405020304" pitchFamily="18" charset="0"/>
                    <a:ea typeface="SimSun" panose="02010600030101010101" pitchFamily="2" charset="-122"/>
                  </a:rPr>
                  <a:t>NOTE</a:t>
                </a:r>
                <a:r>
                  <a:rPr lang="en-GB" dirty="0">
                    <a:solidFill>
                      <a:srgbClr val="000000"/>
                    </a:solidFill>
                    <a:latin typeface="Times New Roman" panose="02020603050405020304" pitchFamily="18" charset="0"/>
                    <a:ea typeface="SimSun" panose="02010600030101010101" pitchFamily="2" charset="-122"/>
                  </a:rPr>
                  <a:t>: another advanced option for the equation above also takes into account the number of instances </a:t>
                </a:r>
                <a14:m>
                  <m:oMath xmlns:m="http://schemas.openxmlformats.org/officeDocument/2006/math">
                    <m:r>
                      <a:rPr lang="en-GB"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𝒌</m:t>
                    </m:r>
                  </m:oMath>
                </a14:m>
                <a:r>
                  <a:rPr lang="en-GB" dirty="0">
                    <a:solidFill>
                      <a:srgbClr val="000000"/>
                    </a:solidFill>
                    <a:latin typeface="Times New Roman" panose="02020603050405020304" pitchFamily="18" charset="0"/>
                    <a:ea typeface="SimSun" panose="02010600030101010101" pitchFamily="2" charset="-122"/>
                  </a:rPr>
                  <a:t> and the number of attributes </a:t>
                </a:r>
                <a14:m>
                  <m:oMath xmlns:m="http://schemas.openxmlformats.org/officeDocument/2006/math">
                    <m:r>
                      <a:rPr lang="en-GB"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𝒏</m:t>
                    </m:r>
                  </m:oMath>
                </a14:m>
                <a:r>
                  <a:rPr lang="en-GB" dirty="0">
                    <a:solidFill>
                      <a:srgbClr val="000000"/>
                    </a:solidFill>
                    <a:latin typeface="Times New Roman" panose="02020603050405020304" pitchFamily="18" charset="0"/>
                    <a:ea typeface="SimSun" panose="02010600030101010101" pitchFamily="2" charset="-122"/>
                  </a:rPr>
                  <a:t> in the dataset. It uses a negative power function instead of a logarithm to smooth the “attack opportunity” (driven by </a:t>
                </a:r>
                <a14:m>
                  <m:oMath xmlns:m="http://schemas.openxmlformats.org/officeDocument/2006/math">
                    <m:r>
                      <a:rPr lang="en-GB"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𝒌</m:t>
                    </m:r>
                  </m:oMath>
                </a14:m>
                <a:r>
                  <a:rPr lang="en-GB" b="1" dirty="0">
                    <a:solidFill>
                      <a:srgbClr val="000000"/>
                    </a:solidFill>
                    <a:latin typeface="Times New Roman" panose="02020603050405020304" pitchFamily="18" charset="0"/>
                    <a:ea typeface="SimSun" panose="02010600030101010101" pitchFamily="2" charset="-122"/>
                  </a:rPr>
                  <a:t> </a:t>
                </a:r>
                <a:r>
                  <a:rPr lang="en-GB" dirty="0">
                    <a:solidFill>
                      <a:srgbClr val="000000"/>
                    </a:solidFill>
                    <a:latin typeface="Times New Roman" panose="02020603050405020304" pitchFamily="18" charset="0"/>
                    <a:ea typeface="SimSun" panose="02010600030101010101" pitchFamily="2" charset="-122"/>
                  </a:rPr>
                  <a:t>and restricted by </a:t>
                </a:r>
                <a14:m>
                  <m:oMath xmlns:m="http://schemas.openxmlformats.org/officeDocument/2006/math">
                    <m:r>
                      <a:rPr lang="en-GB"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𝒅</m:t>
                    </m:r>
                  </m:oMath>
                </a14:m>
                <a:r>
                  <a:rPr lang="en-GB" dirty="0">
                    <a:solidFill>
                      <a:srgbClr val="000000"/>
                    </a:solidFill>
                    <a:latin typeface="Times New Roman" panose="02020603050405020304" pitchFamily="18" charset="0"/>
                    <a:ea typeface="SimSun" panose="02010600030101010101" pitchFamily="2" charset="-122"/>
                  </a:rPr>
                  <a:t>) as follows:</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60257" y="3892606"/>
                <a:ext cx="11351956" cy="923330"/>
              </a:xfrm>
              <a:prstGeom prst="rect">
                <a:avLst/>
              </a:prstGeom>
              <a:blipFill>
                <a:blip r:embed="rId3"/>
                <a:stretch>
                  <a:fillRect l="-430" t="-3974" r="-430" b="-9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33950" y="4838893"/>
                <a:ext cx="4801314" cy="843885"/>
              </a:xfrm>
              <a:prstGeom prst="rect">
                <a:avLst/>
              </a:prstGeom>
            </p:spPr>
            <p:txBody>
              <a:bodyPr wrap="none">
                <a:spAutoFit/>
              </a:bodyPr>
              <a:lstStyle/>
              <a:p>
                <a14:m>
                  <m:oMath xmlns:m="http://schemas.openxmlformats.org/officeDocument/2006/math">
                    <m:sSubSup>
                      <m:sSubSupPr>
                        <m:ctrlPr>
                          <a:rPr lang="fi-FI" sz="2400" b="1" i="1" smtClean="0">
                            <a:solidFill>
                              <a:srgbClr val="FF0000"/>
                            </a:solidFill>
                            <a:latin typeface="Cambria Math" panose="02040503050406030204" pitchFamily="18" charset="0"/>
                          </a:rPr>
                        </m:ctrlPr>
                      </m:sSubSup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𝑸</m:t>
                        </m:r>
                      </m:e>
                      <m:sub>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𝑺𝒆𝒄𝒖𝒓𝒊𝒕𝒚</m:t>
                        </m:r>
                      </m:sub>
                      <m:sup>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ad>
                      <m:radPr>
                        <m:degHide m:val="on"/>
                        <m:ctrlPr>
                          <a:rPr lang="fi-FI" sz="2400" i="1">
                            <a:solidFill>
                              <a:srgbClr val="000000"/>
                            </a:solidFill>
                            <a:effectLst/>
                            <a:latin typeface="Cambria Math" panose="02040503050406030204" pitchFamily="18" charset="0"/>
                          </a:rPr>
                        </m:ctrlPr>
                      </m:radPr>
                      <m:deg/>
                      <m:e>
                        <m:f>
                          <m:fPr>
                            <m:ctrlPr>
                              <a:rPr lang="fi-FI" sz="2400" i="1">
                                <a:solidFill>
                                  <a:srgbClr val="000000"/>
                                </a:solidFill>
                                <a:effectLst/>
                                <a:latin typeface="Cambria Math" panose="02040503050406030204" pitchFamily="18" charset="0"/>
                              </a:rPr>
                            </m:ctrlPr>
                          </m:fPr>
                          <m:num>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𝑎</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𝑏</m:t>
                            </m:r>
                          </m:num>
                          <m:den>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𝑎</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𝑏</m:t>
                            </m:r>
                          </m:den>
                        </m:f>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2400" i="1">
                                <a:solidFill>
                                  <a:srgbClr val="000000"/>
                                </a:solidFill>
                                <a:effectLst/>
                                <a:latin typeface="Cambria Math" panose="02040503050406030204" pitchFamily="18" charset="0"/>
                              </a:rPr>
                            </m:ctrlPr>
                          </m:fPr>
                          <m:num>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𝑑</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𝑛</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d>
                              <m:dPr>
                                <m:ctrlPr>
                                  <a:rPr lang="fi-FI" sz="2400" i="1">
                                    <a:solidFill>
                                      <a:srgbClr val="000000"/>
                                    </a:solidFill>
                                    <a:effectLst/>
                                    <a:latin typeface="Cambria Math" panose="02040503050406030204" pitchFamily="18" charset="0"/>
                                  </a:rPr>
                                </m:ctrlPr>
                              </m:d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𝑛</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e>
                            </m:d>
                          </m:num>
                          <m:den>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𝑑</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𝑛</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d>
                              <m:dPr>
                                <m:ctrlPr>
                                  <a:rPr lang="fi-FI" sz="2400" i="1">
                                    <a:solidFill>
                                      <a:srgbClr val="000000"/>
                                    </a:solidFill>
                                    <a:effectLst/>
                                    <a:latin typeface="Cambria Math" panose="02040503050406030204" pitchFamily="18" charset="0"/>
                                  </a:rPr>
                                </m:ctrlPr>
                              </m:d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𝑛</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e>
                            </m:d>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𝑘</m:t>
                                </m:r>
                              </m:e>
                              <m:sup>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𝑑</m:t>
                                    </m:r>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sup>
                                </m:sSup>
                              </m:sup>
                            </m:sSup>
                          </m:den>
                        </m:f>
                      </m:e>
                    </m:rad>
                  </m:oMath>
                </a14:m>
                <a:r>
                  <a:rPr lang="en-GB" dirty="0">
                    <a:solidFill>
                      <a:srgbClr val="000000"/>
                    </a:solidFill>
                    <a:latin typeface="Times New Roman" panose="02020603050405020304" pitchFamily="18" charset="0"/>
                    <a:ea typeface="SimSun" panose="02010600030101010101" pitchFamily="2" charset="-122"/>
                  </a:rPr>
                  <a:t> . 	</a:t>
                </a:r>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233950" y="4838893"/>
                <a:ext cx="4801314" cy="843885"/>
              </a:xfrm>
              <a:prstGeom prst="rect">
                <a:avLst/>
              </a:prstGeom>
              <a:blipFill>
                <a:blip r:embed="rId4"/>
                <a:stretch>
                  <a:fillRect/>
                </a:stretch>
              </a:blipFill>
            </p:spPr>
            <p:txBody>
              <a:bodyPr/>
              <a:lstStyle/>
              <a:p>
                <a:r>
                  <a:rPr lang="en-US">
                    <a:noFill/>
                  </a:rPr>
                  <a:t> </a:t>
                </a:r>
              </a:p>
            </p:txBody>
          </p:sp>
        </mc:Fallback>
      </mc:AlternateContent>
      <p:sp>
        <p:nvSpPr>
          <p:cNvPr id="11" name="Rounded Rectangular Callout 10"/>
          <p:cNvSpPr/>
          <p:nvPr/>
        </p:nvSpPr>
        <p:spPr>
          <a:xfrm>
            <a:off x="7170655" y="2810733"/>
            <a:ext cx="2639506" cy="801279"/>
          </a:xfrm>
          <a:prstGeom prst="wedgeRoundRectCallout">
            <a:avLst>
              <a:gd name="adj1" fmla="val -74975"/>
              <a:gd name="adj2" fmla="val 69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Find detailed explanation in the article</a:t>
            </a:r>
          </a:p>
        </p:txBody>
      </p:sp>
      <p:sp>
        <p:nvSpPr>
          <p:cNvPr id="12" name="Rounded Rectangular Callout 11"/>
          <p:cNvSpPr/>
          <p:nvPr/>
        </p:nvSpPr>
        <p:spPr>
          <a:xfrm>
            <a:off x="5642124" y="4768920"/>
            <a:ext cx="2639506" cy="801279"/>
          </a:xfrm>
          <a:prstGeom prst="wedgeRoundRectCallout">
            <a:avLst>
              <a:gd name="adj1" fmla="val -74975"/>
              <a:gd name="adj2" fmla="val 69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Find detailed explanation in the article</a:t>
            </a:r>
          </a:p>
        </p:txBody>
      </p:sp>
      <mc:AlternateContent xmlns:mc="http://schemas.openxmlformats.org/markup-compatibility/2006" xmlns:a14="http://schemas.microsoft.com/office/drawing/2010/main">
        <mc:Choice Requires="a14">
          <p:sp>
            <p:nvSpPr>
              <p:cNvPr id="13" name="Rectangle 12"/>
              <p:cNvSpPr/>
              <p:nvPr/>
            </p:nvSpPr>
            <p:spPr>
              <a:xfrm>
                <a:off x="248272" y="5871976"/>
                <a:ext cx="5827173" cy="836511"/>
              </a:xfrm>
              <a:prstGeom prst="rect">
                <a:avLst/>
              </a:prstGeom>
              <a:solidFill>
                <a:schemeClr val="bg1">
                  <a:lumMod val="85000"/>
                </a:schemeClr>
              </a:solidFill>
              <a:ln w="254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latin typeface="Cambria Math" panose="02040503050406030204" pitchFamily="18" charset="0"/>
                            </a:rPr>
                          </m:ctrlPr>
                        </m:sSubPr>
                        <m:e>
                          <m:acc>
                            <m:accPr>
                              <m:chr m:val="̅"/>
                              <m:ctrlPr>
                                <a:rPr lang="en-US" sz="2400" b="1" i="1">
                                  <a:solidFill>
                                    <a:srgbClr val="FF0000"/>
                                  </a:solidFill>
                                  <a:latin typeface="Cambria Math" panose="02040503050406030204" pitchFamily="18" charset="0"/>
                                </a:rPr>
                              </m:ctrlPr>
                            </m:accPr>
                            <m:e>
                              <m:r>
                                <a:rPr lang="en-US" sz="2400" b="1" i="1">
                                  <a:solidFill>
                                    <a:srgbClr val="FF0000"/>
                                  </a:solidFill>
                                  <a:latin typeface="Cambria Math" panose="02040503050406030204" pitchFamily="18" charset="0"/>
                                </a:rPr>
                                <m:t>𝑸</m:t>
                              </m:r>
                            </m:e>
                          </m:acc>
                        </m:e>
                        <m:sub>
                          <m:r>
                            <a:rPr lang="en-US" sz="2400" b="1" i="0">
                              <a:solidFill>
                                <a:srgbClr val="FF0000"/>
                              </a:solidFill>
                              <a:latin typeface="Cambria Math" panose="02040503050406030204" pitchFamily="18" charset="0"/>
                            </a:rPr>
                            <m:t>𝐒𝐞𝐜𝐮𝐫𝐢𝐭𝐲</m:t>
                          </m:r>
                        </m:sub>
                      </m:sSub>
                      <m:r>
                        <a:rPr lang="en-US" sz="2400" i="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m:rPr>
                                  <m:sty m:val="p"/>
                                </m:rPr>
                                <a:rPr lang="en-US" sz="2400" i="0">
                                  <a:latin typeface="Cambria Math" panose="02040503050406030204" pitchFamily="18" charset="0"/>
                                </a:rPr>
                                <m:t>Security</m:t>
                              </m:r>
                            </m:sub>
                          </m:sSub>
                          <m:r>
                            <a:rPr lang="en-US" sz="2400" i="0">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𝑄</m:t>
                              </m:r>
                            </m:e>
                            <m:sub>
                              <m:r>
                                <m:rPr>
                                  <m:sty m:val="p"/>
                                </m:rPr>
                                <a:rPr lang="en-US" sz="2400" i="0">
                                  <a:latin typeface="Cambria Math" panose="02040503050406030204" pitchFamily="18" charset="0"/>
                                </a:rPr>
                                <m:t>Security</m:t>
                              </m:r>
                            </m:sub>
                            <m:sup>
                              <m:r>
                                <a:rPr lang="en-US" sz="2400" i="0">
                                  <a:latin typeface="Cambria Math" panose="02040503050406030204" pitchFamily="18" charset="0"/>
                                </a:rPr>
                                <m:t>∗</m:t>
                              </m:r>
                            </m:sup>
                          </m:sSubSup>
                          <m:r>
                            <a:rPr lang="en-US" sz="2400" i="0">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𝑄</m:t>
                              </m:r>
                            </m:e>
                            <m:sub>
                              <m:r>
                                <m:rPr>
                                  <m:sty m:val="p"/>
                                </m:rPr>
                                <a:rPr lang="en-US" sz="2400" i="0">
                                  <a:latin typeface="Cambria Math" panose="02040503050406030204" pitchFamily="18" charset="0"/>
                                </a:rPr>
                                <m:t>Security</m:t>
                              </m:r>
                            </m:sub>
                            <m:sup>
                              <m:r>
                                <a:rPr lang="en-US" sz="2400" i="0">
                                  <a:latin typeface="Cambria Math" panose="02040503050406030204" pitchFamily="18" charset="0"/>
                                </a:rPr>
                                <m:t>∗∗</m:t>
                              </m:r>
                            </m:sup>
                          </m:sSubSup>
                        </m:num>
                        <m:den>
                          <m:r>
                            <a:rPr lang="en-US" sz="2400" i="0">
                              <a:latin typeface="Cambria Math" panose="02040503050406030204" pitchFamily="18" charset="0"/>
                            </a:rPr>
                            <m:t>3</m:t>
                          </m:r>
                        </m:den>
                      </m:f>
                    </m:oMath>
                  </m:oMathPara>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248272" y="5871976"/>
                <a:ext cx="5827173" cy="836511"/>
              </a:xfrm>
              <a:prstGeom prst="rect">
                <a:avLst/>
              </a:prstGeom>
              <a:blipFill>
                <a:blip r:embed="rId5"/>
                <a:stretch>
                  <a:fillRect/>
                </a:stretch>
              </a:blipFill>
              <a:ln w="25400">
                <a:solidFill>
                  <a:srgbClr val="FF0000"/>
                </a:solidFill>
              </a:ln>
            </p:spPr>
            <p:txBody>
              <a:bodyPr/>
              <a:lstStyle/>
              <a:p>
                <a:r>
                  <a:rPr lang="en-US">
                    <a:noFill/>
                  </a:rPr>
                  <a:t> </a:t>
                </a:r>
              </a:p>
            </p:txBody>
          </p:sp>
        </mc:Fallback>
      </mc:AlternateContent>
      <p:sp>
        <p:nvSpPr>
          <p:cNvPr id="14" name="Rounded Rectangular Callout 13"/>
          <p:cNvSpPr/>
          <p:nvPr/>
        </p:nvSpPr>
        <p:spPr>
          <a:xfrm>
            <a:off x="6831472" y="5860388"/>
            <a:ext cx="2639506" cy="801279"/>
          </a:xfrm>
          <a:prstGeom prst="wedgeRoundRectCallout">
            <a:avLst>
              <a:gd name="adj1" fmla="val -74975"/>
              <a:gd name="adj2" fmla="val 69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 of the three options above</a:t>
            </a:r>
          </a:p>
        </p:txBody>
      </p:sp>
    </p:spTree>
    <p:extLst>
      <p:ext uri="{BB962C8B-B14F-4D97-AF65-F5344CB8AC3E}">
        <p14:creationId xmlns:p14="http://schemas.microsoft.com/office/powerpoint/2010/main" val="324366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037" y="0"/>
            <a:ext cx="1175227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ML TOLERANCE Component of Anonymization Quality</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8" name="Rectangle 7"/>
              <p:cNvSpPr/>
              <p:nvPr/>
            </p:nvSpPr>
            <p:spPr>
              <a:xfrm>
                <a:off x="810706" y="2145193"/>
                <a:ext cx="9634193" cy="2165657"/>
              </a:xfrm>
              <a:prstGeom prst="rect">
                <a:avLst/>
              </a:prstGeom>
            </p:spPr>
            <p:txBody>
              <a:bodyPr wrap="square">
                <a:spAutoFit/>
              </a:bodyPr>
              <a:lstStyle/>
              <a:p>
                <a:pPr indent="173990" algn="just">
                  <a:spcBef>
                    <a:spcPts val="600"/>
                  </a:spcBef>
                  <a:spcAft>
                    <a:spcPts val="400"/>
                  </a:spcAft>
                </a:pPr>
                <a:r>
                  <a:rPr lang="en-US" dirty="0">
                    <a:solidFill>
                      <a:srgbClr val="000000"/>
                    </a:solidFill>
                    <a:latin typeface="Times New Roman" panose="02020603050405020304" pitchFamily="18" charset="0"/>
                    <a:ea typeface="Calibri" panose="020F0502020204030204" pitchFamily="34" charset="0"/>
                    <a:cs typeface="Linux Libertine"/>
                  </a:rPr>
                  <a:t>The “</a:t>
                </a:r>
                <a:r>
                  <a:rPr lang="en-US" b="1" dirty="0">
                    <a:solidFill>
                      <a:srgbClr val="FF0000"/>
                    </a:solidFill>
                    <a:latin typeface="Times New Roman" panose="02020603050405020304" pitchFamily="18" charset="0"/>
                    <a:ea typeface="Calibri" panose="020F0502020204030204" pitchFamily="34" charset="0"/>
                    <a:cs typeface="Linux Libertine"/>
                  </a:rPr>
                  <a:t>ML TOLERANCE</a:t>
                </a:r>
                <a:r>
                  <a:rPr lang="en-US" dirty="0">
                    <a:solidFill>
                      <a:srgbClr val="000000"/>
                    </a:solidFill>
                    <a:latin typeface="Times New Roman" panose="02020603050405020304" pitchFamily="18" charset="0"/>
                    <a:ea typeface="Calibri" panose="020F0502020204030204" pitchFamily="34" charset="0"/>
                    <a:cs typeface="Linux Libertine"/>
                  </a:rPr>
                  <a:t>” </a:t>
                </a:r>
                <a:r>
                  <a:rPr lang="en-GB" dirty="0">
                    <a:solidFill>
                      <a:srgbClr val="000000"/>
                    </a:solidFill>
                    <a:latin typeface="Times New Roman" panose="02020603050405020304" pitchFamily="18" charset="0"/>
                    <a:ea typeface="Calibri" panose="020F0502020204030204" pitchFamily="34" charset="0"/>
                    <a:cs typeface="Linux Libertine"/>
                  </a:rPr>
                  <a:t>(a moderate importance) component of the Anonymization Quality (which measures to what extent the accuracy is preserved after anonymization) is simply</a:t>
                </a:r>
                <a:r>
                  <a:rPr lang="en-US" dirty="0">
                    <a:solidFill>
                      <a:srgbClr val="000000"/>
                    </a:solidFill>
                    <a:latin typeface="Times New Roman" panose="02020603050405020304" pitchFamily="18" charset="0"/>
                    <a:ea typeface="Calibri" panose="020F0502020204030204" pitchFamily="34" charset="0"/>
                    <a:cs typeface="Linux Libertine"/>
                  </a:rPr>
                  <a:t>:</a:t>
                </a:r>
                <a:endParaRPr lang="fi-FI" dirty="0">
                  <a:solidFill>
                    <a:srgbClr val="000000"/>
                  </a:solidFill>
                  <a:latin typeface="Times New Roman" panose="02020603050405020304" pitchFamily="18" charset="0"/>
                  <a:ea typeface="Calibri" panose="020F0502020204030204" pitchFamily="34" charset="0"/>
                  <a:cs typeface="Linux Libertine"/>
                </a:endParaRPr>
              </a:p>
              <a:p>
                <a:pPr indent="173990" algn="just">
                  <a:spcBef>
                    <a:spcPts val="600"/>
                  </a:spcBef>
                  <a:spcAft>
                    <a:spcPts val="600"/>
                  </a:spcAft>
                </a:pPr>
                <a14:m>
                  <m:oMath xmlns:m="http://schemas.openxmlformats.org/officeDocument/2006/math">
                    <m:sSub>
                      <m:sSubPr>
                        <m:ctrlPr>
                          <a:rPr lang="fi-FI" sz="2400" b="1" i="1" smtClean="0">
                            <a:solidFill>
                              <a:srgbClr val="FF0000"/>
                            </a:solidFill>
                            <a:latin typeface="Cambria Math" panose="02040503050406030204" pitchFamily="18" charset="0"/>
                          </a:rPr>
                        </m:ctrlPr>
                      </m:sSubPr>
                      <m:e>
                        <m:r>
                          <a:rPr lang="en-GB" sz="2400" b="1" i="1">
                            <a:solidFill>
                              <a:srgbClr val="FF0000"/>
                            </a:solidFill>
                            <a:latin typeface="Cambria Math" panose="02040503050406030204" pitchFamily="18" charset="0"/>
                          </a:rPr>
                          <m:t>𝑸</m:t>
                        </m:r>
                      </m:e>
                      <m:sub>
                        <m:r>
                          <a:rPr lang="en-GB" sz="2400" b="1" i="1">
                            <a:solidFill>
                              <a:srgbClr val="FF0000"/>
                            </a:solidFill>
                            <a:latin typeface="Cambria Math" panose="02040503050406030204" pitchFamily="18" charset="0"/>
                          </a:rPr>
                          <m:t>𝐌𝐋</m:t>
                        </m:r>
                        <m:r>
                          <a:rPr lang="en-GB" sz="2400" b="1">
                            <a:solidFill>
                              <a:srgbClr val="FF0000"/>
                            </a:solidFill>
                            <a:latin typeface="Cambria Math" panose="02040503050406030204" pitchFamily="18" charset="0"/>
                          </a:rPr>
                          <m:t> </m:t>
                        </m:r>
                        <m:r>
                          <a:rPr lang="en-GB" sz="2400" b="1" i="1">
                            <a:solidFill>
                              <a:srgbClr val="FF0000"/>
                            </a:solidFill>
                            <a:latin typeface="Cambria Math" panose="02040503050406030204" pitchFamily="18" charset="0"/>
                          </a:rPr>
                          <m:t>𝑻𝒐𝒍𝒆𝒓𝒂𝒏𝒄𝒆</m:t>
                        </m:r>
                      </m:sub>
                    </m:sSub>
                    <m:r>
                      <a:rPr lang="en-GB" sz="2400" i="1">
                        <a:latin typeface="Cambria Math" panose="02040503050406030204" pitchFamily="18" charset="0"/>
                      </a:rPr>
                      <m:t>=</m:t>
                    </m:r>
                    <m:r>
                      <a:rPr lang="en-GB" sz="2400" i="1">
                        <a:latin typeface="Cambria Math" panose="02040503050406030204" pitchFamily="18" charset="0"/>
                      </a:rPr>
                      <m:t>𝑐</m:t>
                    </m:r>
                  </m:oMath>
                </a14:m>
                <a:r>
                  <a:rPr lang="en-US" dirty="0">
                    <a:solidFill>
                      <a:srgbClr val="000000"/>
                    </a:solidFill>
                    <a:latin typeface="Times New Roman" panose="02020603050405020304" pitchFamily="18" charset="0"/>
                    <a:ea typeface="Calibri" panose="020F0502020204030204" pitchFamily="34" charset="0"/>
                    <a:cs typeface="Linux Libertine"/>
                  </a:rPr>
                  <a:t>,</a:t>
                </a:r>
              </a:p>
              <a:p>
                <a:pPr indent="173990"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cs typeface="Linux Libertine"/>
                  </a:rPr>
                  <a:t>where 	</a:t>
                </a:r>
                <a14:m>
                  <m:oMath xmlns:m="http://schemas.openxmlformats.org/officeDocument/2006/math">
                    <m:r>
                      <a:rPr lang="en-US" sz="2400" b="1" i="1" smtClean="0">
                        <a:solidFill>
                          <a:srgbClr val="FF0000"/>
                        </a:solidFill>
                        <a:latin typeface="Cambria Math" panose="02040503050406030204" pitchFamily="18" charset="0"/>
                      </a:rPr>
                      <m:t>𝒄</m:t>
                    </m:r>
                    <m:r>
                      <a:rPr lang="en-US" sz="2400" i="1">
                        <a:latin typeface="Cambria Math" panose="02040503050406030204" pitchFamily="18" charset="0"/>
                      </a:rPr>
                      <m:t>=1−</m:t>
                    </m:r>
                    <m:d>
                      <m:dPr>
                        <m:begChr m:val="|"/>
                        <m:endChr m:val="|"/>
                        <m:ctrlPr>
                          <a:rPr lang="fi-FI" sz="2400" i="1">
                            <a:latin typeface="Cambria Math" panose="02040503050406030204" pitchFamily="18" charset="0"/>
                          </a:rPr>
                        </m:ctrlPr>
                      </m:dPr>
                      <m:e>
                        <m:sSub>
                          <m:sSubPr>
                            <m:ctrlPr>
                              <a:rPr lang="fi-FI"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𝐷</m:t>
                            </m:r>
                            <m:r>
                              <a:rPr lang="en-US" sz="2400" i="1">
                                <a:latin typeface="Cambria Math" panose="02040503050406030204" pitchFamily="18" charset="0"/>
                              </a:rPr>
                              <m:t>|</m:t>
                            </m:r>
                            <m:r>
                              <a:rPr lang="en-US" sz="2400" i="1">
                                <a:latin typeface="Cambria Math" panose="02040503050406030204" pitchFamily="18" charset="0"/>
                              </a:rPr>
                              <m:t>𝐷</m:t>
                            </m:r>
                          </m:sub>
                        </m:sSub>
                        <m:r>
                          <a:rPr lang="en-US" sz="2400" i="1">
                            <a:latin typeface="Cambria Math" panose="02040503050406030204" pitchFamily="18" charset="0"/>
                          </a:rPr>
                          <m:t>−</m:t>
                        </m:r>
                        <m:sSub>
                          <m:sSubPr>
                            <m:ctrlPr>
                              <a:rPr lang="fi-FI" sz="2400" i="1">
                                <a:latin typeface="Cambria Math" panose="02040503050406030204" pitchFamily="18" charset="0"/>
                              </a:rPr>
                            </m:ctrlPr>
                          </m:sSubPr>
                          <m:e>
                            <m:r>
                              <a:rPr lang="en-US" sz="2400" i="1">
                                <a:latin typeface="Cambria Math" panose="02040503050406030204" pitchFamily="18" charset="0"/>
                              </a:rPr>
                              <m:t>𝐴</m:t>
                            </m:r>
                          </m:e>
                          <m:sub>
                            <m:acc>
                              <m:accPr>
                                <m:chr m:val="̃"/>
                                <m:ctrlPr>
                                  <a:rPr lang="fi-FI" sz="2400" i="1">
                                    <a:latin typeface="Cambria Math" panose="02040503050406030204" pitchFamily="18" charset="0"/>
                                  </a:rPr>
                                </m:ctrlPr>
                              </m:accPr>
                              <m:e>
                                <m:r>
                                  <a:rPr lang="en-US" sz="2400" i="1">
                                    <a:latin typeface="Cambria Math" panose="02040503050406030204" pitchFamily="18" charset="0"/>
                                  </a:rPr>
                                  <m:t>𝐷</m:t>
                                </m:r>
                              </m:e>
                            </m:acc>
                            <m:r>
                              <a:rPr lang="en-US" sz="2400" i="1">
                                <a:latin typeface="Cambria Math" panose="02040503050406030204" pitchFamily="18" charset="0"/>
                              </a:rPr>
                              <m:t>|</m:t>
                            </m:r>
                            <m:acc>
                              <m:accPr>
                                <m:chr m:val="̃"/>
                                <m:ctrlPr>
                                  <a:rPr lang="fi-FI" sz="2400" i="1">
                                    <a:latin typeface="Cambria Math" panose="02040503050406030204" pitchFamily="18" charset="0"/>
                                  </a:rPr>
                                </m:ctrlPr>
                              </m:accPr>
                              <m:e>
                                <m:r>
                                  <a:rPr lang="en-US" sz="2400" i="1">
                                    <a:latin typeface="Cambria Math" panose="02040503050406030204" pitchFamily="18" charset="0"/>
                                  </a:rPr>
                                  <m:t>𝐷</m:t>
                                </m:r>
                              </m:e>
                            </m:acc>
                          </m:sub>
                        </m:sSub>
                      </m:e>
                    </m:d>
                  </m:oMath>
                </a14:m>
                <a:r>
                  <a:rPr lang="en-US" dirty="0"/>
                  <a:t> </a:t>
                </a:r>
                <a:r>
                  <a:rPr lang="en-US" dirty="0">
                    <a:solidFill>
                      <a:srgbClr val="000000"/>
                    </a:solidFill>
                    <a:latin typeface="Times New Roman" panose="02020603050405020304" pitchFamily="18" charset="0"/>
                    <a:ea typeface="Calibri" panose="020F0502020204030204" pitchFamily="34" charset="0"/>
                    <a:cs typeface="Linux Libertine"/>
                  </a:rPr>
                  <a:t>(the greater value the better for the anonymization quality.</a:t>
                </a:r>
                <a:endParaRPr lang="fi-FI" dirty="0"/>
              </a:p>
              <a:p>
                <a:pPr indent="173990"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cs typeface="Linux Libertine"/>
                  </a:rPr>
                  <a:t>						</a:t>
                </a:r>
                <a:r>
                  <a:rPr lang="en-US" sz="800" dirty="0">
                    <a:solidFill>
                      <a:srgbClr val="000000"/>
                    </a:solidFill>
                    <a:latin typeface="Times New Roman" panose="02020603050405020304" pitchFamily="18" charset="0"/>
                    <a:ea typeface="Calibri" panose="020F0502020204030204" pitchFamily="34" charset="0"/>
                    <a:cs typeface="Linux Libertine"/>
                  </a:rPr>
                  <a:t>	</a:t>
                </a:r>
                <a:endParaRPr lang="fi-FI" sz="800" dirty="0">
                  <a:latin typeface="Cheltenham-Book"/>
                  <a:ea typeface="Calibri" panose="020F0502020204030204" pitchFamily="34" charset="0"/>
                  <a:cs typeface="Linux Libertine"/>
                </a:endParaRPr>
              </a:p>
            </p:txBody>
          </p:sp>
        </mc:Choice>
        <mc:Fallback xmlns="">
          <p:sp>
            <p:nvSpPr>
              <p:cNvPr id="8" name="Rectangle 7"/>
              <p:cNvSpPr>
                <a:spLocks noRot="1" noChangeAspect="1" noMove="1" noResize="1" noEditPoints="1" noAdjustHandles="1" noChangeArrowheads="1" noChangeShapeType="1" noTextEdit="1"/>
              </p:cNvSpPr>
              <p:nvPr/>
            </p:nvSpPr>
            <p:spPr>
              <a:xfrm>
                <a:off x="810706" y="2145193"/>
                <a:ext cx="9634193" cy="2165657"/>
              </a:xfrm>
              <a:prstGeom prst="rect">
                <a:avLst/>
              </a:prstGeom>
              <a:blipFill>
                <a:blip r:embed="rId2"/>
                <a:stretch>
                  <a:fillRect l="-570" t="-1690" r="-506"/>
                </a:stretch>
              </a:blipFill>
            </p:spPr>
            <p:txBody>
              <a:bodyPr/>
              <a:lstStyle/>
              <a:p>
                <a:r>
                  <a:rPr lang="en-US">
                    <a:noFill/>
                  </a:rPr>
                  <a:t> </a:t>
                </a:r>
              </a:p>
            </p:txBody>
          </p:sp>
        </mc:Fallback>
      </mc:AlternateContent>
    </p:spTree>
    <p:extLst>
      <p:ext uri="{BB962C8B-B14F-4D97-AF65-F5344CB8AC3E}">
        <p14:creationId xmlns:p14="http://schemas.microsoft.com/office/powerpoint/2010/main" val="339746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037" y="18854"/>
            <a:ext cx="1175227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Efficiency Component of Anonymization Quality</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8" name="Rectangle 7"/>
              <p:cNvSpPr/>
              <p:nvPr/>
            </p:nvSpPr>
            <p:spPr>
              <a:xfrm>
                <a:off x="810707" y="2145193"/>
                <a:ext cx="8776354" cy="2618281"/>
              </a:xfrm>
              <a:prstGeom prst="rect">
                <a:avLst/>
              </a:prstGeom>
            </p:spPr>
            <p:txBody>
              <a:bodyPr wrap="square">
                <a:spAutoFit/>
              </a:bodyPr>
              <a:lstStyle/>
              <a:p>
                <a:pPr indent="173990" algn="just">
                  <a:spcBef>
                    <a:spcPts val="600"/>
                  </a:spcBef>
                  <a:spcAft>
                    <a:spcPts val="400"/>
                  </a:spcAft>
                </a:pPr>
                <a:r>
                  <a:rPr lang="en-US" dirty="0">
                    <a:solidFill>
                      <a:srgbClr val="000000"/>
                    </a:solidFill>
                    <a:latin typeface="Times New Roman" panose="02020603050405020304" pitchFamily="18" charset="0"/>
                    <a:ea typeface="Calibri" panose="020F0502020204030204" pitchFamily="34" charset="0"/>
                    <a:cs typeface="Linux Libertine"/>
                  </a:rPr>
                  <a:t>The “</a:t>
                </a:r>
                <a:r>
                  <a:rPr lang="en-US" b="1" dirty="0">
                    <a:solidFill>
                      <a:srgbClr val="FF0000"/>
                    </a:solidFill>
                    <a:latin typeface="Times New Roman" panose="02020603050405020304" pitchFamily="18" charset="0"/>
                    <a:ea typeface="Calibri" panose="020F0502020204030204" pitchFamily="34" charset="0"/>
                    <a:cs typeface="Linux Libertine"/>
                  </a:rPr>
                  <a:t>EFFICIENCY</a:t>
                </a:r>
                <a:r>
                  <a:rPr lang="en-US" dirty="0">
                    <a:solidFill>
                      <a:srgbClr val="000000"/>
                    </a:solidFill>
                    <a:latin typeface="Times New Roman" panose="02020603050405020304" pitchFamily="18" charset="0"/>
                    <a:ea typeface="Calibri" panose="020F0502020204030204" pitchFamily="34" charset="0"/>
                    <a:cs typeface="Linux Libertine"/>
                  </a:rPr>
                  <a:t>” </a:t>
                </a:r>
                <a:r>
                  <a:rPr lang="en-GB" dirty="0">
                    <a:solidFill>
                      <a:srgbClr val="000000"/>
                    </a:solidFill>
                    <a:latin typeface="Times New Roman" panose="02020603050405020304" pitchFamily="18" charset="0"/>
                    <a:ea typeface="Calibri" panose="020F0502020204030204" pitchFamily="34" charset="0"/>
                    <a:cs typeface="Linux Libertine"/>
                  </a:rPr>
                  <a:t>(a minor importance) component of the Anonymization Quality (which measures an additional resource (neurons) needed to deal with the anonymized data comparably to the original one) is as follows:</a:t>
                </a:r>
              </a:p>
              <a:p>
                <a:pPr indent="173990" algn="just">
                  <a:spcBef>
                    <a:spcPts val="600"/>
                  </a:spcBef>
                  <a:spcAft>
                    <a:spcPts val="600"/>
                  </a:spcAft>
                </a:pPr>
                <a14:m>
                  <m:oMath xmlns:m="http://schemas.openxmlformats.org/officeDocument/2006/math">
                    <m:sSub>
                      <m:sSubPr>
                        <m:ctrlPr>
                          <a:rPr lang="fi-FI" sz="2400" b="1" i="1">
                            <a:solidFill>
                              <a:srgbClr val="FF0000"/>
                            </a:solidFill>
                            <a:latin typeface="Cambria Math" panose="02040503050406030204" pitchFamily="18" charset="0"/>
                          </a:rPr>
                        </m:ctrlPr>
                      </m:sSubPr>
                      <m:e>
                        <m:r>
                          <a:rPr lang="en-GB" sz="2400" b="1" i="1">
                            <a:solidFill>
                              <a:srgbClr val="FF0000"/>
                            </a:solidFill>
                            <a:latin typeface="Cambria Math" panose="02040503050406030204" pitchFamily="18" charset="0"/>
                          </a:rPr>
                          <m:t>𝑸</m:t>
                        </m:r>
                      </m:e>
                      <m:sub>
                        <m:r>
                          <a:rPr lang="en-GB" sz="2400" b="1" i="1">
                            <a:solidFill>
                              <a:srgbClr val="FF0000"/>
                            </a:solidFill>
                            <a:latin typeface="Cambria Math" panose="02040503050406030204" pitchFamily="18" charset="0"/>
                          </a:rPr>
                          <m:t>𝑬𝒇𝒇𝒊𝒄𝒊𝒆𝒏𝒄𝒚</m:t>
                        </m:r>
                      </m:sub>
                    </m:sSub>
                    <m:r>
                      <a:rPr lang="en-GB" sz="2400" b="1" i="1">
                        <a:solidFill>
                          <a:srgbClr val="FF0000"/>
                        </a:solidFill>
                        <a:latin typeface="Cambria Math" panose="02040503050406030204" pitchFamily="18" charset="0"/>
                      </a:rPr>
                      <m:t>=</m:t>
                    </m:r>
                    <m:r>
                      <m:rPr>
                        <m:sty m:val="p"/>
                      </m:rPr>
                      <a:rPr lang="en-GB" sz="2400" b="1" i="1">
                        <a:solidFill>
                          <a:srgbClr val="FF0000"/>
                        </a:solidFill>
                        <a:latin typeface="Cambria Math" panose="02040503050406030204" pitchFamily="18" charset="0"/>
                      </a:rPr>
                      <m:t>min</m:t>
                    </m:r>
                    <m:r>
                      <a:rPr lang="en-GB" sz="2400" b="1" i="1">
                        <a:solidFill>
                          <a:srgbClr val="FF0000"/>
                        </a:solidFill>
                        <a:latin typeface="Cambria Math" panose="02040503050406030204" pitchFamily="18" charset="0"/>
                      </a:rPr>
                      <m:t> (1,</m:t>
                    </m:r>
                    <m:r>
                      <a:rPr lang="en-GB" sz="2400" b="1" i="1">
                        <a:solidFill>
                          <a:srgbClr val="FF0000"/>
                        </a:solidFill>
                        <a:latin typeface="Cambria Math" panose="02040503050406030204" pitchFamily="18" charset="0"/>
                      </a:rPr>
                      <m:t>𝛿</m:t>
                    </m:r>
                    <m:r>
                      <a:rPr lang="en-GB" sz="2400" b="1" i="1">
                        <a:solidFill>
                          <a:srgbClr val="FF0000"/>
                        </a:solidFill>
                        <a:latin typeface="Cambria Math" panose="02040503050406030204" pitchFamily="18" charset="0"/>
                      </a:rPr>
                      <m:t>)</m:t>
                    </m:r>
                  </m:oMath>
                </a14:m>
                <a:r>
                  <a:rPr lang="en-US" dirty="0">
                    <a:solidFill>
                      <a:srgbClr val="000000"/>
                    </a:solidFill>
                    <a:latin typeface="Times New Roman" panose="02020603050405020304" pitchFamily="18" charset="0"/>
                    <a:ea typeface="Calibri" panose="020F0502020204030204" pitchFamily="34" charset="0"/>
                    <a:cs typeface="Linux Libertine"/>
                  </a:rPr>
                  <a:t>,</a:t>
                </a:r>
              </a:p>
              <a:p>
                <a:pPr indent="173990"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cs typeface="Linux Libertine"/>
                  </a:rPr>
                  <a:t>where 	</a:t>
                </a:r>
                <a14:m>
                  <m:oMath xmlns:m="http://schemas.openxmlformats.org/officeDocument/2006/math">
                    <m:r>
                      <a:rPr lang="en-GB" sz="2400" b="1" i="1">
                        <a:solidFill>
                          <a:srgbClr val="FF0000"/>
                        </a:solidFill>
                        <a:latin typeface="Cambria Math" panose="02040503050406030204" pitchFamily="18" charset="0"/>
                      </a:rPr>
                      <m:t>𝜹</m:t>
                    </m:r>
                    <m:r>
                      <a:rPr lang="en-US" sz="2400" i="1">
                        <a:latin typeface="Cambria Math" panose="02040503050406030204" pitchFamily="18" charset="0"/>
                      </a:rPr>
                      <m:t>=</m:t>
                    </m:r>
                    <m:f>
                      <m:fPr>
                        <m:ctrlPr>
                          <a:rPr lang="fi-FI" sz="2400" i="1">
                            <a:latin typeface="Cambria Math" panose="02040503050406030204" pitchFamily="18" charset="0"/>
                          </a:rPr>
                        </m:ctrlPr>
                      </m:fPr>
                      <m:num>
                        <m:r>
                          <a:rPr lang="en-GB" sz="2400" i="1">
                            <a:latin typeface="Cambria Math" panose="02040503050406030204" pitchFamily="18" charset="0"/>
                          </a:rPr>
                          <m:t>𝑛</m:t>
                        </m:r>
                        <m:r>
                          <a:rPr lang="en-GB" sz="2400" i="1">
                            <a:latin typeface="Cambria Math" panose="02040503050406030204" pitchFamily="18" charset="0"/>
                          </a:rPr>
                          <m:t>+</m:t>
                        </m:r>
                        <m:r>
                          <a:rPr lang="en-GB" sz="2400" i="1">
                            <a:latin typeface="Cambria Math" panose="02040503050406030204" pitchFamily="18" charset="0"/>
                          </a:rPr>
                          <m:t>𝑚</m:t>
                        </m:r>
                        <m:r>
                          <a:rPr lang="en-GB" sz="2400" i="1">
                            <a:latin typeface="Cambria Math" panose="02040503050406030204" pitchFamily="18" charset="0"/>
                          </a:rPr>
                          <m:t>+</m:t>
                        </m:r>
                        <m:sSub>
                          <m:sSubPr>
                            <m:ctrlPr>
                              <a:rPr lang="fi-FI" sz="2400" i="1">
                                <a:latin typeface="Cambria Math" panose="02040503050406030204" pitchFamily="18" charset="0"/>
                              </a:rPr>
                            </m:ctrlPr>
                          </m:sSubPr>
                          <m:e>
                            <m:r>
                              <a:rPr lang="en-GB" sz="2400" i="1">
                                <a:latin typeface="Cambria Math" panose="02040503050406030204" pitchFamily="18" charset="0"/>
                              </a:rPr>
                              <m:t>𝐻</m:t>
                            </m:r>
                          </m:e>
                          <m:sub>
                            <m:r>
                              <m:rPr>
                                <m:sty m:val="p"/>
                              </m:rPr>
                              <a:rPr lang="en-GB" sz="2400">
                                <a:latin typeface="Cambria Math" panose="02040503050406030204" pitchFamily="18" charset="0"/>
                              </a:rPr>
                              <m:t>before</m:t>
                            </m:r>
                          </m:sub>
                        </m:sSub>
                      </m:num>
                      <m:den>
                        <m:r>
                          <a:rPr lang="en-GB" sz="2400" i="1">
                            <a:latin typeface="Cambria Math" panose="02040503050406030204" pitchFamily="18" charset="0"/>
                          </a:rPr>
                          <m:t>𝑛</m:t>
                        </m:r>
                        <m:r>
                          <a:rPr lang="en-GB" sz="2400" i="1">
                            <a:latin typeface="Cambria Math" panose="02040503050406030204" pitchFamily="18" charset="0"/>
                          </a:rPr>
                          <m:t>+</m:t>
                        </m:r>
                        <m:r>
                          <a:rPr lang="en-GB" sz="2400" i="1">
                            <a:latin typeface="Cambria Math" panose="02040503050406030204" pitchFamily="18" charset="0"/>
                          </a:rPr>
                          <m:t>𝑚</m:t>
                        </m:r>
                        <m:r>
                          <a:rPr lang="en-GB" sz="2400" i="1">
                            <a:latin typeface="Cambria Math" panose="02040503050406030204" pitchFamily="18" charset="0"/>
                          </a:rPr>
                          <m:t>+</m:t>
                        </m:r>
                        <m:sSub>
                          <m:sSubPr>
                            <m:ctrlPr>
                              <a:rPr lang="fi-FI" sz="2400" i="1">
                                <a:latin typeface="Cambria Math" panose="02040503050406030204" pitchFamily="18" charset="0"/>
                              </a:rPr>
                            </m:ctrlPr>
                          </m:sSubPr>
                          <m:e>
                            <m:r>
                              <a:rPr lang="en-GB" sz="2400" i="1">
                                <a:latin typeface="Cambria Math" panose="02040503050406030204" pitchFamily="18" charset="0"/>
                              </a:rPr>
                              <m:t>𝐻</m:t>
                            </m:r>
                          </m:e>
                          <m:sub>
                            <m:r>
                              <m:rPr>
                                <m:sty m:val="p"/>
                              </m:rPr>
                              <a:rPr lang="en-GB" sz="2400">
                                <a:latin typeface="Cambria Math" panose="02040503050406030204" pitchFamily="18" charset="0"/>
                              </a:rPr>
                              <m:t>after</m:t>
                            </m:r>
                          </m:sub>
                        </m:sSub>
                      </m:den>
                    </m:f>
                    <m:r>
                      <a:rPr lang="en-GB" sz="2400" i="1">
                        <a:latin typeface="Cambria Math" panose="02040503050406030204" pitchFamily="18" charset="0"/>
                      </a:rPr>
                      <m:t> </m:t>
                    </m:r>
                  </m:oMath>
                </a14:m>
                <a:r>
                  <a:rPr lang="en-US" dirty="0">
                    <a:solidFill>
                      <a:srgbClr val="000000"/>
                    </a:solidFill>
                    <a:latin typeface="Times New Roman" panose="02020603050405020304" pitchFamily="18" charset="0"/>
                    <a:ea typeface="Calibri" panose="020F0502020204030204" pitchFamily="34" charset="0"/>
                    <a:cs typeface="Linux Libertine"/>
                  </a:rPr>
                  <a:t>(the greater value the better for the anonymization quality.</a:t>
                </a:r>
                <a:endParaRPr lang="fi-FI" dirty="0"/>
              </a:p>
              <a:p>
                <a:pPr indent="173990"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cs typeface="Linux Libertine"/>
                  </a:rPr>
                  <a:t>						</a:t>
                </a:r>
                <a:r>
                  <a:rPr lang="en-US" sz="800" dirty="0">
                    <a:solidFill>
                      <a:srgbClr val="000000"/>
                    </a:solidFill>
                    <a:latin typeface="Times New Roman" panose="02020603050405020304" pitchFamily="18" charset="0"/>
                    <a:ea typeface="Calibri" panose="020F0502020204030204" pitchFamily="34" charset="0"/>
                    <a:cs typeface="Linux Libertine"/>
                  </a:rPr>
                  <a:t>	</a:t>
                </a:r>
                <a:endParaRPr lang="fi-FI" sz="800" dirty="0">
                  <a:latin typeface="Cheltenham-Book"/>
                  <a:ea typeface="Calibri" panose="020F0502020204030204" pitchFamily="34" charset="0"/>
                  <a:cs typeface="Linux Libertine"/>
                </a:endParaRPr>
              </a:p>
            </p:txBody>
          </p:sp>
        </mc:Choice>
        <mc:Fallback xmlns="">
          <p:sp>
            <p:nvSpPr>
              <p:cNvPr id="8" name="Rectangle 7"/>
              <p:cNvSpPr>
                <a:spLocks noRot="1" noChangeAspect="1" noMove="1" noResize="1" noEditPoints="1" noAdjustHandles="1" noChangeArrowheads="1" noChangeShapeType="1" noTextEdit="1"/>
              </p:cNvSpPr>
              <p:nvPr/>
            </p:nvSpPr>
            <p:spPr>
              <a:xfrm>
                <a:off x="810707" y="2145193"/>
                <a:ext cx="8776354" cy="2618281"/>
              </a:xfrm>
              <a:prstGeom prst="rect">
                <a:avLst/>
              </a:prstGeom>
              <a:blipFill>
                <a:blip r:embed="rId2"/>
                <a:stretch>
                  <a:fillRect l="-625" t="-1399" r="-556"/>
                </a:stretch>
              </a:blipFill>
            </p:spPr>
            <p:txBody>
              <a:bodyPr/>
              <a:lstStyle/>
              <a:p>
                <a:r>
                  <a:rPr lang="en-US">
                    <a:noFill/>
                  </a:rPr>
                  <a:t> </a:t>
                </a:r>
              </a:p>
            </p:txBody>
          </p:sp>
        </mc:Fallback>
      </mc:AlternateContent>
    </p:spTree>
    <p:extLst>
      <p:ext uri="{BB962C8B-B14F-4D97-AF65-F5344CB8AC3E}">
        <p14:creationId xmlns:p14="http://schemas.microsoft.com/office/powerpoint/2010/main" val="89308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0" y="697510"/>
                <a:ext cx="12099636" cy="2645724"/>
              </a:xfrm>
              <a:prstGeom prst="rect">
                <a:avLst/>
              </a:prstGeom>
            </p:spPr>
            <p:txBody>
              <a:bodyPr wrap="square">
                <a:spAutoFit/>
              </a:bodyPr>
              <a:lstStyle/>
              <a:p>
                <a:pPr indent="173990" algn="just">
                  <a:spcBef>
                    <a:spcPts val="200"/>
                  </a:spcBef>
                  <a:spcAft>
                    <a:spcPts val="400"/>
                  </a:spcAft>
                </a:pPr>
                <a:r>
                  <a:rPr lang="en-US" dirty="0">
                    <a:solidFill>
                      <a:srgbClr val="000000"/>
                    </a:solidFill>
                    <a:latin typeface="Times New Roman" panose="02020603050405020304" pitchFamily="18" charset="0"/>
                    <a:ea typeface="Calibri" panose="020F0502020204030204" pitchFamily="34" charset="0"/>
                    <a:cs typeface="Linux Libertine"/>
                  </a:rPr>
                  <a:t>The final Anonymization Quality measure (which value belongs to </a:t>
                </a:r>
                <a14:m>
                  <m:oMath xmlns:m="http://schemas.openxmlformats.org/officeDocument/2006/math">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[0,1]</m:t>
                    </m:r>
                  </m:oMath>
                </a14:m>
                <a:r>
                  <a:rPr lang="en-US" dirty="0">
                    <a:solidFill>
                      <a:srgbClr val="000000"/>
                    </a:solidFill>
                    <a:latin typeface="Times New Roman" panose="02020603050405020304" pitchFamily="18" charset="0"/>
                    <a:ea typeface="Calibri" panose="020F0502020204030204" pitchFamily="34" charset="0"/>
                    <a:cs typeface="Linux Libertine"/>
                  </a:rPr>
                  <a:t> interval, or [0-100%] interval) for the </a:t>
                </a:r>
                <a14:m>
                  <m:oMath xmlns:m="http://schemas.openxmlformats.org/officeDocument/2006/math">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dirty="0">
                    <a:solidFill>
                      <a:srgbClr val="000000"/>
                    </a:solidFill>
                    <a:latin typeface="Times New Roman" panose="02020603050405020304" pitchFamily="18" charset="0"/>
                    <a:ea typeface="Calibri" panose="020F0502020204030204" pitchFamily="34" charset="0"/>
                    <a:cs typeface="Linux Libertine"/>
                  </a:rPr>
                  <a:t> anonymization can be computed as a “Golden Ratio”-driven </a:t>
                </a:r>
                <a:r>
                  <a:rPr lang="en-GB" dirty="0">
                    <a:solidFill>
                      <a:srgbClr val="000000"/>
                    </a:solidFill>
                    <a:ea typeface="SimSun" panose="02010600030101010101" pitchFamily="2" charset="-122"/>
                    <a:cs typeface="Times New Roman" panose="02020603050405020304" pitchFamily="18" charset="0"/>
                  </a:rPr>
                  <a:t>[</a:t>
                </a:r>
                <a14:m>
                  <m:oMath xmlns:m="http://schemas.openxmlformats.org/officeDocument/2006/math">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𝜑</m:t>
                    </m:r>
                  </m:oMath>
                </a14:m>
                <a:r>
                  <a:rPr lang="en-GB" dirty="0">
                    <a:solidFill>
                      <a:srgbClr val="000000"/>
                    </a:solidFill>
                    <a:latin typeface="Times New Roman" panose="02020603050405020304" pitchFamily="18" charset="0"/>
                    <a:ea typeface="SimSun" panose="02010600030101010101" pitchFamily="2" charset="-122"/>
                  </a:rPr>
                  <a:t> is a “Golden Ratio” constant (</a:t>
                </a:r>
                <a14:m>
                  <m:oMath xmlns:m="http://schemas.openxmlformats.org/officeDocument/2006/math">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𝜑</m:t>
                    </m:r>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rad>
                          <m:radPr>
                            <m:degHide m:val="on"/>
                            <m:ctrlPr>
                              <a:rPr lang="fi-FI" i="1">
                                <a:solidFill>
                                  <a:srgbClr val="000000"/>
                                </a:solidFill>
                                <a:latin typeface="Cambria Math" panose="02040503050406030204" pitchFamily="18" charset="0"/>
                              </a:rPr>
                            </m:ctrlPr>
                          </m:radPr>
                          <m:deg/>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5</m:t>
                            </m:r>
                          </m:e>
                        </m:rad>
                      </m:num>
                      <m:den>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den>
                    </m:f>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≈1.618</m:t>
                    </m:r>
                  </m:oMath>
                </a14:m>
                <a:r>
                  <a:rPr lang="en-GB" dirty="0">
                    <a:solidFill>
                      <a:srgbClr val="000000"/>
                    </a:solidFill>
                    <a:latin typeface="Times New Roman" panose="02020603050405020304" pitchFamily="18" charset="0"/>
                    <a:ea typeface="SimSun" panose="02010600030101010101" pitchFamily="2" charset="-122"/>
                  </a:rPr>
                  <a:t>)]</a:t>
                </a:r>
                <a:r>
                  <a:rPr lang="en-US" dirty="0">
                    <a:solidFill>
                      <a:srgbClr val="000000"/>
                    </a:solidFill>
                    <a:latin typeface="Times New Roman" panose="02020603050405020304" pitchFamily="18" charset="0"/>
                    <a:ea typeface="Calibri" panose="020F0502020204030204" pitchFamily="34" charset="0"/>
                    <a:cs typeface="Linux Libertine"/>
                  </a:rPr>
                  <a:t> compromise between the three quality components as follows:</a:t>
                </a:r>
                <a:endParaRPr lang="fi-FI" dirty="0">
                  <a:latin typeface="Cheltenham-Book"/>
                  <a:ea typeface="Calibri" panose="020F0502020204030204" pitchFamily="34" charset="0"/>
                  <a:cs typeface="Linux Libertine"/>
                </a:endParaRPr>
              </a:p>
              <a:p>
                <a:pPr>
                  <a:lnSpc>
                    <a:spcPct val="150000"/>
                  </a:lnSpc>
                </a:pPr>
                <a14:m>
                  <m:oMath xmlns:m="http://schemas.openxmlformats.org/officeDocument/2006/math">
                    <m:r>
                      <a:rPr lang="en-GB"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𝑸</m:t>
                    </m:r>
                    <m:d>
                      <m:dPr>
                        <m:ctrlPr>
                          <a:rPr lang="fi-FI" sz="2400" b="1" i="1">
                            <a:solidFill>
                              <a:srgbClr val="FF0000"/>
                            </a:solidFill>
                            <a:effectLst/>
                            <a:latin typeface="Cambria Math" panose="02040503050406030204" pitchFamily="18" charset="0"/>
                          </a:rPr>
                        </m:ctrlPr>
                      </m:d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2400" b="1" i="1">
                                <a:solidFill>
                                  <a:srgbClr val="FF0000"/>
                                </a:solidFill>
                                <a:effectLst/>
                                <a:latin typeface="Cambria Math" panose="02040503050406030204" pitchFamily="18" charset="0"/>
                              </a:rPr>
                            </m:ctrlPr>
                          </m:acc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e>
                        </m:acc>
                      </m:e>
                    </m:d>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2400" i="1">
                            <a:solidFill>
                              <a:srgbClr val="000000"/>
                            </a:solidFill>
                            <a:effectLst/>
                            <a:latin typeface="Cambria Math" panose="02040503050406030204" pitchFamily="18" charset="0"/>
                          </a:rPr>
                        </m:ctrlPr>
                      </m:fPr>
                      <m:num>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num>
                      <m:den>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𝜑</m:t>
                            </m:r>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sup>
                        </m:s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𝜑</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+1</m:t>
                        </m:r>
                      </m:den>
                    </m:f>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d>
                      <m:dPr>
                        <m:ctrlPr>
                          <a:rPr lang="fi-FI" sz="2400" i="1">
                            <a:solidFill>
                              <a:srgbClr val="000000"/>
                            </a:solidFill>
                            <a:effectLst/>
                            <a:latin typeface="Cambria Math" panose="02040503050406030204" pitchFamily="18" charset="0"/>
                          </a:rPr>
                        </m:ctrlPr>
                      </m:dPr>
                      <m:e>
                        <m:sSup>
                          <m:sSupPr>
                            <m:ctrlPr>
                              <a:rPr lang="fi-FI" sz="2400" i="1">
                                <a:solidFill>
                                  <a:srgbClr val="000000"/>
                                </a:solidFill>
                                <a:effectLst/>
                                <a:latin typeface="Cambria Math" panose="02040503050406030204" pitchFamily="18" charset="0"/>
                              </a:rPr>
                            </m:ctrlPr>
                          </m:sSup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𝜑</m:t>
                            </m:r>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2</m:t>
                            </m:r>
                          </m:sup>
                        </m:s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i="1">
                                <a:solidFill>
                                  <a:srgbClr val="000000"/>
                                </a:solidFill>
                                <a:effectLst/>
                                <a:latin typeface="Cambria Math" panose="02040503050406030204" pitchFamily="18" charset="0"/>
                              </a:rPr>
                            </m:ctrlPr>
                          </m:sSub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𝑆𝑒𝑐𝑢𝑟𝑖𝑡𝑦</m:t>
                            </m:r>
                          </m:sub>
                        </m:s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𝜑</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i="1">
                                <a:solidFill>
                                  <a:srgbClr val="000000"/>
                                </a:solidFill>
                                <a:effectLst/>
                                <a:latin typeface="Cambria Math" panose="02040503050406030204" pitchFamily="18" charset="0"/>
                              </a:rPr>
                            </m:ctrlPr>
                          </m:sSub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𝑀𝐿</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𝑇𝑜𝑙𝑒𝑟𝑎𝑛𝑐𝑒</m:t>
                            </m:r>
                          </m:sub>
                        </m:s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i="1">
                                <a:solidFill>
                                  <a:srgbClr val="000000"/>
                                </a:solidFill>
                                <a:effectLst/>
                                <a:latin typeface="Cambria Math" panose="02040503050406030204" pitchFamily="18" charset="0"/>
                              </a:rPr>
                            </m:ctrlPr>
                          </m:sSub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𝐸𝑓𝑓𝑖𝑐𝑖𝑒𝑛𝑐𝑦</m:t>
                            </m:r>
                          </m:sub>
                        </m:sSub>
                      </m:e>
                    </m:d>
                  </m:oMath>
                </a14:m>
                <a:r>
                  <a:rPr lang="en-US" sz="2400" i="1" dirty="0"/>
                  <a:t>.</a:t>
                </a:r>
              </a:p>
              <a:p>
                <a:pPr>
                  <a:lnSpc>
                    <a:spcPct val="150000"/>
                  </a:lnSpc>
                </a:pPr>
                <a14:m>
                  <m:oMath xmlns:m="http://schemas.openxmlformats.org/officeDocument/2006/math">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𝑸</m:t>
                    </m:r>
                    <m:d>
                      <m:dPr>
                        <m:ctrlPr>
                          <a:rPr lang="fi-FI" sz="2400" b="1" i="1">
                            <a:solidFill>
                              <a:srgbClr val="FF0000"/>
                            </a:solidFill>
                            <a:latin typeface="Cambria Math" panose="02040503050406030204" pitchFamily="18" charset="0"/>
                          </a:rPr>
                        </m:ctrlPr>
                      </m:d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2400" b="1" i="1">
                                <a:solidFill>
                                  <a:srgbClr val="FF0000"/>
                                </a:solidFill>
                                <a:latin typeface="Cambria Math" panose="02040503050406030204" pitchFamily="18" charset="0"/>
                              </a:rPr>
                            </m:ctrlPr>
                          </m:accPr>
                          <m:e>
                            <m:r>
                              <a:rPr lang="en-GB"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𝑫</m:t>
                            </m:r>
                          </m:e>
                        </m:acc>
                      </m:e>
                    </m:d>
                    <m:r>
                      <a:rPr lang="en-GB" sz="2400" i="1">
                        <a:latin typeface="Cambria Math" panose="02040503050406030204" pitchFamily="18" charset="0"/>
                      </a:rPr>
                      <m:t>≈0.5∙</m:t>
                    </m:r>
                    <m:sSub>
                      <m:sSubPr>
                        <m:ctrlPr>
                          <a:rPr lang="fi-FI" sz="2400" i="1">
                            <a:latin typeface="Cambria Math" panose="02040503050406030204" pitchFamily="18" charset="0"/>
                          </a:rPr>
                        </m:ctrlPr>
                      </m:sSubPr>
                      <m:e>
                        <m:r>
                          <a:rPr lang="en-GB" sz="2400" i="1">
                            <a:latin typeface="Cambria Math" panose="02040503050406030204" pitchFamily="18" charset="0"/>
                          </a:rPr>
                          <m:t>𝑄</m:t>
                        </m:r>
                      </m:e>
                      <m:sub>
                        <m:r>
                          <a:rPr lang="en-GB" sz="2400" i="1">
                            <a:latin typeface="Cambria Math" panose="02040503050406030204" pitchFamily="18" charset="0"/>
                          </a:rPr>
                          <m:t>𝑆𝑒𝑐𝑢𝑟𝑖𝑡𝑦</m:t>
                        </m:r>
                      </m:sub>
                    </m:sSub>
                    <m:r>
                      <a:rPr lang="en-GB" sz="2400" i="1">
                        <a:latin typeface="Cambria Math" panose="02040503050406030204" pitchFamily="18" charset="0"/>
                      </a:rPr>
                      <m:t>+0.3∙</m:t>
                    </m:r>
                    <m:sSub>
                      <m:sSubPr>
                        <m:ctrlPr>
                          <a:rPr lang="fi-FI" sz="2400" i="1">
                            <a:latin typeface="Cambria Math" panose="02040503050406030204" pitchFamily="18" charset="0"/>
                          </a:rPr>
                        </m:ctrlPr>
                      </m:sSubPr>
                      <m:e>
                        <m:r>
                          <a:rPr lang="en-GB" sz="2400" i="1">
                            <a:latin typeface="Cambria Math" panose="02040503050406030204" pitchFamily="18" charset="0"/>
                          </a:rPr>
                          <m:t>𝑄</m:t>
                        </m:r>
                      </m:e>
                      <m:sub>
                        <m:r>
                          <a:rPr lang="en-GB" sz="2400" i="1">
                            <a:latin typeface="Cambria Math" panose="02040503050406030204" pitchFamily="18" charset="0"/>
                          </a:rPr>
                          <m:t>𝑀𝐿</m:t>
                        </m:r>
                        <m:r>
                          <a:rPr lang="en-GB" sz="2400" i="1">
                            <a:latin typeface="Cambria Math" panose="02040503050406030204" pitchFamily="18" charset="0"/>
                          </a:rPr>
                          <m:t> </m:t>
                        </m:r>
                        <m:r>
                          <a:rPr lang="en-GB" sz="2400" i="1">
                            <a:latin typeface="Cambria Math" panose="02040503050406030204" pitchFamily="18" charset="0"/>
                          </a:rPr>
                          <m:t>𝑇𝑜𝑙𝑒𝑟𝑎𝑛𝑐𝑒</m:t>
                        </m:r>
                      </m:sub>
                    </m:sSub>
                    <m:r>
                      <a:rPr lang="en-GB" sz="2400" i="1">
                        <a:latin typeface="Cambria Math" panose="02040503050406030204" pitchFamily="18" charset="0"/>
                      </a:rPr>
                      <m:t>+0.2∙</m:t>
                    </m:r>
                    <m:sSub>
                      <m:sSubPr>
                        <m:ctrlPr>
                          <a:rPr lang="fi-FI" sz="2400" i="1">
                            <a:latin typeface="Cambria Math" panose="02040503050406030204" pitchFamily="18" charset="0"/>
                          </a:rPr>
                        </m:ctrlPr>
                      </m:sSubPr>
                      <m:e>
                        <m:r>
                          <a:rPr lang="en-GB" sz="2400" i="1">
                            <a:latin typeface="Cambria Math" panose="02040503050406030204" pitchFamily="18" charset="0"/>
                          </a:rPr>
                          <m:t>𝑄</m:t>
                        </m:r>
                      </m:e>
                      <m:sub>
                        <m:r>
                          <a:rPr lang="en-GB" sz="2400" i="1">
                            <a:latin typeface="Cambria Math" panose="02040503050406030204" pitchFamily="18" charset="0"/>
                          </a:rPr>
                          <m:t>𝐸𝑓𝑓𝑖𝑐𝑖𝑒𝑛𝑐𝑦</m:t>
                        </m:r>
                      </m:sub>
                    </m:sSub>
                  </m:oMath>
                </a14:m>
                <a:r>
                  <a:rPr lang="en-US" dirty="0">
                    <a:latin typeface="Times New Roman" panose="02020603050405020304" pitchFamily="18" charset="0"/>
                    <a:cs typeface="Times New Roman" panose="02020603050405020304" pitchFamily="18" charset="0"/>
                  </a:rPr>
                  <a:t>.    (weighted Arithmetic mean option)</a:t>
                </a:r>
              </a:p>
            </p:txBody>
          </p:sp>
        </mc:Choice>
        <mc:Fallback xmlns="">
          <p:sp>
            <p:nvSpPr>
              <p:cNvPr id="4" name="Rectangle 3"/>
              <p:cNvSpPr>
                <a:spLocks noRot="1" noChangeAspect="1" noMove="1" noResize="1" noEditPoints="1" noAdjustHandles="1" noChangeArrowheads="1" noChangeShapeType="1" noTextEdit="1"/>
              </p:cNvSpPr>
              <p:nvPr/>
            </p:nvSpPr>
            <p:spPr>
              <a:xfrm>
                <a:off x="0" y="697510"/>
                <a:ext cx="12099636" cy="2645724"/>
              </a:xfrm>
              <a:prstGeom prst="rect">
                <a:avLst/>
              </a:prstGeom>
              <a:blipFill>
                <a:blip r:embed="rId2"/>
                <a:stretch>
                  <a:fillRect l="-403" t="-1152" r="-2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5989" y="4261110"/>
                <a:ext cx="11850255" cy="595932"/>
              </a:xfrm>
              <a:prstGeom prst="rect">
                <a:avLst/>
              </a:prstGeom>
            </p:spPr>
            <p:txBody>
              <a:bodyPr wrap="square">
                <a:spAutoFit/>
              </a:bodyPr>
              <a:lstStyle/>
              <a:p>
                <a14:m>
                  <m:oMath xmlns:m="http://schemas.openxmlformats.org/officeDocument/2006/math">
                    <m:acc>
                      <m:accPr>
                        <m:chr m:val="̃"/>
                        <m:ctrlPr>
                          <a:rPr lang="fi-FI" sz="2400" b="1" i="1" smtClean="0">
                            <a:solidFill>
                              <a:srgbClr val="FF393E"/>
                            </a:solidFill>
                            <a:latin typeface="Cambria Math" panose="02040503050406030204" pitchFamily="18" charset="0"/>
                          </a:rPr>
                        </m:ctrlPr>
                      </m:accPr>
                      <m:e>
                        <m:r>
                          <a:rPr lang="en-GB" sz="2400" b="1" i="1">
                            <a:solidFill>
                              <a:srgbClr val="FF393E"/>
                            </a:solidFill>
                            <a:latin typeface="Cambria Math" panose="02040503050406030204" pitchFamily="18" charset="0"/>
                            <a:ea typeface="SimSun" panose="02010600030101010101" pitchFamily="2" charset="-122"/>
                            <a:cs typeface="Times New Roman" panose="02020603050405020304" pitchFamily="18" charset="0"/>
                          </a:rPr>
                          <m:t>𝑸</m:t>
                        </m:r>
                      </m:e>
                    </m:acc>
                    <m:d>
                      <m:dPr>
                        <m:ctrlPr>
                          <a:rPr lang="fi-FI" sz="2400" b="1" i="1">
                            <a:solidFill>
                              <a:srgbClr val="FF393E"/>
                            </a:solidFill>
                            <a:effectLst/>
                            <a:latin typeface="Cambria Math" panose="02040503050406030204" pitchFamily="18" charset="0"/>
                          </a:rPr>
                        </m:ctrlPr>
                      </m:dPr>
                      <m:e>
                        <m:r>
                          <a:rPr lang="en-GB" sz="2400" b="1" i="1">
                            <a:solidFill>
                              <a:srgbClr val="FF393E"/>
                            </a:solidFill>
                            <a:latin typeface="Cambria Math" panose="02040503050406030204" pitchFamily="18" charset="0"/>
                            <a:ea typeface="SimSun" panose="02010600030101010101" pitchFamily="2" charset="-122"/>
                            <a:cs typeface="Times New Roman" panose="02020603050405020304" pitchFamily="18" charset="0"/>
                          </a:rPr>
                          <m:t>𝑫</m:t>
                        </m:r>
                        <m:r>
                          <a:rPr lang="en-GB" sz="2400" b="1" i="1">
                            <a:solidFill>
                              <a:srgbClr val="FF393E"/>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2400" b="1" i="1">
                                <a:solidFill>
                                  <a:srgbClr val="FF393E"/>
                                </a:solidFill>
                                <a:effectLst/>
                                <a:latin typeface="Cambria Math" panose="02040503050406030204" pitchFamily="18" charset="0"/>
                              </a:rPr>
                            </m:ctrlPr>
                          </m:accPr>
                          <m:e>
                            <m:r>
                              <a:rPr lang="en-GB" sz="2400" b="1" i="1">
                                <a:solidFill>
                                  <a:srgbClr val="FF393E"/>
                                </a:solidFill>
                                <a:latin typeface="Cambria Math" panose="02040503050406030204" pitchFamily="18" charset="0"/>
                                <a:ea typeface="SimSun" panose="02010600030101010101" pitchFamily="2" charset="-122"/>
                                <a:cs typeface="Times New Roman" panose="02020603050405020304" pitchFamily="18" charset="0"/>
                              </a:rPr>
                              <m:t>𝑫</m:t>
                            </m:r>
                          </m:e>
                        </m:acc>
                      </m:e>
                    </m:d>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i="1">
                            <a:solidFill>
                              <a:srgbClr val="000000"/>
                            </a:solidFill>
                            <a:effectLst/>
                            <a:latin typeface="Cambria Math" panose="02040503050406030204" pitchFamily="18" charset="0"/>
                          </a:rPr>
                        </m:ctrlPr>
                      </m:sSupPr>
                      <m:e>
                        <m:d>
                          <m:dPr>
                            <m:ctrlPr>
                              <a:rPr lang="fi-FI" sz="2400" i="1">
                                <a:solidFill>
                                  <a:srgbClr val="000000"/>
                                </a:solidFill>
                                <a:effectLst/>
                                <a:latin typeface="Cambria Math" panose="02040503050406030204" pitchFamily="18" charset="0"/>
                              </a:rPr>
                            </m:ctrlPr>
                          </m:dPr>
                          <m:e>
                            <m:sSub>
                              <m:sSubPr>
                                <m:ctrlPr>
                                  <a:rPr lang="fi-FI" sz="2400" i="1">
                                    <a:solidFill>
                                      <a:srgbClr val="000000"/>
                                    </a:solidFill>
                                    <a:effectLst/>
                                    <a:latin typeface="Cambria Math" panose="02040503050406030204" pitchFamily="18" charset="0"/>
                                  </a:rPr>
                                </m:ctrlPr>
                              </m:sSub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𝑆𝑒𝑐𝑢𝑟𝑖𝑡𝑦</m:t>
                                </m:r>
                              </m:sub>
                            </m:sSub>
                          </m:e>
                        </m:d>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0.5</m:t>
                        </m:r>
                      </m:sup>
                    </m:s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i="1">
                            <a:solidFill>
                              <a:srgbClr val="000000"/>
                            </a:solidFill>
                            <a:effectLst/>
                            <a:latin typeface="Cambria Math" panose="02040503050406030204" pitchFamily="18" charset="0"/>
                          </a:rPr>
                        </m:ctrlPr>
                      </m:sSupPr>
                      <m:e>
                        <m:d>
                          <m:dPr>
                            <m:ctrlPr>
                              <a:rPr lang="fi-FI" sz="2400" i="1">
                                <a:solidFill>
                                  <a:srgbClr val="000000"/>
                                </a:solidFill>
                                <a:effectLst/>
                                <a:latin typeface="Cambria Math" panose="02040503050406030204" pitchFamily="18" charset="0"/>
                              </a:rPr>
                            </m:ctrlPr>
                          </m:dPr>
                          <m:e>
                            <m:sSub>
                              <m:sSubPr>
                                <m:ctrlPr>
                                  <a:rPr lang="fi-FI" sz="2400" i="1">
                                    <a:solidFill>
                                      <a:srgbClr val="000000"/>
                                    </a:solidFill>
                                    <a:effectLst/>
                                    <a:latin typeface="Cambria Math" panose="02040503050406030204" pitchFamily="18" charset="0"/>
                                  </a:rPr>
                                </m:ctrlPr>
                              </m:sSub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𝑀𝐿</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𝑇𝑜𝑙𝑒𝑟𝑎𝑛𝑐𝑒</m:t>
                                </m:r>
                              </m:sub>
                            </m:sSub>
                          </m:e>
                        </m:d>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0.3</m:t>
                        </m:r>
                      </m:sup>
                    </m:s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i="1">
                            <a:solidFill>
                              <a:srgbClr val="000000"/>
                            </a:solidFill>
                            <a:effectLst/>
                            <a:latin typeface="Cambria Math" panose="02040503050406030204" pitchFamily="18" charset="0"/>
                          </a:rPr>
                        </m:ctrlPr>
                      </m:sSupPr>
                      <m:e>
                        <m:d>
                          <m:dPr>
                            <m:ctrlPr>
                              <a:rPr lang="fi-FI" sz="2400" i="1">
                                <a:solidFill>
                                  <a:srgbClr val="000000"/>
                                </a:solidFill>
                                <a:effectLst/>
                                <a:latin typeface="Cambria Math" panose="02040503050406030204" pitchFamily="18" charset="0"/>
                              </a:rPr>
                            </m:ctrlPr>
                          </m:dPr>
                          <m:e>
                            <m:sSub>
                              <m:sSubPr>
                                <m:ctrlPr>
                                  <a:rPr lang="fi-FI" sz="2400" i="1">
                                    <a:solidFill>
                                      <a:srgbClr val="000000"/>
                                    </a:solidFill>
                                    <a:effectLst/>
                                    <a:latin typeface="Cambria Math" panose="02040503050406030204" pitchFamily="18" charset="0"/>
                                  </a:rPr>
                                </m:ctrlPr>
                              </m:sSubPr>
                              <m:e>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𝐸𝑓𝑓𝑖𝑐𝑖𝑒𝑛𝑐𝑦</m:t>
                                </m:r>
                              </m:sub>
                            </m:sSub>
                          </m:e>
                        </m:d>
                      </m:e>
                      <m:sup>
                        <m:r>
                          <a:rPr lang="en-GB"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0.2</m:t>
                        </m:r>
                      </m:sup>
                    </m:sSup>
                  </m:oMath>
                </a14:m>
                <a:r>
                  <a:rPr lang="en-GB" dirty="0">
                    <a:solidFill>
                      <a:srgbClr val="000000"/>
                    </a:solidFill>
                    <a:latin typeface="Times New Roman" panose="02020603050405020304" pitchFamily="18" charset="0"/>
                    <a:ea typeface="SimSun" panose="02010600030101010101" pitchFamily="2" charset="-122"/>
                  </a:rPr>
                  <a:t>.   </a:t>
                </a:r>
                <a:r>
                  <a:rPr lang="en-US" dirty="0">
                    <a:latin typeface="Times New Roman" panose="02020603050405020304" pitchFamily="18" charset="0"/>
                    <a:cs typeface="Times New Roman" panose="02020603050405020304" pitchFamily="18" charset="0"/>
                  </a:rPr>
                  <a:t>(weighted Geometric mean option)</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65989" y="4261110"/>
                <a:ext cx="11850255" cy="595932"/>
              </a:xfrm>
              <a:prstGeom prst="rect">
                <a:avLst/>
              </a:prstGeom>
              <a:blipFill>
                <a:blip r:embed="rId3"/>
                <a:stretch>
                  <a:fillRect r="-309"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56527" y="3570615"/>
                <a:ext cx="1122359" cy="4031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fi-FI"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𝑸</m:t>
                          </m:r>
                        </m:e>
                        <m:sub>
                          <m:r>
                            <a:rPr lang="en-GB"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𝑺𝒆𝒄𝒖𝒓𝒊𝒕𝒚</m:t>
                          </m:r>
                        </m:sub>
                        <m:sup>
                          <m:r>
                            <a:rPr lang="en-GB"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256527" y="3570615"/>
                <a:ext cx="1122359" cy="403124"/>
              </a:xfrm>
              <a:prstGeom prst="rect">
                <a:avLst/>
              </a:prstGeom>
              <a:blipFill>
                <a:blip r:embed="rId4"/>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627605" y="3600610"/>
                <a:ext cx="1122359" cy="4031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fi-FI" b="1" i="1"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𝑸</m:t>
                          </m:r>
                        </m:e>
                        <m:sub>
                          <m:r>
                            <a:rPr lang="en-GB"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𝑺𝒆𝒄𝒖𝒓𝒊𝒕𝒚</m:t>
                          </m:r>
                        </m:sub>
                        <m:sup>
                          <m:r>
                            <a:rPr lang="en-US"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627605" y="3600610"/>
                <a:ext cx="1122359" cy="403124"/>
              </a:xfrm>
              <a:prstGeom prst="rect">
                <a:avLst/>
              </a:prstGeom>
              <a:blipFill>
                <a:blip r:embed="rId5"/>
                <a:stretch>
                  <a:fillRect b="-9091"/>
                </a:stretch>
              </a:blipFill>
            </p:spPr>
            <p:txBody>
              <a:bodyPr/>
              <a:lstStyle/>
              <a:p>
                <a:r>
                  <a:rPr lang="en-US">
                    <a:noFill/>
                  </a:rPr>
                  <a:t> </a:t>
                </a:r>
              </a:p>
            </p:txBody>
          </p:sp>
        </mc:Fallback>
      </mc:AlternateContent>
      <p:cxnSp>
        <p:nvCxnSpPr>
          <p:cNvPr id="11" name="Straight Arrow Connector 10"/>
          <p:cNvCxnSpPr/>
          <p:nvPr/>
        </p:nvCxnSpPr>
        <p:spPr>
          <a:xfrm flipH="1">
            <a:off x="1970202" y="3343234"/>
            <a:ext cx="763571" cy="333220"/>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038765" y="3343234"/>
            <a:ext cx="114785" cy="333220"/>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flipV="1">
            <a:off x="1970202" y="4003734"/>
            <a:ext cx="419777" cy="455144"/>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2733773" y="4003734"/>
            <a:ext cx="304991" cy="487616"/>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314037" y="18854"/>
            <a:ext cx="1175227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Final integrated Anonymization Quality Measure</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24" name="Rectangle 23"/>
              <p:cNvSpPr/>
              <p:nvPr/>
            </p:nvSpPr>
            <p:spPr>
              <a:xfrm>
                <a:off x="417542" y="5144413"/>
                <a:ext cx="6850524" cy="1407308"/>
              </a:xfrm>
              <a:prstGeom prst="rect">
                <a:avLst/>
              </a:prstGeom>
            </p:spPr>
            <p:txBody>
              <a:bodyPr wrap="square">
                <a:spAutoFit/>
              </a:bodyPr>
              <a:lstStyle/>
              <a:p>
                <a:pPr indent="173990">
                  <a:spcBef>
                    <a:spcPts val="200"/>
                  </a:spcBef>
                  <a:spcAft>
                    <a:spcPts val="400"/>
                  </a:spcAft>
                </a:pPr>
                <a14:m>
                  <m:oMath xmlns:m="http://schemas.openxmlformats.org/officeDocument/2006/math">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acc>
                      </m:e>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e>
                    </m:d>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Sup>
                              <m:sSub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Security</m:t>
                                </m:r>
                              </m:sub>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bSup>
                          </m:e>
                        </m:d>
                      </m:e>
                      <m: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0.5</m:t>
                        </m:r>
                      </m:sup>
                    </m:s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ML</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Tolerance</m:t>
                                </m:r>
                              </m:sub>
                            </m:sSub>
                          </m:e>
                        </m:d>
                      </m:e>
                      <m: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0.3</m:t>
                        </m:r>
                      </m:sup>
                    </m:s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Efficiency</m:t>
                                </m:r>
                              </m:sub>
                            </m:sSub>
                          </m:e>
                        </m:d>
                      </m:e>
                      <m: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0.2</m:t>
                        </m:r>
                      </m:sup>
                    </m:sSup>
                  </m:oMath>
                </a14:m>
                <a:r>
                  <a:rPr lang="en-US" dirty="0">
                    <a:solidFill>
                      <a:srgbClr val="000000"/>
                    </a:solidFill>
                    <a:latin typeface="Times New Roman" panose="02020603050405020304" pitchFamily="18" charset="0"/>
                    <a:ea typeface="Times New Roman" panose="02020603050405020304" pitchFamily="18" charset="0"/>
                    <a:cs typeface="Linux Libertine"/>
                  </a:rPr>
                  <a:t>.</a:t>
                </a:r>
              </a:p>
              <a:p>
                <a:pPr indent="173990">
                  <a:spcBef>
                    <a:spcPts val="200"/>
                  </a:spcBef>
                  <a:spcAft>
                    <a:spcPts val="400"/>
                  </a:spcAft>
                </a:pPr>
                <a14:m>
                  <m:oMath xmlns:m="http://schemas.openxmlformats.org/officeDocument/2006/math">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acc>
                      </m:e>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e>
                    </m:d>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Sup>
                              <m:sSub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Security</m:t>
                                </m:r>
                              </m:sub>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bSup>
                          </m:e>
                        </m:d>
                      </m:e>
                      <m: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0.5</m:t>
                        </m:r>
                      </m:sup>
                    </m:s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ML</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Tolerance</m:t>
                                </m:r>
                              </m:sub>
                            </m:sSub>
                          </m:e>
                        </m:d>
                      </m:e>
                      <m: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0.3</m:t>
                        </m:r>
                      </m:sup>
                    </m:s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i-FI"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Efficiency</m:t>
                                </m:r>
                              </m:sub>
                            </m:sSub>
                          </m:e>
                        </m:d>
                      </m:e>
                      <m:sup>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0.2</m:t>
                        </m:r>
                      </m:sup>
                    </m:sSup>
                  </m:oMath>
                </a14:m>
                <a:r>
                  <a:rPr lang="en-US" dirty="0">
                    <a:solidFill>
                      <a:srgbClr val="000000"/>
                    </a:solidFill>
                    <a:latin typeface="Times New Roman" panose="02020603050405020304" pitchFamily="18" charset="0"/>
                    <a:ea typeface="Times New Roman" panose="02020603050405020304" pitchFamily="18" charset="0"/>
                    <a:cs typeface="Linux Libertine"/>
                  </a:rPr>
                  <a:t>.</a:t>
                </a:r>
                <a:r>
                  <a:rPr lang="en-US" dirty="0">
                    <a:solidFill>
                      <a:srgbClr val="000000"/>
                    </a:solidFill>
                    <a:latin typeface="Times New Roman" panose="02020603050405020304" pitchFamily="18" charset="0"/>
                    <a:ea typeface="Calibri" panose="020F0502020204030204" pitchFamily="34" charset="0"/>
                    <a:cs typeface="Linux Libertine"/>
                  </a:rPr>
                  <a:t> </a:t>
                </a:r>
              </a:p>
              <a:p>
                <a:pPr indent="173990">
                  <a:spcBef>
                    <a:spcPts val="200"/>
                  </a:spcBef>
                  <a:spcAft>
                    <a:spcPts val="400"/>
                  </a:spcAft>
                </a:pPr>
                <a14:m>
                  <m:oMath xmlns:m="http://schemas.openxmlformats.org/officeDocument/2006/math">
                    <m:acc>
                      <m:accPr>
                        <m:chr m:val="̅"/>
                        <m:ctrlPr>
                          <a:rPr lang="fi-FI" i="1">
                            <a:solidFill>
                              <a:srgbClr val="000000"/>
                            </a:solidFill>
                            <a:effectLst/>
                            <a:latin typeface="Cambria Math" panose="02040503050406030204" pitchFamily="18" charset="0"/>
                          </a:rPr>
                        </m:ctrlPr>
                      </m:accPr>
                      <m:e>
                        <m:acc>
                          <m:accPr>
                            <m:chr m:val="̃"/>
                            <m:ctrlPr>
                              <a:rPr lang="fi-FI" i="1">
                                <a:solidFill>
                                  <a:srgbClr val="000000"/>
                                </a:solidFill>
                                <a:effectLst/>
                                <a:latin typeface="Cambria Math" panose="02040503050406030204" pitchFamily="18" charset="0"/>
                              </a:rPr>
                            </m:ctrlPr>
                          </m:accPr>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acc>
                      </m:e>
                    </m:acc>
                    <m:d>
                      <m:dPr>
                        <m:ctrlPr>
                          <a:rPr lang="fi-FI" i="1">
                            <a:solidFill>
                              <a:srgbClr val="000000"/>
                            </a:solidFill>
                            <a:effectLst/>
                            <a:latin typeface="Cambria Math" panose="02040503050406030204" pitchFamily="18" charset="0"/>
                          </a:rPr>
                        </m:ctrlPr>
                      </m:dPr>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solidFill>
                                  <a:srgbClr val="000000"/>
                                </a:solidFill>
                                <a:effectLst/>
                                <a:latin typeface="Cambria Math" panose="02040503050406030204" pitchFamily="18" charset="0"/>
                              </a:rPr>
                            </m:ctrlPr>
                          </m:accPr>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e>
                        </m:acc>
                      </m:e>
                    </m:d>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i="1">
                            <a:solidFill>
                              <a:srgbClr val="000000"/>
                            </a:solidFill>
                            <a:effectLst/>
                            <a:latin typeface="Cambria Math" panose="02040503050406030204" pitchFamily="18" charset="0"/>
                          </a:rPr>
                        </m:ctrlPr>
                      </m:sSupPr>
                      <m:e>
                        <m:d>
                          <m:dPr>
                            <m:ctrlPr>
                              <a:rPr lang="fi-FI" i="1">
                                <a:solidFill>
                                  <a:srgbClr val="000000"/>
                                </a:solidFill>
                                <a:effectLst/>
                                <a:latin typeface="Cambria Math" panose="02040503050406030204" pitchFamily="18" charset="0"/>
                              </a:rPr>
                            </m:ctrlPr>
                          </m:dPr>
                          <m:e>
                            <m:sSub>
                              <m:sSubPr>
                                <m:ctrlPr>
                                  <a:rPr lang="fi-FI" i="1">
                                    <a:solidFill>
                                      <a:srgbClr val="000000"/>
                                    </a:solidFill>
                                    <a:effectLst/>
                                    <a:latin typeface="Cambria Math" panose="02040503050406030204" pitchFamily="18" charset="0"/>
                                  </a:rPr>
                                </m:ctrlPr>
                              </m:sSubPr>
                              <m:e>
                                <m:acc>
                                  <m:accPr>
                                    <m:chr m:val="̅"/>
                                    <m:ctrlPr>
                                      <a:rPr lang="fi-FI" i="1">
                                        <a:solidFill>
                                          <a:srgbClr val="000000"/>
                                        </a:solidFill>
                                        <a:effectLst/>
                                        <a:latin typeface="Cambria Math" panose="02040503050406030204" pitchFamily="18" charset="0"/>
                                      </a:rPr>
                                    </m:ctrlPr>
                                  </m:accPr>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acc>
                              </m:e>
                              <m:sub>
                                <m:r>
                                  <m:rPr>
                                    <m:sty m:val="p"/>
                                  </m:rP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Security</m:t>
                                </m:r>
                              </m:sub>
                            </m:sSub>
                          </m:e>
                        </m:d>
                      </m:e>
                      <m:sup>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0.5</m:t>
                        </m:r>
                      </m:sup>
                    </m:sSup>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i="1">
                            <a:solidFill>
                              <a:srgbClr val="000000"/>
                            </a:solidFill>
                            <a:effectLst/>
                            <a:latin typeface="Cambria Math" panose="02040503050406030204" pitchFamily="18" charset="0"/>
                          </a:rPr>
                        </m:ctrlPr>
                      </m:sSupPr>
                      <m:e>
                        <m:d>
                          <m:dPr>
                            <m:ctrlPr>
                              <a:rPr lang="fi-FI" i="1">
                                <a:solidFill>
                                  <a:srgbClr val="000000"/>
                                </a:solidFill>
                                <a:effectLst/>
                                <a:latin typeface="Cambria Math" panose="02040503050406030204" pitchFamily="18" charset="0"/>
                              </a:rPr>
                            </m:ctrlPr>
                          </m:dPr>
                          <m:e>
                            <m:sSub>
                              <m:sSubPr>
                                <m:ctrlPr>
                                  <a:rPr lang="fi-FI" i="1">
                                    <a:solidFill>
                                      <a:srgbClr val="000000"/>
                                    </a:solidFill>
                                    <a:effectLst/>
                                    <a:latin typeface="Cambria Math" panose="02040503050406030204" pitchFamily="18" charset="0"/>
                                  </a:rPr>
                                </m:ctrlPr>
                              </m:sSubPr>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m:rPr>
                                    <m:sty m:val="p"/>
                                  </m:rP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ML</m:t>
                                </m:r>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r>
                                  <m:rPr>
                                    <m:sty m:val="p"/>
                                  </m:rP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Tolerance</m:t>
                                </m:r>
                              </m:sub>
                            </m:sSub>
                          </m:e>
                        </m:d>
                      </m:e>
                      <m:sup>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0.3</m:t>
                        </m:r>
                      </m:sup>
                    </m:sSup>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i="1">
                            <a:solidFill>
                              <a:srgbClr val="000000"/>
                            </a:solidFill>
                            <a:effectLst/>
                            <a:latin typeface="Cambria Math" panose="02040503050406030204" pitchFamily="18" charset="0"/>
                          </a:rPr>
                        </m:ctrlPr>
                      </m:sSupPr>
                      <m:e>
                        <m:d>
                          <m:dPr>
                            <m:ctrlPr>
                              <a:rPr lang="fi-FI" i="1">
                                <a:solidFill>
                                  <a:srgbClr val="000000"/>
                                </a:solidFill>
                                <a:effectLst/>
                                <a:latin typeface="Cambria Math" panose="02040503050406030204" pitchFamily="18" charset="0"/>
                              </a:rPr>
                            </m:ctrlPr>
                          </m:dPr>
                          <m:e>
                            <m:sSub>
                              <m:sSubPr>
                                <m:ctrlPr>
                                  <a:rPr lang="fi-FI" i="1">
                                    <a:solidFill>
                                      <a:srgbClr val="000000"/>
                                    </a:solidFill>
                                    <a:effectLst/>
                                    <a:latin typeface="Cambria Math" panose="02040503050406030204" pitchFamily="18" charset="0"/>
                                  </a:rPr>
                                </m:ctrlPr>
                              </m:sSubPr>
                              <m:e>
                                <m:r>
                                  <a:rPr lang="en-GB"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𝑄</m:t>
                                </m:r>
                              </m:e>
                              <m:sub>
                                <m:r>
                                  <m:rPr>
                                    <m:sty m:val="p"/>
                                  </m:rP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Efficiency</m:t>
                                </m:r>
                              </m:sub>
                            </m:sSub>
                          </m:e>
                        </m:d>
                      </m:e>
                      <m:sup>
                        <m:r>
                          <a:rPr lang="en-GB">
                            <a:solidFill>
                              <a:srgbClr val="000000"/>
                            </a:solidFill>
                            <a:latin typeface="Cambria Math" panose="02040503050406030204" pitchFamily="18" charset="0"/>
                            <a:ea typeface="SimSun" panose="02010600030101010101" pitchFamily="2" charset="-122"/>
                            <a:cs typeface="Times New Roman" panose="02020603050405020304" pitchFamily="18" charset="0"/>
                          </a:rPr>
                          <m:t>0.2</m:t>
                        </m:r>
                      </m:sup>
                    </m:sSup>
                  </m:oMath>
                </a14:m>
                <a:r>
                  <a:rPr lang="en-GB" dirty="0">
                    <a:solidFill>
                      <a:srgbClr val="000000"/>
                    </a:solidFill>
                    <a:latin typeface="Times New Roman" panose="02020603050405020304" pitchFamily="18" charset="0"/>
                    <a:ea typeface="SimSun" panose="02010600030101010101" pitchFamily="2" charset="-122"/>
                  </a:rPr>
                  <a:t>. </a:t>
                </a:r>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417542" y="5144413"/>
                <a:ext cx="6850524" cy="1407308"/>
              </a:xfrm>
              <a:prstGeom prst="rect">
                <a:avLst/>
              </a:prstGeom>
              <a:blipFill>
                <a:blip r:embed="rId6"/>
                <a:stretch>
                  <a:fillRect b="-3896"/>
                </a:stretch>
              </a:blipFill>
            </p:spPr>
            <p:txBody>
              <a:bodyPr/>
              <a:lstStyle/>
              <a:p>
                <a:r>
                  <a:rPr lang="en-US">
                    <a:noFill/>
                  </a:rPr>
                  <a:t> </a:t>
                </a:r>
              </a:p>
            </p:txBody>
          </p:sp>
        </mc:Fallback>
      </mc:AlternateContent>
    </p:spTree>
    <p:extLst>
      <p:ext uri="{BB962C8B-B14F-4D97-AF65-F5344CB8AC3E}">
        <p14:creationId xmlns:p14="http://schemas.microsoft.com/office/powerpoint/2010/main" val="765751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203415201"/>
                  </p:ext>
                </p:extLst>
              </p:nvPr>
            </p:nvGraphicFramePr>
            <p:xfrm>
              <a:off x="5578766" y="18468"/>
              <a:ext cx="6574648" cy="6817549"/>
            </p:xfrm>
            <a:graphic>
              <a:graphicData uri="http://schemas.openxmlformats.org/drawingml/2006/table">
                <a:tbl>
                  <a:tblPr firstRow="1" firstCol="1" bandRow="1">
                    <a:tableStyleId>{5C22544A-7EE6-4342-B048-85BDC9FD1C3A}</a:tableStyleId>
                  </a:tblPr>
                  <a:tblGrid>
                    <a:gridCol w="1096003">
                      <a:extLst>
                        <a:ext uri="{9D8B030D-6E8A-4147-A177-3AD203B41FA5}">
                          <a16:colId xmlns:a16="http://schemas.microsoft.com/office/drawing/2014/main" val="1371449571"/>
                        </a:ext>
                      </a:extLst>
                    </a:gridCol>
                    <a:gridCol w="949731">
                      <a:extLst>
                        <a:ext uri="{9D8B030D-6E8A-4147-A177-3AD203B41FA5}">
                          <a16:colId xmlns:a16="http://schemas.microsoft.com/office/drawing/2014/main" val="1766118615"/>
                        </a:ext>
                      </a:extLst>
                    </a:gridCol>
                    <a:gridCol w="538631">
                      <a:extLst>
                        <a:ext uri="{9D8B030D-6E8A-4147-A177-3AD203B41FA5}">
                          <a16:colId xmlns:a16="http://schemas.microsoft.com/office/drawing/2014/main" val="4051714405"/>
                        </a:ext>
                      </a:extLst>
                    </a:gridCol>
                    <a:gridCol w="539392">
                      <a:extLst>
                        <a:ext uri="{9D8B030D-6E8A-4147-A177-3AD203B41FA5}">
                          <a16:colId xmlns:a16="http://schemas.microsoft.com/office/drawing/2014/main" val="3728417690"/>
                        </a:ext>
                      </a:extLst>
                    </a:gridCol>
                    <a:gridCol w="539392">
                      <a:extLst>
                        <a:ext uri="{9D8B030D-6E8A-4147-A177-3AD203B41FA5}">
                          <a16:colId xmlns:a16="http://schemas.microsoft.com/office/drawing/2014/main" val="3849968050"/>
                        </a:ext>
                      </a:extLst>
                    </a:gridCol>
                    <a:gridCol w="539392">
                      <a:extLst>
                        <a:ext uri="{9D8B030D-6E8A-4147-A177-3AD203B41FA5}">
                          <a16:colId xmlns:a16="http://schemas.microsoft.com/office/drawing/2014/main" val="3405538027"/>
                        </a:ext>
                      </a:extLst>
                    </a:gridCol>
                    <a:gridCol w="538631">
                      <a:extLst>
                        <a:ext uri="{9D8B030D-6E8A-4147-A177-3AD203B41FA5}">
                          <a16:colId xmlns:a16="http://schemas.microsoft.com/office/drawing/2014/main" val="627087171"/>
                        </a:ext>
                      </a:extLst>
                    </a:gridCol>
                    <a:gridCol w="539392">
                      <a:extLst>
                        <a:ext uri="{9D8B030D-6E8A-4147-A177-3AD203B41FA5}">
                          <a16:colId xmlns:a16="http://schemas.microsoft.com/office/drawing/2014/main" val="3064945451"/>
                        </a:ext>
                      </a:extLst>
                    </a:gridCol>
                    <a:gridCol w="539392">
                      <a:extLst>
                        <a:ext uri="{9D8B030D-6E8A-4147-A177-3AD203B41FA5}">
                          <a16:colId xmlns:a16="http://schemas.microsoft.com/office/drawing/2014/main" val="2234507728"/>
                        </a:ext>
                      </a:extLst>
                    </a:gridCol>
                    <a:gridCol w="754692">
                      <a:extLst>
                        <a:ext uri="{9D8B030D-6E8A-4147-A177-3AD203B41FA5}">
                          <a16:colId xmlns:a16="http://schemas.microsoft.com/office/drawing/2014/main" val="1025931944"/>
                        </a:ext>
                      </a:extLst>
                    </a:gridCol>
                  </a:tblGrid>
                  <a:tr h="219699">
                    <a:tc gridSpan="10">
                      <a:txBody>
                        <a:bodyPr/>
                        <a:lstStyle/>
                        <a:p>
                          <a:pPr marL="0" marR="0" algn="just">
                            <a:spcBef>
                              <a:spcPts val="200"/>
                            </a:spcBef>
                            <a:spcAft>
                              <a:spcPts val="200"/>
                            </a:spcAft>
                          </a:pPr>
                          <a:r>
                            <a:rPr lang="en-GB" sz="1400" spc="-15" dirty="0">
                              <a:effectLst/>
                            </a:rPr>
                            <a:t>Anonymization (Homeomorphic Encryption) quality evaluation sheet.</a:t>
                          </a:r>
                          <a:endParaRPr lang="fi-FI"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4806920"/>
                      </a:ext>
                    </a:extLst>
                  </a:tr>
                  <a:tr h="219699">
                    <a:tc gridSpan="10">
                      <a:txBody>
                        <a:bodyPr/>
                        <a:lstStyle/>
                        <a:p>
                          <a:pPr marL="0" marR="0" algn="just">
                            <a:spcBef>
                              <a:spcPts val="200"/>
                            </a:spcBef>
                            <a:spcAft>
                              <a:spcPts val="200"/>
                            </a:spcAft>
                          </a:pPr>
                          <a:r>
                            <a:rPr lang="en-GB" sz="1400" spc="-15" dirty="0">
                              <a:effectLst/>
                            </a:rPr>
                            <a:t>“Letter Recognition” Dataset (https://archive.ics.uci.edu/ml/datasets/letter+recognition)</a:t>
                          </a:r>
                          <a:endParaRPr lang="fi-FI"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8455691"/>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𝑘</m:t>
                                </m:r>
                              </m:oMath>
                            </m:oMathPara>
                          </a14:m>
                          <a:endParaRPr lang="fi-FI"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9">
                      <a:txBody>
                        <a:bodyPr/>
                        <a:lstStyle/>
                        <a:p>
                          <a:pPr marL="0" marR="0" algn="just">
                            <a:spcBef>
                              <a:spcPts val="0"/>
                            </a:spcBef>
                            <a:spcAft>
                              <a:spcPts val="0"/>
                            </a:spcAft>
                          </a:pPr>
                          <a:r>
                            <a:rPr lang="en-GB" sz="1200" spc="-15" dirty="0">
                              <a:effectLst/>
                            </a:rPr>
                            <a:t>   20000</a:t>
                          </a:r>
                          <a:endParaRPr lang="fi-FI"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441581"/>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𝑛</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9">
                      <a:txBody>
                        <a:bodyPr/>
                        <a:lstStyle/>
                        <a:p>
                          <a:pPr marL="0" marR="0" algn="just">
                            <a:spcBef>
                              <a:spcPts val="0"/>
                            </a:spcBef>
                            <a:spcAft>
                              <a:spcPts val="0"/>
                            </a:spcAft>
                          </a:pPr>
                          <a:r>
                            <a:rPr lang="en-GB" sz="1200" spc="-15">
                              <a:effectLst/>
                            </a:rPr>
                            <a:t>   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9025052"/>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𝑚</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9">
                      <a:txBody>
                        <a:bodyPr/>
                        <a:lstStyle/>
                        <a:p>
                          <a:pPr marL="0" marR="0" algn="just">
                            <a:spcBef>
                              <a:spcPts val="0"/>
                            </a:spcBef>
                            <a:spcAft>
                              <a:spcPts val="0"/>
                            </a:spcAft>
                          </a:pPr>
                          <a:r>
                            <a:rPr lang="en-GB" sz="1200" spc="-15">
                              <a:effectLst/>
                            </a:rPr>
                            <a:t>   26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2159947"/>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𝑡𝑟𝑎𝑖𝑛</m:t>
                                </m:r>
                                <m:r>
                                  <a:rPr lang="en-GB" sz="1200" spc="-15">
                                    <a:effectLst/>
                                    <a:latin typeface="Cambria Math" panose="02040503050406030204" pitchFamily="18" charset="0"/>
                                  </a:rPr>
                                  <m:t>/</m:t>
                                </m:r>
                                <m:r>
                                  <a:rPr lang="en-GB" sz="1200" spc="-15">
                                    <a:effectLst/>
                                    <a:latin typeface="Cambria Math" panose="02040503050406030204" pitchFamily="18" charset="0"/>
                                  </a:rPr>
                                  <m:t>𝑡𝑒𝑠𝑡</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3">
                      <a:txBody>
                        <a:bodyPr/>
                        <a:lstStyle/>
                        <a:p>
                          <a:pPr marL="0" marR="0" algn="ctr">
                            <a:spcBef>
                              <a:spcPts val="0"/>
                            </a:spcBef>
                            <a:spcAft>
                              <a:spcPts val="0"/>
                            </a:spcAft>
                          </a:pPr>
                          <a:r>
                            <a:rPr lang="en-GB" sz="1200" spc="-15">
                              <a:effectLst/>
                            </a:rPr>
                            <a:t>70/30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50/50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30/70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1664890"/>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𝑑</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a:txBody>
                        <a:bodyPr/>
                        <a:lstStyle/>
                        <a:p>
                          <a:pPr marL="0" marR="0" algn="ctr">
                            <a:spcBef>
                              <a:spcPts val="0"/>
                            </a:spcBef>
                            <a:spcAft>
                              <a:spcPts val="0"/>
                            </a:spcAft>
                          </a:pPr>
                          <a:r>
                            <a:rPr lang="en-GB" sz="1200" spc="-15">
                              <a:effectLst/>
                            </a:rPr>
                            <a:t>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3228722205"/>
                      </a:ext>
                    </a:extLst>
                  </a:tr>
                  <a:tr h="206230">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𝐻</m:t>
                                    </m:r>
                                  </m:e>
                                  <m:sub>
                                    <m:r>
                                      <a:rPr lang="en-GB" sz="1200" spc="-15">
                                        <a:effectLst/>
                                        <a:latin typeface="Cambria Math" panose="02040503050406030204" pitchFamily="18" charset="0"/>
                                      </a:rPr>
                                      <m:t>𝑏𝑒𝑓𝑜𝑟𝑒</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3">
                      <a:txBody>
                        <a:bodyPr/>
                        <a:lstStyle/>
                        <a:p>
                          <a:pPr marL="0" marR="0" algn="ctr">
                            <a:spcBef>
                              <a:spcPts val="0"/>
                            </a:spcBef>
                            <a:spcAft>
                              <a:spcPts val="0"/>
                            </a:spcAft>
                          </a:pPr>
                          <a:r>
                            <a:rPr lang="en-GB" sz="1200" spc="-15">
                              <a:effectLst/>
                            </a:rPr>
                            <a:t>185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220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193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1218465"/>
                      </a:ext>
                    </a:extLst>
                  </a:tr>
                  <a:tr h="206230">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𝐻</m:t>
                                    </m:r>
                                  </m:e>
                                  <m:sub>
                                    <m:r>
                                      <a:rPr lang="en-GB" sz="1200" spc="-15">
                                        <a:effectLst/>
                                        <a:latin typeface="Cambria Math" panose="02040503050406030204" pitchFamily="18" charset="0"/>
                                      </a:rPr>
                                      <m:t>𝑎𝑓𝑡𝑒𝑟</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214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245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336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228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336555420"/>
                      </a:ext>
                    </a:extLst>
                  </a:tr>
                  <a:tr h="205249">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𝐴</m:t>
                                    </m:r>
                                  </m:e>
                                  <m:sub>
                                    <m:r>
                                      <a:rPr lang="en-GB" sz="1200" spc="-15">
                                        <a:effectLst/>
                                        <a:latin typeface="Cambria Math" panose="02040503050406030204" pitchFamily="18" charset="0"/>
                                      </a:rPr>
                                      <m:t>𝐷</m:t>
                                    </m:r>
                                    <m:r>
                                      <a:rPr lang="en-GB" sz="1200" spc="-15">
                                        <a:effectLst/>
                                        <a:latin typeface="Cambria Math" panose="02040503050406030204" pitchFamily="18" charset="0"/>
                                      </a:rPr>
                                      <m:t>|</m:t>
                                    </m:r>
                                    <m:r>
                                      <a:rPr lang="en-GB" sz="1200" spc="-15">
                                        <a:effectLst/>
                                        <a:latin typeface="Cambria Math" panose="02040503050406030204" pitchFamily="18" charset="0"/>
                                      </a:rPr>
                                      <m:t>𝐷</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3">
                      <a:txBody>
                        <a:bodyPr/>
                        <a:lstStyle/>
                        <a:p>
                          <a:pPr marL="0" marR="0" algn="ctr">
                            <a:spcBef>
                              <a:spcPts val="0"/>
                            </a:spcBef>
                            <a:spcAft>
                              <a:spcPts val="0"/>
                            </a:spcAft>
                          </a:pPr>
                          <a:r>
                            <a:rPr lang="en-GB" sz="1200" spc="-15">
                              <a:effectLst/>
                            </a:rPr>
                            <a:t>0.970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0.965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0.946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5933845"/>
                      </a:ext>
                    </a:extLst>
                  </a:tr>
                  <a:tr h="21368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𝐴</m:t>
                                    </m:r>
                                  </m:e>
                                  <m:sub>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0.905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2176997843"/>
                      </a:ext>
                    </a:extLst>
                  </a:tr>
                  <a:tr h="21368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𝐴</m:t>
                                    </m:r>
                                  </m:e>
                                  <m:sub>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756464717"/>
                      </a:ext>
                    </a:extLst>
                  </a:tr>
                  <a:tr h="21368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𝐴</m:t>
                                    </m:r>
                                  </m:e>
                                  <m:sub>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r>
                                      <a:rPr lang="en-GB" sz="1200" spc="-15">
                                        <a:effectLst/>
                                        <a:latin typeface="Cambria Math" panose="02040503050406030204" pitchFamily="18" charset="0"/>
                                      </a:rPr>
                                      <m:t>|</m:t>
                                    </m:r>
                                    <m:r>
                                      <a:rPr lang="en-GB" sz="1200" spc="-15">
                                        <a:effectLst/>
                                        <a:latin typeface="Cambria Math" panose="02040503050406030204" pitchFamily="18" charset="0"/>
                                      </a:rPr>
                                      <m:t>𝐷</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395024472"/>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𝑎</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0.906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2444523343"/>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𝑏</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0.811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3096232232"/>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𝑐</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513343562"/>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𝛿</m:t>
                                </m:r>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0.791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0.805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410572167"/>
                      </a:ext>
                    </a:extLst>
                  </a:tr>
                  <a:tr h="205576">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𝑄</m:t>
                                    </m:r>
                                  </m:e>
                                  <m:sub>
                                    <m:r>
                                      <a:rPr lang="en-GB" sz="1200" spc="-15">
                                        <a:effectLst/>
                                        <a:latin typeface="Cambria Math" panose="02040503050406030204" pitchFamily="18" charset="0"/>
                                      </a:rPr>
                                      <m:t>𝑆𝑒𝑐𝑢𝑟𝑖𝑡𝑦</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0.594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0.836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0.593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0.831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0.584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0.826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3533983610"/>
                      </a:ext>
                    </a:extLst>
                  </a:tr>
                  <a:tr h="210937">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fi-FI" sz="1200" i="1" spc="-15">
                                        <a:effectLst/>
                                        <a:latin typeface="Cambria Math" panose="02040503050406030204" pitchFamily="18" charset="0"/>
                                      </a:rPr>
                                    </m:ctrlPr>
                                  </m:sSubSupPr>
                                  <m:e>
                                    <m:r>
                                      <a:rPr lang="en-GB" sz="1200" spc="-15">
                                        <a:effectLst/>
                                        <a:latin typeface="Cambria Math" panose="02040503050406030204" pitchFamily="18" charset="0"/>
                                      </a:rPr>
                                      <m:t>𝑄</m:t>
                                    </m:r>
                                  </m:e>
                                  <m:sub>
                                    <m:r>
                                      <a:rPr lang="en-GB" sz="1200" spc="-15">
                                        <a:effectLst/>
                                        <a:latin typeface="Cambria Math" panose="02040503050406030204" pitchFamily="18" charset="0"/>
                                      </a:rPr>
                                      <m:t>𝑆𝑒𝑐𝑢𝑟𝑖𝑡𝑦</m:t>
                                    </m:r>
                                  </m:sub>
                                  <m:sup>
                                    <m:r>
                                      <a:rPr lang="en-GB" sz="1200" spc="-15">
                                        <a:effectLst/>
                                        <a:latin typeface="Cambria Math" panose="02040503050406030204" pitchFamily="18" charset="0"/>
                                      </a:rPr>
                                      <m:t>∗</m:t>
                                    </m:r>
                                  </m:sup>
                                </m:sSubSup>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0.397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0.637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0.780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0.396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0.779</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0.388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219816970"/>
                      </a:ext>
                    </a:extLst>
                  </a:tr>
                  <a:tr h="210937">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fi-FI" sz="1200" i="1" spc="-15">
                                        <a:effectLst/>
                                        <a:latin typeface="Cambria Math" panose="02040503050406030204" pitchFamily="18" charset="0"/>
                                      </a:rPr>
                                    </m:ctrlPr>
                                  </m:sSubSupPr>
                                  <m:e>
                                    <m:r>
                                      <a:rPr lang="en-GB" sz="1200" spc="-15">
                                        <a:effectLst/>
                                        <a:latin typeface="Cambria Math" panose="02040503050406030204" pitchFamily="18" charset="0"/>
                                      </a:rPr>
                                      <m:t>𝑄</m:t>
                                    </m:r>
                                  </m:e>
                                  <m:sub>
                                    <m:r>
                                      <a:rPr lang="en-GB" sz="1200" spc="-15">
                                        <a:effectLst/>
                                        <a:latin typeface="Cambria Math" panose="02040503050406030204" pitchFamily="18" charset="0"/>
                                      </a:rPr>
                                      <m:t>𝑆𝑒𝑐𝑢𝑟𝑖𝑡𝑦</m:t>
                                    </m:r>
                                  </m:sub>
                                  <m:sup>
                                    <m:r>
                                      <a:rPr lang="en-GB" sz="1200" spc="-15">
                                        <a:effectLst/>
                                        <a:latin typeface="Cambria Math" panose="02040503050406030204" pitchFamily="18" charset="0"/>
                                      </a:rPr>
                                      <m:t>∗∗</m:t>
                                    </m:r>
                                  </m:sup>
                                </m:sSubSup>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0.110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0.110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0.109</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4264979048"/>
                      </a:ext>
                    </a:extLst>
                  </a:tr>
                  <a:tr h="21028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𝑄</m:t>
                                        </m:r>
                                      </m:e>
                                    </m:acc>
                                  </m:e>
                                  <m:sub>
                                    <m:r>
                                      <a:rPr lang="en-GB" sz="1200" spc="-15">
                                        <a:effectLst/>
                                        <a:latin typeface="Cambria Math" panose="02040503050406030204" pitchFamily="18" charset="0"/>
                                      </a:rPr>
                                      <m:t>𝑆𝑒𝑐𝑢𝑟𝑖𝑡𝑦</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0.367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0.366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2726196866"/>
                      </a:ext>
                    </a:extLst>
                  </a:tr>
                  <a:tr h="188314">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𝑄</m:t>
                                    </m:r>
                                  </m:e>
                                  <m:sub>
                                    <m:r>
                                      <a:rPr lang="en-GB" sz="1200" spc="-15">
                                        <a:effectLst/>
                                        <a:latin typeface="Cambria Math" panose="02040503050406030204" pitchFamily="18" charset="0"/>
                                      </a:rPr>
                                      <m:t>𝑀𝐿</m:t>
                                    </m:r>
                                    <m:r>
                                      <a:rPr lang="en-GB" sz="1200" spc="-15">
                                        <a:effectLst/>
                                        <a:latin typeface="Cambria Math" panose="02040503050406030204" pitchFamily="18" charset="0"/>
                                      </a:rPr>
                                      <m:t> </m:t>
                                    </m:r>
                                    <m:r>
                                      <a:rPr lang="en-GB" sz="1200" spc="-15">
                                        <a:effectLst/>
                                        <a:latin typeface="Cambria Math" panose="02040503050406030204" pitchFamily="18" charset="0"/>
                                      </a:rPr>
                                      <m:t>𝑇𝑜𝑙𝑒𝑟𝑎𝑛𝑐𝑒</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378491503"/>
                      </a:ext>
                    </a:extLst>
                  </a:tr>
                  <a:tr h="206230">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200" i="1" spc="-15">
                                        <a:effectLst/>
                                        <a:latin typeface="Cambria Math" panose="02040503050406030204" pitchFamily="18" charset="0"/>
                                      </a:rPr>
                                    </m:ctrlPr>
                                  </m:sSubPr>
                                  <m:e>
                                    <m:r>
                                      <a:rPr lang="en-GB" sz="1200" spc="-15">
                                        <a:effectLst/>
                                        <a:latin typeface="Cambria Math" panose="02040503050406030204" pitchFamily="18" charset="0"/>
                                      </a:rPr>
                                      <m:t>𝑄</m:t>
                                    </m:r>
                                  </m:e>
                                  <m:sub>
                                    <m:r>
                                      <a:rPr lang="en-GB" sz="1200" spc="-15">
                                        <a:effectLst/>
                                        <a:latin typeface="Cambria Math" panose="02040503050406030204" pitchFamily="18" charset="0"/>
                                      </a:rPr>
                                      <m:t>𝐸𝑓𝑓𝑖𝑐𝑖𝑒𝑛𝑐𝑦</m:t>
                                    </m:r>
                                  </m:sub>
                                </m:sSub>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0.791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0.805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262780133"/>
                      </a:ext>
                    </a:extLst>
                  </a:tr>
                  <a:tr h="850289">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GB" sz="1200" spc="-15">
                                    <a:effectLst/>
                                    <a:latin typeface="Cambria Math" panose="02040503050406030204" pitchFamily="18" charset="0"/>
                                  </a:rPr>
                                  <m:t>𝑄</m:t>
                                </m:r>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p>
                                  <m:sSupPr>
                                    <m:ctrlPr>
                                      <a:rPr lang="fi-FI" sz="1200" i="1" spc="-15">
                                        <a:effectLst/>
                                        <a:latin typeface="Cambria Math" panose="02040503050406030204" pitchFamily="18" charset="0"/>
                                      </a:rPr>
                                    </m:ctrlPr>
                                  </m:sSupPr>
                                  <m:e>
                                    <m:r>
                                      <a:rPr lang="en-GB" sz="1200" spc="-15">
                                        <a:effectLst/>
                                        <a:latin typeface="Cambria Math" panose="02040503050406030204" pitchFamily="18" charset="0"/>
                                      </a:rPr>
                                      <m:t>𝑄</m:t>
                                    </m:r>
                                  </m:e>
                                  <m:sup>
                                    <m:r>
                                      <a:rPr lang="en-GB" sz="1200" spc="-15">
                                        <a:effectLst/>
                                        <a:latin typeface="Cambria Math" panose="02040503050406030204" pitchFamily="18" charset="0"/>
                                      </a:rPr>
                                      <m:t>∗</m:t>
                                    </m:r>
                                  </m:sup>
                                </m:sSup>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p>
                                  <m:sSupPr>
                                    <m:ctrlPr>
                                      <a:rPr lang="fi-FI" sz="1200" i="1" spc="-15">
                                        <a:effectLst/>
                                        <a:latin typeface="Cambria Math" panose="02040503050406030204" pitchFamily="18" charset="0"/>
                                      </a:rPr>
                                    </m:ctrlPr>
                                  </m:sSupPr>
                                  <m:e>
                                    <m:r>
                                      <a:rPr lang="en-GB" sz="1200" spc="-15">
                                        <a:effectLst/>
                                        <a:latin typeface="Cambria Math" panose="02040503050406030204" pitchFamily="18" charset="0"/>
                                      </a:rPr>
                                      <m:t>𝑄</m:t>
                                    </m:r>
                                  </m:e>
                                  <m:sup>
                                    <m:r>
                                      <a:rPr lang="en-GB" sz="1200" spc="-15">
                                        <a:effectLst/>
                                        <a:latin typeface="Cambria Math" panose="02040503050406030204" pitchFamily="18" charset="0"/>
                                      </a:rPr>
                                      <m:t>∗∗</m:t>
                                    </m:r>
                                  </m:sup>
                                </m:sSup>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𝑄</m:t>
                                    </m:r>
                                  </m:e>
                                </m:acc>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0.767</a:t>
                          </a:r>
                          <a:endParaRPr lang="fi-FI" sz="1200">
                            <a:effectLst/>
                          </a:endParaRPr>
                        </a:p>
                        <a:p>
                          <a:pPr marL="0" marR="0" algn="ctr">
                            <a:spcBef>
                              <a:spcPts val="0"/>
                            </a:spcBef>
                            <a:spcAft>
                              <a:spcPts val="0"/>
                            </a:spcAft>
                          </a:pPr>
                          <a:r>
                            <a:rPr lang="en-GB" sz="1200" spc="-15">
                              <a:effectLst/>
                            </a:rPr>
                            <a:t>0.668</a:t>
                          </a:r>
                          <a:endParaRPr lang="fi-FI" sz="1200">
                            <a:effectLst/>
                          </a:endParaRPr>
                        </a:p>
                        <a:p>
                          <a:pPr marL="0" marR="0" algn="ctr">
                            <a:spcBef>
                              <a:spcPts val="0"/>
                            </a:spcBef>
                            <a:spcAft>
                              <a:spcPts val="0"/>
                            </a:spcAft>
                          </a:pPr>
                          <a:r>
                            <a:rPr lang="en-GB" sz="1200" spc="-15">
                              <a:effectLst/>
                            </a:rPr>
                            <a:t>0.525</a:t>
                          </a:r>
                          <a:endParaRPr lang="fi-FI" sz="1200">
                            <a:effectLst/>
                          </a:endParaRPr>
                        </a:p>
                        <a:p>
                          <a:pPr marL="0" marR="0" algn="ctr">
                            <a:spcBef>
                              <a:spcPts val="0"/>
                            </a:spcBef>
                            <a:spcAft>
                              <a:spcPts val="0"/>
                            </a:spcAft>
                          </a:pPr>
                          <a:r>
                            <a:rPr lang="en-GB" sz="1200" spc="-15">
                              <a:effectLst/>
                            </a:rPr>
                            <a:t>0.653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0.861</a:t>
                          </a:r>
                          <a:endParaRPr lang="fi-FI" sz="1200">
                            <a:effectLst/>
                          </a:endParaRPr>
                        </a:p>
                        <a:p>
                          <a:pPr marL="0" marR="0" algn="ctr">
                            <a:spcBef>
                              <a:spcPts val="0"/>
                            </a:spcBef>
                            <a:spcAft>
                              <a:spcPts val="0"/>
                            </a:spcAft>
                          </a:pPr>
                          <a:r>
                            <a:rPr lang="en-GB" sz="1200" spc="-15">
                              <a:effectLst/>
                            </a:rPr>
                            <a:t>0.762</a:t>
                          </a:r>
                          <a:endParaRPr lang="fi-FI" sz="1200">
                            <a:effectLst/>
                          </a:endParaRPr>
                        </a:p>
                        <a:p>
                          <a:pPr marL="0" marR="0" algn="ctr">
                            <a:spcBef>
                              <a:spcPts val="0"/>
                            </a:spcBef>
                            <a:spcAft>
                              <a:spcPts val="0"/>
                            </a:spcAft>
                          </a:pPr>
                          <a:r>
                            <a:rPr lang="en-GB" sz="1200" spc="-15">
                              <a:effectLst/>
                            </a:rPr>
                            <a:t>0.867</a:t>
                          </a:r>
                          <a:endParaRPr lang="fi-FI" sz="1200">
                            <a:effectLst/>
                          </a:endParaRPr>
                        </a:p>
                        <a:p>
                          <a:pPr marL="0" marR="0" algn="ctr">
                            <a:spcBef>
                              <a:spcPts val="0"/>
                            </a:spcBef>
                            <a:spcAft>
                              <a:spcPts val="0"/>
                            </a:spcAft>
                          </a:pPr>
                          <a:r>
                            <a:rPr lang="en-GB" sz="1200" spc="-15">
                              <a:effectLst/>
                            </a:rPr>
                            <a:t>0.830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0.887</a:t>
                          </a:r>
                          <a:endParaRPr lang="fi-FI" sz="1200">
                            <a:effectLst/>
                          </a:endParaRPr>
                        </a:p>
                        <a:p>
                          <a:pPr marL="0" marR="0" algn="ctr">
                            <a:spcBef>
                              <a:spcPts val="0"/>
                            </a:spcBef>
                            <a:spcAft>
                              <a:spcPts val="0"/>
                            </a:spcAft>
                          </a:pPr>
                          <a:r>
                            <a:rPr lang="en-GB" sz="1200" spc="-15">
                              <a:effectLst/>
                            </a:rPr>
                            <a:t>0.811</a:t>
                          </a:r>
                          <a:endParaRPr lang="fi-FI" sz="1200">
                            <a:effectLst/>
                          </a:endParaRPr>
                        </a:p>
                        <a:p>
                          <a:pPr marL="0" marR="0" algn="ctr">
                            <a:spcBef>
                              <a:spcPts val="0"/>
                            </a:spcBef>
                            <a:spcAft>
                              <a:spcPts val="0"/>
                            </a:spcAft>
                          </a:pPr>
                          <a:r>
                            <a:rPr lang="en-GB" sz="1200" spc="-15">
                              <a:effectLst/>
                            </a:rPr>
                            <a:t>0.888</a:t>
                          </a:r>
                          <a:endParaRPr lang="fi-FI" sz="1200">
                            <a:effectLst/>
                          </a:endParaRPr>
                        </a:p>
                        <a:p>
                          <a:pPr marL="0" marR="0" algn="ctr">
                            <a:spcBef>
                              <a:spcPts val="0"/>
                            </a:spcBef>
                            <a:spcAft>
                              <a:spcPts val="0"/>
                            </a:spcAft>
                          </a:pPr>
                          <a:r>
                            <a:rPr lang="en-GB" sz="1200" spc="-15">
                              <a:effectLst/>
                            </a:rPr>
                            <a:t>0.862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0.761</a:t>
                          </a:r>
                          <a:endParaRPr lang="fi-FI" sz="1200">
                            <a:effectLst/>
                          </a:endParaRPr>
                        </a:p>
                        <a:p>
                          <a:pPr marL="0" marR="0" algn="ctr">
                            <a:spcBef>
                              <a:spcPts val="0"/>
                            </a:spcBef>
                            <a:spcAft>
                              <a:spcPts val="0"/>
                            </a:spcAft>
                          </a:pPr>
                          <a:r>
                            <a:rPr lang="en-GB" sz="1200" spc="-15">
                              <a:effectLst/>
                            </a:rPr>
                            <a:t>0.663</a:t>
                          </a:r>
                          <a:endParaRPr lang="fi-FI" sz="1200">
                            <a:effectLst/>
                          </a:endParaRPr>
                        </a:p>
                        <a:p>
                          <a:pPr marL="0" marR="0" algn="ctr">
                            <a:spcBef>
                              <a:spcPts val="0"/>
                            </a:spcBef>
                            <a:spcAft>
                              <a:spcPts val="0"/>
                            </a:spcAft>
                          </a:pPr>
                          <a:r>
                            <a:rPr lang="en-GB" sz="1200" spc="-15">
                              <a:effectLst/>
                            </a:rPr>
                            <a:t>0.520</a:t>
                          </a:r>
                          <a:endParaRPr lang="fi-FI" sz="1200">
                            <a:effectLst/>
                          </a:endParaRPr>
                        </a:p>
                        <a:p>
                          <a:pPr marL="0" marR="0" algn="ctr">
                            <a:spcBef>
                              <a:spcPts val="0"/>
                            </a:spcBef>
                            <a:spcAft>
                              <a:spcPts val="0"/>
                            </a:spcAft>
                          </a:pPr>
                          <a:r>
                            <a:rPr lang="en-GB" sz="1200" spc="-15">
                              <a:effectLst/>
                            </a:rPr>
                            <a:t>0.648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0.853</a:t>
                          </a:r>
                          <a:endParaRPr lang="fi-FI" sz="1200">
                            <a:effectLst/>
                          </a:endParaRPr>
                        </a:p>
                        <a:p>
                          <a:pPr marL="0" marR="0" algn="ctr">
                            <a:spcBef>
                              <a:spcPts val="0"/>
                            </a:spcBef>
                            <a:spcAft>
                              <a:spcPts val="0"/>
                            </a:spcAft>
                          </a:pPr>
                          <a:r>
                            <a:rPr lang="en-GB" sz="1200" spc="-15">
                              <a:effectLst/>
                            </a:rPr>
                            <a:t>0.752</a:t>
                          </a:r>
                          <a:endParaRPr lang="fi-FI" sz="1200">
                            <a:effectLst/>
                          </a:endParaRPr>
                        </a:p>
                        <a:p>
                          <a:pPr marL="0" marR="0" algn="ctr">
                            <a:spcBef>
                              <a:spcPts val="0"/>
                            </a:spcBef>
                            <a:spcAft>
                              <a:spcPts val="0"/>
                            </a:spcAft>
                          </a:pPr>
                          <a:r>
                            <a:rPr lang="en-GB" sz="1200" spc="-15">
                              <a:effectLst/>
                            </a:rPr>
                            <a:t>0.857</a:t>
                          </a:r>
                          <a:endParaRPr lang="fi-FI" sz="1200">
                            <a:effectLst/>
                          </a:endParaRPr>
                        </a:p>
                        <a:p>
                          <a:pPr marL="0" marR="0" algn="ctr">
                            <a:spcBef>
                              <a:spcPts val="0"/>
                            </a:spcBef>
                            <a:spcAft>
                              <a:spcPts val="0"/>
                            </a:spcAft>
                          </a:pPr>
                          <a:r>
                            <a:rPr lang="en-GB" sz="1200" spc="-15">
                              <a:effectLst/>
                            </a:rPr>
                            <a:t>0.821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0.878</a:t>
                          </a:r>
                          <a:endParaRPr lang="fi-FI" sz="1200">
                            <a:effectLst/>
                          </a:endParaRPr>
                        </a:p>
                        <a:p>
                          <a:pPr marL="0" marR="0" algn="ctr">
                            <a:spcBef>
                              <a:spcPts val="0"/>
                            </a:spcBef>
                            <a:spcAft>
                              <a:spcPts val="0"/>
                            </a:spcAft>
                          </a:pPr>
                          <a:r>
                            <a:rPr lang="en-GB" sz="1200" spc="-15">
                              <a:effectLst/>
                            </a:rPr>
                            <a:t>0.801</a:t>
                          </a:r>
                          <a:endParaRPr lang="fi-FI" sz="1200">
                            <a:effectLst/>
                          </a:endParaRPr>
                        </a:p>
                        <a:p>
                          <a:pPr marL="0" marR="0" algn="ctr">
                            <a:spcBef>
                              <a:spcPts val="0"/>
                            </a:spcBef>
                            <a:spcAft>
                              <a:spcPts val="0"/>
                            </a:spcAft>
                          </a:pPr>
                          <a:r>
                            <a:rPr lang="en-GB" sz="1200" spc="-15">
                              <a:effectLst/>
                            </a:rPr>
                            <a:t>0.878</a:t>
                          </a:r>
                          <a:endParaRPr lang="fi-FI" sz="1200">
                            <a:effectLst/>
                          </a:endParaRPr>
                        </a:p>
                        <a:p>
                          <a:pPr marL="0" marR="0" algn="ctr">
                            <a:spcBef>
                              <a:spcPts val="0"/>
                            </a:spcBef>
                            <a:spcAft>
                              <a:spcPts val="0"/>
                            </a:spcAft>
                          </a:pPr>
                          <a:r>
                            <a:rPr lang="en-GB" sz="1200" spc="-15">
                              <a:effectLst/>
                            </a:rPr>
                            <a:t>0.852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0.768</a:t>
                          </a:r>
                          <a:endParaRPr lang="fi-FI" sz="1200">
                            <a:effectLst/>
                          </a:endParaRPr>
                        </a:p>
                        <a:p>
                          <a:pPr marL="0" marR="0" algn="ctr">
                            <a:spcBef>
                              <a:spcPts val="0"/>
                            </a:spcBef>
                            <a:spcAft>
                              <a:spcPts val="0"/>
                            </a:spcAft>
                          </a:pPr>
                          <a:r>
                            <a:rPr lang="en-GB" sz="1200" spc="-15">
                              <a:effectLst/>
                            </a:rPr>
                            <a:t>0.670</a:t>
                          </a:r>
                          <a:endParaRPr lang="fi-FI" sz="1200">
                            <a:effectLst/>
                          </a:endParaRPr>
                        </a:p>
                        <a:p>
                          <a:pPr marL="0" marR="0" algn="ctr">
                            <a:spcBef>
                              <a:spcPts val="0"/>
                            </a:spcBef>
                            <a:spcAft>
                              <a:spcPts val="0"/>
                            </a:spcAft>
                          </a:pPr>
                          <a:r>
                            <a:rPr lang="en-GB" sz="1200" spc="-15">
                              <a:effectLst/>
                            </a:rPr>
                            <a:t>0.531</a:t>
                          </a:r>
                          <a:endParaRPr lang="fi-FI" sz="1200">
                            <a:effectLst/>
                          </a:endParaRPr>
                        </a:p>
                        <a:p>
                          <a:pPr marL="0" marR="0" algn="ctr">
                            <a:spcBef>
                              <a:spcPts val="0"/>
                            </a:spcBef>
                            <a:spcAft>
                              <a:spcPts val="0"/>
                            </a:spcAft>
                          </a:pPr>
                          <a:r>
                            <a:rPr lang="en-GB" sz="1200" spc="-15">
                              <a:effectLst/>
                            </a:rPr>
                            <a:t>0.656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0.866</a:t>
                          </a:r>
                          <a:endParaRPr lang="fi-FI" sz="1200">
                            <a:effectLst/>
                          </a:endParaRPr>
                        </a:p>
                        <a:p>
                          <a:pPr marL="0" marR="0" algn="ctr">
                            <a:spcBef>
                              <a:spcPts val="0"/>
                            </a:spcBef>
                            <a:spcAft>
                              <a:spcPts val="0"/>
                            </a:spcAft>
                          </a:pPr>
                          <a:r>
                            <a:rPr lang="en-GB" sz="1200" spc="-15">
                              <a:effectLst/>
                            </a:rPr>
                            <a:t>0.766</a:t>
                          </a:r>
                          <a:endParaRPr lang="fi-FI" sz="1200">
                            <a:effectLst/>
                          </a:endParaRPr>
                        </a:p>
                        <a:p>
                          <a:pPr marL="0" marR="0" algn="ctr">
                            <a:spcBef>
                              <a:spcPts val="0"/>
                            </a:spcBef>
                            <a:spcAft>
                              <a:spcPts val="0"/>
                            </a:spcAft>
                          </a:pPr>
                          <a:r>
                            <a:rPr lang="en-GB" sz="1200" spc="-15">
                              <a:effectLst/>
                            </a:rPr>
                            <a:t>0.870</a:t>
                          </a:r>
                          <a:endParaRPr lang="fi-FI" sz="1200">
                            <a:effectLst/>
                          </a:endParaRPr>
                        </a:p>
                        <a:p>
                          <a:pPr marL="0" marR="0" algn="ctr">
                            <a:spcBef>
                              <a:spcPts val="0"/>
                            </a:spcBef>
                            <a:spcAft>
                              <a:spcPts val="0"/>
                            </a:spcAft>
                          </a:pPr>
                          <a:r>
                            <a:rPr lang="en-GB" sz="1200" spc="-15">
                              <a:effectLst/>
                            </a:rPr>
                            <a:t>0.834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0.892</a:t>
                          </a:r>
                          <a:endParaRPr lang="fi-FI" sz="1200">
                            <a:effectLst/>
                          </a:endParaRPr>
                        </a:p>
                        <a:p>
                          <a:pPr marL="0" marR="0" algn="ctr">
                            <a:spcBef>
                              <a:spcPts val="0"/>
                            </a:spcBef>
                            <a:spcAft>
                              <a:spcPts val="0"/>
                            </a:spcAft>
                          </a:pPr>
                          <a:r>
                            <a:rPr lang="en-GB" sz="1200" spc="-15">
                              <a:effectLst/>
                            </a:rPr>
                            <a:t>0.812</a:t>
                          </a:r>
                          <a:endParaRPr lang="fi-FI" sz="1200">
                            <a:effectLst/>
                          </a:endParaRPr>
                        </a:p>
                        <a:p>
                          <a:pPr marL="0" marR="0" algn="ctr">
                            <a:spcBef>
                              <a:spcPts val="0"/>
                            </a:spcBef>
                            <a:spcAft>
                              <a:spcPts val="0"/>
                            </a:spcAft>
                          </a:pPr>
                          <a:r>
                            <a:rPr lang="en-GB" sz="1200" spc="-15">
                              <a:effectLst/>
                            </a:rPr>
                            <a:t>0.886</a:t>
                          </a:r>
                          <a:endParaRPr lang="fi-FI" sz="1200">
                            <a:effectLst/>
                          </a:endParaRPr>
                        </a:p>
                        <a:p>
                          <a:pPr marL="0" marR="0" algn="ctr">
                            <a:spcBef>
                              <a:spcPts val="0"/>
                            </a:spcBef>
                            <a:spcAft>
                              <a:spcPts val="0"/>
                            </a:spcAft>
                          </a:pPr>
                          <a:r>
                            <a:rPr lang="en-GB" sz="1200" spc="-15">
                              <a:effectLst/>
                            </a:rPr>
                            <a:t>0.863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010513856"/>
                      </a:ext>
                    </a:extLst>
                  </a:tr>
                  <a:tr h="870755">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𝑄</m:t>
                                    </m:r>
                                  </m:e>
                                </m:acc>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p>
                                  <m:sSupPr>
                                    <m:ctrlPr>
                                      <a:rPr lang="fi-FI" sz="1200" i="1" spc="-15">
                                        <a:effectLst/>
                                        <a:latin typeface="Cambria Math" panose="02040503050406030204" pitchFamily="18" charset="0"/>
                                      </a:rPr>
                                    </m:ctrlPr>
                                  </m:sSupPr>
                                  <m:e>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𝑄</m:t>
                                        </m:r>
                                      </m:e>
                                    </m:acc>
                                  </m:e>
                                  <m:sup>
                                    <m:r>
                                      <a:rPr lang="en-GB" sz="1200" spc="-15">
                                        <a:effectLst/>
                                        <a:latin typeface="Cambria Math" panose="02040503050406030204" pitchFamily="18" charset="0"/>
                                      </a:rPr>
                                      <m:t>∗</m:t>
                                    </m:r>
                                  </m:sup>
                                </m:sSup>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p>
                                  <m:sSupPr>
                                    <m:ctrlPr>
                                      <a:rPr lang="fi-FI" sz="1200" i="1" spc="-15">
                                        <a:effectLst/>
                                        <a:latin typeface="Cambria Math" panose="02040503050406030204" pitchFamily="18" charset="0"/>
                                      </a:rPr>
                                    </m:ctrlPr>
                                  </m:sSupPr>
                                  <m:e>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𝑄</m:t>
                                        </m:r>
                                      </m:e>
                                    </m:acc>
                                  </m:e>
                                  <m:sup>
                                    <m:r>
                                      <a:rPr lang="en-GB" sz="1200" spc="-15">
                                        <a:effectLst/>
                                        <a:latin typeface="Cambria Math" panose="02040503050406030204" pitchFamily="18" charset="0"/>
                                      </a:rPr>
                                      <m:t>∗∗</m:t>
                                    </m:r>
                                  </m:sup>
                                </m:sSup>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fi-FI" sz="1200" i="1" spc="-15">
                                        <a:effectLst/>
                                        <a:latin typeface="Cambria Math" panose="02040503050406030204" pitchFamily="18" charset="0"/>
                                      </a:rPr>
                                    </m:ctrlPr>
                                  </m:accPr>
                                  <m:e>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𝑄</m:t>
                                        </m:r>
                                      </m:e>
                                    </m:acc>
                                  </m:e>
                                </m:acc>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0.747</a:t>
                          </a:r>
                          <a:endParaRPr lang="fi-FI" sz="1200">
                            <a:effectLst/>
                          </a:endParaRPr>
                        </a:p>
                        <a:p>
                          <a:pPr marL="0" marR="0" algn="ctr">
                            <a:spcBef>
                              <a:spcPts val="0"/>
                            </a:spcBef>
                            <a:spcAft>
                              <a:spcPts val="0"/>
                            </a:spcAft>
                          </a:pPr>
                          <a:r>
                            <a:rPr lang="en-GB" sz="1200" spc="-15">
                              <a:effectLst/>
                            </a:rPr>
                            <a:t>0.610</a:t>
                          </a:r>
                          <a:endParaRPr lang="fi-FI" sz="1200">
                            <a:effectLst/>
                          </a:endParaRPr>
                        </a:p>
                        <a:p>
                          <a:pPr marL="0" marR="0" algn="ctr">
                            <a:spcBef>
                              <a:spcPts val="0"/>
                            </a:spcBef>
                            <a:spcAft>
                              <a:spcPts val="0"/>
                            </a:spcAft>
                          </a:pPr>
                          <a:r>
                            <a:rPr lang="en-GB" sz="1200" spc="-15">
                              <a:effectLst/>
                            </a:rPr>
                            <a:t>0.321</a:t>
                          </a:r>
                          <a:endParaRPr lang="fi-FI" sz="1200">
                            <a:effectLst/>
                          </a:endParaRPr>
                        </a:p>
                        <a:p>
                          <a:pPr marL="0" marR="0" algn="ctr">
                            <a:spcBef>
                              <a:spcPts val="0"/>
                            </a:spcBef>
                            <a:spcAft>
                              <a:spcPts val="0"/>
                            </a:spcAft>
                          </a:pPr>
                          <a:r>
                            <a:rPr lang="en-GB" sz="1200" spc="-15">
                              <a:effectLst/>
                            </a:rPr>
                            <a:t>0.587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0.859</a:t>
                          </a:r>
                          <a:endParaRPr lang="fi-FI" sz="1200">
                            <a:effectLst/>
                          </a:endParaRPr>
                        </a:p>
                        <a:p>
                          <a:pPr marL="0" marR="0" algn="ctr">
                            <a:spcBef>
                              <a:spcPts val="0"/>
                            </a:spcBef>
                            <a:spcAft>
                              <a:spcPts val="0"/>
                            </a:spcAft>
                          </a:pPr>
                          <a:r>
                            <a:rPr lang="en-GB" sz="1200" spc="-15">
                              <a:effectLst/>
                            </a:rPr>
                            <a:t>0.750</a:t>
                          </a:r>
                          <a:endParaRPr lang="fi-FI" sz="1200">
                            <a:effectLst/>
                          </a:endParaRPr>
                        </a:p>
                        <a:p>
                          <a:pPr marL="0" marR="0" algn="ctr">
                            <a:spcBef>
                              <a:spcPts val="0"/>
                            </a:spcBef>
                            <a:spcAft>
                              <a:spcPts val="0"/>
                            </a:spcAft>
                          </a:pPr>
                          <a:r>
                            <a:rPr lang="en-GB" sz="1200" spc="-15">
                              <a:effectLst/>
                            </a:rPr>
                            <a:t>0.865</a:t>
                          </a:r>
                          <a:endParaRPr lang="fi-FI" sz="1200">
                            <a:effectLst/>
                          </a:endParaRPr>
                        </a:p>
                        <a:p>
                          <a:pPr marL="0" marR="0" algn="ctr">
                            <a:spcBef>
                              <a:spcPts val="0"/>
                            </a:spcBef>
                            <a:spcAft>
                              <a:spcPts val="0"/>
                            </a:spcAft>
                          </a:pPr>
                          <a:r>
                            <a:rPr lang="en-GB" sz="1200" spc="-15">
                              <a:effectLst/>
                            </a:rPr>
                            <a:t>0.826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0.883</a:t>
                          </a:r>
                          <a:endParaRPr lang="fi-FI" sz="1200">
                            <a:effectLst/>
                          </a:endParaRPr>
                        </a:p>
                        <a:p>
                          <a:pPr marL="0" marR="0" algn="ctr">
                            <a:spcBef>
                              <a:spcPts val="0"/>
                            </a:spcBef>
                            <a:spcAft>
                              <a:spcPts val="0"/>
                            </a:spcAft>
                          </a:pPr>
                          <a:r>
                            <a:rPr lang="en-GB" sz="1200" spc="-15">
                              <a:effectLst/>
                            </a:rPr>
                            <a:t>0.807</a:t>
                          </a:r>
                          <a:endParaRPr lang="fi-FI" sz="1200">
                            <a:effectLst/>
                          </a:endParaRPr>
                        </a:p>
                        <a:p>
                          <a:pPr marL="0" marR="0" algn="ctr">
                            <a:spcBef>
                              <a:spcPts val="0"/>
                            </a:spcBef>
                            <a:spcAft>
                              <a:spcPts val="0"/>
                            </a:spcAft>
                          </a:pPr>
                          <a:r>
                            <a:rPr lang="en-GB" sz="1200" spc="-15">
                              <a:effectLst/>
                            </a:rPr>
                            <a:t>0.883</a:t>
                          </a:r>
                          <a:endParaRPr lang="fi-FI" sz="1200">
                            <a:effectLst/>
                          </a:endParaRPr>
                        </a:p>
                        <a:p>
                          <a:pPr marL="0" marR="0" algn="ctr">
                            <a:spcBef>
                              <a:spcPts val="0"/>
                            </a:spcBef>
                            <a:spcAft>
                              <a:spcPts val="0"/>
                            </a:spcAft>
                          </a:pPr>
                          <a:r>
                            <a:rPr lang="en-GB" sz="1200" spc="-15">
                              <a:effectLst/>
                            </a:rPr>
                            <a:t>0.858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0.742</a:t>
                          </a:r>
                          <a:endParaRPr lang="fi-FI" sz="1200">
                            <a:effectLst/>
                          </a:endParaRPr>
                        </a:p>
                        <a:p>
                          <a:pPr marL="0" marR="0" algn="ctr">
                            <a:spcBef>
                              <a:spcPts val="0"/>
                            </a:spcBef>
                            <a:spcAft>
                              <a:spcPts val="0"/>
                            </a:spcAft>
                          </a:pPr>
                          <a:r>
                            <a:rPr lang="en-GB" sz="1200" spc="-15">
                              <a:effectLst/>
                            </a:rPr>
                            <a:t>0.606</a:t>
                          </a:r>
                          <a:endParaRPr lang="fi-FI" sz="1200">
                            <a:effectLst/>
                          </a:endParaRPr>
                        </a:p>
                        <a:p>
                          <a:pPr marL="0" marR="0" algn="ctr">
                            <a:spcBef>
                              <a:spcPts val="0"/>
                            </a:spcBef>
                            <a:spcAft>
                              <a:spcPts val="0"/>
                            </a:spcAft>
                          </a:pPr>
                          <a:r>
                            <a:rPr lang="en-GB" sz="1200" spc="-15">
                              <a:effectLst/>
                            </a:rPr>
                            <a:t>0.319</a:t>
                          </a:r>
                          <a:endParaRPr lang="fi-FI" sz="1200">
                            <a:effectLst/>
                          </a:endParaRPr>
                        </a:p>
                        <a:p>
                          <a:pPr marL="0" marR="0" algn="ctr">
                            <a:spcBef>
                              <a:spcPts val="0"/>
                            </a:spcBef>
                            <a:spcAft>
                              <a:spcPts val="0"/>
                            </a:spcAft>
                          </a:pPr>
                          <a:r>
                            <a:rPr lang="en-GB" sz="1200" spc="-15">
                              <a:effectLst/>
                            </a:rPr>
                            <a:t>0.583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0.851</a:t>
                          </a:r>
                          <a:endParaRPr lang="fi-FI" sz="1200">
                            <a:effectLst/>
                          </a:endParaRPr>
                        </a:p>
                        <a:p>
                          <a:pPr marL="0" marR="0" algn="ctr">
                            <a:spcBef>
                              <a:spcPts val="0"/>
                            </a:spcBef>
                            <a:spcAft>
                              <a:spcPts val="0"/>
                            </a:spcAft>
                          </a:pPr>
                          <a:r>
                            <a:rPr lang="en-GB" sz="1200" spc="-15">
                              <a:effectLst/>
                            </a:rPr>
                            <a:t>0.741</a:t>
                          </a:r>
                          <a:endParaRPr lang="fi-FI" sz="1200">
                            <a:effectLst/>
                          </a:endParaRPr>
                        </a:p>
                        <a:p>
                          <a:pPr marL="0" marR="0" algn="ctr">
                            <a:spcBef>
                              <a:spcPts val="0"/>
                            </a:spcBef>
                            <a:spcAft>
                              <a:spcPts val="0"/>
                            </a:spcAft>
                          </a:pPr>
                          <a:r>
                            <a:rPr lang="en-GB" sz="1200" spc="-15">
                              <a:effectLst/>
                            </a:rPr>
                            <a:t>0.855</a:t>
                          </a:r>
                          <a:endParaRPr lang="fi-FI" sz="1200">
                            <a:effectLst/>
                          </a:endParaRPr>
                        </a:p>
                        <a:p>
                          <a:pPr marL="0" marR="0" algn="ctr">
                            <a:spcBef>
                              <a:spcPts val="0"/>
                            </a:spcBef>
                            <a:spcAft>
                              <a:spcPts val="0"/>
                            </a:spcAft>
                          </a:pPr>
                          <a:r>
                            <a:rPr lang="en-GB" sz="1200" spc="-15">
                              <a:effectLst/>
                            </a:rPr>
                            <a:t>0.817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0.872</a:t>
                          </a:r>
                          <a:endParaRPr lang="fi-FI" sz="1200">
                            <a:effectLst/>
                          </a:endParaRPr>
                        </a:p>
                        <a:p>
                          <a:pPr marL="0" marR="0" algn="ctr">
                            <a:spcBef>
                              <a:spcPts val="0"/>
                            </a:spcBef>
                            <a:spcAft>
                              <a:spcPts val="0"/>
                            </a:spcAft>
                          </a:pPr>
                          <a:r>
                            <a:rPr lang="en-GB" sz="1200" spc="-15">
                              <a:effectLst/>
                            </a:rPr>
                            <a:t>0.797</a:t>
                          </a:r>
                          <a:endParaRPr lang="fi-FI" sz="1200">
                            <a:effectLst/>
                          </a:endParaRPr>
                        </a:p>
                        <a:p>
                          <a:pPr marL="0" marR="0" algn="ctr">
                            <a:spcBef>
                              <a:spcPts val="0"/>
                            </a:spcBef>
                            <a:spcAft>
                              <a:spcPts val="0"/>
                            </a:spcAft>
                          </a:pPr>
                          <a:r>
                            <a:rPr lang="en-GB" sz="1200" spc="-15">
                              <a:effectLst/>
                            </a:rPr>
                            <a:t>0.872</a:t>
                          </a:r>
                          <a:endParaRPr lang="fi-FI" sz="1200">
                            <a:effectLst/>
                          </a:endParaRPr>
                        </a:p>
                        <a:p>
                          <a:pPr marL="0" marR="0" algn="ctr">
                            <a:spcBef>
                              <a:spcPts val="0"/>
                            </a:spcBef>
                            <a:spcAft>
                              <a:spcPts val="0"/>
                            </a:spcAft>
                          </a:pPr>
                          <a:r>
                            <a:rPr lang="en-GB" sz="1200" spc="-15">
                              <a:effectLst/>
                            </a:rPr>
                            <a:t>0.848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0.746</a:t>
                          </a:r>
                          <a:endParaRPr lang="fi-FI" sz="1200">
                            <a:effectLst/>
                          </a:endParaRPr>
                        </a:p>
                        <a:p>
                          <a:pPr marL="0" marR="0" algn="ctr">
                            <a:spcBef>
                              <a:spcPts val="0"/>
                            </a:spcBef>
                            <a:spcAft>
                              <a:spcPts val="0"/>
                            </a:spcAft>
                          </a:pPr>
                          <a:r>
                            <a:rPr lang="en-GB" sz="1200" spc="-15">
                              <a:effectLst/>
                            </a:rPr>
                            <a:t>0.608</a:t>
                          </a:r>
                          <a:endParaRPr lang="fi-FI" sz="1200">
                            <a:effectLst/>
                          </a:endParaRPr>
                        </a:p>
                        <a:p>
                          <a:pPr marL="0" marR="0" algn="ctr">
                            <a:spcBef>
                              <a:spcPts val="0"/>
                            </a:spcBef>
                            <a:spcAft>
                              <a:spcPts val="0"/>
                            </a:spcAft>
                          </a:pPr>
                          <a:r>
                            <a:rPr lang="en-GB" sz="1200" spc="-15">
                              <a:effectLst/>
                            </a:rPr>
                            <a:t>0.322</a:t>
                          </a:r>
                          <a:endParaRPr lang="fi-FI" sz="1200">
                            <a:effectLst/>
                          </a:endParaRPr>
                        </a:p>
                        <a:p>
                          <a:pPr marL="0" marR="0" algn="ctr">
                            <a:spcBef>
                              <a:spcPts val="0"/>
                            </a:spcBef>
                            <a:spcAft>
                              <a:spcPts val="0"/>
                            </a:spcAft>
                          </a:pPr>
                          <a:r>
                            <a:rPr lang="en-GB" sz="1200" spc="-15">
                              <a:effectLst/>
                            </a:rPr>
                            <a:t>0.585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0.865</a:t>
                          </a:r>
                          <a:endParaRPr lang="fi-FI" sz="1200">
                            <a:effectLst/>
                          </a:endParaRPr>
                        </a:p>
                        <a:p>
                          <a:pPr marL="0" marR="0" algn="ctr">
                            <a:spcBef>
                              <a:spcPts val="0"/>
                            </a:spcBef>
                            <a:spcAft>
                              <a:spcPts val="0"/>
                            </a:spcAft>
                          </a:pPr>
                          <a:r>
                            <a:rPr lang="en-GB" sz="1200" spc="-15">
                              <a:effectLst/>
                            </a:rPr>
                            <a:t>0.752</a:t>
                          </a:r>
                          <a:endParaRPr lang="fi-FI" sz="1200">
                            <a:effectLst/>
                          </a:endParaRPr>
                        </a:p>
                        <a:p>
                          <a:pPr marL="0" marR="0" algn="ctr">
                            <a:spcBef>
                              <a:spcPts val="0"/>
                            </a:spcBef>
                            <a:spcAft>
                              <a:spcPts val="0"/>
                            </a:spcAft>
                          </a:pPr>
                          <a:r>
                            <a:rPr lang="en-GB" sz="1200" spc="-15">
                              <a:effectLst/>
                            </a:rPr>
                            <a:t>0.869</a:t>
                          </a:r>
                          <a:endParaRPr lang="fi-FI" sz="1200">
                            <a:effectLst/>
                          </a:endParaRPr>
                        </a:p>
                        <a:p>
                          <a:pPr marL="0" marR="0" algn="ctr">
                            <a:spcBef>
                              <a:spcPts val="0"/>
                            </a:spcBef>
                            <a:spcAft>
                              <a:spcPts val="0"/>
                            </a:spcAft>
                          </a:pPr>
                          <a:r>
                            <a:rPr lang="en-GB" sz="1200" spc="-15">
                              <a:effectLst/>
                            </a:rPr>
                            <a:t>0.830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0.890</a:t>
                          </a:r>
                          <a:endParaRPr lang="fi-FI" sz="1200">
                            <a:effectLst/>
                          </a:endParaRPr>
                        </a:p>
                        <a:p>
                          <a:pPr marL="0" marR="0" algn="ctr">
                            <a:spcBef>
                              <a:spcPts val="0"/>
                            </a:spcBef>
                            <a:spcAft>
                              <a:spcPts val="0"/>
                            </a:spcAft>
                          </a:pPr>
                          <a:r>
                            <a:rPr lang="en-GB" sz="1200" spc="-15">
                              <a:effectLst/>
                            </a:rPr>
                            <a:t>0.810</a:t>
                          </a:r>
                          <a:endParaRPr lang="fi-FI" sz="1200">
                            <a:effectLst/>
                          </a:endParaRPr>
                        </a:p>
                        <a:p>
                          <a:pPr marL="0" marR="0" algn="ctr">
                            <a:spcBef>
                              <a:spcPts val="0"/>
                            </a:spcBef>
                            <a:spcAft>
                              <a:spcPts val="0"/>
                            </a:spcAft>
                          </a:pPr>
                          <a:r>
                            <a:rPr lang="en-GB" sz="1200" spc="-15">
                              <a:effectLst/>
                            </a:rPr>
                            <a:t>0.885</a:t>
                          </a:r>
                          <a:endParaRPr lang="fi-FI" sz="1200">
                            <a:effectLst/>
                          </a:endParaRPr>
                        </a:p>
                        <a:p>
                          <a:pPr marL="0" marR="0" algn="ctr">
                            <a:spcBef>
                              <a:spcPts val="0"/>
                            </a:spcBef>
                            <a:spcAft>
                              <a:spcPts val="0"/>
                            </a:spcAft>
                          </a:pPr>
                          <a:r>
                            <a:rPr lang="en-GB" sz="1200" spc="-15">
                              <a:effectLst/>
                            </a:rPr>
                            <a:t>0.862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4185081755"/>
                      </a:ext>
                    </a:extLst>
                  </a:tr>
                  <a:tr h="220353">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ℚ</m:t>
                                    </m:r>
                                  </m:e>
                                </m:acc>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9">
                      <a:txBody>
                        <a:bodyPr/>
                        <a:lstStyle/>
                        <a:p>
                          <a:pPr marL="0" marR="0" algn="just">
                            <a:spcBef>
                              <a:spcPts val="0"/>
                            </a:spcBef>
                            <a:spcAft>
                              <a:spcPts val="0"/>
                            </a:spcAft>
                          </a:pPr>
                          <a:r>
                            <a:rPr lang="en-GB" sz="1200" spc="-15">
                              <a:effectLst/>
                            </a:rPr>
                            <a:t>   </a:t>
                          </a:r>
                          <a:r>
                            <a:rPr lang="en-GB" sz="1200" u="sng" spc="-15">
                              <a:effectLst/>
                            </a:rPr>
                            <a:t>0.780</a:t>
                          </a:r>
                          <a:r>
                            <a:rPr lang="en-GB" sz="1200" spc="-15">
                              <a:effectLst/>
                            </a:rPr>
                            <a:t>       {  0.652 (</a:t>
                          </a:r>
                          <a14:m>
                            <m:oMath xmlns:m="http://schemas.openxmlformats.org/officeDocument/2006/math">
                              <m:r>
                                <m:rPr>
                                  <m:sty m:val="p"/>
                                </m:rPr>
                                <a:rPr lang="en-GB" sz="1200" spc="-15">
                                  <a:effectLst/>
                                  <a:latin typeface="Cambria Math" panose="02040503050406030204" pitchFamily="18" charset="0"/>
                                </a:rPr>
                                <m:t>d</m:t>
                              </m:r>
                              <m:r>
                                <a:rPr lang="en-GB" sz="1200" spc="-15">
                                  <a:effectLst/>
                                  <a:latin typeface="Cambria Math" panose="02040503050406030204" pitchFamily="18" charset="0"/>
                                </a:rPr>
                                <m:t>=1</m:t>
                              </m:r>
                            </m:oMath>
                          </a14:m>
                          <a:r>
                            <a:rPr lang="en-GB" sz="1200" spc="-15">
                              <a:effectLst/>
                            </a:rPr>
                            <a:t>);      0.828 (</a:t>
                          </a:r>
                          <a14:m>
                            <m:oMath xmlns:m="http://schemas.openxmlformats.org/officeDocument/2006/math">
                              <m:r>
                                <m:rPr>
                                  <m:sty m:val="p"/>
                                </m:rPr>
                                <a:rPr lang="en-GB" sz="1200" spc="-15">
                                  <a:effectLst/>
                                  <a:latin typeface="Cambria Math" panose="02040503050406030204" pitchFamily="18" charset="0"/>
                                </a:rPr>
                                <m:t>d</m:t>
                              </m:r>
                              <m:r>
                                <a:rPr lang="en-GB" sz="1200" spc="-15">
                                  <a:effectLst/>
                                  <a:latin typeface="Cambria Math" panose="02040503050406030204" pitchFamily="18" charset="0"/>
                                </a:rPr>
                                <m:t>=2</m:t>
                              </m:r>
                            </m:oMath>
                          </a14:m>
                          <a:r>
                            <a:rPr lang="en-GB" sz="1200" spc="-15">
                              <a:effectLst/>
                            </a:rPr>
                            <a:t>);      0.859 (</a:t>
                          </a:r>
                          <a14:m>
                            <m:oMath xmlns:m="http://schemas.openxmlformats.org/officeDocument/2006/math">
                              <m:r>
                                <m:rPr>
                                  <m:sty m:val="p"/>
                                </m:rPr>
                                <a:rPr lang="en-GB" sz="1200" spc="-15">
                                  <a:effectLst/>
                                  <a:latin typeface="Cambria Math" panose="02040503050406030204" pitchFamily="18" charset="0"/>
                                </a:rPr>
                                <m:t>d</m:t>
                              </m:r>
                              <m:r>
                                <a:rPr lang="en-GB" sz="1200" spc="-15">
                                  <a:effectLst/>
                                  <a:latin typeface="Cambria Math" panose="02040503050406030204" pitchFamily="18" charset="0"/>
                                </a:rPr>
                                <m:t>=3</m:t>
                              </m:r>
                            </m:oMath>
                          </a14:m>
                          <a:r>
                            <a:rPr lang="en-GB" sz="1200" spc="-15">
                              <a:effectLst/>
                            </a:rPr>
                            <a:t>)  }</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5135536"/>
                      </a:ext>
                    </a:extLst>
                  </a:tr>
                  <a:tr h="250889">
                    <a:tc>
                      <a:txBody>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fi-FI" sz="1200" i="1" spc="-15">
                                        <a:effectLst/>
                                        <a:latin typeface="Cambria Math" panose="02040503050406030204" pitchFamily="18" charset="0"/>
                                      </a:rPr>
                                    </m:ctrlPr>
                                  </m:accPr>
                                  <m:e>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ℚ</m:t>
                                        </m:r>
                                      </m:e>
                                    </m:acc>
                                  </m:e>
                                </m:acc>
                                <m:d>
                                  <m:dPr>
                                    <m:ctrlPr>
                                      <a:rPr lang="fi-FI" sz="1200" i="1" spc="-15">
                                        <a:effectLst/>
                                        <a:latin typeface="Cambria Math" panose="02040503050406030204" pitchFamily="18" charset="0"/>
                                      </a:rPr>
                                    </m:ctrlPr>
                                  </m:dPr>
                                  <m:e>
                                    <m:r>
                                      <a:rPr lang="en-GB" sz="1200" spc="-15">
                                        <a:effectLst/>
                                        <a:latin typeface="Cambria Math" panose="02040503050406030204" pitchFamily="18" charset="0"/>
                                      </a:rPr>
                                      <m:t>𝐷</m:t>
                                    </m:r>
                                    <m:r>
                                      <a:rPr lang="en-GB" sz="1200" spc="-15">
                                        <a:effectLst/>
                                        <a:latin typeface="Cambria Math" panose="02040503050406030204" pitchFamily="18" charset="0"/>
                                      </a:rPr>
                                      <m:t>→</m:t>
                                    </m:r>
                                    <m:acc>
                                      <m:accPr>
                                        <m:chr m:val="̃"/>
                                        <m:ctrlPr>
                                          <a:rPr lang="fi-FI" sz="1200" i="1" spc="-15">
                                            <a:effectLst/>
                                            <a:latin typeface="Cambria Math" panose="02040503050406030204" pitchFamily="18" charset="0"/>
                                          </a:rPr>
                                        </m:ctrlPr>
                                      </m:accPr>
                                      <m:e>
                                        <m:r>
                                          <a:rPr lang="en-GB" sz="1200" spc="-15">
                                            <a:effectLst/>
                                            <a:latin typeface="Cambria Math" panose="02040503050406030204" pitchFamily="18" charset="0"/>
                                          </a:rPr>
                                          <m:t>𝐷</m:t>
                                        </m:r>
                                      </m:e>
                                    </m:acc>
                                  </m:e>
                                </m:d>
                              </m:oMath>
                            </m:oMathPara>
                          </a14:m>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gridSpan="9">
                      <a:txBody>
                        <a:bodyPr/>
                        <a:lstStyle/>
                        <a:p>
                          <a:pPr marL="0" marR="0" algn="just">
                            <a:spcBef>
                              <a:spcPts val="0"/>
                            </a:spcBef>
                            <a:spcAft>
                              <a:spcPts val="0"/>
                            </a:spcAft>
                          </a:pPr>
                          <a:r>
                            <a:rPr lang="en-GB" sz="1200" spc="-15" dirty="0">
                              <a:effectLst/>
                            </a:rPr>
                            <a:t>   </a:t>
                          </a:r>
                          <a:r>
                            <a:rPr lang="en-GB" sz="1200" u="sng" spc="-15" dirty="0">
                              <a:effectLst/>
                            </a:rPr>
                            <a:t>0.755</a:t>
                          </a:r>
                          <a:r>
                            <a:rPr lang="en-GB" sz="1200" spc="-15" dirty="0">
                              <a:effectLst/>
                            </a:rPr>
                            <a:t>       {  0.585 (</a:t>
                          </a:r>
                          <a14:m>
                            <m:oMath xmlns:m="http://schemas.openxmlformats.org/officeDocument/2006/math">
                              <m:r>
                                <m:rPr>
                                  <m:sty m:val="p"/>
                                </m:rPr>
                                <a:rPr lang="en-GB" sz="1200" spc="-15">
                                  <a:effectLst/>
                                  <a:latin typeface="Cambria Math" panose="02040503050406030204" pitchFamily="18" charset="0"/>
                                </a:rPr>
                                <m:t>d</m:t>
                              </m:r>
                              <m:r>
                                <a:rPr lang="en-GB" sz="1200" spc="-15">
                                  <a:effectLst/>
                                  <a:latin typeface="Cambria Math" panose="02040503050406030204" pitchFamily="18" charset="0"/>
                                </a:rPr>
                                <m:t>=1</m:t>
                              </m:r>
                            </m:oMath>
                          </a14:m>
                          <a:r>
                            <a:rPr lang="en-GB" sz="1200" spc="-15" dirty="0">
                              <a:effectLst/>
                            </a:rPr>
                            <a:t>);      0.824 (</a:t>
                          </a:r>
                          <a14:m>
                            <m:oMath xmlns:m="http://schemas.openxmlformats.org/officeDocument/2006/math">
                              <m:r>
                                <m:rPr>
                                  <m:sty m:val="p"/>
                                </m:rPr>
                                <a:rPr lang="en-GB" sz="1200" spc="-15">
                                  <a:effectLst/>
                                  <a:latin typeface="Cambria Math" panose="02040503050406030204" pitchFamily="18" charset="0"/>
                                </a:rPr>
                                <m:t>d</m:t>
                              </m:r>
                              <m:r>
                                <a:rPr lang="en-GB" sz="1200" spc="-15">
                                  <a:effectLst/>
                                  <a:latin typeface="Cambria Math" panose="02040503050406030204" pitchFamily="18" charset="0"/>
                                </a:rPr>
                                <m:t>=2</m:t>
                              </m:r>
                            </m:oMath>
                          </a14:m>
                          <a:r>
                            <a:rPr lang="en-GB" sz="1200" spc="-15" dirty="0">
                              <a:effectLst/>
                            </a:rPr>
                            <a:t>);      0.856 (</a:t>
                          </a:r>
                          <a14:m>
                            <m:oMath xmlns:m="http://schemas.openxmlformats.org/officeDocument/2006/math">
                              <m:r>
                                <m:rPr>
                                  <m:sty m:val="p"/>
                                </m:rPr>
                                <a:rPr lang="en-GB" sz="1200" spc="-15">
                                  <a:effectLst/>
                                  <a:latin typeface="Cambria Math" panose="02040503050406030204" pitchFamily="18" charset="0"/>
                                </a:rPr>
                                <m:t>d</m:t>
                              </m:r>
                              <m:r>
                                <a:rPr lang="en-GB" sz="1200" spc="-15">
                                  <a:effectLst/>
                                  <a:latin typeface="Cambria Math" panose="02040503050406030204" pitchFamily="18" charset="0"/>
                                </a:rPr>
                                <m:t>=3</m:t>
                              </m:r>
                            </m:oMath>
                          </a14:m>
                          <a:r>
                            <a:rPr lang="en-GB" sz="1200" spc="-15" dirty="0">
                              <a:effectLst/>
                            </a:rPr>
                            <a:t>)  }</a:t>
                          </a:r>
                          <a:endParaRPr lang="fi-FI"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6391389"/>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203415201"/>
                  </p:ext>
                </p:extLst>
              </p:nvPr>
            </p:nvGraphicFramePr>
            <p:xfrm>
              <a:off x="5578766" y="18468"/>
              <a:ext cx="6574648" cy="6817549"/>
            </p:xfrm>
            <a:graphic>
              <a:graphicData uri="http://schemas.openxmlformats.org/drawingml/2006/table">
                <a:tbl>
                  <a:tblPr firstRow="1" firstCol="1" bandRow="1">
                    <a:tableStyleId>{5C22544A-7EE6-4342-B048-85BDC9FD1C3A}</a:tableStyleId>
                  </a:tblPr>
                  <a:tblGrid>
                    <a:gridCol w="1096003">
                      <a:extLst>
                        <a:ext uri="{9D8B030D-6E8A-4147-A177-3AD203B41FA5}">
                          <a16:colId xmlns:a16="http://schemas.microsoft.com/office/drawing/2014/main" val="1371449571"/>
                        </a:ext>
                      </a:extLst>
                    </a:gridCol>
                    <a:gridCol w="949731">
                      <a:extLst>
                        <a:ext uri="{9D8B030D-6E8A-4147-A177-3AD203B41FA5}">
                          <a16:colId xmlns:a16="http://schemas.microsoft.com/office/drawing/2014/main" val="1766118615"/>
                        </a:ext>
                      </a:extLst>
                    </a:gridCol>
                    <a:gridCol w="538631">
                      <a:extLst>
                        <a:ext uri="{9D8B030D-6E8A-4147-A177-3AD203B41FA5}">
                          <a16:colId xmlns:a16="http://schemas.microsoft.com/office/drawing/2014/main" val="4051714405"/>
                        </a:ext>
                      </a:extLst>
                    </a:gridCol>
                    <a:gridCol w="539392">
                      <a:extLst>
                        <a:ext uri="{9D8B030D-6E8A-4147-A177-3AD203B41FA5}">
                          <a16:colId xmlns:a16="http://schemas.microsoft.com/office/drawing/2014/main" val="3728417690"/>
                        </a:ext>
                      </a:extLst>
                    </a:gridCol>
                    <a:gridCol w="539392">
                      <a:extLst>
                        <a:ext uri="{9D8B030D-6E8A-4147-A177-3AD203B41FA5}">
                          <a16:colId xmlns:a16="http://schemas.microsoft.com/office/drawing/2014/main" val="3849968050"/>
                        </a:ext>
                      </a:extLst>
                    </a:gridCol>
                    <a:gridCol w="539392">
                      <a:extLst>
                        <a:ext uri="{9D8B030D-6E8A-4147-A177-3AD203B41FA5}">
                          <a16:colId xmlns:a16="http://schemas.microsoft.com/office/drawing/2014/main" val="3405538027"/>
                        </a:ext>
                      </a:extLst>
                    </a:gridCol>
                    <a:gridCol w="538631">
                      <a:extLst>
                        <a:ext uri="{9D8B030D-6E8A-4147-A177-3AD203B41FA5}">
                          <a16:colId xmlns:a16="http://schemas.microsoft.com/office/drawing/2014/main" val="627087171"/>
                        </a:ext>
                      </a:extLst>
                    </a:gridCol>
                    <a:gridCol w="539392">
                      <a:extLst>
                        <a:ext uri="{9D8B030D-6E8A-4147-A177-3AD203B41FA5}">
                          <a16:colId xmlns:a16="http://schemas.microsoft.com/office/drawing/2014/main" val="3064945451"/>
                        </a:ext>
                      </a:extLst>
                    </a:gridCol>
                    <a:gridCol w="539392">
                      <a:extLst>
                        <a:ext uri="{9D8B030D-6E8A-4147-A177-3AD203B41FA5}">
                          <a16:colId xmlns:a16="http://schemas.microsoft.com/office/drawing/2014/main" val="2234507728"/>
                        </a:ext>
                      </a:extLst>
                    </a:gridCol>
                    <a:gridCol w="754692">
                      <a:extLst>
                        <a:ext uri="{9D8B030D-6E8A-4147-A177-3AD203B41FA5}">
                          <a16:colId xmlns:a16="http://schemas.microsoft.com/office/drawing/2014/main" val="1025931944"/>
                        </a:ext>
                      </a:extLst>
                    </a:gridCol>
                  </a:tblGrid>
                  <a:tr h="219699">
                    <a:tc gridSpan="10">
                      <a:txBody>
                        <a:bodyPr/>
                        <a:lstStyle/>
                        <a:p>
                          <a:pPr marL="0" marR="0" algn="just">
                            <a:spcBef>
                              <a:spcPts val="200"/>
                            </a:spcBef>
                            <a:spcAft>
                              <a:spcPts val="200"/>
                            </a:spcAft>
                          </a:pPr>
                          <a:r>
                            <a:rPr lang="en-GB" sz="1400" spc="-15" dirty="0" smtClean="0">
                              <a:effectLst/>
                            </a:rPr>
                            <a:t>Anonymization </a:t>
                          </a:r>
                          <a:r>
                            <a:rPr lang="en-GB" sz="1400" spc="-15" dirty="0">
                              <a:effectLst/>
                            </a:rPr>
                            <a:t>(Homeomorphic Encryption) quality evaluation </a:t>
                          </a:r>
                          <a:r>
                            <a:rPr lang="en-GB" sz="1400" spc="-15" dirty="0" smtClean="0">
                              <a:effectLst/>
                            </a:rPr>
                            <a:t>sheet.</a:t>
                          </a:r>
                          <a:endParaRPr lang="fi-FI"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4806920"/>
                      </a:ext>
                    </a:extLst>
                  </a:tr>
                  <a:tr h="219699">
                    <a:tc gridSpan="10">
                      <a:txBody>
                        <a:bodyPr/>
                        <a:lstStyle/>
                        <a:p>
                          <a:pPr marL="0" marR="0" algn="just">
                            <a:spcBef>
                              <a:spcPts val="200"/>
                            </a:spcBef>
                            <a:spcAft>
                              <a:spcPts val="200"/>
                            </a:spcAft>
                          </a:pPr>
                          <a:r>
                            <a:rPr lang="en-GB" sz="1400" spc="-15" dirty="0">
                              <a:effectLst/>
                            </a:rPr>
                            <a:t>“Letter Recognition” Dataset (https://archive.ics.uci.edu/ml/datasets/letter+recognition)</a:t>
                          </a:r>
                          <a:endParaRPr lang="fi-FI"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8455691"/>
                      </a:ext>
                    </a:extLst>
                  </a:tr>
                  <a:tr h="188314">
                    <a:tc>
                      <a:txBody>
                        <a:bodyPr/>
                        <a:lstStyle/>
                        <a:p>
                          <a:endParaRPr lang="fi-FI"/>
                        </a:p>
                      </a:txBody>
                      <a:tcPr marL="60905" marR="60905" marT="0" marB="0" anchor="ctr">
                        <a:blipFill>
                          <a:blip r:embed="rId2"/>
                          <a:stretch>
                            <a:fillRect l="-556" t="-261290" r="-501667" b="-3309677"/>
                          </a:stretch>
                        </a:blipFill>
                      </a:tcPr>
                    </a:tc>
                    <a:tc gridSpan="9">
                      <a:txBody>
                        <a:bodyPr/>
                        <a:lstStyle/>
                        <a:p>
                          <a:pPr marL="0" marR="0" algn="just">
                            <a:spcBef>
                              <a:spcPts val="0"/>
                            </a:spcBef>
                            <a:spcAft>
                              <a:spcPts val="0"/>
                            </a:spcAft>
                          </a:pPr>
                          <a:r>
                            <a:rPr lang="en-GB" sz="1200" spc="-15" dirty="0">
                              <a:effectLst/>
                            </a:rPr>
                            <a:t>   20000</a:t>
                          </a:r>
                          <a:endParaRPr lang="fi-FI"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441581"/>
                      </a:ext>
                    </a:extLst>
                  </a:tr>
                  <a:tr h="188314">
                    <a:tc>
                      <a:txBody>
                        <a:bodyPr/>
                        <a:lstStyle/>
                        <a:p>
                          <a:endParaRPr lang="fi-FI"/>
                        </a:p>
                      </a:txBody>
                      <a:tcPr marL="60905" marR="60905" marT="0" marB="0" anchor="ctr">
                        <a:blipFill>
                          <a:blip r:embed="rId2"/>
                          <a:stretch>
                            <a:fillRect l="-556" t="-361290" r="-501667" b="-3209677"/>
                          </a:stretch>
                        </a:blipFill>
                      </a:tcPr>
                    </a:tc>
                    <a:tc gridSpan="9">
                      <a:txBody>
                        <a:bodyPr/>
                        <a:lstStyle/>
                        <a:p>
                          <a:pPr marL="0" marR="0" algn="just">
                            <a:spcBef>
                              <a:spcPts val="0"/>
                            </a:spcBef>
                            <a:spcAft>
                              <a:spcPts val="0"/>
                            </a:spcAft>
                          </a:pPr>
                          <a:r>
                            <a:rPr lang="en-GB" sz="1200" spc="-15">
                              <a:effectLst/>
                            </a:rPr>
                            <a:t>   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9025052"/>
                      </a:ext>
                    </a:extLst>
                  </a:tr>
                  <a:tr h="188314">
                    <a:tc>
                      <a:txBody>
                        <a:bodyPr/>
                        <a:lstStyle/>
                        <a:p>
                          <a:endParaRPr lang="fi-FI"/>
                        </a:p>
                      </a:txBody>
                      <a:tcPr marL="60905" marR="60905" marT="0" marB="0" anchor="ctr">
                        <a:blipFill>
                          <a:blip r:embed="rId2"/>
                          <a:stretch>
                            <a:fillRect l="-556" t="-461290" r="-501667" b="-3109677"/>
                          </a:stretch>
                        </a:blipFill>
                      </a:tcPr>
                    </a:tc>
                    <a:tc gridSpan="9">
                      <a:txBody>
                        <a:bodyPr/>
                        <a:lstStyle/>
                        <a:p>
                          <a:pPr marL="0" marR="0" algn="just">
                            <a:spcBef>
                              <a:spcPts val="0"/>
                            </a:spcBef>
                            <a:spcAft>
                              <a:spcPts val="0"/>
                            </a:spcAft>
                          </a:pPr>
                          <a:r>
                            <a:rPr lang="en-GB" sz="1200" spc="-15">
                              <a:effectLst/>
                            </a:rPr>
                            <a:t>   26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2159947"/>
                      </a:ext>
                    </a:extLst>
                  </a:tr>
                  <a:tr h="188314">
                    <a:tc>
                      <a:txBody>
                        <a:bodyPr/>
                        <a:lstStyle/>
                        <a:p>
                          <a:endParaRPr lang="fi-FI"/>
                        </a:p>
                      </a:txBody>
                      <a:tcPr marL="60905" marR="60905" marT="0" marB="0" anchor="ctr">
                        <a:blipFill>
                          <a:blip r:embed="rId2"/>
                          <a:stretch>
                            <a:fillRect l="-556" t="-561290" r="-501667" b="-3009677"/>
                          </a:stretch>
                        </a:blipFill>
                      </a:tcPr>
                    </a:tc>
                    <a:tc gridSpan="3">
                      <a:txBody>
                        <a:bodyPr/>
                        <a:lstStyle/>
                        <a:p>
                          <a:pPr marL="0" marR="0" algn="ctr">
                            <a:spcBef>
                              <a:spcPts val="0"/>
                            </a:spcBef>
                            <a:spcAft>
                              <a:spcPts val="0"/>
                            </a:spcAft>
                          </a:pPr>
                          <a:r>
                            <a:rPr lang="en-GB" sz="1200" spc="-15">
                              <a:effectLst/>
                            </a:rPr>
                            <a:t>70/30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50/50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30/70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1664890"/>
                      </a:ext>
                    </a:extLst>
                  </a:tr>
                  <a:tr h="188314">
                    <a:tc>
                      <a:txBody>
                        <a:bodyPr/>
                        <a:lstStyle/>
                        <a:p>
                          <a:endParaRPr lang="fi-FI"/>
                        </a:p>
                      </a:txBody>
                      <a:tcPr marL="60905" marR="60905" marT="0" marB="0">
                        <a:blipFill>
                          <a:blip r:embed="rId2"/>
                          <a:stretch>
                            <a:fillRect l="-556" t="-661290" r="-501667" b="-2909677"/>
                          </a:stretch>
                        </a:blipFill>
                      </a:tcPr>
                    </a:tc>
                    <a:tc>
                      <a:txBody>
                        <a:bodyPr/>
                        <a:lstStyle/>
                        <a:p>
                          <a:pPr marL="0" marR="0" algn="ctr">
                            <a:spcBef>
                              <a:spcPts val="0"/>
                            </a:spcBef>
                            <a:spcAft>
                              <a:spcPts val="0"/>
                            </a:spcAft>
                          </a:pPr>
                          <a:r>
                            <a:rPr lang="en-GB" sz="1200" spc="-15">
                              <a:effectLst/>
                            </a:rPr>
                            <a:t>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3228722205"/>
                      </a:ext>
                    </a:extLst>
                  </a:tr>
                  <a:tr h="206230">
                    <a:tc>
                      <a:txBody>
                        <a:bodyPr/>
                        <a:lstStyle/>
                        <a:p>
                          <a:endParaRPr lang="fi-FI"/>
                        </a:p>
                      </a:txBody>
                      <a:tcPr marL="60905" marR="60905" marT="0" marB="0" anchor="ctr">
                        <a:blipFill>
                          <a:blip r:embed="rId2"/>
                          <a:stretch>
                            <a:fillRect l="-556" t="-694118" r="-501667" b="-2552941"/>
                          </a:stretch>
                        </a:blipFill>
                      </a:tcPr>
                    </a:tc>
                    <a:tc gridSpan="3">
                      <a:txBody>
                        <a:bodyPr/>
                        <a:lstStyle/>
                        <a:p>
                          <a:pPr marL="0" marR="0" algn="ctr">
                            <a:spcBef>
                              <a:spcPts val="0"/>
                            </a:spcBef>
                            <a:spcAft>
                              <a:spcPts val="0"/>
                            </a:spcAft>
                          </a:pPr>
                          <a:r>
                            <a:rPr lang="en-GB" sz="1200" spc="-15">
                              <a:effectLst/>
                            </a:rPr>
                            <a:t>185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220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193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1218465"/>
                      </a:ext>
                    </a:extLst>
                  </a:tr>
                  <a:tr h="206230">
                    <a:tc>
                      <a:txBody>
                        <a:bodyPr/>
                        <a:lstStyle/>
                        <a:p>
                          <a:endParaRPr lang="fi-FI"/>
                        </a:p>
                      </a:txBody>
                      <a:tcPr marL="60905" marR="60905" marT="0" marB="0" anchor="ctr">
                        <a:blipFill>
                          <a:blip r:embed="rId2"/>
                          <a:stretch>
                            <a:fillRect l="-556" t="-818182" r="-501667" b="-2530303"/>
                          </a:stretch>
                        </a:blipFill>
                      </a:tcPr>
                    </a:tc>
                    <a:tc>
                      <a:txBody>
                        <a:bodyPr/>
                        <a:lstStyle/>
                        <a:p>
                          <a:pPr marL="0" marR="0" algn="ctr">
                            <a:spcBef>
                              <a:spcPts val="0"/>
                            </a:spcBef>
                            <a:spcAft>
                              <a:spcPts val="0"/>
                            </a:spcAft>
                          </a:pPr>
                          <a:r>
                            <a:rPr lang="en-GB" sz="1200" spc="-15">
                              <a:effectLst/>
                            </a:rPr>
                            <a:t>214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245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336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228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250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336555420"/>
                      </a:ext>
                    </a:extLst>
                  </a:tr>
                  <a:tr h="205249">
                    <a:tc>
                      <a:txBody>
                        <a:bodyPr/>
                        <a:lstStyle/>
                        <a:p>
                          <a:endParaRPr lang="fi-FI"/>
                        </a:p>
                      </a:txBody>
                      <a:tcPr marL="60905" marR="60905" marT="0" marB="0" anchor="ctr">
                        <a:blipFill>
                          <a:blip r:embed="rId2"/>
                          <a:stretch>
                            <a:fillRect l="-556" t="-891176" r="-501667" b="-2355882"/>
                          </a:stretch>
                        </a:blipFill>
                      </a:tcPr>
                    </a:tc>
                    <a:tc gridSpan="3">
                      <a:txBody>
                        <a:bodyPr/>
                        <a:lstStyle/>
                        <a:p>
                          <a:pPr marL="0" marR="0" algn="ctr">
                            <a:spcBef>
                              <a:spcPts val="0"/>
                            </a:spcBef>
                            <a:spcAft>
                              <a:spcPts val="0"/>
                            </a:spcAft>
                          </a:pPr>
                          <a:r>
                            <a:rPr lang="en-GB" sz="1200" spc="-15">
                              <a:effectLst/>
                            </a:rPr>
                            <a:t>0.970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0.965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200" spc="-15">
                              <a:effectLst/>
                            </a:rPr>
                            <a:t>0.946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5933845"/>
                      </a:ext>
                    </a:extLst>
                  </a:tr>
                  <a:tr h="213684">
                    <a:tc>
                      <a:txBody>
                        <a:bodyPr/>
                        <a:lstStyle/>
                        <a:p>
                          <a:endParaRPr lang="fi-FI"/>
                        </a:p>
                      </a:txBody>
                      <a:tcPr marL="60905" marR="60905" marT="0" marB="0" anchor="ctr">
                        <a:blipFill>
                          <a:blip r:embed="rId2"/>
                          <a:stretch>
                            <a:fillRect l="-556" t="-962857" r="-501667" b="-2188571"/>
                          </a:stretch>
                        </a:blipFill>
                      </a:tcPr>
                    </a:tc>
                    <a:tc>
                      <a:txBody>
                        <a:bodyPr/>
                        <a:lstStyle/>
                        <a:p>
                          <a:pPr marL="0" marR="0" algn="ctr">
                            <a:spcBef>
                              <a:spcPts val="0"/>
                            </a:spcBef>
                            <a:spcAft>
                              <a:spcPts val="0"/>
                            </a:spcAft>
                          </a:pPr>
                          <a:r>
                            <a:rPr lang="en-GB" sz="1200" spc="-15">
                              <a:effectLst/>
                            </a:rPr>
                            <a:t>0.945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0.905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2176997843"/>
                      </a:ext>
                    </a:extLst>
                  </a:tr>
                  <a:tr h="213684">
                    <a:tc>
                      <a:txBody>
                        <a:bodyPr/>
                        <a:lstStyle/>
                        <a:p>
                          <a:endParaRPr lang="fi-FI"/>
                        </a:p>
                      </a:txBody>
                      <a:tcPr marL="60905" marR="60905" marT="0" marB="0" anchor="ctr">
                        <a:blipFill>
                          <a:blip r:embed="rId2"/>
                          <a:stretch>
                            <a:fillRect l="-556" t="-1062857" r="-501667" b="-2088571"/>
                          </a:stretch>
                        </a:blipFill>
                      </a:tcP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756464717"/>
                      </a:ext>
                    </a:extLst>
                  </a:tr>
                  <a:tr h="213684">
                    <a:tc>
                      <a:txBody>
                        <a:bodyPr/>
                        <a:lstStyle/>
                        <a:p>
                          <a:endParaRPr lang="fi-FI"/>
                        </a:p>
                      </a:txBody>
                      <a:tcPr marL="60905" marR="60905" marT="0" marB="0" anchor="ctr">
                        <a:blipFill>
                          <a:blip r:embed="rId2"/>
                          <a:stretch>
                            <a:fillRect l="-556" t="-1162857" r="-501667" b="-1988571"/>
                          </a:stretch>
                        </a:blipFill>
                      </a:tcPr>
                    </a:tc>
                    <a:tc>
                      <a:txBody>
                        <a:bodyPr/>
                        <a:lstStyle/>
                        <a:p>
                          <a:pPr marL="0" marR="0" algn="ctr">
                            <a:spcBef>
                              <a:spcPts val="0"/>
                            </a:spcBef>
                            <a:spcAft>
                              <a:spcPts val="0"/>
                            </a:spcAft>
                          </a:pPr>
                          <a:r>
                            <a:rPr lang="en-GB" sz="1200" spc="-15">
                              <a:effectLst/>
                            </a:rPr>
                            <a:t>0.060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0.030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395024472"/>
                      </a:ext>
                    </a:extLst>
                  </a:tr>
                  <a:tr h="188314">
                    <a:tc>
                      <a:txBody>
                        <a:bodyPr/>
                        <a:lstStyle/>
                        <a:p>
                          <a:endParaRPr lang="fi-FI"/>
                        </a:p>
                      </a:txBody>
                      <a:tcPr marL="60905" marR="60905" marT="0" marB="0" anchor="ctr">
                        <a:blipFill>
                          <a:blip r:embed="rId2"/>
                          <a:stretch>
                            <a:fillRect l="-556" t="-1425806" r="-501667" b="-2145161"/>
                          </a:stretch>
                        </a:blipFill>
                      </a:tcPr>
                    </a:tc>
                    <a:tc>
                      <a:txBody>
                        <a:bodyPr/>
                        <a:lstStyle/>
                        <a:p>
                          <a:pPr marL="0" marR="0" algn="ctr">
                            <a:spcBef>
                              <a:spcPts val="0"/>
                            </a:spcBef>
                            <a:spcAft>
                              <a:spcPts val="0"/>
                            </a:spcAft>
                          </a:pPr>
                          <a:r>
                            <a:rPr lang="en-GB" sz="1200" spc="-15">
                              <a:effectLst/>
                            </a:rPr>
                            <a:t>0.920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0.906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2444523343"/>
                      </a:ext>
                    </a:extLst>
                  </a:tr>
                  <a:tr h="188314">
                    <a:tc>
                      <a:txBody>
                        <a:bodyPr/>
                        <a:lstStyle/>
                        <a:p>
                          <a:endParaRPr lang="fi-FI"/>
                        </a:p>
                      </a:txBody>
                      <a:tcPr marL="60905" marR="60905" marT="0" marB="0" anchor="ctr">
                        <a:blipFill>
                          <a:blip r:embed="rId2"/>
                          <a:stretch>
                            <a:fillRect l="-556" t="-1525806" r="-501667" b="-2045161"/>
                          </a:stretch>
                        </a:blipFill>
                      </a:tcPr>
                    </a:tc>
                    <a:tc>
                      <a:txBody>
                        <a:bodyPr/>
                        <a:lstStyle/>
                        <a:p>
                          <a:pPr marL="0" marR="0" algn="ctr">
                            <a:spcBef>
                              <a:spcPts val="0"/>
                            </a:spcBef>
                            <a:spcAft>
                              <a:spcPts val="0"/>
                            </a:spcAft>
                          </a:pPr>
                          <a:r>
                            <a:rPr lang="en-GB" sz="1200" spc="-15">
                              <a:effectLst/>
                            </a:rPr>
                            <a:t>0.885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0.811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3096232232"/>
                      </a:ext>
                    </a:extLst>
                  </a:tr>
                  <a:tr h="188314">
                    <a:tc>
                      <a:txBody>
                        <a:bodyPr/>
                        <a:lstStyle/>
                        <a:p>
                          <a:endParaRPr lang="fi-FI"/>
                        </a:p>
                      </a:txBody>
                      <a:tcPr marL="60905" marR="60905" marT="0" marB="0" anchor="ctr">
                        <a:blipFill>
                          <a:blip r:embed="rId2"/>
                          <a:stretch>
                            <a:fillRect l="-556" t="-1625806" r="-501667" b="-1945161"/>
                          </a:stretch>
                        </a:blipFill>
                      </a:tcPr>
                    </a:tc>
                    <a:tc>
                      <a:txBody>
                        <a:bodyPr/>
                        <a:lstStyle/>
                        <a:p>
                          <a:pPr marL="0" marR="0" algn="ctr">
                            <a:spcBef>
                              <a:spcPts val="0"/>
                            </a:spcBef>
                            <a:spcAft>
                              <a:spcPts val="0"/>
                            </a:spcAft>
                          </a:pPr>
                          <a:r>
                            <a:rPr lang="en-GB" sz="1200" spc="-15">
                              <a:effectLst/>
                            </a:rPr>
                            <a:t>0.975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513343562"/>
                      </a:ext>
                    </a:extLst>
                  </a:tr>
                  <a:tr h="188314">
                    <a:tc>
                      <a:txBody>
                        <a:bodyPr/>
                        <a:lstStyle/>
                        <a:p>
                          <a:endParaRPr lang="fi-FI"/>
                        </a:p>
                      </a:txBody>
                      <a:tcPr marL="60905" marR="60905" marT="0" marB="0" anchor="ctr">
                        <a:blipFill>
                          <a:blip r:embed="rId2"/>
                          <a:stretch>
                            <a:fillRect l="-556" t="-1725806" r="-501667" b="-1845161"/>
                          </a:stretch>
                        </a:blipFill>
                      </a:tcPr>
                    </a:tc>
                    <a:tc>
                      <a:txBody>
                        <a:bodyPr/>
                        <a:lstStyle/>
                        <a:p>
                          <a:pPr marL="0" marR="0" algn="ctr">
                            <a:spcBef>
                              <a:spcPts val="0"/>
                            </a:spcBef>
                            <a:spcAft>
                              <a:spcPts val="0"/>
                            </a:spcAft>
                          </a:pPr>
                          <a:r>
                            <a:rPr lang="en-GB" sz="1200" spc="-15">
                              <a:effectLst/>
                            </a:rPr>
                            <a:t>0.887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0.791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0.805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410572167"/>
                      </a:ext>
                    </a:extLst>
                  </a:tr>
                  <a:tr h="205576">
                    <a:tc>
                      <a:txBody>
                        <a:bodyPr/>
                        <a:lstStyle/>
                        <a:p>
                          <a:endParaRPr lang="fi-FI"/>
                        </a:p>
                      </a:txBody>
                      <a:tcPr marL="60905" marR="60905" marT="0" marB="0" anchor="ctr">
                        <a:blipFill>
                          <a:blip r:embed="rId2"/>
                          <a:stretch>
                            <a:fillRect l="-556" t="-1664706" r="-501667" b="-1582353"/>
                          </a:stretch>
                        </a:blipFill>
                      </a:tcPr>
                    </a:tc>
                    <a:tc>
                      <a:txBody>
                        <a:bodyPr/>
                        <a:lstStyle/>
                        <a:p>
                          <a:pPr marL="0" marR="0" algn="ctr">
                            <a:spcBef>
                              <a:spcPts val="0"/>
                            </a:spcBef>
                            <a:spcAft>
                              <a:spcPts val="0"/>
                            </a:spcAft>
                          </a:pPr>
                          <a:r>
                            <a:rPr lang="en-GB" sz="1200" spc="-15">
                              <a:effectLst/>
                            </a:rPr>
                            <a:t>0.594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0.836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0.593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0.831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0.584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0.826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3533983610"/>
                      </a:ext>
                    </a:extLst>
                  </a:tr>
                  <a:tr h="210937">
                    <a:tc>
                      <a:txBody>
                        <a:bodyPr/>
                        <a:lstStyle/>
                        <a:p>
                          <a:endParaRPr lang="fi-FI"/>
                        </a:p>
                      </a:txBody>
                      <a:tcPr marL="60905" marR="60905" marT="0" marB="0" anchor="ctr">
                        <a:blipFill>
                          <a:blip r:embed="rId2"/>
                          <a:stretch>
                            <a:fillRect l="-556" t="-1764706" r="-501667" b="-1482353"/>
                          </a:stretch>
                        </a:blipFill>
                      </a:tcPr>
                    </a:tc>
                    <a:tc>
                      <a:txBody>
                        <a:bodyPr/>
                        <a:lstStyle/>
                        <a:p>
                          <a:pPr marL="0" marR="0" algn="ctr">
                            <a:spcBef>
                              <a:spcPts val="0"/>
                            </a:spcBef>
                            <a:spcAft>
                              <a:spcPts val="0"/>
                            </a:spcAft>
                          </a:pPr>
                          <a:r>
                            <a:rPr lang="en-GB" sz="1200" spc="-15">
                              <a:effectLst/>
                            </a:rPr>
                            <a:t>0.397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0.637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0.780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0.396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0.779</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0.388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219816970"/>
                      </a:ext>
                    </a:extLst>
                  </a:tr>
                  <a:tr h="210937">
                    <a:tc>
                      <a:txBody>
                        <a:bodyPr/>
                        <a:lstStyle/>
                        <a:p>
                          <a:endParaRPr lang="fi-FI"/>
                        </a:p>
                      </a:txBody>
                      <a:tcPr marL="60905" marR="60905" marT="0" marB="0" anchor="ctr">
                        <a:blipFill>
                          <a:blip r:embed="rId2"/>
                          <a:stretch>
                            <a:fillRect l="-556" t="-1811429" r="-501667" b="-1340000"/>
                          </a:stretch>
                        </a:blipFill>
                      </a:tcPr>
                    </a:tc>
                    <a:tc>
                      <a:txBody>
                        <a:bodyPr/>
                        <a:lstStyle/>
                        <a:p>
                          <a:pPr marL="0" marR="0" algn="ctr">
                            <a:spcBef>
                              <a:spcPts val="0"/>
                            </a:spcBef>
                            <a:spcAft>
                              <a:spcPts val="0"/>
                            </a:spcAft>
                          </a:pPr>
                          <a:r>
                            <a:rPr lang="en-GB" sz="1200" spc="-15">
                              <a:effectLst/>
                            </a:rPr>
                            <a:t>0.110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0.110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0.109</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4264979048"/>
                      </a:ext>
                    </a:extLst>
                  </a:tr>
                  <a:tr h="210284">
                    <a:tc>
                      <a:txBody>
                        <a:bodyPr/>
                        <a:lstStyle/>
                        <a:p>
                          <a:endParaRPr lang="fi-FI"/>
                        </a:p>
                      </a:txBody>
                      <a:tcPr marL="60905" marR="60905" marT="0" marB="0" anchor="ctr">
                        <a:blipFill>
                          <a:blip r:embed="rId2"/>
                          <a:stretch>
                            <a:fillRect l="-556" t="-1967647" r="-501667" b="-1279412"/>
                          </a:stretch>
                        </a:blipFill>
                      </a:tcPr>
                    </a:tc>
                    <a:tc>
                      <a:txBody>
                        <a:bodyPr/>
                        <a:lstStyle/>
                        <a:p>
                          <a:pPr marL="0" marR="0" algn="ctr">
                            <a:spcBef>
                              <a:spcPts val="0"/>
                            </a:spcBef>
                            <a:spcAft>
                              <a:spcPts val="0"/>
                            </a:spcAft>
                          </a:pPr>
                          <a:r>
                            <a:rPr lang="en-GB" sz="1200" spc="-15">
                              <a:effectLst/>
                            </a:rPr>
                            <a:t>0.367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0.366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0.360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2726196866"/>
                      </a:ext>
                    </a:extLst>
                  </a:tr>
                  <a:tr h="188314">
                    <a:tc>
                      <a:txBody>
                        <a:bodyPr/>
                        <a:lstStyle/>
                        <a:p>
                          <a:endParaRPr lang="fi-FI"/>
                        </a:p>
                      </a:txBody>
                      <a:tcPr marL="60905" marR="60905" marT="0" marB="0" anchor="ctr">
                        <a:blipFill>
                          <a:blip r:embed="rId2"/>
                          <a:stretch>
                            <a:fillRect l="-556" t="-2267742" r="-501667" b="-1303226"/>
                          </a:stretch>
                        </a:blipFill>
                      </a:tcPr>
                    </a:tc>
                    <a:tc>
                      <a:txBody>
                        <a:bodyPr/>
                        <a:lstStyle/>
                        <a:p>
                          <a:pPr marL="0" marR="0" algn="ctr">
                            <a:spcBef>
                              <a:spcPts val="0"/>
                            </a:spcBef>
                            <a:spcAft>
                              <a:spcPts val="0"/>
                            </a:spcAft>
                          </a:pPr>
                          <a:r>
                            <a:rPr lang="en-GB" sz="1200" spc="-15">
                              <a:effectLst/>
                            </a:rPr>
                            <a:t>0.975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0.950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0.925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0.940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0.910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0.965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378491503"/>
                      </a:ext>
                    </a:extLst>
                  </a:tr>
                  <a:tr h="206230">
                    <a:tc>
                      <a:txBody>
                        <a:bodyPr/>
                        <a:lstStyle/>
                        <a:p>
                          <a:endParaRPr lang="fi-FI"/>
                        </a:p>
                      </a:txBody>
                      <a:tcPr marL="60905" marR="60905" marT="0" marB="0" anchor="ctr">
                        <a:blipFill>
                          <a:blip r:embed="rId2"/>
                          <a:stretch>
                            <a:fillRect l="-556" t="-2158824" r="-501667" b="-1088235"/>
                          </a:stretch>
                        </a:blipFill>
                      </a:tcPr>
                    </a:tc>
                    <a:tc>
                      <a:txBody>
                        <a:bodyPr/>
                        <a:lstStyle/>
                        <a:p>
                          <a:pPr marL="0" marR="0" algn="ctr">
                            <a:spcBef>
                              <a:spcPts val="0"/>
                            </a:spcBef>
                            <a:spcAft>
                              <a:spcPts val="0"/>
                            </a:spcAft>
                          </a:pPr>
                          <a:r>
                            <a:rPr lang="en-GB" sz="1200" spc="-15">
                              <a:effectLst/>
                            </a:rPr>
                            <a:t>0.887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0.791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0.716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0.777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0.693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0.933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0.805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262780133"/>
                      </a:ext>
                    </a:extLst>
                  </a:tr>
                  <a:tr h="850289">
                    <a:tc>
                      <a:txBody>
                        <a:bodyPr/>
                        <a:lstStyle/>
                        <a:p>
                          <a:endParaRPr lang="fi-FI"/>
                        </a:p>
                      </a:txBody>
                      <a:tcPr marL="60905" marR="60905" marT="0" marB="0" anchor="ctr">
                        <a:blipFill>
                          <a:blip r:embed="rId2"/>
                          <a:stretch>
                            <a:fillRect l="-556" t="-548571" r="-501667" b="-164286"/>
                          </a:stretch>
                        </a:blipFill>
                      </a:tcPr>
                    </a:tc>
                    <a:tc>
                      <a:txBody>
                        <a:bodyPr/>
                        <a:lstStyle/>
                        <a:p>
                          <a:pPr marL="0" marR="0" algn="ctr">
                            <a:spcBef>
                              <a:spcPts val="0"/>
                            </a:spcBef>
                            <a:spcAft>
                              <a:spcPts val="0"/>
                            </a:spcAft>
                          </a:pPr>
                          <a:r>
                            <a:rPr lang="en-GB" sz="1200" spc="-15">
                              <a:effectLst/>
                            </a:rPr>
                            <a:t>0.767</a:t>
                          </a:r>
                          <a:endParaRPr lang="fi-FI" sz="1200">
                            <a:effectLst/>
                          </a:endParaRPr>
                        </a:p>
                        <a:p>
                          <a:pPr marL="0" marR="0" algn="ctr">
                            <a:spcBef>
                              <a:spcPts val="0"/>
                            </a:spcBef>
                            <a:spcAft>
                              <a:spcPts val="0"/>
                            </a:spcAft>
                          </a:pPr>
                          <a:r>
                            <a:rPr lang="en-GB" sz="1200" spc="-15">
                              <a:effectLst/>
                            </a:rPr>
                            <a:t>0.668</a:t>
                          </a:r>
                          <a:endParaRPr lang="fi-FI" sz="1200">
                            <a:effectLst/>
                          </a:endParaRPr>
                        </a:p>
                        <a:p>
                          <a:pPr marL="0" marR="0" algn="ctr">
                            <a:spcBef>
                              <a:spcPts val="0"/>
                            </a:spcBef>
                            <a:spcAft>
                              <a:spcPts val="0"/>
                            </a:spcAft>
                          </a:pPr>
                          <a:r>
                            <a:rPr lang="en-GB" sz="1200" spc="-15">
                              <a:effectLst/>
                            </a:rPr>
                            <a:t>0.525</a:t>
                          </a:r>
                          <a:endParaRPr lang="fi-FI" sz="1200">
                            <a:effectLst/>
                          </a:endParaRPr>
                        </a:p>
                        <a:p>
                          <a:pPr marL="0" marR="0" algn="ctr">
                            <a:spcBef>
                              <a:spcPts val="0"/>
                            </a:spcBef>
                            <a:spcAft>
                              <a:spcPts val="0"/>
                            </a:spcAft>
                          </a:pPr>
                          <a:r>
                            <a:rPr lang="en-GB" sz="1200" spc="-15">
                              <a:effectLst/>
                            </a:rPr>
                            <a:t>0.653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0.861</a:t>
                          </a:r>
                          <a:endParaRPr lang="fi-FI" sz="1200">
                            <a:effectLst/>
                          </a:endParaRPr>
                        </a:p>
                        <a:p>
                          <a:pPr marL="0" marR="0" algn="ctr">
                            <a:spcBef>
                              <a:spcPts val="0"/>
                            </a:spcBef>
                            <a:spcAft>
                              <a:spcPts val="0"/>
                            </a:spcAft>
                          </a:pPr>
                          <a:r>
                            <a:rPr lang="en-GB" sz="1200" spc="-15">
                              <a:effectLst/>
                            </a:rPr>
                            <a:t>0.762</a:t>
                          </a:r>
                          <a:endParaRPr lang="fi-FI" sz="1200">
                            <a:effectLst/>
                          </a:endParaRPr>
                        </a:p>
                        <a:p>
                          <a:pPr marL="0" marR="0" algn="ctr">
                            <a:spcBef>
                              <a:spcPts val="0"/>
                            </a:spcBef>
                            <a:spcAft>
                              <a:spcPts val="0"/>
                            </a:spcAft>
                          </a:pPr>
                          <a:r>
                            <a:rPr lang="en-GB" sz="1200" spc="-15">
                              <a:effectLst/>
                            </a:rPr>
                            <a:t>0.867</a:t>
                          </a:r>
                          <a:endParaRPr lang="fi-FI" sz="1200">
                            <a:effectLst/>
                          </a:endParaRPr>
                        </a:p>
                        <a:p>
                          <a:pPr marL="0" marR="0" algn="ctr">
                            <a:spcBef>
                              <a:spcPts val="0"/>
                            </a:spcBef>
                            <a:spcAft>
                              <a:spcPts val="0"/>
                            </a:spcAft>
                          </a:pPr>
                          <a:r>
                            <a:rPr lang="en-GB" sz="1200" spc="-15">
                              <a:effectLst/>
                            </a:rPr>
                            <a:t>0.830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0.887</a:t>
                          </a:r>
                          <a:endParaRPr lang="fi-FI" sz="1200">
                            <a:effectLst/>
                          </a:endParaRPr>
                        </a:p>
                        <a:p>
                          <a:pPr marL="0" marR="0" algn="ctr">
                            <a:spcBef>
                              <a:spcPts val="0"/>
                            </a:spcBef>
                            <a:spcAft>
                              <a:spcPts val="0"/>
                            </a:spcAft>
                          </a:pPr>
                          <a:r>
                            <a:rPr lang="en-GB" sz="1200" spc="-15">
                              <a:effectLst/>
                            </a:rPr>
                            <a:t>0.811</a:t>
                          </a:r>
                          <a:endParaRPr lang="fi-FI" sz="1200">
                            <a:effectLst/>
                          </a:endParaRPr>
                        </a:p>
                        <a:p>
                          <a:pPr marL="0" marR="0" algn="ctr">
                            <a:spcBef>
                              <a:spcPts val="0"/>
                            </a:spcBef>
                            <a:spcAft>
                              <a:spcPts val="0"/>
                            </a:spcAft>
                          </a:pPr>
                          <a:r>
                            <a:rPr lang="en-GB" sz="1200" spc="-15">
                              <a:effectLst/>
                            </a:rPr>
                            <a:t>0.888</a:t>
                          </a:r>
                          <a:endParaRPr lang="fi-FI" sz="1200">
                            <a:effectLst/>
                          </a:endParaRPr>
                        </a:p>
                        <a:p>
                          <a:pPr marL="0" marR="0" algn="ctr">
                            <a:spcBef>
                              <a:spcPts val="0"/>
                            </a:spcBef>
                            <a:spcAft>
                              <a:spcPts val="0"/>
                            </a:spcAft>
                          </a:pPr>
                          <a:r>
                            <a:rPr lang="en-GB" sz="1200" spc="-15">
                              <a:effectLst/>
                            </a:rPr>
                            <a:t>0.862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0.761</a:t>
                          </a:r>
                          <a:endParaRPr lang="fi-FI" sz="1200">
                            <a:effectLst/>
                          </a:endParaRPr>
                        </a:p>
                        <a:p>
                          <a:pPr marL="0" marR="0" algn="ctr">
                            <a:spcBef>
                              <a:spcPts val="0"/>
                            </a:spcBef>
                            <a:spcAft>
                              <a:spcPts val="0"/>
                            </a:spcAft>
                          </a:pPr>
                          <a:r>
                            <a:rPr lang="en-GB" sz="1200" spc="-15">
                              <a:effectLst/>
                            </a:rPr>
                            <a:t>0.663</a:t>
                          </a:r>
                          <a:endParaRPr lang="fi-FI" sz="1200">
                            <a:effectLst/>
                          </a:endParaRPr>
                        </a:p>
                        <a:p>
                          <a:pPr marL="0" marR="0" algn="ctr">
                            <a:spcBef>
                              <a:spcPts val="0"/>
                            </a:spcBef>
                            <a:spcAft>
                              <a:spcPts val="0"/>
                            </a:spcAft>
                          </a:pPr>
                          <a:r>
                            <a:rPr lang="en-GB" sz="1200" spc="-15">
                              <a:effectLst/>
                            </a:rPr>
                            <a:t>0.520</a:t>
                          </a:r>
                          <a:endParaRPr lang="fi-FI" sz="1200">
                            <a:effectLst/>
                          </a:endParaRPr>
                        </a:p>
                        <a:p>
                          <a:pPr marL="0" marR="0" algn="ctr">
                            <a:spcBef>
                              <a:spcPts val="0"/>
                            </a:spcBef>
                            <a:spcAft>
                              <a:spcPts val="0"/>
                            </a:spcAft>
                          </a:pPr>
                          <a:r>
                            <a:rPr lang="en-GB" sz="1200" spc="-15">
                              <a:effectLst/>
                            </a:rPr>
                            <a:t>0.648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0.853</a:t>
                          </a:r>
                          <a:endParaRPr lang="fi-FI" sz="1200">
                            <a:effectLst/>
                          </a:endParaRPr>
                        </a:p>
                        <a:p>
                          <a:pPr marL="0" marR="0" algn="ctr">
                            <a:spcBef>
                              <a:spcPts val="0"/>
                            </a:spcBef>
                            <a:spcAft>
                              <a:spcPts val="0"/>
                            </a:spcAft>
                          </a:pPr>
                          <a:r>
                            <a:rPr lang="en-GB" sz="1200" spc="-15">
                              <a:effectLst/>
                            </a:rPr>
                            <a:t>0.752</a:t>
                          </a:r>
                          <a:endParaRPr lang="fi-FI" sz="1200">
                            <a:effectLst/>
                          </a:endParaRPr>
                        </a:p>
                        <a:p>
                          <a:pPr marL="0" marR="0" algn="ctr">
                            <a:spcBef>
                              <a:spcPts val="0"/>
                            </a:spcBef>
                            <a:spcAft>
                              <a:spcPts val="0"/>
                            </a:spcAft>
                          </a:pPr>
                          <a:r>
                            <a:rPr lang="en-GB" sz="1200" spc="-15">
                              <a:effectLst/>
                            </a:rPr>
                            <a:t>0.857</a:t>
                          </a:r>
                          <a:endParaRPr lang="fi-FI" sz="1200">
                            <a:effectLst/>
                          </a:endParaRPr>
                        </a:p>
                        <a:p>
                          <a:pPr marL="0" marR="0" algn="ctr">
                            <a:spcBef>
                              <a:spcPts val="0"/>
                            </a:spcBef>
                            <a:spcAft>
                              <a:spcPts val="0"/>
                            </a:spcAft>
                          </a:pPr>
                          <a:r>
                            <a:rPr lang="en-GB" sz="1200" spc="-15">
                              <a:effectLst/>
                            </a:rPr>
                            <a:t>0.821</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0.878</a:t>
                          </a:r>
                          <a:endParaRPr lang="fi-FI" sz="1200">
                            <a:effectLst/>
                          </a:endParaRPr>
                        </a:p>
                        <a:p>
                          <a:pPr marL="0" marR="0" algn="ctr">
                            <a:spcBef>
                              <a:spcPts val="0"/>
                            </a:spcBef>
                            <a:spcAft>
                              <a:spcPts val="0"/>
                            </a:spcAft>
                          </a:pPr>
                          <a:r>
                            <a:rPr lang="en-GB" sz="1200" spc="-15">
                              <a:effectLst/>
                            </a:rPr>
                            <a:t>0.801</a:t>
                          </a:r>
                          <a:endParaRPr lang="fi-FI" sz="1200">
                            <a:effectLst/>
                          </a:endParaRPr>
                        </a:p>
                        <a:p>
                          <a:pPr marL="0" marR="0" algn="ctr">
                            <a:spcBef>
                              <a:spcPts val="0"/>
                            </a:spcBef>
                            <a:spcAft>
                              <a:spcPts val="0"/>
                            </a:spcAft>
                          </a:pPr>
                          <a:r>
                            <a:rPr lang="en-GB" sz="1200" spc="-15">
                              <a:effectLst/>
                            </a:rPr>
                            <a:t>0.878</a:t>
                          </a:r>
                          <a:endParaRPr lang="fi-FI" sz="1200">
                            <a:effectLst/>
                          </a:endParaRPr>
                        </a:p>
                        <a:p>
                          <a:pPr marL="0" marR="0" algn="ctr">
                            <a:spcBef>
                              <a:spcPts val="0"/>
                            </a:spcBef>
                            <a:spcAft>
                              <a:spcPts val="0"/>
                            </a:spcAft>
                          </a:pPr>
                          <a:r>
                            <a:rPr lang="en-GB" sz="1200" spc="-15">
                              <a:effectLst/>
                            </a:rPr>
                            <a:t>0.852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0.768</a:t>
                          </a:r>
                          <a:endParaRPr lang="fi-FI" sz="1200">
                            <a:effectLst/>
                          </a:endParaRPr>
                        </a:p>
                        <a:p>
                          <a:pPr marL="0" marR="0" algn="ctr">
                            <a:spcBef>
                              <a:spcPts val="0"/>
                            </a:spcBef>
                            <a:spcAft>
                              <a:spcPts val="0"/>
                            </a:spcAft>
                          </a:pPr>
                          <a:r>
                            <a:rPr lang="en-GB" sz="1200" spc="-15">
                              <a:effectLst/>
                            </a:rPr>
                            <a:t>0.670</a:t>
                          </a:r>
                          <a:endParaRPr lang="fi-FI" sz="1200">
                            <a:effectLst/>
                          </a:endParaRPr>
                        </a:p>
                        <a:p>
                          <a:pPr marL="0" marR="0" algn="ctr">
                            <a:spcBef>
                              <a:spcPts val="0"/>
                            </a:spcBef>
                            <a:spcAft>
                              <a:spcPts val="0"/>
                            </a:spcAft>
                          </a:pPr>
                          <a:r>
                            <a:rPr lang="en-GB" sz="1200" spc="-15">
                              <a:effectLst/>
                            </a:rPr>
                            <a:t>0.531</a:t>
                          </a:r>
                          <a:endParaRPr lang="fi-FI" sz="1200">
                            <a:effectLst/>
                          </a:endParaRPr>
                        </a:p>
                        <a:p>
                          <a:pPr marL="0" marR="0" algn="ctr">
                            <a:spcBef>
                              <a:spcPts val="0"/>
                            </a:spcBef>
                            <a:spcAft>
                              <a:spcPts val="0"/>
                            </a:spcAft>
                          </a:pPr>
                          <a:r>
                            <a:rPr lang="en-GB" sz="1200" spc="-15">
                              <a:effectLst/>
                            </a:rPr>
                            <a:t>0.656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0.866</a:t>
                          </a:r>
                          <a:endParaRPr lang="fi-FI" sz="1200">
                            <a:effectLst/>
                          </a:endParaRPr>
                        </a:p>
                        <a:p>
                          <a:pPr marL="0" marR="0" algn="ctr">
                            <a:spcBef>
                              <a:spcPts val="0"/>
                            </a:spcBef>
                            <a:spcAft>
                              <a:spcPts val="0"/>
                            </a:spcAft>
                          </a:pPr>
                          <a:r>
                            <a:rPr lang="en-GB" sz="1200" spc="-15">
                              <a:effectLst/>
                            </a:rPr>
                            <a:t>0.766</a:t>
                          </a:r>
                          <a:endParaRPr lang="fi-FI" sz="1200">
                            <a:effectLst/>
                          </a:endParaRPr>
                        </a:p>
                        <a:p>
                          <a:pPr marL="0" marR="0" algn="ctr">
                            <a:spcBef>
                              <a:spcPts val="0"/>
                            </a:spcBef>
                            <a:spcAft>
                              <a:spcPts val="0"/>
                            </a:spcAft>
                          </a:pPr>
                          <a:r>
                            <a:rPr lang="en-GB" sz="1200" spc="-15">
                              <a:effectLst/>
                            </a:rPr>
                            <a:t>0.870</a:t>
                          </a:r>
                          <a:endParaRPr lang="fi-FI" sz="1200">
                            <a:effectLst/>
                          </a:endParaRPr>
                        </a:p>
                        <a:p>
                          <a:pPr marL="0" marR="0" algn="ctr">
                            <a:spcBef>
                              <a:spcPts val="0"/>
                            </a:spcBef>
                            <a:spcAft>
                              <a:spcPts val="0"/>
                            </a:spcAft>
                          </a:pPr>
                          <a:r>
                            <a:rPr lang="en-GB" sz="1200" spc="-15">
                              <a:effectLst/>
                            </a:rPr>
                            <a:t>0.834</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0.892</a:t>
                          </a:r>
                          <a:endParaRPr lang="fi-FI" sz="1200">
                            <a:effectLst/>
                          </a:endParaRPr>
                        </a:p>
                        <a:p>
                          <a:pPr marL="0" marR="0" algn="ctr">
                            <a:spcBef>
                              <a:spcPts val="0"/>
                            </a:spcBef>
                            <a:spcAft>
                              <a:spcPts val="0"/>
                            </a:spcAft>
                          </a:pPr>
                          <a:r>
                            <a:rPr lang="en-GB" sz="1200" spc="-15">
                              <a:effectLst/>
                            </a:rPr>
                            <a:t>0.812</a:t>
                          </a:r>
                          <a:endParaRPr lang="fi-FI" sz="1200">
                            <a:effectLst/>
                          </a:endParaRPr>
                        </a:p>
                        <a:p>
                          <a:pPr marL="0" marR="0" algn="ctr">
                            <a:spcBef>
                              <a:spcPts val="0"/>
                            </a:spcBef>
                            <a:spcAft>
                              <a:spcPts val="0"/>
                            </a:spcAft>
                          </a:pPr>
                          <a:r>
                            <a:rPr lang="en-GB" sz="1200" spc="-15">
                              <a:effectLst/>
                            </a:rPr>
                            <a:t>0.886</a:t>
                          </a:r>
                          <a:endParaRPr lang="fi-FI" sz="1200">
                            <a:effectLst/>
                          </a:endParaRPr>
                        </a:p>
                        <a:p>
                          <a:pPr marL="0" marR="0" algn="ctr">
                            <a:spcBef>
                              <a:spcPts val="0"/>
                            </a:spcBef>
                            <a:spcAft>
                              <a:spcPts val="0"/>
                            </a:spcAft>
                          </a:pPr>
                          <a:r>
                            <a:rPr lang="en-GB" sz="1200" spc="-15">
                              <a:effectLst/>
                            </a:rPr>
                            <a:t>0.863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1010513856"/>
                      </a:ext>
                    </a:extLst>
                  </a:tr>
                  <a:tr h="870755">
                    <a:tc>
                      <a:txBody>
                        <a:bodyPr/>
                        <a:lstStyle/>
                        <a:p>
                          <a:endParaRPr lang="fi-FI"/>
                        </a:p>
                      </a:txBody>
                      <a:tcPr marL="60905" marR="60905" marT="0" marB="0" anchor="ctr">
                        <a:blipFill>
                          <a:blip r:embed="rId2"/>
                          <a:stretch>
                            <a:fillRect l="-556" t="-634965" r="-501667" b="-60839"/>
                          </a:stretch>
                        </a:blipFill>
                      </a:tcPr>
                    </a:tc>
                    <a:tc>
                      <a:txBody>
                        <a:bodyPr/>
                        <a:lstStyle/>
                        <a:p>
                          <a:pPr marL="0" marR="0" algn="ctr">
                            <a:spcBef>
                              <a:spcPts val="0"/>
                            </a:spcBef>
                            <a:spcAft>
                              <a:spcPts val="0"/>
                            </a:spcAft>
                          </a:pPr>
                          <a:r>
                            <a:rPr lang="en-GB" sz="1200" spc="-15">
                              <a:effectLst/>
                            </a:rPr>
                            <a:t>0.747</a:t>
                          </a:r>
                          <a:endParaRPr lang="fi-FI" sz="1200">
                            <a:effectLst/>
                          </a:endParaRPr>
                        </a:p>
                        <a:p>
                          <a:pPr marL="0" marR="0" algn="ctr">
                            <a:spcBef>
                              <a:spcPts val="0"/>
                            </a:spcBef>
                            <a:spcAft>
                              <a:spcPts val="0"/>
                            </a:spcAft>
                          </a:pPr>
                          <a:r>
                            <a:rPr lang="en-GB" sz="1200" spc="-15">
                              <a:effectLst/>
                            </a:rPr>
                            <a:t>0.610</a:t>
                          </a:r>
                          <a:endParaRPr lang="fi-FI" sz="1200">
                            <a:effectLst/>
                          </a:endParaRPr>
                        </a:p>
                        <a:p>
                          <a:pPr marL="0" marR="0" algn="ctr">
                            <a:spcBef>
                              <a:spcPts val="0"/>
                            </a:spcBef>
                            <a:spcAft>
                              <a:spcPts val="0"/>
                            </a:spcAft>
                          </a:pPr>
                          <a:r>
                            <a:rPr lang="en-GB" sz="1200" spc="-15">
                              <a:effectLst/>
                            </a:rPr>
                            <a:t>0.321</a:t>
                          </a:r>
                          <a:endParaRPr lang="fi-FI" sz="1200">
                            <a:effectLst/>
                          </a:endParaRPr>
                        </a:p>
                        <a:p>
                          <a:pPr marL="0" marR="0" algn="ctr">
                            <a:spcBef>
                              <a:spcPts val="0"/>
                            </a:spcBef>
                            <a:spcAft>
                              <a:spcPts val="0"/>
                            </a:spcAft>
                          </a:pPr>
                          <a:r>
                            <a:rPr lang="en-GB" sz="1200" spc="-15">
                              <a:effectLst/>
                            </a:rPr>
                            <a:t>0.587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0.859</a:t>
                          </a:r>
                          <a:endParaRPr lang="fi-FI" sz="1200">
                            <a:effectLst/>
                          </a:endParaRPr>
                        </a:p>
                        <a:p>
                          <a:pPr marL="0" marR="0" algn="ctr">
                            <a:spcBef>
                              <a:spcPts val="0"/>
                            </a:spcBef>
                            <a:spcAft>
                              <a:spcPts val="0"/>
                            </a:spcAft>
                          </a:pPr>
                          <a:r>
                            <a:rPr lang="en-GB" sz="1200" spc="-15">
                              <a:effectLst/>
                            </a:rPr>
                            <a:t>0.750</a:t>
                          </a:r>
                          <a:endParaRPr lang="fi-FI" sz="1200">
                            <a:effectLst/>
                          </a:endParaRPr>
                        </a:p>
                        <a:p>
                          <a:pPr marL="0" marR="0" algn="ctr">
                            <a:spcBef>
                              <a:spcPts val="0"/>
                            </a:spcBef>
                            <a:spcAft>
                              <a:spcPts val="0"/>
                            </a:spcAft>
                          </a:pPr>
                          <a:r>
                            <a:rPr lang="en-GB" sz="1200" spc="-15">
                              <a:effectLst/>
                            </a:rPr>
                            <a:t>0.865</a:t>
                          </a:r>
                          <a:endParaRPr lang="fi-FI" sz="1200">
                            <a:effectLst/>
                          </a:endParaRPr>
                        </a:p>
                        <a:p>
                          <a:pPr marL="0" marR="0" algn="ctr">
                            <a:spcBef>
                              <a:spcPts val="0"/>
                            </a:spcBef>
                            <a:spcAft>
                              <a:spcPts val="0"/>
                            </a:spcAft>
                          </a:pPr>
                          <a:r>
                            <a:rPr lang="en-GB" sz="1200" spc="-15">
                              <a:effectLst/>
                            </a:rPr>
                            <a:t>0.826</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0.883</a:t>
                          </a:r>
                          <a:endParaRPr lang="fi-FI" sz="1200">
                            <a:effectLst/>
                          </a:endParaRPr>
                        </a:p>
                        <a:p>
                          <a:pPr marL="0" marR="0" algn="ctr">
                            <a:spcBef>
                              <a:spcPts val="0"/>
                            </a:spcBef>
                            <a:spcAft>
                              <a:spcPts val="0"/>
                            </a:spcAft>
                          </a:pPr>
                          <a:r>
                            <a:rPr lang="en-GB" sz="1200" spc="-15">
                              <a:effectLst/>
                            </a:rPr>
                            <a:t>0.807</a:t>
                          </a:r>
                          <a:endParaRPr lang="fi-FI" sz="1200">
                            <a:effectLst/>
                          </a:endParaRPr>
                        </a:p>
                        <a:p>
                          <a:pPr marL="0" marR="0" algn="ctr">
                            <a:spcBef>
                              <a:spcPts val="0"/>
                            </a:spcBef>
                            <a:spcAft>
                              <a:spcPts val="0"/>
                            </a:spcAft>
                          </a:pPr>
                          <a:r>
                            <a:rPr lang="en-GB" sz="1200" spc="-15">
                              <a:effectLst/>
                            </a:rPr>
                            <a:t>0.883</a:t>
                          </a:r>
                          <a:endParaRPr lang="fi-FI" sz="1200">
                            <a:effectLst/>
                          </a:endParaRPr>
                        </a:p>
                        <a:p>
                          <a:pPr marL="0" marR="0" algn="ctr">
                            <a:spcBef>
                              <a:spcPts val="0"/>
                            </a:spcBef>
                            <a:spcAft>
                              <a:spcPts val="0"/>
                            </a:spcAft>
                          </a:pPr>
                          <a:r>
                            <a:rPr lang="en-GB" sz="1200" spc="-15">
                              <a:effectLst/>
                            </a:rPr>
                            <a:t>0.858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0.742</a:t>
                          </a:r>
                          <a:endParaRPr lang="fi-FI" sz="1200">
                            <a:effectLst/>
                          </a:endParaRPr>
                        </a:p>
                        <a:p>
                          <a:pPr marL="0" marR="0" algn="ctr">
                            <a:spcBef>
                              <a:spcPts val="0"/>
                            </a:spcBef>
                            <a:spcAft>
                              <a:spcPts val="0"/>
                            </a:spcAft>
                          </a:pPr>
                          <a:r>
                            <a:rPr lang="en-GB" sz="1200" spc="-15">
                              <a:effectLst/>
                            </a:rPr>
                            <a:t>0.606</a:t>
                          </a:r>
                          <a:endParaRPr lang="fi-FI" sz="1200">
                            <a:effectLst/>
                          </a:endParaRPr>
                        </a:p>
                        <a:p>
                          <a:pPr marL="0" marR="0" algn="ctr">
                            <a:spcBef>
                              <a:spcPts val="0"/>
                            </a:spcBef>
                            <a:spcAft>
                              <a:spcPts val="0"/>
                            </a:spcAft>
                          </a:pPr>
                          <a:r>
                            <a:rPr lang="en-GB" sz="1200" spc="-15">
                              <a:effectLst/>
                            </a:rPr>
                            <a:t>0.319</a:t>
                          </a:r>
                          <a:endParaRPr lang="fi-FI" sz="1200">
                            <a:effectLst/>
                          </a:endParaRPr>
                        </a:p>
                        <a:p>
                          <a:pPr marL="0" marR="0" algn="ctr">
                            <a:spcBef>
                              <a:spcPts val="0"/>
                            </a:spcBef>
                            <a:spcAft>
                              <a:spcPts val="0"/>
                            </a:spcAft>
                          </a:pPr>
                          <a:r>
                            <a:rPr lang="en-GB" sz="1200" spc="-15">
                              <a:effectLst/>
                            </a:rPr>
                            <a:t>0.583</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0.851</a:t>
                          </a:r>
                          <a:endParaRPr lang="fi-FI" sz="1200">
                            <a:effectLst/>
                          </a:endParaRPr>
                        </a:p>
                        <a:p>
                          <a:pPr marL="0" marR="0" algn="ctr">
                            <a:spcBef>
                              <a:spcPts val="0"/>
                            </a:spcBef>
                            <a:spcAft>
                              <a:spcPts val="0"/>
                            </a:spcAft>
                          </a:pPr>
                          <a:r>
                            <a:rPr lang="en-GB" sz="1200" spc="-15">
                              <a:effectLst/>
                            </a:rPr>
                            <a:t>0.741</a:t>
                          </a:r>
                          <a:endParaRPr lang="fi-FI" sz="1200">
                            <a:effectLst/>
                          </a:endParaRPr>
                        </a:p>
                        <a:p>
                          <a:pPr marL="0" marR="0" algn="ctr">
                            <a:spcBef>
                              <a:spcPts val="0"/>
                            </a:spcBef>
                            <a:spcAft>
                              <a:spcPts val="0"/>
                            </a:spcAft>
                          </a:pPr>
                          <a:r>
                            <a:rPr lang="en-GB" sz="1200" spc="-15">
                              <a:effectLst/>
                            </a:rPr>
                            <a:t>0.855</a:t>
                          </a:r>
                          <a:endParaRPr lang="fi-FI" sz="1200">
                            <a:effectLst/>
                          </a:endParaRPr>
                        </a:p>
                        <a:p>
                          <a:pPr marL="0" marR="0" algn="ctr">
                            <a:spcBef>
                              <a:spcPts val="0"/>
                            </a:spcBef>
                            <a:spcAft>
                              <a:spcPts val="0"/>
                            </a:spcAft>
                          </a:pPr>
                          <a:r>
                            <a:rPr lang="en-GB" sz="1200" spc="-15">
                              <a:effectLst/>
                            </a:rPr>
                            <a:t>0.817</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0.872</a:t>
                          </a:r>
                          <a:endParaRPr lang="fi-FI" sz="1200">
                            <a:effectLst/>
                          </a:endParaRPr>
                        </a:p>
                        <a:p>
                          <a:pPr marL="0" marR="0" algn="ctr">
                            <a:spcBef>
                              <a:spcPts val="0"/>
                            </a:spcBef>
                            <a:spcAft>
                              <a:spcPts val="0"/>
                            </a:spcAft>
                          </a:pPr>
                          <a:r>
                            <a:rPr lang="en-GB" sz="1200" spc="-15">
                              <a:effectLst/>
                            </a:rPr>
                            <a:t>0.797</a:t>
                          </a:r>
                          <a:endParaRPr lang="fi-FI" sz="1200">
                            <a:effectLst/>
                          </a:endParaRPr>
                        </a:p>
                        <a:p>
                          <a:pPr marL="0" marR="0" algn="ctr">
                            <a:spcBef>
                              <a:spcPts val="0"/>
                            </a:spcBef>
                            <a:spcAft>
                              <a:spcPts val="0"/>
                            </a:spcAft>
                          </a:pPr>
                          <a:r>
                            <a:rPr lang="en-GB" sz="1200" spc="-15">
                              <a:effectLst/>
                            </a:rPr>
                            <a:t>0.872</a:t>
                          </a:r>
                          <a:endParaRPr lang="fi-FI" sz="1200">
                            <a:effectLst/>
                          </a:endParaRPr>
                        </a:p>
                        <a:p>
                          <a:pPr marL="0" marR="0" algn="ctr">
                            <a:spcBef>
                              <a:spcPts val="0"/>
                            </a:spcBef>
                            <a:spcAft>
                              <a:spcPts val="0"/>
                            </a:spcAft>
                          </a:pPr>
                          <a:r>
                            <a:rPr lang="en-GB" sz="1200" spc="-15">
                              <a:effectLst/>
                            </a:rPr>
                            <a:t>0.848</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0.746</a:t>
                          </a:r>
                          <a:endParaRPr lang="fi-FI" sz="1200">
                            <a:effectLst/>
                          </a:endParaRPr>
                        </a:p>
                        <a:p>
                          <a:pPr marL="0" marR="0" algn="ctr">
                            <a:spcBef>
                              <a:spcPts val="0"/>
                            </a:spcBef>
                            <a:spcAft>
                              <a:spcPts val="0"/>
                            </a:spcAft>
                          </a:pPr>
                          <a:r>
                            <a:rPr lang="en-GB" sz="1200" spc="-15">
                              <a:effectLst/>
                            </a:rPr>
                            <a:t>0.608</a:t>
                          </a:r>
                          <a:endParaRPr lang="fi-FI" sz="1200">
                            <a:effectLst/>
                          </a:endParaRPr>
                        </a:p>
                        <a:p>
                          <a:pPr marL="0" marR="0" algn="ctr">
                            <a:spcBef>
                              <a:spcPts val="0"/>
                            </a:spcBef>
                            <a:spcAft>
                              <a:spcPts val="0"/>
                            </a:spcAft>
                          </a:pPr>
                          <a:r>
                            <a:rPr lang="en-GB" sz="1200" spc="-15">
                              <a:effectLst/>
                            </a:rPr>
                            <a:t>0.322</a:t>
                          </a:r>
                          <a:endParaRPr lang="fi-FI" sz="1200">
                            <a:effectLst/>
                          </a:endParaRPr>
                        </a:p>
                        <a:p>
                          <a:pPr marL="0" marR="0" algn="ctr">
                            <a:spcBef>
                              <a:spcPts val="0"/>
                            </a:spcBef>
                            <a:spcAft>
                              <a:spcPts val="0"/>
                            </a:spcAft>
                          </a:pPr>
                          <a:r>
                            <a:rPr lang="en-GB" sz="1200" spc="-15">
                              <a:effectLst/>
                            </a:rPr>
                            <a:t>0.585</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0.865</a:t>
                          </a:r>
                          <a:endParaRPr lang="fi-FI" sz="1200">
                            <a:effectLst/>
                          </a:endParaRPr>
                        </a:p>
                        <a:p>
                          <a:pPr marL="0" marR="0" algn="ctr">
                            <a:spcBef>
                              <a:spcPts val="0"/>
                            </a:spcBef>
                            <a:spcAft>
                              <a:spcPts val="0"/>
                            </a:spcAft>
                          </a:pPr>
                          <a:r>
                            <a:rPr lang="en-GB" sz="1200" spc="-15">
                              <a:effectLst/>
                            </a:rPr>
                            <a:t>0.752</a:t>
                          </a:r>
                          <a:endParaRPr lang="fi-FI" sz="1200">
                            <a:effectLst/>
                          </a:endParaRPr>
                        </a:p>
                        <a:p>
                          <a:pPr marL="0" marR="0" algn="ctr">
                            <a:spcBef>
                              <a:spcPts val="0"/>
                            </a:spcBef>
                            <a:spcAft>
                              <a:spcPts val="0"/>
                            </a:spcAft>
                          </a:pPr>
                          <a:r>
                            <a:rPr lang="en-GB" sz="1200" spc="-15">
                              <a:effectLst/>
                            </a:rPr>
                            <a:t>0.869</a:t>
                          </a:r>
                          <a:endParaRPr lang="fi-FI" sz="1200">
                            <a:effectLst/>
                          </a:endParaRPr>
                        </a:p>
                        <a:p>
                          <a:pPr marL="0" marR="0" algn="ctr">
                            <a:spcBef>
                              <a:spcPts val="0"/>
                            </a:spcBef>
                            <a:spcAft>
                              <a:spcPts val="0"/>
                            </a:spcAft>
                          </a:pPr>
                          <a:r>
                            <a:rPr lang="en-GB" sz="1200" spc="-15">
                              <a:effectLst/>
                            </a:rPr>
                            <a:t>0.830</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tc>
                      <a:txBody>
                        <a:bodyPr/>
                        <a:lstStyle/>
                        <a:p>
                          <a:pPr marL="0" marR="0" algn="ctr">
                            <a:spcBef>
                              <a:spcPts val="0"/>
                            </a:spcBef>
                            <a:spcAft>
                              <a:spcPts val="0"/>
                            </a:spcAft>
                          </a:pPr>
                          <a:r>
                            <a:rPr lang="en-GB" sz="1200" spc="-15">
                              <a:effectLst/>
                            </a:rPr>
                            <a:t>0.890</a:t>
                          </a:r>
                          <a:endParaRPr lang="fi-FI" sz="1200">
                            <a:effectLst/>
                          </a:endParaRPr>
                        </a:p>
                        <a:p>
                          <a:pPr marL="0" marR="0" algn="ctr">
                            <a:spcBef>
                              <a:spcPts val="0"/>
                            </a:spcBef>
                            <a:spcAft>
                              <a:spcPts val="0"/>
                            </a:spcAft>
                          </a:pPr>
                          <a:r>
                            <a:rPr lang="en-GB" sz="1200" spc="-15">
                              <a:effectLst/>
                            </a:rPr>
                            <a:t>0.810</a:t>
                          </a:r>
                          <a:endParaRPr lang="fi-FI" sz="1200">
                            <a:effectLst/>
                          </a:endParaRPr>
                        </a:p>
                        <a:p>
                          <a:pPr marL="0" marR="0" algn="ctr">
                            <a:spcBef>
                              <a:spcPts val="0"/>
                            </a:spcBef>
                            <a:spcAft>
                              <a:spcPts val="0"/>
                            </a:spcAft>
                          </a:pPr>
                          <a:r>
                            <a:rPr lang="en-GB" sz="1200" spc="-15">
                              <a:effectLst/>
                            </a:rPr>
                            <a:t>0.885</a:t>
                          </a:r>
                          <a:endParaRPr lang="fi-FI" sz="1200">
                            <a:effectLst/>
                          </a:endParaRPr>
                        </a:p>
                        <a:p>
                          <a:pPr marL="0" marR="0" algn="ctr">
                            <a:spcBef>
                              <a:spcPts val="0"/>
                            </a:spcBef>
                            <a:spcAft>
                              <a:spcPts val="0"/>
                            </a:spcAft>
                          </a:pPr>
                          <a:r>
                            <a:rPr lang="en-GB" sz="1200" spc="-15">
                              <a:effectLst/>
                            </a:rPr>
                            <a:t>0.862</a:t>
                          </a:r>
                          <a:endParaRPr lang="fi-FI"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0905" marR="60905" marT="0" marB="0" anchor="ctr"/>
                    </a:tc>
                    <a:extLst>
                      <a:ext uri="{0D108BD9-81ED-4DB2-BD59-A6C34878D82A}">
                        <a16:rowId xmlns:a16="http://schemas.microsoft.com/office/drawing/2014/main" val="4185081755"/>
                      </a:ext>
                    </a:extLst>
                  </a:tr>
                  <a:tr h="220353">
                    <a:tc>
                      <a:txBody>
                        <a:bodyPr/>
                        <a:lstStyle/>
                        <a:p>
                          <a:endParaRPr lang="fi-FI"/>
                        </a:p>
                      </a:txBody>
                      <a:tcPr marL="60905" marR="60905" marT="0" marB="0" anchor="ctr">
                        <a:blipFill>
                          <a:blip r:embed="rId2"/>
                          <a:stretch>
                            <a:fillRect l="-556" t="-2919444" r="-501667" b="-141667"/>
                          </a:stretch>
                        </a:blipFill>
                      </a:tcPr>
                    </a:tc>
                    <a:tc gridSpan="9">
                      <a:txBody>
                        <a:bodyPr/>
                        <a:lstStyle/>
                        <a:p>
                          <a:endParaRPr lang="fi-FI"/>
                        </a:p>
                      </a:txBody>
                      <a:tcPr marL="60905" marR="60905" marT="0" marB="0" anchor="ctr">
                        <a:blipFill>
                          <a:blip r:embed="rId2"/>
                          <a:stretch>
                            <a:fillRect l="-20133" t="-2919444" r="-445" b="-141667"/>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5135536"/>
                      </a:ext>
                    </a:extLst>
                  </a:tr>
                  <a:tr h="250889">
                    <a:tc>
                      <a:txBody>
                        <a:bodyPr/>
                        <a:lstStyle/>
                        <a:p>
                          <a:endParaRPr lang="fi-FI"/>
                        </a:p>
                      </a:txBody>
                      <a:tcPr marL="60905" marR="60905" marT="0" marB="0" anchor="ctr">
                        <a:blipFill>
                          <a:blip r:embed="rId2"/>
                          <a:stretch>
                            <a:fillRect l="-556" t="-2651220" r="-501667" b="-24390"/>
                          </a:stretch>
                        </a:blipFill>
                      </a:tcPr>
                    </a:tc>
                    <a:tc gridSpan="9">
                      <a:txBody>
                        <a:bodyPr/>
                        <a:lstStyle/>
                        <a:p>
                          <a:endParaRPr lang="fi-FI"/>
                        </a:p>
                      </a:txBody>
                      <a:tcPr marL="60905" marR="60905" marT="0" marB="0" anchor="ctr">
                        <a:blipFill>
                          <a:blip r:embed="rId2"/>
                          <a:stretch>
                            <a:fillRect l="-20133" t="-2651220" r="-445" b="-24390"/>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6391389"/>
                      </a:ext>
                    </a:extLst>
                  </a:tr>
                </a:tbl>
              </a:graphicData>
            </a:graphic>
          </p:graphicFrame>
        </mc:Fallback>
      </mc:AlternateContent>
      <p:sp>
        <p:nvSpPr>
          <p:cNvPr id="3" name="Rectangle 2"/>
          <p:cNvSpPr/>
          <p:nvPr/>
        </p:nvSpPr>
        <p:spPr>
          <a:xfrm>
            <a:off x="1" y="18854"/>
            <a:ext cx="4128654" cy="1077218"/>
          </a:xfrm>
          <a:prstGeom prst="rect">
            <a:avLst/>
          </a:prstGeom>
        </p:spPr>
        <p:txBody>
          <a:bodyPr wrap="square">
            <a:spAutoFit/>
          </a:bodyPr>
          <a:lstStyle/>
          <a:p>
            <a:pP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Anonymization Quality Assessment Example</a:t>
            </a:r>
            <a:endParaRPr lang="en-US" sz="3200" dirty="0">
              <a:solidFill>
                <a:prstClr val="black"/>
              </a:solidFill>
              <a:latin typeface="Calibri"/>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6" y="4063999"/>
            <a:ext cx="5568634" cy="1719073"/>
          </a:xfrm>
          <a:prstGeom prst="rect">
            <a:avLst/>
          </a:prstGeom>
          <a:noFill/>
          <a:ln>
            <a:noFill/>
          </a:ln>
        </p:spPr>
      </p:pic>
      <p:sp>
        <p:nvSpPr>
          <p:cNvPr id="5" name="Rectangle 4"/>
          <p:cNvSpPr/>
          <p:nvPr/>
        </p:nvSpPr>
        <p:spPr>
          <a:xfrm>
            <a:off x="0" y="5773837"/>
            <a:ext cx="5578765" cy="1015663"/>
          </a:xfrm>
          <a:prstGeom prst="rect">
            <a:avLst/>
          </a:prstGeom>
        </p:spPr>
        <p:txBody>
          <a:bodyPr wrap="square">
            <a:spAutoFit/>
          </a:bodyPr>
          <a:lstStyle/>
          <a:p>
            <a:pPr algn="just"/>
            <a:r>
              <a:rPr lang="en-GB" sz="1200" dirty="0">
                <a:solidFill>
                  <a:srgbClr val="000000"/>
                </a:solidFill>
                <a:latin typeface="Times New Roman" panose="02020603050405020304" pitchFamily="18" charset="0"/>
                <a:ea typeface="SimSun" panose="02010600030101010101" pitchFamily="2" charset="-122"/>
              </a:rPr>
              <a:t>Summary of experiments is demonstrated by finding the best performing NN configuration before and after encryption (separately for each depth). The experiments and plots are grouped for different ratios of training and test data used. An observation shows that encryption decreases slightly the classification accuracy over the encrypted data and demands more neurons for the best performing classifier configuration.</a:t>
            </a:r>
            <a:endParaRPr lang="en-US" sz="1200" dirty="0"/>
          </a:p>
        </p:txBody>
      </p:sp>
      <mc:AlternateContent xmlns:mc="http://schemas.openxmlformats.org/markup-compatibility/2006" xmlns:a14="http://schemas.microsoft.com/office/drawing/2010/main">
        <mc:Choice Requires="a14">
          <p:sp>
            <p:nvSpPr>
              <p:cNvPr id="6" name="Rectangle 5"/>
              <p:cNvSpPr/>
              <p:nvPr/>
            </p:nvSpPr>
            <p:spPr>
              <a:xfrm>
                <a:off x="36944" y="1169960"/>
                <a:ext cx="5578766" cy="2835905"/>
              </a:xfrm>
              <a:prstGeom prst="rect">
                <a:avLst/>
              </a:prstGeom>
            </p:spPr>
            <p:txBody>
              <a:bodyPr wrap="square">
                <a:spAutoFit/>
              </a:bodyPr>
              <a:lstStyle/>
              <a:p>
                <a:r>
                  <a:rPr lang="en-GB" sz="1600" dirty="0">
                    <a:solidFill>
                      <a:srgbClr val="000000"/>
                    </a:solidFill>
                    <a:latin typeface="Times New Roman" panose="02020603050405020304" pitchFamily="18" charset="0"/>
                    <a:ea typeface="SimSun" panose="02010600030101010101" pitchFamily="2" charset="-122"/>
                  </a:rPr>
                  <a:t>The quality estimations for the homeomorphic encryption are:</a:t>
                </a:r>
              </a:p>
              <a:p>
                <a:pPr>
                  <a:spcBef>
                    <a:spcPts val="600"/>
                  </a:spcBef>
                </a:pPr>
                <a:r>
                  <a:rPr lang="en-GB" sz="1600" dirty="0">
                    <a:solidFill>
                      <a:srgbClr val="000000"/>
                    </a:solidFill>
                    <a:latin typeface="Times New Roman" panose="02020603050405020304" pitchFamily="18" charset="0"/>
                    <a:ea typeface="SimSun" panose="02010600030101010101" pitchFamily="2" charset="-122"/>
                  </a:rPr>
                  <a:t>(a) </a:t>
                </a:r>
                <a14:m>
                  <m:oMath xmlns:m="http://schemas.openxmlformats.org/officeDocument/2006/math">
                    <m:acc>
                      <m:accPr>
                        <m:chr m:val="̿"/>
                        <m:ctrlPr>
                          <a:rPr lang="fi-FI" sz="1600" i="1">
                            <a:solidFill>
                              <a:srgbClr val="000000"/>
                            </a:solidFill>
                            <a:effectLst/>
                            <a:latin typeface="Cambria Math" panose="02040503050406030204" pitchFamily="18" charset="0"/>
                          </a:rPr>
                        </m:ctrlPr>
                      </m:accPr>
                      <m:e>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ℚ</m:t>
                            </m:r>
                          </m:e>
                        </m:acc>
                      </m:e>
                    </m:acc>
                    <m:d>
                      <m:dPr>
                        <m:ctrlPr>
                          <a:rPr lang="fi-FI" sz="1600" i="1">
                            <a:solidFill>
                              <a:srgbClr val="000000"/>
                            </a:solidFill>
                            <a:effectLst/>
                            <a:latin typeface="Cambria Math" panose="02040503050406030204" pitchFamily="18" charset="0"/>
                          </a:rPr>
                        </m:ctrlPr>
                      </m:d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e>
                        </m:acc>
                      </m:e>
                    </m:d>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𝟎</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𝟓𝟖𝟓</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lang="en-GB" sz="1600" dirty="0">
                    <a:solidFill>
                      <a:srgbClr val="000000"/>
                    </a:solidFill>
                    <a:latin typeface="Times New Roman" panose="02020603050405020304" pitchFamily="18" charset="0"/>
                    <a:ea typeface="SimSun" panose="02010600030101010101" pitchFamily="2" charset="-122"/>
                  </a:rPr>
                  <a:t>for the case  </a:t>
                </a:r>
                <a14:m>
                  <m:oMath xmlns:m="http://schemas.openxmlformats.org/officeDocument/2006/math">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𝒅</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𝟏</m:t>
                    </m:r>
                  </m:oMath>
                </a14:m>
                <a:r>
                  <a:rPr lang="en-GB" sz="1600" dirty="0">
                    <a:solidFill>
                      <a:srgbClr val="000000"/>
                    </a:solidFill>
                    <a:latin typeface="Times New Roman" panose="02020603050405020304" pitchFamily="18" charset="0"/>
                    <a:ea typeface="SimSun" panose="02010600030101010101" pitchFamily="2" charset="-122"/>
                  </a:rPr>
                  <a:t>;</a:t>
                </a:r>
              </a:p>
              <a:p>
                <a:r>
                  <a:rPr lang="en-GB" sz="1600" dirty="0">
                    <a:solidFill>
                      <a:srgbClr val="000000"/>
                    </a:solidFill>
                    <a:latin typeface="Times New Roman" panose="02020603050405020304" pitchFamily="18" charset="0"/>
                    <a:ea typeface="SimSun" panose="02010600030101010101" pitchFamily="2" charset="-122"/>
                  </a:rPr>
                  <a:t>(b) </a:t>
                </a:r>
                <a14:m>
                  <m:oMath xmlns:m="http://schemas.openxmlformats.org/officeDocument/2006/math">
                    <m:acc>
                      <m:accPr>
                        <m:chr m:val="̿"/>
                        <m:ctrlPr>
                          <a:rPr lang="fi-FI" sz="1600" i="1">
                            <a:solidFill>
                              <a:srgbClr val="000000"/>
                            </a:solidFill>
                            <a:effectLst/>
                            <a:latin typeface="Cambria Math" panose="02040503050406030204" pitchFamily="18" charset="0"/>
                          </a:rPr>
                        </m:ctrlPr>
                      </m:accPr>
                      <m:e>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ℚ</m:t>
                            </m:r>
                          </m:e>
                        </m:acc>
                      </m:e>
                    </m:acc>
                    <m:d>
                      <m:dPr>
                        <m:ctrlPr>
                          <a:rPr lang="fi-FI" sz="1600" i="1">
                            <a:solidFill>
                              <a:srgbClr val="000000"/>
                            </a:solidFill>
                            <a:effectLst/>
                            <a:latin typeface="Cambria Math" panose="02040503050406030204" pitchFamily="18" charset="0"/>
                          </a:rPr>
                        </m:ctrlPr>
                      </m:d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e>
                        </m:acc>
                      </m:e>
                    </m:d>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𝟎</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𝟖𝟐𝟒</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lang="en-GB" sz="1600" dirty="0">
                    <a:solidFill>
                      <a:srgbClr val="000000"/>
                    </a:solidFill>
                    <a:latin typeface="Times New Roman" panose="02020603050405020304" pitchFamily="18" charset="0"/>
                    <a:ea typeface="SimSun" panose="02010600030101010101" pitchFamily="2" charset="-122"/>
                  </a:rPr>
                  <a:t>for the case  </a:t>
                </a:r>
                <a14:m>
                  <m:oMath xmlns:m="http://schemas.openxmlformats.org/officeDocument/2006/math">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𝒅</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𝟐</m:t>
                    </m:r>
                  </m:oMath>
                </a14:m>
                <a:r>
                  <a:rPr lang="en-GB" sz="1600" dirty="0">
                    <a:solidFill>
                      <a:srgbClr val="000000"/>
                    </a:solidFill>
                    <a:latin typeface="Times New Roman" panose="02020603050405020304" pitchFamily="18" charset="0"/>
                    <a:ea typeface="SimSun" panose="02010600030101010101" pitchFamily="2" charset="-122"/>
                  </a:rPr>
                  <a:t>;</a:t>
                </a:r>
              </a:p>
              <a:p>
                <a:r>
                  <a:rPr lang="en-GB" sz="1600" dirty="0">
                    <a:solidFill>
                      <a:srgbClr val="000000"/>
                    </a:solidFill>
                    <a:latin typeface="Times New Roman" panose="02020603050405020304" pitchFamily="18" charset="0"/>
                    <a:ea typeface="SimSun" panose="02010600030101010101" pitchFamily="2" charset="-122"/>
                  </a:rPr>
                  <a:t>(c) </a:t>
                </a:r>
                <a14:m>
                  <m:oMath xmlns:m="http://schemas.openxmlformats.org/officeDocument/2006/math">
                    <m:acc>
                      <m:accPr>
                        <m:chr m:val="̿"/>
                        <m:ctrlPr>
                          <a:rPr lang="fi-FI" sz="1600" i="1">
                            <a:solidFill>
                              <a:srgbClr val="000000"/>
                            </a:solidFill>
                            <a:effectLst/>
                            <a:latin typeface="Cambria Math" panose="02040503050406030204" pitchFamily="18" charset="0"/>
                          </a:rPr>
                        </m:ctrlPr>
                      </m:accPr>
                      <m:e>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ℚ</m:t>
                            </m:r>
                          </m:e>
                        </m:acc>
                      </m:e>
                    </m:acc>
                    <m:d>
                      <m:dPr>
                        <m:ctrlPr>
                          <a:rPr lang="fi-FI" sz="1600" i="1">
                            <a:solidFill>
                              <a:srgbClr val="000000"/>
                            </a:solidFill>
                            <a:effectLst/>
                            <a:latin typeface="Cambria Math" panose="02040503050406030204" pitchFamily="18" charset="0"/>
                          </a:rPr>
                        </m:ctrlPr>
                      </m:d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e>
                        </m:acc>
                      </m:e>
                    </m:d>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𝟎</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𝟖𝟓𝟔</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lang="en-GB" sz="1600" dirty="0">
                    <a:solidFill>
                      <a:srgbClr val="000000"/>
                    </a:solidFill>
                    <a:latin typeface="Times New Roman" panose="02020603050405020304" pitchFamily="18" charset="0"/>
                    <a:ea typeface="SimSun" panose="02010600030101010101" pitchFamily="2" charset="-122"/>
                  </a:rPr>
                  <a:t>for the case  </a:t>
                </a:r>
                <a14:m>
                  <m:oMath xmlns:m="http://schemas.openxmlformats.org/officeDocument/2006/math">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𝒅</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𝟑</m:t>
                    </m:r>
                  </m:oMath>
                </a14:m>
                <a:r>
                  <a:rPr lang="en-GB" sz="1600" dirty="0">
                    <a:solidFill>
                      <a:srgbClr val="000000"/>
                    </a:solidFill>
                    <a:latin typeface="Times New Roman" panose="02020603050405020304" pitchFamily="18" charset="0"/>
                    <a:ea typeface="SimSun" panose="02010600030101010101" pitchFamily="2" charset="-122"/>
                  </a:rPr>
                  <a:t>; and</a:t>
                </a:r>
              </a:p>
              <a:p>
                <a:r>
                  <a:rPr lang="en-GB" sz="1600" dirty="0">
                    <a:solidFill>
                      <a:srgbClr val="000000"/>
                    </a:solidFill>
                    <a:latin typeface="Times New Roman" panose="02020603050405020304" pitchFamily="18" charset="0"/>
                    <a:ea typeface="SimSun" panose="02010600030101010101" pitchFamily="2" charset="-122"/>
                  </a:rPr>
                  <a:t>(d) </a:t>
                </a:r>
                <a14:m>
                  <m:oMath xmlns:m="http://schemas.openxmlformats.org/officeDocument/2006/math">
                    <m:acc>
                      <m:accPr>
                        <m:chr m:val="̿"/>
                        <m:ctrlPr>
                          <a:rPr lang="fi-FI" sz="1600" i="1">
                            <a:solidFill>
                              <a:srgbClr val="000000"/>
                            </a:solidFill>
                            <a:effectLst/>
                            <a:latin typeface="Cambria Math" panose="02040503050406030204" pitchFamily="18" charset="0"/>
                          </a:rPr>
                        </m:ctrlPr>
                      </m:accPr>
                      <m:e>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ℚ</m:t>
                            </m:r>
                          </m:e>
                        </m:acc>
                      </m:e>
                    </m:acc>
                    <m:d>
                      <m:dPr>
                        <m:ctrlPr>
                          <a:rPr lang="fi-FI" sz="1600" i="1">
                            <a:solidFill>
                              <a:srgbClr val="000000"/>
                            </a:solidFill>
                            <a:effectLst/>
                            <a:latin typeface="Cambria Math" panose="02040503050406030204" pitchFamily="18" charset="0"/>
                          </a:rPr>
                        </m:ctrlPr>
                      </m:d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sz="1600" i="1">
                                <a:solidFill>
                                  <a:srgbClr val="000000"/>
                                </a:solidFill>
                                <a:effectLst/>
                                <a:latin typeface="Cambria Math" panose="02040503050406030204" pitchFamily="18" charset="0"/>
                              </a:rPr>
                            </m:ctrlPr>
                          </m:accPr>
                          <m:e>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𝐷</m:t>
                            </m:r>
                          </m:e>
                        </m:acc>
                      </m:e>
                    </m:d>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𝟎</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GB" sz="16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𝟕𝟓𝟓</m:t>
                    </m:r>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lang="en-GB" sz="1600" dirty="0">
                    <a:solidFill>
                      <a:srgbClr val="000000"/>
                    </a:solidFill>
                    <a:latin typeface="Times New Roman" panose="02020603050405020304" pitchFamily="18" charset="0"/>
                    <a:ea typeface="SimSun" panose="02010600030101010101" pitchFamily="2" charset="-122"/>
                  </a:rPr>
                  <a:t>(</a:t>
                </a:r>
                <a14:m>
                  <m:oMath xmlns:m="http://schemas.openxmlformats.org/officeDocument/2006/math">
                    <m:r>
                      <a:rPr lang="en-GB" sz="1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75.5%</m:t>
                    </m:r>
                  </m:oMath>
                </a14:m>
                <a:r>
                  <a:rPr lang="en-GB" sz="1600" dirty="0">
                    <a:solidFill>
                      <a:srgbClr val="000000"/>
                    </a:solidFill>
                    <a:latin typeface="Times New Roman" panose="02020603050405020304" pitchFamily="18" charset="0"/>
                    <a:ea typeface="SimSun" panose="02010600030101010101" pitchFamily="2" charset="-122"/>
                  </a:rPr>
                  <a:t>) as a summary across all the experiments. </a:t>
                </a:r>
              </a:p>
              <a:p>
                <a:endParaRPr lang="en-US" sz="8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depth </a:t>
                </a:r>
                <a14:m>
                  <m:oMath xmlns:m="http://schemas.openxmlformats.org/officeDocument/2006/math">
                    <m:r>
                      <a:rPr lang="en-US" sz="1600" b="1" i="1" smtClean="0">
                        <a:solidFill>
                          <a:srgbClr val="FF0000"/>
                        </a:solidFill>
                        <a:latin typeface="Cambria Math" panose="02040503050406030204" pitchFamily="18" charset="0"/>
                      </a:rPr>
                      <m:t>𝒅</m:t>
                    </m:r>
                    <m:r>
                      <a:rPr lang="en-US" sz="1600" b="1" i="1" smtClean="0">
                        <a:solidFill>
                          <a:srgbClr val="FF0000"/>
                        </a:solidFill>
                        <a:latin typeface="Cambria Math" panose="02040503050406030204" pitchFamily="18" charset="0"/>
                      </a:rPr>
                      <m:t>=</m:t>
                    </m:r>
                    <m:r>
                      <a:rPr lang="en-US" sz="1600" b="1" i="1" smtClean="0">
                        <a:solidFill>
                          <a:srgbClr val="FF0000"/>
                        </a:solidFill>
                        <a:latin typeface="Cambria Math" panose="02040503050406030204" pitchFamily="18" charset="0"/>
                      </a:rPr>
                      <m:t>𝟑</m:t>
                    </m:r>
                  </m:oMath>
                </a14:m>
                <a:r>
                  <a:rPr lang="en-US" sz="1600" dirty="0">
                    <a:latin typeface="Times New Roman" panose="02020603050405020304" pitchFamily="18" charset="0"/>
                    <a:cs typeface="Times New Roman" panose="02020603050405020304" pitchFamily="18" charset="0"/>
                  </a:rPr>
                  <a:t> would be the best option to achieve the optimal quality (</a:t>
                </a:r>
                <a14:m>
                  <m:oMath xmlns:m="http://schemas.openxmlformats.org/officeDocument/2006/math">
                    <m:r>
                      <a:rPr lang="en-US" sz="1600" b="1" i="1" smtClean="0">
                        <a:solidFill>
                          <a:srgbClr val="FF0000"/>
                        </a:solidFill>
                        <a:latin typeface="Cambria Math" panose="02040503050406030204" pitchFamily="18" charset="0"/>
                      </a:rPr>
                      <m:t>𝟎</m:t>
                    </m:r>
                    <m:r>
                      <a:rPr lang="en-US" sz="1600" b="1" i="1" smtClean="0">
                        <a:solidFill>
                          <a:srgbClr val="FF0000"/>
                        </a:solidFill>
                        <a:latin typeface="Cambria Math" panose="02040503050406030204" pitchFamily="18" charset="0"/>
                      </a:rPr>
                      <m:t>.</m:t>
                    </m:r>
                    <m:r>
                      <a:rPr lang="en-US" sz="1600" b="1" i="1" smtClean="0">
                        <a:solidFill>
                          <a:srgbClr val="FF0000"/>
                        </a:solidFill>
                        <a:latin typeface="Cambria Math" panose="02040503050406030204" pitchFamily="18" charset="0"/>
                      </a:rPr>
                      <m:t>𝟖𝟓𝟔</m:t>
                    </m:r>
                  </m:oMath>
                </a14:m>
                <a:r>
                  <a:rPr lang="en-US" sz="1600" dirty="0">
                    <a:latin typeface="Times New Roman" panose="02020603050405020304" pitchFamily="18" charset="0"/>
                    <a:cs typeface="Times New Roman" panose="02020603050405020304" pitchFamily="18" charset="0"/>
                  </a:rPr>
                  <a:t>) as a trade-off over the conflicting quality criteria.</a:t>
                </a:r>
                <a:endParaRPr lang="fi-FI" sz="1600" dirty="0">
                  <a:latin typeface="Times New Roman" panose="02020603050405020304" pitchFamily="18" charset="0"/>
                  <a:cs typeface="Times New Roman" panose="02020603050405020304" pitchFamily="18" charset="0"/>
                </a:endParaRPr>
              </a:p>
              <a:p>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36944" y="1169960"/>
                <a:ext cx="5578766" cy="2835905"/>
              </a:xfrm>
              <a:prstGeom prst="rect">
                <a:avLst/>
              </a:prstGeom>
              <a:blipFill>
                <a:blip r:embed="rId4"/>
                <a:stretch>
                  <a:fillRect l="-546" t="-645" r="-219"/>
                </a:stretch>
              </a:blipFill>
            </p:spPr>
            <p:txBody>
              <a:bodyPr/>
              <a:lstStyle/>
              <a:p>
                <a:r>
                  <a:rPr lang="en-US">
                    <a:noFill/>
                  </a:rPr>
                  <a:t> </a:t>
                </a:r>
              </a:p>
            </p:txBody>
          </p:sp>
        </mc:Fallback>
      </mc:AlternateContent>
    </p:spTree>
    <p:extLst>
      <p:ext uri="{BB962C8B-B14F-4D97-AF65-F5344CB8AC3E}">
        <p14:creationId xmlns:p14="http://schemas.microsoft.com/office/powerpoint/2010/main" val="8349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381" y="30642"/>
            <a:ext cx="3549342" cy="646331"/>
          </a:xfrm>
          <a:prstGeom prst="rect">
            <a:avLst/>
          </a:prstGeom>
        </p:spPr>
        <p:txBody>
          <a:bodyPr wrap="square">
            <a:spAutoFit/>
          </a:bodyPr>
          <a:lstStyle/>
          <a:p>
            <a:r>
              <a:rPr lang="en-GB"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pSp>
        <p:nvGrpSpPr>
          <p:cNvPr id="8" name="Group 7"/>
          <p:cNvGrpSpPr/>
          <p:nvPr/>
        </p:nvGrpSpPr>
        <p:grpSpPr>
          <a:xfrm>
            <a:off x="42506" y="405333"/>
            <a:ext cx="12057836" cy="6282986"/>
            <a:chOff x="42506" y="405333"/>
            <a:chExt cx="12057836" cy="6282986"/>
          </a:xfrm>
        </p:grpSpPr>
        <p:grpSp>
          <p:nvGrpSpPr>
            <p:cNvPr id="12" name="Group 11"/>
            <p:cNvGrpSpPr/>
            <p:nvPr/>
          </p:nvGrpSpPr>
          <p:grpSpPr>
            <a:xfrm>
              <a:off x="9954704" y="405333"/>
              <a:ext cx="2145638" cy="6251405"/>
              <a:chOff x="10020693" y="47116"/>
              <a:chExt cx="2145638" cy="6251405"/>
            </a:xfrm>
          </p:grpSpPr>
          <p:pic>
            <p:nvPicPr>
              <p:cNvPr id="6" name="Picture 5"/>
              <p:cNvPicPr>
                <a:picLocks noChangeAspect="1"/>
              </p:cNvPicPr>
              <p:nvPr/>
            </p:nvPicPr>
            <p:blipFill>
              <a:blip r:embed="rId2"/>
              <a:stretch>
                <a:fillRect/>
              </a:stretch>
            </p:blipFill>
            <p:spPr>
              <a:xfrm>
                <a:off x="10020693" y="47116"/>
                <a:ext cx="2145638" cy="2145638"/>
              </a:xfrm>
              <a:prstGeom prst="rect">
                <a:avLst/>
              </a:prstGeom>
            </p:spPr>
          </p:pic>
          <p:pic>
            <p:nvPicPr>
              <p:cNvPr id="9" name="Picture 8"/>
              <p:cNvPicPr>
                <a:picLocks noChangeAspect="1"/>
              </p:cNvPicPr>
              <p:nvPr/>
            </p:nvPicPr>
            <p:blipFill>
              <a:blip r:embed="rId3"/>
              <a:stretch>
                <a:fillRect/>
              </a:stretch>
            </p:blipFill>
            <p:spPr>
              <a:xfrm>
                <a:off x="10140389" y="2073895"/>
                <a:ext cx="1906245" cy="1465426"/>
              </a:xfrm>
              <a:prstGeom prst="rect">
                <a:avLst/>
              </a:prstGeom>
              <a:ln w="25400">
                <a:solidFill>
                  <a:schemeClr val="tx1"/>
                </a:solidFill>
              </a:ln>
            </p:spPr>
          </p:pic>
          <p:pic>
            <p:nvPicPr>
              <p:cNvPr id="10" name="Picture 9"/>
              <p:cNvPicPr>
                <a:picLocks noChangeAspect="1"/>
              </p:cNvPicPr>
              <p:nvPr/>
            </p:nvPicPr>
            <p:blipFill>
              <a:blip r:embed="rId4"/>
              <a:stretch>
                <a:fillRect/>
              </a:stretch>
            </p:blipFill>
            <p:spPr>
              <a:xfrm>
                <a:off x="10140389" y="3535052"/>
                <a:ext cx="1906245" cy="1500460"/>
              </a:xfrm>
              <a:prstGeom prst="rect">
                <a:avLst/>
              </a:prstGeom>
              <a:ln w="25400">
                <a:solidFill>
                  <a:schemeClr val="tx1"/>
                </a:solidFill>
              </a:ln>
            </p:spPr>
          </p:pic>
          <p:pic>
            <p:nvPicPr>
              <p:cNvPr id="11" name="Picture 10"/>
              <p:cNvPicPr>
                <a:picLocks noChangeAspect="1"/>
              </p:cNvPicPr>
              <p:nvPr/>
            </p:nvPicPr>
            <p:blipFill>
              <a:blip r:embed="rId5"/>
              <a:stretch>
                <a:fillRect/>
              </a:stretch>
            </p:blipFill>
            <p:spPr>
              <a:xfrm>
                <a:off x="10140389" y="5030002"/>
                <a:ext cx="1906245" cy="1268519"/>
              </a:xfrm>
              <a:prstGeom prst="rect">
                <a:avLst/>
              </a:prstGeom>
              <a:ln w="25400">
                <a:solidFill>
                  <a:schemeClr val="tx1"/>
                </a:solidFill>
              </a:ln>
            </p:spPr>
          </p:pic>
        </p:grpSp>
        <p:grpSp>
          <p:nvGrpSpPr>
            <p:cNvPr id="7" name="Group 6"/>
            <p:cNvGrpSpPr/>
            <p:nvPr/>
          </p:nvGrpSpPr>
          <p:grpSpPr>
            <a:xfrm>
              <a:off x="42506" y="4453400"/>
              <a:ext cx="9975332" cy="2234919"/>
              <a:chOff x="42506" y="4453400"/>
              <a:chExt cx="9975332" cy="2234919"/>
            </a:xfrm>
          </p:grpSpPr>
          <p:pic>
            <p:nvPicPr>
              <p:cNvPr id="13" name="Picture 12"/>
              <p:cNvPicPr>
                <a:picLocks noChangeAspect="1"/>
              </p:cNvPicPr>
              <p:nvPr/>
            </p:nvPicPr>
            <p:blipFill>
              <a:blip r:embed="rId6"/>
              <a:stretch>
                <a:fillRect/>
              </a:stretch>
            </p:blipFill>
            <p:spPr>
              <a:xfrm>
                <a:off x="3374795" y="4453400"/>
                <a:ext cx="6643043" cy="2234919"/>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42506" y="4599643"/>
                <a:ext cx="3295874" cy="1957766"/>
              </a:xfrm>
              <a:prstGeom prst="rect">
                <a:avLst/>
              </a:prstGeom>
            </p:spPr>
          </p:pic>
          <p:pic>
            <p:nvPicPr>
              <p:cNvPr id="3" name="Picture 2"/>
              <p:cNvPicPr>
                <a:picLocks noChangeAspect="1"/>
              </p:cNvPicPr>
              <p:nvPr/>
            </p:nvPicPr>
            <p:blipFill>
              <a:blip r:embed="rId8"/>
              <a:stretch>
                <a:fillRect/>
              </a:stretch>
            </p:blipFill>
            <p:spPr>
              <a:xfrm>
                <a:off x="2139884" y="5099412"/>
                <a:ext cx="667019" cy="736407"/>
              </a:xfrm>
              <a:prstGeom prst="rect">
                <a:avLst/>
              </a:prstGeom>
            </p:spPr>
          </p:pic>
        </p:grpSp>
        <p:sp>
          <p:nvSpPr>
            <p:cNvPr id="2" name="Rectangle 1"/>
            <p:cNvSpPr/>
            <p:nvPr/>
          </p:nvSpPr>
          <p:spPr>
            <a:xfrm>
              <a:off x="277943" y="660102"/>
              <a:ext cx="9705042" cy="3939540"/>
            </a:xfrm>
            <a:prstGeom prst="rect">
              <a:avLst/>
            </a:prstGeom>
            <a:solidFill>
              <a:schemeClr val="bg1"/>
            </a:solidFill>
          </p:spPr>
          <p:txBody>
            <a:bodyPr wrap="square">
              <a:spAutoFit/>
            </a:bodyPr>
            <a:lstStyle/>
            <a:p>
              <a:pPr indent="-457200" algn="just">
                <a:spcBef>
                  <a:spcPts val="1200"/>
                </a:spcBef>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Homeomorphic encryption algorithms pretend to be simple yet efficient tools for the PPML tasks compared to, e.g., more complex homomorphic encryption. We studied the quality of the homeomorphic encryption technique against three mutually conflicting criteria (security, ML tolerance and efficiency). For that purpose, we have developed the quality evaluation metric, which can be used as a quality judge for homeomorphic encryption as well as for other similar encryption and anonymization techniques (algorithms).</a:t>
              </a:r>
              <a:endParaRPr lang="fi-FI" sz="20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a:spcBef>
                  <a:spcPts val="1200"/>
                </a:spcBef>
              </a:pPr>
              <a:r>
                <a:rPr lang="en-GB"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GB" sz="20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We have tested both the quality metric and the homeomorphic encryption (with different depths) with several different datasets. We noticed that such a metric is a good guide for choosing the optimal encryption parameters. Due to several experiments, we have also noticed that the homeomorphic encryption guarantees a good overall quality regarding the conflicting criteria and can be used as a relatively simple alternative to the traditional homomorphic (and related) encryption in the context of PPML objectives.</a:t>
              </a:r>
              <a:endParaRPr lang="en-US" sz="200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7048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9601" y="406040"/>
            <a:ext cx="9818254" cy="6004390"/>
            <a:chOff x="609601" y="406040"/>
            <a:chExt cx="9818254" cy="6004390"/>
          </a:xfrm>
        </p:grpSpPr>
        <p:pic>
          <p:nvPicPr>
            <p:cNvPr id="4" name="Picture 3"/>
            <p:cNvPicPr>
              <a:picLocks noChangeAspect="1"/>
            </p:cNvPicPr>
            <p:nvPr/>
          </p:nvPicPr>
          <p:blipFill>
            <a:blip r:embed="rId2"/>
            <a:stretch>
              <a:fillRect/>
            </a:stretch>
          </p:blipFill>
          <p:spPr>
            <a:xfrm>
              <a:off x="609601" y="406040"/>
              <a:ext cx="9818254" cy="6004390"/>
            </a:xfrm>
            <a:prstGeom prst="rect">
              <a:avLst/>
            </a:prstGeom>
          </p:spPr>
        </p:pic>
        <p:sp>
          <p:nvSpPr>
            <p:cNvPr id="5" name="Rounded Rectangle 4"/>
            <p:cNvSpPr/>
            <p:nvPr/>
          </p:nvSpPr>
          <p:spPr>
            <a:xfrm>
              <a:off x="3141791" y="4720162"/>
              <a:ext cx="3877843" cy="37869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583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134983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526841" y="5019172"/>
            <a:ext cx="9391309"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https://ai.it.jyu.fi/ISM-2023-Encryption_Metric.pptx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72453"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2" name="Picture 1"/>
          <p:cNvPicPr>
            <a:picLocks noChangeAspect="1"/>
          </p:cNvPicPr>
          <p:nvPr/>
        </p:nvPicPr>
        <p:blipFill>
          <a:blip r:embed="rId5"/>
          <a:stretch>
            <a:fillRect/>
          </a:stretch>
        </p:blipFill>
        <p:spPr>
          <a:xfrm>
            <a:off x="267827" y="4617477"/>
            <a:ext cx="2107727" cy="1670158"/>
          </a:xfrm>
          <a:prstGeom prst="rect">
            <a:avLst/>
          </a:prstGeom>
          <a:ln w="63500">
            <a:solidFill>
              <a:schemeClr val="tx1"/>
            </a:solidFill>
          </a:ln>
        </p:spPr>
      </p:pic>
    </p:spTree>
    <p:extLst>
      <p:ext uri="{BB962C8B-B14F-4D97-AF65-F5344CB8AC3E}">
        <p14:creationId xmlns:p14="http://schemas.microsoft.com/office/powerpoint/2010/main" val="3590303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3346518" y="1995068"/>
            <a:ext cx="5279010" cy="832256"/>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Deep Homeomorphic Data Encryption for Privacy Preserving Machine Learning</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2929172"/>
            <a:ext cx="8564628" cy="39387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a:t>
            </a:r>
            <a:r>
              <a:rPr lang="en-US" sz="1600" b="0" dirty="0"/>
              <a:t>Bohdan Bilokon</a:t>
            </a:r>
            <a:r>
              <a:rPr lang="it-IT" sz="1600" b="0" dirty="0"/>
              <a:t> </a:t>
            </a:r>
            <a:r>
              <a:rPr lang="it-IT" sz="1600" b="0" baseline="30000" dirty="0"/>
              <a:t>b</a:t>
            </a:r>
            <a:r>
              <a:rPr lang="it-IT" sz="1600" b="0" dirty="0"/>
              <a:t>, </a:t>
            </a:r>
            <a:r>
              <a:rPr lang="en-US" sz="1600" b="0" dirty="0"/>
              <a:t>Mariia Gavriushenko</a:t>
            </a:r>
            <a:r>
              <a:rPr lang="it-IT" sz="1600" b="0" dirty="0"/>
              <a:t> </a:t>
            </a:r>
            <a:r>
              <a:rPr lang="it-IT" sz="1600" b="0" baseline="30000" dirty="0"/>
              <a:t>c</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2724344" y="3297439"/>
            <a:ext cx="6535854"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err="1"/>
              <a:t>a,c</a:t>
            </a:r>
            <a:r>
              <a:rPr lang="en-US" sz="1200" dirty="0"/>
              <a:t> Faculty of Information Technology, University of Jyväskylä, Jyväskylä, Finland</a:t>
            </a:r>
          </a:p>
          <a:p>
            <a:pPr algn="l">
              <a:spcBef>
                <a:spcPct val="0"/>
              </a:spcBef>
              <a:defRPr/>
            </a:pPr>
            <a:r>
              <a:rPr lang="en-US" sz="1200" baseline="30000" dirty="0"/>
              <a:t>b</a:t>
            </a:r>
            <a:r>
              <a:rPr lang="en-US" sz="1200" dirty="0"/>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94399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 </a:t>
            </a:r>
            <a:r>
              <a:rPr lang="en-US" sz="1600" i="0" baseline="30000" dirty="0"/>
              <a:t>b</a:t>
            </a:r>
            <a:r>
              <a:rPr lang="en-US" sz="1600" i="0" dirty="0"/>
              <a:t> bohdan.bilokon@nure.ua , </a:t>
            </a:r>
            <a:r>
              <a:rPr lang="en-US" sz="1600" i="0" baseline="30000" dirty="0"/>
              <a:t>c</a:t>
            </a:r>
            <a:r>
              <a:rPr lang="en-US" sz="1600" i="0" dirty="0"/>
              <a:t> gavrushik@gmail.com</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99828" y="4649228"/>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https://ai.it.jyu.fi/ISM-2023-Encryption</a:t>
            </a:r>
            <a:r>
              <a:rPr lang="en-US" sz="1600" i="0" dirty="0">
                <a:ln w="0"/>
                <a:hlinkClick r:id="rId2"/>
              </a:rPr>
              <a:t>_Metric</a:t>
            </a:r>
            <a:r>
              <a:rPr lang="en-US" sz="1600" i="0">
                <a:ln w="0"/>
                <a:hlinkClick r:id="rId2"/>
              </a:rPr>
              <a:t>.pptx</a:t>
            </a:r>
            <a:r>
              <a:rPr lang="en-US" sz="1600" i="0">
                <a:ln w="0"/>
              </a:rPr>
              <a:t>  </a:t>
            </a:r>
            <a:endParaRPr lang="en-US" sz="1600" i="0" dirty="0"/>
          </a:p>
        </p:txBody>
      </p:sp>
      <p:sp>
        <p:nvSpPr>
          <p:cNvPr id="18" name="TextBox 17"/>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29" name="Group 28"/>
          <p:cNvGrpSpPr/>
          <p:nvPr/>
        </p:nvGrpSpPr>
        <p:grpSpPr>
          <a:xfrm>
            <a:off x="2835060" y="5539573"/>
            <a:ext cx="2154195" cy="806317"/>
            <a:chOff x="2663700" y="3423372"/>
            <a:chExt cx="3435776" cy="1427465"/>
          </a:xfrm>
        </p:grpSpPr>
        <p:pic>
          <p:nvPicPr>
            <p:cNvPr id="30"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ectangle 30"/>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32" name="Group 31"/>
          <p:cNvGrpSpPr/>
          <p:nvPr/>
        </p:nvGrpSpPr>
        <p:grpSpPr>
          <a:xfrm>
            <a:off x="5715031" y="5537028"/>
            <a:ext cx="3386386" cy="806318"/>
            <a:chOff x="7560792" y="2676526"/>
            <a:chExt cx="4151512" cy="1109104"/>
          </a:xfrm>
        </p:grpSpPr>
        <p:pic>
          <p:nvPicPr>
            <p:cNvPr id="33" name="Picture 32"/>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34" name="Rectangle 33"/>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Tree>
    <p:extLst>
      <p:ext uri="{BB962C8B-B14F-4D97-AF65-F5344CB8AC3E}">
        <p14:creationId xmlns:p14="http://schemas.microsoft.com/office/powerpoint/2010/main" val="484280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10" y="900156"/>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13026" y="0"/>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7689567" y="39066"/>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658033" y="485174"/>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3526577" y="3130700"/>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5368245" y="5059554"/>
            <a:ext cx="5719086" cy="1368520"/>
            <a:chOff x="7560792" y="2676526"/>
            <a:chExt cx="4434301" cy="984068"/>
          </a:xfrm>
        </p:grpSpPr>
        <p:pic>
          <p:nvPicPr>
            <p:cNvPr id="5" name="Picture 4"/>
            <p:cNvPicPr>
              <a:picLocks noChangeAspect="1"/>
            </p:cNvPicPr>
            <p:nvPr/>
          </p:nvPicPr>
          <p:blipFill>
            <a:blip r:embed="rId7"/>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115102" cy="331971"/>
            </a:xfrm>
            <a:prstGeom prst="rect">
              <a:avLst/>
            </a:prstGeom>
          </p:spPr>
          <p:txBody>
            <a:bodyPr wrap="none">
              <a:spAutoFit/>
            </a:bodyPr>
            <a:lstStyle/>
            <a:p>
              <a:r>
                <a:rPr lang="en-US" sz="2400" dirty="0">
                  <a:hlinkClick r:id="rId8"/>
                </a:rPr>
                <a:t>https://nure.ua/en/</a:t>
              </a:r>
              <a:r>
                <a:rPr lang="en-US" sz="2400" dirty="0"/>
                <a:t> </a:t>
              </a:r>
            </a:p>
          </p:txBody>
        </p:sp>
      </p:grpSp>
      <p:sp>
        <p:nvSpPr>
          <p:cNvPr id="19" name="Rectangle 18"/>
          <p:cNvSpPr/>
          <p:nvPr/>
        </p:nvSpPr>
        <p:spPr>
          <a:xfrm>
            <a:off x="5766644" y="1011613"/>
            <a:ext cx="6320757" cy="830997"/>
          </a:xfrm>
          <a:prstGeom prst="rect">
            <a:avLst/>
          </a:prstGeom>
          <a:solidFill>
            <a:srgbClr val="FFFF00"/>
          </a:solidFill>
          <a:ln w="25400">
            <a:solidFill>
              <a:srgbClr val="FF0000"/>
            </a:solidFill>
          </a:ln>
        </p:spPr>
        <p:txBody>
          <a:bodyPr wrap="square">
            <a:spAutoFit/>
          </a:bodyPr>
          <a:lstStyle/>
          <a:p>
            <a:pPr algn="just"/>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“Deep Homeomorphic Data Encryption</a:t>
            </a:r>
          </a:p>
          <a:p>
            <a:pPr algn="just"/>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 Privacy Preserving Machine Learning”</a:t>
            </a:r>
          </a:p>
        </p:txBody>
      </p:sp>
      <p:pic>
        <p:nvPicPr>
          <p:cNvPr id="12" name="Picture 11"/>
          <p:cNvPicPr>
            <a:picLocks noChangeAspect="1"/>
          </p:cNvPicPr>
          <p:nvPr/>
        </p:nvPicPr>
        <p:blipFill>
          <a:blip r:embed="rId9"/>
          <a:stretch>
            <a:fillRect/>
          </a:stretch>
        </p:blipFill>
        <p:spPr>
          <a:xfrm>
            <a:off x="6998118" y="1938718"/>
            <a:ext cx="1884116" cy="1497401"/>
          </a:xfrm>
          <a:prstGeom prst="rect">
            <a:avLst/>
          </a:prstGeom>
        </p:spPr>
      </p:pic>
      <p:pic>
        <p:nvPicPr>
          <p:cNvPr id="1026" name="Picture 2" descr="Ukraine flag heart shaped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04485" y="3718532"/>
            <a:ext cx="1509838" cy="15098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11"/>
          <a:stretch>
            <a:fillRect/>
          </a:stretch>
        </p:blipFill>
        <p:spPr>
          <a:xfrm>
            <a:off x="9451975" y="2849647"/>
            <a:ext cx="1571768" cy="2086089"/>
          </a:xfrm>
          <a:prstGeom prst="rect">
            <a:avLst/>
          </a:prstGeom>
          <a:ln w="25400">
            <a:solidFill>
              <a:schemeClr val="tx1"/>
            </a:solidFill>
          </a:ln>
        </p:spPr>
      </p:pic>
      <p:sp>
        <p:nvSpPr>
          <p:cNvPr id="27" name="Rectangle 26"/>
          <p:cNvSpPr/>
          <p:nvPr/>
        </p:nvSpPr>
        <p:spPr>
          <a:xfrm>
            <a:off x="9390460" y="2002190"/>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Bohdan Bilokon</a:t>
            </a:r>
          </a:p>
        </p:txBody>
      </p:sp>
      <p:sp>
        <p:nvSpPr>
          <p:cNvPr id="28" name="Rectangle 27"/>
          <p:cNvSpPr/>
          <p:nvPr/>
        </p:nvSpPr>
        <p:spPr>
          <a:xfrm>
            <a:off x="3605996" y="67838"/>
            <a:ext cx="1982462" cy="830997"/>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Gavriushenko</a:t>
            </a:r>
          </a:p>
        </p:txBody>
      </p:sp>
      <p:pic>
        <p:nvPicPr>
          <p:cNvPr id="29" name="Picture 28"/>
          <p:cNvPicPr>
            <a:picLocks noChangeAspect="1"/>
          </p:cNvPicPr>
          <p:nvPr/>
        </p:nvPicPr>
        <p:blipFill>
          <a:blip r:embed="rId12"/>
          <a:stretch>
            <a:fillRect/>
          </a:stretch>
        </p:blipFill>
        <p:spPr>
          <a:xfrm>
            <a:off x="3908066" y="898835"/>
            <a:ext cx="1506769" cy="2079766"/>
          </a:xfrm>
          <a:prstGeom prst="rect">
            <a:avLst/>
          </a:prstGeom>
          <a:ln w="25400">
            <a:solidFill>
              <a:schemeClr val="tx1"/>
            </a:solidFill>
          </a:ln>
        </p:spPr>
      </p:pic>
      <p:pic>
        <p:nvPicPr>
          <p:cNvPr id="2" name="Picture 1"/>
          <p:cNvPicPr>
            <a:picLocks noChangeAspect="1"/>
          </p:cNvPicPr>
          <p:nvPr/>
        </p:nvPicPr>
        <p:blipFill>
          <a:blip r:embed="rId13"/>
          <a:stretch>
            <a:fillRect/>
          </a:stretch>
        </p:blipFill>
        <p:spPr>
          <a:xfrm>
            <a:off x="850460" y="4703975"/>
            <a:ext cx="2057443" cy="1897481"/>
          </a:xfrm>
          <a:prstGeom prst="rect">
            <a:avLst/>
          </a:prstGeom>
        </p:spPr>
      </p:pic>
    </p:spTree>
    <p:extLst>
      <p:ext uri="{BB962C8B-B14F-4D97-AF65-F5344CB8AC3E}">
        <p14:creationId xmlns:p14="http://schemas.microsoft.com/office/powerpoint/2010/main" val="429981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0274" y="73891"/>
            <a:ext cx="5246566" cy="6637770"/>
          </a:xfrm>
          <a:prstGeom prst="rect">
            <a:avLst/>
          </a:prstGeom>
        </p:spPr>
      </p:pic>
      <p:pic>
        <p:nvPicPr>
          <p:cNvPr id="1026" name="Picture 2" descr="https://www.smwllc.com/wp-content/uploads/2016/09/Mark-Petersons-Viewpoint-Security-and-Privacy-Concer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728" y="111169"/>
            <a:ext cx="3995156" cy="245620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36995" y="1209964"/>
            <a:ext cx="1681018" cy="258618"/>
          </a:xfrm>
          <a:prstGeom prst="roundRect">
            <a:avLst/>
          </a:prstGeom>
          <a:noFill/>
          <a:ln w="38100">
            <a:solidFill>
              <a:srgbClr val="FF3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549341" y="1209964"/>
            <a:ext cx="1343748" cy="258618"/>
          </a:xfrm>
          <a:prstGeom prst="rightArrow">
            <a:avLst>
              <a:gd name="adj1" fmla="val 50000"/>
              <a:gd name="adj2" fmla="val 101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51728" y="2567376"/>
            <a:ext cx="3995156" cy="646331"/>
          </a:xfrm>
          <a:prstGeom prst="rect">
            <a:avLst/>
          </a:prstGeom>
          <a:solidFill>
            <a:schemeClr val="tx1"/>
          </a:solidFill>
        </p:spPr>
        <p:txBody>
          <a:bodyPr wrap="square">
            <a:spAutoFit/>
          </a:bodyPr>
          <a:lstStyle/>
          <a:p>
            <a:r>
              <a:rPr lang="en-US" b="1" dirty="0">
                <a:solidFill>
                  <a:srgbClr val="FFFFFF"/>
                </a:solidFill>
                <a:latin typeface="Roboto"/>
              </a:rPr>
              <a:t>New Gartner survey: Only half of AI models make it into production</a:t>
            </a:r>
            <a:endParaRPr lang="en-US" b="1" i="0" dirty="0">
              <a:solidFill>
                <a:srgbClr val="FFFFFF"/>
              </a:solidFill>
              <a:effectLst/>
              <a:latin typeface="Roboto"/>
            </a:endParaRPr>
          </a:p>
        </p:txBody>
      </p:sp>
      <p:sp>
        <p:nvSpPr>
          <p:cNvPr id="7" name="Rectangle 6"/>
          <p:cNvSpPr/>
          <p:nvPr/>
        </p:nvSpPr>
        <p:spPr>
          <a:xfrm>
            <a:off x="1348032" y="3212959"/>
            <a:ext cx="4098851" cy="584775"/>
          </a:xfrm>
          <a:prstGeom prst="rect">
            <a:avLst/>
          </a:prstGeom>
        </p:spPr>
        <p:txBody>
          <a:bodyPr wrap="square">
            <a:spAutoFit/>
          </a:bodyPr>
          <a:lstStyle/>
          <a:p>
            <a:r>
              <a:rPr lang="en-US" sz="1600" dirty="0">
                <a:solidFill>
                  <a:srgbClr val="1A202C"/>
                </a:solidFill>
              </a:rPr>
              <a:t>The survey reported that, on average, only 54% of AI models move from pilot to production.</a:t>
            </a:r>
            <a:endParaRPr lang="en-US" sz="1600" dirty="0"/>
          </a:p>
        </p:txBody>
      </p:sp>
      <p:sp>
        <p:nvSpPr>
          <p:cNvPr id="10" name="Right Arrow 9"/>
          <p:cNvSpPr/>
          <p:nvPr/>
        </p:nvSpPr>
        <p:spPr>
          <a:xfrm>
            <a:off x="5569432" y="254001"/>
            <a:ext cx="1343748" cy="258618"/>
          </a:xfrm>
          <a:prstGeom prst="rightArrow">
            <a:avLst>
              <a:gd name="adj1" fmla="val 50000"/>
              <a:gd name="adj2" fmla="val 101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6093" y="3856297"/>
            <a:ext cx="6793431" cy="2881319"/>
            <a:chOff x="76093" y="3856297"/>
            <a:chExt cx="6793431" cy="2881319"/>
          </a:xfrm>
        </p:grpSpPr>
        <p:pic>
          <p:nvPicPr>
            <p:cNvPr id="1028" name="Picture 4" descr="https://media.wiley.com/product_data/coverImage300/20/11197756/111977562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3" y="3859290"/>
              <a:ext cx="1883493" cy="28440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hlinkClick r:id="rId6"/>
            </p:cNvPr>
            <p:cNvPicPr>
              <a:picLocks noChangeAspect="1"/>
            </p:cNvPicPr>
            <p:nvPr/>
          </p:nvPicPr>
          <p:blipFill>
            <a:blip r:embed="rId7"/>
            <a:stretch>
              <a:fillRect/>
            </a:stretch>
          </p:blipFill>
          <p:spPr>
            <a:xfrm>
              <a:off x="4525952" y="3939694"/>
              <a:ext cx="2333947" cy="1629631"/>
            </a:xfrm>
            <a:prstGeom prst="rect">
              <a:avLst/>
            </a:prstGeom>
          </p:spPr>
        </p:pic>
        <p:pic>
          <p:nvPicPr>
            <p:cNvPr id="12" name="Picture 11">
              <a:hlinkClick r:id="rId8"/>
            </p:cNvPr>
            <p:cNvPicPr>
              <a:picLocks noChangeAspect="1"/>
            </p:cNvPicPr>
            <p:nvPr/>
          </p:nvPicPr>
          <p:blipFill>
            <a:blip r:embed="rId9"/>
            <a:stretch>
              <a:fillRect/>
            </a:stretch>
          </p:blipFill>
          <p:spPr>
            <a:xfrm>
              <a:off x="4575735" y="5667711"/>
              <a:ext cx="2215525" cy="983271"/>
            </a:xfrm>
            <a:prstGeom prst="rect">
              <a:avLst/>
            </a:prstGeom>
          </p:spPr>
        </p:pic>
        <p:sp>
          <p:nvSpPr>
            <p:cNvPr id="8" name="Rectangle 7"/>
            <p:cNvSpPr/>
            <p:nvPr/>
          </p:nvSpPr>
          <p:spPr>
            <a:xfrm>
              <a:off x="4506702" y="3856297"/>
              <a:ext cx="2362822" cy="28813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10"/>
            </p:cNvPr>
            <p:cNvPicPr>
              <a:picLocks noChangeAspect="1"/>
            </p:cNvPicPr>
            <p:nvPr/>
          </p:nvPicPr>
          <p:blipFill>
            <a:blip r:embed="rId11"/>
            <a:stretch>
              <a:fillRect/>
            </a:stretch>
          </p:blipFill>
          <p:spPr>
            <a:xfrm>
              <a:off x="2093784" y="3856297"/>
              <a:ext cx="2295340" cy="2863260"/>
            </a:xfrm>
            <a:prstGeom prst="rect">
              <a:avLst/>
            </a:prstGeom>
            <a:ln w="38100">
              <a:solidFill>
                <a:schemeClr val="tx1"/>
              </a:solidFill>
            </a:ln>
          </p:spPr>
        </p:pic>
      </p:grpSp>
    </p:spTree>
    <p:extLst>
      <p:ext uri="{BB962C8B-B14F-4D97-AF65-F5344CB8AC3E}">
        <p14:creationId xmlns:p14="http://schemas.microsoft.com/office/powerpoint/2010/main" val="3598635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819" y="-1333"/>
            <a:ext cx="11585638"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“Privacy notice” as an epigraph (motto) to this study …</a:t>
            </a:r>
            <a:endParaRPr lang="en-US" sz="3600" dirty="0">
              <a:solidFill>
                <a:prstClr val="black"/>
              </a:solidFill>
              <a:latin typeface="Calibri"/>
            </a:endParaRPr>
          </a:p>
        </p:txBody>
      </p:sp>
      <p:grpSp>
        <p:nvGrpSpPr>
          <p:cNvPr id="16" name="Group 15"/>
          <p:cNvGrpSpPr/>
          <p:nvPr/>
        </p:nvGrpSpPr>
        <p:grpSpPr>
          <a:xfrm>
            <a:off x="150197" y="629582"/>
            <a:ext cx="11903939" cy="6020118"/>
            <a:chOff x="150197" y="740414"/>
            <a:chExt cx="11903939" cy="6020118"/>
          </a:xfrm>
        </p:grpSpPr>
        <p:grpSp>
          <p:nvGrpSpPr>
            <p:cNvPr id="14" name="Group 13"/>
            <p:cNvGrpSpPr/>
            <p:nvPr/>
          </p:nvGrpSpPr>
          <p:grpSpPr>
            <a:xfrm>
              <a:off x="160259" y="740414"/>
              <a:ext cx="11893877" cy="6020118"/>
              <a:chOff x="65989" y="740414"/>
              <a:chExt cx="11893877" cy="6020118"/>
            </a:xfrm>
          </p:grpSpPr>
          <p:sp>
            <p:nvSpPr>
              <p:cNvPr id="13" name="Rectangle 12"/>
              <p:cNvSpPr/>
              <p:nvPr/>
            </p:nvSpPr>
            <p:spPr>
              <a:xfrm>
                <a:off x="65989" y="740414"/>
                <a:ext cx="2398521" cy="602011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22549" y="740414"/>
                <a:ext cx="11837317" cy="6001264"/>
                <a:chOff x="141403" y="778122"/>
                <a:chExt cx="11837317" cy="6001264"/>
              </a:xfrm>
            </p:grpSpPr>
            <p:pic>
              <p:nvPicPr>
                <p:cNvPr id="1026" name="Picture 2" descr="https://freight.cargo.site/w/1920/q/94/i/2fc50bef1f9453a88efc12f716b988ea6bfce5cb5842d005de1a236b10206a88/ezgif.com-gif-maker-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7375" y="1998775"/>
                  <a:ext cx="8498863" cy="47806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885835" y="778122"/>
                  <a:ext cx="7390900" cy="1815882"/>
                </a:xfrm>
                <a:prstGeom prst="rect">
                  <a:avLst/>
                </a:prstGeom>
                <a:solidFill>
                  <a:schemeClr val="bg1">
                    <a:lumMod val="85000"/>
                  </a:schemeClr>
                </a:solidFill>
                <a:ln w="38100">
                  <a:solidFill>
                    <a:schemeClr val="tx1"/>
                  </a:solidFill>
                </a:ln>
              </p:spPr>
              <p:txBody>
                <a:bodyPr wrap="square">
                  <a:spAutoFit/>
                </a:bodyPr>
                <a:lstStyle/>
                <a:p>
                  <a:pPr algn="ctr"/>
                  <a:r>
                    <a:rPr lang="en-US" sz="3600" b="1" i="1" dirty="0">
                      <a:solidFill>
                        <a:srgbClr val="FF0000"/>
                      </a:solidFill>
                      <a:latin typeface="Times New Roman" panose="02020603050405020304" pitchFamily="18" charset="0"/>
                      <a:ea typeface="SimSun" panose="02010600030101010101" pitchFamily="2" charset="-122"/>
                    </a:rPr>
                    <a:t>“Top Secret. Burn before reading!”</a:t>
                  </a:r>
                  <a:endParaRPr lang="fi-FI" sz="3600" b="1" dirty="0">
                    <a:solidFill>
                      <a:srgbClr val="FF0000"/>
                    </a:solidFill>
                    <a:latin typeface="Times New Roman" panose="02020603050405020304" pitchFamily="18" charset="0"/>
                    <a:ea typeface="SimSun" panose="02010600030101010101" pitchFamily="2" charset="-122"/>
                  </a:endParaRPr>
                </a:p>
                <a:p>
                  <a:pPr marL="3312160" marR="0" algn="r">
                    <a:spcBef>
                      <a:spcPts val="0"/>
                    </a:spcBef>
                    <a:spcAft>
                      <a:spcPts val="0"/>
                    </a:spcAft>
                  </a:pPr>
                  <a:endParaRPr lang="en-US" sz="800" dirty="0">
                    <a:latin typeface="Times New Roman" panose="02020603050405020304" pitchFamily="18" charset="0"/>
                    <a:ea typeface="SimSun" panose="02010600030101010101" pitchFamily="2" charset="-122"/>
                  </a:endParaRPr>
                </a:p>
                <a:p>
                  <a:pPr marL="3312160" marR="0" algn="r">
                    <a:spcBef>
                      <a:spcPts val="0"/>
                    </a:spcBef>
                    <a:spcAft>
                      <a:spcPts val="0"/>
                    </a:spcAft>
                  </a:pPr>
                  <a:r>
                    <a:rPr lang="en-US" sz="2000" b="1" dirty="0">
                      <a:solidFill>
                        <a:srgbClr val="C00000"/>
                      </a:solidFill>
                      <a:latin typeface="Times New Roman" panose="02020603050405020304" pitchFamily="18" charset="0"/>
                      <a:ea typeface="SimSun" panose="02010600030101010101" pitchFamily="2" charset="-122"/>
                    </a:rPr>
                    <a:t>Boris &amp; Arkady Strugatsky</a:t>
                  </a:r>
                  <a:r>
                    <a:rPr lang="en-US" sz="2000" dirty="0">
                      <a:latin typeface="Times New Roman" panose="02020603050405020304" pitchFamily="18" charset="0"/>
                      <a:ea typeface="SimSun" panose="02010600030101010101" pitchFamily="2" charset="-122"/>
                    </a:rPr>
                    <a:t> (1965).</a:t>
                  </a:r>
                  <a:endParaRPr lang="fi-FI" sz="2000" dirty="0">
                    <a:latin typeface="Times New Roman" panose="02020603050405020304" pitchFamily="18" charset="0"/>
                    <a:ea typeface="SimSun" panose="02010600030101010101" pitchFamily="2" charset="-122"/>
                  </a:endParaRPr>
                </a:p>
                <a:p>
                  <a:pPr marL="3312160" marR="0" algn="r">
                    <a:spcBef>
                      <a:spcPts val="600"/>
                    </a:spcBef>
                    <a:spcAft>
                      <a:spcPts val="600"/>
                    </a:spcAft>
                  </a:pPr>
                  <a:r>
                    <a:rPr lang="en-US" sz="2400" dirty="0">
                      <a:latin typeface="Times New Roman" panose="02020603050405020304" pitchFamily="18" charset="0"/>
                      <a:ea typeface="SimSun" panose="02010600030101010101" pitchFamily="2" charset="-122"/>
                      <a:cs typeface="Calibri" panose="020F0502020204030204" pitchFamily="34" charset="0"/>
                    </a:rPr>
                    <a:t>“</a:t>
                  </a:r>
                  <a:r>
                    <a:rPr lang="en-US" sz="2400" b="1" i="1" dirty="0">
                      <a:solidFill>
                        <a:srgbClr val="7030A0"/>
                      </a:solidFill>
                      <a:latin typeface="Times New Roman" panose="02020603050405020304" pitchFamily="18" charset="0"/>
                      <a:ea typeface="SimSun" panose="02010600030101010101" pitchFamily="2" charset="-122"/>
                      <a:cs typeface="Calibri" panose="020F0502020204030204" pitchFamily="34" charset="0"/>
                    </a:rPr>
                    <a:t>Monday Begins on Saturday</a:t>
                  </a:r>
                  <a:r>
                    <a:rPr lang="en-US" sz="2400" dirty="0">
                      <a:latin typeface="Times New Roman" panose="02020603050405020304" pitchFamily="18" charset="0"/>
                      <a:ea typeface="SimSun" panose="02010600030101010101" pitchFamily="2" charset="-122"/>
                      <a:cs typeface="Calibri" panose="020F0502020204030204" pitchFamily="34" charset="0"/>
                    </a:rPr>
                    <a:t>”</a:t>
                  </a:r>
                  <a:endParaRPr lang="fi-FI" sz="2400" dirty="0">
                    <a:latin typeface="Times New Roman" panose="02020603050405020304" pitchFamily="18" charset="0"/>
                    <a:ea typeface="SimSun" panose="02010600030101010101" pitchFamily="2" charset="-122"/>
                  </a:endParaRPr>
                </a:p>
                <a:p>
                  <a:pPr algn="r"/>
                  <a:r>
                    <a:rPr lang="en-GB" sz="1400" dirty="0">
                      <a:latin typeface="Times New Roman" panose="02020603050405020304" pitchFamily="18" charset="0"/>
                      <a:ea typeface="SimSun" panose="02010600030101010101" pitchFamily="2" charset="-122"/>
                      <a:cs typeface="Calibri" panose="020F0502020204030204" pitchFamily="34" charset="0"/>
                      <a:hlinkClick r:id="rId3"/>
                    </a:rPr>
                    <a:t>en.wikipedia.org/wiki/</a:t>
                  </a:r>
                  <a:r>
                    <a:rPr lang="en-GB" sz="1400" dirty="0" err="1">
                      <a:latin typeface="Times New Roman" panose="02020603050405020304" pitchFamily="18" charset="0"/>
                      <a:ea typeface="SimSun" panose="02010600030101010101" pitchFamily="2" charset="-122"/>
                      <a:cs typeface="Calibri" panose="020F0502020204030204" pitchFamily="34" charset="0"/>
                      <a:hlinkClick r:id="rId3"/>
                    </a:rPr>
                    <a:t>Monday_Begins_on_Saturday</a:t>
                  </a:r>
                  <a:endParaRPr lang="en-US" sz="1400" dirty="0"/>
                </a:p>
              </p:txBody>
            </p:sp>
            <p:pic>
              <p:nvPicPr>
                <p:cNvPr id="6" name="Picture 5"/>
                <p:cNvPicPr>
                  <a:picLocks noChangeAspect="1"/>
                </p:cNvPicPr>
                <p:nvPr/>
              </p:nvPicPr>
              <p:blipFill>
                <a:blip r:embed="rId4"/>
                <a:stretch>
                  <a:fillRect/>
                </a:stretch>
              </p:blipFill>
              <p:spPr>
                <a:xfrm>
                  <a:off x="8418136" y="1098640"/>
                  <a:ext cx="3504022" cy="5378673"/>
                </a:xfrm>
                <a:prstGeom prst="rect">
                  <a:avLst/>
                </a:prstGeom>
                <a:ln w="38100">
                  <a:solidFill>
                    <a:schemeClr val="tx1"/>
                  </a:solidFill>
                </a:ln>
              </p:spPr>
            </p:pic>
            <p:pic>
              <p:nvPicPr>
                <p:cNvPr id="7" name="Picture 6"/>
                <p:cNvPicPr>
                  <a:picLocks noChangeAspect="1"/>
                </p:cNvPicPr>
                <p:nvPr/>
              </p:nvPicPr>
              <p:blipFill>
                <a:blip r:embed="rId5"/>
                <a:stretch>
                  <a:fillRect/>
                </a:stretch>
              </p:blipFill>
              <p:spPr>
                <a:xfrm>
                  <a:off x="8323868" y="801278"/>
                  <a:ext cx="3654852" cy="5978108"/>
                </a:xfrm>
                <a:prstGeom prst="rect">
                  <a:avLst/>
                </a:prstGeom>
                <a:ln w="38100">
                  <a:solidFill>
                    <a:schemeClr val="tx1"/>
                  </a:solidFill>
                </a:ln>
              </p:spPr>
            </p:pic>
            <p:pic>
              <p:nvPicPr>
                <p:cNvPr id="8" name="Picture 7"/>
                <p:cNvPicPr>
                  <a:picLocks noChangeAspect="1"/>
                </p:cNvPicPr>
                <p:nvPr/>
              </p:nvPicPr>
              <p:blipFill>
                <a:blip r:embed="rId6"/>
                <a:stretch>
                  <a:fillRect/>
                </a:stretch>
              </p:blipFill>
              <p:spPr>
                <a:xfrm>
                  <a:off x="263951" y="1662797"/>
                  <a:ext cx="3261674" cy="2890092"/>
                </a:xfrm>
                <a:prstGeom prst="rect">
                  <a:avLst/>
                </a:prstGeom>
                <a:noFill/>
                <a:ln w="38100">
                  <a:solidFill>
                    <a:schemeClr val="tx1"/>
                  </a:solidFill>
                </a:ln>
              </p:spPr>
            </p:pic>
            <p:sp>
              <p:nvSpPr>
                <p:cNvPr id="9" name="Rectangle 8"/>
                <p:cNvSpPr/>
                <p:nvPr/>
              </p:nvSpPr>
              <p:spPr>
                <a:xfrm>
                  <a:off x="1346775" y="4599801"/>
                  <a:ext cx="3584701" cy="1415772"/>
                </a:xfrm>
                <a:prstGeom prst="rect">
                  <a:avLst/>
                </a:prstGeom>
                <a:solidFill>
                  <a:schemeClr val="bg1"/>
                </a:solidFill>
                <a:ln w="38100">
                  <a:solidFill>
                    <a:schemeClr val="tx1"/>
                  </a:solidFill>
                </a:ln>
              </p:spPr>
              <p:txBody>
                <a:bodyPr wrap="square">
                  <a:spAutoFit/>
                </a:bodyPr>
                <a:lstStyle/>
                <a:p>
                  <a:pPr algn="r"/>
                  <a:r>
                    <a:rPr lang="en-US" sz="2400" dirty="0">
                      <a:solidFill>
                        <a:srgbClr val="202124"/>
                      </a:solidFill>
                      <a:latin typeface="Algerian" panose="04020705040A02060702" pitchFamily="82" charset="0"/>
                    </a:rPr>
                    <a:t>“Privacy is the state of being free from public attention”</a:t>
                  </a:r>
                  <a:endParaRPr lang="en-US" dirty="0">
                    <a:solidFill>
                      <a:srgbClr val="202124"/>
                    </a:solidFill>
                    <a:latin typeface="arial" panose="020B0604020202020204" pitchFamily="34" charset="0"/>
                  </a:endParaRPr>
                </a:p>
                <a:p>
                  <a:pPr algn="r"/>
                  <a:r>
                    <a:rPr lang="en-US" sz="1400" dirty="0">
                      <a:solidFill>
                        <a:srgbClr val="202124"/>
                      </a:solidFill>
                      <a:latin typeface="arial" panose="020B0604020202020204" pitchFamily="34" charset="0"/>
                    </a:rPr>
                    <a:t>(Oxford Dictionary)</a:t>
                  </a:r>
                  <a:endParaRPr lang="en-US" sz="1400" dirty="0"/>
                </a:p>
              </p:txBody>
            </p:sp>
            <p:pic>
              <p:nvPicPr>
                <p:cNvPr id="10" name="Picture 9"/>
                <p:cNvPicPr>
                  <a:picLocks noChangeAspect="1"/>
                </p:cNvPicPr>
                <p:nvPr/>
              </p:nvPicPr>
              <p:blipFill>
                <a:blip r:embed="rId7"/>
                <a:stretch>
                  <a:fillRect/>
                </a:stretch>
              </p:blipFill>
              <p:spPr>
                <a:xfrm>
                  <a:off x="141403" y="4995331"/>
                  <a:ext cx="1708904" cy="1664945"/>
                </a:xfrm>
                <a:prstGeom prst="rect">
                  <a:avLst/>
                </a:prstGeom>
              </p:spPr>
            </p:pic>
            <p:pic>
              <p:nvPicPr>
                <p:cNvPr id="11" name="Picture 10"/>
                <p:cNvPicPr>
                  <a:picLocks noChangeAspect="1"/>
                </p:cNvPicPr>
                <p:nvPr/>
              </p:nvPicPr>
              <p:blipFill>
                <a:blip r:embed="rId8"/>
                <a:stretch>
                  <a:fillRect/>
                </a:stretch>
              </p:blipFill>
              <p:spPr>
                <a:xfrm>
                  <a:off x="1498861" y="5994937"/>
                  <a:ext cx="3454194" cy="680593"/>
                </a:xfrm>
                <a:prstGeom prst="rect">
                  <a:avLst/>
                </a:prstGeom>
              </p:spPr>
            </p:pic>
          </p:grpSp>
        </p:grpSp>
        <p:sp>
          <p:nvSpPr>
            <p:cNvPr id="2" name="Rectangle 1"/>
            <p:cNvSpPr/>
            <p:nvPr/>
          </p:nvSpPr>
          <p:spPr>
            <a:xfrm>
              <a:off x="5200073" y="6197600"/>
              <a:ext cx="849745" cy="3879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150197" y="4935094"/>
              <a:ext cx="731290" cy="369332"/>
            </a:xfrm>
            <a:prstGeom prst="rect">
              <a:avLst/>
            </a:prstGeom>
            <a:noFill/>
          </p:spPr>
          <p:txBody>
            <a:bodyPr wrap="none" lIns="91440" tIns="45720" rIns="91440" bIns="45720">
              <a:spAutoFit/>
            </a:bodyPr>
            <a:lstStyle/>
            <a:p>
              <a:pPr algn="ctr"/>
              <a:r>
                <a:rPr 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GDPR</a:t>
              </a:r>
            </a:p>
          </p:txBody>
        </p:sp>
        <p:sp>
          <p:nvSpPr>
            <p:cNvPr id="15" name="TextBox 14"/>
            <p:cNvSpPr txBox="1"/>
            <p:nvPr/>
          </p:nvSpPr>
          <p:spPr>
            <a:xfrm>
              <a:off x="4963662" y="5773099"/>
              <a:ext cx="3413713" cy="646331"/>
            </a:xfrm>
            <a:prstGeom prst="rect">
              <a:avLst/>
            </a:prstGeom>
            <a:noFill/>
          </p:spPr>
          <p:txBody>
            <a:bodyPr wrap="square" rtlCol="0">
              <a:spAutoFit/>
            </a:bodyPr>
            <a:lstStyle/>
            <a:p>
              <a:pPr algn="just"/>
              <a:r>
                <a:rPr lang="en-US" sz="1200" dirty="0">
                  <a:solidFill>
                    <a:schemeClr val="bg1"/>
                  </a:solidFill>
                </a:rPr>
                <a:t>You have the right to have your data erased …, if your personal data are no longer necessary in relation to the purpose for which it was collected ...</a:t>
              </a:r>
            </a:p>
          </p:txBody>
        </p:sp>
      </p:grpSp>
    </p:spTree>
    <p:extLst>
      <p:ext uri="{BB962C8B-B14F-4D97-AF65-F5344CB8AC3E}">
        <p14:creationId xmlns:p14="http://schemas.microsoft.com/office/powerpoint/2010/main" val="164505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044" y="775860"/>
            <a:ext cx="10133956" cy="53203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6748" y="0"/>
            <a:ext cx="11562051"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Machine Learning helps companies to get value from data</a:t>
            </a:r>
            <a:endParaRPr lang="en-US" sz="3600" dirty="0">
              <a:solidFill>
                <a:prstClr val="black"/>
              </a:solidFill>
              <a:latin typeface="Calibri"/>
            </a:endParaRPr>
          </a:p>
        </p:txBody>
      </p:sp>
    </p:spTree>
    <p:extLst>
      <p:ext uri="{BB962C8B-B14F-4D97-AF65-F5344CB8AC3E}">
        <p14:creationId xmlns:p14="http://schemas.microsoft.com/office/powerpoint/2010/main" val="91166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18" y="15193"/>
            <a:ext cx="9929091" cy="52127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822036" y="4969346"/>
            <a:ext cx="3020290" cy="1015818"/>
          </a:xfrm>
          <a:prstGeom prst="wedgeRoundRectCallout">
            <a:avLst>
              <a:gd name="adj1" fmla="val 14947"/>
              <a:gd name="adj2" fmla="val -9870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collected by corporate customers may contain sensitive private information</a:t>
            </a:r>
          </a:p>
        </p:txBody>
      </p:sp>
    </p:spTree>
    <p:extLst>
      <p:ext uri="{BB962C8B-B14F-4D97-AF65-F5344CB8AC3E}">
        <p14:creationId xmlns:p14="http://schemas.microsoft.com/office/powerpoint/2010/main" val="2682839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18" y="70609"/>
            <a:ext cx="9929091" cy="52127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512291" y="5283382"/>
            <a:ext cx="4821382" cy="960400"/>
          </a:xfrm>
          <a:prstGeom prst="wedgeRoundRectCallout">
            <a:avLst>
              <a:gd name="adj1" fmla="val 12806"/>
              <a:gd name="adj2" fmla="val -8658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best machine learning algorithms (capable to turn data into decision model) may be located at unsafe third party remote locations (clouds)</a:t>
            </a:r>
          </a:p>
        </p:txBody>
      </p:sp>
    </p:spTree>
    <p:extLst>
      <p:ext uri="{BB962C8B-B14F-4D97-AF65-F5344CB8AC3E}">
        <p14:creationId xmlns:p14="http://schemas.microsoft.com/office/powerpoint/2010/main" val="181806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4113</TotalTime>
  <Words>3713</Words>
  <Application>Microsoft Office PowerPoint</Application>
  <PresentationFormat>Widescreen</PresentationFormat>
  <Paragraphs>433</Paragraphs>
  <Slides>32</Slides>
  <Notes>0</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SimSun</vt:lpstr>
      <vt:lpstr>Algerian</vt:lpstr>
      <vt:lpstr>arial</vt:lpstr>
      <vt:lpstr>arial</vt:lpstr>
      <vt:lpstr>Calibri</vt:lpstr>
      <vt:lpstr>Calibri Light</vt:lpstr>
      <vt:lpstr>Cambria Math</vt:lpstr>
      <vt:lpstr>Cheltenham-Book</vt:lpstr>
      <vt:lpstr>Montserrat</vt:lpstr>
      <vt:lpstr>Roboto</vt:lpstr>
      <vt:lpstr>Symbol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388</cp:revision>
  <dcterms:created xsi:type="dcterms:W3CDTF">2020-10-19T08:16:34Z</dcterms:created>
  <dcterms:modified xsi:type="dcterms:W3CDTF">2024-03-15T13:24:08Z</dcterms:modified>
</cp:coreProperties>
</file>