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418" r:id="rId2"/>
    <p:sldId id="412" r:id="rId3"/>
    <p:sldId id="481" r:id="rId4"/>
    <p:sldId id="439" r:id="rId5"/>
    <p:sldId id="473" r:id="rId6"/>
    <p:sldId id="472" r:id="rId7"/>
    <p:sldId id="471" r:id="rId8"/>
    <p:sldId id="465" r:id="rId9"/>
    <p:sldId id="466" r:id="rId10"/>
    <p:sldId id="467" r:id="rId11"/>
    <p:sldId id="468" r:id="rId12"/>
    <p:sldId id="459" r:id="rId13"/>
    <p:sldId id="460" r:id="rId14"/>
    <p:sldId id="461" r:id="rId15"/>
    <p:sldId id="462" r:id="rId16"/>
    <p:sldId id="463" r:id="rId17"/>
    <p:sldId id="464" r:id="rId18"/>
    <p:sldId id="458" r:id="rId19"/>
    <p:sldId id="470" r:id="rId20"/>
    <p:sldId id="469" r:id="rId21"/>
    <p:sldId id="478" r:id="rId22"/>
    <p:sldId id="474" r:id="rId23"/>
    <p:sldId id="475" r:id="rId24"/>
    <p:sldId id="476" r:id="rId25"/>
    <p:sldId id="477" r:id="rId26"/>
    <p:sldId id="479" r:id="rId27"/>
    <p:sldId id="480" r:id="rId28"/>
    <p:sldId id="456" r:id="rId29"/>
    <p:sldId id="457" r:id="rId30"/>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2929"/>
    <a:srgbClr val="FF393E"/>
    <a:srgbClr val="9FC4F8"/>
    <a:srgbClr val="FCEFE2"/>
    <a:srgbClr val="C1CCC3"/>
    <a:srgbClr val="8AADA1"/>
    <a:srgbClr val="A5D4E4"/>
    <a:srgbClr val="688579"/>
    <a:srgbClr val="D9E5F1"/>
    <a:srgbClr val="343E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autoAdjust="0"/>
  </p:normalViewPr>
  <p:slideViewPr>
    <p:cSldViewPr snapToGrid="0">
      <p:cViewPr varScale="1">
        <p:scale>
          <a:sx n="122" d="100"/>
          <a:sy n="122" d="100"/>
        </p:scale>
        <p:origin x="96" y="19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1" d="100"/>
          <a:sy n="61" d="100"/>
        </p:scale>
        <p:origin x="1840" y="5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8684CD-F169-4DB1-BA84-C30EEB406F0C}" type="datetimeFigureOut">
              <a:rPr lang="en-US" smtClean="0"/>
              <a:t>3/15/2024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11914A-6078-48B3-B0C0-38FBDAD8C88B}" type="slidenum">
              <a:rPr lang="en-US" smtClean="0"/>
              <a:t>‹#›</a:t>
            </a:fld>
            <a:endParaRPr lang="en-US"/>
          </a:p>
        </p:txBody>
      </p:sp>
    </p:spTree>
    <p:extLst>
      <p:ext uri="{BB962C8B-B14F-4D97-AF65-F5344CB8AC3E}">
        <p14:creationId xmlns:p14="http://schemas.microsoft.com/office/powerpoint/2010/main" val="17194316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422275" y="1243013"/>
            <a:ext cx="5965825" cy="3355975"/>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30300" rtl="0" eaLnBrk="1" fontAlgn="base" latinLnBrk="0" hangingPunct="1">
              <a:lnSpc>
                <a:spcPct val="100000"/>
              </a:lnSpc>
              <a:spcBef>
                <a:spcPct val="0"/>
              </a:spcBef>
              <a:spcAft>
                <a:spcPct val="0"/>
              </a:spcAft>
              <a:buClrTx/>
              <a:buSzTx/>
              <a:buFontTx/>
              <a:buNone/>
              <a:tabLst/>
              <a:defRPr/>
            </a:pPr>
            <a:fld id="{D013B472-B66E-431C-811F-64FEA2AB6C54}" type="slidenum">
              <a:rPr kumimoji="0" lang="zh-TW" altLang="en-US" sz="1200" b="0" i="0" u="none" strike="noStrike" kern="1200" cap="none" spc="0" normalizeH="0" baseline="0" noProof="0" smtClean="0">
                <a:ln>
                  <a:noFill/>
                </a:ln>
                <a:solidFill>
                  <a:prstClr val="black"/>
                </a:solidFill>
                <a:effectLst/>
                <a:uLnTx/>
                <a:uFillTx/>
                <a:latin typeface="Times New Roman" pitchFamily="18" charset="0"/>
                <a:cs typeface="+mn-cs"/>
              </a:rPr>
              <a:pPr marL="0" marR="0" lvl="0" indent="0" algn="r" defTabSz="930300" rtl="0" eaLnBrk="1" fontAlgn="base" latinLnBrk="0" hangingPunct="1">
                <a:lnSpc>
                  <a:spcPct val="100000"/>
                </a:lnSpc>
                <a:spcBef>
                  <a:spcPct val="0"/>
                </a:spcBef>
                <a:spcAft>
                  <a:spcPct val="0"/>
                </a:spcAft>
                <a:buClrTx/>
                <a:buSzTx/>
                <a:buFontTx/>
                <a:buNone/>
                <a:tabLst/>
                <a:defRPr/>
              </a:pPr>
              <a:t>15</a:t>
            </a:fld>
            <a:endParaRPr kumimoji="0" lang="zh-TW" altLang="en-US" sz="1200" b="0" i="0" u="none" strike="noStrike" kern="1200" cap="none" spc="0" normalizeH="0" baseline="0" noProof="0">
              <a:ln>
                <a:noFill/>
              </a:ln>
              <a:solidFill>
                <a:prstClr val="black"/>
              </a:solidFill>
              <a:effectLst/>
              <a:uLnTx/>
              <a:uFillTx/>
              <a:latin typeface="Times New Roman" pitchFamily="18" charset="0"/>
              <a:cs typeface="+mn-cs"/>
            </a:endParaRPr>
          </a:p>
        </p:txBody>
      </p:sp>
    </p:spTree>
    <p:extLst>
      <p:ext uri="{BB962C8B-B14F-4D97-AF65-F5344CB8AC3E}">
        <p14:creationId xmlns:p14="http://schemas.microsoft.com/office/powerpoint/2010/main" val="2293906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422275" y="1243013"/>
            <a:ext cx="5965825" cy="3355975"/>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30300" rtl="0" eaLnBrk="1" fontAlgn="base" latinLnBrk="0" hangingPunct="1">
              <a:lnSpc>
                <a:spcPct val="100000"/>
              </a:lnSpc>
              <a:spcBef>
                <a:spcPct val="0"/>
              </a:spcBef>
              <a:spcAft>
                <a:spcPct val="0"/>
              </a:spcAft>
              <a:buClrTx/>
              <a:buSzTx/>
              <a:buFontTx/>
              <a:buNone/>
              <a:tabLst/>
              <a:defRPr/>
            </a:pPr>
            <a:fld id="{D013B472-B66E-431C-811F-64FEA2AB6C54}" type="slidenum">
              <a:rPr kumimoji="0" lang="zh-TW" altLang="en-US" sz="1200" b="0" i="0" u="none" strike="noStrike" kern="1200" cap="none" spc="0" normalizeH="0" baseline="0" noProof="0" smtClean="0">
                <a:ln>
                  <a:noFill/>
                </a:ln>
                <a:solidFill>
                  <a:prstClr val="black"/>
                </a:solidFill>
                <a:effectLst/>
                <a:uLnTx/>
                <a:uFillTx/>
                <a:latin typeface="Times New Roman" pitchFamily="18" charset="0"/>
                <a:cs typeface="+mn-cs"/>
              </a:rPr>
              <a:pPr marL="0" marR="0" lvl="0" indent="0" algn="r" defTabSz="930300" rtl="0" eaLnBrk="1" fontAlgn="base" latinLnBrk="0" hangingPunct="1">
                <a:lnSpc>
                  <a:spcPct val="100000"/>
                </a:lnSpc>
                <a:spcBef>
                  <a:spcPct val="0"/>
                </a:spcBef>
                <a:spcAft>
                  <a:spcPct val="0"/>
                </a:spcAft>
                <a:buClrTx/>
                <a:buSzTx/>
                <a:buFontTx/>
                <a:buNone/>
                <a:tabLst/>
                <a:defRPr/>
              </a:pPr>
              <a:t>16</a:t>
            </a:fld>
            <a:endParaRPr kumimoji="0" lang="zh-TW" altLang="en-US" sz="1200" b="0" i="0" u="none" strike="noStrike" kern="1200" cap="none" spc="0" normalizeH="0" baseline="0" noProof="0">
              <a:ln>
                <a:noFill/>
              </a:ln>
              <a:solidFill>
                <a:prstClr val="black"/>
              </a:solidFill>
              <a:effectLst/>
              <a:uLnTx/>
              <a:uFillTx/>
              <a:latin typeface="Times New Roman" pitchFamily="18" charset="0"/>
              <a:cs typeface="+mn-cs"/>
            </a:endParaRPr>
          </a:p>
        </p:txBody>
      </p:sp>
    </p:spTree>
    <p:extLst>
      <p:ext uri="{BB962C8B-B14F-4D97-AF65-F5344CB8AC3E}">
        <p14:creationId xmlns:p14="http://schemas.microsoft.com/office/powerpoint/2010/main" val="710109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422275" y="1243013"/>
            <a:ext cx="5965825" cy="3355975"/>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30300" rtl="0" eaLnBrk="1" fontAlgn="base" latinLnBrk="0" hangingPunct="1">
              <a:lnSpc>
                <a:spcPct val="100000"/>
              </a:lnSpc>
              <a:spcBef>
                <a:spcPct val="0"/>
              </a:spcBef>
              <a:spcAft>
                <a:spcPct val="0"/>
              </a:spcAft>
              <a:buClrTx/>
              <a:buSzTx/>
              <a:buFontTx/>
              <a:buNone/>
              <a:tabLst/>
              <a:defRPr/>
            </a:pPr>
            <a:fld id="{D013B472-B66E-431C-811F-64FEA2AB6C54}" type="slidenum">
              <a:rPr kumimoji="0" lang="zh-TW" altLang="en-US" sz="1200" b="0" i="0" u="none" strike="noStrike" kern="1200" cap="none" spc="0" normalizeH="0" baseline="0" noProof="0" smtClean="0">
                <a:ln>
                  <a:noFill/>
                </a:ln>
                <a:solidFill>
                  <a:prstClr val="black"/>
                </a:solidFill>
                <a:effectLst/>
                <a:uLnTx/>
                <a:uFillTx/>
                <a:latin typeface="Times New Roman" pitchFamily="18" charset="0"/>
                <a:cs typeface="+mn-cs"/>
              </a:rPr>
              <a:pPr marL="0" marR="0" lvl="0" indent="0" algn="r" defTabSz="930300" rtl="0" eaLnBrk="1" fontAlgn="base" latinLnBrk="0" hangingPunct="1">
                <a:lnSpc>
                  <a:spcPct val="100000"/>
                </a:lnSpc>
                <a:spcBef>
                  <a:spcPct val="0"/>
                </a:spcBef>
                <a:spcAft>
                  <a:spcPct val="0"/>
                </a:spcAft>
                <a:buClrTx/>
                <a:buSzTx/>
                <a:buFontTx/>
                <a:buNone/>
                <a:tabLst/>
                <a:defRPr/>
              </a:pPr>
              <a:t>17</a:t>
            </a:fld>
            <a:endParaRPr kumimoji="0" lang="zh-TW" altLang="en-US" sz="1200" b="0" i="0" u="none" strike="noStrike" kern="1200" cap="none" spc="0" normalizeH="0" baseline="0" noProof="0">
              <a:ln>
                <a:noFill/>
              </a:ln>
              <a:solidFill>
                <a:prstClr val="black"/>
              </a:solidFill>
              <a:effectLst/>
              <a:uLnTx/>
              <a:uFillTx/>
              <a:latin typeface="Times New Roman" pitchFamily="18" charset="0"/>
              <a:cs typeface="+mn-cs"/>
            </a:endParaRPr>
          </a:p>
        </p:txBody>
      </p:sp>
    </p:spTree>
    <p:extLst>
      <p:ext uri="{BB962C8B-B14F-4D97-AF65-F5344CB8AC3E}">
        <p14:creationId xmlns:p14="http://schemas.microsoft.com/office/powerpoint/2010/main" val="1464975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910F706-4D08-4CCD-B42F-99C825B14B56}"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3500969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10F706-4D08-4CCD-B42F-99C825B14B56}"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459476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10F706-4D08-4CCD-B42F-99C825B14B56}"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5523379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iapositiva titolo">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EFE43A64-F950-49CF-B1AF-004DD8293BFD}"/>
              </a:ext>
            </a:extLst>
          </p:cNvPr>
          <p:cNvSpPr/>
          <p:nvPr userDrawn="1"/>
        </p:nvSpPr>
        <p:spPr>
          <a:xfrm rot="5400000">
            <a:off x="5433765" y="-5433766"/>
            <a:ext cx="1324463" cy="12192001"/>
          </a:xfrm>
          <a:prstGeom prst="rect">
            <a:avLst/>
          </a:prstGeom>
          <a:gradFill flip="none" rotWithShape="1">
            <a:gsLst>
              <a:gs pos="0">
                <a:schemeClr val="bg2">
                  <a:lumMod val="90000"/>
                </a:schemeClr>
              </a:gs>
              <a:gs pos="42000">
                <a:schemeClr val="bg1"/>
              </a:gs>
            </a:gsLst>
            <a:lin ang="21000000" scaled="0"/>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pic>
        <p:nvPicPr>
          <p:cNvPr id="8" name="Immagine 7">
            <a:extLst>
              <a:ext uri="{FF2B5EF4-FFF2-40B4-BE49-F238E27FC236}">
                <a16:creationId xmlns:a16="http://schemas.microsoft.com/office/drawing/2014/main" id="{581FDBC0-9B69-460B-9EF0-7F201D84B43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4286" y="395417"/>
            <a:ext cx="1574660" cy="852616"/>
          </a:xfrm>
          <a:prstGeom prst="rect">
            <a:avLst/>
          </a:prstGeom>
        </p:spPr>
      </p:pic>
      <p:sp>
        <p:nvSpPr>
          <p:cNvPr id="9" name="Rettangolo 8">
            <a:extLst>
              <a:ext uri="{FF2B5EF4-FFF2-40B4-BE49-F238E27FC236}">
                <a16:creationId xmlns:a16="http://schemas.microsoft.com/office/drawing/2014/main" id="{9779DD21-7272-422C-995F-545A5F2F9108}"/>
              </a:ext>
            </a:extLst>
          </p:cNvPr>
          <p:cNvSpPr/>
          <p:nvPr userDrawn="1"/>
        </p:nvSpPr>
        <p:spPr>
          <a:xfrm>
            <a:off x="2809565" y="2"/>
            <a:ext cx="60959" cy="132556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
        <p:nvSpPr>
          <p:cNvPr id="10" name="Footer Placeholder 4">
            <a:extLst>
              <a:ext uri="{FF2B5EF4-FFF2-40B4-BE49-F238E27FC236}">
                <a16:creationId xmlns:a16="http://schemas.microsoft.com/office/drawing/2014/main" id="{17CD24C1-1660-4B33-BFE5-DD2BF1DEE03C}"/>
              </a:ext>
            </a:extLst>
          </p:cNvPr>
          <p:cNvSpPr txBox="1">
            <a:spLocks/>
          </p:cNvSpPr>
          <p:nvPr userDrawn="1"/>
        </p:nvSpPr>
        <p:spPr>
          <a:xfrm>
            <a:off x="3116298" y="357201"/>
            <a:ext cx="8151876" cy="929049"/>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it-IT" sz="1400" b="1" dirty="0">
                <a:solidFill>
                  <a:schemeClr val="tx1"/>
                </a:solidFill>
                <a:latin typeface="Calibri Light" panose="020F0302020204030204" pitchFamily="34" charset="0"/>
                <a:cs typeface="Calibri Light" panose="020F0302020204030204" pitchFamily="34" charset="0"/>
              </a:rPr>
              <a:t>3rd International Conference on Industry 4.0 and Smart Manufacturing - ISM 2021 </a:t>
            </a:r>
          </a:p>
          <a:p>
            <a:pPr algn="l"/>
            <a:r>
              <a:rPr lang="en-US" sz="1400" i="1" dirty="0">
                <a:solidFill>
                  <a:schemeClr val="tx1"/>
                </a:solidFill>
                <a:latin typeface="Calibri Light" panose="020F0302020204030204" pitchFamily="34" charset="0"/>
                <a:cs typeface="Calibri Light" panose="020F0302020204030204" pitchFamily="34" charset="0"/>
              </a:rPr>
              <a:t>Upper Austria University of Applied Sciences - Hagenberg Campus - Linz, Austria</a:t>
            </a:r>
          </a:p>
          <a:p>
            <a:pPr marL="0" marR="0" lvl="0" indent="0" algn="l" defTabSz="457200" rtl="0" eaLnBrk="1" fontAlgn="auto" latinLnBrk="0" hangingPunct="1">
              <a:lnSpc>
                <a:spcPct val="100000"/>
              </a:lnSpc>
              <a:spcBef>
                <a:spcPts val="0"/>
              </a:spcBef>
              <a:spcAft>
                <a:spcPts val="0"/>
              </a:spcAft>
              <a:buClrTx/>
              <a:buSzTx/>
              <a:buFontTx/>
              <a:buNone/>
              <a:tabLst/>
              <a:defRPr/>
            </a:pPr>
            <a:r>
              <a:rPr lang="it-IT" sz="1400" dirty="0">
                <a:solidFill>
                  <a:schemeClr val="tx1"/>
                </a:solidFill>
                <a:latin typeface="Calibri Light" panose="020F0302020204030204" pitchFamily="34" charset="0"/>
                <a:cs typeface="Calibri Light" panose="020F0302020204030204" pitchFamily="34" charset="0"/>
              </a:rPr>
              <a:t>Blended Conference | </a:t>
            </a:r>
            <a:r>
              <a:rPr lang="en-US" sz="1400" i="1" dirty="0">
                <a:solidFill>
                  <a:schemeClr val="tx1"/>
                </a:solidFill>
                <a:latin typeface="Calibri Light" panose="020F0302020204030204" pitchFamily="34" charset="0"/>
                <a:cs typeface="Calibri Light" panose="020F0302020204030204" pitchFamily="34" charset="0"/>
              </a:rPr>
              <a:t>17-19 November 2021</a:t>
            </a:r>
            <a:endParaRPr lang="it-IT" sz="1400" dirty="0">
              <a:solidFill>
                <a:schemeClr val="tx1"/>
              </a:solidFill>
              <a:latin typeface="Calibri Light" panose="020F0302020204030204" pitchFamily="34" charset="0"/>
              <a:cs typeface="Calibri Light" panose="020F0302020204030204" pitchFamily="34" charset="0"/>
            </a:endParaRPr>
          </a:p>
        </p:txBody>
      </p:sp>
      <p:sp>
        <p:nvSpPr>
          <p:cNvPr id="11" name="Rettangolo 10">
            <a:extLst>
              <a:ext uri="{FF2B5EF4-FFF2-40B4-BE49-F238E27FC236}">
                <a16:creationId xmlns:a16="http://schemas.microsoft.com/office/drawing/2014/main" id="{53495462-3032-4AE3-9EFE-21B368C016F5}"/>
              </a:ext>
            </a:extLst>
          </p:cNvPr>
          <p:cNvSpPr/>
          <p:nvPr userDrawn="1"/>
        </p:nvSpPr>
        <p:spPr>
          <a:xfrm rot="16200000">
            <a:off x="6027658" y="693657"/>
            <a:ext cx="136686" cy="121919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405557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10F706-4D08-4CCD-B42F-99C825B14B56}"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4290917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910F706-4D08-4CCD-B42F-99C825B14B56}"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2860358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910F706-4D08-4CCD-B42F-99C825B14B56}"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3842677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910F706-4D08-4CCD-B42F-99C825B14B56}" type="datetimeFigureOut">
              <a:rPr lang="en-US" smtClean="0"/>
              <a:t>3/15/2024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3069874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910F706-4D08-4CCD-B42F-99C825B14B56}" type="datetimeFigureOut">
              <a:rPr lang="en-US" smtClean="0"/>
              <a:t>3/15/2024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3631223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10F706-4D08-4CCD-B42F-99C825B14B56}" type="datetimeFigureOut">
              <a:rPr lang="en-US" smtClean="0"/>
              <a:t>3/15/2024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1375138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910F706-4D08-4CCD-B42F-99C825B14B56}"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263066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910F706-4D08-4CCD-B42F-99C825B14B56}"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2933315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10F706-4D08-4CCD-B42F-99C825B14B56}" type="datetimeFigureOut">
              <a:rPr lang="en-US" smtClean="0"/>
              <a:t>3/15/2024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F9C823-5DA7-4641-8CC2-01605DD09852}" type="slidenum">
              <a:rPr lang="en-US" smtClean="0"/>
              <a:t>‹#›</a:t>
            </a:fld>
            <a:endParaRPr lang="en-US"/>
          </a:p>
        </p:txBody>
      </p:sp>
    </p:spTree>
    <p:extLst>
      <p:ext uri="{BB962C8B-B14F-4D97-AF65-F5344CB8AC3E}">
        <p14:creationId xmlns:p14="http://schemas.microsoft.com/office/powerpoint/2010/main" val="18746882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1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jyu.fi/en" TargetMode="External"/><Relationship Id="rId1" Type="http://schemas.openxmlformats.org/officeDocument/2006/relationships/slideLayout" Target="../slideLayouts/slideLayout12.xml"/><Relationship Id="rId4" Type="http://schemas.openxmlformats.org/officeDocument/2006/relationships/hyperlink" Target="https://www.jyu.fi/en/"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40.gif"/><Relationship Id="rId3" Type="http://schemas.openxmlformats.org/officeDocument/2006/relationships/hyperlink" Target="https://en.wikipedia.org/wiki/Bill_Gosper" TargetMode="External"/><Relationship Id="rId7" Type="http://schemas.openxmlformats.org/officeDocument/2006/relationships/image" Target="../media/image39.png"/><Relationship Id="rId2" Type="http://schemas.openxmlformats.org/officeDocument/2006/relationships/image" Target="../media/image38.gif"/><Relationship Id="rId1" Type="http://schemas.openxmlformats.org/officeDocument/2006/relationships/slideLayout" Target="../slideLayouts/slideLayout2.xml"/><Relationship Id="rId6" Type="http://schemas.openxmlformats.org/officeDocument/2006/relationships/hyperlink" Target="https://en.wikipedia.org/wiki/Conway%27s_Game_of_Life" TargetMode="External"/><Relationship Id="rId5" Type="http://schemas.openxmlformats.org/officeDocument/2006/relationships/hyperlink" Target="https://en.wikipedia.org/wiki/Glider_(Conway%27s_Life)" TargetMode="External"/><Relationship Id="rId10" Type="http://schemas.openxmlformats.org/officeDocument/2006/relationships/hyperlink" Target="https://playgameoflife.com/" TargetMode="External"/><Relationship Id="rId4" Type="http://schemas.openxmlformats.org/officeDocument/2006/relationships/hyperlink" Target="https://en.wikipedia.org/wiki/Gun_(cellular_automaton)" TargetMode="External"/><Relationship Id="rId9" Type="http://schemas.openxmlformats.org/officeDocument/2006/relationships/image" Target="../media/image41.gif"/></Relationships>
</file>

<file path=ppt/slides/_rels/slide11.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42.gif"/></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6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image" Target="../media/image3.gif"/><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2.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image" Target="../media/image4.gif"/><Relationship Id="rId7" Type="http://schemas.openxmlformats.org/officeDocument/2006/relationships/image" Target="../media/image8.gif"/><Relationship Id="rId2" Type="http://schemas.openxmlformats.org/officeDocument/2006/relationships/image" Target="../media/image3.gif"/><Relationship Id="rId1" Type="http://schemas.openxmlformats.org/officeDocument/2006/relationships/slideLayout" Target="../slideLayouts/slideLayout2.xml"/><Relationship Id="rId6" Type="http://schemas.openxmlformats.org/officeDocument/2006/relationships/image" Target="../media/image7.gif"/><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gif"/><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image" Target="../media/image48.gif"/></Relationships>
</file>

<file path=ppt/slides/_rels/slide21.xml.rels><?xml version="1.0" encoding="UTF-8" standalone="yes"?>
<Relationships xmlns="http://schemas.openxmlformats.org/package/2006/relationships"><Relationship Id="rId3" Type="http://schemas.openxmlformats.org/officeDocument/2006/relationships/hyperlink" Target="https://cordis.europa.eu/project/id/101008280" TargetMode="External"/><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51.gif"/><Relationship Id="rId1" Type="http://schemas.openxmlformats.org/officeDocument/2006/relationships/slideLayout" Target="../slideLayouts/slideLayout2.xml"/><Relationship Id="rId4" Type="http://schemas.openxmlformats.org/officeDocument/2006/relationships/image" Target="../media/image38.gif"/></Relationships>
</file>

<file path=ppt/slides/_rels/slide2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image" Target="../media/image53.gif"/><Relationship Id="rId1" Type="http://schemas.openxmlformats.org/officeDocument/2006/relationships/slideLayout" Target="../slideLayouts/slideLayout2.xml"/><Relationship Id="rId4" Type="http://schemas.openxmlformats.org/officeDocument/2006/relationships/image" Target="../media/image54.gif"/></Relationships>
</file>

<file path=ppt/slides/_rels/slide25.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gif"/><Relationship Id="rId7" Type="http://schemas.openxmlformats.org/officeDocument/2006/relationships/image" Target="../media/image57.png"/><Relationship Id="rId2" Type="http://schemas.openxmlformats.org/officeDocument/2006/relationships/image" Target="../media/image4.gif"/><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3.gif"/><Relationship Id="rId4" Type="http://schemas.openxmlformats.org/officeDocument/2006/relationships/image" Target="../media/image51.gif"/></Relationships>
</file>

<file path=ppt/slides/_rels/slide27.xml.rels><?xml version="1.0" encoding="UTF-8" standalone="yes"?>
<Relationships xmlns="http://schemas.openxmlformats.org/package/2006/relationships"><Relationship Id="rId8" Type="http://schemas.openxmlformats.org/officeDocument/2006/relationships/hyperlink" Target="http://www.jyu.fi/ai" TargetMode="External"/><Relationship Id="rId3" Type="http://schemas.openxmlformats.org/officeDocument/2006/relationships/image" Target="../media/image59.gif"/><Relationship Id="rId7" Type="http://schemas.openxmlformats.org/officeDocument/2006/relationships/image" Target="../media/image62.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1.gif"/><Relationship Id="rId5" Type="http://schemas.openxmlformats.org/officeDocument/2006/relationships/image" Target="../media/image60.png"/><Relationship Id="rId4" Type="http://schemas.openxmlformats.org/officeDocument/2006/relationships/hyperlink" Target="http://clipartall.com/img/clipart-165720.html"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ai.it.jyu.fi/ISM-2023-Hybrids.pptx" TargetMode="External"/><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hyperlink" Target="mailto:vagan.terziyan@jyu.fi"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jyu.fi/en" TargetMode="External"/><Relationship Id="rId2" Type="http://schemas.openxmlformats.org/officeDocument/2006/relationships/hyperlink" Target="https://ai.it.jyu.fi/ISM-2023-Hybrids.pptx" TargetMode="External"/><Relationship Id="rId1" Type="http://schemas.openxmlformats.org/officeDocument/2006/relationships/slideLayout" Target="../slideLayouts/slideLayout12.xml"/><Relationship Id="rId5" Type="http://schemas.openxmlformats.org/officeDocument/2006/relationships/hyperlink" Target="https://www.jyu.fi/en/" TargetMode="Externa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hyperlink" Target="mailto:Vagan.Terziyan@jyu.fi" TargetMode="External"/><Relationship Id="rId7"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hyperlink" Target="https://www.jyu.fi/en/" TargetMode="External"/><Relationship Id="rId5" Type="http://schemas.openxmlformats.org/officeDocument/2006/relationships/image" Target="../media/image2.png"/><Relationship Id="rId4" Type="http://schemas.openxmlformats.org/officeDocument/2006/relationships/hyperlink" Target="https://www.jyu.fi/en" TargetMode="External"/><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gif"/><Relationship Id="rId12" Type="http://schemas.openxmlformats.org/officeDocument/2006/relationships/image" Target="../media/image35.gif"/><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gif"/><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gif"/></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8.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ABDD4-68A6-4C04-8964-7CCEAECDAC5D}"/>
              </a:ext>
            </a:extLst>
          </p:cNvPr>
          <p:cNvSpPr txBox="1">
            <a:spLocks/>
          </p:cNvSpPr>
          <p:nvPr/>
        </p:nvSpPr>
        <p:spPr>
          <a:xfrm>
            <a:off x="820132" y="1354436"/>
            <a:ext cx="10614580" cy="1726333"/>
          </a:xfrm>
          <a:prstGeom prst="rect">
            <a:avLst/>
          </a:prstGeom>
        </p:spPr>
        <p:txBody>
          <a:bodyPr anchor="b"/>
          <a:lstStyle>
            <a:lvl1pPr algn="ctr" defTabSz="914400" rtl="0" eaLnBrk="1" latinLnBrk="0" hangingPunct="1">
              <a:lnSpc>
                <a:spcPct val="90000"/>
              </a:lnSpc>
              <a:spcBef>
                <a:spcPct val="0"/>
              </a:spcBef>
              <a:buNone/>
              <a:defRPr sz="4800" b="1" kern="1200">
                <a:solidFill>
                  <a:schemeClr val="tx1"/>
                </a:solidFill>
                <a:latin typeface="+mj-lt"/>
                <a:ea typeface="+mj-ea"/>
                <a:cs typeface="+mj-cs"/>
              </a:defRPr>
            </a:lvl1pPr>
          </a:lstStyle>
          <a:p>
            <a:r>
              <a:rPr lang="en-US" sz="4000" dirty="0"/>
              <a:t>“Deep Neural Networks, Cellular Automata and Petri Nets: Useful Hybrids for Smart Manufacturing”</a:t>
            </a:r>
          </a:p>
        </p:txBody>
      </p:sp>
      <p:sp>
        <p:nvSpPr>
          <p:cNvPr id="6" name="Segnaposto testo 21">
            <a:extLst>
              <a:ext uri="{FF2B5EF4-FFF2-40B4-BE49-F238E27FC236}">
                <a16:creationId xmlns:a16="http://schemas.microsoft.com/office/drawing/2014/main" id="{465562EA-B395-4DA1-A6BD-0EFC896C34B0}"/>
              </a:ext>
            </a:extLst>
          </p:cNvPr>
          <p:cNvSpPr txBox="1">
            <a:spLocks/>
          </p:cNvSpPr>
          <p:nvPr/>
        </p:nvSpPr>
        <p:spPr>
          <a:xfrm>
            <a:off x="1256145" y="3458690"/>
            <a:ext cx="9650667" cy="914400"/>
          </a:xfrm>
          <a:prstGeom prst="rect">
            <a:avLst/>
          </a:prstGeom>
        </p:spPr>
        <p:txBody>
          <a:bodyPr/>
          <a:lstStyle>
            <a:lvl1pPr marL="0" indent="0" algn="ctr" defTabSz="914400" rtl="0" eaLnBrk="1" latinLnBrk="0" hangingPunct="1">
              <a:lnSpc>
                <a:spcPct val="90000"/>
              </a:lnSpc>
              <a:spcBef>
                <a:spcPts val="0"/>
              </a:spcBef>
              <a:buFont typeface="Arial" panose="020B0604020202020204" pitchFamily="34" charset="0"/>
              <a:buNone/>
              <a:defRPr sz="2400" b="1"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dirty="0"/>
              <a:t>Olena Kaikova</a:t>
            </a:r>
            <a:r>
              <a:rPr lang="it-IT" b="0" dirty="0"/>
              <a:t> </a:t>
            </a:r>
            <a:r>
              <a:rPr lang="it-IT" b="0" baseline="30000" dirty="0"/>
              <a:t>a</a:t>
            </a:r>
            <a:r>
              <a:rPr lang="it-IT" b="0" dirty="0"/>
              <a:t>, </a:t>
            </a:r>
            <a:r>
              <a:rPr lang="it-IT" b="0" u="sng" dirty="0"/>
              <a:t>Vagan Terziyan</a:t>
            </a:r>
            <a:r>
              <a:rPr lang="it-IT" b="0" baseline="30000" dirty="0"/>
              <a:t> b</a:t>
            </a:r>
          </a:p>
        </p:txBody>
      </p:sp>
      <p:sp>
        <p:nvSpPr>
          <p:cNvPr id="7" name="Segnaposto testo 25">
            <a:extLst>
              <a:ext uri="{FF2B5EF4-FFF2-40B4-BE49-F238E27FC236}">
                <a16:creationId xmlns:a16="http://schemas.microsoft.com/office/drawing/2014/main" id="{3D3DFF88-CB06-47BB-9DDA-6ECB088A69B6}"/>
              </a:ext>
            </a:extLst>
          </p:cNvPr>
          <p:cNvSpPr txBox="1">
            <a:spLocks/>
          </p:cNvSpPr>
          <p:nvPr/>
        </p:nvSpPr>
        <p:spPr>
          <a:xfrm>
            <a:off x="2290713" y="4075397"/>
            <a:ext cx="8616099" cy="914400"/>
          </a:xfrm>
          <a:prstGeom prst="rect">
            <a:avLst/>
          </a:prstGeom>
        </p:spPr>
        <p:txBody>
          <a:bodyPr/>
          <a:lstStyle>
            <a:lvl1pPr marL="0" indent="0" algn="ctr" defTabSz="914400" rtl="0" eaLnBrk="1" latinLnBrk="0" hangingPunct="1">
              <a:lnSpc>
                <a:spcPct val="90000"/>
              </a:lnSpc>
              <a:spcBef>
                <a:spcPts val="1000"/>
              </a:spcBef>
              <a:buFontTx/>
              <a:buNone/>
              <a:defRPr sz="2400" i="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spcBef>
                <a:spcPct val="0"/>
              </a:spcBef>
              <a:defRPr/>
            </a:pPr>
            <a:r>
              <a:rPr lang="en-US" sz="1800" baseline="30000" dirty="0" err="1"/>
              <a:t>a,b</a:t>
            </a:r>
            <a:r>
              <a:rPr lang="en-US" sz="1800" dirty="0"/>
              <a:t> Faculty of Information Technology, University of Jyväskylä, Jyväskylä, Finland</a:t>
            </a:r>
          </a:p>
        </p:txBody>
      </p:sp>
      <p:grpSp>
        <p:nvGrpSpPr>
          <p:cNvPr id="8" name="Group 7"/>
          <p:cNvGrpSpPr/>
          <p:nvPr/>
        </p:nvGrpSpPr>
        <p:grpSpPr>
          <a:xfrm>
            <a:off x="4611835" y="5137479"/>
            <a:ext cx="3012530" cy="1122153"/>
            <a:chOff x="2663700" y="3423372"/>
            <a:chExt cx="3435776" cy="1427465"/>
          </a:xfrm>
        </p:grpSpPr>
        <p:pic>
          <p:nvPicPr>
            <p:cNvPr id="9" name="Picture 2">
              <a:hlinkClick r:id="rId2"/>
            </p:cNvPr>
            <p:cNvPicPr>
              <a:picLocks noChangeAspect="1" noChangeArrowheads="1"/>
            </p:cNvPicPr>
            <p:nvPr/>
          </p:nvPicPr>
          <p:blipFill>
            <a:blip r:embed="rId3">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2663700" y="3423372"/>
              <a:ext cx="3435776" cy="142746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 name="Rectangle 9"/>
            <p:cNvSpPr/>
            <p:nvPr/>
          </p:nvSpPr>
          <p:spPr>
            <a:xfrm>
              <a:off x="3305688" y="3791424"/>
              <a:ext cx="2370264" cy="369332"/>
            </a:xfrm>
            <a:prstGeom prst="rect">
              <a:avLst/>
            </a:prstGeom>
          </p:spPr>
          <p:txBody>
            <a:bodyPr wrap="none">
              <a:spAutoFit/>
            </a:bodyPr>
            <a:lstStyle/>
            <a:p>
              <a:r>
                <a:rPr lang="en-US" dirty="0">
                  <a:hlinkClick r:id="rId4"/>
                </a:rPr>
                <a:t>https://www.jyu.fi/en/</a:t>
              </a:r>
              <a:r>
                <a:rPr lang="en-US" dirty="0"/>
                <a:t> </a:t>
              </a:r>
            </a:p>
          </p:txBody>
        </p:sp>
      </p:grpSp>
      <p:sp>
        <p:nvSpPr>
          <p:cNvPr id="14" name="TextBox 13"/>
          <p:cNvSpPr txBox="1"/>
          <p:nvPr/>
        </p:nvSpPr>
        <p:spPr>
          <a:xfrm>
            <a:off x="3073995" y="415208"/>
            <a:ext cx="6217920" cy="731520"/>
          </a:xfrm>
          <a:prstGeom prst="rect">
            <a:avLst/>
          </a:prstGeom>
          <a:solidFill>
            <a:schemeClr val="bg1">
              <a:lumMod val="95000"/>
            </a:schemeClr>
          </a:solidFill>
        </p:spPr>
        <p:txBody>
          <a:bodyPr wrap="square" rtlCol="0" anchor="ctr">
            <a:spAutoFit/>
          </a:bodyPr>
          <a:lstStyle/>
          <a:p>
            <a:r>
              <a:rPr lang="en-US" sz="1400" b="1" dirty="0"/>
              <a:t>5</a:t>
            </a:r>
            <a:r>
              <a:rPr lang="en-US" sz="1400" b="1" baseline="30000" dirty="0"/>
              <a:t>th</a:t>
            </a:r>
            <a:r>
              <a:rPr lang="en-US" sz="1400" b="1" dirty="0"/>
              <a:t> International Conference on Industry 4.0 and Smart Manufacturing – ISM 2023</a:t>
            </a:r>
          </a:p>
          <a:p>
            <a:r>
              <a:rPr lang="en-US" sz="1400" i="1" dirty="0"/>
              <a:t>Iscte - University Institute of Lisbon –Lisbon, Portugal </a:t>
            </a:r>
            <a:r>
              <a:rPr lang="en-US" sz="1400" dirty="0"/>
              <a:t>| </a:t>
            </a:r>
            <a:r>
              <a:rPr lang="en-US" sz="1400" i="1" dirty="0"/>
              <a:t>22-24 November 2023</a:t>
            </a:r>
          </a:p>
        </p:txBody>
      </p:sp>
    </p:spTree>
    <p:extLst>
      <p:ext uri="{BB962C8B-B14F-4D97-AF65-F5344CB8AC3E}">
        <p14:creationId xmlns:p14="http://schemas.microsoft.com/office/powerpoint/2010/main" val="33833345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610" y="44055"/>
            <a:ext cx="12048980" cy="648072"/>
          </a:xfrm>
        </p:spPr>
        <p:txBody>
          <a:bodyPr>
            <a:normAutofit fontScale="90000"/>
          </a:bodyPr>
          <a:lstStyle/>
          <a:p>
            <a:r>
              <a:rPr lang="en-US" sz="4000" b="1" dirty="0">
                <a:solidFill>
                  <a:srgbClr val="0070C0"/>
                </a:solidFill>
                <a:latin typeface="Calibri" pitchFamily="34" charset="0"/>
                <a:ea typeface="+mn-ea"/>
                <a:cs typeface="+mn-cs"/>
              </a:rPr>
              <a:t>Cellular Automata </a:t>
            </a:r>
            <a:r>
              <a:rPr lang="en-US" sz="3100" b="1" dirty="0">
                <a:solidFill>
                  <a:srgbClr val="0070C0"/>
                </a:solidFill>
                <a:latin typeface="Calibri" pitchFamily="34" charset="0"/>
                <a:ea typeface="+mn-ea"/>
                <a:cs typeface="+mn-cs"/>
              </a:rPr>
              <a:t>(computationally universal tool for discrete simulations)</a:t>
            </a:r>
          </a:p>
        </p:txBody>
      </p:sp>
      <p:pic>
        <p:nvPicPr>
          <p:cNvPr id="9" name="Picture 2" descr="https://upload.wikimedia.org/wikipedia/commons/e/e5/Gospers_glider_gun.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878979" y="2170038"/>
            <a:ext cx="6284550" cy="4524877"/>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
        <p:nvSpPr>
          <p:cNvPr id="10" name="Rectangle 9"/>
          <p:cNvSpPr/>
          <p:nvPr/>
        </p:nvSpPr>
        <p:spPr>
          <a:xfrm>
            <a:off x="3672280" y="4974019"/>
            <a:ext cx="4252714" cy="584775"/>
          </a:xfrm>
          <a:prstGeom prst="rect">
            <a:avLst/>
          </a:prstGeom>
          <a:noFill/>
          <a:ln w="25400">
            <a:solidFill>
              <a:schemeClr val="bg1"/>
            </a:solidFill>
          </a:ln>
        </p:spPr>
        <p:txBody>
          <a:bodyPr wrap="square">
            <a:spAutoFit/>
          </a:bodyPr>
          <a:lstStyle/>
          <a:p>
            <a:r>
              <a:rPr lang="en-US" sz="1600" dirty="0">
                <a:solidFill>
                  <a:srgbClr val="0645AD"/>
                </a:solidFill>
                <a:latin typeface="Arial" panose="020B0604020202020204" pitchFamily="34" charset="0"/>
                <a:hlinkClick r:id="rId3" tooltip="Bill Gosper"/>
              </a:rPr>
              <a:t>Gosper's</a:t>
            </a:r>
            <a:r>
              <a:rPr lang="en-US" sz="1600" dirty="0">
                <a:solidFill>
                  <a:srgbClr val="202122"/>
                </a:solidFill>
                <a:latin typeface="Arial" panose="020B0604020202020204" pitchFamily="34" charset="0"/>
              </a:rPr>
              <a:t> </a:t>
            </a:r>
            <a:r>
              <a:rPr lang="en-US" sz="1600" dirty="0">
                <a:solidFill>
                  <a:srgbClr val="0645AD"/>
                </a:solidFill>
                <a:latin typeface="Arial" panose="020B0604020202020204" pitchFamily="34" charset="0"/>
                <a:hlinkClick r:id="rId4" tooltip="Gun (cellular automaton)"/>
              </a:rPr>
              <a:t>Glider Gun</a:t>
            </a:r>
            <a:r>
              <a:rPr lang="en-US" sz="1600" dirty="0">
                <a:solidFill>
                  <a:srgbClr val="202122"/>
                </a:solidFill>
                <a:latin typeface="Arial" panose="020B0604020202020204" pitchFamily="34" charset="0"/>
              </a:rPr>
              <a:t> creating "</a:t>
            </a:r>
            <a:r>
              <a:rPr lang="en-US" sz="1600" dirty="0">
                <a:solidFill>
                  <a:srgbClr val="0645AD"/>
                </a:solidFill>
                <a:latin typeface="Arial" panose="020B0604020202020204" pitchFamily="34" charset="0"/>
                <a:hlinkClick r:id="rId5" tooltip="Glider (Conway's Life)"/>
              </a:rPr>
              <a:t>gliders</a:t>
            </a:r>
            <a:r>
              <a:rPr lang="en-US" sz="1600" dirty="0">
                <a:solidFill>
                  <a:srgbClr val="202122"/>
                </a:solidFill>
                <a:latin typeface="Arial" panose="020B0604020202020204" pitchFamily="34" charset="0"/>
              </a:rPr>
              <a:t>" in the cellular automata </a:t>
            </a:r>
            <a:r>
              <a:rPr lang="en-US" sz="1600" dirty="0">
                <a:solidFill>
                  <a:srgbClr val="0645AD"/>
                </a:solidFill>
                <a:latin typeface="Arial" panose="020B0604020202020204" pitchFamily="34" charset="0"/>
                <a:hlinkClick r:id="rId6" tooltip="Conway's Game of Life"/>
              </a:rPr>
              <a:t>Conway's Game of Life</a:t>
            </a:r>
            <a:endParaRPr lang="en-US" sz="1600" dirty="0"/>
          </a:p>
        </p:txBody>
      </p:sp>
      <p:pic>
        <p:nvPicPr>
          <p:cNvPr id="12" name="Picture 11">
            <a:hlinkClick r:id="rId6"/>
          </p:cNvPr>
          <p:cNvPicPr>
            <a:picLocks noChangeAspect="1"/>
          </p:cNvPicPr>
          <p:nvPr/>
        </p:nvPicPr>
        <p:blipFill>
          <a:blip r:embed="rId7"/>
          <a:stretch>
            <a:fillRect/>
          </a:stretch>
        </p:blipFill>
        <p:spPr>
          <a:xfrm>
            <a:off x="355580" y="5717403"/>
            <a:ext cx="5990759" cy="974605"/>
          </a:xfrm>
          <a:prstGeom prst="rect">
            <a:avLst/>
          </a:prstGeom>
          <a:ln w="19050">
            <a:solidFill>
              <a:schemeClr val="bg1"/>
            </a:solidFill>
          </a:ln>
        </p:spPr>
      </p:pic>
      <p:pic>
        <p:nvPicPr>
          <p:cNvPr id="13" name="Picture 4" descr="https://upload.wikimedia.org/wikipedia/commons/8/86/Oscillator.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264763" y="2352166"/>
            <a:ext cx="2829827" cy="2486280"/>
          </a:xfrm>
          <a:prstGeom prst="rect">
            <a:avLst/>
          </a:prstGeom>
          <a:noFill/>
          <a:ln w="25400">
            <a:solidFill>
              <a:schemeClr val="bg2"/>
            </a:solidFill>
          </a:ln>
          <a:extLst>
            <a:ext uri="{909E8E84-426E-40DD-AFC4-6F175D3DCCD1}">
              <a14:hiddenFill xmlns:a14="http://schemas.microsoft.com/office/drawing/2010/main">
                <a:solidFill>
                  <a:srgbClr val="FFFFFF"/>
                </a:solidFill>
              </a14:hiddenFill>
            </a:ext>
          </a:extLst>
        </p:spPr>
      </p:pic>
      <p:sp>
        <p:nvSpPr>
          <p:cNvPr id="14" name="Rectangle 13"/>
          <p:cNvSpPr/>
          <p:nvPr/>
        </p:nvSpPr>
        <p:spPr>
          <a:xfrm>
            <a:off x="9495434" y="4929812"/>
            <a:ext cx="2534628" cy="461665"/>
          </a:xfrm>
          <a:prstGeom prst="rect">
            <a:avLst/>
          </a:prstGeom>
          <a:noFill/>
          <a:ln w="25400">
            <a:noFill/>
          </a:ln>
        </p:spPr>
        <p:txBody>
          <a:bodyPr wrap="square">
            <a:spAutoFit/>
          </a:bodyPr>
          <a:lstStyle/>
          <a:p>
            <a:r>
              <a:rPr lang="en-US" sz="1200" dirty="0">
                <a:solidFill>
                  <a:srgbClr val="202122"/>
                </a:solidFill>
                <a:latin typeface="Arial" panose="020B0604020202020204" pitchFamily="34" charset="0"/>
              </a:rPr>
              <a:t>Cellular automata based on hexagonal cells instead of squares</a:t>
            </a:r>
            <a:endParaRPr lang="en-US" sz="1200" dirty="0"/>
          </a:p>
        </p:txBody>
      </p:sp>
      <p:pic>
        <p:nvPicPr>
          <p:cNvPr id="15" name="Picture 6" descr="https://upload.wikimedia.org/wikipedia/commons/e/e2/One-d-cellular-automate-rule-30.gif"/>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91955" y="2406681"/>
            <a:ext cx="3481543" cy="2367450"/>
          </a:xfrm>
          <a:prstGeom prst="rect">
            <a:avLst/>
          </a:prstGeom>
          <a:noFill/>
          <a:ln w="25400">
            <a:solidFill>
              <a:schemeClr val="bg2"/>
            </a:solidFill>
          </a:ln>
          <a:extLst>
            <a:ext uri="{909E8E84-426E-40DD-AFC4-6F175D3DCCD1}">
              <a14:hiddenFill xmlns:a14="http://schemas.microsoft.com/office/drawing/2010/main">
                <a:solidFill>
                  <a:srgbClr val="FFFFFF"/>
                </a:solidFill>
              </a14:hiddenFill>
            </a:ext>
          </a:extLst>
        </p:spPr>
      </p:pic>
      <p:sp>
        <p:nvSpPr>
          <p:cNvPr id="16" name="Rectangle 15"/>
          <p:cNvSpPr/>
          <p:nvPr/>
        </p:nvSpPr>
        <p:spPr>
          <a:xfrm>
            <a:off x="521665" y="4838446"/>
            <a:ext cx="2544217" cy="307777"/>
          </a:xfrm>
          <a:prstGeom prst="rect">
            <a:avLst/>
          </a:prstGeom>
          <a:noFill/>
          <a:ln w="25400">
            <a:noFill/>
          </a:ln>
        </p:spPr>
        <p:txBody>
          <a:bodyPr wrap="square">
            <a:spAutoFit/>
          </a:bodyPr>
          <a:lstStyle/>
          <a:p>
            <a:pPr algn="ctr"/>
            <a:r>
              <a:rPr lang="en-US" sz="1400" dirty="0">
                <a:solidFill>
                  <a:srgbClr val="202122"/>
                </a:solidFill>
                <a:latin typeface="Arial" panose="020B0604020202020204" pitchFamily="34" charset="0"/>
              </a:rPr>
              <a:t>1-D cellular automata</a:t>
            </a:r>
            <a:endParaRPr lang="en-US" sz="1400" dirty="0"/>
          </a:p>
        </p:txBody>
      </p:sp>
      <p:sp>
        <p:nvSpPr>
          <p:cNvPr id="17" name="Rectangle 16"/>
          <p:cNvSpPr/>
          <p:nvPr/>
        </p:nvSpPr>
        <p:spPr>
          <a:xfrm>
            <a:off x="45610" y="706472"/>
            <a:ext cx="11966718" cy="1477328"/>
          </a:xfrm>
          <a:prstGeom prst="rect">
            <a:avLst/>
          </a:prstGeom>
          <a:noFill/>
        </p:spPr>
        <p:txBody>
          <a:bodyPr wrap="square">
            <a:spAutoFit/>
          </a:bodyPr>
          <a:lstStyle/>
          <a:p>
            <a:r>
              <a:rPr lang="en-US" b="1" dirty="0">
                <a:solidFill>
                  <a:srgbClr val="FF0000"/>
                </a:solidFill>
              </a:rPr>
              <a:t>Cellular Automata </a:t>
            </a:r>
            <a:r>
              <a:rPr lang="en-US" dirty="0"/>
              <a:t>(such as e.g., Conway’s “Game of Life”) are dynamical systems that are local, parallel, synchronous, space and time uniform. Cellular automata are used to model phenomena where the space can be regularly partitioned and where the same rules are used everywhere. Each cell has a state chosen inside a finite set. The dynamics is given by replacing the state of each cell according to its neighborhood and following the defined rules. In practice, cellular automata are often used for specific tasks, such as simulation and modeling of complex systems, pattern formation, and cryptography, among others.</a:t>
            </a:r>
          </a:p>
        </p:txBody>
      </p:sp>
      <p:sp>
        <p:nvSpPr>
          <p:cNvPr id="18" name="Rectangle 17"/>
          <p:cNvSpPr/>
          <p:nvPr/>
        </p:nvSpPr>
        <p:spPr>
          <a:xfrm>
            <a:off x="3797407" y="4592225"/>
            <a:ext cx="3081293" cy="400110"/>
          </a:xfrm>
          <a:prstGeom prst="rect">
            <a:avLst/>
          </a:prstGeom>
        </p:spPr>
        <p:txBody>
          <a:bodyPr wrap="none">
            <a:spAutoFit/>
          </a:bodyPr>
          <a:lstStyle/>
          <a:p>
            <a:r>
              <a:rPr lang="en-US" dirty="0">
                <a:hlinkClick r:id="rId10"/>
              </a:rPr>
              <a:t>https://playgameoflife.com/</a:t>
            </a:r>
            <a:r>
              <a:rPr lang="en-US" dirty="0"/>
              <a:t> </a:t>
            </a:r>
          </a:p>
        </p:txBody>
      </p:sp>
      <p:sp>
        <p:nvSpPr>
          <p:cNvPr id="3" name="Rectangle 2"/>
          <p:cNvSpPr/>
          <p:nvPr/>
        </p:nvSpPr>
        <p:spPr>
          <a:xfrm>
            <a:off x="317571" y="5315527"/>
            <a:ext cx="2071208" cy="369332"/>
          </a:xfrm>
          <a:prstGeom prst="rect">
            <a:avLst/>
          </a:prstGeom>
        </p:spPr>
        <p:txBody>
          <a:bodyPr wrap="none">
            <a:spAutoFit/>
          </a:bodyPr>
          <a:lstStyle/>
          <a:p>
            <a:r>
              <a:rPr lang="en-US" dirty="0"/>
              <a:t>“Game of Life” rules</a:t>
            </a:r>
          </a:p>
        </p:txBody>
      </p:sp>
    </p:spTree>
    <p:extLst>
      <p:ext uri="{BB962C8B-B14F-4D97-AF65-F5344CB8AC3E}">
        <p14:creationId xmlns:p14="http://schemas.microsoft.com/office/powerpoint/2010/main" val="19176232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841866" y="543644"/>
            <a:ext cx="8560133" cy="5668723"/>
            <a:chOff x="2294351" y="468228"/>
            <a:chExt cx="8560133" cy="5668723"/>
          </a:xfrm>
        </p:grpSpPr>
        <p:grpSp>
          <p:nvGrpSpPr>
            <p:cNvPr id="14" name="Group 13"/>
            <p:cNvGrpSpPr/>
            <p:nvPr/>
          </p:nvGrpSpPr>
          <p:grpSpPr>
            <a:xfrm>
              <a:off x="2294351" y="468228"/>
              <a:ext cx="5912526" cy="4638322"/>
              <a:chOff x="2294351" y="468228"/>
              <a:chExt cx="5912526" cy="4638322"/>
            </a:xfrm>
          </p:grpSpPr>
          <p:grpSp>
            <p:nvGrpSpPr>
              <p:cNvPr id="12" name="Group 11"/>
              <p:cNvGrpSpPr/>
              <p:nvPr/>
            </p:nvGrpSpPr>
            <p:grpSpPr>
              <a:xfrm>
                <a:off x="2294351" y="468228"/>
                <a:ext cx="5912526" cy="4638322"/>
                <a:chOff x="1534648" y="188201"/>
                <a:chExt cx="5912526" cy="4638322"/>
              </a:xfrm>
            </p:grpSpPr>
            <p:pic>
              <p:nvPicPr>
                <p:cNvPr id="4" name="Picture 4" descr="Bird-hybrid GIFs - Get the best GIF on GIPHY"/>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flipH="1">
                  <a:off x="3026003" y="405352"/>
                  <a:ext cx="4421171" cy="442117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etri Net in TikZ"/>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34648" y="188201"/>
                  <a:ext cx="2349200" cy="2490355"/>
                </a:xfrm>
                <a:prstGeom prst="rect">
                  <a:avLst/>
                </a:prstGeom>
                <a:noFill/>
                <a:ln w="63500">
                  <a:solidFill>
                    <a:schemeClr val="tx1"/>
                  </a:solidFill>
                </a:ln>
                <a:extLst>
                  <a:ext uri="{909E8E84-426E-40DD-AFC4-6F175D3DCCD1}">
                    <a14:hiddenFill xmlns:a14="http://schemas.microsoft.com/office/drawing/2010/main">
                      <a:solidFill>
                        <a:srgbClr val="FFFFFF"/>
                      </a:solidFill>
                    </a14:hiddenFill>
                  </a:ext>
                </a:extLst>
              </p:spPr>
            </p:pic>
            <p:sp>
              <p:nvSpPr>
                <p:cNvPr id="10" name="Rectangle 9"/>
                <p:cNvSpPr/>
                <p:nvPr/>
              </p:nvSpPr>
              <p:spPr>
                <a:xfrm>
                  <a:off x="4534293" y="669303"/>
                  <a:ext cx="1319752" cy="282804"/>
                </a:xfrm>
                <a:prstGeom prst="rect">
                  <a:avLst/>
                </a:prstGeom>
                <a:solidFill>
                  <a:srgbClr val="CF2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204355" y="4205926"/>
                  <a:ext cx="1961745" cy="262379"/>
                </a:xfrm>
                <a:prstGeom prst="rect">
                  <a:avLst/>
                </a:prstGeom>
                <a:solidFill>
                  <a:srgbClr val="CF2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p:cNvSpPr/>
              <p:nvPr/>
            </p:nvSpPr>
            <p:spPr>
              <a:xfrm>
                <a:off x="4964058" y="848928"/>
                <a:ext cx="3157087" cy="1384995"/>
              </a:xfrm>
              <a:prstGeom prst="rect">
                <a:avLst/>
              </a:prstGeom>
              <a:noFill/>
            </p:spPr>
            <p:txBody>
              <a:bodyPr wrap="squar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latin typeface="Matura MT Script Capitals" panose="03020802060602070202" pitchFamily="66" charset="0"/>
                  </a:rPr>
                  <a:t>H y b r i d #1: Petri-Net-driven Neural Network</a:t>
                </a:r>
              </a:p>
            </p:txBody>
          </p:sp>
        </p:grpSp>
        <p:pic>
          <p:nvPicPr>
            <p:cNvPr id="1026" name="Picture 2" descr="Dropout and Batch Normalization | Kaggl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020505" y="3590721"/>
              <a:ext cx="3833979" cy="2546230"/>
            </a:xfrm>
            <a:prstGeom prst="rect">
              <a:avLst/>
            </a:prstGeom>
            <a:noFill/>
            <a:ln w="63500">
              <a:solidFill>
                <a:schemeClr val="tx1"/>
              </a:solidFill>
            </a:ln>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282080" y="5299273"/>
            <a:ext cx="5458844" cy="1384995"/>
          </a:xfrm>
          <a:prstGeom prst="rect">
            <a:avLst/>
          </a:prstGeom>
          <a:solidFill>
            <a:schemeClr val="bg1">
              <a:lumMod val="85000"/>
            </a:schemeClr>
          </a:solidFill>
          <a:ln w="25400">
            <a:solidFill>
              <a:schemeClr val="tx1"/>
            </a:solidFill>
          </a:ln>
        </p:spPr>
        <p:txBody>
          <a:bodyPr wrap="square">
            <a:spAutoFit/>
          </a:bodyPr>
          <a:lstStyle/>
          <a:p>
            <a:pPr indent="-151130" algn="just"/>
            <a:r>
              <a:rPr lang="en-US" sz="1400" dirty="0">
                <a:latin typeface="Times New Roman" panose="02020603050405020304" pitchFamily="18" charset="0"/>
                <a:ea typeface="SimSun" panose="02010600030101010101" pitchFamily="2" charset="-122"/>
              </a:rPr>
              <a:t>The hybrid PN→NN are designed to support general decision-making objectives and the NN component guarantees that. PN adds certain interpretable (explainable) control option to manage the way NN is being trained. Such a hybrid provides a control option for human experts (i.e., industrial domain experts rather than data scientists) to manage high-performing but “black-box” decision models in smart manufacturing.</a:t>
            </a:r>
            <a:endParaRPr lang="fi-FI" sz="1400" dirty="0">
              <a:latin typeface="Times New Roman" panose="02020603050405020304" pitchFamily="18" charset="0"/>
              <a:ea typeface="SimSun" panose="02010600030101010101" pitchFamily="2" charset="-122"/>
            </a:endParaRPr>
          </a:p>
        </p:txBody>
      </p:sp>
      <p:sp>
        <p:nvSpPr>
          <p:cNvPr id="3" name="Rectangle 2"/>
          <p:cNvSpPr/>
          <p:nvPr/>
        </p:nvSpPr>
        <p:spPr>
          <a:xfrm>
            <a:off x="8191894" y="476553"/>
            <a:ext cx="3868562" cy="2308324"/>
          </a:xfrm>
          <a:prstGeom prst="rect">
            <a:avLst/>
          </a:prstGeom>
        </p:spPr>
        <p:txBody>
          <a:bodyPr wrap="square">
            <a:spAutoFit/>
          </a:bodyPr>
          <a:lstStyle/>
          <a:p>
            <a:r>
              <a:rPr lang="en-US" sz="4800" b="1" dirty="0">
                <a:solidFill>
                  <a:srgbClr val="7030A0"/>
                </a:solidFill>
                <a:latin typeface="Times New Roman" panose="02020603050405020304" pitchFamily="18" charset="0"/>
                <a:ea typeface="SimSun" panose="02010600030101010101" pitchFamily="2" charset="-122"/>
              </a:rPr>
              <a:t>PN→NN</a:t>
            </a:r>
          </a:p>
          <a:p>
            <a:r>
              <a:rPr lang="en-US" sz="2400" dirty="0">
                <a:solidFill>
                  <a:srgbClr val="7030A0"/>
                </a:solidFill>
                <a:latin typeface="Times New Roman" panose="02020603050405020304" pitchFamily="18" charset="0"/>
                <a:ea typeface="SimSun" panose="02010600030101010101" pitchFamily="2" charset="-122"/>
              </a:rPr>
              <a:t>“towards improved manageability and explainability of the black-box decision models”</a:t>
            </a:r>
            <a:endParaRPr lang="en-US" sz="2400" b="1" dirty="0">
              <a:solidFill>
                <a:srgbClr val="7030A0"/>
              </a:solidFill>
            </a:endParaRPr>
          </a:p>
        </p:txBody>
      </p:sp>
    </p:spTree>
    <p:extLst>
      <p:ext uri="{BB962C8B-B14F-4D97-AF65-F5344CB8AC3E}">
        <p14:creationId xmlns:p14="http://schemas.microsoft.com/office/powerpoint/2010/main" val="36655757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6943" y="21029"/>
            <a:ext cx="8088727" cy="1508105"/>
          </a:xfrm>
          <a:prstGeom prst="rect">
            <a:avLst/>
          </a:prstGeom>
          <a:noFill/>
        </p:spPr>
        <p:txBody>
          <a:bodyPr wrap="square" rtlCol="0">
            <a:spAutoFit/>
          </a:bodyPr>
          <a:lstStyle/>
          <a:p>
            <a:pPr algn="ctr" fontAlgn="base">
              <a:spcBef>
                <a:spcPct val="0"/>
              </a:spcBef>
              <a:spcAft>
                <a:spcPct val="0"/>
              </a:spcAft>
              <a:defRPr/>
            </a:pPr>
            <a:r>
              <a:rPr lang="en-US" sz="36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rPr>
              <a:t>Overfitting:</a:t>
            </a:r>
          </a:p>
          <a:p>
            <a:pPr algn="just" fontAlgn="base">
              <a:spcBef>
                <a:spcPct val="0"/>
              </a:spcBef>
              <a:spcAft>
                <a:spcPct val="0"/>
              </a:spcAft>
              <a:defRPr/>
            </a:pPr>
            <a:r>
              <a:rPr lang="en-US" sz="28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rPr>
              <a:t> A </a:t>
            </a:r>
            <a:r>
              <a:rPr lang="en-US" sz="28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rPr>
              <a:t>challenge for </a:t>
            </a:r>
            <a:r>
              <a:rPr lang="en-US" sz="28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rPr>
              <a:t>machine learning in general and for Neural networks  in particular</a:t>
            </a:r>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90325" y="98029"/>
            <a:ext cx="3567266" cy="14716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44660" y="1569697"/>
            <a:ext cx="11286836" cy="1477328"/>
          </a:xfrm>
          <a:prstGeom prst="rect">
            <a:avLst/>
          </a:prstGeom>
        </p:spPr>
        <p:txBody>
          <a:bodyPr wrap="square">
            <a:spAutoFit/>
          </a:bodyPr>
          <a:lstStyle/>
          <a:p>
            <a:pPr algn="just"/>
            <a:r>
              <a:rPr lang="en-US" dirty="0"/>
              <a:t>Overfitting occurs when a neural network becomes too complex and starts to memorize the training data instead of learning to generalize from it. This means that the network may perform very well on the training data, but will perform poorly on new, unseen data. A simple analogy for overfitting can be compared to a student who memorizes answers to specific questions for a test, but does not fully understand the underlying concepts. If the test contains questions that are slightly different or ask for a deeper understanding of the material, the student may struggle to perform well. </a:t>
            </a: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598" y="3168907"/>
            <a:ext cx="4082473" cy="3273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Group 11"/>
          <p:cNvGrpSpPr/>
          <p:nvPr/>
        </p:nvGrpSpPr>
        <p:grpSpPr>
          <a:xfrm>
            <a:off x="4289556" y="3168908"/>
            <a:ext cx="2948953" cy="3273932"/>
            <a:chOff x="8728364" y="124926"/>
            <a:chExt cx="2582298" cy="3024477"/>
          </a:xfrm>
        </p:grpSpPr>
        <p:pic>
          <p:nvPicPr>
            <p:cNvPr id="1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28364" y="517790"/>
              <a:ext cx="2582298" cy="2631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8968510" y="124926"/>
              <a:ext cx="2018340" cy="388083"/>
            </a:xfrm>
            <a:prstGeom prst="rect">
              <a:avLst/>
            </a:prstGeom>
            <a:noFill/>
          </p:spPr>
          <p:txBody>
            <a:bodyPr wrap="square" rtlCol="0">
              <a:spAutoFit/>
            </a:bodyPr>
            <a:lstStyle/>
            <a:p>
              <a:pPr algn="ctr" fontAlgn="base">
                <a:spcBef>
                  <a:spcPct val="0"/>
                </a:spcBef>
                <a:spcAft>
                  <a:spcPct val="0"/>
                </a:spcAft>
                <a:defRPr/>
              </a:pPr>
              <a:r>
                <a:rPr lang="en-US" sz="16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rPr>
                <a:t>BIAS VS. Variance</a:t>
              </a:r>
            </a:p>
          </p:txBody>
        </p:sp>
      </p:grpSp>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30870" y="3893946"/>
            <a:ext cx="4755705" cy="1782618"/>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2745309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2440925" y="5174430"/>
            <a:ext cx="721895" cy="346510"/>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232601" y="4421655"/>
            <a:ext cx="721895" cy="346510"/>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115277" y="5359129"/>
            <a:ext cx="721895" cy="346510"/>
          </a:xfrm>
          <a:prstGeom prst="ellipse">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5182072" y="4248400"/>
            <a:ext cx="721895" cy="346510"/>
          </a:xfrm>
          <a:prstGeom prst="ellipse">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6637445" y="4808598"/>
            <a:ext cx="721895" cy="346510"/>
          </a:xfrm>
          <a:prstGeom prst="ellipse">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7170043" y="4261891"/>
            <a:ext cx="721895" cy="346510"/>
          </a:xfrm>
          <a:prstGeom prst="ellipse">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8200579" y="5163762"/>
            <a:ext cx="721895" cy="34651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8854823" y="4508278"/>
            <a:ext cx="721895" cy="346510"/>
          </a:xfrm>
          <a:prstGeom prst="ellipse">
            <a:avLst/>
          </a:prstGeom>
          <a:solidFill>
            <a:srgbClr val="00B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p:cNvCxnSpPr/>
          <p:nvPr/>
        </p:nvCxnSpPr>
        <p:spPr>
          <a:xfrm>
            <a:off x="3593548" y="4594868"/>
            <a:ext cx="727687" cy="777752"/>
          </a:xfrm>
          <a:prstGeom prst="straightConnector1">
            <a:avLst/>
          </a:prstGeom>
          <a:ln w="1905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endCxn id="14" idx="3"/>
          </p:cNvCxnSpPr>
          <p:nvPr/>
        </p:nvCxnSpPr>
        <p:spPr>
          <a:xfrm flipV="1">
            <a:off x="2811798" y="4544165"/>
            <a:ext cx="2475993" cy="799868"/>
          </a:xfrm>
          <a:prstGeom prst="straightConnector1">
            <a:avLst/>
          </a:prstGeom>
          <a:ln w="1905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endCxn id="12" idx="2"/>
          </p:cNvCxnSpPr>
          <p:nvPr/>
        </p:nvCxnSpPr>
        <p:spPr>
          <a:xfrm>
            <a:off x="2799523" y="5344033"/>
            <a:ext cx="1315754" cy="188351"/>
          </a:xfrm>
          <a:prstGeom prst="straightConnector1">
            <a:avLst/>
          </a:prstGeom>
          <a:ln w="1905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V="1">
            <a:off x="5865467" y="4370386"/>
            <a:ext cx="1333295" cy="48044"/>
          </a:xfrm>
          <a:prstGeom prst="straightConnector1">
            <a:avLst/>
          </a:prstGeom>
          <a:ln w="1905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14" idx="5"/>
          </p:cNvCxnSpPr>
          <p:nvPr/>
        </p:nvCxnSpPr>
        <p:spPr>
          <a:xfrm>
            <a:off x="5798248" y="4544165"/>
            <a:ext cx="868869" cy="375711"/>
          </a:xfrm>
          <a:prstGeom prst="straightConnector1">
            <a:avLst/>
          </a:prstGeom>
          <a:ln w="1905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V="1">
            <a:off x="4827547" y="5075488"/>
            <a:ext cx="1905992" cy="428021"/>
          </a:xfrm>
          <a:prstGeom prst="straightConnector1">
            <a:avLst/>
          </a:prstGeom>
          <a:ln w="1905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endCxn id="17" idx="3"/>
          </p:cNvCxnSpPr>
          <p:nvPr/>
        </p:nvCxnSpPr>
        <p:spPr>
          <a:xfrm flipV="1">
            <a:off x="4763432" y="4557656"/>
            <a:ext cx="2512330" cy="891724"/>
          </a:xfrm>
          <a:prstGeom prst="straightConnector1">
            <a:avLst/>
          </a:prstGeom>
          <a:ln w="1905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a:stCxn id="17" idx="6"/>
          </p:cNvCxnSpPr>
          <p:nvPr/>
        </p:nvCxnSpPr>
        <p:spPr>
          <a:xfrm>
            <a:off x="7891938" y="4435146"/>
            <a:ext cx="1079770" cy="111146"/>
          </a:xfrm>
          <a:prstGeom prst="straightConnector1">
            <a:avLst/>
          </a:prstGeom>
          <a:ln w="1905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a:off x="7358213" y="5021359"/>
            <a:ext cx="871241" cy="259986"/>
          </a:xfrm>
          <a:prstGeom prst="straightConnector1">
            <a:avLst/>
          </a:prstGeom>
          <a:ln w="1905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a:endCxn id="18" idx="1"/>
          </p:cNvCxnSpPr>
          <p:nvPr/>
        </p:nvCxnSpPr>
        <p:spPr>
          <a:xfrm>
            <a:off x="7779788" y="4569339"/>
            <a:ext cx="526510" cy="645168"/>
          </a:xfrm>
          <a:prstGeom prst="straightConnector1">
            <a:avLst/>
          </a:prstGeom>
          <a:ln w="1905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flipV="1">
            <a:off x="7349715" y="4662283"/>
            <a:ext cx="1495483" cy="300320"/>
          </a:xfrm>
          <a:prstGeom prst="straightConnector1">
            <a:avLst/>
          </a:prstGeom>
          <a:ln w="1905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3593548" y="4435146"/>
            <a:ext cx="1588524" cy="142449"/>
          </a:xfrm>
          <a:prstGeom prst="straightConnector1">
            <a:avLst/>
          </a:prstGeom>
          <a:ln w="1905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sp>
        <p:nvSpPr>
          <p:cNvPr id="34" name="Oval 33"/>
          <p:cNvSpPr/>
          <p:nvPr/>
        </p:nvSpPr>
        <p:spPr>
          <a:xfrm>
            <a:off x="4667152" y="4796878"/>
            <a:ext cx="721895" cy="346510"/>
          </a:xfrm>
          <a:prstGeom prst="ellipse">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6043926" y="5374391"/>
            <a:ext cx="721895" cy="346510"/>
          </a:xfrm>
          <a:prstGeom prst="ellipse">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Arrow Connector 38"/>
          <p:cNvCxnSpPr/>
          <p:nvPr/>
        </p:nvCxnSpPr>
        <p:spPr>
          <a:xfrm>
            <a:off x="3649101" y="4610172"/>
            <a:ext cx="1018051" cy="297942"/>
          </a:xfrm>
          <a:prstGeom prst="straightConnector1">
            <a:avLst/>
          </a:prstGeom>
          <a:ln w="1905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endCxn id="34" idx="2"/>
          </p:cNvCxnSpPr>
          <p:nvPr/>
        </p:nvCxnSpPr>
        <p:spPr>
          <a:xfrm flipV="1">
            <a:off x="2790976" y="4970133"/>
            <a:ext cx="1876176" cy="392943"/>
          </a:xfrm>
          <a:prstGeom prst="straightConnector1">
            <a:avLst/>
          </a:prstGeom>
          <a:ln w="1905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5374119" y="4949314"/>
            <a:ext cx="1242504" cy="34310"/>
          </a:xfrm>
          <a:prstGeom prst="straightConnector1">
            <a:avLst/>
          </a:prstGeom>
          <a:ln w="1905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4811685" y="5579148"/>
            <a:ext cx="1253376" cy="8537"/>
          </a:xfrm>
          <a:prstGeom prst="straightConnector1">
            <a:avLst/>
          </a:prstGeom>
          <a:ln w="1905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5304188" y="5092971"/>
            <a:ext cx="797332" cy="341790"/>
          </a:xfrm>
          <a:prstGeom prst="straightConnector1">
            <a:avLst/>
          </a:prstGeom>
          <a:ln w="1905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V="1">
            <a:off x="6752165" y="4767314"/>
            <a:ext cx="2139430" cy="728342"/>
          </a:xfrm>
          <a:prstGeom prst="straightConnector1">
            <a:avLst/>
          </a:prstGeom>
          <a:ln w="1905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V="1">
            <a:off x="6739738" y="5338788"/>
            <a:ext cx="1440019" cy="259499"/>
          </a:xfrm>
          <a:prstGeom prst="straightConnector1">
            <a:avLst/>
          </a:prstGeom>
          <a:ln w="1905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5049520" y="185356"/>
            <a:ext cx="6940785" cy="2031325"/>
          </a:xfrm>
          <a:prstGeom prst="rect">
            <a:avLst/>
          </a:prstGeom>
          <a:solidFill>
            <a:schemeClr val="bg1">
              <a:lumMod val="85000"/>
            </a:schemeClr>
          </a:solidFill>
          <a:ln w="25400">
            <a:solidFill>
              <a:schemeClr val="tx1"/>
            </a:solidFill>
          </a:ln>
        </p:spPr>
        <p:txBody>
          <a:bodyPr wrap="square">
            <a:spAutoFit/>
          </a:bodyPr>
          <a:lstStyle/>
          <a:p>
            <a:r>
              <a:rPr lang="en-US" b="1" i="1" dirty="0"/>
              <a:t>Dropout</a:t>
            </a:r>
            <a:r>
              <a:rPr lang="en-US" dirty="0"/>
              <a:t> is a </a:t>
            </a:r>
            <a:r>
              <a:rPr lang="en-US" b="1" i="1" dirty="0"/>
              <a:t>regularization</a:t>
            </a:r>
            <a:r>
              <a:rPr lang="en-US" dirty="0"/>
              <a:t> technique used in deep neural networks to prevent overfitting. It involves </a:t>
            </a:r>
            <a:r>
              <a:rPr lang="en-US" b="1" i="1" dirty="0"/>
              <a:t>randomly</a:t>
            </a:r>
            <a:r>
              <a:rPr lang="en-US" dirty="0"/>
              <a:t> dropping out (i.e., making temporarily frozen) some of the neurons (together with input and output edges) in a neural network during training. The </a:t>
            </a:r>
            <a:r>
              <a:rPr lang="en-US" b="1" i="1" dirty="0"/>
              <a:t>probability</a:t>
            </a:r>
            <a:r>
              <a:rPr lang="en-US" dirty="0"/>
              <a:t> of a neuron being dropped out is usually set to a value between </a:t>
            </a:r>
            <a:r>
              <a:rPr lang="en-US" b="1" dirty="0"/>
              <a:t>0.1 and 0.5</a:t>
            </a:r>
            <a:r>
              <a:rPr lang="en-US" dirty="0"/>
              <a:t>. The choice of nodes (neurons) to be deleted at the next training iteration (i.e., regarding the </a:t>
            </a:r>
            <a:r>
              <a:rPr lang="en-US" b="1" i="1" dirty="0"/>
              <a:t>next minibatch </a:t>
            </a:r>
            <a:r>
              <a:rPr lang="en-US" dirty="0"/>
              <a:t>of training data) is random.</a:t>
            </a:r>
          </a:p>
        </p:txBody>
      </p:sp>
      <mc:AlternateContent xmlns:mc="http://schemas.openxmlformats.org/markup-compatibility/2006" xmlns:a14="http://schemas.microsoft.com/office/drawing/2010/main">
        <mc:Choice Requires="a14">
          <p:sp>
            <p:nvSpPr>
              <p:cNvPr id="7" name="Rounded Rectangular Callout 6"/>
              <p:cNvSpPr/>
              <p:nvPr/>
            </p:nvSpPr>
            <p:spPr>
              <a:xfrm>
                <a:off x="6065061" y="2757477"/>
                <a:ext cx="4789514" cy="1068226"/>
              </a:xfrm>
              <a:prstGeom prst="wedgeRoundRectCallout">
                <a:avLst>
                  <a:gd name="adj1" fmla="val -53601"/>
                  <a:gd name="adj2" fmla="val 9090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Each neuron can be removed (or become inactive with “frozen” weights) at the next training iteration with probability, e.g., </a:t>
                </a:r>
                <a14:m>
                  <m:oMath xmlns:m="http://schemas.openxmlformats.org/officeDocument/2006/math">
                    <m:r>
                      <a:rPr lang="en-US" i="1" dirty="0" smtClean="0">
                        <a:latin typeface="Cambria Math" panose="02040503050406030204" pitchFamily="18" charset="0"/>
                      </a:rPr>
                      <m:t>𝑝</m:t>
                    </m:r>
                    <m:r>
                      <a:rPr lang="en-US" i="1" dirty="0" smtClean="0">
                        <a:latin typeface="Cambria Math" panose="02040503050406030204" pitchFamily="18" charset="0"/>
                      </a:rPr>
                      <m:t>=0.25</m:t>
                    </m:r>
                  </m:oMath>
                </a14:m>
                <a:endParaRPr lang="en-US" dirty="0"/>
              </a:p>
            </p:txBody>
          </p:sp>
        </mc:Choice>
        <mc:Fallback xmlns="">
          <p:sp>
            <p:nvSpPr>
              <p:cNvPr id="7" name="Rounded Rectangular Callout 6"/>
              <p:cNvSpPr>
                <a:spLocks noRot="1" noChangeAspect="1" noMove="1" noResize="1" noEditPoints="1" noAdjustHandles="1" noChangeArrowheads="1" noChangeShapeType="1" noTextEdit="1"/>
              </p:cNvSpPr>
              <p:nvPr/>
            </p:nvSpPr>
            <p:spPr>
              <a:xfrm>
                <a:off x="6065061" y="2757477"/>
                <a:ext cx="4789514" cy="1068226"/>
              </a:xfrm>
              <a:prstGeom prst="wedgeRoundRectCallout">
                <a:avLst>
                  <a:gd name="adj1" fmla="val -53601"/>
                  <a:gd name="adj2" fmla="val 90909"/>
                  <a:gd name="adj3" fmla="val 16667"/>
                </a:avLst>
              </a:prstGeom>
              <a:blipFill>
                <a:blip r:embed="rId2"/>
                <a:stretch>
                  <a:fillRect/>
                </a:stretch>
              </a:blipFill>
            </p:spPr>
            <p:txBody>
              <a:bodyPr/>
              <a:lstStyle/>
              <a:p>
                <a:r>
                  <a:rPr lang="en-US">
                    <a:noFill/>
                  </a:rPr>
                  <a:t> </a:t>
                </a:r>
              </a:p>
            </p:txBody>
          </p:sp>
        </mc:Fallback>
      </mc:AlternateContent>
      <p:sp>
        <p:nvSpPr>
          <p:cNvPr id="61" name="TextBox 60"/>
          <p:cNvSpPr txBox="1"/>
          <p:nvPr/>
        </p:nvSpPr>
        <p:spPr>
          <a:xfrm>
            <a:off x="258619" y="185356"/>
            <a:ext cx="4062616" cy="1384995"/>
          </a:xfrm>
          <a:prstGeom prst="rect">
            <a:avLst/>
          </a:prstGeom>
          <a:noFill/>
        </p:spPr>
        <p:txBody>
          <a:bodyPr wrap="square" rtlCol="0">
            <a:spAutoFit/>
          </a:bodyPr>
          <a:lstStyle/>
          <a:p>
            <a:pPr algn="ctr" fontAlgn="base">
              <a:spcBef>
                <a:spcPct val="0"/>
              </a:spcBef>
              <a:spcAft>
                <a:spcPct val="0"/>
              </a:spcAft>
              <a:defRPr/>
            </a:pPr>
            <a:r>
              <a:rPr lang="en-US" sz="28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rPr>
              <a:t>Dropout:</a:t>
            </a:r>
          </a:p>
          <a:p>
            <a:pPr algn="ctr" fontAlgn="base">
              <a:spcBef>
                <a:spcPct val="0"/>
              </a:spcBef>
              <a:spcAft>
                <a:spcPct val="0"/>
              </a:spcAft>
              <a:defRPr/>
            </a:pPr>
            <a:r>
              <a:rPr lang="en-US" sz="28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rPr>
              <a:t> A popular instrument to combat overfitting</a:t>
            </a:r>
          </a:p>
        </p:txBody>
      </p:sp>
    </p:spTree>
    <p:extLst>
      <p:ext uri="{BB962C8B-B14F-4D97-AF65-F5344CB8AC3E}">
        <p14:creationId xmlns:p14="http://schemas.microsoft.com/office/powerpoint/2010/main" val="21951159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2268205" y="3507270"/>
            <a:ext cx="721895" cy="346510"/>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059881" y="2754495"/>
            <a:ext cx="721895" cy="346510"/>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942557" y="3691969"/>
            <a:ext cx="721895" cy="346510"/>
          </a:xfrm>
          <a:prstGeom prst="ellipse">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5009352" y="2581240"/>
            <a:ext cx="721895" cy="346510"/>
          </a:xfrm>
          <a:prstGeom prst="ellipse">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6464725" y="3141438"/>
            <a:ext cx="721895" cy="346510"/>
          </a:xfrm>
          <a:prstGeom prst="ellipse">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6997323" y="2594731"/>
            <a:ext cx="721895" cy="346510"/>
          </a:xfrm>
          <a:prstGeom prst="ellipse">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8027859" y="3496602"/>
            <a:ext cx="721895" cy="34651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8682103" y="2841118"/>
            <a:ext cx="721895" cy="346510"/>
          </a:xfrm>
          <a:prstGeom prst="ellipse">
            <a:avLst/>
          </a:prstGeom>
          <a:solidFill>
            <a:srgbClr val="00B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p:cNvCxnSpPr/>
          <p:nvPr/>
        </p:nvCxnSpPr>
        <p:spPr>
          <a:xfrm>
            <a:off x="3420828" y="2927708"/>
            <a:ext cx="727687" cy="777752"/>
          </a:xfrm>
          <a:prstGeom prst="straightConnector1">
            <a:avLst/>
          </a:prstGeom>
          <a:ln w="1905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endCxn id="14" idx="3"/>
          </p:cNvCxnSpPr>
          <p:nvPr/>
        </p:nvCxnSpPr>
        <p:spPr>
          <a:xfrm flipV="1">
            <a:off x="2639078" y="2877005"/>
            <a:ext cx="2475993" cy="799868"/>
          </a:xfrm>
          <a:prstGeom prst="straightConnector1">
            <a:avLst/>
          </a:prstGeom>
          <a:ln w="1905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endCxn id="12" idx="2"/>
          </p:cNvCxnSpPr>
          <p:nvPr/>
        </p:nvCxnSpPr>
        <p:spPr>
          <a:xfrm>
            <a:off x="2626803" y="3676873"/>
            <a:ext cx="1315754" cy="188351"/>
          </a:xfrm>
          <a:prstGeom prst="straightConnector1">
            <a:avLst/>
          </a:prstGeom>
          <a:ln w="1905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V="1">
            <a:off x="5692747" y="2703226"/>
            <a:ext cx="1333295" cy="48044"/>
          </a:xfrm>
          <a:prstGeom prst="straightConnector1">
            <a:avLst/>
          </a:prstGeom>
          <a:ln w="1905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14" idx="5"/>
          </p:cNvCxnSpPr>
          <p:nvPr/>
        </p:nvCxnSpPr>
        <p:spPr>
          <a:xfrm>
            <a:off x="5625528" y="2877005"/>
            <a:ext cx="868869" cy="375711"/>
          </a:xfrm>
          <a:prstGeom prst="straightConnector1">
            <a:avLst/>
          </a:prstGeom>
          <a:ln w="1905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V="1">
            <a:off x="4654827" y="3408328"/>
            <a:ext cx="1905992" cy="428021"/>
          </a:xfrm>
          <a:prstGeom prst="straightConnector1">
            <a:avLst/>
          </a:prstGeom>
          <a:ln w="1905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endCxn id="17" idx="3"/>
          </p:cNvCxnSpPr>
          <p:nvPr/>
        </p:nvCxnSpPr>
        <p:spPr>
          <a:xfrm flipV="1">
            <a:off x="4590712" y="2890496"/>
            <a:ext cx="2512330" cy="891724"/>
          </a:xfrm>
          <a:prstGeom prst="straightConnector1">
            <a:avLst/>
          </a:prstGeom>
          <a:ln w="1905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a:stCxn id="17" idx="6"/>
          </p:cNvCxnSpPr>
          <p:nvPr/>
        </p:nvCxnSpPr>
        <p:spPr>
          <a:xfrm>
            <a:off x="7719218" y="2767986"/>
            <a:ext cx="1079770" cy="111146"/>
          </a:xfrm>
          <a:prstGeom prst="straightConnector1">
            <a:avLst/>
          </a:prstGeom>
          <a:ln w="1905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a:off x="7185493" y="3354199"/>
            <a:ext cx="871241" cy="259986"/>
          </a:xfrm>
          <a:prstGeom prst="straightConnector1">
            <a:avLst/>
          </a:prstGeom>
          <a:ln w="1905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a:endCxn id="18" idx="1"/>
          </p:cNvCxnSpPr>
          <p:nvPr/>
        </p:nvCxnSpPr>
        <p:spPr>
          <a:xfrm>
            <a:off x="7607068" y="2902179"/>
            <a:ext cx="526510" cy="645168"/>
          </a:xfrm>
          <a:prstGeom prst="straightConnector1">
            <a:avLst/>
          </a:prstGeom>
          <a:ln w="1905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flipV="1">
            <a:off x="7176995" y="2995123"/>
            <a:ext cx="1495483" cy="300320"/>
          </a:xfrm>
          <a:prstGeom prst="straightConnector1">
            <a:avLst/>
          </a:prstGeom>
          <a:ln w="1905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3420828" y="2767986"/>
            <a:ext cx="1588524" cy="142449"/>
          </a:xfrm>
          <a:prstGeom prst="straightConnector1">
            <a:avLst/>
          </a:prstGeom>
          <a:ln w="1905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sp>
        <p:nvSpPr>
          <p:cNvPr id="34" name="Oval 33"/>
          <p:cNvSpPr/>
          <p:nvPr/>
        </p:nvSpPr>
        <p:spPr>
          <a:xfrm>
            <a:off x="4494432" y="3129718"/>
            <a:ext cx="721895" cy="346510"/>
          </a:xfrm>
          <a:prstGeom prst="ellipse">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5871206" y="3707231"/>
            <a:ext cx="721895" cy="346510"/>
          </a:xfrm>
          <a:prstGeom prst="ellipse">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Arrow Connector 38"/>
          <p:cNvCxnSpPr/>
          <p:nvPr/>
        </p:nvCxnSpPr>
        <p:spPr>
          <a:xfrm>
            <a:off x="3476381" y="2943012"/>
            <a:ext cx="1018051" cy="297942"/>
          </a:xfrm>
          <a:prstGeom prst="straightConnector1">
            <a:avLst/>
          </a:prstGeom>
          <a:ln w="1905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endCxn id="34" idx="2"/>
          </p:cNvCxnSpPr>
          <p:nvPr/>
        </p:nvCxnSpPr>
        <p:spPr>
          <a:xfrm flipV="1">
            <a:off x="2618256" y="3302973"/>
            <a:ext cx="1876176" cy="392943"/>
          </a:xfrm>
          <a:prstGeom prst="straightConnector1">
            <a:avLst/>
          </a:prstGeom>
          <a:ln w="1905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5201399" y="3282154"/>
            <a:ext cx="1242504" cy="34310"/>
          </a:xfrm>
          <a:prstGeom prst="straightConnector1">
            <a:avLst/>
          </a:prstGeom>
          <a:ln w="1905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4638965" y="3911988"/>
            <a:ext cx="1253376" cy="8537"/>
          </a:xfrm>
          <a:prstGeom prst="straightConnector1">
            <a:avLst/>
          </a:prstGeom>
          <a:ln w="1905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5131468" y="3425811"/>
            <a:ext cx="797332" cy="341790"/>
          </a:xfrm>
          <a:prstGeom prst="straightConnector1">
            <a:avLst/>
          </a:prstGeom>
          <a:ln w="1905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V="1">
            <a:off x="6579445" y="3100154"/>
            <a:ext cx="2139430" cy="728342"/>
          </a:xfrm>
          <a:prstGeom prst="straightConnector1">
            <a:avLst/>
          </a:prstGeom>
          <a:ln w="1905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V="1">
            <a:off x="6567018" y="3671628"/>
            <a:ext cx="1440019" cy="259499"/>
          </a:xfrm>
          <a:prstGeom prst="straightConnector1">
            <a:avLst/>
          </a:prstGeom>
          <a:ln w="1905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2194560" y="59989"/>
            <a:ext cx="9937491" cy="2062103"/>
          </a:xfrm>
          <a:prstGeom prst="rect">
            <a:avLst/>
          </a:prstGeom>
          <a:solidFill>
            <a:schemeClr val="bg1">
              <a:lumMod val="85000"/>
            </a:schemeClr>
          </a:solidFill>
          <a:ln w="25400">
            <a:solidFill>
              <a:schemeClr val="tx1"/>
            </a:solidFill>
          </a:ln>
        </p:spPr>
        <p:txBody>
          <a:bodyPr wrap="square">
            <a:spAutoFit/>
          </a:bodyPr>
          <a:lstStyle/>
          <a:p>
            <a:r>
              <a:rPr lang="en-US" sz="1600" dirty="0"/>
              <a:t>During each training iteration, a dropout layer removes a proportion of randomly selected neurons, forcing the remaining neurons to take on more responsibility for the representation. When a neuron is removed its corresponding input and output edges are also removed. This means that the neurons on either side of the removed neuron will no longer be connected directly to each other. As a result, the network must learn to make do without this connection, which helps prevent overfitting. During testing, the full network is used without any dropout, but the weights are scaled to account for the dropout during training. This reduces the risk of overfitting because the network cannot rely too heavily on any one feature, and so it learns more robust features that are useful across many inputs. Dropout makes the neural network more generalizable, which is essential for its ability to perform well on unseen data.</a:t>
            </a:r>
          </a:p>
        </p:txBody>
      </p:sp>
      <p:sp>
        <p:nvSpPr>
          <p:cNvPr id="2" name="Cross 1"/>
          <p:cNvSpPr/>
          <p:nvPr/>
        </p:nvSpPr>
        <p:spPr>
          <a:xfrm rot="1684030">
            <a:off x="5047633" y="2456122"/>
            <a:ext cx="607930" cy="600363"/>
          </a:xfrm>
          <a:prstGeom prst="plus">
            <a:avLst>
              <a:gd name="adj" fmla="val 42756"/>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ross 35"/>
          <p:cNvSpPr/>
          <p:nvPr/>
        </p:nvSpPr>
        <p:spPr>
          <a:xfrm rot="1684030">
            <a:off x="5923548" y="3612381"/>
            <a:ext cx="607930" cy="600363"/>
          </a:xfrm>
          <a:prstGeom prst="plus">
            <a:avLst>
              <a:gd name="adj" fmla="val 42756"/>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2247885" y="5894870"/>
            <a:ext cx="721895" cy="346510"/>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3039561" y="5142095"/>
            <a:ext cx="721895" cy="346510"/>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3922237" y="6079569"/>
            <a:ext cx="721895" cy="346510"/>
          </a:xfrm>
          <a:prstGeom prst="ellipse">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6444405" y="5529038"/>
            <a:ext cx="721895" cy="346510"/>
          </a:xfrm>
          <a:prstGeom prst="ellipse">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6977003" y="4982331"/>
            <a:ext cx="721895" cy="346510"/>
          </a:xfrm>
          <a:prstGeom prst="ellipse">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8007539" y="5884202"/>
            <a:ext cx="721895" cy="34651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8661783" y="5228718"/>
            <a:ext cx="721895" cy="346510"/>
          </a:xfrm>
          <a:prstGeom prst="ellipse">
            <a:avLst/>
          </a:prstGeom>
          <a:solidFill>
            <a:srgbClr val="00B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Arrow Connector 54"/>
          <p:cNvCxnSpPr/>
          <p:nvPr/>
        </p:nvCxnSpPr>
        <p:spPr>
          <a:xfrm>
            <a:off x="3400508" y="5315308"/>
            <a:ext cx="727687" cy="777752"/>
          </a:xfrm>
          <a:prstGeom prst="straightConnector1">
            <a:avLst/>
          </a:prstGeom>
          <a:ln w="1905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a:endCxn id="40" idx="2"/>
          </p:cNvCxnSpPr>
          <p:nvPr/>
        </p:nvCxnSpPr>
        <p:spPr>
          <a:xfrm>
            <a:off x="2606483" y="6064473"/>
            <a:ext cx="1315754" cy="188351"/>
          </a:xfrm>
          <a:prstGeom prst="straightConnector1">
            <a:avLst/>
          </a:prstGeom>
          <a:ln w="1905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V="1">
            <a:off x="4634507" y="5795928"/>
            <a:ext cx="1905992" cy="428021"/>
          </a:xfrm>
          <a:prstGeom prst="straightConnector1">
            <a:avLst/>
          </a:prstGeom>
          <a:ln w="1905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a:endCxn id="49" idx="3"/>
          </p:cNvCxnSpPr>
          <p:nvPr/>
        </p:nvCxnSpPr>
        <p:spPr>
          <a:xfrm flipV="1">
            <a:off x="4570392" y="5278096"/>
            <a:ext cx="2512330" cy="891724"/>
          </a:xfrm>
          <a:prstGeom prst="straightConnector1">
            <a:avLst/>
          </a:prstGeom>
          <a:ln w="1905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a:stCxn id="49" idx="6"/>
          </p:cNvCxnSpPr>
          <p:nvPr/>
        </p:nvCxnSpPr>
        <p:spPr>
          <a:xfrm>
            <a:off x="7698898" y="5155586"/>
            <a:ext cx="1079770" cy="111146"/>
          </a:xfrm>
          <a:prstGeom prst="straightConnector1">
            <a:avLst/>
          </a:prstGeom>
          <a:ln w="1905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7165173" y="5741799"/>
            <a:ext cx="871241" cy="259986"/>
          </a:xfrm>
          <a:prstGeom prst="straightConnector1">
            <a:avLst/>
          </a:prstGeom>
          <a:ln w="1905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endCxn id="52" idx="1"/>
          </p:cNvCxnSpPr>
          <p:nvPr/>
        </p:nvCxnSpPr>
        <p:spPr>
          <a:xfrm>
            <a:off x="7586748" y="5289779"/>
            <a:ext cx="526510" cy="645168"/>
          </a:xfrm>
          <a:prstGeom prst="straightConnector1">
            <a:avLst/>
          </a:prstGeom>
          <a:ln w="1905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flipV="1">
            <a:off x="7156675" y="5382723"/>
            <a:ext cx="1495483" cy="300320"/>
          </a:xfrm>
          <a:prstGeom prst="straightConnector1">
            <a:avLst/>
          </a:prstGeom>
          <a:ln w="1905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sp>
        <p:nvSpPr>
          <p:cNvPr id="68" name="Oval 67"/>
          <p:cNvSpPr/>
          <p:nvPr/>
        </p:nvSpPr>
        <p:spPr>
          <a:xfrm>
            <a:off x="4474112" y="5517318"/>
            <a:ext cx="721895" cy="346510"/>
          </a:xfrm>
          <a:prstGeom prst="ellipse">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2" name="Straight Arrow Connector 71"/>
          <p:cNvCxnSpPr/>
          <p:nvPr/>
        </p:nvCxnSpPr>
        <p:spPr>
          <a:xfrm>
            <a:off x="3456061" y="5330612"/>
            <a:ext cx="1018051" cy="297942"/>
          </a:xfrm>
          <a:prstGeom prst="straightConnector1">
            <a:avLst/>
          </a:prstGeom>
          <a:ln w="1905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a:endCxn id="68" idx="2"/>
          </p:cNvCxnSpPr>
          <p:nvPr/>
        </p:nvCxnSpPr>
        <p:spPr>
          <a:xfrm flipV="1">
            <a:off x="2597936" y="5690573"/>
            <a:ext cx="1876176" cy="392943"/>
          </a:xfrm>
          <a:prstGeom prst="straightConnector1">
            <a:avLst/>
          </a:prstGeom>
          <a:ln w="1905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a:off x="5181079" y="5669754"/>
            <a:ext cx="1242504" cy="34310"/>
          </a:xfrm>
          <a:prstGeom prst="straightConnector1">
            <a:avLst/>
          </a:prstGeom>
          <a:ln w="1905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sp>
        <p:nvSpPr>
          <p:cNvPr id="3" name="Down Arrow 2"/>
          <p:cNvSpPr/>
          <p:nvPr/>
        </p:nvSpPr>
        <p:spPr>
          <a:xfrm>
            <a:off x="5258539" y="4206239"/>
            <a:ext cx="669343" cy="774957"/>
          </a:xfrm>
          <a:prstGeom prst="downArrow">
            <a:avLst>
              <a:gd name="adj1" fmla="val 50000"/>
              <a:gd name="adj2" fmla="val 6016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82"/>
          <p:cNvSpPr txBox="1"/>
          <p:nvPr/>
        </p:nvSpPr>
        <p:spPr>
          <a:xfrm>
            <a:off x="81280" y="613986"/>
            <a:ext cx="2009586" cy="954107"/>
          </a:xfrm>
          <a:prstGeom prst="rect">
            <a:avLst/>
          </a:prstGeom>
          <a:noFill/>
        </p:spPr>
        <p:txBody>
          <a:bodyPr wrap="square" rtlCol="0">
            <a:spAutoFit/>
          </a:bodyPr>
          <a:lstStyle/>
          <a:p>
            <a:pPr algn="ctr" fontAlgn="base">
              <a:spcBef>
                <a:spcPct val="0"/>
              </a:spcBef>
              <a:spcAft>
                <a:spcPct val="0"/>
              </a:spcAft>
              <a:defRPr/>
            </a:pPr>
            <a:r>
              <a:rPr lang="en-US" sz="28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rPr>
              <a:t>Dropout:</a:t>
            </a:r>
          </a:p>
          <a:p>
            <a:pPr algn="ctr" fontAlgn="base">
              <a:spcBef>
                <a:spcPct val="0"/>
              </a:spcBef>
              <a:spcAft>
                <a:spcPct val="0"/>
              </a:spcAft>
              <a:defRPr/>
            </a:pPr>
            <a:r>
              <a:rPr lang="en-US" sz="28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rPr>
              <a:t>How?</a:t>
            </a:r>
          </a:p>
        </p:txBody>
      </p:sp>
    </p:spTree>
    <p:extLst>
      <p:ext uri="{BB962C8B-B14F-4D97-AF65-F5344CB8AC3E}">
        <p14:creationId xmlns:p14="http://schemas.microsoft.com/office/powerpoint/2010/main" val="31090328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文字方塊 59"/>
          <p:cNvSpPr txBox="1"/>
          <p:nvPr/>
        </p:nvSpPr>
        <p:spPr>
          <a:xfrm>
            <a:off x="1968767" y="1873951"/>
            <a:ext cx="2321169" cy="523200"/>
          </a:xfrm>
          <a:prstGeom prst="rect">
            <a:avLst/>
          </a:prstGeom>
          <a:noFill/>
          <a:ln w="76200">
            <a:noFill/>
          </a:ln>
        </p:spPr>
        <p:txBody>
          <a:bodyPr wrap="square" lIns="91420" tIns="45710" rIns="91420" bIns="45710" rtlCol="0">
            <a:spAutoFit/>
          </a:bodyPr>
          <a:lstStyle/>
          <a:p>
            <a:pPr defTabSz="914204">
              <a:defRPr/>
            </a:pPr>
            <a:r>
              <a:rPr lang="en-US" altLang="zh-TW" sz="2800" b="1" u="sng" dirty="0">
                <a:solidFill>
                  <a:srgbClr val="0000FF"/>
                </a:solidFill>
                <a:latin typeface="Calibri" panose="020F0502020204030204"/>
              </a:rPr>
              <a:t>Training:</a:t>
            </a:r>
            <a:endParaRPr lang="zh-TW" altLang="en-US" sz="2800" b="1" u="sng" dirty="0">
              <a:solidFill>
                <a:srgbClr val="0000FF"/>
              </a:solidFill>
              <a:latin typeface="Calibri" panose="020F0502020204030204"/>
            </a:endParaRPr>
          </a:p>
        </p:txBody>
      </p:sp>
      <p:sp>
        <p:nvSpPr>
          <p:cNvPr id="63" name="橢圓 62"/>
          <p:cNvSpPr/>
          <p:nvPr/>
        </p:nvSpPr>
        <p:spPr>
          <a:xfrm>
            <a:off x="5419072" y="1913490"/>
            <a:ext cx="509954" cy="5099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defTabSz="914204">
              <a:defRPr/>
            </a:pPr>
            <a:endParaRPr lang="zh-TW" altLang="en-US">
              <a:solidFill>
                <a:prstClr val="white"/>
              </a:solidFill>
              <a:latin typeface="Calibri" panose="020F0502020204030204"/>
            </a:endParaRPr>
          </a:p>
        </p:txBody>
      </p:sp>
      <p:sp>
        <p:nvSpPr>
          <p:cNvPr id="64" name="橢圓 63"/>
          <p:cNvSpPr/>
          <p:nvPr/>
        </p:nvSpPr>
        <p:spPr>
          <a:xfrm>
            <a:off x="5419072" y="2614309"/>
            <a:ext cx="509954" cy="5099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defTabSz="914204">
              <a:defRPr/>
            </a:pPr>
            <a:endParaRPr lang="zh-TW" altLang="en-US" dirty="0">
              <a:solidFill>
                <a:prstClr val="white"/>
              </a:solidFill>
              <a:latin typeface="Calibri" panose="020F0502020204030204"/>
            </a:endParaRPr>
          </a:p>
        </p:txBody>
      </p:sp>
      <p:sp>
        <p:nvSpPr>
          <p:cNvPr id="65" name="橢圓 64"/>
          <p:cNvSpPr/>
          <p:nvPr/>
        </p:nvSpPr>
        <p:spPr>
          <a:xfrm>
            <a:off x="5419072" y="3312563"/>
            <a:ext cx="509954" cy="5099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defTabSz="914204">
              <a:defRPr/>
            </a:pPr>
            <a:endParaRPr lang="zh-TW" altLang="en-US" dirty="0">
              <a:solidFill>
                <a:prstClr val="white"/>
              </a:solidFill>
              <a:latin typeface="Calibri" panose="020F0502020204030204"/>
            </a:endParaRPr>
          </a:p>
        </p:txBody>
      </p:sp>
      <p:sp>
        <p:nvSpPr>
          <p:cNvPr id="66" name="橢圓 65"/>
          <p:cNvSpPr/>
          <p:nvPr/>
        </p:nvSpPr>
        <p:spPr>
          <a:xfrm>
            <a:off x="5419072" y="4010817"/>
            <a:ext cx="509954" cy="5099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defTabSz="914204">
              <a:defRPr/>
            </a:pPr>
            <a:endParaRPr lang="zh-TW" altLang="en-US" dirty="0">
              <a:solidFill>
                <a:prstClr val="white"/>
              </a:solidFill>
              <a:latin typeface="Calibri" panose="020F0502020204030204"/>
            </a:endParaRPr>
          </a:p>
        </p:txBody>
      </p:sp>
      <p:sp>
        <p:nvSpPr>
          <p:cNvPr id="67" name="橢圓 66"/>
          <p:cNvSpPr/>
          <p:nvPr/>
        </p:nvSpPr>
        <p:spPr>
          <a:xfrm>
            <a:off x="8625753" y="2526384"/>
            <a:ext cx="509954" cy="5099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defTabSz="914204">
              <a:defRPr/>
            </a:pPr>
            <a:endParaRPr lang="zh-TW" altLang="en-US" dirty="0">
              <a:solidFill>
                <a:prstClr val="white"/>
              </a:solidFill>
              <a:latin typeface="Calibri" panose="020F0502020204030204"/>
            </a:endParaRPr>
          </a:p>
        </p:txBody>
      </p:sp>
      <p:sp>
        <p:nvSpPr>
          <p:cNvPr id="68" name="橢圓 67"/>
          <p:cNvSpPr/>
          <p:nvPr/>
        </p:nvSpPr>
        <p:spPr>
          <a:xfrm>
            <a:off x="8625753" y="3365318"/>
            <a:ext cx="509954" cy="5099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defTabSz="914204">
              <a:defRPr/>
            </a:pPr>
            <a:endParaRPr lang="zh-TW" altLang="en-US" dirty="0">
              <a:solidFill>
                <a:prstClr val="white"/>
              </a:solidFill>
              <a:latin typeface="Calibri" panose="020F0502020204030204"/>
            </a:endParaRPr>
          </a:p>
        </p:txBody>
      </p:sp>
      <p:sp>
        <p:nvSpPr>
          <p:cNvPr id="69" name="矩形 68"/>
          <p:cNvSpPr/>
          <p:nvPr/>
        </p:nvSpPr>
        <p:spPr>
          <a:xfrm>
            <a:off x="3893920" y="2013678"/>
            <a:ext cx="266335" cy="266335"/>
          </a:xfrm>
          <a:prstGeom prst="rect">
            <a:avLst/>
          </a:prstGeom>
        </p:spPr>
        <p:style>
          <a:lnRef idx="1">
            <a:schemeClr val="accent3"/>
          </a:lnRef>
          <a:fillRef idx="3">
            <a:schemeClr val="accent3"/>
          </a:fillRef>
          <a:effectRef idx="2">
            <a:schemeClr val="accent3"/>
          </a:effectRef>
          <a:fontRef idx="minor">
            <a:schemeClr val="lt1"/>
          </a:fontRef>
        </p:style>
        <p:txBody>
          <a:bodyPr lIns="91420" tIns="45710" rIns="91420" bIns="45710" rtlCol="0" anchor="ctr"/>
          <a:lstStyle/>
          <a:p>
            <a:pPr algn="ctr" defTabSz="914204">
              <a:defRPr/>
            </a:pPr>
            <a:endParaRPr lang="zh-TW" altLang="en-US">
              <a:solidFill>
                <a:prstClr val="white"/>
              </a:solidFill>
              <a:latin typeface="Calibri" panose="020F0502020204030204"/>
            </a:endParaRPr>
          </a:p>
        </p:txBody>
      </p:sp>
      <p:cxnSp>
        <p:nvCxnSpPr>
          <p:cNvPr id="70" name="直線單箭頭接點 69"/>
          <p:cNvCxnSpPr>
            <a:stCxn id="69" idx="3"/>
            <a:endCxn id="63" idx="2"/>
          </p:cNvCxnSpPr>
          <p:nvPr/>
        </p:nvCxnSpPr>
        <p:spPr>
          <a:xfrm>
            <a:off x="4160256" y="2146843"/>
            <a:ext cx="1258819" cy="2162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直線單箭頭接點 70"/>
          <p:cNvCxnSpPr>
            <a:stCxn id="69" idx="3"/>
            <a:endCxn id="64" idx="2"/>
          </p:cNvCxnSpPr>
          <p:nvPr/>
        </p:nvCxnSpPr>
        <p:spPr>
          <a:xfrm>
            <a:off x="4160256" y="2146846"/>
            <a:ext cx="1258819" cy="72244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直線單箭頭接點 71"/>
          <p:cNvCxnSpPr>
            <a:stCxn id="69" idx="3"/>
            <a:endCxn id="65" idx="2"/>
          </p:cNvCxnSpPr>
          <p:nvPr/>
        </p:nvCxnSpPr>
        <p:spPr>
          <a:xfrm>
            <a:off x="4160256" y="2146846"/>
            <a:ext cx="1258819" cy="142069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直線單箭頭接點 72"/>
          <p:cNvCxnSpPr>
            <a:stCxn id="69" idx="3"/>
            <a:endCxn id="66" idx="2"/>
          </p:cNvCxnSpPr>
          <p:nvPr/>
        </p:nvCxnSpPr>
        <p:spPr>
          <a:xfrm>
            <a:off x="4160256" y="2146844"/>
            <a:ext cx="1258819" cy="211895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直線單箭頭接點 73"/>
          <p:cNvCxnSpPr>
            <a:endCxn id="67" idx="2"/>
          </p:cNvCxnSpPr>
          <p:nvPr/>
        </p:nvCxnSpPr>
        <p:spPr>
          <a:xfrm flipV="1">
            <a:off x="7693770" y="2781361"/>
            <a:ext cx="931985" cy="10641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直線單箭頭接點 74"/>
          <p:cNvCxnSpPr>
            <a:endCxn id="67" idx="2"/>
          </p:cNvCxnSpPr>
          <p:nvPr/>
        </p:nvCxnSpPr>
        <p:spPr>
          <a:xfrm>
            <a:off x="7693767" y="2124507"/>
            <a:ext cx="931986" cy="65685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直線單箭頭接點 75"/>
          <p:cNvCxnSpPr>
            <a:endCxn id="68" idx="2"/>
          </p:cNvCxnSpPr>
          <p:nvPr/>
        </p:nvCxnSpPr>
        <p:spPr>
          <a:xfrm>
            <a:off x="7693770" y="2168467"/>
            <a:ext cx="931985" cy="145182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直線單箭頭接點 76"/>
          <p:cNvCxnSpPr>
            <a:endCxn id="68" idx="2"/>
          </p:cNvCxnSpPr>
          <p:nvPr/>
        </p:nvCxnSpPr>
        <p:spPr>
          <a:xfrm>
            <a:off x="7693767" y="2923319"/>
            <a:ext cx="931986" cy="69697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直線單箭頭接點 77"/>
          <p:cNvCxnSpPr>
            <a:endCxn id="67" idx="2"/>
          </p:cNvCxnSpPr>
          <p:nvPr/>
        </p:nvCxnSpPr>
        <p:spPr>
          <a:xfrm flipV="1">
            <a:off x="7693770" y="2781362"/>
            <a:ext cx="931985" cy="78617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直線單箭頭接點 78"/>
          <p:cNvCxnSpPr>
            <a:endCxn id="68" idx="2"/>
          </p:cNvCxnSpPr>
          <p:nvPr/>
        </p:nvCxnSpPr>
        <p:spPr>
          <a:xfrm>
            <a:off x="7693770" y="3567543"/>
            <a:ext cx="931985" cy="5275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直線單箭頭接點 79"/>
          <p:cNvCxnSpPr>
            <a:endCxn id="67" idx="2"/>
          </p:cNvCxnSpPr>
          <p:nvPr/>
        </p:nvCxnSpPr>
        <p:spPr>
          <a:xfrm flipV="1">
            <a:off x="7693767" y="2781361"/>
            <a:ext cx="931986" cy="145677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直線單箭頭接點 80"/>
          <p:cNvCxnSpPr>
            <a:endCxn id="68" idx="2"/>
          </p:cNvCxnSpPr>
          <p:nvPr/>
        </p:nvCxnSpPr>
        <p:spPr>
          <a:xfrm flipV="1">
            <a:off x="7693770" y="3620298"/>
            <a:ext cx="931985" cy="64549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直線單箭頭接點 81"/>
          <p:cNvCxnSpPr>
            <a:stCxn id="86" idx="3"/>
            <a:endCxn id="63" idx="2"/>
          </p:cNvCxnSpPr>
          <p:nvPr/>
        </p:nvCxnSpPr>
        <p:spPr>
          <a:xfrm flipV="1">
            <a:off x="4160256" y="2168470"/>
            <a:ext cx="1258819" cy="66610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直線單箭頭接點 82"/>
          <p:cNvCxnSpPr>
            <a:stCxn id="86" idx="3"/>
            <a:endCxn id="64" idx="2"/>
          </p:cNvCxnSpPr>
          <p:nvPr/>
        </p:nvCxnSpPr>
        <p:spPr>
          <a:xfrm>
            <a:off x="4160256" y="2834572"/>
            <a:ext cx="1258819" cy="3471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直線單箭頭接點 83"/>
          <p:cNvCxnSpPr>
            <a:stCxn id="86" idx="3"/>
            <a:endCxn id="65" idx="2"/>
          </p:cNvCxnSpPr>
          <p:nvPr/>
        </p:nvCxnSpPr>
        <p:spPr>
          <a:xfrm>
            <a:off x="4160256" y="2834570"/>
            <a:ext cx="1258819" cy="7329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直線單箭頭接點 84"/>
          <p:cNvCxnSpPr>
            <a:stCxn id="86" idx="3"/>
            <a:endCxn id="66" idx="2"/>
          </p:cNvCxnSpPr>
          <p:nvPr/>
        </p:nvCxnSpPr>
        <p:spPr>
          <a:xfrm>
            <a:off x="4160256" y="2834570"/>
            <a:ext cx="1258819" cy="143122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6" name="矩形 85"/>
          <p:cNvSpPr/>
          <p:nvPr/>
        </p:nvSpPr>
        <p:spPr>
          <a:xfrm>
            <a:off x="3893920" y="2701405"/>
            <a:ext cx="266335" cy="266335"/>
          </a:xfrm>
          <a:prstGeom prst="rect">
            <a:avLst/>
          </a:prstGeom>
        </p:spPr>
        <p:style>
          <a:lnRef idx="1">
            <a:schemeClr val="accent3"/>
          </a:lnRef>
          <a:fillRef idx="3">
            <a:schemeClr val="accent3"/>
          </a:fillRef>
          <a:effectRef idx="2">
            <a:schemeClr val="accent3"/>
          </a:effectRef>
          <a:fontRef idx="minor">
            <a:schemeClr val="lt1"/>
          </a:fontRef>
        </p:style>
        <p:txBody>
          <a:bodyPr lIns="91420" tIns="45710" rIns="91420" bIns="45710" rtlCol="0" anchor="ctr"/>
          <a:lstStyle/>
          <a:p>
            <a:pPr algn="ctr" defTabSz="914204">
              <a:defRPr/>
            </a:pPr>
            <a:endParaRPr lang="zh-TW" altLang="en-US">
              <a:solidFill>
                <a:prstClr val="white"/>
              </a:solidFill>
              <a:latin typeface="Calibri" panose="020F0502020204030204"/>
            </a:endParaRPr>
          </a:p>
        </p:txBody>
      </p:sp>
      <p:sp>
        <p:nvSpPr>
          <p:cNvPr id="87" name="橢圓 86"/>
          <p:cNvSpPr/>
          <p:nvPr/>
        </p:nvSpPr>
        <p:spPr>
          <a:xfrm>
            <a:off x="7183814" y="1878774"/>
            <a:ext cx="509954" cy="5099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defTabSz="914204">
              <a:defRPr/>
            </a:pPr>
            <a:endParaRPr lang="zh-TW" altLang="en-US">
              <a:solidFill>
                <a:prstClr val="white"/>
              </a:solidFill>
              <a:latin typeface="Calibri" panose="020F0502020204030204"/>
            </a:endParaRPr>
          </a:p>
        </p:txBody>
      </p:sp>
      <p:sp>
        <p:nvSpPr>
          <p:cNvPr id="88" name="橢圓 87"/>
          <p:cNvSpPr/>
          <p:nvPr/>
        </p:nvSpPr>
        <p:spPr>
          <a:xfrm>
            <a:off x="7183814" y="2579593"/>
            <a:ext cx="509954" cy="5099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defTabSz="914204">
              <a:defRPr/>
            </a:pPr>
            <a:endParaRPr lang="zh-TW" altLang="en-US" dirty="0">
              <a:solidFill>
                <a:prstClr val="white"/>
              </a:solidFill>
              <a:latin typeface="Calibri" panose="020F0502020204030204"/>
            </a:endParaRPr>
          </a:p>
        </p:txBody>
      </p:sp>
      <p:sp>
        <p:nvSpPr>
          <p:cNvPr id="89" name="橢圓 88"/>
          <p:cNvSpPr/>
          <p:nvPr/>
        </p:nvSpPr>
        <p:spPr>
          <a:xfrm>
            <a:off x="7183814" y="3277847"/>
            <a:ext cx="509954" cy="5099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defTabSz="914204">
              <a:defRPr/>
            </a:pPr>
            <a:endParaRPr lang="zh-TW" altLang="en-US" dirty="0">
              <a:solidFill>
                <a:prstClr val="white"/>
              </a:solidFill>
              <a:latin typeface="Calibri" panose="020F0502020204030204"/>
            </a:endParaRPr>
          </a:p>
        </p:txBody>
      </p:sp>
      <p:sp>
        <p:nvSpPr>
          <p:cNvPr id="90" name="橢圓 89"/>
          <p:cNvSpPr/>
          <p:nvPr/>
        </p:nvSpPr>
        <p:spPr>
          <a:xfrm>
            <a:off x="7183814" y="3976101"/>
            <a:ext cx="509954" cy="5099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defTabSz="914204">
              <a:defRPr/>
            </a:pPr>
            <a:endParaRPr lang="zh-TW" altLang="en-US" dirty="0">
              <a:solidFill>
                <a:prstClr val="white"/>
              </a:solidFill>
              <a:latin typeface="Calibri" panose="020F0502020204030204"/>
            </a:endParaRPr>
          </a:p>
        </p:txBody>
      </p:sp>
      <p:sp>
        <p:nvSpPr>
          <p:cNvPr id="91" name="矩形 90"/>
          <p:cNvSpPr/>
          <p:nvPr/>
        </p:nvSpPr>
        <p:spPr>
          <a:xfrm>
            <a:off x="3893920" y="3455999"/>
            <a:ext cx="266335" cy="266335"/>
          </a:xfrm>
          <a:prstGeom prst="rect">
            <a:avLst/>
          </a:prstGeom>
        </p:spPr>
        <p:style>
          <a:lnRef idx="1">
            <a:schemeClr val="accent3"/>
          </a:lnRef>
          <a:fillRef idx="3">
            <a:schemeClr val="accent3"/>
          </a:fillRef>
          <a:effectRef idx="2">
            <a:schemeClr val="accent3"/>
          </a:effectRef>
          <a:fontRef idx="minor">
            <a:schemeClr val="lt1"/>
          </a:fontRef>
        </p:style>
        <p:txBody>
          <a:bodyPr lIns="91420" tIns="45710" rIns="91420" bIns="45710" rtlCol="0" anchor="ctr"/>
          <a:lstStyle/>
          <a:p>
            <a:pPr algn="ctr" defTabSz="914204">
              <a:defRPr/>
            </a:pPr>
            <a:endParaRPr lang="zh-TW" altLang="en-US">
              <a:solidFill>
                <a:prstClr val="white"/>
              </a:solidFill>
              <a:latin typeface="Calibri" panose="020F0502020204030204"/>
            </a:endParaRPr>
          </a:p>
        </p:txBody>
      </p:sp>
      <p:sp>
        <p:nvSpPr>
          <p:cNvPr id="92" name="矩形 91"/>
          <p:cNvSpPr/>
          <p:nvPr/>
        </p:nvSpPr>
        <p:spPr>
          <a:xfrm>
            <a:off x="3893920" y="4135401"/>
            <a:ext cx="266335" cy="266335"/>
          </a:xfrm>
          <a:prstGeom prst="rect">
            <a:avLst/>
          </a:prstGeom>
        </p:spPr>
        <p:style>
          <a:lnRef idx="1">
            <a:schemeClr val="accent3"/>
          </a:lnRef>
          <a:fillRef idx="3">
            <a:schemeClr val="accent3"/>
          </a:fillRef>
          <a:effectRef idx="2">
            <a:schemeClr val="accent3"/>
          </a:effectRef>
          <a:fontRef idx="minor">
            <a:schemeClr val="lt1"/>
          </a:fontRef>
        </p:style>
        <p:txBody>
          <a:bodyPr lIns="91420" tIns="45710" rIns="91420" bIns="45710" rtlCol="0" anchor="ctr"/>
          <a:lstStyle/>
          <a:p>
            <a:pPr algn="ctr" defTabSz="914204">
              <a:defRPr/>
            </a:pPr>
            <a:endParaRPr lang="zh-TW" altLang="en-US">
              <a:solidFill>
                <a:prstClr val="white"/>
              </a:solidFill>
              <a:latin typeface="Calibri" panose="020F0502020204030204"/>
            </a:endParaRPr>
          </a:p>
        </p:txBody>
      </p:sp>
      <p:cxnSp>
        <p:nvCxnSpPr>
          <p:cNvPr id="94" name="直線單箭頭接點 93"/>
          <p:cNvCxnSpPr>
            <a:stCxn id="91" idx="3"/>
            <a:endCxn id="66" idx="2"/>
          </p:cNvCxnSpPr>
          <p:nvPr/>
        </p:nvCxnSpPr>
        <p:spPr>
          <a:xfrm>
            <a:off x="4160256" y="3589164"/>
            <a:ext cx="1258819" cy="67663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直線單箭頭接點 94"/>
          <p:cNvCxnSpPr>
            <a:stCxn id="92" idx="3"/>
            <a:endCxn id="65" idx="2"/>
          </p:cNvCxnSpPr>
          <p:nvPr/>
        </p:nvCxnSpPr>
        <p:spPr>
          <a:xfrm flipV="1">
            <a:off x="4160256" y="3567540"/>
            <a:ext cx="1258819" cy="70102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直線單箭頭接點 95"/>
          <p:cNvCxnSpPr>
            <a:stCxn id="92" idx="3"/>
            <a:endCxn id="64" idx="2"/>
          </p:cNvCxnSpPr>
          <p:nvPr/>
        </p:nvCxnSpPr>
        <p:spPr>
          <a:xfrm flipV="1">
            <a:off x="4160256" y="2869286"/>
            <a:ext cx="1258819" cy="139928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7" name="直線單箭頭接點 96"/>
          <p:cNvCxnSpPr>
            <a:stCxn id="92" idx="3"/>
            <a:endCxn id="63" idx="2"/>
          </p:cNvCxnSpPr>
          <p:nvPr/>
        </p:nvCxnSpPr>
        <p:spPr>
          <a:xfrm flipV="1">
            <a:off x="4160256" y="2168470"/>
            <a:ext cx="1258819" cy="210009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8" name="直線單箭頭接點 97"/>
          <p:cNvCxnSpPr>
            <a:stCxn id="91" idx="3"/>
            <a:endCxn id="64" idx="2"/>
          </p:cNvCxnSpPr>
          <p:nvPr/>
        </p:nvCxnSpPr>
        <p:spPr>
          <a:xfrm flipV="1">
            <a:off x="4160256" y="2869288"/>
            <a:ext cx="1258819" cy="71987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9" name="直線單箭頭接點 98"/>
          <p:cNvCxnSpPr>
            <a:stCxn id="91" idx="3"/>
            <a:endCxn id="63" idx="2"/>
          </p:cNvCxnSpPr>
          <p:nvPr/>
        </p:nvCxnSpPr>
        <p:spPr>
          <a:xfrm flipV="1">
            <a:off x="4160256" y="2168470"/>
            <a:ext cx="1258819" cy="142069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直線單箭頭接點 99"/>
          <p:cNvCxnSpPr/>
          <p:nvPr/>
        </p:nvCxnSpPr>
        <p:spPr>
          <a:xfrm>
            <a:off x="5929029" y="2146843"/>
            <a:ext cx="1258819" cy="2162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直線單箭頭接點 100"/>
          <p:cNvCxnSpPr/>
          <p:nvPr/>
        </p:nvCxnSpPr>
        <p:spPr>
          <a:xfrm>
            <a:off x="5929029" y="2146846"/>
            <a:ext cx="1258819" cy="72244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直線單箭頭接點 101"/>
          <p:cNvCxnSpPr/>
          <p:nvPr/>
        </p:nvCxnSpPr>
        <p:spPr>
          <a:xfrm>
            <a:off x="5929029" y="2146846"/>
            <a:ext cx="1258819" cy="142069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直線單箭頭接點 102"/>
          <p:cNvCxnSpPr/>
          <p:nvPr/>
        </p:nvCxnSpPr>
        <p:spPr>
          <a:xfrm>
            <a:off x="5929029" y="2146844"/>
            <a:ext cx="1258819" cy="211895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直線單箭頭接點 103"/>
          <p:cNvCxnSpPr/>
          <p:nvPr/>
        </p:nvCxnSpPr>
        <p:spPr>
          <a:xfrm>
            <a:off x="5929029" y="2834572"/>
            <a:ext cx="1258819" cy="3471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直線單箭頭接點 104"/>
          <p:cNvCxnSpPr/>
          <p:nvPr/>
        </p:nvCxnSpPr>
        <p:spPr>
          <a:xfrm>
            <a:off x="5929029" y="2834570"/>
            <a:ext cx="1258819" cy="7329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直線單箭頭接點 105"/>
          <p:cNvCxnSpPr/>
          <p:nvPr/>
        </p:nvCxnSpPr>
        <p:spPr>
          <a:xfrm>
            <a:off x="5929029" y="2834570"/>
            <a:ext cx="1258819" cy="143122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直線單箭頭接點 107"/>
          <p:cNvCxnSpPr/>
          <p:nvPr/>
        </p:nvCxnSpPr>
        <p:spPr>
          <a:xfrm>
            <a:off x="5929029" y="3589164"/>
            <a:ext cx="1258819" cy="67663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直線單箭頭接點 108"/>
          <p:cNvCxnSpPr/>
          <p:nvPr/>
        </p:nvCxnSpPr>
        <p:spPr>
          <a:xfrm flipV="1">
            <a:off x="5929029" y="3567540"/>
            <a:ext cx="1258819" cy="70102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直線單箭頭接點 109"/>
          <p:cNvCxnSpPr/>
          <p:nvPr/>
        </p:nvCxnSpPr>
        <p:spPr>
          <a:xfrm flipV="1">
            <a:off x="5929029" y="2869286"/>
            <a:ext cx="1258819" cy="139928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直線單箭頭接點 110"/>
          <p:cNvCxnSpPr/>
          <p:nvPr/>
        </p:nvCxnSpPr>
        <p:spPr>
          <a:xfrm flipV="1">
            <a:off x="5929029" y="2168470"/>
            <a:ext cx="1258819" cy="210009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直線單箭頭接點 111"/>
          <p:cNvCxnSpPr/>
          <p:nvPr/>
        </p:nvCxnSpPr>
        <p:spPr>
          <a:xfrm flipV="1">
            <a:off x="5929029" y="2869288"/>
            <a:ext cx="1258819" cy="71987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直線單箭頭接點 112"/>
          <p:cNvCxnSpPr/>
          <p:nvPr/>
        </p:nvCxnSpPr>
        <p:spPr>
          <a:xfrm flipV="1">
            <a:off x="5929029" y="2168470"/>
            <a:ext cx="1258819" cy="142069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直線單箭頭接點 113"/>
          <p:cNvCxnSpPr/>
          <p:nvPr/>
        </p:nvCxnSpPr>
        <p:spPr>
          <a:xfrm>
            <a:off x="9151476" y="2793932"/>
            <a:ext cx="46599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直線單箭頭接點 114"/>
          <p:cNvCxnSpPr/>
          <p:nvPr/>
        </p:nvCxnSpPr>
        <p:spPr>
          <a:xfrm>
            <a:off x="9151476" y="3634809"/>
            <a:ext cx="46599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27" name="群組 126"/>
          <p:cNvGrpSpPr/>
          <p:nvPr/>
        </p:nvGrpSpPr>
        <p:grpSpPr>
          <a:xfrm>
            <a:off x="5489370" y="1973981"/>
            <a:ext cx="365326" cy="367349"/>
            <a:chOff x="-1866900" y="1906630"/>
            <a:chExt cx="365326" cy="367349"/>
          </a:xfrm>
        </p:grpSpPr>
        <p:cxnSp>
          <p:nvCxnSpPr>
            <p:cNvPr id="125" name="直線接點 124"/>
            <p:cNvCxnSpPr/>
            <p:nvPr/>
          </p:nvCxnSpPr>
          <p:spPr>
            <a:xfrm>
              <a:off x="-1866900" y="1906630"/>
              <a:ext cx="361950" cy="36195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6" name="直線接點 125"/>
            <p:cNvCxnSpPr/>
            <p:nvPr/>
          </p:nvCxnSpPr>
          <p:spPr>
            <a:xfrm rot="5400000">
              <a:off x="-1863524" y="1912029"/>
              <a:ext cx="361950" cy="36195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28" name="群組 127"/>
          <p:cNvGrpSpPr/>
          <p:nvPr/>
        </p:nvGrpSpPr>
        <p:grpSpPr>
          <a:xfrm>
            <a:off x="5494602" y="3383866"/>
            <a:ext cx="365326" cy="367349"/>
            <a:chOff x="-1866900" y="1906630"/>
            <a:chExt cx="365326" cy="367349"/>
          </a:xfrm>
        </p:grpSpPr>
        <p:cxnSp>
          <p:nvCxnSpPr>
            <p:cNvPr id="129" name="直線接點 128"/>
            <p:cNvCxnSpPr/>
            <p:nvPr/>
          </p:nvCxnSpPr>
          <p:spPr>
            <a:xfrm>
              <a:off x="-1866900" y="1906630"/>
              <a:ext cx="361950" cy="36195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0" name="直線接點 129"/>
            <p:cNvCxnSpPr/>
            <p:nvPr/>
          </p:nvCxnSpPr>
          <p:spPr>
            <a:xfrm rot="5400000">
              <a:off x="-1863524" y="1912029"/>
              <a:ext cx="361950" cy="36195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31" name="群組 130"/>
          <p:cNvGrpSpPr/>
          <p:nvPr/>
        </p:nvGrpSpPr>
        <p:grpSpPr>
          <a:xfrm>
            <a:off x="7256128" y="3354983"/>
            <a:ext cx="365326" cy="367349"/>
            <a:chOff x="-1866900" y="1906630"/>
            <a:chExt cx="365326" cy="367349"/>
          </a:xfrm>
        </p:grpSpPr>
        <p:cxnSp>
          <p:nvCxnSpPr>
            <p:cNvPr id="132" name="直線接點 131"/>
            <p:cNvCxnSpPr/>
            <p:nvPr/>
          </p:nvCxnSpPr>
          <p:spPr>
            <a:xfrm>
              <a:off x="-1866900" y="1906630"/>
              <a:ext cx="361950" cy="36195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3" name="直線接點 132"/>
            <p:cNvCxnSpPr/>
            <p:nvPr/>
          </p:nvCxnSpPr>
          <p:spPr>
            <a:xfrm rot="5400000">
              <a:off x="-1863524" y="1912029"/>
              <a:ext cx="361950" cy="36195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34" name="群組 133"/>
          <p:cNvGrpSpPr/>
          <p:nvPr/>
        </p:nvGrpSpPr>
        <p:grpSpPr>
          <a:xfrm>
            <a:off x="7265551" y="4047406"/>
            <a:ext cx="365326" cy="367349"/>
            <a:chOff x="-1866900" y="1906630"/>
            <a:chExt cx="365326" cy="367349"/>
          </a:xfrm>
        </p:grpSpPr>
        <p:cxnSp>
          <p:nvCxnSpPr>
            <p:cNvPr id="135" name="直線接點 134"/>
            <p:cNvCxnSpPr/>
            <p:nvPr/>
          </p:nvCxnSpPr>
          <p:spPr>
            <a:xfrm>
              <a:off x="-1866900" y="1906630"/>
              <a:ext cx="361950" cy="36195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6" name="直線接點 135"/>
            <p:cNvCxnSpPr/>
            <p:nvPr/>
          </p:nvCxnSpPr>
          <p:spPr>
            <a:xfrm rot="5400000">
              <a:off x="-1863524" y="1912029"/>
              <a:ext cx="361950" cy="36195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37" name="群組 136"/>
          <p:cNvGrpSpPr/>
          <p:nvPr/>
        </p:nvGrpSpPr>
        <p:grpSpPr>
          <a:xfrm>
            <a:off x="3840154" y="3397066"/>
            <a:ext cx="365326" cy="367349"/>
            <a:chOff x="-1866900" y="1906630"/>
            <a:chExt cx="365326" cy="367349"/>
          </a:xfrm>
        </p:grpSpPr>
        <p:cxnSp>
          <p:nvCxnSpPr>
            <p:cNvPr id="138" name="直線接點 137"/>
            <p:cNvCxnSpPr/>
            <p:nvPr/>
          </p:nvCxnSpPr>
          <p:spPr>
            <a:xfrm>
              <a:off x="-1866900" y="1906630"/>
              <a:ext cx="361950" cy="36195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9" name="直線接點 138"/>
            <p:cNvCxnSpPr/>
            <p:nvPr/>
          </p:nvCxnSpPr>
          <p:spPr>
            <a:xfrm rot="5400000">
              <a:off x="-1863524" y="1912029"/>
              <a:ext cx="361950" cy="36195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40" name="群組 139"/>
          <p:cNvGrpSpPr/>
          <p:nvPr/>
        </p:nvGrpSpPr>
        <p:grpSpPr>
          <a:xfrm>
            <a:off x="3863885" y="2668020"/>
            <a:ext cx="365326" cy="367349"/>
            <a:chOff x="-1866900" y="1906630"/>
            <a:chExt cx="365326" cy="367349"/>
          </a:xfrm>
        </p:grpSpPr>
        <p:cxnSp>
          <p:nvCxnSpPr>
            <p:cNvPr id="141" name="直線接點 140"/>
            <p:cNvCxnSpPr/>
            <p:nvPr/>
          </p:nvCxnSpPr>
          <p:spPr>
            <a:xfrm>
              <a:off x="-1866900" y="1906630"/>
              <a:ext cx="361950" cy="36195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2" name="直線接點 141"/>
            <p:cNvCxnSpPr/>
            <p:nvPr/>
          </p:nvCxnSpPr>
          <p:spPr>
            <a:xfrm rot="5400000">
              <a:off x="-1863524" y="1912029"/>
              <a:ext cx="361950" cy="36195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48" name="直線單箭頭接點 147"/>
          <p:cNvCxnSpPr/>
          <p:nvPr/>
        </p:nvCxnSpPr>
        <p:spPr>
          <a:xfrm flipV="1">
            <a:off x="4173438" y="3580241"/>
            <a:ext cx="1245635" cy="539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0" name="直線單箭頭接點 149"/>
          <p:cNvCxnSpPr/>
          <p:nvPr/>
        </p:nvCxnSpPr>
        <p:spPr>
          <a:xfrm flipV="1">
            <a:off x="5963721" y="3566227"/>
            <a:ext cx="1245635" cy="539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1" name="直線單箭頭接點 150"/>
          <p:cNvCxnSpPr/>
          <p:nvPr/>
        </p:nvCxnSpPr>
        <p:spPr>
          <a:xfrm flipV="1">
            <a:off x="5929029" y="2133754"/>
            <a:ext cx="1254787" cy="73553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 name="矩形 2"/>
              <p:cNvSpPr/>
              <p:nvPr/>
            </p:nvSpPr>
            <p:spPr>
              <a:xfrm>
                <a:off x="5963719" y="1237632"/>
                <a:ext cx="3358828" cy="461645"/>
              </a:xfrm>
              <a:prstGeom prst="rect">
                <a:avLst/>
              </a:prstGeom>
            </p:spPr>
            <p:txBody>
              <a:bodyPr wrap="none" lIns="91420" tIns="45710" rIns="91420" bIns="45710">
                <a:spAutoFit/>
              </a:bodyPr>
              <a:lstStyle/>
              <a:p>
                <a:pPr defTabSz="914204">
                  <a:defRPr/>
                </a:pPr>
                <a14:m>
                  <m:oMathPara xmlns:m="http://schemas.openxmlformats.org/officeDocument/2006/math">
                    <m:oMathParaPr>
                      <m:jc m:val="centerGroup"/>
                    </m:oMathParaPr>
                    <m:oMath xmlns:m="http://schemas.openxmlformats.org/officeDocument/2006/math">
                      <m:sSup>
                        <m:sSupPr>
                          <m:ctrlPr>
                            <a:rPr lang="en-US" altLang="zh-TW" sz="2400" i="1">
                              <a:solidFill>
                                <a:prstClr val="black"/>
                              </a:solidFill>
                              <a:latin typeface="Cambria Math" panose="02040503050406030204" pitchFamily="18" charset="0"/>
                            </a:rPr>
                          </m:ctrlPr>
                        </m:sSupPr>
                        <m:e>
                          <m:r>
                            <a:rPr lang="zh-TW" altLang="en-US" sz="2400" i="1">
                              <a:solidFill>
                                <a:prstClr val="black"/>
                              </a:solidFill>
                              <a:latin typeface="Cambria Math" panose="02040503050406030204" pitchFamily="18" charset="0"/>
                            </a:rPr>
                            <m:t>𝜃</m:t>
                          </m:r>
                        </m:e>
                        <m:sup>
                          <m:r>
                            <a:rPr lang="en-US" altLang="zh-TW" sz="2400" i="1">
                              <a:solidFill>
                                <a:prstClr val="black"/>
                              </a:solidFill>
                              <a:latin typeface="Cambria Math" panose="02040503050406030204" pitchFamily="18" charset="0"/>
                            </a:rPr>
                            <m:t>𝑡</m:t>
                          </m:r>
                        </m:sup>
                      </m:sSup>
                      <m:r>
                        <a:rPr lang="en-US" altLang="zh-TW" sz="2400" i="1">
                          <a:solidFill>
                            <a:prstClr val="black"/>
                          </a:solidFill>
                          <a:latin typeface="Cambria Math" panose="02040503050406030204" pitchFamily="18" charset="0"/>
                          <a:ea typeface="Cambria Math" panose="02040503050406030204" pitchFamily="18" charset="0"/>
                        </a:rPr>
                        <m:t>←</m:t>
                      </m:r>
                      <m:sSup>
                        <m:sSupPr>
                          <m:ctrlPr>
                            <a:rPr lang="en-US" altLang="zh-TW" sz="2400" i="1">
                              <a:solidFill>
                                <a:prstClr val="black"/>
                              </a:solidFill>
                              <a:latin typeface="Cambria Math" panose="02040503050406030204" pitchFamily="18" charset="0"/>
                            </a:rPr>
                          </m:ctrlPr>
                        </m:sSupPr>
                        <m:e>
                          <m:r>
                            <a:rPr lang="zh-TW" altLang="en-US" sz="2400" i="1">
                              <a:solidFill>
                                <a:prstClr val="black"/>
                              </a:solidFill>
                              <a:latin typeface="Cambria Math" panose="02040503050406030204" pitchFamily="18" charset="0"/>
                            </a:rPr>
                            <m:t>𝜃</m:t>
                          </m:r>
                        </m:e>
                        <m:sup>
                          <m:r>
                            <a:rPr lang="en-US" altLang="zh-TW" sz="2400" i="1">
                              <a:solidFill>
                                <a:prstClr val="black"/>
                              </a:solidFill>
                              <a:latin typeface="Cambria Math" panose="02040503050406030204" pitchFamily="18" charset="0"/>
                            </a:rPr>
                            <m:t>𝑡</m:t>
                          </m:r>
                          <m:r>
                            <a:rPr lang="en-US" altLang="zh-TW" sz="2400" i="1">
                              <a:solidFill>
                                <a:prstClr val="black"/>
                              </a:solidFill>
                              <a:latin typeface="Cambria Math" panose="02040503050406030204" pitchFamily="18" charset="0"/>
                            </a:rPr>
                            <m:t>−1</m:t>
                          </m:r>
                        </m:sup>
                      </m:sSup>
                      <m:r>
                        <a:rPr lang="en-US" altLang="zh-TW" sz="2400" i="1">
                          <a:solidFill>
                            <a:prstClr val="black"/>
                          </a:solidFill>
                          <a:latin typeface="Cambria Math" panose="02040503050406030204" pitchFamily="18" charset="0"/>
                        </a:rPr>
                        <m:t>−</m:t>
                      </m:r>
                      <m:r>
                        <a:rPr lang="zh-TW" altLang="en-US" sz="2400" i="1">
                          <a:solidFill>
                            <a:prstClr val="black"/>
                          </a:solidFill>
                          <a:latin typeface="Cambria Math" panose="02040503050406030204" pitchFamily="18" charset="0"/>
                        </a:rPr>
                        <m:t>𝜂𝛻</m:t>
                      </m:r>
                      <m:r>
                        <a:rPr lang="en-US" altLang="zh-TW" sz="2400" i="1">
                          <a:solidFill>
                            <a:prstClr val="black"/>
                          </a:solidFill>
                          <a:latin typeface="Cambria Math" panose="02040503050406030204" pitchFamily="18" charset="0"/>
                        </a:rPr>
                        <m:t>𝐶</m:t>
                      </m:r>
                      <m:d>
                        <m:dPr>
                          <m:ctrlPr>
                            <a:rPr lang="en-US" altLang="zh-TW" sz="2400" i="1">
                              <a:solidFill>
                                <a:prstClr val="black"/>
                              </a:solidFill>
                              <a:latin typeface="Cambria Math" panose="02040503050406030204" pitchFamily="18" charset="0"/>
                            </a:rPr>
                          </m:ctrlPr>
                        </m:dPr>
                        <m:e>
                          <m:sSup>
                            <m:sSupPr>
                              <m:ctrlPr>
                                <a:rPr lang="en-US" altLang="zh-TW" sz="2400" i="1">
                                  <a:solidFill>
                                    <a:prstClr val="black"/>
                                  </a:solidFill>
                                  <a:latin typeface="Cambria Math" panose="02040503050406030204" pitchFamily="18" charset="0"/>
                                </a:rPr>
                              </m:ctrlPr>
                            </m:sSupPr>
                            <m:e>
                              <m:r>
                                <a:rPr lang="zh-TW" altLang="en-US" sz="2400" i="1">
                                  <a:solidFill>
                                    <a:prstClr val="black"/>
                                  </a:solidFill>
                                  <a:latin typeface="Cambria Math" panose="02040503050406030204" pitchFamily="18" charset="0"/>
                                </a:rPr>
                                <m:t>𝜃</m:t>
                              </m:r>
                            </m:e>
                            <m:sup>
                              <m:r>
                                <a:rPr lang="en-US" altLang="zh-TW" sz="2400" i="1">
                                  <a:solidFill>
                                    <a:prstClr val="black"/>
                                  </a:solidFill>
                                  <a:latin typeface="Cambria Math" panose="02040503050406030204" pitchFamily="18" charset="0"/>
                                </a:rPr>
                                <m:t>𝑡</m:t>
                              </m:r>
                              <m:r>
                                <a:rPr lang="en-US" altLang="zh-TW" sz="2400" i="1">
                                  <a:solidFill>
                                    <a:prstClr val="black"/>
                                  </a:solidFill>
                                  <a:latin typeface="Cambria Math" panose="02040503050406030204" pitchFamily="18" charset="0"/>
                                </a:rPr>
                                <m:t>−1</m:t>
                              </m:r>
                            </m:sup>
                          </m:sSup>
                        </m:e>
                      </m:d>
                    </m:oMath>
                  </m:oMathPara>
                </a14:m>
                <a:endParaRPr lang="zh-TW" altLang="en-US" sz="2400" dirty="0">
                  <a:solidFill>
                    <a:prstClr val="black"/>
                  </a:solidFill>
                  <a:latin typeface="Calibri" panose="020F0502020204030204"/>
                </a:endParaRPr>
              </a:p>
            </p:txBody>
          </p:sp>
        </mc:Choice>
        <mc:Fallback xmlns="">
          <p:sp>
            <p:nvSpPr>
              <p:cNvPr id="3" name="矩形 2"/>
              <p:cNvSpPr>
                <a:spLocks noRot="1" noChangeAspect="1" noMove="1" noResize="1" noEditPoints="1" noAdjustHandles="1" noChangeArrowheads="1" noChangeShapeType="1" noTextEdit="1"/>
              </p:cNvSpPr>
              <p:nvPr/>
            </p:nvSpPr>
            <p:spPr>
              <a:xfrm>
                <a:off x="5963719" y="1237632"/>
                <a:ext cx="3358828" cy="461645"/>
              </a:xfrm>
              <a:prstGeom prst="rect">
                <a:avLst/>
              </a:prstGeom>
              <a:blipFill>
                <a:blip r:embed="rId3"/>
                <a:stretch>
                  <a:fillRect b="-17105"/>
                </a:stretch>
              </a:blipFill>
            </p:spPr>
            <p:txBody>
              <a:bodyPr/>
              <a:lstStyle/>
              <a:p>
                <a:r>
                  <a:rPr lang="en-US">
                    <a:noFill/>
                  </a:rPr>
                  <a:t> </a:t>
                </a:r>
              </a:p>
            </p:txBody>
          </p:sp>
        </mc:Fallback>
      </mc:AlternateContent>
      <p:sp>
        <p:nvSpPr>
          <p:cNvPr id="119" name="文字方塊 118"/>
          <p:cNvSpPr txBox="1"/>
          <p:nvPr/>
        </p:nvSpPr>
        <p:spPr>
          <a:xfrm>
            <a:off x="2439480" y="4634238"/>
            <a:ext cx="6308280" cy="461645"/>
          </a:xfrm>
          <a:prstGeom prst="rect">
            <a:avLst/>
          </a:prstGeom>
          <a:noFill/>
        </p:spPr>
        <p:txBody>
          <a:bodyPr wrap="square" lIns="91420" tIns="45710" rIns="91420" bIns="45710" rtlCol="0">
            <a:spAutoFit/>
          </a:bodyPr>
          <a:lstStyle/>
          <a:p>
            <a:pPr marL="342826" indent="-342826" defTabSz="914204">
              <a:buFont typeface="Wingdings" panose="05000000000000000000" pitchFamily="2" charset="2"/>
              <a:buChar char="Ø"/>
              <a:defRPr/>
            </a:pPr>
            <a:r>
              <a:rPr lang="en-US" altLang="zh-TW" sz="2400" b="1" dirty="0">
                <a:solidFill>
                  <a:prstClr val="black"/>
                </a:solidFill>
                <a:latin typeface="Calibri" panose="020F0502020204030204"/>
              </a:rPr>
              <a:t>Each time before computing the gradients</a:t>
            </a:r>
          </a:p>
        </p:txBody>
      </p:sp>
      <mc:AlternateContent xmlns:mc="http://schemas.openxmlformats.org/markup-compatibility/2006" xmlns:a14="http://schemas.microsoft.com/office/drawing/2010/main">
        <mc:Choice Requires="a14">
          <p:sp>
            <p:nvSpPr>
              <p:cNvPr id="120" name="文字方塊 119"/>
              <p:cNvSpPr txBox="1"/>
              <p:nvPr/>
            </p:nvSpPr>
            <p:spPr>
              <a:xfrm>
                <a:off x="2977030" y="5054955"/>
                <a:ext cx="7439450" cy="461645"/>
              </a:xfrm>
              <a:prstGeom prst="rect">
                <a:avLst/>
              </a:prstGeom>
              <a:noFill/>
            </p:spPr>
            <p:txBody>
              <a:bodyPr wrap="square" lIns="91420" tIns="45710" rIns="91420" bIns="45710" rtlCol="0">
                <a:spAutoFit/>
              </a:bodyPr>
              <a:lstStyle/>
              <a:p>
                <a:pPr marL="342826" indent="-342826" defTabSz="914204">
                  <a:buFont typeface="Wingdings" panose="05000000000000000000" pitchFamily="2" charset="2"/>
                  <a:buChar char="l"/>
                  <a:defRPr/>
                </a:pPr>
                <a:r>
                  <a:rPr lang="en-US" altLang="zh-TW" sz="2400" dirty="0">
                    <a:solidFill>
                      <a:prstClr val="black"/>
                    </a:solidFill>
                    <a:latin typeface="Calibri" panose="020F0502020204030204"/>
                  </a:rPr>
                  <a:t>Each neuron has some probability </a:t>
                </a:r>
                <a14:m>
                  <m:oMath xmlns:m="http://schemas.openxmlformats.org/officeDocument/2006/math">
                    <m:r>
                      <a:rPr lang="en-US" altLang="zh-TW" sz="2400" b="1" i="1" dirty="0" smtClean="0">
                        <a:solidFill>
                          <a:prstClr val="black"/>
                        </a:solidFill>
                        <a:latin typeface="Cambria Math" panose="02040503050406030204" pitchFamily="18" charset="0"/>
                      </a:rPr>
                      <m:t>𝒑</m:t>
                    </m:r>
                  </m:oMath>
                </a14:m>
                <a:r>
                  <a:rPr lang="en-US" altLang="zh-TW" sz="2400" dirty="0">
                    <a:solidFill>
                      <a:prstClr val="black"/>
                    </a:solidFill>
                    <a:latin typeface="Calibri" panose="020F0502020204030204"/>
                  </a:rPr>
                  <a:t> to be dropped out</a:t>
                </a:r>
                <a:endParaRPr lang="zh-TW" altLang="en-US" sz="2400" dirty="0">
                  <a:solidFill>
                    <a:prstClr val="black"/>
                  </a:solidFill>
                  <a:latin typeface="Calibri" panose="020F0502020204030204"/>
                </a:endParaRPr>
              </a:p>
            </p:txBody>
          </p:sp>
        </mc:Choice>
        <mc:Fallback xmlns="">
          <p:sp>
            <p:nvSpPr>
              <p:cNvPr id="120" name="文字方塊 119"/>
              <p:cNvSpPr txBox="1">
                <a:spLocks noRot="1" noChangeAspect="1" noMove="1" noResize="1" noEditPoints="1" noAdjustHandles="1" noChangeArrowheads="1" noChangeShapeType="1" noTextEdit="1"/>
              </p:cNvSpPr>
              <p:nvPr/>
            </p:nvSpPr>
            <p:spPr>
              <a:xfrm>
                <a:off x="2977030" y="5054955"/>
                <a:ext cx="7439450" cy="461645"/>
              </a:xfrm>
              <a:prstGeom prst="rect">
                <a:avLst/>
              </a:prstGeom>
              <a:blipFill>
                <a:blip r:embed="rId4"/>
                <a:stretch>
                  <a:fillRect l="-1065" t="-10526" b="-28947"/>
                </a:stretch>
              </a:blipFill>
            </p:spPr>
            <p:txBody>
              <a:bodyPr/>
              <a:lstStyle/>
              <a:p>
                <a:r>
                  <a:rPr lang="en-US">
                    <a:noFill/>
                  </a:rPr>
                  <a:t> </a:t>
                </a:r>
              </a:p>
            </p:txBody>
          </p:sp>
        </mc:Fallback>
      </mc:AlternateContent>
      <p:sp>
        <p:nvSpPr>
          <p:cNvPr id="4" name="文字方塊 3"/>
          <p:cNvSpPr txBox="1"/>
          <p:nvPr/>
        </p:nvSpPr>
        <p:spPr>
          <a:xfrm>
            <a:off x="5568790" y="689196"/>
            <a:ext cx="2308348" cy="461645"/>
          </a:xfrm>
          <a:prstGeom prst="rect">
            <a:avLst/>
          </a:prstGeom>
          <a:noFill/>
        </p:spPr>
        <p:txBody>
          <a:bodyPr wrap="none" lIns="91420" tIns="45710" rIns="91420" bIns="45710" rtlCol="0">
            <a:spAutoFit/>
          </a:bodyPr>
          <a:lstStyle/>
          <a:p>
            <a:pPr defTabSz="914204">
              <a:defRPr/>
            </a:pPr>
            <a:r>
              <a:rPr lang="en-US" altLang="zh-TW" sz="2400" dirty="0">
                <a:solidFill>
                  <a:prstClr val="black"/>
                </a:solidFill>
                <a:latin typeface="Calibri" panose="020F0502020204030204"/>
              </a:rPr>
              <a:t>Pick a mini-batch</a:t>
            </a:r>
            <a:endParaRPr lang="zh-TW" altLang="en-US" sz="2400" dirty="0">
              <a:solidFill>
                <a:prstClr val="black"/>
              </a:solidFill>
              <a:latin typeface="Calibri" panose="020F0502020204030204"/>
            </a:endParaRPr>
          </a:p>
        </p:txBody>
      </p:sp>
      <p:cxnSp>
        <p:nvCxnSpPr>
          <p:cNvPr id="93" name="直線單箭頭接點 92"/>
          <p:cNvCxnSpPr/>
          <p:nvPr/>
        </p:nvCxnSpPr>
        <p:spPr>
          <a:xfrm>
            <a:off x="4171696" y="4286104"/>
            <a:ext cx="1258819" cy="2162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直線單箭頭接點 106"/>
          <p:cNvCxnSpPr/>
          <p:nvPr/>
        </p:nvCxnSpPr>
        <p:spPr>
          <a:xfrm>
            <a:off x="5940469" y="4286104"/>
            <a:ext cx="1258819" cy="2162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1" name="TextBox 120"/>
          <p:cNvSpPr txBox="1"/>
          <p:nvPr/>
        </p:nvSpPr>
        <p:spPr>
          <a:xfrm>
            <a:off x="2267576" y="59117"/>
            <a:ext cx="6632936" cy="461665"/>
          </a:xfrm>
          <a:prstGeom prst="rect">
            <a:avLst/>
          </a:prstGeom>
          <a:noFill/>
        </p:spPr>
        <p:txBody>
          <a:bodyPr wrap="square" rtlCol="0">
            <a:spAutoFit/>
          </a:bodyPr>
          <a:lstStyle/>
          <a:p>
            <a:pPr algn="ctr" fontAlgn="base">
              <a:spcBef>
                <a:spcPct val="0"/>
              </a:spcBef>
              <a:spcAft>
                <a:spcPct val="0"/>
              </a:spcAft>
              <a:defRPr/>
            </a:pPr>
            <a:r>
              <a:rPr lang="en-US" sz="24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rPr>
              <a:t>How to combat Overfitting?  Dropout !</a:t>
            </a:r>
          </a:p>
        </p:txBody>
      </p:sp>
    </p:spTree>
    <p:extLst>
      <p:ext uri="{BB962C8B-B14F-4D97-AF65-F5344CB8AC3E}">
        <p14:creationId xmlns:p14="http://schemas.microsoft.com/office/powerpoint/2010/main" val="3364106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40"/>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137"/>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27"/>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128"/>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131"/>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134"/>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89"/>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90"/>
                                        </p:tgtEl>
                                        <p:attrNameLst>
                                          <p:attrName>style.visibility</p:attrName>
                                        </p:attrNameLst>
                                      </p:cBhvr>
                                      <p:to>
                                        <p:strVal val="hidden"/>
                                      </p:to>
                                    </p:set>
                                  </p:childTnLst>
                                </p:cTn>
                              </p:par>
                              <p:par>
                                <p:cTn id="45" presetID="1" presetClass="exit" presetSubtype="0" fill="hold" grpId="0" nodeType="withEffect">
                                  <p:stCondLst>
                                    <p:cond delay="0"/>
                                  </p:stCondLst>
                                  <p:childTnLst>
                                    <p:set>
                                      <p:cBhvr>
                                        <p:cTn id="46" dur="1" fill="hold">
                                          <p:stCondLst>
                                            <p:cond delay="0"/>
                                          </p:stCondLst>
                                        </p:cTn>
                                        <p:tgtEl>
                                          <p:spTgt spid="65"/>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63"/>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86"/>
                                        </p:tgtEl>
                                        <p:attrNameLst>
                                          <p:attrName>style.visibility</p:attrName>
                                        </p:attrNameLst>
                                      </p:cBhvr>
                                      <p:to>
                                        <p:strVal val="hidden"/>
                                      </p:to>
                                    </p:set>
                                  </p:childTnLst>
                                </p:cTn>
                              </p:par>
                              <p:par>
                                <p:cTn id="51" presetID="1" presetClass="exit" presetSubtype="0" fill="hold" grpId="0" nodeType="withEffect">
                                  <p:stCondLst>
                                    <p:cond delay="0"/>
                                  </p:stCondLst>
                                  <p:childTnLst>
                                    <p:set>
                                      <p:cBhvr>
                                        <p:cTn id="52" dur="1" fill="hold">
                                          <p:stCondLst>
                                            <p:cond delay="0"/>
                                          </p:stCondLst>
                                        </p:cTn>
                                        <p:tgtEl>
                                          <p:spTgt spid="9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3" grpId="0" animBg="1"/>
      <p:bldP spid="65" grpId="0" animBg="1"/>
      <p:bldP spid="86" grpId="0" animBg="1"/>
      <p:bldP spid="89" grpId="0" animBg="1"/>
      <p:bldP spid="90" grpId="0" animBg="1"/>
      <p:bldP spid="91" grpId="0" animBg="1"/>
      <p:bldP spid="119" grpId="0"/>
      <p:bldP spid="1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719716" y="239388"/>
            <a:ext cx="5578304" cy="471585"/>
          </a:xfrm>
        </p:spPr>
        <p:txBody>
          <a:bodyPr>
            <a:normAutofit/>
          </a:bodyPr>
          <a:lstStyle/>
          <a:p>
            <a:r>
              <a:rPr lang="en-US" altLang="zh-TW" sz="24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ea typeface="+mn-ea"/>
                <a:cs typeface="+mn-cs"/>
              </a:rPr>
              <a:t>Dropout is a kind of ensemble</a:t>
            </a:r>
            <a:endParaRPr lang="zh-TW" altLang="en-US" sz="24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ea typeface="+mn-ea"/>
              <a:cs typeface="+mn-cs"/>
            </a:endParaRPr>
          </a:p>
        </p:txBody>
      </p:sp>
      <p:grpSp>
        <p:nvGrpSpPr>
          <p:cNvPr id="448" name="群組 447"/>
          <p:cNvGrpSpPr/>
          <p:nvPr/>
        </p:nvGrpSpPr>
        <p:grpSpPr>
          <a:xfrm rot="5400000">
            <a:off x="1111571" y="2593626"/>
            <a:ext cx="2816562" cy="1283045"/>
            <a:chOff x="1660188" y="3148756"/>
            <a:chExt cx="2816562" cy="1283045"/>
          </a:xfrm>
        </p:grpSpPr>
        <p:sp>
          <p:nvSpPr>
            <p:cNvPr id="9" name="橢圓 8"/>
            <p:cNvSpPr/>
            <p:nvPr/>
          </p:nvSpPr>
          <p:spPr>
            <a:xfrm>
              <a:off x="2410717" y="3510713"/>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4">
                <a:defRPr/>
              </a:pPr>
              <a:endParaRPr lang="zh-TW" altLang="en-US" dirty="0">
                <a:solidFill>
                  <a:prstClr val="white"/>
                </a:solidFill>
                <a:latin typeface="Calibri" panose="020F0502020204030204"/>
              </a:endParaRPr>
            </a:p>
          </p:txBody>
        </p:sp>
        <p:sp>
          <p:nvSpPr>
            <p:cNvPr id="12" name="橢圓 11"/>
            <p:cNvSpPr/>
            <p:nvPr/>
          </p:nvSpPr>
          <p:spPr>
            <a:xfrm>
              <a:off x="3988727" y="3467445"/>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4">
                <a:defRPr/>
              </a:pPr>
              <a:endParaRPr lang="zh-TW" altLang="en-US" dirty="0">
                <a:solidFill>
                  <a:prstClr val="white"/>
                </a:solidFill>
                <a:latin typeface="Calibri" panose="020F0502020204030204"/>
              </a:endParaRPr>
            </a:p>
          </p:txBody>
        </p:sp>
        <p:sp>
          <p:nvSpPr>
            <p:cNvPr id="13" name="橢圓 12"/>
            <p:cNvSpPr/>
            <p:nvPr/>
          </p:nvSpPr>
          <p:spPr>
            <a:xfrm>
              <a:off x="3988727" y="3880285"/>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4">
                <a:defRPr/>
              </a:pPr>
              <a:endParaRPr lang="zh-TW" altLang="en-US" dirty="0">
                <a:solidFill>
                  <a:prstClr val="white"/>
                </a:solidFill>
                <a:latin typeface="Calibri" panose="020F0502020204030204"/>
              </a:endParaRPr>
            </a:p>
          </p:txBody>
        </p:sp>
        <p:sp>
          <p:nvSpPr>
            <p:cNvPr id="14" name="矩形 13"/>
            <p:cNvSpPr/>
            <p:nvPr/>
          </p:nvSpPr>
          <p:spPr>
            <a:xfrm>
              <a:off x="1660188" y="3215141"/>
              <a:ext cx="131064" cy="13106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defTabSz="914204">
                <a:defRPr/>
              </a:pPr>
              <a:endParaRPr lang="zh-TW" altLang="en-US">
                <a:solidFill>
                  <a:prstClr val="white"/>
                </a:solidFill>
                <a:latin typeface="Calibri" panose="020F0502020204030204"/>
              </a:endParaRPr>
            </a:p>
          </p:txBody>
        </p:sp>
        <p:cxnSp>
          <p:nvCxnSpPr>
            <p:cNvPr id="16" name="直線單箭頭接點 15"/>
            <p:cNvCxnSpPr>
              <a:stCxn id="14" idx="3"/>
              <a:endCxn id="9" idx="2"/>
            </p:cNvCxnSpPr>
            <p:nvPr/>
          </p:nvCxnSpPr>
          <p:spPr>
            <a:xfrm>
              <a:off x="1791252" y="3280673"/>
              <a:ext cx="619466" cy="35551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單箭頭接點 16"/>
            <p:cNvCxnSpPr>
              <a:stCxn id="14" idx="3"/>
            </p:cNvCxnSpPr>
            <p:nvPr/>
          </p:nvCxnSpPr>
          <p:spPr>
            <a:xfrm>
              <a:off x="1791252" y="3280673"/>
              <a:ext cx="619466" cy="69912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單箭頭接點 18"/>
            <p:cNvCxnSpPr>
              <a:endCxn id="12" idx="2"/>
            </p:cNvCxnSpPr>
            <p:nvPr/>
          </p:nvCxnSpPr>
          <p:spPr>
            <a:xfrm flipV="1">
              <a:off x="3530097" y="3592920"/>
              <a:ext cx="458630" cy="5236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單箭頭接點 19"/>
            <p:cNvCxnSpPr>
              <a:endCxn id="12" idx="2"/>
            </p:cNvCxnSpPr>
            <p:nvPr/>
          </p:nvCxnSpPr>
          <p:spPr>
            <a:xfrm>
              <a:off x="3530096" y="3269680"/>
              <a:ext cx="458631" cy="32324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單箭頭接點 20"/>
            <p:cNvCxnSpPr>
              <a:endCxn id="13" idx="2"/>
            </p:cNvCxnSpPr>
            <p:nvPr/>
          </p:nvCxnSpPr>
          <p:spPr>
            <a:xfrm>
              <a:off x="3530097" y="3291314"/>
              <a:ext cx="458630" cy="71444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單箭頭接點 21"/>
            <p:cNvCxnSpPr>
              <a:endCxn id="13" idx="2"/>
            </p:cNvCxnSpPr>
            <p:nvPr/>
          </p:nvCxnSpPr>
          <p:spPr>
            <a:xfrm>
              <a:off x="3530096" y="3662777"/>
              <a:ext cx="458631" cy="34298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p:cNvCxnSpPr>
              <a:endCxn id="12" idx="2"/>
            </p:cNvCxnSpPr>
            <p:nvPr/>
          </p:nvCxnSpPr>
          <p:spPr>
            <a:xfrm flipV="1">
              <a:off x="3530097" y="3592920"/>
              <a:ext cx="458630" cy="38687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單箭頭接點 23"/>
            <p:cNvCxnSpPr>
              <a:endCxn id="13" idx="2"/>
            </p:cNvCxnSpPr>
            <p:nvPr/>
          </p:nvCxnSpPr>
          <p:spPr>
            <a:xfrm>
              <a:off x="3530097" y="3979799"/>
              <a:ext cx="458630" cy="2596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單箭頭接點 24"/>
            <p:cNvCxnSpPr>
              <a:endCxn id="12" idx="2"/>
            </p:cNvCxnSpPr>
            <p:nvPr/>
          </p:nvCxnSpPr>
          <p:spPr>
            <a:xfrm flipV="1">
              <a:off x="3530096" y="3592920"/>
              <a:ext cx="458631" cy="7168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單箭頭接點 25"/>
            <p:cNvCxnSpPr>
              <a:endCxn id="13" idx="2"/>
            </p:cNvCxnSpPr>
            <p:nvPr/>
          </p:nvCxnSpPr>
          <p:spPr>
            <a:xfrm flipV="1">
              <a:off x="3530097" y="4005760"/>
              <a:ext cx="458630" cy="31765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橢圓 31"/>
            <p:cNvSpPr/>
            <p:nvPr/>
          </p:nvSpPr>
          <p:spPr>
            <a:xfrm>
              <a:off x="3279148" y="3148756"/>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4">
                <a:defRPr/>
              </a:pPr>
              <a:endParaRPr lang="zh-TW" altLang="en-US">
                <a:solidFill>
                  <a:prstClr val="white"/>
                </a:solidFill>
                <a:latin typeface="Calibri" panose="020F0502020204030204"/>
              </a:endParaRPr>
            </a:p>
          </p:txBody>
        </p:sp>
        <p:sp>
          <p:nvSpPr>
            <p:cNvPr id="33" name="橢圓 32"/>
            <p:cNvSpPr/>
            <p:nvPr/>
          </p:nvSpPr>
          <p:spPr>
            <a:xfrm>
              <a:off x="3279148" y="3493630"/>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4">
                <a:defRPr/>
              </a:pPr>
              <a:endParaRPr lang="zh-TW" altLang="en-US" dirty="0">
                <a:solidFill>
                  <a:prstClr val="white"/>
                </a:solidFill>
                <a:latin typeface="Calibri" panose="020F0502020204030204"/>
              </a:endParaRPr>
            </a:p>
          </p:txBody>
        </p:sp>
        <p:sp>
          <p:nvSpPr>
            <p:cNvPr id="34" name="橢圓 33"/>
            <p:cNvSpPr/>
            <p:nvPr/>
          </p:nvSpPr>
          <p:spPr>
            <a:xfrm>
              <a:off x="3279148" y="3837241"/>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4">
                <a:defRPr/>
              </a:pPr>
              <a:endParaRPr lang="zh-TW" altLang="en-US" dirty="0">
                <a:solidFill>
                  <a:prstClr val="white"/>
                </a:solidFill>
                <a:latin typeface="Calibri" panose="020F0502020204030204"/>
              </a:endParaRPr>
            </a:p>
          </p:txBody>
        </p:sp>
        <p:sp>
          <p:nvSpPr>
            <p:cNvPr id="35" name="橢圓 34"/>
            <p:cNvSpPr/>
            <p:nvPr/>
          </p:nvSpPr>
          <p:spPr>
            <a:xfrm>
              <a:off x="3279148" y="4180852"/>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4">
                <a:defRPr/>
              </a:pPr>
              <a:endParaRPr lang="zh-TW" altLang="en-US" dirty="0">
                <a:solidFill>
                  <a:prstClr val="white"/>
                </a:solidFill>
                <a:latin typeface="Calibri" panose="020F0502020204030204"/>
              </a:endParaRPr>
            </a:p>
          </p:txBody>
        </p:sp>
        <p:sp>
          <p:nvSpPr>
            <p:cNvPr id="36" name="矩形 35"/>
            <p:cNvSpPr/>
            <p:nvPr/>
          </p:nvSpPr>
          <p:spPr>
            <a:xfrm>
              <a:off x="1660188" y="3924908"/>
              <a:ext cx="131064" cy="13106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defTabSz="914204">
                <a:defRPr/>
              </a:pPr>
              <a:endParaRPr lang="zh-TW" altLang="en-US">
                <a:solidFill>
                  <a:prstClr val="white"/>
                </a:solidFill>
                <a:latin typeface="Calibri" panose="020F0502020204030204"/>
              </a:endParaRPr>
            </a:p>
          </p:txBody>
        </p:sp>
        <p:sp>
          <p:nvSpPr>
            <p:cNvPr id="37" name="矩形 36"/>
            <p:cNvSpPr/>
            <p:nvPr/>
          </p:nvSpPr>
          <p:spPr>
            <a:xfrm>
              <a:off x="1660188" y="4259242"/>
              <a:ext cx="131064" cy="13106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defTabSz="914204">
                <a:defRPr/>
              </a:pPr>
              <a:endParaRPr lang="zh-TW" altLang="en-US">
                <a:solidFill>
                  <a:prstClr val="white"/>
                </a:solidFill>
                <a:latin typeface="Calibri" panose="020F0502020204030204"/>
              </a:endParaRPr>
            </a:p>
          </p:txBody>
        </p:sp>
        <p:cxnSp>
          <p:nvCxnSpPr>
            <p:cNvPr id="40" name="直線單箭頭接點 39"/>
            <p:cNvCxnSpPr>
              <a:stCxn id="37" idx="3"/>
            </p:cNvCxnSpPr>
            <p:nvPr/>
          </p:nvCxnSpPr>
          <p:spPr>
            <a:xfrm flipV="1">
              <a:off x="1791252" y="3979799"/>
              <a:ext cx="619466" cy="34497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線單箭頭接點 40"/>
            <p:cNvCxnSpPr>
              <a:stCxn id="37" idx="3"/>
              <a:endCxn id="9" idx="2"/>
            </p:cNvCxnSpPr>
            <p:nvPr/>
          </p:nvCxnSpPr>
          <p:spPr>
            <a:xfrm flipV="1">
              <a:off x="1791252" y="3636188"/>
              <a:ext cx="619466" cy="68858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線單箭頭接點 42"/>
            <p:cNvCxnSpPr>
              <a:stCxn id="36" idx="3"/>
              <a:endCxn id="9" idx="2"/>
            </p:cNvCxnSpPr>
            <p:nvPr/>
          </p:nvCxnSpPr>
          <p:spPr>
            <a:xfrm flipV="1">
              <a:off x="1791252" y="3636188"/>
              <a:ext cx="619466" cy="35425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線單箭頭接點 48"/>
            <p:cNvCxnSpPr/>
            <p:nvPr/>
          </p:nvCxnSpPr>
          <p:spPr>
            <a:xfrm>
              <a:off x="2661666" y="3619104"/>
              <a:ext cx="619466" cy="1708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直線單箭頭接點 49"/>
            <p:cNvCxnSpPr/>
            <p:nvPr/>
          </p:nvCxnSpPr>
          <p:spPr>
            <a:xfrm>
              <a:off x="2661666" y="3619104"/>
              <a:ext cx="619466" cy="36069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單箭頭接點 50"/>
            <p:cNvCxnSpPr/>
            <p:nvPr/>
          </p:nvCxnSpPr>
          <p:spPr>
            <a:xfrm>
              <a:off x="2661666" y="3619104"/>
              <a:ext cx="619466" cy="70430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直線單箭頭接點 52"/>
            <p:cNvCxnSpPr/>
            <p:nvPr/>
          </p:nvCxnSpPr>
          <p:spPr>
            <a:xfrm>
              <a:off x="2661666" y="3990440"/>
              <a:ext cx="619466" cy="3329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線單箭頭接點 56"/>
            <p:cNvCxnSpPr/>
            <p:nvPr/>
          </p:nvCxnSpPr>
          <p:spPr>
            <a:xfrm flipV="1">
              <a:off x="2661666" y="3636188"/>
              <a:ext cx="619466" cy="35425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直線單箭頭接點 57"/>
            <p:cNvCxnSpPr/>
            <p:nvPr/>
          </p:nvCxnSpPr>
          <p:spPr>
            <a:xfrm flipV="1">
              <a:off x="2661666" y="3291314"/>
              <a:ext cx="619466" cy="69912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直線單箭頭接點 58"/>
            <p:cNvCxnSpPr/>
            <p:nvPr/>
          </p:nvCxnSpPr>
          <p:spPr>
            <a:xfrm>
              <a:off x="4247435" y="3599106"/>
              <a:ext cx="229315"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直線單箭頭接點 59"/>
            <p:cNvCxnSpPr/>
            <p:nvPr/>
          </p:nvCxnSpPr>
          <p:spPr>
            <a:xfrm>
              <a:off x="4247435" y="4012902"/>
              <a:ext cx="229315"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直線單箭頭接點 60"/>
            <p:cNvCxnSpPr/>
            <p:nvPr/>
          </p:nvCxnSpPr>
          <p:spPr>
            <a:xfrm flipV="1">
              <a:off x="1797739" y="3986049"/>
              <a:ext cx="612978" cy="265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直線單箭頭接點 61"/>
            <p:cNvCxnSpPr/>
            <p:nvPr/>
          </p:nvCxnSpPr>
          <p:spPr>
            <a:xfrm flipV="1">
              <a:off x="2678739" y="3979152"/>
              <a:ext cx="612978" cy="265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直線單箭頭接點 62"/>
            <p:cNvCxnSpPr>
              <a:stCxn id="9" idx="6"/>
              <a:endCxn id="32" idx="2"/>
            </p:cNvCxnSpPr>
            <p:nvPr/>
          </p:nvCxnSpPr>
          <p:spPr>
            <a:xfrm flipV="1">
              <a:off x="2661666" y="3274230"/>
              <a:ext cx="617482" cy="36195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9" name="橢圓 248"/>
            <p:cNvSpPr/>
            <p:nvPr/>
          </p:nvSpPr>
          <p:spPr>
            <a:xfrm>
              <a:off x="2406838" y="3835578"/>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4">
                <a:defRPr/>
              </a:pPr>
              <a:endParaRPr lang="zh-TW" altLang="en-US" dirty="0">
                <a:solidFill>
                  <a:prstClr val="white"/>
                </a:solidFill>
                <a:latin typeface="Calibri" panose="020F0502020204030204"/>
              </a:endParaRPr>
            </a:p>
          </p:txBody>
        </p:sp>
      </p:grpSp>
      <p:sp>
        <p:nvSpPr>
          <p:cNvPr id="269" name="矩形 268"/>
          <p:cNvSpPr/>
          <p:nvPr/>
        </p:nvSpPr>
        <p:spPr>
          <a:xfrm>
            <a:off x="8395401" y="812427"/>
            <a:ext cx="2192715" cy="954087"/>
          </a:xfrm>
          <a:prstGeom prst="rect">
            <a:avLst/>
          </a:prstGeom>
        </p:spPr>
        <p:txBody>
          <a:bodyPr wrap="square" lIns="91420" tIns="45710" rIns="91420" bIns="45710">
            <a:spAutoFit/>
          </a:bodyPr>
          <a:lstStyle/>
          <a:p>
            <a:pPr algn="ctr" defTabSz="914204">
              <a:defRPr/>
            </a:pPr>
            <a:r>
              <a:rPr lang="en-US" altLang="zh-TW" sz="2800" b="1" i="1" u="sng" dirty="0">
                <a:solidFill>
                  <a:prstClr val="black"/>
                </a:solidFill>
                <a:latin typeface="Calibri" panose="020F0502020204030204"/>
              </a:rPr>
              <a:t>Training of Dropout</a:t>
            </a:r>
            <a:endParaRPr lang="en-US" altLang="zh-TW" sz="2800" dirty="0">
              <a:solidFill>
                <a:prstClr val="black"/>
              </a:solidFill>
              <a:latin typeface="Calibri" panose="020F0502020204030204"/>
            </a:endParaRPr>
          </a:p>
        </p:txBody>
      </p:sp>
      <p:grpSp>
        <p:nvGrpSpPr>
          <p:cNvPr id="451" name="群組 450"/>
          <p:cNvGrpSpPr/>
          <p:nvPr/>
        </p:nvGrpSpPr>
        <p:grpSpPr>
          <a:xfrm rot="5400000">
            <a:off x="4336249" y="2602169"/>
            <a:ext cx="2816562" cy="1265961"/>
            <a:chOff x="5222538" y="3182974"/>
            <a:chExt cx="2816562" cy="1265961"/>
          </a:xfrm>
        </p:grpSpPr>
        <p:sp>
          <p:nvSpPr>
            <p:cNvPr id="278" name="橢圓 277"/>
            <p:cNvSpPr/>
            <p:nvPr/>
          </p:nvSpPr>
          <p:spPr>
            <a:xfrm>
              <a:off x="5973067" y="3182974"/>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4">
                <a:defRPr/>
              </a:pPr>
              <a:endParaRPr lang="zh-TW" altLang="en-US">
                <a:solidFill>
                  <a:prstClr val="white"/>
                </a:solidFill>
                <a:latin typeface="Calibri" panose="020F0502020204030204"/>
              </a:endParaRPr>
            </a:p>
          </p:txBody>
        </p:sp>
        <p:sp>
          <p:nvSpPr>
            <p:cNvPr id="279" name="橢圓 278"/>
            <p:cNvSpPr/>
            <p:nvPr/>
          </p:nvSpPr>
          <p:spPr>
            <a:xfrm>
              <a:off x="5973067" y="3527847"/>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4">
                <a:defRPr/>
              </a:pPr>
              <a:endParaRPr lang="zh-TW" altLang="en-US" dirty="0">
                <a:solidFill>
                  <a:prstClr val="white"/>
                </a:solidFill>
                <a:latin typeface="Calibri" panose="020F0502020204030204"/>
              </a:endParaRPr>
            </a:p>
          </p:txBody>
        </p:sp>
        <p:sp>
          <p:nvSpPr>
            <p:cNvPr id="280" name="橢圓 279"/>
            <p:cNvSpPr/>
            <p:nvPr/>
          </p:nvSpPr>
          <p:spPr>
            <a:xfrm>
              <a:off x="7551077" y="3484579"/>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4">
                <a:defRPr/>
              </a:pPr>
              <a:endParaRPr lang="zh-TW" altLang="en-US" dirty="0">
                <a:solidFill>
                  <a:prstClr val="white"/>
                </a:solidFill>
                <a:latin typeface="Calibri" panose="020F0502020204030204"/>
              </a:endParaRPr>
            </a:p>
          </p:txBody>
        </p:sp>
        <p:sp>
          <p:nvSpPr>
            <p:cNvPr id="281" name="橢圓 280"/>
            <p:cNvSpPr/>
            <p:nvPr/>
          </p:nvSpPr>
          <p:spPr>
            <a:xfrm>
              <a:off x="7551077" y="3897419"/>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4">
                <a:defRPr/>
              </a:pPr>
              <a:endParaRPr lang="zh-TW" altLang="en-US" dirty="0">
                <a:solidFill>
                  <a:prstClr val="white"/>
                </a:solidFill>
                <a:latin typeface="Calibri" panose="020F0502020204030204"/>
              </a:endParaRPr>
            </a:p>
          </p:txBody>
        </p:sp>
        <p:sp>
          <p:nvSpPr>
            <p:cNvPr id="282" name="矩形 281"/>
            <p:cNvSpPr/>
            <p:nvPr/>
          </p:nvSpPr>
          <p:spPr>
            <a:xfrm>
              <a:off x="5222538" y="3232275"/>
              <a:ext cx="131064" cy="13106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defTabSz="914204">
                <a:defRPr/>
              </a:pPr>
              <a:endParaRPr lang="zh-TW" altLang="en-US">
                <a:solidFill>
                  <a:prstClr val="white"/>
                </a:solidFill>
                <a:latin typeface="Calibri" panose="020F0502020204030204"/>
              </a:endParaRPr>
            </a:p>
          </p:txBody>
        </p:sp>
        <p:cxnSp>
          <p:nvCxnSpPr>
            <p:cNvPr id="283" name="直線單箭頭接點 282"/>
            <p:cNvCxnSpPr>
              <a:stCxn id="282" idx="3"/>
              <a:endCxn id="278" idx="2"/>
            </p:cNvCxnSpPr>
            <p:nvPr/>
          </p:nvCxnSpPr>
          <p:spPr>
            <a:xfrm>
              <a:off x="5353602" y="3297807"/>
              <a:ext cx="619466" cy="1064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4" name="直線單箭頭接點 283"/>
            <p:cNvCxnSpPr>
              <a:stCxn id="282" idx="3"/>
              <a:endCxn id="279" idx="2"/>
            </p:cNvCxnSpPr>
            <p:nvPr/>
          </p:nvCxnSpPr>
          <p:spPr>
            <a:xfrm>
              <a:off x="5353602" y="3297807"/>
              <a:ext cx="619466" cy="35551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5" name="直線單箭頭接點 284"/>
            <p:cNvCxnSpPr>
              <a:stCxn id="282" idx="3"/>
            </p:cNvCxnSpPr>
            <p:nvPr/>
          </p:nvCxnSpPr>
          <p:spPr>
            <a:xfrm>
              <a:off x="5353602" y="3297807"/>
              <a:ext cx="619466" cy="69912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1" name="直線單箭頭接點 290"/>
            <p:cNvCxnSpPr>
              <a:endCxn id="280" idx="2"/>
            </p:cNvCxnSpPr>
            <p:nvPr/>
          </p:nvCxnSpPr>
          <p:spPr>
            <a:xfrm flipV="1">
              <a:off x="7092447" y="3610054"/>
              <a:ext cx="458630" cy="38687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2" name="直線單箭頭接點 291"/>
            <p:cNvCxnSpPr>
              <a:endCxn id="281" idx="2"/>
            </p:cNvCxnSpPr>
            <p:nvPr/>
          </p:nvCxnSpPr>
          <p:spPr>
            <a:xfrm>
              <a:off x="7092447" y="3996933"/>
              <a:ext cx="458630" cy="2596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3" name="直線單箭頭接點 292"/>
            <p:cNvCxnSpPr>
              <a:endCxn id="280" idx="2"/>
            </p:cNvCxnSpPr>
            <p:nvPr/>
          </p:nvCxnSpPr>
          <p:spPr>
            <a:xfrm flipV="1">
              <a:off x="7092446" y="3610054"/>
              <a:ext cx="458631" cy="7168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4" name="直線單箭頭接點 293"/>
            <p:cNvCxnSpPr>
              <a:endCxn id="281" idx="2"/>
            </p:cNvCxnSpPr>
            <p:nvPr/>
          </p:nvCxnSpPr>
          <p:spPr>
            <a:xfrm flipV="1">
              <a:off x="7092447" y="4022894"/>
              <a:ext cx="458630" cy="31765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5" name="直線單箭頭接點 294"/>
            <p:cNvCxnSpPr>
              <a:stCxn id="299" idx="2"/>
              <a:endCxn id="278" idx="2"/>
            </p:cNvCxnSpPr>
            <p:nvPr/>
          </p:nvCxnSpPr>
          <p:spPr>
            <a:xfrm flipV="1">
              <a:off x="5288070" y="3308448"/>
              <a:ext cx="684997" cy="39332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6" name="直線單箭頭接點 295"/>
            <p:cNvCxnSpPr>
              <a:stCxn id="299" idx="3"/>
              <a:endCxn id="279" idx="2"/>
            </p:cNvCxnSpPr>
            <p:nvPr/>
          </p:nvCxnSpPr>
          <p:spPr>
            <a:xfrm>
              <a:off x="5353602" y="3636238"/>
              <a:ext cx="619466" cy="1708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7" name="直線單箭頭接點 296"/>
            <p:cNvCxnSpPr>
              <a:stCxn id="299" idx="3"/>
            </p:cNvCxnSpPr>
            <p:nvPr/>
          </p:nvCxnSpPr>
          <p:spPr>
            <a:xfrm>
              <a:off x="5353602" y="3636238"/>
              <a:ext cx="619466" cy="36069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9" name="矩形 298"/>
            <p:cNvSpPr/>
            <p:nvPr/>
          </p:nvSpPr>
          <p:spPr>
            <a:xfrm>
              <a:off x="5222538" y="3570706"/>
              <a:ext cx="131064" cy="13106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defTabSz="914204">
                <a:defRPr/>
              </a:pPr>
              <a:endParaRPr lang="zh-TW" altLang="en-US">
                <a:solidFill>
                  <a:prstClr val="white"/>
                </a:solidFill>
                <a:latin typeface="Calibri" panose="020F0502020204030204"/>
              </a:endParaRPr>
            </a:p>
          </p:txBody>
        </p:sp>
        <p:sp>
          <p:nvSpPr>
            <p:cNvPr id="302" name="橢圓 301"/>
            <p:cNvSpPr/>
            <p:nvPr/>
          </p:nvSpPr>
          <p:spPr>
            <a:xfrm>
              <a:off x="6841498" y="3854375"/>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4">
                <a:defRPr/>
              </a:pPr>
              <a:endParaRPr lang="zh-TW" altLang="en-US" dirty="0">
                <a:solidFill>
                  <a:prstClr val="white"/>
                </a:solidFill>
                <a:latin typeface="Calibri" panose="020F0502020204030204"/>
              </a:endParaRPr>
            </a:p>
          </p:txBody>
        </p:sp>
        <p:sp>
          <p:nvSpPr>
            <p:cNvPr id="303" name="橢圓 302"/>
            <p:cNvSpPr/>
            <p:nvPr/>
          </p:nvSpPr>
          <p:spPr>
            <a:xfrm>
              <a:off x="6841498" y="4197986"/>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4">
                <a:defRPr/>
              </a:pPr>
              <a:endParaRPr lang="zh-TW" altLang="en-US" dirty="0">
                <a:solidFill>
                  <a:prstClr val="white"/>
                </a:solidFill>
                <a:latin typeface="Calibri" panose="020F0502020204030204"/>
              </a:endParaRPr>
            </a:p>
          </p:txBody>
        </p:sp>
        <p:sp>
          <p:nvSpPr>
            <p:cNvPr id="304" name="矩形 303"/>
            <p:cNvSpPr/>
            <p:nvPr/>
          </p:nvSpPr>
          <p:spPr>
            <a:xfrm>
              <a:off x="5222538" y="3942042"/>
              <a:ext cx="131064" cy="13106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defTabSz="914204">
                <a:defRPr/>
              </a:pPr>
              <a:endParaRPr lang="zh-TW" altLang="en-US">
                <a:solidFill>
                  <a:prstClr val="white"/>
                </a:solidFill>
                <a:latin typeface="Calibri" panose="020F0502020204030204"/>
              </a:endParaRPr>
            </a:p>
          </p:txBody>
        </p:sp>
        <p:sp>
          <p:nvSpPr>
            <p:cNvPr id="305" name="矩形 304"/>
            <p:cNvSpPr/>
            <p:nvPr/>
          </p:nvSpPr>
          <p:spPr>
            <a:xfrm>
              <a:off x="5222538" y="4276376"/>
              <a:ext cx="131064" cy="13106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defTabSz="914204">
                <a:defRPr/>
              </a:pPr>
              <a:endParaRPr lang="zh-TW" altLang="en-US">
                <a:solidFill>
                  <a:prstClr val="white"/>
                </a:solidFill>
                <a:latin typeface="Calibri" panose="020F0502020204030204"/>
              </a:endParaRPr>
            </a:p>
          </p:txBody>
        </p:sp>
        <p:cxnSp>
          <p:nvCxnSpPr>
            <p:cNvPr id="308" name="直線單箭頭接點 307"/>
            <p:cNvCxnSpPr>
              <a:stCxn id="305" idx="3"/>
            </p:cNvCxnSpPr>
            <p:nvPr/>
          </p:nvCxnSpPr>
          <p:spPr>
            <a:xfrm flipV="1">
              <a:off x="5353602" y="3996933"/>
              <a:ext cx="619466" cy="34497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9" name="直線單箭頭接點 308"/>
            <p:cNvCxnSpPr>
              <a:stCxn id="305" idx="3"/>
              <a:endCxn id="279" idx="2"/>
            </p:cNvCxnSpPr>
            <p:nvPr/>
          </p:nvCxnSpPr>
          <p:spPr>
            <a:xfrm flipV="1">
              <a:off x="5353602" y="3653322"/>
              <a:ext cx="619466" cy="68858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0" name="直線單箭頭接點 309"/>
            <p:cNvCxnSpPr>
              <a:stCxn id="305" idx="3"/>
              <a:endCxn id="278" idx="2"/>
            </p:cNvCxnSpPr>
            <p:nvPr/>
          </p:nvCxnSpPr>
          <p:spPr>
            <a:xfrm flipV="1">
              <a:off x="5353602" y="3308448"/>
              <a:ext cx="619466" cy="103346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1" name="直線單箭頭接點 310"/>
            <p:cNvCxnSpPr>
              <a:stCxn id="304" idx="3"/>
              <a:endCxn id="279" idx="2"/>
            </p:cNvCxnSpPr>
            <p:nvPr/>
          </p:nvCxnSpPr>
          <p:spPr>
            <a:xfrm flipV="1">
              <a:off x="5353602" y="3653322"/>
              <a:ext cx="619466" cy="35425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2" name="直線單箭頭接點 311"/>
            <p:cNvCxnSpPr>
              <a:stCxn id="304" idx="3"/>
              <a:endCxn id="278" idx="2"/>
            </p:cNvCxnSpPr>
            <p:nvPr/>
          </p:nvCxnSpPr>
          <p:spPr>
            <a:xfrm flipV="1">
              <a:off x="5353602" y="3308448"/>
              <a:ext cx="619466" cy="69912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5" name="直線單箭頭接點 314"/>
            <p:cNvCxnSpPr/>
            <p:nvPr/>
          </p:nvCxnSpPr>
          <p:spPr>
            <a:xfrm>
              <a:off x="6224016" y="3297807"/>
              <a:ext cx="619466" cy="69912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6" name="直線單箭頭接點 315"/>
            <p:cNvCxnSpPr/>
            <p:nvPr/>
          </p:nvCxnSpPr>
          <p:spPr>
            <a:xfrm>
              <a:off x="6224016" y="3297807"/>
              <a:ext cx="619466" cy="104273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8" name="直線單箭頭接點 317"/>
            <p:cNvCxnSpPr/>
            <p:nvPr/>
          </p:nvCxnSpPr>
          <p:spPr>
            <a:xfrm>
              <a:off x="6224016" y="3636238"/>
              <a:ext cx="619466" cy="36069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9" name="直線單箭頭接點 318"/>
            <p:cNvCxnSpPr/>
            <p:nvPr/>
          </p:nvCxnSpPr>
          <p:spPr>
            <a:xfrm>
              <a:off x="6224016" y="3636238"/>
              <a:ext cx="619466" cy="70430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1" name="直線單箭頭接點 320"/>
            <p:cNvCxnSpPr/>
            <p:nvPr/>
          </p:nvCxnSpPr>
          <p:spPr>
            <a:xfrm>
              <a:off x="6224016" y="4007574"/>
              <a:ext cx="619466" cy="3329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7" name="直線單箭頭接點 326"/>
            <p:cNvCxnSpPr/>
            <p:nvPr/>
          </p:nvCxnSpPr>
          <p:spPr>
            <a:xfrm>
              <a:off x="7809785" y="3616240"/>
              <a:ext cx="229315"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8" name="直線單箭頭接點 327"/>
            <p:cNvCxnSpPr/>
            <p:nvPr/>
          </p:nvCxnSpPr>
          <p:spPr>
            <a:xfrm>
              <a:off x="7809785" y="4030036"/>
              <a:ext cx="229315"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5" name="直線單箭頭接點 274"/>
            <p:cNvCxnSpPr/>
            <p:nvPr/>
          </p:nvCxnSpPr>
          <p:spPr>
            <a:xfrm flipV="1">
              <a:off x="5360089" y="4003183"/>
              <a:ext cx="612978" cy="265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6" name="直線單箭頭接點 275"/>
            <p:cNvCxnSpPr/>
            <p:nvPr/>
          </p:nvCxnSpPr>
          <p:spPr>
            <a:xfrm flipV="1">
              <a:off x="6241089" y="3996286"/>
              <a:ext cx="612978" cy="265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2" name="橢圓 271"/>
            <p:cNvSpPr/>
            <p:nvPr/>
          </p:nvSpPr>
          <p:spPr>
            <a:xfrm>
              <a:off x="5969188" y="3852712"/>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4">
                <a:defRPr/>
              </a:pPr>
              <a:endParaRPr lang="zh-TW" altLang="en-US" dirty="0">
                <a:solidFill>
                  <a:prstClr val="white"/>
                </a:solidFill>
                <a:latin typeface="Calibri" panose="020F0502020204030204"/>
              </a:endParaRPr>
            </a:p>
          </p:txBody>
        </p:sp>
      </p:grpSp>
      <p:grpSp>
        <p:nvGrpSpPr>
          <p:cNvPr id="450" name="群組 449"/>
          <p:cNvGrpSpPr/>
          <p:nvPr/>
        </p:nvGrpSpPr>
        <p:grpSpPr>
          <a:xfrm rot="5400000">
            <a:off x="2864255" y="2736615"/>
            <a:ext cx="2816562" cy="965618"/>
            <a:chOff x="1660188" y="5222258"/>
            <a:chExt cx="2816562" cy="965618"/>
          </a:xfrm>
        </p:grpSpPr>
        <p:sp>
          <p:nvSpPr>
            <p:cNvPr id="339" name="橢圓 338"/>
            <p:cNvSpPr/>
            <p:nvPr/>
          </p:nvSpPr>
          <p:spPr>
            <a:xfrm>
              <a:off x="3988727" y="5222258"/>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4">
                <a:defRPr/>
              </a:pPr>
              <a:endParaRPr lang="zh-TW" altLang="en-US" dirty="0">
                <a:solidFill>
                  <a:prstClr val="white"/>
                </a:solidFill>
                <a:latin typeface="Calibri" panose="020F0502020204030204"/>
              </a:endParaRPr>
            </a:p>
          </p:txBody>
        </p:sp>
        <p:sp>
          <p:nvSpPr>
            <p:cNvPr id="340" name="橢圓 339"/>
            <p:cNvSpPr/>
            <p:nvPr/>
          </p:nvSpPr>
          <p:spPr>
            <a:xfrm>
              <a:off x="3988727" y="5635098"/>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4">
                <a:defRPr/>
              </a:pPr>
              <a:endParaRPr lang="zh-TW" altLang="en-US" dirty="0">
                <a:solidFill>
                  <a:prstClr val="white"/>
                </a:solidFill>
                <a:latin typeface="Calibri" panose="020F0502020204030204"/>
              </a:endParaRPr>
            </a:p>
          </p:txBody>
        </p:sp>
        <p:cxnSp>
          <p:nvCxnSpPr>
            <p:cNvPr id="350" name="直線單箭頭接點 349"/>
            <p:cNvCxnSpPr>
              <a:endCxn id="339" idx="2"/>
            </p:cNvCxnSpPr>
            <p:nvPr/>
          </p:nvCxnSpPr>
          <p:spPr>
            <a:xfrm flipV="1">
              <a:off x="3530097" y="5347733"/>
              <a:ext cx="458630" cy="38687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1" name="直線單箭頭接點 350"/>
            <p:cNvCxnSpPr>
              <a:endCxn id="340" idx="2"/>
            </p:cNvCxnSpPr>
            <p:nvPr/>
          </p:nvCxnSpPr>
          <p:spPr>
            <a:xfrm>
              <a:off x="3530097" y="5734612"/>
              <a:ext cx="458630" cy="2596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2" name="直線單箭頭接點 351"/>
            <p:cNvCxnSpPr>
              <a:endCxn id="339" idx="2"/>
            </p:cNvCxnSpPr>
            <p:nvPr/>
          </p:nvCxnSpPr>
          <p:spPr>
            <a:xfrm flipV="1">
              <a:off x="3530096" y="5347733"/>
              <a:ext cx="458631" cy="7168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3" name="直線單箭頭接點 352"/>
            <p:cNvCxnSpPr>
              <a:endCxn id="340" idx="2"/>
            </p:cNvCxnSpPr>
            <p:nvPr/>
          </p:nvCxnSpPr>
          <p:spPr>
            <a:xfrm flipV="1">
              <a:off x="3530097" y="5760573"/>
              <a:ext cx="458630" cy="31765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1" name="橢圓 360"/>
            <p:cNvSpPr/>
            <p:nvPr/>
          </p:nvSpPr>
          <p:spPr>
            <a:xfrm>
              <a:off x="3279148" y="5592054"/>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4">
                <a:defRPr/>
              </a:pPr>
              <a:endParaRPr lang="zh-TW" altLang="en-US" dirty="0">
                <a:solidFill>
                  <a:prstClr val="white"/>
                </a:solidFill>
                <a:latin typeface="Calibri" panose="020F0502020204030204"/>
              </a:endParaRPr>
            </a:p>
          </p:txBody>
        </p:sp>
        <p:sp>
          <p:nvSpPr>
            <p:cNvPr id="362" name="橢圓 361"/>
            <p:cNvSpPr/>
            <p:nvPr/>
          </p:nvSpPr>
          <p:spPr>
            <a:xfrm>
              <a:off x="3279148" y="5935665"/>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4">
                <a:defRPr/>
              </a:pPr>
              <a:endParaRPr lang="zh-TW" altLang="en-US" dirty="0">
                <a:solidFill>
                  <a:prstClr val="white"/>
                </a:solidFill>
                <a:latin typeface="Calibri" panose="020F0502020204030204"/>
              </a:endParaRPr>
            </a:p>
          </p:txBody>
        </p:sp>
        <p:sp>
          <p:nvSpPr>
            <p:cNvPr id="363" name="矩形 362"/>
            <p:cNvSpPr/>
            <p:nvPr/>
          </p:nvSpPr>
          <p:spPr>
            <a:xfrm>
              <a:off x="1660188" y="5679721"/>
              <a:ext cx="131064" cy="13106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defTabSz="914204">
                <a:defRPr/>
              </a:pPr>
              <a:endParaRPr lang="zh-TW" altLang="en-US">
                <a:solidFill>
                  <a:prstClr val="white"/>
                </a:solidFill>
                <a:latin typeface="Calibri" panose="020F0502020204030204"/>
              </a:endParaRPr>
            </a:p>
          </p:txBody>
        </p:sp>
        <p:sp>
          <p:nvSpPr>
            <p:cNvPr id="364" name="矩形 363"/>
            <p:cNvSpPr/>
            <p:nvPr/>
          </p:nvSpPr>
          <p:spPr>
            <a:xfrm>
              <a:off x="1660188" y="6014055"/>
              <a:ext cx="131064" cy="13106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defTabSz="914204">
                <a:defRPr/>
              </a:pPr>
              <a:endParaRPr lang="zh-TW" altLang="en-US">
                <a:solidFill>
                  <a:prstClr val="white"/>
                </a:solidFill>
                <a:latin typeface="Calibri" panose="020F0502020204030204"/>
              </a:endParaRPr>
            </a:p>
          </p:txBody>
        </p:sp>
        <p:cxnSp>
          <p:nvCxnSpPr>
            <p:cNvPr id="365" name="直線單箭頭接點 364"/>
            <p:cNvCxnSpPr>
              <a:stCxn id="364" idx="3"/>
            </p:cNvCxnSpPr>
            <p:nvPr/>
          </p:nvCxnSpPr>
          <p:spPr>
            <a:xfrm flipV="1">
              <a:off x="1791252" y="6078223"/>
              <a:ext cx="619466" cy="136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6" name="直線單箭頭接點 365"/>
            <p:cNvCxnSpPr>
              <a:stCxn id="363" idx="3"/>
            </p:cNvCxnSpPr>
            <p:nvPr/>
          </p:nvCxnSpPr>
          <p:spPr>
            <a:xfrm>
              <a:off x="1791252" y="5745253"/>
              <a:ext cx="619466" cy="3329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7" name="直線單箭頭接點 366"/>
            <p:cNvCxnSpPr>
              <a:stCxn id="364" idx="3"/>
            </p:cNvCxnSpPr>
            <p:nvPr/>
          </p:nvCxnSpPr>
          <p:spPr>
            <a:xfrm flipV="1">
              <a:off x="1791252" y="5734612"/>
              <a:ext cx="619466" cy="34497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9" name="直線單箭頭接點 378"/>
            <p:cNvCxnSpPr/>
            <p:nvPr/>
          </p:nvCxnSpPr>
          <p:spPr>
            <a:xfrm flipV="1">
              <a:off x="2661666" y="6078223"/>
              <a:ext cx="619466" cy="136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0" name="直線單箭頭接點 379"/>
            <p:cNvCxnSpPr/>
            <p:nvPr/>
          </p:nvCxnSpPr>
          <p:spPr>
            <a:xfrm>
              <a:off x="2661666" y="5745253"/>
              <a:ext cx="619466" cy="3329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1" name="直線單箭頭接點 380"/>
            <p:cNvCxnSpPr/>
            <p:nvPr/>
          </p:nvCxnSpPr>
          <p:spPr>
            <a:xfrm flipV="1">
              <a:off x="2661666" y="5734612"/>
              <a:ext cx="619466" cy="34497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6" name="直線單箭頭接點 385"/>
            <p:cNvCxnSpPr/>
            <p:nvPr/>
          </p:nvCxnSpPr>
          <p:spPr>
            <a:xfrm>
              <a:off x="4247435" y="5353919"/>
              <a:ext cx="229315"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7" name="直線單箭頭接點 386"/>
            <p:cNvCxnSpPr/>
            <p:nvPr/>
          </p:nvCxnSpPr>
          <p:spPr>
            <a:xfrm>
              <a:off x="4247435" y="5767715"/>
              <a:ext cx="229315"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4" name="直線單箭頭接點 333"/>
            <p:cNvCxnSpPr/>
            <p:nvPr/>
          </p:nvCxnSpPr>
          <p:spPr>
            <a:xfrm flipV="1">
              <a:off x="1797739" y="5740862"/>
              <a:ext cx="612978" cy="265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5" name="直線單箭頭接點 334"/>
            <p:cNvCxnSpPr/>
            <p:nvPr/>
          </p:nvCxnSpPr>
          <p:spPr>
            <a:xfrm flipV="1">
              <a:off x="2678739" y="5733965"/>
              <a:ext cx="612978" cy="265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1" name="橢圓 330"/>
            <p:cNvSpPr/>
            <p:nvPr/>
          </p:nvSpPr>
          <p:spPr>
            <a:xfrm>
              <a:off x="2406838" y="5590391"/>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4">
                <a:defRPr/>
              </a:pPr>
              <a:endParaRPr lang="zh-TW" altLang="en-US" dirty="0">
                <a:solidFill>
                  <a:prstClr val="white"/>
                </a:solidFill>
                <a:latin typeface="Calibri" panose="020F0502020204030204"/>
              </a:endParaRPr>
            </a:p>
          </p:txBody>
        </p:sp>
        <p:sp>
          <p:nvSpPr>
            <p:cNvPr id="332" name="橢圓 331"/>
            <p:cNvSpPr/>
            <p:nvPr/>
          </p:nvSpPr>
          <p:spPr>
            <a:xfrm>
              <a:off x="2405946" y="5936927"/>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4">
                <a:defRPr/>
              </a:pPr>
              <a:endParaRPr lang="zh-TW" altLang="en-US" dirty="0">
                <a:solidFill>
                  <a:prstClr val="white"/>
                </a:solidFill>
                <a:latin typeface="Calibri" panose="020F0502020204030204"/>
              </a:endParaRPr>
            </a:p>
          </p:txBody>
        </p:sp>
      </p:grpSp>
      <p:sp>
        <p:nvSpPr>
          <p:cNvPr id="447" name="文字方塊 446"/>
          <p:cNvSpPr txBox="1"/>
          <p:nvPr/>
        </p:nvSpPr>
        <p:spPr>
          <a:xfrm>
            <a:off x="1803771" y="892015"/>
            <a:ext cx="1440000" cy="830977"/>
          </a:xfrm>
          <a:prstGeom prst="rect">
            <a:avLst/>
          </a:prstGeom>
        </p:spPr>
        <p:style>
          <a:lnRef idx="0">
            <a:schemeClr val="accent1"/>
          </a:lnRef>
          <a:fillRef idx="3">
            <a:schemeClr val="accent1"/>
          </a:fillRef>
          <a:effectRef idx="3">
            <a:schemeClr val="accent1"/>
          </a:effectRef>
          <a:fontRef idx="minor">
            <a:schemeClr val="lt1"/>
          </a:fontRef>
        </p:style>
        <p:txBody>
          <a:bodyPr wrap="square" lIns="91420" tIns="45710" rIns="91420" bIns="45710" rtlCol="0">
            <a:spAutoFit/>
          </a:bodyPr>
          <a:lstStyle/>
          <a:p>
            <a:pPr algn="ctr" defTabSz="914204">
              <a:defRPr/>
            </a:pPr>
            <a:r>
              <a:rPr lang="en-US" altLang="zh-TW" sz="2400" dirty="0">
                <a:solidFill>
                  <a:prstClr val="white"/>
                </a:solidFill>
                <a:latin typeface="Calibri" panose="020F0502020204030204"/>
              </a:rPr>
              <a:t>minibatch </a:t>
            </a:r>
          </a:p>
          <a:p>
            <a:pPr algn="ctr" defTabSz="914204">
              <a:defRPr/>
            </a:pPr>
            <a:r>
              <a:rPr lang="en-US" altLang="zh-TW" sz="2400" dirty="0">
                <a:solidFill>
                  <a:prstClr val="white"/>
                </a:solidFill>
                <a:latin typeface="Calibri" panose="020F0502020204030204"/>
              </a:rPr>
              <a:t>1</a:t>
            </a:r>
            <a:endParaRPr lang="zh-TW" altLang="en-US" sz="2400" baseline="-25000" dirty="0">
              <a:solidFill>
                <a:prstClr val="white"/>
              </a:solidFill>
              <a:latin typeface="Calibri" panose="020F0502020204030204"/>
            </a:endParaRPr>
          </a:p>
        </p:txBody>
      </p:sp>
      <p:grpSp>
        <p:nvGrpSpPr>
          <p:cNvPr id="452" name="群組 451"/>
          <p:cNvGrpSpPr/>
          <p:nvPr/>
        </p:nvGrpSpPr>
        <p:grpSpPr>
          <a:xfrm rot="5400000">
            <a:off x="6460257" y="2241345"/>
            <a:ext cx="2816562" cy="2026283"/>
            <a:chOff x="5238336" y="4137476"/>
            <a:chExt cx="2816562" cy="2026283"/>
          </a:xfrm>
        </p:grpSpPr>
        <p:sp>
          <p:nvSpPr>
            <p:cNvPr id="396" name="橢圓 395"/>
            <p:cNvSpPr/>
            <p:nvPr/>
          </p:nvSpPr>
          <p:spPr>
            <a:xfrm>
              <a:off x="5988865" y="4896536"/>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4">
                <a:defRPr/>
              </a:pPr>
              <a:endParaRPr lang="zh-TW" altLang="en-US">
                <a:solidFill>
                  <a:prstClr val="white"/>
                </a:solidFill>
                <a:latin typeface="Calibri" panose="020F0502020204030204"/>
              </a:endParaRPr>
            </a:p>
          </p:txBody>
        </p:sp>
        <p:sp>
          <p:nvSpPr>
            <p:cNvPr id="398" name="橢圓 397"/>
            <p:cNvSpPr/>
            <p:nvPr/>
          </p:nvSpPr>
          <p:spPr>
            <a:xfrm>
              <a:off x="7566875" y="5198141"/>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4">
                <a:defRPr/>
              </a:pPr>
              <a:endParaRPr lang="zh-TW" altLang="en-US" dirty="0">
                <a:solidFill>
                  <a:prstClr val="white"/>
                </a:solidFill>
                <a:latin typeface="Calibri" panose="020F0502020204030204"/>
              </a:endParaRPr>
            </a:p>
          </p:txBody>
        </p:sp>
        <p:sp>
          <p:nvSpPr>
            <p:cNvPr id="399" name="橢圓 398"/>
            <p:cNvSpPr/>
            <p:nvPr/>
          </p:nvSpPr>
          <p:spPr>
            <a:xfrm>
              <a:off x="7566875" y="5610981"/>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4">
                <a:defRPr/>
              </a:pPr>
              <a:endParaRPr lang="zh-TW" altLang="en-US" dirty="0">
                <a:solidFill>
                  <a:prstClr val="white"/>
                </a:solidFill>
                <a:latin typeface="Calibri" panose="020F0502020204030204"/>
              </a:endParaRPr>
            </a:p>
          </p:txBody>
        </p:sp>
        <p:sp>
          <p:nvSpPr>
            <p:cNvPr id="400" name="矩形 399"/>
            <p:cNvSpPr/>
            <p:nvPr/>
          </p:nvSpPr>
          <p:spPr>
            <a:xfrm>
              <a:off x="5238336" y="4945837"/>
              <a:ext cx="131064" cy="13106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defTabSz="914204">
                <a:defRPr/>
              </a:pPr>
              <a:endParaRPr lang="zh-TW" altLang="en-US">
                <a:solidFill>
                  <a:prstClr val="white"/>
                </a:solidFill>
                <a:latin typeface="Calibri" panose="020F0502020204030204"/>
              </a:endParaRPr>
            </a:p>
          </p:txBody>
        </p:sp>
        <p:cxnSp>
          <p:nvCxnSpPr>
            <p:cNvPr id="401" name="直線單箭頭接點 400"/>
            <p:cNvCxnSpPr>
              <a:stCxn id="400" idx="3"/>
              <a:endCxn id="396" idx="2"/>
            </p:cNvCxnSpPr>
            <p:nvPr/>
          </p:nvCxnSpPr>
          <p:spPr>
            <a:xfrm>
              <a:off x="5369400" y="5011369"/>
              <a:ext cx="619466" cy="1064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4" name="直線單箭頭接點 403"/>
            <p:cNvCxnSpPr>
              <a:stCxn id="400" idx="3"/>
            </p:cNvCxnSpPr>
            <p:nvPr/>
          </p:nvCxnSpPr>
          <p:spPr>
            <a:xfrm>
              <a:off x="5369400" y="5011369"/>
              <a:ext cx="619466" cy="104273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6" name="直線單箭頭接點 405"/>
            <p:cNvCxnSpPr>
              <a:endCxn id="398" idx="2"/>
            </p:cNvCxnSpPr>
            <p:nvPr/>
          </p:nvCxnSpPr>
          <p:spPr>
            <a:xfrm>
              <a:off x="7108244" y="5000376"/>
              <a:ext cx="458631" cy="32324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7" name="直線單箭頭接點 406"/>
            <p:cNvCxnSpPr>
              <a:endCxn id="399" idx="2"/>
            </p:cNvCxnSpPr>
            <p:nvPr/>
          </p:nvCxnSpPr>
          <p:spPr>
            <a:xfrm>
              <a:off x="7108245" y="5022010"/>
              <a:ext cx="458630" cy="71444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1" name="直線單箭頭接點 410"/>
            <p:cNvCxnSpPr>
              <a:endCxn id="398" idx="2"/>
            </p:cNvCxnSpPr>
            <p:nvPr/>
          </p:nvCxnSpPr>
          <p:spPr>
            <a:xfrm flipV="1">
              <a:off x="7108244" y="5323616"/>
              <a:ext cx="458631" cy="7168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2" name="直線單箭頭接點 411"/>
            <p:cNvCxnSpPr>
              <a:endCxn id="399" idx="2"/>
            </p:cNvCxnSpPr>
            <p:nvPr/>
          </p:nvCxnSpPr>
          <p:spPr>
            <a:xfrm flipV="1">
              <a:off x="7108245" y="5736456"/>
              <a:ext cx="458630" cy="31765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3" name="直線單箭頭接點 412"/>
            <p:cNvCxnSpPr>
              <a:stCxn id="417" idx="2"/>
              <a:endCxn id="396" idx="2"/>
            </p:cNvCxnSpPr>
            <p:nvPr/>
          </p:nvCxnSpPr>
          <p:spPr>
            <a:xfrm flipV="1">
              <a:off x="5303868" y="5022010"/>
              <a:ext cx="684997" cy="39332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6" name="直線單箭頭接點 415"/>
            <p:cNvCxnSpPr>
              <a:stCxn id="417" idx="3"/>
            </p:cNvCxnSpPr>
            <p:nvPr/>
          </p:nvCxnSpPr>
          <p:spPr>
            <a:xfrm>
              <a:off x="5369400" y="5349800"/>
              <a:ext cx="619466" cy="70430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7" name="矩形 416"/>
            <p:cNvSpPr/>
            <p:nvPr/>
          </p:nvSpPr>
          <p:spPr>
            <a:xfrm>
              <a:off x="5238336" y="5284268"/>
              <a:ext cx="131064" cy="13106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defTabSz="914204">
                <a:defRPr/>
              </a:pPr>
              <a:endParaRPr lang="zh-TW" altLang="en-US">
                <a:solidFill>
                  <a:prstClr val="white"/>
                </a:solidFill>
                <a:latin typeface="Calibri" panose="020F0502020204030204"/>
              </a:endParaRPr>
            </a:p>
          </p:txBody>
        </p:sp>
        <p:sp>
          <p:nvSpPr>
            <p:cNvPr id="418" name="橢圓 417"/>
            <p:cNvSpPr/>
            <p:nvPr/>
          </p:nvSpPr>
          <p:spPr>
            <a:xfrm>
              <a:off x="6857296" y="4879452"/>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4">
                <a:defRPr/>
              </a:pPr>
              <a:endParaRPr lang="zh-TW" altLang="en-US">
                <a:solidFill>
                  <a:prstClr val="white"/>
                </a:solidFill>
                <a:latin typeface="Calibri" panose="020F0502020204030204"/>
              </a:endParaRPr>
            </a:p>
          </p:txBody>
        </p:sp>
        <p:sp>
          <p:nvSpPr>
            <p:cNvPr id="421" name="橢圓 420"/>
            <p:cNvSpPr/>
            <p:nvPr/>
          </p:nvSpPr>
          <p:spPr>
            <a:xfrm>
              <a:off x="6857296" y="5911548"/>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4">
                <a:defRPr/>
              </a:pPr>
              <a:endParaRPr lang="zh-TW" altLang="en-US" dirty="0">
                <a:solidFill>
                  <a:prstClr val="white"/>
                </a:solidFill>
                <a:latin typeface="Calibri" panose="020F0502020204030204"/>
              </a:endParaRPr>
            </a:p>
          </p:txBody>
        </p:sp>
        <p:sp>
          <p:nvSpPr>
            <p:cNvPr id="422" name="矩形 421"/>
            <p:cNvSpPr/>
            <p:nvPr/>
          </p:nvSpPr>
          <p:spPr>
            <a:xfrm>
              <a:off x="5238336" y="5655604"/>
              <a:ext cx="131064" cy="13106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defTabSz="914204">
                <a:defRPr/>
              </a:pPr>
              <a:endParaRPr lang="zh-TW" altLang="en-US">
                <a:solidFill>
                  <a:prstClr val="white"/>
                </a:solidFill>
                <a:latin typeface="Calibri" panose="020F0502020204030204"/>
              </a:endParaRPr>
            </a:p>
          </p:txBody>
        </p:sp>
        <p:sp>
          <p:nvSpPr>
            <p:cNvPr id="423" name="矩形 422"/>
            <p:cNvSpPr/>
            <p:nvPr/>
          </p:nvSpPr>
          <p:spPr>
            <a:xfrm>
              <a:off x="5238336" y="5989938"/>
              <a:ext cx="131064" cy="13106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defTabSz="914204">
                <a:defRPr/>
              </a:pPr>
              <a:endParaRPr lang="zh-TW" altLang="en-US">
                <a:solidFill>
                  <a:prstClr val="white"/>
                </a:solidFill>
                <a:latin typeface="Calibri" panose="020F0502020204030204"/>
              </a:endParaRPr>
            </a:p>
          </p:txBody>
        </p:sp>
        <p:cxnSp>
          <p:nvCxnSpPr>
            <p:cNvPr id="424" name="直線單箭頭接點 423"/>
            <p:cNvCxnSpPr>
              <a:stCxn id="423" idx="3"/>
            </p:cNvCxnSpPr>
            <p:nvPr/>
          </p:nvCxnSpPr>
          <p:spPr>
            <a:xfrm flipV="1">
              <a:off x="5369400" y="6054106"/>
              <a:ext cx="619466" cy="136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5" name="直線單箭頭接點 424"/>
            <p:cNvCxnSpPr>
              <a:stCxn id="422" idx="3"/>
            </p:cNvCxnSpPr>
            <p:nvPr/>
          </p:nvCxnSpPr>
          <p:spPr>
            <a:xfrm>
              <a:off x="5369400" y="5721136"/>
              <a:ext cx="619466" cy="3329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8" name="直線單箭頭接點 427"/>
            <p:cNvCxnSpPr>
              <a:stCxn id="423" idx="3"/>
              <a:endCxn id="396" idx="2"/>
            </p:cNvCxnSpPr>
            <p:nvPr/>
          </p:nvCxnSpPr>
          <p:spPr>
            <a:xfrm flipV="1">
              <a:off x="5369400" y="5022010"/>
              <a:ext cx="619466" cy="103346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0" name="直線單箭頭接點 429"/>
            <p:cNvCxnSpPr>
              <a:stCxn id="422" idx="3"/>
              <a:endCxn id="396" idx="2"/>
            </p:cNvCxnSpPr>
            <p:nvPr/>
          </p:nvCxnSpPr>
          <p:spPr>
            <a:xfrm flipV="1">
              <a:off x="5369400" y="5022010"/>
              <a:ext cx="619466" cy="69912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1" name="直線單箭頭接點 430"/>
            <p:cNvCxnSpPr/>
            <p:nvPr/>
          </p:nvCxnSpPr>
          <p:spPr>
            <a:xfrm>
              <a:off x="6239814" y="5011369"/>
              <a:ext cx="619466" cy="1064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4" name="直線單箭頭接點 433"/>
            <p:cNvCxnSpPr/>
            <p:nvPr/>
          </p:nvCxnSpPr>
          <p:spPr>
            <a:xfrm>
              <a:off x="6239814" y="5011369"/>
              <a:ext cx="619466" cy="104273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8" name="直線單箭頭接點 437"/>
            <p:cNvCxnSpPr/>
            <p:nvPr/>
          </p:nvCxnSpPr>
          <p:spPr>
            <a:xfrm flipV="1">
              <a:off x="6239814" y="6054106"/>
              <a:ext cx="619466" cy="136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2" name="直線單箭頭接點 441"/>
            <p:cNvCxnSpPr/>
            <p:nvPr/>
          </p:nvCxnSpPr>
          <p:spPr>
            <a:xfrm flipV="1">
              <a:off x="6239814" y="5022010"/>
              <a:ext cx="619466" cy="103346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5" name="直線單箭頭接點 444"/>
            <p:cNvCxnSpPr/>
            <p:nvPr/>
          </p:nvCxnSpPr>
          <p:spPr>
            <a:xfrm>
              <a:off x="7825583" y="5329802"/>
              <a:ext cx="229315"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6" name="直線單箭頭接點 445"/>
            <p:cNvCxnSpPr/>
            <p:nvPr/>
          </p:nvCxnSpPr>
          <p:spPr>
            <a:xfrm>
              <a:off x="7825583" y="5743598"/>
              <a:ext cx="229315"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1" name="橢圓 390"/>
            <p:cNvSpPr/>
            <p:nvPr/>
          </p:nvSpPr>
          <p:spPr>
            <a:xfrm>
              <a:off x="5984094" y="5912810"/>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4">
                <a:defRPr/>
              </a:pPr>
              <a:endParaRPr lang="zh-TW" altLang="en-US" dirty="0">
                <a:solidFill>
                  <a:prstClr val="white"/>
                </a:solidFill>
                <a:latin typeface="Calibri" panose="020F0502020204030204"/>
              </a:endParaRPr>
            </a:p>
          </p:txBody>
        </p:sp>
        <p:sp>
          <p:nvSpPr>
            <p:cNvPr id="449" name="文字方塊 448"/>
            <p:cNvSpPr txBox="1"/>
            <p:nvPr/>
          </p:nvSpPr>
          <p:spPr>
            <a:xfrm>
              <a:off x="6063857" y="4137476"/>
              <a:ext cx="964273" cy="523220"/>
            </a:xfrm>
            <a:prstGeom prst="rect">
              <a:avLst/>
            </a:prstGeom>
            <a:noFill/>
          </p:spPr>
          <p:txBody>
            <a:bodyPr wrap="square" rtlCol="0">
              <a:spAutoFit/>
            </a:bodyPr>
            <a:lstStyle/>
            <a:p>
              <a:pPr defTabSz="914204">
                <a:defRPr/>
              </a:pPr>
              <a:r>
                <a:rPr lang="en-US" altLang="zh-TW" sz="2800" dirty="0">
                  <a:solidFill>
                    <a:prstClr val="black"/>
                  </a:solidFill>
                  <a:latin typeface="Calibri" panose="020F0502020204030204"/>
                </a:rPr>
                <a:t>……</a:t>
              </a:r>
              <a:endParaRPr lang="zh-TW" altLang="en-US" sz="2800" dirty="0">
                <a:solidFill>
                  <a:prstClr val="black"/>
                </a:solidFill>
                <a:latin typeface="Calibri" panose="020F0502020204030204"/>
              </a:endParaRPr>
            </a:p>
          </p:txBody>
        </p:sp>
      </p:grpSp>
      <p:sp>
        <p:nvSpPr>
          <p:cNvPr id="453" name="文字方塊 452"/>
          <p:cNvSpPr txBox="1"/>
          <p:nvPr/>
        </p:nvSpPr>
        <p:spPr>
          <a:xfrm>
            <a:off x="2591740" y="4781839"/>
            <a:ext cx="7351603" cy="523200"/>
          </a:xfrm>
          <a:prstGeom prst="rect">
            <a:avLst/>
          </a:prstGeom>
          <a:noFill/>
        </p:spPr>
        <p:txBody>
          <a:bodyPr wrap="square" lIns="91420" tIns="45710" rIns="91420" bIns="45710" rtlCol="0">
            <a:spAutoFit/>
          </a:bodyPr>
          <a:lstStyle/>
          <a:p>
            <a:pPr marL="285689" indent="-285689" defTabSz="914204">
              <a:buFont typeface="Wingdings" panose="05000000000000000000" pitchFamily="2" charset="2"/>
              <a:buChar char="Ø"/>
              <a:defRPr/>
            </a:pPr>
            <a:r>
              <a:rPr lang="en-US" altLang="zh-TW" sz="2800" dirty="0">
                <a:solidFill>
                  <a:prstClr val="black"/>
                </a:solidFill>
                <a:latin typeface="Calibri" panose="020F0502020204030204"/>
              </a:rPr>
              <a:t>Using one mini-batch to train one network</a:t>
            </a:r>
            <a:endParaRPr lang="zh-TW" altLang="en-US" sz="2800" dirty="0">
              <a:solidFill>
                <a:prstClr val="black"/>
              </a:solidFill>
              <a:latin typeface="Calibri" panose="020F0502020204030204"/>
            </a:endParaRPr>
          </a:p>
        </p:txBody>
      </p:sp>
      <p:sp>
        <p:nvSpPr>
          <p:cNvPr id="454" name="文字方塊 453"/>
          <p:cNvSpPr txBox="1"/>
          <p:nvPr/>
        </p:nvSpPr>
        <p:spPr>
          <a:xfrm>
            <a:off x="2566473" y="5245466"/>
            <a:ext cx="7018866" cy="523200"/>
          </a:xfrm>
          <a:prstGeom prst="rect">
            <a:avLst/>
          </a:prstGeom>
          <a:noFill/>
        </p:spPr>
        <p:txBody>
          <a:bodyPr wrap="square" lIns="91420" tIns="45710" rIns="91420" bIns="45710" rtlCol="0">
            <a:spAutoFit/>
          </a:bodyPr>
          <a:lstStyle/>
          <a:p>
            <a:pPr marL="285689" indent="-285689" defTabSz="914204">
              <a:buFont typeface="Wingdings" panose="05000000000000000000" pitchFamily="2" charset="2"/>
              <a:buChar char="Ø"/>
              <a:defRPr/>
            </a:pPr>
            <a:r>
              <a:rPr lang="en-US" altLang="zh-TW" sz="2800" dirty="0">
                <a:solidFill>
                  <a:prstClr val="black"/>
                </a:solidFill>
                <a:latin typeface="Calibri" panose="020F0502020204030204"/>
              </a:rPr>
              <a:t>Some parameters in the network are shared</a:t>
            </a:r>
            <a:endParaRPr lang="zh-TW" altLang="en-US" sz="2800" dirty="0">
              <a:solidFill>
                <a:prstClr val="black"/>
              </a:solidFill>
              <a:latin typeface="Calibri" panose="020F0502020204030204"/>
            </a:endParaRPr>
          </a:p>
        </p:txBody>
      </p:sp>
      <p:sp>
        <p:nvSpPr>
          <p:cNvPr id="455" name="文字方塊 454"/>
          <p:cNvSpPr txBox="1"/>
          <p:nvPr/>
        </p:nvSpPr>
        <p:spPr>
          <a:xfrm>
            <a:off x="3461204" y="887685"/>
            <a:ext cx="1440000" cy="830977"/>
          </a:xfrm>
          <a:prstGeom prst="rect">
            <a:avLst/>
          </a:prstGeom>
        </p:spPr>
        <p:style>
          <a:lnRef idx="0">
            <a:schemeClr val="accent1"/>
          </a:lnRef>
          <a:fillRef idx="3">
            <a:schemeClr val="accent1"/>
          </a:fillRef>
          <a:effectRef idx="3">
            <a:schemeClr val="accent1"/>
          </a:effectRef>
          <a:fontRef idx="minor">
            <a:schemeClr val="lt1"/>
          </a:fontRef>
        </p:style>
        <p:txBody>
          <a:bodyPr wrap="square" lIns="91420" tIns="45710" rIns="91420" bIns="45710" rtlCol="0">
            <a:spAutoFit/>
          </a:bodyPr>
          <a:lstStyle/>
          <a:p>
            <a:pPr algn="ctr" defTabSz="914204">
              <a:defRPr/>
            </a:pPr>
            <a:r>
              <a:rPr lang="en-US" altLang="zh-TW" sz="2400" dirty="0">
                <a:solidFill>
                  <a:prstClr val="white"/>
                </a:solidFill>
                <a:latin typeface="Calibri" panose="020F0502020204030204"/>
              </a:rPr>
              <a:t>minibatch </a:t>
            </a:r>
          </a:p>
          <a:p>
            <a:pPr algn="ctr" defTabSz="914204">
              <a:defRPr/>
            </a:pPr>
            <a:r>
              <a:rPr lang="en-US" altLang="zh-TW" sz="2400" dirty="0">
                <a:solidFill>
                  <a:prstClr val="white"/>
                </a:solidFill>
                <a:latin typeface="Calibri" panose="020F0502020204030204"/>
              </a:rPr>
              <a:t>2</a:t>
            </a:r>
            <a:endParaRPr lang="zh-TW" altLang="en-US" sz="2400" baseline="-25000" dirty="0">
              <a:solidFill>
                <a:prstClr val="white"/>
              </a:solidFill>
              <a:latin typeface="Calibri" panose="020F0502020204030204"/>
            </a:endParaRPr>
          </a:p>
        </p:txBody>
      </p:sp>
      <p:sp>
        <p:nvSpPr>
          <p:cNvPr id="456" name="文字方塊 455"/>
          <p:cNvSpPr txBox="1"/>
          <p:nvPr/>
        </p:nvSpPr>
        <p:spPr>
          <a:xfrm>
            <a:off x="5112938" y="892015"/>
            <a:ext cx="1440000" cy="830977"/>
          </a:xfrm>
          <a:prstGeom prst="rect">
            <a:avLst/>
          </a:prstGeom>
        </p:spPr>
        <p:style>
          <a:lnRef idx="0">
            <a:schemeClr val="accent1"/>
          </a:lnRef>
          <a:fillRef idx="3">
            <a:schemeClr val="accent1"/>
          </a:fillRef>
          <a:effectRef idx="3">
            <a:schemeClr val="accent1"/>
          </a:effectRef>
          <a:fontRef idx="minor">
            <a:schemeClr val="lt1"/>
          </a:fontRef>
        </p:style>
        <p:txBody>
          <a:bodyPr wrap="square" lIns="91420" tIns="45710" rIns="91420" bIns="45710" rtlCol="0">
            <a:spAutoFit/>
          </a:bodyPr>
          <a:lstStyle/>
          <a:p>
            <a:pPr algn="ctr" defTabSz="914204">
              <a:defRPr/>
            </a:pPr>
            <a:r>
              <a:rPr lang="en-US" altLang="zh-TW" sz="2400" dirty="0">
                <a:solidFill>
                  <a:prstClr val="white"/>
                </a:solidFill>
                <a:latin typeface="Calibri" panose="020F0502020204030204"/>
              </a:rPr>
              <a:t>minibatch </a:t>
            </a:r>
          </a:p>
          <a:p>
            <a:pPr algn="ctr" defTabSz="914204">
              <a:defRPr/>
            </a:pPr>
            <a:r>
              <a:rPr lang="en-US" altLang="zh-TW" sz="2400" dirty="0">
                <a:solidFill>
                  <a:prstClr val="white"/>
                </a:solidFill>
                <a:latin typeface="Calibri" panose="020F0502020204030204"/>
              </a:rPr>
              <a:t>3</a:t>
            </a:r>
            <a:endParaRPr lang="zh-TW" altLang="en-US" sz="2400" baseline="-25000" dirty="0">
              <a:solidFill>
                <a:prstClr val="white"/>
              </a:solidFill>
              <a:latin typeface="Calibri" panose="020F0502020204030204"/>
            </a:endParaRPr>
          </a:p>
        </p:txBody>
      </p:sp>
      <p:sp>
        <p:nvSpPr>
          <p:cNvPr id="457" name="文字方塊 456"/>
          <p:cNvSpPr txBox="1"/>
          <p:nvPr/>
        </p:nvSpPr>
        <p:spPr>
          <a:xfrm>
            <a:off x="6761896" y="873984"/>
            <a:ext cx="1440000" cy="830977"/>
          </a:xfrm>
          <a:prstGeom prst="rect">
            <a:avLst/>
          </a:prstGeom>
        </p:spPr>
        <p:style>
          <a:lnRef idx="0">
            <a:schemeClr val="accent1"/>
          </a:lnRef>
          <a:fillRef idx="3">
            <a:schemeClr val="accent1"/>
          </a:fillRef>
          <a:effectRef idx="3">
            <a:schemeClr val="accent1"/>
          </a:effectRef>
          <a:fontRef idx="minor">
            <a:schemeClr val="lt1"/>
          </a:fontRef>
        </p:style>
        <p:txBody>
          <a:bodyPr wrap="square" lIns="91420" tIns="45710" rIns="91420" bIns="45710" rtlCol="0">
            <a:spAutoFit/>
          </a:bodyPr>
          <a:lstStyle/>
          <a:p>
            <a:pPr algn="ctr" defTabSz="914204">
              <a:defRPr/>
            </a:pPr>
            <a:r>
              <a:rPr lang="en-US" altLang="zh-TW" sz="2400" dirty="0">
                <a:solidFill>
                  <a:prstClr val="white"/>
                </a:solidFill>
                <a:latin typeface="Calibri" panose="020F0502020204030204"/>
              </a:rPr>
              <a:t>minibatch </a:t>
            </a:r>
          </a:p>
          <a:p>
            <a:pPr algn="ctr" defTabSz="914204">
              <a:defRPr/>
            </a:pPr>
            <a:r>
              <a:rPr lang="en-US" altLang="zh-TW" sz="2400" dirty="0">
                <a:solidFill>
                  <a:prstClr val="white"/>
                </a:solidFill>
                <a:latin typeface="Calibri" panose="020F0502020204030204"/>
              </a:rPr>
              <a:t>4</a:t>
            </a:r>
            <a:endParaRPr lang="zh-TW" altLang="en-US" sz="2400" baseline="-25000" dirty="0">
              <a:solidFill>
                <a:prstClr val="white"/>
              </a:solidFill>
              <a:latin typeface="Calibri" panose="020F0502020204030204"/>
            </a:endParaRPr>
          </a:p>
        </p:txBody>
      </p:sp>
      <p:sp>
        <p:nvSpPr>
          <p:cNvPr id="515" name="文字方塊 514"/>
          <p:cNvSpPr txBox="1"/>
          <p:nvPr/>
        </p:nvSpPr>
        <p:spPr>
          <a:xfrm>
            <a:off x="8612445" y="2019743"/>
            <a:ext cx="1828800" cy="523200"/>
          </a:xfrm>
          <a:prstGeom prst="rect">
            <a:avLst/>
          </a:prstGeom>
          <a:noFill/>
        </p:spPr>
        <p:txBody>
          <a:bodyPr wrap="square" lIns="91420" tIns="45710" rIns="91420" bIns="45710" rtlCol="0">
            <a:spAutoFit/>
          </a:bodyPr>
          <a:lstStyle/>
          <a:p>
            <a:pPr algn="ctr" defTabSz="914204">
              <a:defRPr/>
            </a:pPr>
            <a:r>
              <a:rPr lang="en-US" altLang="zh-TW" sz="2800" b="1" dirty="0">
                <a:solidFill>
                  <a:prstClr val="black"/>
                </a:solidFill>
                <a:latin typeface="Calibri" panose="020F0502020204030204"/>
              </a:rPr>
              <a:t>M</a:t>
            </a:r>
            <a:r>
              <a:rPr lang="en-US" altLang="zh-TW" sz="2800" dirty="0">
                <a:solidFill>
                  <a:prstClr val="black"/>
                </a:solidFill>
                <a:latin typeface="Calibri" panose="020F0502020204030204"/>
              </a:rPr>
              <a:t> neurons</a:t>
            </a:r>
            <a:endParaRPr lang="zh-TW" altLang="en-US" sz="2800" dirty="0">
              <a:solidFill>
                <a:prstClr val="black"/>
              </a:solidFill>
              <a:latin typeface="Calibri" panose="020F0502020204030204"/>
            </a:endParaRPr>
          </a:p>
        </p:txBody>
      </p:sp>
      <p:sp>
        <p:nvSpPr>
          <p:cNvPr id="516" name="文字方塊 515"/>
          <p:cNvSpPr txBox="1"/>
          <p:nvPr/>
        </p:nvSpPr>
        <p:spPr>
          <a:xfrm>
            <a:off x="8612445" y="3430105"/>
            <a:ext cx="1828800" cy="954087"/>
          </a:xfrm>
          <a:prstGeom prst="rect">
            <a:avLst/>
          </a:prstGeom>
          <a:noFill/>
        </p:spPr>
        <p:txBody>
          <a:bodyPr wrap="square" lIns="91420" tIns="45710" rIns="91420" bIns="45710" rtlCol="0">
            <a:spAutoFit/>
          </a:bodyPr>
          <a:lstStyle/>
          <a:p>
            <a:pPr algn="ctr" defTabSz="914204">
              <a:defRPr/>
            </a:pPr>
            <a:r>
              <a:rPr lang="en-US" altLang="zh-TW" sz="2800" dirty="0">
                <a:solidFill>
                  <a:prstClr val="black"/>
                </a:solidFill>
                <a:latin typeface="Calibri" panose="020F0502020204030204"/>
              </a:rPr>
              <a:t>2</a:t>
            </a:r>
            <a:r>
              <a:rPr lang="en-US" altLang="zh-TW" sz="2800" b="1" baseline="30000" dirty="0">
                <a:solidFill>
                  <a:prstClr val="black"/>
                </a:solidFill>
                <a:latin typeface="Calibri" panose="020F0502020204030204"/>
              </a:rPr>
              <a:t>M</a:t>
            </a:r>
            <a:r>
              <a:rPr lang="en-US" altLang="zh-TW" sz="2800" baseline="30000" dirty="0">
                <a:solidFill>
                  <a:prstClr val="black"/>
                </a:solidFill>
                <a:latin typeface="Calibri" panose="020F0502020204030204"/>
              </a:rPr>
              <a:t> </a:t>
            </a:r>
            <a:r>
              <a:rPr lang="en-US" altLang="zh-TW" sz="2800" dirty="0">
                <a:solidFill>
                  <a:prstClr val="black"/>
                </a:solidFill>
                <a:latin typeface="Calibri" panose="020F0502020204030204"/>
              </a:rPr>
              <a:t>possible networks</a:t>
            </a:r>
            <a:endParaRPr lang="zh-TW" altLang="en-US" sz="2800" baseline="30000" dirty="0">
              <a:solidFill>
                <a:prstClr val="black"/>
              </a:solidFill>
              <a:latin typeface="Calibri" panose="020F0502020204030204"/>
            </a:endParaRPr>
          </a:p>
        </p:txBody>
      </p:sp>
      <p:sp>
        <p:nvSpPr>
          <p:cNvPr id="517" name="向下箭號 516"/>
          <p:cNvSpPr/>
          <p:nvPr/>
        </p:nvSpPr>
        <p:spPr>
          <a:xfrm>
            <a:off x="9262856" y="2542963"/>
            <a:ext cx="501874" cy="88714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lIns="91420" tIns="45710" rIns="91420" bIns="45710" rtlCol="0" anchor="ctr"/>
          <a:lstStyle/>
          <a:p>
            <a:pPr algn="ctr" defTabSz="914204">
              <a:defRPr/>
            </a:pPr>
            <a:endParaRPr lang="zh-TW" altLang="en-US">
              <a:solidFill>
                <a:prstClr val="white"/>
              </a:solidFill>
              <a:latin typeface="Calibri" panose="020F0502020204030204"/>
            </a:endParaRPr>
          </a:p>
        </p:txBody>
      </p:sp>
    </p:spTree>
    <p:extLst>
      <p:ext uri="{BB962C8B-B14F-4D97-AF65-F5344CB8AC3E}">
        <p14:creationId xmlns:p14="http://schemas.microsoft.com/office/powerpoint/2010/main" val="1954355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5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5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5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5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1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1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5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 grpId="0"/>
      <p:bldP spid="447" grpId="0" animBg="1"/>
      <p:bldP spid="453" grpId="0"/>
      <p:bldP spid="454" grpId="0"/>
      <p:bldP spid="455" grpId="0" animBg="1"/>
      <p:bldP spid="456" grpId="0" animBg="1"/>
      <p:bldP spid="457" grpId="0" animBg="1"/>
      <p:bldP spid="515" grpId="0"/>
      <p:bldP spid="516" grpId="0"/>
      <p:bldP spid="5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p:cNvSpPr/>
          <p:nvPr/>
        </p:nvSpPr>
        <p:spPr>
          <a:xfrm>
            <a:off x="7086189" y="1609138"/>
            <a:ext cx="3330744" cy="3248773"/>
          </a:xfrm>
          <a:prstGeom prst="rect">
            <a:avLst/>
          </a:prstGeom>
          <a:noFill/>
          <a:ln w="57150">
            <a:solidFill>
              <a:srgbClr val="FF0000"/>
            </a:solidFill>
          </a:ln>
        </p:spPr>
        <p:style>
          <a:lnRef idx="1">
            <a:schemeClr val="accent1"/>
          </a:lnRef>
          <a:fillRef idx="2">
            <a:schemeClr val="accent1"/>
          </a:fillRef>
          <a:effectRef idx="1">
            <a:schemeClr val="accent1"/>
          </a:effectRef>
          <a:fontRef idx="minor">
            <a:schemeClr val="dk1"/>
          </a:fontRef>
        </p:style>
        <p:txBody>
          <a:bodyPr lIns="91420" tIns="45710" rIns="91420" bIns="45710" rtlCol="0" anchor="ctr"/>
          <a:lstStyle/>
          <a:p>
            <a:pPr algn="ctr" defTabSz="914204">
              <a:defRPr/>
            </a:pPr>
            <a:endParaRPr lang="zh-TW" altLang="en-US">
              <a:solidFill>
                <a:prstClr val="black"/>
              </a:solidFill>
              <a:latin typeface="Calibri" panose="020F0502020204030204"/>
            </a:endParaRPr>
          </a:p>
        </p:txBody>
      </p:sp>
      <p:grpSp>
        <p:nvGrpSpPr>
          <p:cNvPr id="448" name="群組 447"/>
          <p:cNvGrpSpPr/>
          <p:nvPr/>
        </p:nvGrpSpPr>
        <p:grpSpPr>
          <a:xfrm rot="5400000">
            <a:off x="1157291" y="2646966"/>
            <a:ext cx="2816562" cy="1283045"/>
            <a:chOff x="1660188" y="3148756"/>
            <a:chExt cx="2816562" cy="1283045"/>
          </a:xfrm>
        </p:grpSpPr>
        <p:sp>
          <p:nvSpPr>
            <p:cNvPr id="9" name="橢圓 8"/>
            <p:cNvSpPr/>
            <p:nvPr/>
          </p:nvSpPr>
          <p:spPr>
            <a:xfrm>
              <a:off x="2410717" y="3510713"/>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4">
                <a:defRPr/>
              </a:pPr>
              <a:endParaRPr lang="zh-TW" altLang="en-US" dirty="0">
                <a:solidFill>
                  <a:prstClr val="white"/>
                </a:solidFill>
                <a:latin typeface="Calibri" panose="020F0502020204030204"/>
              </a:endParaRPr>
            </a:p>
          </p:txBody>
        </p:sp>
        <p:sp>
          <p:nvSpPr>
            <p:cNvPr id="12" name="橢圓 11"/>
            <p:cNvSpPr/>
            <p:nvPr/>
          </p:nvSpPr>
          <p:spPr>
            <a:xfrm>
              <a:off x="3988727" y="3467445"/>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4">
                <a:defRPr/>
              </a:pPr>
              <a:endParaRPr lang="zh-TW" altLang="en-US" dirty="0">
                <a:solidFill>
                  <a:prstClr val="white"/>
                </a:solidFill>
                <a:latin typeface="Calibri" panose="020F0502020204030204"/>
              </a:endParaRPr>
            </a:p>
          </p:txBody>
        </p:sp>
        <p:sp>
          <p:nvSpPr>
            <p:cNvPr id="13" name="橢圓 12"/>
            <p:cNvSpPr/>
            <p:nvPr/>
          </p:nvSpPr>
          <p:spPr>
            <a:xfrm>
              <a:off x="3988727" y="3880285"/>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4">
                <a:defRPr/>
              </a:pPr>
              <a:endParaRPr lang="zh-TW" altLang="en-US" dirty="0">
                <a:solidFill>
                  <a:prstClr val="white"/>
                </a:solidFill>
                <a:latin typeface="Calibri" panose="020F0502020204030204"/>
              </a:endParaRPr>
            </a:p>
          </p:txBody>
        </p:sp>
        <p:sp>
          <p:nvSpPr>
            <p:cNvPr id="14" name="矩形 13"/>
            <p:cNvSpPr/>
            <p:nvPr/>
          </p:nvSpPr>
          <p:spPr>
            <a:xfrm>
              <a:off x="1660188" y="3215141"/>
              <a:ext cx="131064" cy="13106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defTabSz="914204">
                <a:defRPr/>
              </a:pPr>
              <a:endParaRPr lang="zh-TW" altLang="en-US">
                <a:solidFill>
                  <a:prstClr val="white"/>
                </a:solidFill>
                <a:latin typeface="Calibri" panose="020F0502020204030204"/>
              </a:endParaRPr>
            </a:p>
          </p:txBody>
        </p:sp>
        <p:cxnSp>
          <p:nvCxnSpPr>
            <p:cNvPr id="16" name="直線單箭頭接點 15"/>
            <p:cNvCxnSpPr>
              <a:stCxn id="14" idx="3"/>
              <a:endCxn id="9" idx="2"/>
            </p:cNvCxnSpPr>
            <p:nvPr/>
          </p:nvCxnSpPr>
          <p:spPr>
            <a:xfrm>
              <a:off x="1791252" y="3280673"/>
              <a:ext cx="619466" cy="35551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單箭頭接點 16"/>
            <p:cNvCxnSpPr>
              <a:stCxn id="14" idx="3"/>
            </p:cNvCxnSpPr>
            <p:nvPr/>
          </p:nvCxnSpPr>
          <p:spPr>
            <a:xfrm>
              <a:off x="1791252" y="3280673"/>
              <a:ext cx="619466" cy="69912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單箭頭接點 18"/>
            <p:cNvCxnSpPr>
              <a:endCxn id="12" idx="2"/>
            </p:cNvCxnSpPr>
            <p:nvPr/>
          </p:nvCxnSpPr>
          <p:spPr>
            <a:xfrm flipV="1">
              <a:off x="3530097" y="3592920"/>
              <a:ext cx="458630" cy="5236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單箭頭接點 19"/>
            <p:cNvCxnSpPr>
              <a:endCxn id="12" idx="2"/>
            </p:cNvCxnSpPr>
            <p:nvPr/>
          </p:nvCxnSpPr>
          <p:spPr>
            <a:xfrm>
              <a:off x="3530096" y="3269680"/>
              <a:ext cx="458631" cy="32324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單箭頭接點 20"/>
            <p:cNvCxnSpPr>
              <a:endCxn id="13" idx="2"/>
            </p:cNvCxnSpPr>
            <p:nvPr/>
          </p:nvCxnSpPr>
          <p:spPr>
            <a:xfrm>
              <a:off x="3530097" y="3291314"/>
              <a:ext cx="458630" cy="71444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單箭頭接點 21"/>
            <p:cNvCxnSpPr>
              <a:endCxn id="13" idx="2"/>
            </p:cNvCxnSpPr>
            <p:nvPr/>
          </p:nvCxnSpPr>
          <p:spPr>
            <a:xfrm>
              <a:off x="3530096" y="3662777"/>
              <a:ext cx="458631" cy="34298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p:cNvCxnSpPr>
              <a:endCxn id="12" idx="2"/>
            </p:cNvCxnSpPr>
            <p:nvPr/>
          </p:nvCxnSpPr>
          <p:spPr>
            <a:xfrm flipV="1">
              <a:off x="3530097" y="3592920"/>
              <a:ext cx="458630" cy="38687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單箭頭接點 23"/>
            <p:cNvCxnSpPr>
              <a:endCxn id="13" idx="2"/>
            </p:cNvCxnSpPr>
            <p:nvPr/>
          </p:nvCxnSpPr>
          <p:spPr>
            <a:xfrm>
              <a:off x="3530097" y="3979799"/>
              <a:ext cx="458630" cy="2596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單箭頭接點 24"/>
            <p:cNvCxnSpPr>
              <a:endCxn id="12" idx="2"/>
            </p:cNvCxnSpPr>
            <p:nvPr/>
          </p:nvCxnSpPr>
          <p:spPr>
            <a:xfrm flipV="1">
              <a:off x="3530096" y="3592920"/>
              <a:ext cx="458631" cy="7168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單箭頭接點 25"/>
            <p:cNvCxnSpPr>
              <a:endCxn id="13" idx="2"/>
            </p:cNvCxnSpPr>
            <p:nvPr/>
          </p:nvCxnSpPr>
          <p:spPr>
            <a:xfrm flipV="1">
              <a:off x="3530097" y="4005760"/>
              <a:ext cx="458630" cy="31765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橢圓 31"/>
            <p:cNvSpPr/>
            <p:nvPr/>
          </p:nvSpPr>
          <p:spPr>
            <a:xfrm>
              <a:off x="3279148" y="3148756"/>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4">
                <a:defRPr/>
              </a:pPr>
              <a:endParaRPr lang="zh-TW" altLang="en-US">
                <a:solidFill>
                  <a:prstClr val="white"/>
                </a:solidFill>
                <a:latin typeface="Calibri" panose="020F0502020204030204"/>
              </a:endParaRPr>
            </a:p>
          </p:txBody>
        </p:sp>
        <p:sp>
          <p:nvSpPr>
            <p:cNvPr id="33" name="橢圓 32"/>
            <p:cNvSpPr/>
            <p:nvPr/>
          </p:nvSpPr>
          <p:spPr>
            <a:xfrm>
              <a:off x="3279148" y="3493630"/>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4">
                <a:defRPr/>
              </a:pPr>
              <a:endParaRPr lang="zh-TW" altLang="en-US" dirty="0">
                <a:solidFill>
                  <a:prstClr val="white"/>
                </a:solidFill>
                <a:latin typeface="Calibri" panose="020F0502020204030204"/>
              </a:endParaRPr>
            </a:p>
          </p:txBody>
        </p:sp>
        <p:sp>
          <p:nvSpPr>
            <p:cNvPr id="34" name="橢圓 33"/>
            <p:cNvSpPr/>
            <p:nvPr/>
          </p:nvSpPr>
          <p:spPr>
            <a:xfrm>
              <a:off x="3279148" y="3837241"/>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4">
                <a:defRPr/>
              </a:pPr>
              <a:endParaRPr lang="zh-TW" altLang="en-US" dirty="0">
                <a:solidFill>
                  <a:prstClr val="white"/>
                </a:solidFill>
                <a:latin typeface="Calibri" panose="020F0502020204030204"/>
              </a:endParaRPr>
            </a:p>
          </p:txBody>
        </p:sp>
        <p:sp>
          <p:nvSpPr>
            <p:cNvPr id="35" name="橢圓 34"/>
            <p:cNvSpPr/>
            <p:nvPr/>
          </p:nvSpPr>
          <p:spPr>
            <a:xfrm>
              <a:off x="3279148" y="4180852"/>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4">
                <a:defRPr/>
              </a:pPr>
              <a:endParaRPr lang="zh-TW" altLang="en-US" dirty="0">
                <a:solidFill>
                  <a:prstClr val="white"/>
                </a:solidFill>
                <a:latin typeface="Calibri" panose="020F0502020204030204"/>
              </a:endParaRPr>
            </a:p>
          </p:txBody>
        </p:sp>
        <p:sp>
          <p:nvSpPr>
            <p:cNvPr id="36" name="矩形 35"/>
            <p:cNvSpPr/>
            <p:nvPr/>
          </p:nvSpPr>
          <p:spPr>
            <a:xfrm>
              <a:off x="1660188" y="3924908"/>
              <a:ext cx="131064" cy="13106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defTabSz="914204">
                <a:defRPr/>
              </a:pPr>
              <a:endParaRPr lang="zh-TW" altLang="en-US">
                <a:solidFill>
                  <a:prstClr val="white"/>
                </a:solidFill>
                <a:latin typeface="Calibri" panose="020F0502020204030204"/>
              </a:endParaRPr>
            </a:p>
          </p:txBody>
        </p:sp>
        <p:sp>
          <p:nvSpPr>
            <p:cNvPr id="37" name="矩形 36"/>
            <p:cNvSpPr/>
            <p:nvPr/>
          </p:nvSpPr>
          <p:spPr>
            <a:xfrm>
              <a:off x="1660188" y="4259242"/>
              <a:ext cx="131064" cy="13106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defTabSz="914204">
                <a:defRPr/>
              </a:pPr>
              <a:endParaRPr lang="zh-TW" altLang="en-US">
                <a:solidFill>
                  <a:prstClr val="white"/>
                </a:solidFill>
                <a:latin typeface="Calibri" panose="020F0502020204030204"/>
              </a:endParaRPr>
            </a:p>
          </p:txBody>
        </p:sp>
        <p:cxnSp>
          <p:nvCxnSpPr>
            <p:cNvPr id="40" name="直線單箭頭接點 39"/>
            <p:cNvCxnSpPr>
              <a:stCxn id="37" idx="3"/>
            </p:cNvCxnSpPr>
            <p:nvPr/>
          </p:nvCxnSpPr>
          <p:spPr>
            <a:xfrm flipV="1">
              <a:off x="1791252" y="3979799"/>
              <a:ext cx="619466" cy="34497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線單箭頭接點 40"/>
            <p:cNvCxnSpPr>
              <a:stCxn id="37" idx="3"/>
              <a:endCxn id="9" idx="2"/>
            </p:cNvCxnSpPr>
            <p:nvPr/>
          </p:nvCxnSpPr>
          <p:spPr>
            <a:xfrm flipV="1">
              <a:off x="1791252" y="3636188"/>
              <a:ext cx="619466" cy="68858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線單箭頭接點 42"/>
            <p:cNvCxnSpPr>
              <a:stCxn id="36" idx="3"/>
              <a:endCxn id="9" idx="2"/>
            </p:cNvCxnSpPr>
            <p:nvPr/>
          </p:nvCxnSpPr>
          <p:spPr>
            <a:xfrm flipV="1">
              <a:off x="1791252" y="3636188"/>
              <a:ext cx="619466" cy="35425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線單箭頭接點 48"/>
            <p:cNvCxnSpPr/>
            <p:nvPr/>
          </p:nvCxnSpPr>
          <p:spPr>
            <a:xfrm>
              <a:off x="2661666" y="3619104"/>
              <a:ext cx="619466" cy="1708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直線單箭頭接點 49"/>
            <p:cNvCxnSpPr/>
            <p:nvPr/>
          </p:nvCxnSpPr>
          <p:spPr>
            <a:xfrm>
              <a:off x="2661666" y="3619104"/>
              <a:ext cx="619466" cy="36069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單箭頭接點 50"/>
            <p:cNvCxnSpPr/>
            <p:nvPr/>
          </p:nvCxnSpPr>
          <p:spPr>
            <a:xfrm>
              <a:off x="2661666" y="3619104"/>
              <a:ext cx="619466" cy="70430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直線單箭頭接點 52"/>
            <p:cNvCxnSpPr/>
            <p:nvPr/>
          </p:nvCxnSpPr>
          <p:spPr>
            <a:xfrm>
              <a:off x="2661666" y="3990440"/>
              <a:ext cx="619466" cy="3329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線單箭頭接點 56"/>
            <p:cNvCxnSpPr/>
            <p:nvPr/>
          </p:nvCxnSpPr>
          <p:spPr>
            <a:xfrm flipV="1">
              <a:off x="2661666" y="3636188"/>
              <a:ext cx="619466" cy="35425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直線單箭頭接點 57"/>
            <p:cNvCxnSpPr/>
            <p:nvPr/>
          </p:nvCxnSpPr>
          <p:spPr>
            <a:xfrm flipV="1">
              <a:off x="2661666" y="3291314"/>
              <a:ext cx="619466" cy="69912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直線單箭頭接點 58"/>
            <p:cNvCxnSpPr/>
            <p:nvPr/>
          </p:nvCxnSpPr>
          <p:spPr>
            <a:xfrm>
              <a:off x="4247435" y="3599106"/>
              <a:ext cx="229315"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直線單箭頭接點 59"/>
            <p:cNvCxnSpPr/>
            <p:nvPr/>
          </p:nvCxnSpPr>
          <p:spPr>
            <a:xfrm>
              <a:off x="4247435" y="4012902"/>
              <a:ext cx="229315"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直線單箭頭接點 60"/>
            <p:cNvCxnSpPr/>
            <p:nvPr/>
          </p:nvCxnSpPr>
          <p:spPr>
            <a:xfrm flipV="1">
              <a:off x="1797739" y="3986049"/>
              <a:ext cx="612978" cy="265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直線單箭頭接點 61"/>
            <p:cNvCxnSpPr/>
            <p:nvPr/>
          </p:nvCxnSpPr>
          <p:spPr>
            <a:xfrm flipV="1">
              <a:off x="2678739" y="3979152"/>
              <a:ext cx="612978" cy="265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直線單箭頭接點 62"/>
            <p:cNvCxnSpPr>
              <a:stCxn id="9" idx="6"/>
              <a:endCxn id="32" idx="2"/>
            </p:cNvCxnSpPr>
            <p:nvPr/>
          </p:nvCxnSpPr>
          <p:spPr>
            <a:xfrm flipV="1">
              <a:off x="2661666" y="3274230"/>
              <a:ext cx="617482" cy="36195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9" name="橢圓 248"/>
            <p:cNvSpPr/>
            <p:nvPr/>
          </p:nvSpPr>
          <p:spPr>
            <a:xfrm>
              <a:off x="2406838" y="3835578"/>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4">
                <a:defRPr/>
              </a:pPr>
              <a:endParaRPr lang="zh-TW" altLang="en-US" dirty="0">
                <a:solidFill>
                  <a:prstClr val="white"/>
                </a:solidFill>
                <a:latin typeface="Calibri" panose="020F0502020204030204"/>
              </a:endParaRPr>
            </a:p>
          </p:txBody>
        </p:sp>
      </p:grpSp>
      <p:grpSp>
        <p:nvGrpSpPr>
          <p:cNvPr id="451" name="群組 450"/>
          <p:cNvGrpSpPr/>
          <p:nvPr/>
        </p:nvGrpSpPr>
        <p:grpSpPr>
          <a:xfrm rot="5400000">
            <a:off x="4381969" y="2655509"/>
            <a:ext cx="2816562" cy="1265961"/>
            <a:chOff x="5222538" y="3182974"/>
            <a:chExt cx="2816562" cy="1265961"/>
          </a:xfrm>
        </p:grpSpPr>
        <p:sp>
          <p:nvSpPr>
            <p:cNvPr id="278" name="橢圓 277"/>
            <p:cNvSpPr/>
            <p:nvPr/>
          </p:nvSpPr>
          <p:spPr>
            <a:xfrm>
              <a:off x="5973067" y="3182974"/>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4">
                <a:defRPr/>
              </a:pPr>
              <a:endParaRPr lang="zh-TW" altLang="en-US">
                <a:solidFill>
                  <a:prstClr val="white"/>
                </a:solidFill>
                <a:latin typeface="Calibri" panose="020F0502020204030204"/>
              </a:endParaRPr>
            </a:p>
          </p:txBody>
        </p:sp>
        <p:sp>
          <p:nvSpPr>
            <p:cNvPr id="279" name="橢圓 278"/>
            <p:cNvSpPr/>
            <p:nvPr/>
          </p:nvSpPr>
          <p:spPr>
            <a:xfrm>
              <a:off x="5973067" y="3527847"/>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4">
                <a:defRPr/>
              </a:pPr>
              <a:endParaRPr lang="zh-TW" altLang="en-US" dirty="0">
                <a:solidFill>
                  <a:prstClr val="white"/>
                </a:solidFill>
                <a:latin typeface="Calibri" panose="020F0502020204030204"/>
              </a:endParaRPr>
            </a:p>
          </p:txBody>
        </p:sp>
        <p:sp>
          <p:nvSpPr>
            <p:cNvPr id="280" name="橢圓 279"/>
            <p:cNvSpPr/>
            <p:nvPr/>
          </p:nvSpPr>
          <p:spPr>
            <a:xfrm>
              <a:off x="7551077" y="3484579"/>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4">
                <a:defRPr/>
              </a:pPr>
              <a:endParaRPr lang="zh-TW" altLang="en-US" dirty="0">
                <a:solidFill>
                  <a:prstClr val="white"/>
                </a:solidFill>
                <a:latin typeface="Calibri" panose="020F0502020204030204"/>
              </a:endParaRPr>
            </a:p>
          </p:txBody>
        </p:sp>
        <p:sp>
          <p:nvSpPr>
            <p:cNvPr id="281" name="橢圓 280"/>
            <p:cNvSpPr/>
            <p:nvPr/>
          </p:nvSpPr>
          <p:spPr>
            <a:xfrm>
              <a:off x="7551077" y="3897419"/>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4">
                <a:defRPr/>
              </a:pPr>
              <a:endParaRPr lang="zh-TW" altLang="en-US" dirty="0">
                <a:solidFill>
                  <a:prstClr val="white"/>
                </a:solidFill>
                <a:latin typeface="Calibri" panose="020F0502020204030204"/>
              </a:endParaRPr>
            </a:p>
          </p:txBody>
        </p:sp>
        <p:sp>
          <p:nvSpPr>
            <p:cNvPr id="282" name="矩形 281"/>
            <p:cNvSpPr/>
            <p:nvPr/>
          </p:nvSpPr>
          <p:spPr>
            <a:xfrm>
              <a:off x="5222538" y="3232275"/>
              <a:ext cx="131064" cy="13106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defTabSz="914204">
                <a:defRPr/>
              </a:pPr>
              <a:endParaRPr lang="zh-TW" altLang="en-US">
                <a:solidFill>
                  <a:prstClr val="white"/>
                </a:solidFill>
                <a:latin typeface="Calibri" panose="020F0502020204030204"/>
              </a:endParaRPr>
            </a:p>
          </p:txBody>
        </p:sp>
        <p:cxnSp>
          <p:nvCxnSpPr>
            <p:cNvPr id="283" name="直線單箭頭接點 282"/>
            <p:cNvCxnSpPr>
              <a:stCxn id="282" idx="3"/>
              <a:endCxn id="278" idx="2"/>
            </p:cNvCxnSpPr>
            <p:nvPr/>
          </p:nvCxnSpPr>
          <p:spPr>
            <a:xfrm>
              <a:off x="5353602" y="3297807"/>
              <a:ext cx="619466" cy="1064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4" name="直線單箭頭接點 283"/>
            <p:cNvCxnSpPr>
              <a:stCxn id="282" idx="3"/>
              <a:endCxn id="279" idx="2"/>
            </p:cNvCxnSpPr>
            <p:nvPr/>
          </p:nvCxnSpPr>
          <p:spPr>
            <a:xfrm>
              <a:off x="5353602" y="3297807"/>
              <a:ext cx="619466" cy="35551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5" name="直線單箭頭接點 284"/>
            <p:cNvCxnSpPr>
              <a:stCxn id="282" idx="3"/>
            </p:cNvCxnSpPr>
            <p:nvPr/>
          </p:nvCxnSpPr>
          <p:spPr>
            <a:xfrm>
              <a:off x="5353602" y="3297807"/>
              <a:ext cx="619466" cy="69912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1" name="直線單箭頭接點 290"/>
            <p:cNvCxnSpPr>
              <a:endCxn id="280" idx="2"/>
            </p:cNvCxnSpPr>
            <p:nvPr/>
          </p:nvCxnSpPr>
          <p:spPr>
            <a:xfrm flipV="1">
              <a:off x="7092447" y="3610054"/>
              <a:ext cx="458630" cy="38687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2" name="直線單箭頭接點 291"/>
            <p:cNvCxnSpPr>
              <a:endCxn id="281" idx="2"/>
            </p:cNvCxnSpPr>
            <p:nvPr/>
          </p:nvCxnSpPr>
          <p:spPr>
            <a:xfrm>
              <a:off x="7092447" y="3996933"/>
              <a:ext cx="458630" cy="2596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3" name="直線單箭頭接點 292"/>
            <p:cNvCxnSpPr>
              <a:endCxn id="280" idx="2"/>
            </p:cNvCxnSpPr>
            <p:nvPr/>
          </p:nvCxnSpPr>
          <p:spPr>
            <a:xfrm flipV="1">
              <a:off x="7092446" y="3610054"/>
              <a:ext cx="458631" cy="7168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4" name="直線單箭頭接點 293"/>
            <p:cNvCxnSpPr>
              <a:endCxn id="281" idx="2"/>
            </p:cNvCxnSpPr>
            <p:nvPr/>
          </p:nvCxnSpPr>
          <p:spPr>
            <a:xfrm flipV="1">
              <a:off x="7092447" y="4022894"/>
              <a:ext cx="458630" cy="31765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5" name="直線單箭頭接點 294"/>
            <p:cNvCxnSpPr>
              <a:stCxn id="299" idx="2"/>
              <a:endCxn id="278" idx="2"/>
            </p:cNvCxnSpPr>
            <p:nvPr/>
          </p:nvCxnSpPr>
          <p:spPr>
            <a:xfrm flipV="1">
              <a:off x="5288070" y="3308448"/>
              <a:ext cx="684997" cy="39332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6" name="直線單箭頭接點 295"/>
            <p:cNvCxnSpPr>
              <a:stCxn id="299" idx="3"/>
              <a:endCxn id="279" idx="2"/>
            </p:cNvCxnSpPr>
            <p:nvPr/>
          </p:nvCxnSpPr>
          <p:spPr>
            <a:xfrm>
              <a:off x="5353602" y="3636238"/>
              <a:ext cx="619466" cy="1708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7" name="直線單箭頭接點 296"/>
            <p:cNvCxnSpPr>
              <a:stCxn id="299" idx="3"/>
            </p:cNvCxnSpPr>
            <p:nvPr/>
          </p:nvCxnSpPr>
          <p:spPr>
            <a:xfrm>
              <a:off x="5353602" y="3636238"/>
              <a:ext cx="619466" cy="36069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9" name="矩形 298"/>
            <p:cNvSpPr/>
            <p:nvPr/>
          </p:nvSpPr>
          <p:spPr>
            <a:xfrm>
              <a:off x="5222538" y="3570706"/>
              <a:ext cx="131064" cy="13106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defTabSz="914204">
                <a:defRPr/>
              </a:pPr>
              <a:endParaRPr lang="zh-TW" altLang="en-US">
                <a:solidFill>
                  <a:prstClr val="white"/>
                </a:solidFill>
                <a:latin typeface="Calibri" panose="020F0502020204030204"/>
              </a:endParaRPr>
            </a:p>
          </p:txBody>
        </p:sp>
        <p:sp>
          <p:nvSpPr>
            <p:cNvPr id="302" name="橢圓 301"/>
            <p:cNvSpPr/>
            <p:nvPr/>
          </p:nvSpPr>
          <p:spPr>
            <a:xfrm>
              <a:off x="6841498" y="3854375"/>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4">
                <a:defRPr/>
              </a:pPr>
              <a:endParaRPr lang="zh-TW" altLang="en-US" dirty="0">
                <a:solidFill>
                  <a:prstClr val="white"/>
                </a:solidFill>
                <a:latin typeface="Calibri" panose="020F0502020204030204"/>
              </a:endParaRPr>
            </a:p>
          </p:txBody>
        </p:sp>
        <p:sp>
          <p:nvSpPr>
            <p:cNvPr id="303" name="橢圓 302"/>
            <p:cNvSpPr/>
            <p:nvPr/>
          </p:nvSpPr>
          <p:spPr>
            <a:xfrm>
              <a:off x="6841498" y="4197986"/>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4">
                <a:defRPr/>
              </a:pPr>
              <a:endParaRPr lang="zh-TW" altLang="en-US" dirty="0">
                <a:solidFill>
                  <a:prstClr val="white"/>
                </a:solidFill>
                <a:latin typeface="Calibri" panose="020F0502020204030204"/>
              </a:endParaRPr>
            </a:p>
          </p:txBody>
        </p:sp>
        <p:sp>
          <p:nvSpPr>
            <p:cNvPr id="304" name="矩形 303"/>
            <p:cNvSpPr/>
            <p:nvPr/>
          </p:nvSpPr>
          <p:spPr>
            <a:xfrm>
              <a:off x="5222538" y="3942042"/>
              <a:ext cx="131064" cy="13106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defTabSz="914204">
                <a:defRPr/>
              </a:pPr>
              <a:endParaRPr lang="zh-TW" altLang="en-US">
                <a:solidFill>
                  <a:prstClr val="white"/>
                </a:solidFill>
                <a:latin typeface="Calibri" panose="020F0502020204030204"/>
              </a:endParaRPr>
            </a:p>
          </p:txBody>
        </p:sp>
        <p:sp>
          <p:nvSpPr>
            <p:cNvPr id="305" name="矩形 304"/>
            <p:cNvSpPr/>
            <p:nvPr/>
          </p:nvSpPr>
          <p:spPr>
            <a:xfrm>
              <a:off x="5222538" y="4276376"/>
              <a:ext cx="131064" cy="13106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defTabSz="914204">
                <a:defRPr/>
              </a:pPr>
              <a:endParaRPr lang="zh-TW" altLang="en-US">
                <a:solidFill>
                  <a:prstClr val="white"/>
                </a:solidFill>
                <a:latin typeface="Calibri" panose="020F0502020204030204"/>
              </a:endParaRPr>
            </a:p>
          </p:txBody>
        </p:sp>
        <p:cxnSp>
          <p:nvCxnSpPr>
            <p:cNvPr id="308" name="直線單箭頭接點 307"/>
            <p:cNvCxnSpPr>
              <a:stCxn id="305" idx="3"/>
            </p:cNvCxnSpPr>
            <p:nvPr/>
          </p:nvCxnSpPr>
          <p:spPr>
            <a:xfrm flipV="1">
              <a:off x="5353602" y="3996933"/>
              <a:ext cx="619466" cy="34497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9" name="直線單箭頭接點 308"/>
            <p:cNvCxnSpPr>
              <a:stCxn id="305" idx="3"/>
              <a:endCxn id="279" idx="2"/>
            </p:cNvCxnSpPr>
            <p:nvPr/>
          </p:nvCxnSpPr>
          <p:spPr>
            <a:xfrm flipV="1">
              <a:off x="5353602" y="3653322"/>
              <a:ext cx="619466" cy="68858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0" name="直線單箭頭接點 309"/>
            <p:cNvCxnSpPr>
              <a:stCxn id="305" idx="3"/>
              <a:endCxn id="278" idx="2"/>
            </p:cNvCxnSpPr>
            <p:nvPr/>
          </p:nvCxnSpPr>
          <p:spPr>
            <a:xfrm flipV="1">
              <a:off x="5353602" y="3308448"/>
              <a:ext cx="619466" cy="103346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1" name="直線單箭頭接點 310"/>
            <p:cNvCxnSpPr>
              <a:stCxn id="304" idx="3"/>
              <a:endCxn id="279" idx="2"/>
            </p:cNvCxnSpPr>
            <p:nvPr/>
          </p:nvCxnSpPr>
          <p:spPr>
            <a:xfrm flipV="1">
              <a:off x="5353602" y="3653322"/>
              <a:ext cx="619466" cy="35425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2" name="直線單箭頭接點 311"/>
            <p:cNvCxnSpPr>
              <a:stCxn id="304" idx="3"/>
              <a:endCxn id="278" idx="2"/>
            </p:cNvCxnSpPr>
            <p:nvPr/>
          </p:nvCxnSpPr>
          <p:spPr>
            <a:xfrm flipV="1">
              <a:off x="5353602" y="3308448"/>
              <a:ext cx="619466" cy="69912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5" name="直線單箭頭接點 314"/>
            <p:cNvCxnSpPr/>
            <p:nvPr/>
          </p:nvCxnSpPr>
          <p:spPr>
            <a:xfrm>
              <a:off x="6224016" y="3297807"/>
              <a:ext cx="619466" cy="69912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6" name="直線單箭頭接點 315"/>
            <p:cNvCxnSpPr/>
            <p:nvPr/>
          </p:nvCxnSpPr>
          <p:spPr>
            <a:xfrm>
              <a:off x="6224016" y="3297807"/>
              <a:ext cx="619466" cy="104273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8" name="直線單箭頭接點 317"/>
            <p:cNvCxnSpPr/>
            <p:nvPr/>
          </p:nvCxnSpPr>
          <p:spPr>
            <a:xfrm>
              <a:off x="6224016" y="3636238"/>
              <a:ext cx="619466" cy="36069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9" name="直線單箭頭接點 318"/>
            <p:cNvCxnSpPr/>
            <p:nvPr/>
          </p:nvCxnSpPr>
          <p:spPr>
            <a:xfrm>
              <a:off x="6224016" y="3636238"/>
              <a:ext cx="619466" cy="70430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1" name="直線單箭頭接點 320"/>
            <p:cNvCxnSpPr/>
            <p:nvPr/>
          </p:nvCxnSpPr>
          <p:spPr>
            <a:xfrm>
              <a:off x="6224016" y="4007574"/>
              <a:ext cx="619466" cy="3329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7" name="直線單箭頭接點 326"/>
            <p:cNvCxnSpPr/>
            <p:nvPr/>
          </p:nvCxnSpPr>
          <p:spPr>
            <a:xfrm>
              <a:off x="7809785" y="3616240"/>
              <a:ext cx="229315"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8" name="直線單箭頭接點 327"/>
            <p:cNvCxnSpPr/>
            <p:nvPr/>
          </p:nvCxnSpPr>
          <p:spPr>
            <a:xfrm>
              <a:off x="7809785" y="4030036"/>
              <a:ext cx="229315"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5" name="直線單箭頭接點 274"/>
            <p:cNvCxnSpPr/>
            <p:nvPr/>
          </p:nvCxnSpPr>
          <p:spPr>
            <a:xfrm flipV="1">
              <a:off x="5360089" y="4003183"/>
              <a:ext cx="612978" cy="265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6" name="直線單箭頭接點 275"/>
            <p:cNvCxnSpPr/>
            <p:nvPr/>
          </p:nvCxnSpPr>
          <p:spPr>
            <a:xfrm flipV="1">
              <a:off x="6241089" y="3996286"/>
              <a:ext cx="612978" cy="265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2" name="橢圓 271"/>
            <p:cNvSpPr/>
            <p:nvPr/>
          </p:nvSpPr>
          <p:spPr>
            <a:xfrm>
              <a:off x="5969188" y="3852712"/>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4">
                <a:defRPr/>
              </a:pPr>
              <a:endParaRPr lang="zh-TW" altLang="en-US" dirty="0">
                <a:solidFill>
                  <a:prstClr val="white"/>
                </a:solidFill>
                <a:latin typeface="Calibri" panose="020F0502020204030204"/>
              </a:endParaRPr>
            </a:p>
          </p:txBody>
        </p:sp>
      </p:grpSp>
      <p:grpSp>
        <p:nvGrpSpPr>
          <p:cNvPr id="450" name="群組 449"/>
          <p:cNvGrpSpPr/>
          <p:nvPr/>
        </p:nvGrpSpPr>
        <p:grpSpPr>
          <a:xfrm rot="5400000">
            <a:off x="2909975" y="2789955"/>
            <a:ext cx="2816562" cy="965618"/>
            <a:chOff x="1660188" y="5222258"/>
            <a:chExt cx="2816562" cy="965618"/>
          </a:xfrm>
        </p:grpSpPr>
        <p:sp>
          <p:nvSpPr>
            <p:cNvPr id="339" name="橢圓 338"/>
            <p:cNvSpPr/>
            <p:nvPr/>
          </p:nvSpPr>
          <p:spPr>
            <a:xfrm>
              <a:off x="3988727" y="5222258"/>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4">
                <a:defRPr/>
              </a:pPr>
              <a:endParaRPr lang="zh-TW" altLang="en-US" dirty="0">
                <a:solidFill>
                  <a:prstClr val="white"/>
                </a:solidFill>
                <a:latin typeface="Calibri" panose="020F0502020204030204"/>
              </a:endParaRPr>
            </a:p>
          </p:txBody>
        </p:sp>
        <p:sp>
          <p:nvSpPr>
            <p:cNvPr id="340" name="橢圓 339"/>
            <p:cNvSpPr/>
            <p:nvPr/>
          </p:nvSpPr>
          <p:spPr>
            <a:xfrm>
              <a:off x="3988727" y="5635098"/>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4">
                <a:defRPr/>
              </a:pPr>
              <a:endParaRPr lang="zh-TW" altLang="en-US" dirty="0">
                <a:solidFill>
                  <a:prstClr val="white"/>
                </a:solidFill>
                <a:latin typeface="Calibri" panose="020F0502020204030204"/>
              </a:endParaRPr>
            </a:p>
          </p:txBody>
        </p:sp>
        <p:cxnSp>
          <p:nvCxnSpPr>
            <p:cNvPr id="350" name="直線單箭頭接點 349"/>
            <p:cNvCxnSpPr>
              <a:endCxn id="339" idx="2"/>
            </p:cNvCxnSpPr>
            <p:nvPr/>
          </p:nvCxnSpPr>
          <p:spPr>
            <a:xfrm flipV="1">
              <a:off x="3530097" y="5347733"/>
              <a:ext cx="458630" cy="38687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1" name="直線單箭頭接點 350"/>
            <p:cNvCxnSpPr>
              <a:endCxn id="340" idx="2"/>
            </p:cNvCxnSpPr>
            <p:nvPr/>
          </p:nvCxnSpPr>
          <p:spPr>
            <a:xfrm>
              <a:off x="3530097" y="5734612"/>
              <a:ext cx="458630" cy="2596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2" name="直線單箭頭接點 351"/>
            <p:cNvCxnSpPr>
              <a:endCxn id="339" idx="2"/>
            </p:cNvCxnSpPr>
            <p:nvPr/>
          </p:nvCxnSpPr>
          <p:spPr>
            <a:xfrm flipV="1">
              <a:off x="3530096" y="5347733"/>
              <a:ext cx="458631" cy="7168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3" name="直線單箭頭接點 352"/>
            <p:cNvCxnSpPr>
              <a:endCxn id="340" idx="2"/>
            </p:cNvCxnSpPr>
            <p:nvPr/>
          </p:nvCxnSpPr>
          <p:spPr>
            <a:xfrm flipV="1">
              <a:off x="3530097" y="5760573"/>
              <a:ext cx="458630" cy="31765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1" name="橢圓 360"/>
            <p:cNvSpPr/>
            <p:nvPr/>
          </p:nvSpPr>
          <p:spPr>
            <a:xfrm>
              <a:off x="3279148" y="5592054"/>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4">
                <a:defRPr/>
              </a:pPr>
              <a:endParaRPr lang="zh-TW" altLang="en-US" dirty="0">
                <a:solidFill>
                  <a:prstClr val="white"/>
                </a:solidFill>
                <a:latin typeface="Calibri" panose="020F0502020204030204"/>
              </a:endParaRPr>
            </a:p>
          </p:txBody>
        </p:sp>
        <p:sp>
          <p:nvSpPr>
            <p:cNvPr id="362" name="橢圓 361"/>
            <p:cNvSpPr/>
            <p:nvPr/>
          </p:nvSpPr>
          <p:spPr>
            <a:xfrm>
              <a:off x="3279148" y="5935665"/>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4">
                <a:defRPr/>
              </a:pPr>
              <a:endParaRPr lang="zh-TW" altLang="en-US" dirty="0">
                <a:solidFill>
                  <a:prstClr val="white"/>
                </a:solidFill>
                <a:latin typeface="Calibri" panose="020F0502020204030204"/>
              </a:endParaRPr>
            </a:p>
          </p:txBody>
        </p:sp>
        <p:sp>
          <p:nvSpPr>
            <p:cNvPr id="363" name="矩形 362"/>
            <p:cNvSpPr/>
            <p:nvPr/>
          </p:nvSpPr>
          <p:spPr>
            <a:xfrm>
              <a:off x="1660188" y="5679721"/>
              <a:ext cx="131064" cy="13106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defTabSz="914204">
                <a:defRPr/>
              </a:pPr>
              <a:endParaRPr lang="zh-TW" altLang="en-US">
                <a:solidFill>
                  <a:prstClr val="white"/>
                </a:solidFill>
                <a:latin typeface="Calibri" panose="020F0502020204030204"/>
              </a:endParaRPr>
            </a:p>
          </p:txBody>
        </p:sp>
        <p:sp>
          <p:nvSpPr>
            <p:cNvPr id="364" name="矩形 363"/>
            <p:cNvSpPr/>
            <p:nvPr/>
          </p:nvSpPr>
          <p:spPr>
            <a:xfrm>
              <a:off x="1660188" y="6014055"/>
              <a:ext cx="131064" cy="13106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defTabSz="914204">
                <a:defRPr/>
              </a:pPr>
              <a:endParaRPr lang="zh-TW" altLang="en-US">
                <a:solidFill>
                  <a:prstClr val="white"/>
                </a:solidFill>
                <a:latin typeface="Calibri" panose="020F0502020204030204"/>
              </a:endParaRPr>
            </a:p>
          </p:txBody>
        </p:sp>
        <p:cxnSp>
          <p:nvCxnSpPr>
            <p:cNvPr id="365" name="直線單箭頭接點 364"/>
            <p:cNvCxnSpPr>
              <a:stCxn id="364" idx="3"/>
            </p:cNvCxnSpPr>
            <p:nvPr/>
          </p:nvCxnSpPr>
          <p:spPr>
            <a:xfrm flipV="1">
              <a:off x="1791252" y="6078223"/>
              <a:ext cx="619466" cy="136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6" name="直線單箭頭接點 365"/>
            <p:cNvCxnSpPr>
              <a:stCxn id="363" idx="3"/>
            </p:cNvCxnSpPr>
            <p:nvPr/>
          </p:nvCxnSpPr>
          <p:spPr>
            <a:xfrm>
              <a:off x="1791252" y="5745253"/>
              <a:ext cx="619466" cy="3329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7" name="直線單箭頭接點 366"/>
            <p:cNvCxnSpPr>
              <a:stCxn id="364" idx="3"/>
            </p:cNvCxnSpPr>
            <p:nvPr/>
          </p:nvCxnSpPr>
          <p:spPr>
            <a:xfrm flipV="1">
              <a:off x="1791252" y="5734612"/>
              <a:ext cx="619466" cy="34497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9" name="直線單箭頭接點 378"/>
            <p:cNvCxnSpPr/>
            <p:nvPr/>
          </p:nvCxnSpPr>
          <p:spPr>
            <a:xfrm flipV="1">
              <a:off x="2661666" y="6078223"/>
              <a:ext cx="619466" cy="136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0" name="直線單箭頭接點 379"/>
            <p:cNvCxnSpPr/>
            <p:nvPr/>
          </p:nvCxnSpPr>
          <p:spPr>
            <a:xfrm>
              <a:off x="2661666" y="5745253"/>
              <a:ext cx="619466" cy="3329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1" name="直線單箭頭接點 380"/>
            <p:cNvCxnSpPr/>
            <p:nvPr/>
          </p:nvCxnSpPr>
          <p:spPr>
            <a:xfrm flipV="1">
              <a:off x="2661666" y="5734612"/>
              <a:ext cx="619466" cy="34497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6" name="直線單箭頭接點 385"/>
            <p:cNvCxnSpPr/>
            <p:nvPr/>
          </p:nvCxnSpPr>
          <p:spPr>
            <a:xfrm>
              <a:off x="4247435" y="5353919"/>
              <a:ext cx="229315"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7" name="直線單箭頭接點 386"/>
            <p:cNvCxnSpPr/>
            <p:nvPr/>
          </p:nvCxnSpPr>
          <p:spPr>
            <a:xfrm>
              <a:off x="4247435" y="5767715"/>
              <a:ext cx="229315"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4" name="直線單箭頭接點 333"/>
            <p:cNvCxnSpPr/>
            <p:nvPr/>
          </p:nvCxnSpPr>
          <p:spPr>
            <a:xfrm flipV="1">
              <a:off x="1797739" y="5740862"/>
              <a:ext cx="612978" cy="265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5" name="直線單箭頭接點 334"/>
            <p:cNvCxnSpPr/>
            <p:nvPr/>
          </p:nvCxnSpPr>
          <p:spPr>
            <a:xfrm flipV="1">
              <a:off x="2678739" y="5733965"/>
              <a:ext cx="612978" cy="265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1" name="橢圓 330"/>
            <p:cNvSpPr/>
            <p:nvPr/>
          </p:nvSpPr>
          <p:spPr>
            <a:xfrm>
              <a:off x="2406838" y="5590391"/>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4">
                <a:defRPr/>
              </a:pPr>
              <a:endParaRPr lang="zh-TW" altLang="en-US" dirty="0">
                <a:solidFill>
                  <a:prstClr val="white"/>
                </a:solidFill>
                <a:latin typeface="Calibri" panose="020F0502020204030204"/>
              </a:endParaRPr>
            </a:p>
          </p:txBody>
        </p:sp>
        <p:sp>
          <p:nvSpPr>
            <p:cNvPr id="332" name="橢圓 331"/>
            <p:cNvSpPr/>
            <p:nvPr/>
          </p:nvSpPr>
          <p:spPr>
            <a:xfrm>
              <a:off x="2405946" y="5936927"/>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4">
                <a:defRPr/>
              </a:pPr>
              <a:endParaRPr lang="zh-TW" altLang="en-US" dirty="0">
                <a:solidFill>
                  <a:prstClr val="white"/>
                </a:solidFill>
                <a:latin typeface="Calibri" panose="020F0502020204030204"/>
              </a:endParaRPr>
            </a:p>
          </p:txBody>
        </p:sp>
      </p:grpSp>
      <p:sp>
        <p:nvSpPr>
          <p:cNvPr id="456" name="文字方塊 455"/>
          <p:cNvSpPr txBox="1"/>
          <p:nvPr/>
        </p:nvSpPr>
        <p:spPr>
          <a:xfrm>
            <a:off x="5074765" y="895171"/>
            <a:ext cx="2042475" cy="461645"/>
          </a:xfrm>
          <a:prstGeom prst="rect">
            <a:avLst/>
          </a:prstGeom>
          <a:noFill/>
        </p:spPr>
        <p:txBody>
          <a:bodyPr wrap="square" lIns="91420" tIns="45710" rIns="91420" bIns="45710" rtlCol="0">
            <a:spAutoFit/>
          </a:bodyPr>
          <a:lstStyle/>
          <a:p>
            <a:pPr algn="ctr" defTabSz="914204">
              <a:defRPr/>
            </a:pPr>
            <a:r>
              <a:rPr lang="en-US" altLang="zh-TW" sz="2400" dirty="0">
                <a:solidFill>
                  <a:prstClr val="black"/>
                </a:solidFill>
                <a:latin typeface="Calibri" panose="020F0502020204030204"/>
              </a:rPr>
              <a:t>testing data x</a:t>
            </a:r>
            <a:endParaRPr lang="zh-TW" altLang="en-US" sz="2400" baseline="-25000" dirty="0">
              <a:solidFill>
                <a:prstClr val="black"/>
              </a:solidFill>
              <a:latin typeface="Calibri" panose="020F0502020204030204"/>
            </a:endParaRPr>
          </a:p>
        </p:txBody>
      </p:sp>
      <p:sp>
        <p:nvSpPr>
          <p:cNvPr id="139" name="矩形 138"/>
          <p:cNvSpPr/>
          <p:nvPr/>
        </p:nvSpPr>
        <p:spPr>
          <a:xfrm>
            <a:off x="1818843" y="682249"/>
            <a:ext cx="2941021" cy="523200"/>
          </a:xfrm>
          <a:prstGeom prst="rect">
            <a:avLst/>
          </a:prstGeom>
        </p:spPr>
        <p:txBody>
          <a:bodyPr wrap="none" lIns="91420" tIns="45710" rIns="91420" bIns="45710">
            <a:spAutoFit/>
          </a:bodyPr>
          <a:lstStyle/>
          <a:p>
            <a:pPr defTabSz="914204">
              <a:defRPr/>
            </a:pPr>
            <a:r>
              <a:rPr lang="en-US" altLang="zh-TW" sz="2800" b="1" i="1" u="sng" dirty="0">
                <a:solidFill>
                  <a:prstClr val="black"/>
                </a:solidFill>
                <a:latin typeface="Calibri" panose="020F0502020204030204"/>
              </a:rPr>
              <a:t>Testing of Dropout</a:t>
            </a:r>
            <a:endParaRPr lang="en-US" altLang="zh-TW" sz="2800" dirty="0">
              <a:solidFill>
                <a:prstClr val="black"/>
              </a:solidFill>
              <a:latin typeface="Calibri" panose="020F0502020204030204"/>
            </a:endParaRPr>
          </a:p>
        </p:txBody>
      </p:sp>
      <p:sp>
        <p:nvSpPr>
          <p:cNvPr id="140" name="文字方塊 139"/>
          <p:cNvSpPr txBox="1"/>
          <p:nvPr/>
        </p:nvSpPr>
        <p:spPr>
          <a:xfrm rot="5400000">
            <a:off x="6277633" y="3037807"/>
            <a:ext cx="964273" cy="523200"/>
          </a:xfrm>
          <a:prstGeom prst="rect">
            <a:avLst/>
          </a:prstGeom>
          <a:noFill/>
        </p:spPr>
        <p:txBody>
          <a:bodyPr wrap="square" lIns="91420" tIns="45710" rIns="91420" bIns="45710" rtlCol="0">
            <a:spAutoFit/>
          </a:bodyPr>
          <a:lstStyle/>
          <a:p>
            <a:pPr defTabSz="914204">
              <a:defRPr/>
            </a:pPr>
            <a:r>
              <a:rPr lang="en-US" altLang="zh-TW" sz="2800" dirty="0">
                <a:solidFill>
                  <a:prstClr val="black"/>
                </a:solidFill>
                <a:latin typeface="Calibri" panose="020F0502020204030204"/>
              </a:rPr>
              <a:t>……</a:t>
            </a:r>
            <a:endParaRPr lang="zh-TW" altLang="en-US" sz="2800" dirty="0">
              <a:solidFill>
                <a:prstClr val="black"/>
              </a:solidFill>
              <a:latin typeface="Calibri" panose="020F0502020204030204"/>
            </a:endParaRPr>
          </a:p>
        </p:txBody>
      </p:sp>
      <p:sp>
        <p:nvSpPr>
          <p:cNvPr id="141" name="文字方塊 140"/>
          <p:cNvSpPr txBox="1"/>
          <p:nvPr/>
        </p:nvSpPr>
        <p:spPr>
          <a:xfrm>
            <a:off x="3067011" y="5327523"/>
            <a:ext cx="2461055" cy="461645"/>
          </a:xfrm>
          <a:prstGeom prst="rect">
            <a:avLst/>
          </a:prstGeom>
          <a:noFill/>
        </p:spPr>
        <p:txBody>
          <a:bodyPr wrap="square" lIns="91420" tIns="45710" rIns="91420" bIns="45710" rtlCol="0">
            <a:spAutoFit/>
          </a:bodyPr>
          <a:lstStyle/>
          <a:p>
            <a:pPr algn="ctr" defTabSz="914204">
              <a:defRPr/>
            </a:pPr>
            <a:r>
              <a:rPr lang="en-US" altLang="zh-TW" sz="2400" dirty="0">
                <a:solidFill>
                  <a:prstClr val="black"/>
                </a:solidFill>
                <a:latin typeface="Calibri" panose="020F0502020204030204"/>
              </a:rPr>
              <a:t>average</a:t>
            </a:r>
            <a:endParaRPr lang="zh-TW" altLang="en-US" sz="2400" dirty="0">
              <a:solidFill>
                <a:prstClr val="black"/>
              </a:solidFill>
              <a:latin typeface="Calibri" panose="020F0502020204030204"/>
            </a:endParaRPr>
          </a:p>
        </p:txBody>
      </p:sp>
      <p:cxnSp>
        <p:nvCxnSpPr>
          <p:cNvPr id="142" name="直線單箭頭接點 141"/>
          <p:cNvCxnSpPr/>
          <p:nvPr/>
        </p:nvCxnSpPr>
        <p:spPr>
          <a:xfrm flipH="1">
            <a:off x="2785193" y="1358802"/>
            <a:ext cx="2475008" cy="466351"/>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直線單箭頭接點 143"/>
          <p:cNvCxnSpPr/>
          <p:nvPr/>
        </p:nvCxnSpPr>
        <p:spPr>
          <a:xfrm flipH="1">
            <a:off x="4388228" y="1382571"/>
            <a:ext cx="871977" cy="426575"/>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直線單箭頭接點 144"/>
          <p:cNvCxnSpPr/>
          <p:nvPr/>
        </p:nvCxnSpPr>
        <p:spPr>
          <a:xfrm>
            <a:off x="5234789" y="1382570"/>
            <a:ext cx="567922" cy="453134"/>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51" name="文字方塊 150"/>
          <p:cNvSpPr txBox="1"/>
          <p:nvPr/>
        </p:nvSpPr>
        <p:spPr>
          <a:xfrm>
            <a:off x="2216253" y="4582111"/>
            <a:ext cx="755877" cy="461645"/>
          </a:xfrm>
          <a:prstGeom prst="rect">
            <a:avLst/>
          </a:prstGeom>
          <a:noFill/>
        </p:spPr>
        <p:txBody>
          <a:bodyPr wrap="square" lIns="91420" tIns="45710" rIns="91420" bIns="45710" rtlCol="0">
            <a:spAutoFit/>
          </a:bodyPr>
          <a:lstStyle/>
          <a:p>
            <a:pPr algn="ctr" defTabSz="914204">
              <a:defRPr/>
            </a:pPr>
            <a:r>
              <a:rPr lang="en-US" altLang="zh-TW" sz="2400" dirty="0">
                <a:solidFill>
                  <a:prstClr val="black"/>
                </a:solidFill>
                <a:latin typeface="Calibri" panose="020F0502020204030204"/>
              </a:rPr>
              <a:t>y</a:t>
            </a:r>
            <a:r>
              <a:rPr lang="en-US" altLang="zh-TW" sz="2400" baseline="-25000" dirty="0">
                <a:solidFill>
                  <a:prstClr val="black"/>
                </a:solidFill>
                <a:latin typeface="Calibri" panose="020F0502020204030204"/>
              </a:rPr>
              <a:t>1</a:t>
            </a:r>
            <a:endParaRPr lang="zh-TW" altLang="en-US" sz="2400" baseline="-25000" dirty="0">
              <a:solidFill>
                <a:prstClr val="black"/>
              </a:solidFill>
              <a:latin typeface="Calibri" panose="020F0502020204030204"/>
            </a:endParaRPr>
          </a:p>
        </p:txBody>
      </p:sp>
      <p:sp>
        <p:nvSpPr>
          <p:cNvPr id="152" name="文字方塊 151"/>
          <p:cNvSpPr txBox="1"/>
          <p:nvPr/>
        </p:nvSpPr>
        <p:spPr>
          <a:xfrm>
            <a:off x="4122518" y="4627077"/>
            <a:ext cx="755877" cy="461645"/>
          </a:xfrm>
          <a:prstGeom prst="rect">
            <a:avLst/>
          </a:prstGeom>
          <a:noFill/>
        </p:spPr>
        <p:txBody>
          <a:bodyPr wrap="square" lIns="91420" tIns="45710" rIns="91420" bIns="45710" rtlCol="0">
            <a:spAutoFit/>
          </a:bodyPr>
          <a:lstStyle/>
          <a:p>
            <a:pPr algn="ctr" defTabSz="914204">
              <a:defRPr/>
            </a:pPr>
            <a:r>
              <a:rPr lang="en-US" altLang="zh-TW" sz="2400" dirty="0">
                <a:solidFill>
                  <a:prstClr val="black"/>
                </a:solidFill>
                <a:latin typeface="Calibri" panose="020F0502020204030204"/>
              </a:rPr>
              <a:t>y</a:t>
            </a:r>
            <a:r>
              <a:rPr lang="en-US" altLang="zh-TW" sz="2400" baseline="-25000" dirty="0">
                <a:solidFill>
                  <a:prstClr val="black"/>
                </a:solidFill>
                <a:latin typeface="Calibri" panose="020F0502020204030204"/>
              </a:rPr>
              <a:t>2</a:t>
            </a:r>
            <a:endParaRPr lang="zh-TW" altLang="en-US" sz="2400" baseline="-25000" dirty="0">
              <a:solidFill>
                <a:prstClr val="black"/>
              </a:solidFill>
              <a:latin typeface="Calibri" panose="020F0502020204030204"/>
            </a:endParaRPr>
          </a:p>
        </p:txBody>
      </p:sp>
      <p:sp>
        <p:nvSpPr>
          <p:cNvPr id="153" name="文字方塊 152"/>
          <p:cNvSpPr txBox="1"/>
          <p:nvPr/>
        </p:nvSpPr>
        <p:spPr>
          <a:xfrm>
            <a:off x="5492740" y="4609292"/>
            <a:ext cx="755877" cy="461645"/>
          </a:xfrm>
          <a:prstGeom prst="rect">
            <a:avLst/>
          </a:prstGeom>
          <a:noFill/>
        </p:spPr>
        <p:txBody>
          <a:bodyPr wrap="square" lIns="91420" tIns="45710" rIns="91420" bIns="45710" rtlCol="0">
            <a:spAutoFit/>
          </a:bodyPr>
          <a:lstStyle/>
          <a:p>
            <a:pPr algn="ctr" defTabSz="914204">
              <a:defRPr/>
            </a:pPr>
            <a:r>
              <a:rPr lang="en-US" altLang="zh-TW" sz="2400" dirty="0">
                <a:solidFill>
                  <a:prstClr val="black"/>
                </a:solidFill>
                <a:latin typeface="Calibri" panose="020F0502020204030204"/>
              </a:rPr>
              <a:t>y</a:t>
            </a:r>
            <a:r>
              <a:rPr lang="en-US" altLang="zh-TW" sz="2400" baseline="-25000" dirty="0">
                <a:solidFill>
                  <a:prstClr val="black"/>
                </a:solidFill>
                <a:latin typeface="Calibri" panose="020F0502020204030204"/>
              </a:rPr>
              <a:t>3</a:t>
            </a:r>
            <a:endParaRPr lang="zh-TW" altLang="en-US" sz="2400" baseline="-25000" dirty="0">
              <a:solidFill>
                <a:prstClr val="black"/>
              </a:solidFill>
              <a:latin typeface="Calibri" panose="020F0502020204030204"/>
            </a:endParaRPr>
          </a:p>
        </p:txBody>
      </p:sp>
      <p:cxnSp>
        <p:nvCxnSpPr>
          <p:cNvPr id="154" name="直線單箭頭接點 153"/>
          <p:cNvCxnSpPr/>
          <p:nvPr/>
        </p:nvCxnSpPr>
        <p:spPr>
          <a:xfrm>
            <a:off x="2736749" y="5088744"/>
            <a:ext cx="910217" cy="377981"/>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55" name="直線單箭頭接點 154"/>
          <p:cNvCxnSpPr>
            <a:stCxn id="152" idx="2"/>
          </p:cNvCxnSpPr>
          <p:nvPr/>
        </p:nvCxnSpPr>
        <p:spPr>
          <a:xfrm flipH="1">
            <a:off x="4444180" y="5088721"/>
            <a:ext cx="56276" cy="353086"/>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56" name="直線單箭頭接點 155"/>
          <p:cNvCxnSpPr/>
          <p:nvPr/>
        </p:nvCxnSpPr>
        <p:spPr>
          <a:xfrm flipH="1">
            <a:off x="4941943" y="5069592"/>
            <a:ext cx="833815" cy="397130"/>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nvGrpSpPr>
          <p:cNvPr id="164" name="群組 163"/>
          <p:cNvGrpSpPr/>
          <p:nvPr/>
        </p:nvGrpSpPr>
        <p:grpSpPr>
          <a:xfrm rot="5400000">
            <a:off x="6447459" y="2639648"/>
            <a:ext cx="2893086" cy="1335452"/>
            <a:chOff x="7997554" y="1461721"/>
            <a:chExt cx="5723548" cy="2641997"/>
          </a:xfrm>
        </p:grpSpPr>
        <p:grpSp>
          <p:nvGrpSpPr>
            <p:cNvPr id="165" name="群組 164"/>
            <p:cNvGrpSpPr/>
            <p:nvPr/>
          </p:nvGrpSpPr>
          <p:grpSpPr>
            <a:xfrm>
              <a:off x="7997554" y="1461721"/>
              <a:ext cx="5723548" cy="2641997"/>
              <a:chOff x="1904899" y="2535995"/>
              <a:chExt cx="5723548" cy="2641997"/>
            </a:xfrm>
          </p:grpSpPr>
          <p:sp>
            <p:nvSpPr>
              <p:cNvPr id="169" name="橢圓 168"/>
              <p:cNvSpPr/>
              <p:nvPr/>
            </p:nvSpPr>
            <p:spPr>
              <a:xfrm>
                <a:off x="3430053" y="2570711"/>
                <a:ext cx="509954" cy="5099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4">
                  <a:defRPr/>
                </a:pPr>
                <a:endParaRPr lang="zh-TW" altLang="en-US">
                  <a:solidFill>
                    <a:prstClr val="white"/>
                  </a:solidFill>
                  <a:latin typeface="Calibri" panose="020F0502020204030204"/>
                </a:endParaRPr>
              </a:p>
            </p:txBody>
          </p:sp>
          <p:sp>
            <p:nvSpPr>
              <p:cNvPr id="170" name="橢圓 169"/>
              <p:cNvSpPr/>
              <p:nvPr/>
            </p:nvSpPr>
            <p:spPr>
              <a:xfrm>
                <a:off x="3430053" y="3271530"/>
                <a:ext cx="509954" cy="5099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4">
                  <a:defRPr/>
                </a:pPr>
                <a:endParaRPr lang="zh-TW" altLang="en-US" dirty="0">
                  <a:solidFill>
                    <a:prstClr val="white"/>
                  </a:solidFill>
                  <a:latin typeface="Calibri" panose="020F0502020204030204"/>
                </a:endParaRPr>
              </a:p>
            </p:txBody>
          </p:sp>
          <p:sp>
            <p:nvSpPr>
              <p:cNvPr id="171" name="橢圓 170"/>
              <p:cNvSpPr/>
              <p:nvPr/>
            </p:nvSpPr>
            <p:spPr>
              <a:xfrm>
                <a:off x="3430053" y="3969784"/>
                <a:ext cx="509954" cy="5099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4">
                  <a:defRPr/>
                </a:pPr>
                <a:endParaRPr lang="zh-TW" altLang="en-US" dirty="0">
                  <a:solidFill>
                    <a:prstClr val="white"/>
                  </a:solidFill>
                  <a:latin typeface="Calibri" panose="020F0502020204030204"/>
                </a:endParaRPr>
              </a:p>
            </p:txBody>
          </p:sp>
          <p:sp>
            <p:nvSpPr>
              <p:cNvPr id="172" name="橢圓 171"/>
              <p:cNvSpPr/>
              <p:nvPr/>
            </p:nvSpPr>
            <p:spPr>
              <a:xfrm>
                <a:off x="3430053" y="4668038"/>
                <a:ext cx="509954" cy="5099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4">
                  <a:defRPr/>
                </a:pPr>
                <a:endParaRPr lang="zh-TW" altLang="en-US" dirty="0">
                  <a:solidFill>
                    <a:prstClr val="white"/>
                  </a:solidFill>
                  <a:latin typeface="Calibri" panose="020F0502020204030204"/>
                </a:endParaRPr>
              </a:p>
            </p:txBody>
          </p:sp>
          <p:sp>
            <p:nvSpPr>
              <p:cNvPr id="173" name="橢圓 172"/>
              <p:cNvSpPr/>
              <p:nvPr/>
            </p:nvSpPr>
            <p:spPr>
              <a:xfrm>
                <a:off x="6636734" y="3183605"/>
                <a:ext cx="509954" cy="5099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4">
                  <a:defRPr/>
                </a:pPr>
                <a:endParaRPr lang="zh-TW" altLang="en-US" dirty="0">
                  <a:solidFill>
                    <a:prstClr val="white"/>
                  </a:solidFill>
                  <a:latin typeface="Calibri" panose="020F0502020204030204"/>
                </a:endParaRPr>
              </a:p>
            </p:txBody>
          </p:sp>
          <p:sp>
            <p:nvSpPr>
              <p:cNvPr id="174" name="橢圓 173"/>
              <p:cNvSpPr/>
              <p:nvPr/>
            </p:nvSpPr>
            <p:spPr>
              <a:xfrm>
                <a:off x="6636734" y="4022539"/>
                <a:ext cx="509954" cy="5099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4">
                  <a:defRPr/>
                </a:pPr>
                <a:endParaRPr lang="zh-TW" altLang="en-US" dirty="0">
                  <a:solidFill>
                    <a:prstClr val="white"/>
                  </a:solidFill>
                  <a:latin typeface="Calibri" panose="020F0502020204030204"/>
                </a:endParaRPr>
              </a:p>
            </p:txBody>
          </p:sp>
          <p:sp>
            <p:nvSpPr>
              <p:cNvPr id="175" name="矩形 174"/>
              <p:cNvSpPr/>
              <p:nvPr/>
            </p:nvSpPr>
            <p:spPr>
              <a:xfrm>
                <a:off x="1904899" y="2670896"/>
                <a:ext cx="266335" cy="266335"/>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defTabSz="914204">
                  <a:defRPr/>
                </a:pPr>
                <a:endParaRPr lang="zh-TW" altLang="en-US">
                  <a:solidFill>
                    <a:prstClr val="white"/>
                  </a:solidFill>
                  <a:latin typeface="Calibri" panose="020F0502020204030204"/>
                </a:endParaRPr>
              </a:p>
            </p:txBody>
          </p:sp>
          <p:cxnSp>
            <p:nvCxnSpPr>
              <p:cNvPr id="176" name="直線單箭頭接點 175"/>
              <p:cNvCxnSpPr>
                <a:stCxn id="175" idx="3"/>
                <a:endCxn id="169" idx="2"/>
              </p:cNvCxnSpPr>
              <p:nvPr/>
            </p:nvCxnSpPr>
            <p:spPr>
              <a:xfrm>
                <a:off x="2171234" y="2804064"/>
                <a:ext cx="1258819" cy="2162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7" name="直線單箭頭接點 176"/>
              <p:cNvCxnSpPr>
                <a:stCxn id="175" idx="3"/>
                <a:endCxn id="170" idx="2"/>
              </p:cNvCxnSpPr>
              <p:nvPr/>
            </p:nvCxnSpPr>
            <p:spPr>
              <a:xfrm>
                <a:off x="2171234" y="2804064"/>
                <a:ext cx="1258819" cy="72244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8" name="直線單箭頭接點 177"/>
              <p:cNvCxnSpPr>
                <a:stCxn id="175" idx="3"/>
                <a:endCxn id="171" idx="2"/>
              </p:cNvCxnSpPr>
              <p:nvPr/>
            </p:nvCxnSpPr>
            <p:spPr>
              <a:xfrm>
                <a:off x="2171234" y="2804064"/>
                <a:ext cx="1258819" cy="142069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9" name="直線單箭頭接點 178"/>
              <p:cNvCxnSpPr>
                <a:stCxn id="175" idx="3"/>
                <a:endCxn id="172" idx="2"/>
              </p:cNvCxnSpPr>
              <p:nvPr/>
            </p:nvCxnSpPr>
            <p:spPr>
              <a:xfrm>
                <a:off x="2171234" y="2804064"/>
                <a:ext cx="1258819" cy="211895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0" name="直線單箭頭接點 179"/>
              <p:cNvCxnSpPr>
                <a:endCxn id="173" idx="2"/>
              </p:cNvCxnSpPr>
              <p:nvPr/>
            </p:nvCxnSpPr>
            <p:spPr>
              <a:xfrm flipV="1">
                <a:off x="5704749" y="3438582"/>
                <a:ext cx="931985" cy="10641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1" name="直線單箭頭接點 180"/>
              <p:cNvCxnSpPr>
                <a:endCxn id="173" idx="2"/>
              </p:cNvCxnSpPr>
              <p:nvPr/>
            </p:nvCxnSpPr>
            <p:spPr>
              <a:xfrm>
                <a:off x="5704748" y="2781725"/>
                <a:ext cx="931986" cy="65685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2" name="直線單箭頭接點 181"/>
              <p:cNvCxnSpPr>
                <a:endCxn id="174" idx="2"/>
              </p:cNvCxnSpPr>
              <p:nvPr/>
            </p:nvCxnSpPr>
            <p:spPr>
              <a:xfrm>
                <a:off x="5704749" y="2825688"/>
                <a:ext cx="931985" cy="145182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3" name="直線單箭頭接點 182"/>
              <p:cNvCxnSpPr>
                <a:endCxn id="174" idx="2"/>
              </p:cNvCxnSpPr>
              <p:nvPr/>
            </p:nvCxnSpPr>
            <p:spPr>
              <a:xfrm>
                <a:off x="5704748" y="3580539"/>
                <a:ext cx="931986" cy="69697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4" name="直線單箭頭接點 183"/>
              <p:cNvCxnSpPr>
                <a:endCxn id="173" idx="2"/>
              </p:cNvCxnSpPr>
              <p:nvPr/>
            </p:nvCxnSpPr>
            <p:spPr>
              <a:xfrm flipV="1">
                <a:off x="5704749" y="3438582"/>
                <a:ext cx="931985" cy="78617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直線單箭頭接點 184"/>
              <p:cNvCxnSpPr>
                <a:endCxn id="174" idx="2"/>
              </p:cNvCxnSpPr>
              <p:nvPr/>
            </p:nvCxnSpPr>
            <p:spPr>
              <a:xfrm>
                <a:off x="5704749" y="4224761"/>
                <a:ext cx="931985" cy="5275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6" name="直線單箭頭接點 185"/>
              <p:cNvCxnSpPr>
                <a:endCxn id="173" idx="2"/>
              </p:cNvCxnSpPr>
              <p:nvPr/>
            </p:nvCxnSpPr>
            <p:spPr>
              <a:xfrm flipV="1">
                <a:off x="5704748" y="3438582"/>
                <a:ext cx="931986" cy="145677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7" name="直線單箭頭接點 186"/>
              <p:cNvCxnSpPr>
                <a:endCxn id="174" idx="2"/>
              </p:cNvCxnSpPr>
              <p:nvPr/>
            </p:nvCxnSpPr>
            <p:spPr>
              <a:xfrm flipV="1">
                <a:off x="5704749" y="4277516"/>
                <a:ext cx="931985" cy="64549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8" name="直線單箭頭接點 187"/>
              <p:cNvCxnSpPr>
                <a:stCxn id="192" idx="2"/>
                <a:endCxn id="169" idx="2"/>
              </p:cNvCxnSpPr>
              <p:nvPr/>
            </p:nvCxnSpPr>
            <p:spPr>
              <a:xfrm flipV="1">
                <a:off x="2038067" y="2825688"/>
                <a:ext cx="1391986" cy="7992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9" name="直線單箭頭接點 188"/>
              <p:cNvCxnSpPr>
                <a:stCxn id="192" idx="3"/>
                <a:endCxn id="170" idx="2"/>
              </p:cNvCxnSpPr>
              <p:nvPr/>
            </p:nvCxnSpPr>
            <p:spPr>
              <a:xfrm>
                <a:off x="2171234" y="3491791"/>
                <a:ext cx="1258819" cy="3471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0" name="直線單箭頭接點 189"/>
              <p:cNvCxnSpPr>
                <a:stCxn id="192" idx="3"/>
                <a:endCxn id="171" idx="2"/>
              </p:cNvCxnSpPr>
              <p:nvPr/>
            </p:nvCxnSpPr>
            <p:spPr>
              <a:xfrm>
                <a:off x="2171234" y="3491791"/>
                <a:ext cx="1258819" cy="7329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1" name="直線單箭頭接點 190"/>
              <p:cNvCxnSpPr>
                <a:stCxn id="192" idx="3"/>
                <a:endCxn id="172" idx="2"/>
              </p:cNvCxnSpPr>
              <p:nvPr/>
            </p:nvCxnSpPr>
            <p:spPr>
              <a:xfrm>
                <a:off x="2171234" y="3491791"/>
                <a:ext cx="1258819" cy="143122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2" name="矩形 191"/>
              <p:cNvSpPr/>
              <p:nvPr/>
            </p:nvSpPr>
            <p:spPr>
              <a:xfrm>
                <a:off x="1904899" y="3358623"/>
                <a:ext cx="266335" cy="266335"/>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defTabSz="914204">
                  <a:defRPr/>
                </a:pPr>
                <a:endParaRPr lang="zh-TW" altLang="en-US">
                  <a:solidFill>
                    <a:prstClr val="white"/>
                  </a:solidFill>
                  <a:latin typeface="Calibri" panose="020F0502020204030204"/>
                </a:endParaRPr>
              </a:p>
            </p:txBody>
          </p:sp>
          <p:sp>
            <p:nvSpPr>
              <p:cNvPr id="193" name="橢圓 192"/>
              <p:cNvSpPr/>
              <p:nvPr/>
            </p:nvSpPr>
            <p:spPr>
              <a:xfrm>
                <a:off x="5194794" y="2535995"/>
                <a:ext cx="509954" cy="5099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4">
                  <a:defRPr/>
                </a:pPr>
                <a:endParaRPr lang="zh-TW" altLang="en-US">
                  <a:solidFill>
                    <a:prstClr val="white"/>
                  </a:solidFill>
                  <a:latin typeface="Calibri" panose="020F0502020204030204"/>
                </a:endParaRPr>
              </a:p>
            </p:txBody>
          </p:sp>
          <p:sp>
            <p:nvSpPr>
              <p:cNvPr id="194" name="橢圓 193"/>
              <p:cNvSpPr/>
              <p:nvPr/>
            </p:nvSpPr>
            <p:spPr>
              <a:xfrm>
                <a:off x="5194794" y="3236814"/>
                <a:ext cx="509954" cy="5099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4">
                  <a:defRPr/>
                </a:pPr>
                <a:endParaRPr lang="zh-TW" altLang="en-US" dirty="0">
                  <a:solidFill>
                    <a:prstClr val="white"/>
                  </a:solidFill>
                  <a:latin typeface="Calibri" panose="020F0502020204030204"/>
                </a:endParaRPr>
              </a:p>
            </p:txBody>
          </p:sp>
          <p:sp>
            <p:nvSpPr>
              <p:cNvPr id="195" name="橢圓 194"/>
              <p:cNvSpPr/>
              <p:nvPr/>
            </p:nvSpPr>
            <p:spPr>
              <a:xfrm>
                <a:off x="5194794" y="3935068"/>
                <a:ext cx="509954" cy="5099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4">
                  <a:defRPr/>
                </a:pPr>
                <a:endParaRPr lang="zh-TW" altLang="en-US" dirty="0">
                  <a:solidFill>
                    <a:prstClr val="white"/>
                  </a:solidFill>
                  <a:latin typeface="Calibri" panose="020F0502020204030204"/>
                </a:endParaRPr>
              </a:p>
            </p:txBody>
          </p:sp>
          <p:sp>
            <p:nvSpPr>
              <p:cNvPr id="196" name="橢圓 195"/>
              <p:cNvSpPr/>
              <p:nvPr/>
            </p:nvSpPr>
            <p:spPr>
              <a:xfrm>
                <a:off x="5194794" y="4633322"/>
                <a:ext cx="509954" cy="5099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4">
                  <a:defRPr/>
                </a:pPr>
                <a:endParaRPr lang="zh-TW" altLang="en-US" dirty="0">
                  <a:solidFill>
                    <a:prstClr val="white"/>
                  </a:solidFill>
                  <a:latin typeface="Calibri" panose="020F0502020204030204"/>
                </a:endParaRPr>
              </a:p>
            </p:txBody>
          </p:sp>
          <p:sp>
            <p:nvSpPr>
              <p:cNvPr id="197" name="矩形 196"/>
              <p:cNvSpPr/>
              <p:nvPr/>
            </p:nvSpPr>
            <p:spPr>
              <a:xfrm>
                <a:off x="1904899" y="4113217"/>
                <a:ext cx="266335" cy="266335"/>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defTabSz="914204">
                  <a:defRPr/>
                </a:pPr>
                <a:endParaRPr lang="zh-TW" altLang="en-US">
                  <a:solidFill>
                    <a:prstClr val="white"/>
                  </a:solidFill>
                  <a:latin typeface="Calibri" panose="020F0502020204030204"/>
                </a:endParaRPr>
              </a:p>
            </p:txBody>
          </p:sp>
          <p:sp>
            <p:nvSpPr>
              <p:cNvPr id="198" name="矩形 197"/>
              <p:cNvSpPr/>
              <p:nvPr/>
            </p:nvSpPr>
            <p:spPr>
              <a:xfrm>
                <a:off x="1904899" y="4792619"/>
                <a:ext cx="266335" cy="266335"/>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defTabSz="914204">
                  <a:defRPr/>
                </a:pPr>
                <a:endParaRPr lang="zh-TW" altLang="en-US">
                  <a:solidFill>
                    <a:prstClr val="white"/>
                  </a:solidFill>
                  <a:latin typeface="Calibri" panose="020F0502020204030204"/>
                </a:endParaRPr>
              </a:p>
            </p:txBody>
          </p:sp>
          <p:cxnSp>
            <p:nvCxnSpPr>
              <p:cNvPr id="199" name="直線單箭頭接點 198"/>
              <p:cNvCxnSpPr>
                <a:stCxn id="198" idx="3"/>
                <a:endCxn id="172" idx="2"/>
              </p:cNvCxnSpPr>
              <p:nvPr/>
            </p:nvCxnSpPr>
            <p:spPr>
              <a:xfrm flipV="1">
                <a:off x="2171234" y="4923015"/>
                <a:ext cx="1258819" cy="277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0" name="直線單箭頭接點 199"/>
              <p:cNvCxnSpPr>
                <a:stCxn id="197" idx="3"/>
                <a:endCxn id="172" idx="2"/>
              </p:cNvCxnSpPr>
              <p:nvPr/>
            </p:nvCxnSpPr>
            <p:spPr>
              <a:xfrm>
                <a:off x="2171234" y="4246385"/>
                <a:ext cx="1258819" cy="67663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1" name="直線單箭頭接點 200"/>
              <p:cNvCxnSpPr>
                <a:stCxn id="198" idx="3"/>
                <a:endCxn id="171" idx="2"/>
              </p:cNvCxnSpPr>
              <p:nvPr/>
            </p:nvCxnSpPr>
            <p:spPr>
              <a:xfrm flipV="1">
                <a:off x="2171234" y="4224761"/>
                <a:ext cx="1258819" cy="70102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2" name="直線單箭頭接點 201"/>
              <p:cNvCxnSpPr>
                <a:stCxn id="198" idx="3"/>
                <a:endCxn id="170" idx="2"/>
              </p:cNvCxnSpPr>
              <p:nvPr/>
            </p:nvCxnSpPr>
            <p:spPr>
              <a:xfrm flipV="1">
                <a:off x="2171234" y="3526507"/>
                <a:ext cx="1258819" cy="139928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3" name="直線單箭頭接點 202"/>
              <p:cNvCxnSpPr>
                <a:stCxn id="198" idx="3"/>
                <a:endCxn id="169" idx="2"/>
              </p:cNvCxnSpPr>
              <p:nvPr/>
            </p:nvCxnSpPr>
            <p:spPr>
              <a:xfrm flipV="1">
                <a:off x="2171234" y="2825688"/>
                <a:ext cx="1258819" cy="210009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4" name="直線單箭頭接點 203"/>
              <p:cNvCxnSpPr>
                <a:stCxn id="197" idx="3"/>
                <a:endCxn id="170" idx="2"/>
              </p:cNvCxnSpPr>
              <p:nvPr/>
            </p:nvCxnSpPr>
            <p:spPr>
              <a:xfrm flipV="1">
                <a:off x="2171234" y="3526507"/>
                <a:ext cx="1258819" cy="71987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5" name="直線單箭頭接點 204"/>
              <p:cNvCxnSpPr>
                <a:stCxn id="197" idx="3"/>
                <a:endCxn id="169" idx="2"/>
              </p:cNvCxnSpPr>
              <p:nvPr/>
            </p:nvCxnSpPr>
            <p:spPr>
              <a:xfrm flipV="1">
                <a:off x="2171234" y="2825688"/>
                <a:ext cx="1258819" cy="142069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6" name="直線單箭頭接點 205"/>
              <p:cNvCxnSpPr/>
              <p:nvPr/>
            </p:nvCxnSpPr>
            <p:spPr>
              <a:xfrm>
                <a:off x="3940007" y="2804064"/>
                <a:ext cx="1258819" cy="2162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7" name="直線單箭頭接點 206"/>
              <p:cNvCxnSpPr/>
              <p:nvPr/>
            </p:nvCxnSpPr>
            <p:spPr>
              <a:xfrm>
                <a:off x="3940007" y="2804064"/>
                <a:ext cx="1258819" cy="72244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8" name="直線單箭頭接點 207"/>
              <p:cNvCxnSpPr/>
              <p:nvPr/>
            </p:nvCxnSpPr>
            <p:spPr>
              <a:xfrm>
                <a:off x="3940007" y="2804064"/>
                <a:ext cx="1258819" cy="142069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9" name="直線單箭頭接點 208"/>
              <p:cNvCxnSpPr/>
              <p:nvPr/>
            </p:nvCxnSpPr>
            <p:spPr>
              <a:xfrm>
                <a:off x="3940007" y="2804064"/>
                <a:ext cx="1258819" cy="211895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0" name="直線單箭頭接點 209"/>
              <p:cNvCxnSpPr/>
              <p:nvPr/>
            </p:nvCxnSpPr>
            <p:spPr>
              <a:xfrm>
                <a:off x="3940007" y="3491791"/>
                <a:ext cx="1258819" cy="3471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1" name="直線單箭頭接點 210"/>
              <p:cNvCxnSpPr/>
              <p:nvPr/>
            </p:nvCxnSpPr>
            <p:spPr>
              <a:xfrm>
                <a:off x="3940007" y="3491791"/>
                <a:ext cx="1258819" cy="7329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2" name="直線單箭頭接點 211"/>
              <p:cNvCxnSpPr/>
              <p:nvPr/>
            </p:nvCxnSpPr>
            <p:spPr>
              <a:xfrm>
                <a:off x="3940007" y="3491791"/>
                <a:ext cx="1258819" cy="143122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3" name="直線單箭頭接點 212"/>
              <p:cNvCxnSpPr/>
              <p:nvPr/>
            </p:nvCxnSpPr>
            <p:spPr>
              <a:xfrm flipV="1">
                <a:off x="3940007" y="4923015"/>
                <a:ext cx="1258819" cy="277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4" name="直線單箭頭接點 213"/>
              <p:cNvCxnSpPr/>
              <p:nvPr/>
            </p:nvCxnSpPr>
            <p:spPr>
              <a:xfrm>
                <a:off x="3940007" y="4246385"/>
                <a:ext cx="1258819" cy="67663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5" name="直線單箭頭接點 214"/>
              <p:cNvCxnSpPr/>
              <p:nvPr/>
            </p:nvCxnSpPr>
            <p:spPr>
              <a:xfrm flipV="1">
                <a:off x="3940007" y="4224761"/>
                <a:ext cx="1258819" cy="70102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6" name="直線單箭頭接點 215"/>
              <p:cNvCxnSpPr/>
              <p:nvPr/>
            </p:nvCxnSpPr>
            <p:spPr>
              <a:xfrm flipV="1">
                <a:off x="3940007" y="3526507"/>
                <a:ext cx="1258819" cy="139928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7" name="直線單箭頭接點 216"/>
              <p:cNvCxnSpPr/>
              <p:nvPr/>
            </p:nvCxnSpPr>
            <p:spPr>
              <a:xfrm flipV="1">
                <a:off x="3940007" y="2825688"/>
                <a:ext cx="1258819" cy="210009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8" name="直線單箭頭接點 217"/>
              <p:cNvCxnSpPr/>
              <p:nvPr/>
            </p:nvCxnSpPr>
            <p:spPr>
              <a:xfrm flipV="1">
                <a:off x="3940007" y="3526507"/>
                <a:ext cx="1258819" cy="71987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9" name="直線單箭頭接點 218"/>
              <p:cNvCxnSpPr/>
              <p:nvPr/>
            </p:nvCxnSpPr>
            <p:spPr>
              <a:xfrm flipV="1">
                <a:off x="3940007" y="2825688"/>
                <a:ext cx="1258819" cy="142069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0" name="直線單箭頭接點 219"/>
              <p:cNvCxnSpPr/>
              <p:nvPr/>
            </p:nvCxnSpPr>
            <p:spPr>
              <a:xfrm>
                <a:off x="7162454" y="3451153"/>
                <a:ext cx="46599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1" name="直線單箭頭接點 220"/>
              <p:cNvCxnSpPr/>
              <p:nvPr/>
            </p:nvCxnSpPr>
            <p:spPr>
              <a:xfrm>
                <a:off x="7162454" y="4292030"/>
                <a:ext cx="46599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66" name="直線單箭頭接點 165"/>
            <p:cNvCxnSpPr/>
            <p:nvPr/>
          </p:nvCxnSpPr>
          <p:spPr>
            <a:xfrm flipV="1">
              <a:off x="8277073" y="3163187"/>
              <a:ext cx="1245635" cy="539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7" name="直線單箭頭接點 166"/>
            <p:cNvCxnSpPr/>
            <p:nvPr/>
          </p:nvCxnSpPr>
          <p:spPr>
            <a:xfrm flipV="1">
              <a:off x="10067356" y="3149173"/>
              <a:ext cx="1245635" cy="539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8" name="直線單箭頭接點 167"/>
            <p:cNvCxnSpPr>
              <a:stCxn id="170" idx="6"/>
              <a:endCxn id="193" idx="2"/>
            </p:cNvCxnSpPr>
            <p:nvPr/>
          </p:nvCxnSpPr>
          <p:spPr>
            <a:xfrm flipV="1">
              <a:off x="10032662" y="1716698"/>
              <a:ext cx="1254787" cy="73553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30" name="文字方塊 29"/>
              <p:cNvSpPr txBox="1"/>
              <p:nvPr/>
            </p:nvSpPr>
            <p:spPr>
              <a:xfrm>
                <a:off x="8886665" y="2437041"/>
                <a:ext cx="1384657" cy="1569640"/>
              </a:xfrm>
              <a:prstGeom prst="rect">
                <a:avLst/>
              </a:prstGeom>
              <a:noFill/>
            </p:spPr>
            <p:txBody>
              <a:bodyPr wrap="square" lIns="91420" tIns="45710" rIns="91420" bIns="45710" rtlCol="0">
                <a:spAutoFit/>
              </a:bodyPr>
              <a:lstStyle/>
              <a:p>
                <a:pPr defTabSz="914204">
                  <a:defRPr/>
                </a:pPr>
                <a:r>
                  <a:rPr lang="en-US" altLang="zh-TW" sz="2400" dirty="0">
                    <a:solidFill>
                      <a:prstClr val="black"/>
                    </a:solidFill>
                    <a:latin typeface="Calibri" panose="020F0502020204030204"/>
                  </a:rPr>
                  <a:t>All the weights multiply </a:t>
                </a:r>
                <a14:m>
                  <m:oMath xmlns:m="http://schemas.openxmlformats.org/officeDocument/2006/math">
                    <m:r>
                      <a:rPr lang="en-US" altLang="zh-TW" sz="2400" i="1" dirty="0" smtClean="0">
                        <a:solidFill>
                          <a:prstClr val="black"/>
                        </a:solidFill>
                        <a:latin typeface="Cambria Math" panose="02040503050406030204" pitchFamily="18" charset="0"/>
                      </a:rPr>
                      <m:t>(1−</m:t>
                    </m:r>
                    <m:r>
                      <a:rPr lang="en-US" altLang="zh-TW" sz="2400" i="1" dirty="0" smtClean="0">
                        <a:solidFill>
                          <a:prstClr val="black"/>
                        </a:solidFill>
                        <a:latin typeface="Cambria Math" panose="02040503050406030204" pitchFamily="18" charset="0"/>
                      </a:rPr>
                      <m:t>𝑝</m:t>
                    </m:r>
                    <m:r>
                      <a:rPr lang="en-US" altLang="zh-TW" sz="2400" i="1" dirty="0" smtClean="0">
                        <a:solidFill>
                          <a:prstClr val="black"/>
                        </a:solidFill>
                        <a:latin typeface="Cambria Math" panose="02040503050406030204" pitchFamily="18" charset="0"/>
                      </a:rPr>
                      <m:t>)</m:t>
                    </m:r>
                  </m:oMath>
                </a14:m>
                <a:endParaRPr lang="zh-TW" altLang="en-US" sz="2400" dirty="0">
                  <a:solidFill>
                    <a:prstClr val="black"/>
                  </a:solidFill>
                  <a:latin typeface="Calibri" panose="020F0502020204030204"/>
                </a:endParaRPr>
              </a:p>
            </p:txBody>
          </p:sp>
        </mc:Choice>
        <mc:Fallback xmlns="">
          <p:sp>
            <p:nvSpPr>
              <p:cNvPr id="30" name="文字方塊 29"/>
              <p:cNvSpPr txBox="1">
                <a:spLocks noRot="1" noChangeAspect="1" noMove="1" noResize="1" noEditPoints="1" noAdjustHandles="1" noChangeArrowheads="1" noChangeShapeType="1" noTextEdit="1"/>
              </p:cNvSpPr>
              <p:nvPr/>
            </p:nvSpPr>
            <p:spPr>
              <a:xfrm>
                <a:off x="8886665" y="2437041"/>
                <a:ext cx="1384657" cy="1569640"/>
              </a:xfrm>
              <a:prstGeom prst="rect">
                <a:avLst/>
              </a:prstGeom>
              <a:blipFill>
                <a:blip r:embed="rId3"/>
                <a:stretch>
                  <a:fillRect l="-7048" t="-3113" b="-4669"/>
                </a:stretch>
              </a:blipFill>
            </p:spPr>
            <p:txBody>
              <a:bodyPr/>
              <a:lstStyle/>
              <a:p>
                <a:r>
                  <a:rPr lang="en-US">
                    <a:noFill/>
                  </a:rPr>
                  <a:t> </a:t>
                </a:r>
              </a:p>
            </p:txBody>
          </p:sp>
        </mc:Fallback>
      </mc:AlternateContent>
      <p:sp>
        <p:nvSpPr>
          <p:cNvPr id="38" name="文字方塊 37"/>
          <p:cNvSpPr txBox="1"/>
          <p:nvPr/>
        </p:nvSpPr>
        <p:spPr>
          <a:xfrm>
            <a:off x="6237452" y="5254359"/>
            <a:ext cx="933450" cy="707866"/>
          </a:xfrm>
          <a:prstGeom prst="rect">
            <a:avLst/>
          </a:prstGeom>
          <a:noFill/>
        </p:spPr>
        <p:txBody>
          <a:bodyPr wrap="square" lIns="91420" tIns="45710" rIns="91420" bIns="45710" rtlCol="0">
            <a:spAutoFit/>
          </a:bodyPr>
          <a:lstStyle/>
          <a:p>
            <a:pPr algn="ctr" defTabSz="914204">
              <a:defRPr/>
            </a:pPr>
            <a:r>
              <a:rPr lang="zh-TW" altLang="en-US" sz="4000" b="1" dirty="0">
                <a:solidFill>
                  <a:srgbClr val="FF0000"/>
                </a:solidFill>
                <a:latin typeface="Calibri" panose="020F0502020204030204"/>
              </a:rPr>
              <a:t>≈</a:t>
            </a:r>
          </a:p>
        </p:txBody>
      </p:sp>
      <p:sp>
        <p:nvSpPr>
          <p:cNvPr id="226" name="文字方塊 225"/>
          <p:cNvSpPr txBox="1"/>
          <p:nvPr/>
        </p:nvSpPr>
        <p:spPr>
          <a:xfrm>
            <a:off x="7512757" y="5261333"/>
            <a:ext cx="755877" cy="523200"/>
          </a:xfrm>
          <a:prstGeom prst="rect">
            <a:avLst/>
          </a:prstGeom>
          <a:noFill/>
        </p:spPr>
        <p:txBody>
          <a:bodyPr wrap="square" lIns="91420" tIns="45710" rIns="91420" bIns="45710" rtlCol="0">
            <a:spAutoFit/>
          </a:bodyPr>
          <a:lstStyle/>
          <a:p>
            <a:pPr algn="ctr" defTabSz="914204">
              <a:defRPr/>
            </a:pPr>
            <a:r>
              <a:rPr lang="en-US" altLang="zh-TW" sz="2800" dirty="0">
                <a:solidFill>
                  <a:prstClr val="black"/>
                </a:solidFill>
                <a:latin typeface="Calibri" panose="020F0502020204030204"/>
              </a:rPr>
              <a:t>y</a:t>
            </a:r>
            <a:endParaRPr lang="zh-TW" altLang="en-US" sz="2800" baseline="-25000" dirty="0">
              <a:solidFill>
                <a:prstClr val="black"/>
              </a:solidFill>
              <a:latin typeface="Calibri" panose="020F0502020204030204"/>
            </a:endParaRPr>
          </a:p>
        </p:txBody>
      </p:sp>
      <p:cxnSp>
        <p:nvCxnSpPr>
          <p:cNvPr id="229" name="直線單箭頭接點 228"/>
          <p:cNvCxnSpPr/>
          <p:nvPr/>
        </p:nvCxnSpPr>
        <p:spPr>
          <a:xfrm>
            <a:off x="7016561" y="1362942"/>
            <a:ext cx="869756" cy="45021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0" name="直線單箭頭接點 229"/>
          <p:cNvCxnSpPr/>
          <p:nvPr/>
        </p:nvCxnSpPr>
        <p:spPr>
          <a:xfrm>
            <a:off x="7893354" y="4862176"/>
            <a:ext cx="0" cy="45313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5" name="標題 1"/>
          <p:cNvSpPr>
            <a:spLocks noGrp="1"/>
          </p:cNvSpPr>
          <p:nvPr>
            <p:ph type="title"/>
          </p:nvPr>
        </p:nvSpPr>
        <p:spPr>
          <a:xfrm>
            <a:off x="1813810" y="117558"/>
            <a:ext cx="7886700" cy="471585"/>
          </a:xfrm>
        </p:spPr>
        <p:txBody>
          <a:bodyPr>
            <a:normAutofit/>
          </a:bodyPr>
          <a:lstStyle/>
          <a:p>
            <a:r>
              <a:rPr lang="en-US" altLang="zh-TW" sz="24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ea typeface="+mn-ea"/>
                <a:cs typeface="+mn-cs"/>
              </a:rPr>
              <a:t>Dropout is a kind of ensemble</a:t>
            </a:r>
            <a:endParaRPr lang="zh-TW" altLang="en-US" sz="24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ea typeface="+mn-ea"/>
              <a:cs typeface="+mn-cs"/>
            </a:endParaRPr>
          </a:p>
        </p:txBody>
      </p:sp>
    </p:spTree>
    <p:extLst>
      <p:ext uri="{BB962C8B-B14F-4D97-AF65-F5344CB8AC3E}">
        <p14:creationId xmlns:p14="http://schemas.microsoft.com/office/powerpoint/2010/main" val="1153775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0" grpId="0"/>
      <p:bldP spid="2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75069" y="1"/>
            <a:ext cx="6197600" cy="6770254"/>
          </a:xfrm>
          <a:prstGeom prst="rect">
            <a:avLst/>
          </a:prstGeom>
          <a:noFill/>
          <a:ln>
            <a:noFill/>
          </a:ln>
        </p:spPr>
      </p:pic>
      <p:sp>
        <p:nvSpPr>
          <p:cNvPr id="7" name="Rounded Rectangular Callout 6"/>
          <p:cNvSpPr/>
          <p:nvPr/>
        </p:nvSpPr>
        <p:spPr>
          <a:xfrm>
            <a:off x="9644513" y="36913"/>
            <a:ext cx="2512486" cy="3081673"/>
          </a:xfrm>
          <a:prstGeom prst="wedgeRoundRectCallout">
            <a:avLst>
              <a:gd name="adj1" fmla="val -66412"/>
              <a:gd name="adj2" fmla="val -23941"/>
              <a:gd name="adj3" fmla="val 16667"/>
            </a:avLst>
          </a:prstGeom>
          <a:solidFill>
            <a:schemeClr val="bg1">
              <a:lumMod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600" dirty="0">
                <a:solidFill>
                  <a:schemeClr val="tx1"/>
                </a:solidFill>
                <a:latin typeface="Times New Roman" panose="02020603050405020304" pitchFamily="18" charset="0"/>
                <a:ea typeface="SimSun" panose="02010600030101010101" pitchFamily="2" charset="-122"/>
              </a:rPr>
              <a:t>The initial PN marking with the tokens (“keys”) unlocks the corresponding neurons from the lower layer NN (i.e., these with corresponding keys will be “unlocked” and become active for training while others will be removed from current NN configuration)</a:t>
            </a:r>
            <a:endParaRPr lang="en-US" sz="1600" dirty="0">
              <a:solidFill>
                <a:schemeClr val="tx1"/>
              </a:solidFill>
            </a:endParaRPr>
          </a:p>
        </p:txBody>
      </p:sp>
      <p:sp>
        <p:nvSpPr>
          <p:cNvPr id="8" name="Rounded Rectangular Callout 7"/>
          <p:cNvSpPr/>
          <p:nvPr/>
        </p:nvSpPr>
        <p:spPr>
          <a:xfrm>
            <a:off x="9355753" y="3352241"/>
            <a:ext cx="2810869" cy="1132152"/>
          </a:xfrm>
          <a:prstGeom prst="wedgeRoundRectCallout">
            <a:avLst>
              <a:gd name="adj1" fmla="val -49203"/>
              <a:gd name="adj2" fmla="val -79047"/>
              <a:gd name="adj3" fmla="val 16667"/>
            </a:avLst>
          </a:prstGeom>
          <a:solidFill>
            <a:schemeClr val="bg1">
              <a:lumMod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a:solidFill>
                  <a:schemeClr val="tx1"/>
                </a:solidFill>
                <a:latin typeface="Times New Roman" panose="02020603050405020304" pitchFamily="18" charset="0"/>
                <a:ea typeface="SimSun" panose="02010600030101010101" pitchFamily="2" charset="-122"/>
              </a:rPr>
              <a:t>The last cycle of PN marking and corresponding NN configuration</a:t>
            </a:r>
          </a:p>
        </p:txBody>
      </p:sp>
      <p:sp>
        <p:nvSpPr>
          <p:cNvPr id="9" name="Rounded Rectangular Callout 8"/>
          <p:cNvSpPr/>
          <p:nvPr/>
        </p:nvSpPr>
        <p:spPr>
          <a:xfrm>
            <a:off x="510138" y="1964652"/>
            <a:ext cx="2719748" cy="1192434"/>
          </a:xfrm>
          <a:prstGeom prst="wedgeRoundRectCallout">
            <a:avLst>
              <a:gd name="adj1" fmla="val 68685"/>
              <a:gd name="adj2" fmla="val -98697"/>
              <a:gd name="adj3" fmla="val 16667"/>
            </a:avLst>
          </a:prstGeom>
          <a:solidFill>
            <a:schemeClr val="bg1">
              <a:lumMod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a:solidFill>
                  <a:schemeClr val="tx1"/>
                </a:solidFill>
                <a:latin typeface="Times New Roman" panose="02020603050405020304" pitchFamily="18" charset="0"/>
                <a:ea typeface="SimSun" panose="02010600030101010101" pitchFamily="2" charset="-122"/>
              </a:rPr>
              <a:t>Places of the PN from the upper layer correspond to the hidden neurons of the NN from the lower layer</a:t>
            </a:r>
            <a:endParaRPr lang="en-US" dirty="0">
              <a:solidFill>
                <a:schemeClr val="tx1"/>
              </a:solidFill>
            </a:endParaRPr>
          </a:p>
        </p:txBody>
      </p:sp>
      <p:sp>
        <p:nvSpPr>
          <p:cNvPr id="10" name="Rounded Rectangular Callout 9"/>
          <p:cNvSpPr/>
          <p:nvPr/>
        </p:nvSpPr>
        <p:spPr>
          <a:xfrm>
            <a:off x="17268" y="3226132"/>
            <a:ext cx="3319301" cy="1538371"/>
          </a:xfrm>
          <a:prstGeom prst="wedgeRoundRectCallout">
            <a:avLst>
              <a:gd name="adj1" fmla="val 61278"/>
              <a:gd name="adj2" fmla="val -46527"/>
              <a:gd name="adj3" fmla="val 16667"/>
            </a:avLst>
          </a:prstGeom>
          <a:solidFill>
            <a:schemeClr val="bg1">
              <a:lumMod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a:solidFill>
                  <a:schemeClr val="tx1"/>
                </a:solidFill>
                <a:latin typeface="Times New Roman" panose="02020603050405020304" pitchFamily="18" charset="0"/>
                <a:ea typeface="SimSun" panose="02010600030101010101" pitchFamily="2" charset="-122"/>
              </a:rPr>
              <a:t>PN generates its new marking due to fired transitions and, therefore, new neurons will be unlocked by the tokens (keys) while others locked (removed)</a:t>
            </a:r>
            <a:endParaRPr lang="en-US" dirty="0">
              <a:solidFill>
                <a:schemeClr val="tx1"/>
              </a:solidFill>
            </a:endParaRPr>
          </a:p>
        </p:txBody>
      </p:sp>
      <p:sp>
        <p:nvSpPr>
          <p:cNvPr id="11" name="Rounded Rectangular Callout 10"/>
          <p:cNvSpPr/>
          <p:nvPr/>
        </p:nvSpPr>
        <p:spPr>
          <a:xfrm>
            <a:off x="42127" y="4891842"/>
            <a:ext cx="3294433" cy="1826591"/>
          </a:xfrm>
          <a:prstGeom prst="wedgeRoundRectCallout">
            <a:avLst>
              <a:gd name="adj1" fmla="val 64429"/>
              <a:gd name="adj2" fmla="val -29638"/>
              <a:gd name="adj3" fmla="val 16667"/>
            </a:avLst>
          </a:prstGeom>
          <a:solidFill>
            <a:schemeClr val="bg1">
              <a:lumMod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a:solidFill>
                  <a:schemeClr val="tx1"/>
                </a:solidFill>
                <a:latin typeface="Times New Roman" panose="02020603050405020304" pitchFamily="18" charset="0"/>
                <a:ea typeface="SimSun" panose="02010600030101010101" pitchFamily="2" charset="-122"/>
              </a:rPr>
              <a:t>All three configurations contribute to decision-making and their outputs makes an impact into the final probability distribution among the classes behind the output neurons</a:t>
            </a:r>
            <a:endParaRPr lang="en-US" dirty="0">
              <a:solidFill>
                <a:schemeClr val="tx1"/>
              </a:solidFill>
            </a:endParaRPr>
          </a:p>
        </p:txBody>
      </p:sp>
      <p:sp>
        <p:nvSpPr>
          <p:cNvPr id="12" name="Rectangle 11"/>
          <p:cNvSpPr/>
          <p:nvPr/>
        </p:nvSpPr>
        <p:spPr>
          <a:xfrm>
            <a:off x="29616" y="57612"/>
            <a:ext cx="3456876" cy="1754326"/>
          </a:xfrm>
          <a:prstGeom prst="rect">
            <a:avLst/>
          </a:prstGeom>
        </p:spPr>
        <p:txBody>
          <a:bodyPr wrap="square">
            <a:spAutoFit/>
          </a:bodyPr>
          <a:lstStyle/>
          <a:p>
            <a:r>
              <a:rPr lang="en-US" sz="3600" b="1" dirty="0">
                <a:ln w="0"/>
                <a:solidFill>
                  <a:srgbClr val="FF393E"/>
                </a:solidFill>
                <a:effectLst>
                  <a:outerShdw blurRad="38100" dist="19050" dir="2700000" algn="tl" rotWithShape="0">
                    <a:schemeClr val="dk1">
                      <a:alpha val="40000"/>
                    </a:schemeClr>
                  </a:outerShdw>
                </a:effectLst>
              </a:rPr>
              <a:t>PN controls drop-out in deep NN learning</a:t>
            </a:r>
          </a:p>
        </p:txBody>
      </p:sp>
      <p:sp>
        <p:nvSpPr>
          <p:cNvPr id="14" name="Rectangle 13"/>
          <p:cNvSpPr/>
          <p:nvPr/>
        </p:nvSpPr>
        <p:spPr>
          <a:xfrm>
            <a:off x="9432758" y="4601709"/>
            <a:ext cx="2704990" cy="2031325"/>
          </a:xfrm>
          <a:prstGeom prst="rect">
            <a:avLst/>
          </a:prstGeom>
          <a:solidFill>
            <a:srgbClr val="FFFF00"/>
          </a:solidFill>
          <a:ln w="25400">
            <a:solidFill>
              <a:schemeClr val="tx1"/>
            </a:solidFill>
          </a:ln>
        </p:spPr>
        <p:txBody>
          <a:bodyPr wrap="square">
            <a:spAutoFit/>
          </a:bodyPr>
          <a:lstStyle/>
          <a:p>
            <a:pPr algn="just"/>
            <a:r>
              <a:rPr lang="en-US" dirty="0">
                <a:latin typeface="Times New Roman" panose="02020603050405020304" pitchFamily="18" charset="0"/>
                <a:ea typeface="SimSun" panose="02010600030101010101" pitchFamily="2" charset="-122"/>
              </a:rPr>
              <a:t>Such a hybrid enables training process, which, instead of a random choice of the dropped-out neurons for each configuration, behaves as a controllable (by PN) dropout process.</a:t>
            </a:r>
            <a:endParaRPr lang="fi-FI" dirty="0">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32629365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08733" y="122548"/>
            <a:ext cx="11771920" cy="6608194"/>
            <a:chOff x="255868" y="122548"/>
            <a:chExt cx="11771920" cy="6608194"/>
          </a:xfrm>
        </p:grpSpPr>
        <p:grpSp>
          <p:nvGrpSpPr>
            <p:cNvPr id="2" name="Group 1"/>
            <p:cNvGrpSpPr/>
            <p:nvPr/>
          </p:nvGrpSpPr>
          <p:grpSpPr>
            <a:xfrm>
              <a:off x="3760205" y="932923"/>
              <a:ext cx="4387331" cy="4375957"/>
              <a:chOff x="960444" y="1072740"/>
              <a:chExt cx="4387331" cy="4375957"/>
            </a:xfrm>
          </p:grpSpPr>
          <p:pic>
            <p:nvPicPr>
              <p:cNvPr id="16" name="Picture 2" descr="Hybrid-animals GIFs - Get the best GIF on GIPHY"/>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flipH="1">
                <a:off x="960444" y="1072740"/>
                <a:ext cx="4387331" cy="437595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2494235" y="1253369"/>
                <a:ext cx="1319752" cy="282804"/>
              </a:xfrm>
              <a:prstGeom prst="rect">
                <a:avLst/>
              </a:prstGeom>
              <a:solidFill>
                <a:srgbClr val="CF2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173238" y="4883474"/>
                <a:ext cx="1961745" cy="262379"/>
              </a:xfrm>
              <a:prstGeom prst="rect">
                <a:avLst/>
              </a:prstGeom>
              <a:solidFill>
                <a:srgbClr val="CF2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p:cNvSpPr/>
            <p:nvPr/>
          </p:nvSpPr>
          <p:spPr>
            <a:xfrm>
              <a:off x="4813872" y="1028709"/>
              <a:ext cx="3448920" cy="1384995"/>
            </a:xfrm>
            <a:prstGeom prst="rect">
              <a:avLst/>
            </a:prstGeom>
            <a:noFill/>
          </p:spPr>
          <p:txBody>
            <a:bodyPr wrap="squar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latin typeface="Matura MT Script Capitals" panose="03020802060602070202" pitchFamily="66" charset="0"/>
                </a:rPr>
                <a:t>H y b r i d #2: Neural-Network-driven Petri Net</a:t>
              </a:r>
            </a:p>
          </p:txBody>
        </p:sp>
        <p:pic>
          <p:nvPicPr>
            <p:cNvPr id="2050" name="Picture 2" descr="Implementing Simple Neural Network in C# | Rubik's Cod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5868" y="122548"/>
              <a:ext cx="3772765" cy="2743829"/>
            </a:xfrm>
            <a:prstGeom prst="rect">
              <a:avLst/>
            </a:prstGeom>
            <a:noFill/>
            <a:ln w="63500">
              <a:solidFill>
                <a:schemeClr val="tx1"/>
              </a:solidFill>
            </a:ln>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6400803" y="3771776"/>
              <a:ext cx="5626985" cy="2958966"/>
              <a:chOff x="6400803" y="3771776"/>
              <a:chExt cx="5626985" cy="2958966"/>
            </a:xfrm>
          </p:grpSpPr>
          <p:sp>
            <p:nvSpPr>
              <p:cNvPr id="6" name="Rectangle 5"/>
              <p:cNvSpPr/>
              <p:nvPr/>
            </p:nvSpPr>
            <p:spPr>
              <a:xfrm>
                <a:off x="6400803" y="3771776"/>
                <a:ext cx="5626985" cy="2958966"/>
              </a:xfrm>
              <a:prstGeom prst="rect">
                <a:avLst/>
              </a:prstGeom>
              <a:solidFill>
                <a:schemeClr val="bg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Petri Net in TikZ"/>
              <p:cNvPicPr>
                <a:picLocks noChangeAspect="1" noChangeArrowheads="1" noCrop="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78588" y="3771777"/>
                <a:ext cx="2349200" cy="2490355"/>
              </a:xfrm>
              <a:prstGeom prst="rect">
                <a:avLst/>
              </a:prstGeom>
              <a:noFill/>
              <a:ln w="63500">
                <a:noFill/>
              </a:ln>
              <a:extLst>
                <a:ext uri="{909E8E84-426E-40DD-AFC4-6F175D3DCCD1}">
                  <a14:hiddenFill xmlns:a14="http://schemas.microsoft.com/office/drawing/2010/main">
                    <a:solidFill>
                      <a:srgbClr val="FFFFFF"/>
                    </a:solidFill>
                  </a14:hiddenFill>
                </a:ext>
              </a:extLst>
            </p:spPr>
          </p:pic>
          <p:sp>
            <p:nvSpPr>
              <p:cNvPr id="25" name="Rectangle 24"/>
              <p:cNvSpPr/>
              <p:nvPr/>
            </p:nvSpPr>
            <p:spPr>
              <a:xfrm rot="16200000">
                <a:off x="9853787" y="4828703"/>
                <a:ext cx="243540" cy="3220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rot="16200000">
                <a:off x="11643358" y="4844247"/>
                <a:ext cx="243540" cy="3220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rot="16200000">
                <a:off x="11643357" y="3935482"/>
                <a:ext cx="243540" cy="3220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rot="16200000">
                <a:off x="11628759" y="5771851"/>
                <a:ext cx="243540" cy="3220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Petri Net in TikZ"/>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6559816" y="4216452"/>
                <a:ext cx="2349200" cy="2490355"/>
              </a:xfrm>
              <a:prstGeom prst="rect">
                <a:avLst/>
              </a:prstGeom>
              <a:noFill/>
              <a:ln w="63500">
                <a:noFill/>
              </a:ln>
              <a:extLst>
                <a:ext uri="{909E8E84-426E-40DD-AFC4-6F175D3DCCD1}">
                  <a14:hiddenFill xmlns:a14="http://schemas.microsoft.com/office/drawing/2010/main">
                    <a:solidFill>
                      <a:srgbClr val="FFFFFF"/>
                    </a:solidFill>
                  </a14:hiddenFill>
                </a:ext>
              </a:extLst>
            </p:spPr>
          </p:pic>
          <p:pic>
            <p:nvPicPr>
              <p:cNvPr id="17" name="Picture 2" descr="Petri Net in TikZ"/>
              <p:cNvPicPr>
                <a:picLocks noChangeAspect="1" noChangeArrowheads="1" noCrop="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200000">
                <a:off x="8342973" y="4216452"/>
                <a:ext cx="2349200" cy="2490355"/>
              </a:xfrm>
              <a:prstGeom prst="rect">
                <a:avLst/>
              </a:prstGeom>
              <a:noFill/>
              <a:ln w="63500">
                <a:noFill/>
              </a:ln>
              <a:extLst>
                <a:ext uri="{909E8E84-426E-40DD-AFC4-6F175D3DCCD1}">
                  <a14:hiddenFill xmlns:a14="http://schemas.microsoft.com/office/drawing/2010/main">
                    <a:solidFill>
                      <a:srgbClr val="FFFFFF"/>
                    </a:solidFill>
                  </a14:hiddenFill>
                </a:ext>
              </a:extLst>
            </p:spPr>
          </p:pic>
          <p:sp>
            <p:nvSpPr>
              <p:cNvPr id="3" name="Rectangle 2"/>
              <p:cNvSpPr/>
              <p:nvPr/>
            </p:nvSpPr>
            <p:spPr>
              <a:xfrm rot="16200000">
                <a:off x="9376069" y="6146571"/>
                <a:ext cx="243540" cy="3220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rot="16200000">
                <a:off x="6765630" y="4455528"/>
                <a:ext cx="243540" cy="3220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rot="16200000">
                <a:off x="7612645" y="6146571"/>
                <a:ext cx="243540" cy="3220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rot="16200000">
                <a:off x="7586580" y="4455528"/>
                <a:ext cx="243540" cy="3220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rot="16200000">
                <a:off x="8543208" y="4455528"/>
                <a:ext cx="243540" cy="3220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rot="16200000">
                <a:off x="9360310" y="4455528"/>
                <a:ext cx="243540" cy="3220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rot="16200000">
                <a:off x="10245262" y="4409058"/>
                <a:ext cx="243540" cy="3220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9" name="Rectangle 28"/>
          <p:cNvSpPr/>
          <p:nvPr/>
        </p:nvSpPr>
        <p:spPr>
          <a:xfrm>
            <a:off x="8301415" y="353271"/>
            <a:ext cx="3679044" cy="1938992"/>
          </a:xfrm>
          <a:prstGeom prst="rect">
            <a:avLst/>
          </a:prstGeom>
        </p:spPr>
        <p:txBody>
          <a:bodyPr wrap="square">
            <a:spAutoFit/>
          </a:bodyPr>
          <a:lstStyle/>
          <a:p>
            <a:r>
              <a:rPr lang="en-US" sz="4800" b="1" dirty="0">
                <a:solidFill>
                  <a:srgbClr val="7030A0"/>
                </a:solidFill>
                <a:latin typeface="Times New Roman" panose="02020603050405020304" pitchFamily="18" charset="0"/>
                <a:ea typeface="SimSun" panose="02010600030101010101" pitchFamily="2" charset="-122"/>
              </a:rPr>
              <a:t>NN→PN</a:t>
            </a:r>
          </a:p>
          <a:p>
            <a:r>
              <a:rPr lang="en-US" sz="2400" dirty="0">
                <a:solidFill>
                  <a:srgbClr val="7030A0"/>
                </a:solidFill>
                <a:latin typeface="Times New Roman" panose="02020603050405020304" pitchFamily="18" charset="0"/>
                <a:ea typeface="SimSun" panose="02010600030101010101" pitchFamily="2" charset="-122"/>
              </a:rPr>
              <a:t>“</a:t>
            </a:r>
            <a:r>
              <a:rPr lang="en-GB" sz="2400" dirty="0">
                <a:solidFill>
                  <a:srgbClr val="7030A0"/>
                </a:solidFill>
                <a:latin typeface="Times New Roman" panose="02020603050405020304" pitchFamily="18" charset="0"/>
                <a:ea typeface="SimSun" panose="02010600030101010101" pitchFamily="2" charset="-122"/>
              </a:rPr>
              <a:t>bringing more intelligence and learnability into the discrete simulation models”</a:t>
            </a:r>
            <a:endParaRPr lang="en-US" sz="2400" b="1" dirty="0">
              <a:solidFill>
                <a:srgbClr val="7030A0"/>
              </a:solidFill>
            </a:endParaRPr>
          </a:p>
        </p:txBody>
      </p:sp>
      <p:sp>
        <p:nvSpPr>
          <p:cNvPr id="5" name="Rectangle 4"/>
          <p:cNvSpPr/>
          <p:nvPr/>
        </p:nvSpPr>
        <p:spPr>
          <a:xfrm>
            <a:off x="106526" y="4887668"/>
            <a:ext cx="6093264" cy="1815882"/>
          </a:xfrm>
          <a:prstGeom prst="rect">
            <a:avLst/>
          </a:prstGeom>
          <a:solidFill>
            <a:schemeClr val="bg1"/>
          </a:solidFill>
          <a:ln w="19050">
            <a:solidFill>
              <a:schemeClr val="tx1"/>
            </a:solidFill>
          </a:ln>
        </p:spPr>
        <p:txBody>
          <a:bodyPr wrap="square">
            <a:spAutoFit/>
          </a:bodyPr>
          <a:lstStyle/>
          <a:p>
            <a:r>
              <a:rPr lang="en-GB" sz="1400" dirty="0">
                <a:latin typeface="Times New Roman" panose="02020603050405020304" pitchFamily="18" charset="0"/>
                <a:ea typeface="SimSun" panose="02010600030101010101" pitchFamily="2" charset="-122"/>
              </a:rPr>
              <a:t>The hybrid NN→PN is designed for modelling, simulation and decision-support objectives and the PN component guarantees that. However, the NN component on top embeds some learnable intelligence into the basic models. These hybrids enable “smarter” self-configurable PNs based on the decisions automatically made by NN. This means that additional intelligence (learnable from data as a NN) may enhance the decision points within industrial processes previously managed by humans or hardcoded by the fixed rules. In this way, the decision-making power of PNs will grow due to the known high decision performance of NNs.</a:t>
            </a:r>
            <a:endParaRPr lang="en-US" sz="1400" dirty="0"/>
          </a:p>
        </p:txBody>
      </p:sp>
    </p:spTree>
    <p:extLst>
      <p:ext uri="{BB962C8B-B14F-4D97-AF65-F5344CB8AC3E}">
        <p14:creationId xmlns:p14="http://schemas.microsoft.com/office/powerpoint/2010/main" val="41717899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0"/>
            <a:ext cx="5316720" cy="2960018"/>
            <a:chOff x="0" y="0"/>
            <a:chExt cx="5316720" cy="2960018"/>
          </a:xfrm>
        </p:grpSpPr>
        <p:pic>
          <p:nvPicPr>
            <p:cNvPr id="1026" name="Picture 2" descr="Hybrid-animals GIFs - Get the best GIF on GIPHY"/>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432118" y="0"/>
              <a:ext cx="2884602" cy="28846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ird-hybrid GIFs - Get the best GIF on GIPH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0"/>
              <a:ext cx="2884602" cy="288460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2441543"/>
              <a:ext cx="5316720" cy="518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32993"/>
              <a:ext cx="5316720" cy="518475"/>
            </a:xfrm>
            <a:prstGeom prst="rect">
              <a:avLst/>
            </a:prstGeom>
            <a:solidFill>
              <a:srgbClr val="CF2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97113" y="73802"/>
              <a:ext cx="372249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latin typeface="Matura MT Script Capitals" panose="03020802060602070202" pitchFamily="66" charset="0"/>
                </a:rPr>
                <a:t>h y b r i d s</a:t>
              </a:r>
            </a:p>
          </p:txBody>
        </p:sp>
      </p:grpSp>
      <p:grpSp>
        <p:nvGrpSpPr>
          <p:cNvPr id="17" name="Group 16"/>
          <p:cNvGrpSpPr/>
          <p:nvPr/>
        </p:nvGrpSpPr>
        <p:grpSpPr>
          <a:xfrm>
            <a:off x="0" y="9427"/>
            <a:ext cx="12192000" cy="2441543"/>
            <a:chOff x="0" y="9427"/>
            <a:chExt cx="12192000" cy="2441543"/>
          </a:xfrm>
        </p:grpSpPr>
        <p:sp>
          <p:nvSpPr>
            <p:cNvPr id="15" name="Rectangle 14"/>
            <p:cNvSpPr/>
            <p:nvPr/>
          </p:nvSpPr>
          <p:spPr>
            <a:xfrm>
              <a:off x="5316720" y="9427"/>
              <a:ext cx="6875280" cy="243211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8" name="Picture 14" descr="Feedforward Neural Network Python Example - Data Analytics"/>
            <p:cNvPicPr>
              <a:picLocks noChangeAspect="1" noChangeArrowheads="1" noCrop="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17687" y="114120"/>
              <a:ext cx="3736607" cy="138474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5">
              <a:clrChange>
                <a:clrFrom>
                  <a:srgbClr val="FFFFFF"/>
                </a:clrFrom>
                <a:clrTo>
                  <a:srgbClr val="FFFFFF">
                    <a:alpha val="0"/>
                  </a:srgbClr>
                </a:clrTo>
              </a:clrChange>
            </a:blip>
            <a:stretch>
              <a:fillRect/>
            </a:stretch>
          </p:blipFill>
          <p:spPr>
            <a:xfrm>
              <a:off x="5339609" y="9427"/>
              <a:ext cx="3974318" cy="2441543"/>
            </a:xfrm>
            <a:prstGeom prst="rect">
              <a:avLst/>
            </a:prstGeom>
          </p:spPr>
        </p:pic>
        <p:pic>
          <p:nvPicPr>
            <p:cNvPr id="1030" name="Picture 6" descr="A Python package for 3D cellular automata! : r/cellular_automata"/>
            <p:cNvPicPr>
              <a:picLocks noChangeAspect="1" noChangeArrowheads="1" noCrop="1"/>
            </p:cNvPicPr>
            <p:nvPr/>
          </p:nvPicPr>
          <p:blipFill>
            <a:blip r:embed="rId6">
              <a:clrChange>
                <a:clrFrom>
                  <a:srgbClr val="FCFCFC"/>
                </a:clrFrom>
                <a:clrTo>
                  <a:srgbClr val="FCFCFC">
                    <a:alpha val="0"/>
                  </a:srgbClr>
                </a:clrTo>
              </a:clrChange>
              <a:extLst>
                <a:ext uri="{28A0092B-C50C-407E-A947-70E740481C1C}">
                  <a14:useLocalDpi xmlns:a14="http://schemas.microsoft.com/office/drawing/2010/main" val="0"/>
                </a:ext>
              </a:extLst>
            </a:blip>
            <a:srcRect/>
            <a:stretch>
              <a:fillRect/>
            </a:stretch>
          </p:blipFill>
          <p:spPr bwMode="auto">
            <a:xfrm>
              <a:off x="5052764" y="9427"/>
              <a:ext cx="3255391" cy="244154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t's Time to Learn drawing Petri Nets in TikZ! - TikZBlog"/>
            <p:cNvPicPr>
              <a:picLocks noChangeAspect="1" noChangeArrowheads="1" noCrop="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57695" y="558065"/>
              <a:ext cx="1403236" cy="148755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Automated Conveyor Solutions &amp; Sortation Conveyor Systems | FORTNA"/>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356677" y="1346050"/>
              <a:ext cx="1529496" cy="1019665"/>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0" y="9427"/>
              <a:ext cx="12192000" cy="243211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p:cNvSpPr/>
          <p:nvPr/>
        </p:nvSpPr>
        <p:spPr>
          <a:xfrm>
            <a:off x="254524" y="2685242"/>
            <a:ext cx="11694265" cy="1077218"/>
          </a:xfrm>
          <a:prstGeom prst="rect">
            <a:avLst/>
          </a:prstGeom>
        </p:spPr>
        <p:txBody>
          <a:bodyPr wrap="square">
            <a:spAutoFit/>
          </a:bodyPr>
          <a:lstStyle/>
          <a:p>
            <a:pPr algn="ctr"/>
            <a:r>
              <a:rPr lang="en-US" sz="3200" b="1" cap="all"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“Deep Neural Networks, Cellular Automata and Petri Nets: Useful Hybrids for Smart Manufacturing”</a:t>
            </a:r>
          </a:p>
        </p:txBody>
      </p:sp>
      <p:sp>
        <p:nvSpPr>
          <p:cNvPr id="26" name="Rectangle 25"/>
          <p:cNvSpPr/>
          <p:nvPr/>
        </p:nvSpPr>
        <p:spPr>
          <a:xfrm>
            <a:off x="5323785" y="3837876"/>
            <a:ext cx="1551323" cy="400110"/>
          </a:xfrm>
          <a:prstGeom prst="rect">
            <a:avLst/>
          </a:prstGeom>
          <a:noFill/>
        </p:spPr>
        <p:txBody>
          <a:bodyPr wrap="non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Paper # 7259</a:t>
            </a:r>
          </a:p>
        </p:txBody>
      </p:sp>
      <p:sp>
        <p:nvSpPr>
          <p:cNvPr id="27" name="Rectangle 26"/>
          <p:cNvSpPr/>
          <p:nvPr/>
        </p:nvSpPr>
        <p:spPr>
          <a:xfrm>
            <a:off x="3631646" y="4343281"/>
            <a:ext cx="4927823" cy="52322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800" b="1" dirty="0">
                <a:ln/>
                <a:solidFill>
                  <a:schemeClr val="accent3"/>
                </a:solidFill>
              </a:rPr>
              <a:t>Olena Kaikova &amp; </a:t>
            </a:r>
            <a:r>
              <a:rPr lang="en-US" sz="2800" b="1" dirty="0">
                <a:ln/>
                <a:solidFill>
                  <a:srgbClr val="FF0000"/>
                </a:solidFill>
              </a:rPr>
              <a:t>Vagan Terziyan</a:t>
            </a:r>
            <a:endParaRPr lang="en-US" sz="2800" b="1" dirty="0">
              <a:ln/>
              <a:solidFill>
                <a:schemeClr val="accent3"/>
              </a:solidFill>
            </a:endParaRPr>
          </a:p>
        </p:txBody>
      </p:sp>
      <p:pic>
        <p:nvPicPr>
          <p:cNvPr id="28" name="Picture 27"/>
          <p:cNvPicPr>
            <a:picLocks noChangeAspect="1"/>
          </p:cNvPicPr>
          <p:nvPr/>
        </p:nvPicPr>
        <p:blipFill>
          <a:blip r:embed="rId9"/>
          <a:stretch>
            <a:fillRect/>
          </a:stretch>
        </p:blipFill>
        <p:spPr>
          <a:xfrm>
            <a:off x="82091" y="5457931"/>
            <a:ext cx="1346660" cy="983144"/>
          </a:xfrm>
          <a:prstGeom prst="rect">
            <a:avLst/>
          </a:prstGeom>
        </p:spPr>
      </p:pic>
      <p:sp>
        <p:nvSpPr>
          <p:cNvPr id="29" name="Rectangle 28"/>
          <p:cNvSpPr/>
          <p:nvPr/>
        </p:nvSpPr>
        <p:spPr>
          <a:xfrm>
            <a:off x="1457326" y="5570646"/>
            <a:ext cx="3600449" cy="800219"/>
          </a:xfrm>
          <a:prstGeom prst="rect">
            <a:avLst/>
          </a:prstGeom>
        </p:spPr>
        <p:txBody>
          <a:bodyPr wrap="square">
            <a:spAutoFit/>
          </a:bodyPr>
          <a:lstStyle/>
          <a:p>
            <a:r>
              <a:rPr lang="en-US" b="1" i="0" dirty="0">
                <a:effectLst/>
                <a:latin typeface="Montserrat"/>
              </a:rPr>
              <a:t>ISM 2023</a:t>
            </a:r>
            <a:endParaRPr lang="en-US" b="1" dirty="0">
              <a:effectLst/>
              <a:latin typeface="Montserrat"/>
            </a:endParaRPr>
          </a:p>
          <a:p>
            <a:r>
              <a:rPr lang="en-US" sz="1400" b="1" dirty="0">
                <a:effectLst/>
                <a:latin typeface="Montserrat"/>
              </a:rPr>
              <a:t>International Conference on Industry 4.0</a:t>
            </a:r>
          </a:p>
          <a:p>
            <a:r>
              <a:rPr lang="en-US" sz="1400" b="1" dirty="0">
                <a:effectLst/>
                <a:latin typeface="Montserrat"/>
              </a:rPr>
              <a:t>and Smart Manufacturing</a:t>
            </a:r>
          </a:p>
        </p:txBody>
      </p:sp>
      <p:pic>
        <p:nvPicPr>
          <p:cNvPr id="32" name="Picture 31"/>
          <p:cNvPicPr>
            <a:picLocks noChangeAspect="1"/>
          </p:cNvPicPr>
          <p:nvPr/>
        </p:nvPicPr>
        <p:blipFill>
          <a:blip r:embed="rId10"/>
          <a:stretch>
            <a:fillRect/>
          </a:stretch>
        </p:blipFill>
        <p:spPr>
          <a:xfrm>
            <a:off x="5326143" y="5158502"/>
            <a:ext cx="3193533" cy="1542639"/>
          </a:xfrm>
          <a:prstGeom prst="rect">
            <a:avLst/>
          </a:prstGeom>
          <a:ln w="25400">
            <a:solidFill>
              <a:schemeClr val="tx1"/>
            </a:solidFill>
          </a:ln>
        </p:spPr>
      </p:pic>
      <p:sp>
        <p:nvSpPr>
          <p:cNvPr id="34" name="Rectangle 33"/>
          <p:cNvSpPr/>
          <p:nvPr/>
        </p:nvSpPr>
        <p:spPr>
          <a:xfrm>
            <a:off x="6976939" y="5152046"/>
            <a:ext cx="1537858" cy="461665"/>
          </a:xfrm>
          <a:prstGeom prst="rect">
            <a:avLst/>
          </a:prstGeom>
          <a:solidFill>
            <a:srgbClr val="9FC4F8"/>
          </a:solidFill>
        </p:spPr>
        <p:txBody>
          <a:bodyPr wrap="square">
            <a:spAutoFit/>
          </a:bodyPr>
          <a:lstStyle/>
          <a:p>
            <a:pPr algn="just"/>
            <a:r>
              <a:rPr lang="en-US" sz="1200" b="1" dirty="0">
                <a:solidFill>
                  <a:srgbClr val="7030A0"/>
                </a:solidFill>
                <a:latin typeface="Montserrat"/>
              </a:rPr>
              <a:t>Iscte - University Institute of Lisbon</a:t>
            </a:r>
            <a:endParaRPr lang="en-US" sz="1200" dirty="0">
              <a:solidFill>
                <a:srgbClr val="7030A0"/>
              </a:solidFill>
            </a:endParaRPr>
          </a:p>
        </p:txBody>
      </p:sp>
      <p:sp>
        <p:nvSpPr>
          <p:cNvPr id="35" name="Rectangle 34"/>
          <p:cNvSpPr/>
          <p:nvPr/>
        </p:nvSpPr>
        <p:spPr>
          <a:xfrm>
            <a:off x="8759824" y="5273265"/>
            <a:ext cx="3364605" cy="369332"/>
          </a:xfrm>
          <a:prstGeom prst="rect">
            <a:avLst/>
          </a:prstGeom>
          <a:noFill/>
        </p:spPr>
        <p:txBody>
          <a:bodyPr wrap="square" lIns="91440" tIns="45720" rIns="91440" bIns="45720">
            <a:spAutoFit/>
          </a:bodyPr>
          <a:lstStyle/>
          <a:p>
            <a:r>
              <a:rPr lang="en-US" b="0" cap="none" spc="0" dirty="0">
                <a:ln w="0"/>
                <a:solidFill>
                  <a:schemeClr val="tx1"/>
                </a:solidFill>
                <a:effectLst>
                  <a:outerShdw blurRad="38100" dist="19050" dir="2700000" algn="tl" rotWithShape="0">
                    <a:schemeClr val="dk1">
                      <a:alpha val="40000"/>
                    </a:schemeClr>
                  </a:outerShdw>
                </a:effectLst>
              </a:rPr>
              <a:t>23 November, 2023, 15</a:t>
            </a:r>
            <a:r>
              <a:rPr lang="en-US" dirty="0">
                <a:ln w="0"/>
                <a:effectLst>
                  <a:outerShdw blurRad="38100" dist="19050" dir="2700000" algn="tl" rotWithShape="0">
                    <a:schemeClr val="dk1">
                      <a:alpha val="40000"/>
                    </a:schemeClr>
                  </a:outerShdw>
                </a:effectLst>
              </a:rPr>
              <a:t>:50 - 16:10</a:t>
            </a:r>
            <a:endParaRPr lang="en-US" b="0" cap="none" spc="0" dirty="0">
              <a:ln w="0"/>
              <a:solidFill>
                <a:schemeClr val="tx1"/>
              </a:solidFill>
              <a:effectLst>
                <a:outerShdw blurRad="38100" dist="19050" dir="2700000" algn="tl" rotWithShape="0">
                  <a:schemeClr val="dk1">
                    <a:alpha val="40000"/>
                  </a:schemeClr>
                </a:outerShdw>
              </a:effectLst>
            </a:endParaRPr>
          </a:p>
        </p:txBody>
      </p:sp>
      <p:sp>
        <p:nvSpPr>
          <p:cNvPr id="36" name="Rectangle 35"/>
          <p:cNvSpPr/>
          <p:nvPr/>
        </p:nvSpPr>
        <p:spPr>
          <a:xfrm>
            <a:off x="8819553" y="5979746"/>
            <a:ext cx="3129236" cy="584775"/>
          </a:xfrm>
          <a:prstGeom prst="rect">
            <a:avLst/>
          </a:prstGeom>
        </p:spPr>
        <p:txBody>
          <a:bodyPr wrap="square">
            <a:spAutoFit/>
          </a:bodyPr>
          <a:lstStyle/>
          <a:p>
            <a:pPr algn="just"/>
            <a:r>
              <a:rPr lang="en-US" sz="1600" b="1" dirty="0">
                <a:effectLst/>
                <a:latin typeface="Times New Roman" panose="02020603050405020304" pitchFamily="18" charset="0"/>
                <a:cs typeface="Times New Roman" panose="02020603050405020304" pitchFamily="18" charset="0"/>
              </a:rPr>
              <a:t>Section/Room: S5.R1</a:t>
            </a:r>
          </a:p>
          <a:p>
            <a:pPr algn="just"/>
            <a:r>
              <a:rPr lang="en-US" sz="1600" b="1" dirty="0">
                <a:solidFill>
                  <a:srgbClr val="7030A0"/>
                </a:solidFill>
                <a:effectLst/>
                <a:latin typeface="Times New Roman" panose="02020603050405020304" pitchFamily="18" charset="0"/>
                <a:cs typeface="Times New Roman" panose="02020603050405020304" pitchFamily="18" charset="0"/>
              </a:rPr>
              <a:t>S5 (EXPLAINABLEAI) / R1</a:t>
            </a:r>
            <a:endParaRPr lang="en-US" sz="1600" baseline="-25000" dirty="0">
              <a:solidFill>
                <a:srgbClr val="7030A0"/>
              </a:solidFill>
              <a:latin typeface="Times New Roman" panose="02020603050405020304" pitchFamily="18" charset="0"/>
              <a:cs typeface="Times New Roman" panose="02020603050405020304" pitchFamily="18" charset="0"/>
            </a:endParaRPr>
          </a:p>
        </p:txBody>
      </p:sp>
      <p:pic>
        <p:nvPicPr>
          <p:cNvPr id="37" name="Picture 36"/>
          <p:cNvPicPr>
            <a:picLocks noChangeAspect="1"/>
          </p:cNvPicPr>
          <p:nvPr/>
        </p:nvPicPr>
        <p:blipFill>
          <a:blip r:embed="rId11"/>
          <a:stretch>
            <a:fillRect/>
          </a:stretch>
        </p:blipFill>
        <p:spPr>
          <a:xfrm>
            <a:off x="8819553" y="5660846"/>
            <a:ext cx="3138071" cy="212751"/>
          </a:xfrm>
          <a:prstGeom prst="rect">
            <a:avLst/>
          </a:prstGeom>
        </p:spPr>
      </p:pic>
    </p:spTree>
    <p:extLst>
      <p:ext uri="{BB962C8B-B14F-4D97-AF65-F5344CB8AC3E}">
        <p14:creationId xmlns:p14="http://schemas.microsoft.com/office/powerpoint/2010/main" val="41966987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7541443" y="28281"/>
            <a:ext cx="4534293" cy="6787299"/>
          </a:xfrm>
          <a:prstGeom prst="rect">
            <a:avLst/>
          </a:prstGeom>
          <a:noFill/>
          <a:ln>
            <a:noFill/>
          </a:ln>
        </p:spPr>
      </p:pic>
      <p:sp>
        <p:nvSpPr>
          <p:cNvPr id="5" name="Rectangle 4"/>
          <p:cNvSpPr/>
          <p:nvPr/>
        </p:nvSpPr>
        <p:spPr>
          <a:xfrm>
            <a:off x="223600" y="1360169"/>
            <a:ext cx="6410226" cy="3785652"/>
          </a:xfrm>
          <a:prstGeom prst="rect">
            <a:avLst/>
          </a:prstGeom>
        </p:spPr>
        <p:txBody>
          <a:bodyPr wrap="square">
            <a:spAutoFit/>
          </a:bodyPr>
          <a:lstStyle/>
          <a:p>
            <a:pPr algn="just">
              <a:spcAft>
                <a:spcPts val="1200"/>
              </a:spcAft>
            </a:pPr>
            <a:r>
              <a:rPr lang="en-US" sz="2000" dirty="0">
                <a:latin typeface="Times New Roman" panose="02020603050405020304" pitchFamily="18" charset="0"/>
                <a:ea typeface="SimSun" panose="02010600030101010101" pitchFamily="2" charset="-122"/>
              </a:rPr>
              <a:t>Neural-Network-driven Petri Net process control illustrated: </a:t>
            </a:r>
          </a:p>
          <a:p>
            <a:pPr marL="457200" indent="-457200" algn="just">
              <a:spcAft>
                <a:spcPts val="1200"/>
              </a:spcAft>
              <a:buAutoNum type="alphaLcParenR"/>
            </a:pPr>
            <a:r>
              <a:rPr lang="en-US" sz="2000" dirty="0">
                <a:latin typeface="Times New Roman" panose="02020603050405020304" pitchFamily="18" charset="0"/>
                <a:ea typeface="SimSun" panose="02010600030101010101" pitchFamily="2" charset="-122"/>
              </a:rPr>
              <a:t>some PN tokens can be attributed to particular physical items described by a vector of measurable attributes. Some PN transitions can be locked (dropped-out) or unlocked (dropped-back). Decisions on the transition status for lockable transitions are made by NN after processing such tokens’ attributes; </a:t>
            </a:r>
          </a:p>
          <a:p>
            <a:pPr marL="457200" indent="-457200" algn="just">
              <a:spcAft>
                <a:spcPts val="1200"/>
              </a:spcAft>
              <a:buAutoNum type="alphaLcParenR"/>
            </a:pPr>
            <a:r>
              <a:rPr lang="en-US" sz="2000" dirty="0">
                <a:latin typeface="Times New Roman" panose="02020603050405020304" pitchFamily="18" charset="0"/>
                <a:ea typeface="SimSun" panose="02010600030101010101" pitchFamily="2" charset="-122"/>
              </a:rPr>
              <a:t>example scenario where the camera observes each item and NN decides on further logistics to be applied to handle the item (i.e., some parts of PN architecture, which simulates the logistics, will be locked).</a:t>
            </a:r>
            <a:endParaRPr lang="fi-FI" sz="2000" dirty="0">
              <a:effectLst/>
              <a:latin typeface="Times New Roman" panose="02020603050405020304" pitchFamily="18" charset="0"/>
              <a:ea typeface="SimSun" panose="02010600030101010101" pitchFamily="2" charset="-122"/>
            </a:endParaRPr>
          </a:p>
        </p:txBody>
      </p:sp>
      <p:sp>
        <p:nvSpPr>
          <p:cNvPr id="6" name="Rectangle 5"/>
          <p:cNvSpPr/>
          <p:nvPr/>
        </p:nvSpPr>
        <p:spPr>
          <a:xfrm>
            <a:off x="408495" y="50934"/>
            <a:ext cx="5806911" cy="1200329"/>
          </a:xfrm>
          <a:prstGeom prst="rect">
            <a:avLst/>
          </a:prstGeom>
        </p:spPr>
        <p:txBody>
          <a:bodyPr wrap="square">
            <a:spAutoFit/>
          </a:bodyPr>
          <a:lstStyle/>
          <a:p>
            <a:r>
              <a:rPr lang="en-US" sz="3600" b="1" dirty="0">
                <a:ln w="0"/>
                <a:solidFill>
                  <a:srgbClr val="FF393E"/>
                </a:solidFill>
                <a:effectLst>
                  <a:outerShdw blurRad="38100" dist="19050" dir="2700000" algn="tl" rotWithShape="0">
                    <a:schemeClr val="dk1">
                      <a:alpha val="40000"/>
                    </a:schemeClr>
                  </a:outerShdw>
                </a:effectLst>
              </a:rPr>
              <a:t>NN controls PN configuration (status of PN transitions)</a:t>
            </a:r>
          </a:p>
        </p:txBody>
      </p:sp>
      <p:grpSp>
        <p:nvGrpSpPr>
          <p:cNvPr id="28" name="Group 27"/>
          <p:cNvGrpSpPr/>
          <p:nvPr/>
        </p:nvGrpSpPr>
        <p:grpSpPr>
          <a:xfrm>
            <a:off x="622973" y="5469542"/>
            <a:ext cx="6464662" cy="973813"/>
            <a:chOff x="658034" y="5748673"/>
            <a:chExt cx="6464662" cy="973813"/>
          </a:xfrm>
        </p:grpSpPr>
        <p:pic>
          <p:nvPicPr>
            <p:cNvPr id="8" name="Picture 16" descr="Automated Conveyor Solutions &amp; Sortation Conveyor Systems | FORTNA"/>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67624" y="5752437"/>
              <a:ext cx="1455072" cy="970049"/>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9" name="Picture 2" descr="Implementing Simple Neural Network in C# | Rubik's Code"/>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034" y="5748673"/>
              <a:ext cx="1287566" cy="936412"/>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2726893" y="5752437"/>
              <a:ext cx="2201240" cy="963420"/>
              <a:chOff x="6400803" y="3771776"/>
              <a:chExt cx="5626985" cy="2958966"/>
            </a:xfrm>
          </p:grpSpPr>
          <p:sp>
            <p:nvSpPr>
              <p:cNvPr id="11" name="Rectangle 10"/>
              <p:cNvSpPr/>
              <p:nvPr/>
            </p:nvSpPr>
            <p:spPr>
              <a:xfrm>
                <a:off x="6400803" y="3771776"/>
                <a:ext cx="5626985" cy="2958966"/>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descr="Petri Net in TikZ"/>
              <p:cNvPicPr>
                <a:picLocks noChangeAspect="1" noChangeArrowheads="1" noCrop="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78588" y="3771777"/>
                <a:ext cx="2349200" cy="2490355"/>
              </a:xfrm>
              <a:prstGeom prst="rect">
                <a:avLst/>
              </a:prstGeom>
              <a:noFill/>
              <a:ln w="63500">
                <a:noFill/>
              </a:ln>
              <a:extLst>
                <a:ext uri="{909E8E84-426E-40DD-AFC4-6F175D3DCCD1}">
                  <a14:hiddenFill xmlns:a14="http://schemas.microsoft.com/office/drawing/2010/main">
                    <a:solidFill>
                      <a:srgbClr val="FFFFFF"/>
                    </a:solidFill>
                  </a14:hiddenFill>
                </a:ext>
              </a:extLst>
            </p:spPr>
          </p:pic>
          <p:sp>
            <p:nvSpPr>
              <p:cNvPr id="13" name="Rectangle 12"/>
              <p:cNvSpPr/>
              <p:nvPr/>
            </p:nvSpPr>
            <p:spPr>
              <a:xfrm rot="16200000">
                <a:off x="9853787" y="4828703"/>
                <a:ext cx="243540" cy="3220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16200000">
                <a:off x="11643358" y="4844247"/>
                <a:ext cx="243540" cy="3220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rot="16200000">
                <a:off x="11643357" y="3935482"/>
                <a:ext cx="243540" cy="3220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16200000">
                <a:off x="11628759" y="5771851"/>
                <a:ext cx="243540" cy="3220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2" descr="Petri Net in TikZ"/>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a:off x="6559816" y="4216452"/>
                <a:ext cx="2349200" cy="2490355"/>
              </a:xfrm>
              <a:prstGeom prst="rect">
                <a:avLst/>
              </a:prstGeom>
              <a:noFill/>
              <a:ln w="63500">
                <a:noFill/>
              </a:ln>
              <a:extLst>
                <a:ext uri="{909E8E84-426E-40DD-AFC4-6F175D3DCCD1}">
                  <a14:hiddenFill xmlns:a14="http://schemas.microsoft.com/office/drawing/2010/main">
                    <a:solidFill>
                      <a:srgbClr val="FFFFFF"/>
                    </a:solidFill>
                  </a14:hiddenFill>
                </a:ext>
              </a:extLst>
            </p:spPr>
          </p:pic>
          <p:pic>
            <p:nvPicPr>
              <p:cNvPr id="18" name="Picture 2" descr="Petri Net in TikZ"/>
              <p:cNvPicPr>
                <a:picLocks noChangeAspect="1" noChangeArrowheads="1" noCrop="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200000">
                <a:off x="8342973" y="4216452"/>
                <a:ext cx="2349200" cy="2490355"/>
              </a:xfrm>
              <a:prstGeom prst="rect">
                <a:avLst/>
              </a:prstGeom>
              <a:noFill/>
              <a:ln w="63500">
                <a:noFill/>
              </a:ln>
              <a:extLst>
                <a:ext uri="{909E8E84-426E-40DD-AFC4-6F175D3DCCD1}">
                  <a14:hiddenFill xmlns:a14="http://schemas.microsoft.com/office/drawing/2010/main">
                    <a:solidFill>
                      <a:srgbClr val="FFFFFF"/>
                    </a:solidFill>
                  </a14:hiddenFill>
                </a:ext>
              </a:extLst>
            </p:spPr>
          </p:pic>
          <p:sp>
            <p:nvSpPr>
              <p:cNvPr id="19" name="Rectangle 18"/>
              <p:cNvSpPr/>
              <p:nvPr/>
            </p:nvSpPr>
            <p:spPr>
              <a:xfrm rot="16200000">
                <a:off x="9376069" y="6146571"/>
                <a:ext cx="243540" cy="3220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rot="16200000">
                <a:off x="6765630" y="4455528"/>
                <a:ext cx="243540" cy="3220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rot="16200000">
                <a:off x="7612645" y="6146571"/>
                <a:ext cx="243540" cy="3220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rot="16200000">
                <a:off x="7586580" y="4455528"/>
                <a:ext cx="243540" cy="3220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rot="16200000">
                <a:off x="8543208" y="4455528"/>
                <a:ext cx="243540" cy="3220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rot="16200000">
                <a:off x="9360310" y="4455528"/>
                <a:ext cx="243540" cy="3220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rot="16200000">
                <a:off x="10245262" y="4409058"/>
                <a:ext cx="243540" cy="3220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ight Arrow 25"/>
            <p:cNvSpPr/>
            <p:nvPr/>
          </p:nvSpPr>
          <p:spPr>
            <a:xfrm>
              <a:off x="2083832" y="5972709"/>
              <a:ext cx="539897" cy="483365"/>
            </a:xfrm>
            <a:prstGeom prst="rightArrow">
              <a:avLst>
                <a:gd name="adj1" fmla="val 50000"/>
                <a:gd name="adj2" fmla="val 6492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Arrow 26"/>
            <p:cNvSpPr/>
            <p:nvPr/>
          </p:nvSpPr>
          <p:spPr>
            <a:xfrm>
              <a:off x="5031458" y="5987840"/>
              <a:ext cx="539897" cy="483365"/>
            </a:xfrm>
            <a:prstGeom prst="rightArrow">
              <a:avLst>
                <a:gd name="adj1" fmla="val 50000"/>
                <a:gd name="adj2" fmla="val 6492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732166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1899500" y="744400"/>
            <a:ext cx="8389856" cy="3959257"/>
          </a:xfrm>
          <a:prstGeom prst="rect">
            <a:avLst/>
          </a:prstGeom>
          <a:noFill/>
          <a:ln>
            <a:noFill/>
          </a:ln>
        </p:spPr>
      </p:pic>
      <p:sp>
        <p:nvSpPr>
          <p:cNvPr id="5" name="Rectangle 4"/>
          <p:cNvSpPr/>
          <p:nvPr/>
        </p:nvSpPr>
        <p:spPr>
          <a:xfrm>
            <a:off x="69130" y="4770040"/>
            <a:ext cx="12019175" cy="1631216"/>
          </a:xfrm>
          <a:prstGeom prst="rect">
            <a:avLst/>
          </a:prstGeom>
        </p:spPr>
        <p:txBody>
          <a:bodyPr wrap="square">
            <a:spAutoFit/>
          </a:bodyPr>
          <a:lstStyle/>
          <a:p>
            <a:pPr algn="just"/>
            <a:r>
              <a:rPr lang="en-GB" sz="2000" dirty="0">
                <a:latin typeface="Times New Roman" panose="02020603050405020304" pitchFamily="18" charset="0"/>
                <a:ea typeface="SimSun" panose="02010600030101010101" pitchFamily="2" charset="-122"/>
              </a:rPr>
              <a:t>Generic schema of potential application of the NN →PN hybrids to management of telecommunication networks (e.g., rooting, resource allocation, optimization, etc.). Activity in such networks could be simulated with the PN-driven modelling component, while a suitable configuration depending on changing context could be automatically decided and controlled by the NN-driven component.</a:t>
            </a:r>
          </a:p>
          <a:p>
            <a:pPr algn="r"/>
            <a:r>
              <a:rPr lang="en-GB" sz="2000" dirty="0">
                <a:latin typeface="Times New Roman" panose="02020603050405020304" pitchFamily="18" charset="0"/>
                <a:ea typeface="SimSun" panose="02010600030101010101" pitchFamily="2" charset="-122"/>
              </a:rPr>
              <a:t>[Project: </a:t>
            </a:r>
            <a:r>
              <a:rPr lang="en-US" b="1" dirty="0">
                <a:solidFill>
                  <a:srgbClr val="7030A0"/>
                </a:solidFill>
              </a:rPr>
              <a:t>DIOR: Deep Intelligent Optical and Radio Communication Networks;</a:t>
            </a:r>
            <a:r>
              <a:rPr lang="en-US" sz="2000" b="1" dirty="0"/>
              <a:t> </a:t>
            </a:r>
            <a:r>
              <a:rPr lang="en-GB" sz="1600" dirty="0">
                <a:latin typeface="Times New Roman" panose="02020603050405020304" pitchFamily="18" charset="0"/>
                <a:ea typeface="SimSun" panose="02010600030101010101" pitchFamily="2" charset="-122"/>
                <a:hlinkClick r:id="rId3"/>
              </a:rPr>
              <a:t>https://cordis.europa.eu/project/id/101008280</a:t>
            </a:r>
            <a:r>
              <a:rPr lang="en-GB" sz="2000" dirty="0">
                <a:latin typeface="Times New Roman" panose="02020603050405020304" pitchFamily="18" charset="0"/>
                <a:ea typeface="SimSun" panose="02010600030101010101" pitchFamily="2" charset="-122"/>
              </a:rPr>
              <a:t>]</a:t>
            </a:r>
            <a:endParaRPr lang="en-US" sz="2000" dirty="0"/>
          </a:p>
        </p:txBody>
      </p:sp>
      <mc:AlternateContent xmlns:mc="http://schemas.openxmlformats.org/markup-compatibility/2006" xmlns:a14="http://schemas.microsoft.com/office/drawing/2010/main">
        <mc:Choice Requires="a14">
          <p:sp>
            <p:nvSpPr>
              <p:cNvPr id="6" name="Rectangle 5"/>
              <p:cNvSpPr/>
              <p:nvPr/>
            </p:nvSpPr>
            <p:spPr>
              <a:xfrm>
                <a:off x="926969" y="32080"/>
                <a:ext cx="10988510" cy="646331"/>
              </a:xfrm>
              <a:prstGeom prst="rect">
                <a:avLst/>
              </a:prstGeom>
            </p:spPr>
            <p:txBody>
              <a:bodyPr wrap="square">
                <a:spAutoFit/>
              </a:bodyPr>
              <a:lstStyle/>
              <a:p>
                <a:r>
                  <a:rPr lang="en-US" sz="3600" b="1" dirty="0">
                    <a:ln w="0"/>
                    <a:solidFill>
                      <a:srgbClr val="FF393E"/>
                    </a:solidFill>
                    <a:effectLst>
                      <a:outerShdw blurRad="38100" dist="19050" dir="2700000" algn="tl" rotWithShape="0">
                        <a:schemeClr val="dk1">
                          <a:alpha val="40000"/>
                        </a:schemeClr>
                      </a:outerShdw>
                    </a:effectLst>
                  </a:rPr>
                  <a:t>NN </a:t>
                </a:r>
                <a14:m>
                  <m:oMath xmlns:m="http://schemas.openxmlformats.org/officeDocument/2006/math">
                    <m:r>
                      <a:rPr lang="en-US" sz="3600" b="1" i="1" smtClean="0">
                        <a:ln w="0"/>
                        <a:solidFill>
                          <a:srgbClr val="FF393E"/>
                        </a:solidFill>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oMath>
                </a14:m>
                <a:r>
                  <a:rPr lang="en-US" sz="3600" b="1" dirty="0">
                    <a:ln w="0"/>
                    <a:solidFill>
                      <a:srgbClr val="FF393E"/>
                    </a:solidFill>
                    <a:effectLst>
                      <a:outerShdw blurRad="38100" dist="19050" dir="2700000" algn="tl" rotWithShape="0">
                        <a:schemeClr val="dk1">
                          <a:alpha val="40000"/>
                        </a:schemeClr>
                      </a:outerShdw>
                    </a:effectLst>
                  </a:rPr>
                  <a:t> PN hybrid controls telecommunication network</a:t>
                </a:r>
              </a:p>
            </p:txBody>
          </p:sp>
        </mc:Choice>
        <mc:Fallback xmlns="">
          <p:sp>
            <p:nvSpPr>
              <p:cNvPr id="6" name="Rectangle 5"/>
              <p:cNvSpPr>
                <a:spLocks noRot="1" noChangeAspect="1" noMove="1" noResize="1" noEditPoints="1" noAdjustHandles="1" noChangeArrowheads="1" noChangeShapeType="1" noTextEdit="1"/>
              </p:cNvSpPr>
              <p:nvPr/>
            </p:nvSpPr>
            <p:spPr>
              <a:xfrm>
                <a:off x="926969" y="32080"/>
                <a:ext cx="10988510" cy="646331"/>
              </a:xfrm>
              <a:prstGeom prst="rect">
                <a:avLst/>
              </a:prstGeom>
              <a:blipFill>
                <a:blip r:embed="rId4"/>
                <a:stretch>
                  <a:fillRect l="-1830" t="-16981" b="-40566"/>
                </a:stretch>
              </a:blipFill>
            </p:spPr>
            <p:txBody>
              <a:bodyPr/>
              <a:lstStyle/>
              <a:p>
                <a:r>
                  <a:rPr lang="en-US">
                    <a:noFill/>
                  </a:rPr>
                  <a:t> </a:t>
                </a:r>
              </a:p>
            </p:txBody>
          </p:sp>
        </mc:Fallback>
      </mc:AlternateContent>
    </p:spTree>
    <p:extLst>
      <p:ext uri="{BB962C8B-B14F-4D97-AF65-F5344CB8AC3E}">
        <p14:creationId xmlns:p14="http://schemas.microsoft.com/office/powerpoint/2010/main" val="33868077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31735" y="233217"/>
            <a:ext cx="10925450" cy="6215290"/>
            <a:chOff x="284601" y="157801"/>
            <a:chExt cx="10925450" cy="6215290"/>
          </a:xfrm>
        </p:grpSpPr>
        <p:pic>
          <p:nvPicPr>
            <p:cNvPr id="1026" name="Picture 2" descr="Hybrid-animals GIFs - Get the best GIF on GIPHY"/>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flipH="1">
              <a:off x="3882510" y="900303"/>
              <a:ext cx="4413077" cy="4341404"/>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4972999" y="1113552"/>
              <a:ext cx="1961745" cy="3892484"/>
              <a:chOff x="2173238" y="1253369"/>
              <a:chExt cx="1961745" cy="3892484"/>
            </a:xfrm>
          </p:grpSpPr>
          <p:sp>
            <p:nvSpPr>
              <p:cNvPr id="10" name="Rectangle 9"/>
              <p:cNvSpPr/>
              <p:nvPr/>
            </p:nvSpPr>
            <p:spPr>
              <a:xfrm>
                <a:off x="2494235" y="1253369"/>
                <a:ext cx="1319752" cy="282804"/>
              </a:xfrm>
              <a:prstGeom prst="rect">
                <a:avLst/>
              </a:prstGeom>
              <a:solidFill>
                <a:srgbClr val="CF2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173238" y="4883474"/>
                <a:ext cx="1961745" cy="262379"/>
              </a:xfrm>
              <a:prstGeom prst="rect">
                <a:avLst/>
              </a:prstGeom>
              <a:solidFill>
                <a:srgbClr val="CF2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p:cNvSpPr/>
            <p:nvPr/>
          </p:nvSpPr>
          <p:spPr>
            <a:xfrm>
              <a:off x="6098476" y="578654"/>
              <a:ext cx="3159314" cy="1815882"/>
            </a:xfrm>
            <a:prstGeom prst="rect">
              <a:avLst/>
            </a:prstGeom>
            <a:solidFill>
              <a:srgbClr val="CF2929"/>
            </a:solidFill>
          </p:spPr>
          <p:txBody>
            <a:bodyPr wrap="square" lIns="91440" tIns="45720" rIns="91440" bIns="45720">
              <a:spAutoFit/>
            </a:bodyPr>
            <a:lstStyle/>
            <a:p>
              <a:pPr algn="r"/>
              <a:r>
                <a:rPr lang="en-US" sz="2800" b="0" cap="none" spc="0" dirty="0">
                  <a:ln w="0"/>
                  <a:solidFill>
                    <a:schemeClr val="tx1"/>
                  </a:solidFill>
                  <a:effectLst>
                    <a:outerShdw blurRad="38100" dist="19050" dir="2700000" algn="tl" rotWithShape="0">
                      <a:schemeClr val="dk1">
                        <a:alpha val="40000"/>
                      </a:schemeClr>
                    </a:outerShdw>
                  </a:effectLst>
                  <a:latin typeface="Matura MT Script Capitals" panose="03020802060602070202" pitchFamily="66" charset="0"/>
                </a:rPr>
                <a:t>H y b r i d #3: Cellular-Automata-driven Neural Network</a:t>
              </a:r>
            </a:p>
          </p:txBody>
        </p:sp>
        <p:pic>
          <p:nvPicPr>
            <p:cNvPr id="29" name="Picture 2" descr="Dropout and Batch Normalization | Kaggl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020505" y="3590721"/>
              <a:ext cx="4189546" cy="2782370"/>
            </a:xfrm>
            <a:prstGeom prst="rect">
              <a:avLst/>
            </a:prstGeom>
            <a:noFill/>
            <a:ln w="63500">
              <a:solidFill>
                <a:schemeClr val="tx1"/>
              </a:solidFill>
            </a:ln>
            <a:extLst>
              <a:ext uri="{909E8E84-426E-40DD-AFC4-6F175D3DCCD1}">
                <a14:hiddenFill xmlns:a14="http://schemas.microsoft.com/office/drawing/2010/main">
                  <a:solidFill>
                    <a:srgbClr val="FFFFFF"/>
                  </a:solidFill>
                </a14:hiddenFill>
              </a:ext>
            </a:extLst>
          </p:spPr>
        </p:pic>
        <p:pic>
          <p:nvPicPr>
            <p:cNvPr id="30" name="Picture 2" descr="https://upload.wikimedia.org/wikipedia/commons/e/e5/Gospers_glider_gun.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84601" y="157801"/>
              <a:ext cx="3667513" cy="2640610"/>
            </a:xfrm>
            <a:prstGeom prst="rect">
              <a:avLst/>
            </a:prstGeom>
            <a:noFill/>
            <a:ln w="63500">
              <a:solidFill>
                <a:schemeClr val="tx1"/>
              </a:solidFill>
            </a:ln>
            <a:extLst>
              <a:ext uri="{909E8E84-426E-40DD-AFC4-6F175D3DCCD1}">
                <a14:hiddenFill xmlns:a14="http://schemas.microsoft.com/office/drawing/2010/main">
                  <a:solidFill>
                    <a:srgbClr val="FFFFFF"/>
                  </a:solidFill>
                </a14:hiddenFill>
              </a:ext>
            </a:extLst>
          </p:spPr>
        </p:pic>
      </p:grpSp>
      <p:sp>
        <p:nvSpPr>
          <p:cNvPr id="31" name="Rectangle 30"/>
          <p:cNvSpPr/>
          <p:nvPr/>
        </p:nvSpPr>
        <p:spPr>
          <a:xfrm>
            <a:off x="9473938" y="250308"/>
            <a:ext cx="2661933" cy="2677656"/>
          </a:xfrm>
          <a:prstGeom prst="rect">
            <a:avLst/>
          </a:prstGeom>
        </p:spPr>
        <p:txBody>
          <a:bodyPr wrap="square">
            <a:spAutoFit/>
          </a:bodyPr>
          <a:lstStyle/>
          <a:p>
            <a:r>
              <a:rPr lang="en-US" sz="4800" b="1" dirty="0">
                <a:solidFill>
                  <a:srgbClr val="7030A0"/>
                </a:solidFill>
                <a:latin typeface="Times New Roman" panose="02020603050405020304" pitchFamily="18" charset="0"/>
                <a:ea typeface="SimSun" panose="02010600030101010101" pitchFamily="2" charset="-122"/>
              </a:rPr>
              <a:t>CA→NN</a:t>
            </a:r>
          </a:p>
          <a:p>
            <a:r>
              <a:rPr lang="en-US" sz="2400" dirty="0">
                <a:solidFill>
                  <a:srgbClr val="7030A0"/>
                </a:solidFill>
                <a:latin typeface="Times New Roman" panose="02020603050405020304" pitchFamily="18" charset="0"/>
                <a:ea typeface="SimSun" panose="02010600030101010101" pitchFamily="2" charset="-122"/>
              </a:rPr>
              <a:t>“towards improved manageability and explainability of the black-box decision models”</a:t>
            </a:r>
            <a:endParaRPr lang="en-US" sz="2400" b="1" dirty="0">
              <a:solidFill>
                <a:srgbClr val="7030A0"/>
              </a:solidFill>
            </a:endParaRPr>
          </a:p>
        </p:txBody>
      </p:sp>
      <p:sp>
        <p:nvSpPr>
          <p:cNvPr id="32" name="Rectangle 31"/>
          <p:cNvSpPr/>
          <p:nvPr/>
        </p:nvSpPr>
        <p:spPr>
          <a:xfrm>
            <a:off x="122011" y="4071895"/>
            <a:ext cx="3620626" cy="2246769"/>
          </a:xfrm>
          <a:prstGeom prst="rect">
            <a:avLst/>
          </a:prstGeom>
          <a:solidFill>
            <a:schemeClr val="bg1">
              <a:lumMod val="85000"/>
            </a:schemeClr>
          </a:solidFill>
          <a:ln w="25400">
            <a:solidFill>
              <a:schemeClr val="tx1"/>
            </a:solidFill>
          </a:ln>
        </p:spPr>
        <p:txBody>
          <a:bodyPr wrap="square">
            <a:spAutoFit/>
          </a:bodyPr>
          <a:lstStyle/>
          <a:p>
            <a:pPr indent="-151130" algn="just"/>
            <a:r>
              <a:rPr lang="en-US" sz="1400" dirty="0">
                <a:latin typeface="Times New Roman" panose="02020603050405020304" pitchFamily="18" charset="0"/>
                <a:ea typeface="SimSun" panose="02010600030101010101" pitchFamily="2" charset="-122"/>
              </a:rPr>
              <a:t>The hybrid CA→NN are designed to support general decision-making objectives and the NN component guarantees that. CA adds certain interpretable (explainable) control option to manage the way NN is being trained. Such a hybrid (similarly as PN→NN) provides a control option for human experts (i.e., industrial domain experts rather than data scientists) to manage high-performing but “black-box” decision models in smart manufacturing.</a:t>
            </a:r>
            <a:endParaRPr lang="fi-FI" sz="1400" dirty="0">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28317628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67166" y="0"/>
            <a:ext cx="6158245" cy="6751782"/>
          </a:xfrm>
          <a:prstGeom prst="rect">
            <a:avLst/>
          </a:prstGeom>
          <a:noFill/>
          <a:ln>
            <a:noFill/>
          </a:ln>
        </p:spPr>
      </p:pic>
      <p:sp>
        <p:nvSpPr>
          <p:cNvPr id="5" name="Rectangle 4"/>
          <p:cNvSpPr/>
          <p:nvPr/>
        </p:nvSpPr>
        <p:spPr>
          <a:xfrm>
            <a:off x="94268" y="1895062"/>
            <a:ext cx="5750350" cy="4524315"/>
          </a:xfrm>
          <a:prstGeom prst="rect">
            <a:avLst/>
          </a:prstGeom>
        </p:spPr>
        <p:txBody>
          <a:bodyPr wrap="square">
            <a:spAutoFit/>
          </a:bodyPr>
          <a:lstStyle/>
          <a:p>
            <a:pPr marL="342900" indent="-342900" algn="just">
              <a:buAutoNum type="alphaLcParenR"/>
            </a:pPr>
            <a:r>
              <a:rPr lang="en-GB" sz="2400" dirty="0">
                <a:latin typeface="Times New Roman" panose="02020603050405020304" pitchFamily="18" charset="0"/>
                <a:ea typeface="SimSun" panose="02010600030101010101" pitchFamily="2" charset="-122"/>
              </a:rPr>
              <a:t>cells in CA are attributed to the neurons in NN so that the status “alive” for each cell (marked with the “key”) means status “locked” (dropped-out) for the corresponding neuron;</a:t>
            </a:r>
          </a:p>
          <a:p>
            <a:pPr marL="342900" indent="-342900" algn="just">
              <a:buAutoNum type="alphaLcParenR"/>
            </a:pPr>
            <a:r>
              <a:rPr lang="en-GB" sz="2400" dirty="0">
                <a:latin typeface="Times New Roman" panose="02020603050405020304" pitchFamily="18" charset="0"/>
                <a:ea typeface="SimSun" panose="02010600030101010101" pitchFamily="2" charset="-122"/>
              </a:rPr>
              <a:t>example of CA evolution (with respect to the rules) and corresponding changes enforced in the NN structure. This in fact controls the dropout process, making the regularization (for better NN generalization performance) benefit from conscious control instead of randomness.</a:t>
            </a:r>
            <a:endParaRPr lang="en-US" sz="2400" dirty="0"/>
          </a:p>
        </p:txBody>
      </p:sp>
      <p:sp>
        <p:nvSpPr>
          <p:cNvPr id="6" name="Rectangle 5"/>
          <p:cNvSpPr/>
          <p:nvPr/>
        </p:nvSpPr>
        <p:spPr>
          <a:xfrm>
            <a:off x="94268" y="55893"/>
            <a:ext cx="5078096" cy="1754326"/>
          </a:xfrm>
          <a:prstGeom prst="rect">
            <a:avLst/>
          </a:prstGeom>
        </p:spPr>
        <p:txBody>
          <a:bodyPr wrap="square">
            <a:spAutoFit/>
          </a:bodyPr>
          <a:lstStyle/>
          <a:p>
            <a:r>
              <a:rPr lang="en-US" sz="3600" b="1" dirty="0">
                <a:ln w="0"/>
                <a:solidFill>
                  <a:srgbClr val="FF393E"/>
                </a:solidFill>
                <a:effectLst>
                  <a:outerShdw blurRad="38100" dist="19050" dir="2700000" algn="tl" rotWithShape="0">
                    <a:schemeClr val="dk1">
                      <a:alpha val="40000"/>
                    </a:schemeClr>
                  </a:outerShdw>
                </a:effectLst>
              </a:rPr>
              <a:t>Cellular Automata controls drop-out in deep NN learning</a:t>
            </a:r>
          </a:p>
        </p:txBody>
      </p:sp>
    </p:spTree>
    <p:extLst>
      <p:ext uri="{BB962C8B-B14F-4D97-AF65-F5344CB8AC3E}">
        <p14:creationId xmlns:p14="http://schemas.microsoft.com/office/powerpoint/2010/main" val="36240250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27587" y="113121"/>
            <a:ext cx="11687765" cy="6616150"/>
            <a:chOff x="255868" y="122548"/>
            <a:chExt cx="11687765" cy="6616150"/>
          </a:xfrm>
        </p:grpSpPr>
        <p:pic>
          <p:nvPicPr>
            <p:cNvPr id="4" name="Picture 2" descr="Best Hybrid Animals GIFs | Gfycat"/>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436681" y="934780"/>
              <a:ext cx="4572000" cy="4572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4694549" y="1188968"/>
              <a:ext cx="2240196" cy="4042908"/>
              <a:chOff x="2173238" y="1328785"/>
              <a:chExt cx="1961745" cy="3817068"/>
            </a:xfrm>
          </p:grpSpPr>
          <p:sp>
            <p:nvSpPr>
              <p:cNvPr id="10" name="Rectangle 9"/>
              <p:cNvSpPr/>
              <p:nvPr/>
            </p:nvSpPr>
            <p:spPr>
              <a:xfrm>
                <a:off x="2494235" y="1328785"/>
                <a:ext cx="1319752" cy="282804"/>
              </a:xfrm>
              <a:prstGeom prst="rect">
                <a:avLst/>
              </a:prstGeom>
              <a:solidFill>
                <a:srgbClr val="CF2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173238" y="4883474"/>
                <a:ext cx="1961745" cy="262379"/>
              </a:xfrm>
              <a:prstGeom prst="rect">
                <a:avLst/>
              </a:prstGeom>
              <a:solidFill>
                <a:srgbClr val="CF2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p:cNvSpPr/>
            <p:nvPr/>
          </p:nvSpPr>
          <p:spPr>
            <a:xfrm>
              <a:off x="4694549" y="1050495"/>
              <a:ext cx="3448920" cy="1815882"/>
            </a:xfrm>
            <a:prstGeom prst="rect">
              <a:avLst/>
            </a:prstGeom>
            <a:noFill/>
          </p:spPr>
          <p:txBody>
            <a:bodyPr wrap="squar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latin typeface="Matura MT Script Capitals" panose="03020802060602070202" pitchFamily="66" charset="0"/>
                </a:rPr>
                <a:t>H y b r i d #4: Neural-Network-driven Cellular Automata</a:t>
              </a:r>
            </a:p>
          </p:txBody>
        </p:sp>
        <p:pic>
          <p:nvPicPr>
            <p:cNvPr id="2050" name="Picture 2" descr="Implementing Simple Neural Network in C# | Rubik's Cod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5868" y="122548"/>
              <a:ext cx="3772765" cy="2743829"/>
            </a:xfrm>
            <a:prstGeom prst="rect">
              <a:avLst/>
            </a:prstGeom>
            <a:noFill/>
            <a:ln w="63500">
              <a:solidFill>
                <a:schemeClr val="tx1"/>
              </a:solidFill>
            </a:ln>
            <a:extLst>
              <a:ext uri="{909E8E84-426E-40DD-AFC4-6F175D3DCCD1}">
                <a14:hiddenFill xmlns:a14="http://schemas.microsoft.com/office/drawing/2010/main">
                  <a:solidFill>
                    <a:srgbClr val="FFFFFF"/>
                  </a:solidFill>
                </a14:hiddenFill>
              </a:ext>
            </a:extLst>
          </p:spPr>
        </p:pic>
        <p:pic>
          <p:nvPicPr>
            <p:cNvPr id="29" name="Picture 2" descr="https://www.dierk-raabe.com/s/cc_images/cache_2423182556.gif?t=134212497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220933" y="4359856"/>
              <a:ext cx="4722700" cy="2378842"/>
            </a:xfrm>
            <a:prstGeom prst="rect">
              <a:avLst/>
            </a:prstGeom>
            <a:noFill/>
            <a:ln w="63500">
              <a:solidFill>
                <a:schemeClr val="tx1"/>
              </a:solidFill>
            </a:ln>
            <a:extLst>
              <a:ext uri="{909E8E84-426E-40DD-AFC4-6F175D3DCCD1}">
                <a14:hiddenFill xmlns:a14="http://schemas.microsoft.com/office/drawing/2010/main">
                  <a:solidFill>
                    <a:srgbClr val="FFFFFF"/>
                  </a:solidFill>
                </a14:hiddenFill>
              </a:ext>
            </a:extLst>
          </p:spPr>
        </p:pic>
      </p:grpSp>
      <p:sp>
        <p:nvSpPr>
          <p:cNvPr id="30" name="Rectangle 29"/>
          <p:cNvSpPr/>
          <p:nvPr/>
        </p:nvSpPr>
        <p:spPr>
          <a:xfrm>
            <a:off x="8301415" y="353271"/>
            <a:ext cx="3679044" cy="1938992"/>
          </a:xfrm>
          <a:prstGeom prst="rect">
            <a:avLst/>
          </a:prstGeom>
        </p:spPr>
        <p:txBody>
          <a:bodyPr wrap="square">
            <a:spAutoFit/>
          </a:bodyPr>
          <a:lstStyle/>
          <a:p>
            <a:r>
              <a:rPr lang="en-US" sz="4800" b="1" dirty="0">
                <a:solidFill>
                  <a:srgbClr val="7030A0"/>
                </a:solidFill>
                <a:latin typeface="Times New Roman" panose="02020603050405020304" pitchFamily="18" charset="0"/>
                <a:ea typeface="SimSun" panose="02010600030101010101" pitchFamily="2" charset="-122"/>
              </a:rPr>
              <a:t>NN→CA</a:t>
            </a:r>
          </a:p>
          <a:p>
            <a:r>
              <a:rPr lang="en-US" sz="2400" dirty="0">
                <a:solidFill>
                  <a:srgbClr val="7030A0"/>
                </a:solidFill>
                <a:latin typeface="Times New Roman" panose="02020603050405020304" pitchFamily="18" charset="0"/>
                <a:ea typeface="SimSun" panose="02010600030101010101" pitchFamily="2" charset="-122"/>
              </a:rPr>
              <a:t>“</a:t>
            </a:r>
            <a:r>
              <a:rPr lang="en-GB" sz="2400" dirty="0">
                <a:solidFill>
                  <a:srgbClr val="7030A0"/>
                </a:solidFill>
                <a:latin typeface="Times New Roman" panose="02020603050405020304" pitchFamily="18" charset="0"/>
                <a:ea typeface="SimSun" panose="02010600030101010101" pitchFamily="2" charset="-122"/>
              </a:rPr>
              <a:t>bringing more intelligence and learnability into the discrete simulation models”</a:t>
            </a:r>
            <a:endParaRPr lang="en-US" sz="2400" b="1" dirty="0">
              <a:solidFill>
                <a:srgbClr val="7030A0"/>
              </a:solidFill>
            </a:endParaRPr>
          </a:p>
        </p:txBody>
      </p:sp>
      <p:sp>
        <p:nvSpPr>
          <p:cNvPr id="31" name="Rectangle 30"/>
          <p:cNvSpPr/>
          <p:nvPr/>
        </p:nvSpPr>
        <p:spPr>
          <a:xfrm>
            <a:off x="59390" y="4887668"/>
            <a:ext cx="6220691" cy="1815882"/>
          </a:xfrm>
          <a:prstGeom prst="rect">
            <a:avLst/>
          </a:prstGeom>
          <a:solidFill>
            <a:schemeClr val="bg1"/>
          </a:solidFill>
          <a:ln w="19050">
            <a:solidFill>
              <a:schemeClr val="tx1"/>
            </a:solidFill>
          </a:ln>
        </p:spPr>
        <p:txBody>
          <a:bodyPr wrap="square">
            <a:spAutoFit/>
          </a:bodyPr>
          <a:lstStyle/>
          <a:p>
            <a:r>
              <a:rPr lang="en-GB" sz="1400" dirty="0">
                <a:latin typeface="Times New Roman" panose="02020603050405020304" pitchFamily="18" charset="0"/>
                <a:ea typeface="SimSun" panose="02010600030101010101" pitchFamily="2" charset="-122"/>
              </a:rPr>
              <a:t>The hybrid NN→CA is designed for modelling, simulation and decision-support objectives and the CA component guarantees that. However, the NN component on top embeds some learnable intelligence into the basic models. These hybrids enable “smarter” self-configurable-rules-driven CAs based on the decisions automatically made by NN. This means that additional intelligence (learnable from data as a NN) may enhance the decision points within industrial processes previously managed by humans or hardcoded by the fixed rules. In this way, the simulation power of CAs will grow due to the known high decision performance of NNs.</a:t>
            </a:r>
            <a:endParaRPr lang="en-US" sz="1400" dirty="0"/>
          </a:p>
        </p:txBody>
      </p:sp>
    </p:spTree>
    <p:extLst>
      <p:ext uri="{BB962C8B-B14F-4D97-AF65-F5344CB8AC3E}">
        <p14:creationId xmlns:p14="http://schemas.microsoft.com/office/powerpoint/2010/main" val="6134288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49072" y="70536"/>
            <a:ext cx="7148659" cy="5227328"/>
          </a:xfrm>
          <a:prstGeom prst="rect">
            <a:avLst/>
          </a:prstGeom>
          <a:noFill/>
          <a:ln>
            <a:noFill/>
          </a:ln>
        </p:spPr>
      </p:pic>
      <p:sp>
        <p:nvSpPr>
          <p:cNvPr id="5" name="Rectangle 4"/>
          <p:cNvSpPr/>
          <p:nvPr/>
        </p:nvSpPr>
        <p:spPr>
          <a:xfrm>
            <a:off x="216818" y="5432816"/>
            <a:ext cx="11937475" cy="1323439"/>
          </a:xfrm>
          <a:prstGeom prst="rect">
            <a:avLst/>
          </a:prstGeom>
        </p:spPr>
        <p:txBody>
          <a:bodyPr wrap="square">
            <a:spAutoFit/>
          </a:bodyPr>
          <a:lstStyle/>
          <a:p>
            <a:r>
              <a:rPr lang="en-GB" sz="2000" dirty="0">
                <a:latin typeface="Times New Roman" panose="02020603050405020304" pitchFamily="18" charset="0"/>
                <a:ea typeface="SimSun" panose="02010600030101010101" pitchFamily="2" charset="-122"/>
              </a:rPr>
              <a:t>One may see that CA-driven process simulation is generated and evolving according to the set of rules chosen by the NN on top of it. In the figure, the currently active set of rules (#4) is the one from Conway’s “Game of Life”.  However, if context changes and the NN gives advantage to another set of rules, then the process dynamics will change in the run-time accordingly</a:t>
            </a:r>
            <a:endParaRPr lang="en-US" sz="2000" dirty="0"/>
          </a:p>
        </p:txBody>
      </p:sp>
      <p:sp>
        <p:nvSpPr>
          <p:cNvPr id="6" name="Rectangle 5"/>
          <p:cNvSpPr/>
          <p:nvPr/>
        </p:nvSpPr>
        <p:spPr>
          <a:xfrm>
            <a:off x="455630" y="471340"/>
            <a:ext cx="3701592" cy="1754326"/>
          </a:xfrm>
          <a:prstGeom prst="rect">
            <a:avLst/>
          </a:prstGeom>
        </p:spPr>
        <p:txBody>
          <a:bodyPr wrap="square">
            <a:spAutoFit/>
          </a:bodyPr>
          <a:lstStyle/>
          <a:p>
            <a:r>
              <a:rPr lang="en-US" sz="3600" b="1" dirty="0">
                <a:ln w="0"/>
                <a:solidFill>
                  <a:srgbClr val="FF393E"/>
                </a:solidFill>
                <a:effectLst>
                  <a:outerShdw blurRad="38100" dist="19050" dir="2700000" algn="tl" rotWithShape="0">
                    <a:schemeClr val="dk1">
                      <a:alpha val="40000"/>
                    </a:schemeClr>
                  </a:outerShdw>
                </a:effectLst>
              </a:rPr>
              <a:t>NN controls Cellular Automata behavior (rules)</a:t>
            </a:r>
          </a:p>
        </p:txBody>
      </p:sp>
      <p:pic>
        <p:nvPicPr>
          <p:cNvPr id="7" name="Picture 2" descr="https://www.dierk-raabe.com/s/cc_images/cache_2423182556.gif?t=134212497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677971" y="3657600"/>
            <a:ext cx="3138996" cy="1581125"/>
          </a:xfrm>
          <a:prstGeom prst="rect">
            <a:avLst/>
          </a:prstGeom>
          <a:noFill/>
          <a:ln w="25400">
            <a:solidFill>
              <a:schemeClr val="bg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43723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30598" y="26943"/>
            <a:ext cx="7673417" cy="6801862"/>
          </a:xfrm>
          <a:prstGeom prst="rect">
            <a:avLst/>
          </a:prstGeom>
          <a:solidFill>
            <a:schemeClr val="bg1">
              <a:lumMod val="85000"/>
            </a:schemeClr>
          </a:solidFill>
          <a:ln w="38100">
            <a:solidFill>
              <a:schemeClr val="tx1"/>
            </a:solidFill>
          </a:ln>
        </p:spPr>
        <p:txBody>
          <a:bodyPr wrap="square">
            <a:spAutoFit/>
          </a:bodyPr>
          <a:lstStyle/>
          <a:p>
            <a:pPr indent="-182880" algn="just">
              <a:spcAft>
                <a:spcPts val="600"/>
              </a:spcAft>
              <a:buFont typeface="Arial" panose="020B0604020202020204" pitchFamily="34" charset="0"/>
              <a:buChar char="•"/>
            </a:pPr>
            <a:r>
              <a:rPr lang="en-US" sz="1600" dirty="0">
                <a:solidFill>
                  <a:srgbClr val="7030A0"/>
                </a:solidFill>
                <a:latin typeface="Times New Roman" panose="02020603050405020304" pitchFamily="18" charset="0"/>
                <a:ea typeface="SimSun" panose="02010600030101010101" pitchFamily="2" charset="-122"/>
              </a:rPr>
              <a:t>We considered hybrid approaches, which aim to (a) either intellectualize traditional discrete simulation models; or (b) make intelligent (deep learning) models explainable.</a:t>
            </a:r>
          </a:p>
          <a:p>
            <a:pPr indent="-182880" algn="just">
              <a:spcAft>
                <a:spcPts val="600"/>
              </a:spcAft>
              <a:buFont typeface="Arial" panose="020B0604020202020204" pitchFamily="34" charset="0"/>
              <a:buChar char="•"/>
            </a:pPr>
            <a:r>
              <a:rPr lang="en-US" sz="1600" dirty="0">
                <a:solidFill>
                  <a:srgbClr val="CF2929"/>
                </a:solidFill>
                <a:latin typeface="Times New Roman" panose="02020603050405020304" pitchFamily="18" charset="0"/>
                <a:ea typeface="SimSun" panose="02010600030101010101" pitchFamily="2" charset="-122"/>
              </a:rPr>
              <a:t>Suggested hybrid architectures are layered, assuming that the modelling component from the lower layer simulates a particular real-life process and the modelling component from the upper layer controls configuration and evolution dynamics of the lower layer.</a:t>
            </a:r>
          </a:p>
          <a:p>
            <a:pPr indent="-182880" algn="just">
              <a:spcAft>
                <a:spcPts val="600"/>
              </a:spcAft>
              <a:buFont typeface="Arial" panose="020B0604020202020204" pitchFamily="34" charset="0"/>
              <a:buChar char="•"/>
            </a:pPr>
            <a:r>
              <a:rPr lang="en-US" sz="1600" dirty="0">
                <a:solidFill>
                  <a:srgbClr val="7030A0"/>
                </a:solidFill>
                <a:latin typeface="Times New Roman" panose="02020603050405020304" pitchFamily="18" charset="0"/>
                <a:ea typeface="SimSun" panose="02010600030101010101" pitchFamily="2" charset="-122"/>
              </a:rPr>
              <a:t>We study four types of hybrids: (a) PN→NN; (b) NN→PN; (c) CA→NN; and (d) NN→CA. Hybrids (a) and (c) apply </a:t>
            </a:r>
            <a:r>
              <a:rPr lang="en-US" sz="1600" b="1" dirty="0">
                <a:solidFill>
                  <a:srgbClr val="7030A0"/>
                </a:solidFill>
                <a:latin typeface="Times New Roman" panose="02020603050405020304" pitchFamily="18" charset="0"/>
                <a:ea typeface="SimSun" panose="02010600030101010101" pitchFamily="2" charset="-122"/>
              </a:rPr>
              <a:t>discrete control over the configuration of NN </a:t>
            </a:r>
            <a:r>
              <a:rPr lang="en-US" sz="1600" dirty="0">
                <a:solidFill>
                  <a:srgbClr val="7030A0"/>
                </a:solidFill>
                <a:latin typeface="Times New Roman" panose="02020603050405020304" pitchFamily="18" charset="0"/>
                <a:ea typeface="SimSun" panose="02010600030101010101" pitchFamily="2" charset="-122"/>
              </a:rPr>
              <a:t>to add some explainability to the NN (i.e., consciously finding optimal configuration of the NN for better generalization performance). Hybrids (b) and (d) aim to </a:t>
            </a:r>
            <a:r>
              <a:rPr lang="en-US" sz="1600" b="1" dirty="0">
                <a:solidFill>
                  <a:srgbClr val="7030A0"/>
                </a:solidFill>
                <a:latin typeface="Times New Roman" panose="02020603050405020304" pitchFamily="18" charset="0"/>
                <a:ea typeface="SimSun" panose="02010600030101010101" pitchFamily="2" charset="-122"/>
              </a:rPr>
              <a:t>intellectualize discrete simulation models</a:t>
            </a:r>
            <a:r>
              <a:rPr lang="en-US" sz="1600" dirty="0">
                <a:solidFill>
                  <a:srgbClr val="7030A0"/>
                </a:solidFill>
                <a:latin typeface="Times New Roman" panose="02020603050405020304" pitchFamily="18" charset="0"/>
                <a:ea typeface="SimSun" panose="02010600030101010101" pitchFamily="2" charset="-122"/>
              </a:rPr>
              <a:t>, such as PN or CA. These hybrids apply NN decision-making to reconfigure automatically and in run-time either PN (change operational structure) or CA (change operational rules) depending on the context.</a:t>
            </a:r>
          </a:p>
          <a:p>
            <a:pPr indent="-182880" algn="just">
              <a:spcAft>
                <a:spcPts val="600"/>
              </a:spcAft>
              <a:buFont typeface="Arial" panose="020B0604020202020204" pitchFamily="34" charset="0"/>
              <a:buChar char="•"/>
            </a:pPr>
            <a:r>
              <a:rPr lang="en-GB" sz="1600" dirty="0">
                <a:solidFill>
                  <a:srgbClr val="CF2929"/>
                </a:solidFill>
                <a:latin typeface="Times New Roman" panose="02020603050405020304" pitchFamily="18" charset="0"/>
                <a:cs typeface="Times New Roman" panose="02020603050405020304" pitchFamily="18" charset="0"/>
              </a:rPr>
              <a:t>We tested these hybrids within , NATO SPS project IMMUNE: “Cyber-Defence for Intelligent Systems” (http://recode.bg/natog5511). Various scenarios have been simulated within the special laboratory (aka cyber-physical environment), which enables combining digital simulations with a real physical environment, including complex item storage and logistics. </a:t>
            </a:r>
            <a:r>
              <a:rPr lang="en-US" sz="1600" dirty="0">
                <a:solidFill>
                  <a:srgbClr val="CF2929"/>
                </a:solidFill>
                <a:latin typeface="Times New Roman" panose="02020603050405020304" pitchFamily="18" charset="0"/>
                <a:ea typeface="SimSun" panose="02010600030101010101" pitchFamily="2" charset="-122"/>
              </a:rPr>
              <a:t>Preliminary experiments show that explainable control over NN or embedded (into PN or CA) NN intelligence provide additional performance and simulation flexibility to the modelling components of the hybrids.</a:t>
            </a:r>
          </a:p>
          <a:p>
            <a:pPr indent="-182880" algn="just">
              <a:spcAft>
                <a:spcPts val="600"/>
              </a:spcAft>
              <a:buFont typeface="Arial" panose="020B0604020202020204" pitchFamily="34" charset="0"/>
              <a:buChar char="•"/>
            </a:pPr>
            <a:r>
              <a:rPr lang="en-US" sz="1600" dirty="0">
                <a:solidFill>
                  <a:srgbClr val="7030A0"/>
                </a:solidFill>
                <a:latin typeface="Times New Roman" panose="02020603050405020304" pitchFamily="18" charset="0"/>
                <a:ea typeface="SimSun" panose="02010600030101010101" pitchFamily="2" charset="-122"/>
              </a:rPr>
              <a:t>Considered hybrid architectures are the classes of many potential hybrids. The modelling components (PNs, CA, and NNs) may have very different categories themselves, e.g.: PNs can be deterministic, stochastic, colored, high-level, fuzzy, temporal, etc.; CA can be deterministic, probabilistic,  non-uniform, reversible, higher-order, totalistic, partitioned, etc.; NNs can be feedforward, recurrent, residual, convolutional, autoencoder, adversarial, etc. Each combination of these options gives a valid and specific hybrid, which can be used for specific industrial simulations.</a:t>
            </a:r>
            <a:endParaRPr lang="en-US" sz="1600" dirty="0">
              <a:solidFill>
                <a:srgbClr val="7030A0"/>
              </a:solidFill>
            </a:endParaRPr>
          </a:p>
        </p:txBody>
      </p:sp>
      <p:grpSp>
        <p:nvGrpSpPr>
          <p:cNvPr id="20" name="Group 19"/>
          <p:cNvGrpSpPr/>
          <p:nvPr/>
        </p:nvGrpSpPr>
        <p:grpSpPr>
          <a:xfrm>
            <a:off x="306456" y="8089"/>
            <a:ext cx="3699937" cy="6759963"/>
            <a:chOff x="42504" y="8089"/>
            <a:chExt cx="3699937" cy="6759963"/>
          </a:xfrm>
        </p:grpSpPr>
        <p:grpSp>
          <p:nvGrpSpPr>
            <p:cNvPr id="11" name="Group 10"/>
            <p:cNvGrpSpPr/>
            <p:nvPr/>
          </p:nvGrpSpPr>
          <p:grpSpPr>
            <a:xfrm>
              <a:off x="1289463" y="1602558"/>
              <a:ext cx="1849663" cy="5165494"/>
              <a:chOff x="1232902" y="1970202"/>
              <a:chExt cx="1582880" cy="4561119"/>
            </a:xfrm>
          </p:grpSpPr>
          <p:pic>
            <p:nvPicPr>
              <p:cNvPr id="7" name="Picture 4" descr="Bird-hybrid GIFs - Get the best GIF on GIPHY"/>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flipH="1">
                <a:off x="1235028" y="1970202"/>
                <a:ext cx="1281168" cy="12811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ybrid-animals GIFs - Get the best GIF on GIPHY"/>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532488" y="3071929"/>
                <a:ext cx="1283294" cy="127996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ybrid-animals GIFs - Get the best GIF on GIPHY"/>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1232902" y="4147501"/>
                <a:ext cx="1283294" cy="126245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Best Hybrid Animals GIFs | Gfycat"/>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32488" y="5248027"/>
                <a:ext cx="1283294" cy="1283294"/>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Picture 4"/>
            <p:cNvPicPr>
              <a:picLocks noChangeAspect="1"/>
            </p:cNvPicPr>
            <p:nvPr/>
          </p:nvPicPr>
          <p:blipFill>
            <a:blip r:embed="rId6">
              <a:clrChange>
                <a:clrFrom>
                  <a:srgbClr val="FFFFFF"/>
                </a:clrFrom>
                <a:clrTo>
                  <a:srgbClr val="FFFFFF">
                    <a:alpha val="0"/>
                  </a:srgbClr>
                </a:clrTo>
              </a:clrChange>
            </a:blip>
            <a:stretch>
              <a:fillRect/>
            </a:stretch>
          </p:blipFill>
          <p:spPr>
            <a:xfrm>
              <a:off x="42504" y="8089"/>
              <a:ext cx="3699937" cy="2197782"/>
            </a:xfrm>
            <a:prstGeom prst="rect">
              <a:avLst/>
            </a:prstGeom>
          </p:spPr>
        </p:pic>
        <p:pic>
          <p:nvPicPr>
            <p:cNvPr id="6" name="Picture 5"/>
            <p:cNvPicPr>
              <a:picLocks noChangeAspect="1"/>
            </p:cNvPicPr>
            <p:nvPr/>
          </p:nvPicPr>
          <p:blipFill>
            <a:blip r:embed="rId7">
              <a:clrChange>
                <a:clrFrom>
                  <a:srgbClr val="FFFFFF"/>
                </a:clrFrom>
                <a:clrTo>
                  <a:srgbClr val="FFFFFF">
                    <a:alpha val="0"/>
                  </a:srgbClr>
                </a:clrTo>
              </a:clrChange>
            </a:blip>
            <a:stretch>
              <a:fillRect/>
            </a:stretch>
          </p:blipFill>
          <p:spPr>
            <a:xfrm>
              <a:off x="2219676" y="469002"/>
              <a:ext cx="944202" cy="918854"/>
            </a:xfrm>
            <a:prstGeom prst="rect">
              <a:avLst/>
            </a:prstGeom>
          </p:spPr>
        </p:pic>
        <p:sp>
          <p:nvSpPr>
            <p:cNvPr id="13" name="Rectangle 12"/>
            <p:cNvSpPr/>
            <p:nvPr/>
          </p:nvSpPr>
          <p:spPr>
            <a:xfrm>
              <a:off x="1775020" y="1664725"/>
              <a:ext cx="604887" cy="149258"/>
            </a:xfrm>
            <a:prstGeom prst="rect">
              <a:avLst/>
            </a:prstGeom>
            <a:solidFill>
              <a:srgbClr val="CF2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086890" y="2912639"/>
              <a:ext cx="604887" cy="149258"/>
            </a:xfrm>
            <a:prstGeom prst="rect">
              <a:avLst/>
            </a:prstGeom>
            <a:solidFill>
              <a:srgbClr val="CF2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789459" y="4086413"/>
              <a:ext cx="604887" cy="149258"/>
            </a:xfrm>
            <a:prstGeom prst="rect">
              <a:avLst/>
            </a:prstGeom>
            <a:solidFill>
              <a:srgbClr val="CF2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215503" y="5380923"/>
              <a:ext cx="604887" cy="149258"/>
            </a:xfrm>
            <a:prstGeom prst="rect">
              <a:avLst/>
            </a:prstGeom>
            <a:solidFill>
              <a:srgbClr val="CF2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460350" y="1706873"/>
              <a:ext cx="1231427" cy="338554"/>
            </a:xfrm>
            <a:prstGeom prst="rect">
              <a:avLst/>
            </a:prstGeom>
            <a:noFill/>
          </p:spPr>
          <p:txBody>
            <a:bodyPr wrap="none" lIns="91440" tIns="45720" rIns="91440" bIns="45720">
              <a:spAutoFit/>
            </a:bodyPr>
            <a:lstStyle/>
            <a:p>
              <a:pPr algn="ctr"/>
              <a:r>
                <a:rPr lang="en-US" sz="1600" b="0" cap="none" spc="0" dirty="0">
                  <a:ln w="0"/>
                  <a:solidFill>
                    <a:schemeClr val="tx1"/>
                  </a:solidFill>
                  <a:effectLst>
                    <a:outerShdw blurRad="38100" dist="19050" dir="2700000" algn="tl" rotWithShape="0">
                      <a:schemeClr val="dk1">
                        <a:alpha val="40000"/>
                      </a:schemeClr>
                    </a:outerShdw>
                  </a:effectLst>
                  <a:latin typeface="Matura MT Script Capitals" panose="03020802060602070202" pitchFamily="66" charset="0"/>
                </a:rPr>
                <a:t>h y b r i d s</a:t>
              </a:r>
            </a:p>
          </p:txBody>
        </p:sp>
        <p:sp>
          <p:nvSpPr>
            <p:cNvPr id="19" name="Rectangle 18"/>
            <p:cNvSpPr/>
            <p:nvPr/>
          </p:nvSpPr>
          <p:spPr>
            <a:xfrm>
              <a:off x="2066514" y="6545055"/>
              <a:ext cx="604887" cy="149258"/>
            </a:xfrm>
            <a:prstGeom prst="rect">
              <a:avLst/>
            </a:prstGeom>
            <a:solidFill>
              <a:srgbClr val="CF2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012138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804" y="783213"/>
            <a:ext cx="4050098" cy="5507742"/>
          </a:xfrm>
          <a:prstGeom prst="rect">
            <a:avLst/>
          </a:prstGeom>
        </p:spPr>
      </p:pic>
      <p:sp>
        <p:nvSpPr>
          <p:cNvPr id="6" name="Rectangle 5"/>
          <p:cNvSpPr>
            <a:spLocks noChangeArrowheads="1"/>
          </p:cNvSpPr>
          <p:nvPr/>
        </p:nvSpPr>
        <p:spPr bwMode="auto">
          <a:xfrm>
            <a:off x="824592" y="0"/>
            <a:ext cx="1079590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eaLnBrk="1" hangingPunct="1">
              <a:defRPr/>
            </a:pPr>
            <a:r>
              <a:rPr lang="en-US" altLang="en-US" sz="3200" b="1" dirty="0">
                <a:solidFill>
                  <a:srgbClr val="000000"/>
                </a:solidFill>
                <a:effectLst>
                  <a:outerShdw blurRad="38100" dist="38100" dir="2700000" algn="tl">
                    <a:srgbClr val="000000">
                      <a:alpha val="43137"/>
                    </a:srgbClr>
                  </a:outerShdw>
                </a:effectLst>
              </a:rPr>
              <a:t>Come to study at our International Master Program</a:t>
            </a:r>
            <a:endParaRPr lang="en-US" altLang="en-US" sz="3200" dirty="0">
              <a:solidFill>
                <a:srgbClr val="000000"/>
              </a:solidFill>
            </a:endParaRPr>
          </a:p>
        </p:txBody>
      </p:sp>
      <p:sp>
        <p:nvSpPr>
          <p:cNvPr id="2" name="Rectangle 1"/>
          <p:cNvSpPr/>
          <p:nvPr/>
        </p:nvSpPr>
        <p:spPr>
          <a:xfrm>
            <a:off x="4479117" y="1972959"/>
            <a:ext cx="7170118" cy="1200329"/>
          </a:xfrm>
          <a:prstGeom prst="rect">
            <a:avLst/>
          </a:prstGeom>
          <a:noFill/>
        </p:spPr>
        <p:txBody>
          <a:bodyPr wrap="square" lIns="91440" tIns="45720" rIns="91440" bIns="45720">
            <a:spAutoFit/>
          </a:bodyPr>
          <a:lstStyle/>
          <a:p>
            <a:pPr algn="just"/>
            <a:r>
              <a:rPr lang="en-US" sz="2400" b="0" cap="none" spc="0" dirty="0">
                <a:ln w="0"/>
                <a:solidFill>
                  <a:schemeClr val="tx1"/>
                </a:solidFill>
                <a:effectLst>
                  <a:outerShdw blurRad="38100" dist="19050" dir="2700000" algn="tl" rotWithShape="0">
                    <a:schemeClr val="dk1">
                      <a:alpha val="40000"/>
                    </a:schemeClr>
                  </a:outerShdw>
                </a:effectLst>
              </a:rPr>
              <a:t>… the first university program for collective intelligence, where </a:t>
            </a:r>
            <a:r>
              <a:rPr lang="en-US" sz="2400" b="1" i="1" cap="none" spc="0" dirty="0">
                <a:ln w="0"/>
                <a:solidFill>
                  <a:srgbClr val="7030A0"/>
                </a:solidFill>
                <a:effectLst>
                  <a:outerShdw blurRad="38100" dist="19050" dir="2700000" algn="tl" rotWithShape="0">
                    <a:schemeClr val="dk1">
                      <a:alpha val="40000"/>
                    </a:schemeClr>
                  </a:outerShdw>
                </a:effectLst>
              </a:rPr>
              <a:t>humans learn together with their digital clones </a:t>
            </a:r>
            <a:r>
              <a:rPr lang="en-US" sz="2400" b="0" cap="none" spc="0" dirty="0">
                <a:ln w="0"/>
                <a:solidFill>
                  <a:schemeClr val="tx1"/>
                </a:solidFill>
                <a:effectLst>
                  <a:outerShdw blurRad="38100" dist="19050" dir="2700000" algn="tl" rotWithShape="0">
                    <a:schemeClr val="dk1">
                      <a:alpha val="40000"/>
                    </a:schemeClr>
                  </a:outerShdw>
                </a:effectLst>
              </a:rPr>
              <a:t>and autonomous digital assistants …</a:t>
            </a:r>
          </a:p>
        </p:txBody>
      </p:sp>
      <p:sp>
        <p:nvSpPr>
          <p:cNvPr id="3" name="Rectangle 2"/>
          <p:cNvSpPr/>
          <p:nvPr/>
        </p:nvSpPr>
        <p:spPr>
          <a:xfrm>
            <a:off x="4042125" y="685868"/>
            <a:ext cx="7793467" cy="1200329"/>
          </a:xfrm>
          <a:prstGeom prst="rect">
            <a:avLst/>
          </a:prstGeom>
          <a:noFill/>
        </p:spPr>
        <p:txBody>
          <a:bodyPr wrap="square" lIns="91440" tIns="45720" rIns="91440" bIns="45720">
            <a:spAutoFit/>
          </a:bodyPr>
          <a:lstStyle/>
          <a:p>
            <a:pPr algn="ctr"/>
            <a:r>
              <a:rPr lang="en-US" sz="3600" b="1" cap="none" spc="0" dirty="0">
                <a:ln w="13462">
                  <a:solidFill>
                    <a:schemeClr val="bg1"/>
                  </a:solidFill>
                  <a:prstDash val="solid"/>
                </a:ln>
                <a:solidFill>
                  <a:srgbClr val="FF0000"/>
                </a:solidFill>
                <a:effectLst>
                  <a:outerShdw dist="38100" dir="2700000" algn="bl" rotWithShape="0">
                    <a:schemeClr val="accent5"/>
                  </a:outerShdw>
                </a:effectLst>
              </a:rPr>
              <a:t>AI:</a:t>
            </a:r>
            <a:r>
              <a:rPr lang="en-US"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600" b="1" dirty="0">
                <a:ln w="13462">
                  <a:solidFill>
                    <a:schemeClr val="bg1"/>
                  </a:solidFill>
                  <a:prstDash val="solid"/>
                </a:ln>
                <a:solidFill>
                  <a:srgbClr val="0070C0"/>
                </a:solidFill>
                <a:effectLst>
                  <a:outerShdw dist="38100" dir="2700000" algn="bl" rotWithShape="0">
                    <a:schemeClr val="accent5"/>
                  </a:outerShdw>
                </a:effectLst>
              </a:rPr>
              <a:t>Artificial Intelligence</a:t>
            </a:r>
          </a:p>
          <a:p>
            <a:pPr algn="ctr"/>
            <a:r>
              <a:rPr lang="en-US" sz="2400"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(former </a:t>
            </a:r>
            <a:r>
              <a:rPr lang="en-US" sz="240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Cognitive Computing and </a:t>
            </a:r>
            <a:r>
              <a:rPr lang="en-US" sz="2400" b="1" dirty="0">
                <a:ln w="13462">
                  <a:solidFill>
                    <a:schemeClr val="bg1"/>
                  </a:solidFill>
                  <a:prstDash val="solid"/>
                </a:ln>
                <a:solidFill>
                  <a:srgbClr val="FF0000"/>
                </a:solidFill>
                <a:effectLst>
                  <a:outerShdw dist="38100" dir="2700000" algn="bl" rotWithShape="0">
                    <a:schemeClr val="accent5"/>
                  </a:outerShdw>
                </a:effectLst>
              </a:rPr>
              <a:t>Co</a:t>
            </a:r>
            <a:r>
              <a:rPr lang="en-US" sz="240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llective</a:t>
            </a:r>
            <a:r>
              <a:rPr lang="en-US" sz="2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2400" b="1" dirty="0">
                <a:ln w="13462">
                  <a:solidFill>
                    <a:schemeClr val="bg1"/>
                  </a:solidFill>
                  <a:prstDash val="solid"/>
                </a:ln>
                <a:solidFill>
                  <a:srgbClr val="FF393E"/>
                </a:solidFill>
                <a:effectLst>
                  <a:outerShdw dist="38100" dir="2700000" algn="bl" rotWithShape="0">
                    <a:schemeClr val="accent5"/>
                  </a:outerShdw>
                </a:effectLst>
              </a:rPr>
              <a:t>In</a:t>
            </a:r>
            <a:r>
              <a:rPr lang="en-US" sz="240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telligence)</a:t>
            </a:r>
            <a:r>
              <a:rPr lang="en-US" sz="2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600" b="1" cap="none" spc="0" dirty="0">
                <a:ln w="13462">
                  <a:solidFill>
                    <a:schemeClr val="bg1"/>
                  </a:solidFill>
                  <a:prstDash val="solid"/>
                </a:ln>
                <a:solidFill>
                  <a:srgbClr val="0070C0"/>
                </a:solidFill>
                <a:effectLst>
                  <a:outerShdw dist="38100" dir="2700000" algn="bl" rotWithShape="0">
                    <a:schemeClr val="accent5"/>
                  </a:outerShdw>
                </a:effectLst>
              </a:rPr>
              <a:t>… </a:t>
            </a:r>
          </a:p>
        </p:txBody>
      </p:sp>
      <p:grpSp>
        <p:nvGrpSpPr>
          <p:cNvPr id="9" name="Группа 2"/>
          <p:cNvGrpSpPr/>
          <p:nvPr/>
        </p:nvGrpSpPr>
        <p:grpSpPr>
          <a:xfrm>
            <a:off x="4254718" y="3338412"/>
            <a:ext cx="3048260" cy="3218198"/>
            <a:chOff x="302067" y="3275104"/>
            <a:chExt cx="3322141" cy="3451617"/>
          </a:xfrm>
        </p:grpSpPr>
        <p:pic>
          <p:nvPicPr>
            <p:cNvPr id="10" name="Picture 2"/>
            <p:cNvPicPr>
              <a:picLocks noChangeAspect="1"/>
            </p:cNvPicPr>
            <p:nvPr/>
          </p:nvPicPr>
          <p:blipFill>
            <a:blip r:embed="rId3" cstate="print">
              <a:clrChange>
                <a:clrFrom>
                  <a:srgbClr val="F7EFDE"/>
                </a:clrFrom>
                <a:clrTo>
                  <a:srgbClr val="F7EFDE">
                    <a:alpha val="0"/>
                  </a:srgbClr>
                </a:clrTo>
              </a:clrChange>
              <a:extLst>
                <a:ext uri="{28A0092B-C50C-407E-A947-70E740481C1C}">
                  <a14:useLocalDpi xmlns:a14="http://schemas.microsoft.com/office/drawing/2010/main" val="0"/>
                </a:ext>
              </a:extLst>
            </a:blip>
            <a:stretch>
              <a:fillRect/>
            </a:stretch>
          </p:blipFill>
          <p:spPr>
            <a:xfrm rot="2035392">
              <a:off x="1277337" y="3943453"/>
              <a:ext cx="2346871" cy="2308907"/>
            </a:xfrm>
            <a:prstGeom prst="rect">
              <a:avLst/>
            </a:prstGeom>
            <a:ln w="19050">
              <a:noFill/>
            </a:ln>
          </p:spPr>
        </p:pic>
        <p:pic>
          <p:nvPicPr>
            <p:cNvPr id="11" name="Picture 2" descr="Coin clip art free clipart .">
              <a:hlinkClick r:id="rId4" tooltip="Coin clip art free clipart ."/>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7768" y="3779160"/>
              <a:ext cx="2394893" cy="294756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
            <p:cNvPicPr>
              <a:picLocks noChangeAspect="1"/>
            </p:cNvPicPr>
            <p:nvPr/>
          </p:nvPicPr>
          <p:blipFill>
            <a:blip r:embed="rId6"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flipH="1">
              <a:off x="1427889" y="3777892"/>
              <a:ext cx="792088" cy="750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
            <p:cNvPicPr>
              <a:picLocks noChangeAspect="1"/>
            </p:cNvPicPr>
            <p:nvPr/>
          </p:nvPicPr>
          <p:blipFill>
            <a:blip r:embed="rId6"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a:off x="842087" y="3275104"/>
              <a:ext cx="790069" cy="750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Прямоугольник 1"/>
            <p:cNvSpPr/>
            <p:nvPr/>
          </p:nvSpPr>
          <p:spPr>
            <a:xfrm rot="16200000">
              <a:off x="329996" y="3806826"/>
              <a:ext cx="581458" cy="637316"/>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200" b="1" i="0" cap="all" spc="0" dirty="0">
                  <a:ln w="0"/>
                  <a:solidFill>
                    <a:srgbClr val="7030A0"/>
                  </a:solidFill>
                  <a:effectLst>
                    <a:reflection blurRad="12700" stA="50000" endPos="50000" dist="5000" dir="5400000" sy="-100000" rotWithShape="0"/>
                  </a:effectLst>
                </a:rPr>
                <a:t>AI</a:t>
              </a:r>
              <a:endParaRPr lang="ru-RU" sz="3200" b="1" i="0" cap="all" spc="0" dirty="0">
                <a:ln w="0"/>
                <a:solidFill>
                  <a:srgbClr val="7030A0"/>
                </a:solidFill>
                <a:effectLst>
                  <a:reflection blurRad="12700" stA="50000" endPos="50000" dist="5000" dir="5400000" sy="-100000" rotWithShape="0"/>
                </a:effectLst>
              </a:endParaRPr>
            </a:p>
          </p:txBody>
        </p:sp>
        <p:pic>
          <p:nvPicPr>
            <p:cNvPr id="15" name="Picture 1"/>
            <p:cNvPicPr>
              <a:picLocks noChangeAspect="1"/>
            </p:cNvPicPr>
            <p:nvPr/>
          </p:nvPicPr>
          <p:blipFill>
            <a:blip r:embed="rId6"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rot="19899627">
              <a:off x="934713" y="5954477"/>
              <a:ext cx="683152" cy="648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
            <p:cNvPicPr>
              <a:picLocks noChangeAspect="1"/>
            </p:cNvPicPr>
            <p:nvPr/>
          </p:nvPicPr>
          <p:blipFill>
            <a:blip r:embed="rId6"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rot="1838731" flipH="1">
              <a:off x="2232145" y="5573176"/>
              <a:ext cx="608386" cy="5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89166" y="3934858"/>
            <a:ext cx="5000953" cy="2500477"/>
          </a:xfrm>
          <a:prstGeom prst="rect">
            <a:avLst/>
          </a:prstGeom>
        </p:spPr>
      </p:pic>
      <p:sp>
        <p:nvSpPr>
          <p:cNvPr id="7" name="Rectangle 6"/>
          <p:cNvSpPr/>
          <p:nvPr/>
        </p:nvSpPr>
        <p:spPr>
          <a:xfrm>
            <a:off x="7021791" y="3138471"/>
            <a:ext cx="4593693" cy="707886"/>
          </a:xfrm>
          <a:prstGeom prst="rect">
            <a:avLst/>
          </a:prstGeom>
        </p:spPr>
        <p:txBody>
          <a:bodyPr wrap="none">
            <a:spAutoFit/>
          </a:bodyPr>
          <a:lstStyle/>
          <a:p>
            <a:r>
              <a:rPr lang="en-US" sz="4000" dirty="0">
                <a:hlinkClick r:id="rId8"/>
              </a:rPr>
              <a:t>http://www.jyu.fi/ai</a:t>
            </a:r>
            <a:r>
              <a:rPr lang="en-US" sz="4000" dirty="0"/>
              <a:t>  </a:t>
            </a:r>
          </a:p>
        </p:txBody>
      </p:sp>
    </p:spTree>
    <p:extLst>
      <p:ext uri="{BB962C8B-B14F-4D97-AF65-F5344CB8AC3E}">
        <p14:creationId xmlns:p14="http://schemas.microsoft.com/office/powerpoint/2010/main" val="38171467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22142" y="122253"/>
            <a:ext cx="10779308" cy="4400673"/>
          </a:xfrm>
          <a:prstGeom prst="rect">
            <a:avLst/>
          </a:prstGeom>
        </p:spPr>
      </p:pic>
      <p:sp>
        <p:nvSpPr>
          <p:cNvPr id="5" name="Rectangle 4"/>
          <p:cNvSpPr/>
          <p:nvPr/>
        </p:nvSpPr>
        <p:spPr>
          <a:xfrm>
            <a:off x="2564549" y="5019172"/>
            <a:ext cx="8172581" cy="461665"/>
          </a:xfrm>
          <a:prstGeom prst="rect">
            <a:avLst/>
          </a:prstGeom>
          <a:noFill/>
        </p:spPr>
        <p:txBody>
          <a:bodyPr wrap="squar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Link to the presentation: </a:t>
            </a:r>
            <a:r>
              <a:rPr lang="en-US" sz="2000" b="0" cap="none" spc="0" dirty="0">
                <a:ln w="0"/>
                <a:solidFill>
                  <a:schemeClr val="tx1"/>
                </a:solidFill>
                <a:effectLst>
                  <a:outerShdw blurRad="38100" dist="19050" dir="2700000" algn="tl" rotWithShape="0">
                    <a:schemeClr val="dk1">
                      <a:alpha val="40000"/>
                    </a:schemeClr>
                  </a:outerShdw>
                </a:effectLst>
                <a:hlinkClick r:id="rId3"/>
              </a:rPr>
              <a:t>https://ai.it.jyu.fi/ISM-2023-Hybrids.pptx</a:t>
            </a:r>
            <a:r>
              <a:rPr lang="en-US" sz="2000" b="0" cap="none" spc="0" dirty="0">
                <a:ln w="0"/>
                <a:solidFill>
                  <a:schemeClr val="tx1"/>
                </a:solidFill>
                <a:effectLst>
                  <a:outerShdw blurRad="38100" dist="19050" dir="2700000" algn="tl" rotWithShape="0">
                    <a:schemeClr val="dk1">
                      <a:alpha val="40000"/>
                    </a:schemeClr>
                  </a:outerShdw>
                </a:effectLst>
              </a:rPr>
              <a:t> </a:t>
            </a:r>
            <a:r>
              <a:rPr lang="en-US" sz="2400" b="0" cap="none" spc="0" dirty="0">
                <a:ln w="0"/>
                <a:solidFill>
                  <a:schemeClr val="tx1"/>
                </a:solidFill>
                <a:effectLst>
                  <a:outerShdw blurRad="38100" dist="19050" dir="2700000" algn="tl" rotWithShape="0">
                    <a:schemeClr val="dk1">
                      <a:alpha val="40000"/>
                    </a:schemeClr>
                  </a:outerShdw>
                </a:effectLst>
              </a:rPr>
              <a:t>  </a:t>
            </a:r>
          </a:p>
        </p:txBody>
      </p:sp>
      <p:sp>
        <p:nvSpPr>
          <p:cNvPr id="6" name="Rectangle 5"/>
          <p:cNvSpPr/>
          <p:nvPr/>
        </p:nvSpPr>
        <p:spPr>
          <a:xfrm>
            <a:off x="2572453" y="5546462"/>
            <a:ext cx="4189929"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Contact: </a:t>
            </a:r>
            <a:r>
              <a:rPr lang="en-GB" sz="2400" dirty="0">
                <a:ln w="0"/>
                <a:effectLst>
                  <a:outerShdw blurRad="38100" dist="19050" dir="2700000" algn="tl" rotWithShape="0">
                    <a:schemeClr val="dk1">
                      <a:alpha val="40000"/>
                    </a:schemeClr>
                  </a:outerShdw>
                </a:effectLst>
                <a:hlinkClick r:id="rId4"/>
              </a:rPr>
              <a:t>vagan.terziyan@jyu.fi</a:t>
            </a:r>
            <a:r>
              <a:rPr lang="en-GB" sz="2400" dirty="0">
                <a:ln w="0"/>
                <a:effectLst>
                  <a:outerShdw blurRad="38100" dist="19050" dir="2700000" algn="tl" rotWithShape="0">
                    <a:schemeClr val="dk1">
                      <a:alpha val="40000"/>
                    </a:schemeClr>
                  </a:outerShdw>
                </a:effectLst>
              </a:rPr>
              <a:t> </a:t>
            </a:r>
            <a:r>
              <a:rPr lang="en-US" sz="2400" dirty="0">
                <a:ln w="0"/>
                <a:effectLst>
                  <a:outerShdw blurRad="38100" dist="19050" dir="2700000" algn="tl" rotWithShape="0">
                    <a:schemeClr val="dk1">
                      <a:alpha val="40000"/>
                    </a:schemeClr>
                  </a:outerShdw>
                </a:effectLst>
              </a:rPr>
              <a:t>  </a:t>
            </a:r>
          </a:p>
        </p:txBody>
      </p:sp>
      <p:pic>
        <p:nvPicPr>
          <p:cNvPr id="3" name="Picture 2"/>
          <p:cNvPicPr>
            <a:picLocks noChangeAspect="1"/>
          </p:cNvPicPr>
          <p:nvPr/>
        </p:nvPicPr>
        <p:blipFill>
          <a:blip r:embed="rId5"/>
          <a:stretch>
            <a:fillRect/>
          </a:stretch>
        </p:blipFill>
        <p:spPr>
          <a:xfrm>
            <a:off x="563153" y="4646358"/>
            <a:ext cx="1805086" cy="1800207"/>
          </a:xfrm>
          <a:prstGeom prst="rect">
            <a:avLst/>
          </a:prstGeom>
          <a:ln w="63500">
            <a:solidFill>
              <a:srgbClr val="FFC000"/>
            </a:solidFill>
          </a:ln>
        </p:spPr>
      </p:pic>
    </p:spTree>
    <p:extLst>
      <p:ext uri="{BB962C8B-B14F-4D97-AF65-F5344CB8AC3E}">
        <p14:creationId xmlns:p14="http://schemas.microsoft.com/office/powerpoint/2010/main" val="7828998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ABDD4-68A6-4C04-8964-7CCEAECDAC5D}"/>
              </a:ext>
            </a:extLst>
          </p:cNvPr>
          <p:cNvSpPr txBox="1">
            <a:spLocks/>
          </p:cNvSpPr>
          <p:nvPr/>
        </p:nvSpPr>
        <p:spPr>
          <a:xfrm>
            <a:off x="2431872" y="2096950"/>
            <a:ext cx="7502166" cy="724214"/>
          </a:xfrm>
          <a:prstGeom prst="rect">
            <a:avLst/>
          </a:prstGeom>
        </p:spPr>
        <p:txBody>
          <a:bodyPr anchor="b"/>
          <a:lstStyle>
            <a:lvl1pPr algn="ctr" defTabSz="914400" rtl="0" eaLnBrk="1" latinLnBrk="0" hangingPunct="1">
              <a:lnSpc>
                <a:spcPct val="90000"/>
              </a:lnSpc>
              <a:spcBef>
                <a:spcPct val="0"/>
              </a:spcBef>
              <a:buNone/>
              <a:defRPr sz="4800" b="1" kern="1200">
                <a:solidFill>
                  <a:schemeClr val="tx1"/>
                </a:solidFill>
                <a:latin typeface="+mj-lt"/>
                <a:ea typeface="+mj-ea"/>
                <a:cs typeface="+mj-cs"/>
              </a:defRPr>
            </a:lvl1pPr>
          </a:lstStyle>
          <a:p>
            <a:r>
              <a:rPr lang="en-US" sz="2800" dirty="0"/>
              <a:t>“</a:t>
            </a:r>
            <a:r>
              <a:rPr lang="en-US" sz="2400" dirty="0"/>
              <a:t>Deep Neural Networks, Cellular Automata and Petri Nets: Useful Hybrids for Smart Manufacturing</a:t>
            </a:r>
            <a:r>
              <a:rPr lang="en-US" sz="2800" dirty="0"/>
              <a:t>”</a:t>
            </a:r>
            <a:endParaRPr lang="en-US" sz="2400" dirty="0"/>
          </a:p>
        </p:txBody>
      </p:sp>
      <p:sp>
        <p:nvSpPr>
          <p:cNvPr id="6" name="Segnaposto testo 21">
            <a:extLst>
              <a:ext uri="{FF2B5EF4-FFF2-40B4-BE49-F238E27FC236}">
                <a16:creationId xmlns:a16="http://schemas.microsoft.com/office/drawing/2014/main" id="{465562EA-B395-4DA1-A6BD-0EFC896C34B0}"/>
              </a:ext>
            </a:extLst>
          </p:cNvPr>
          <p:cNvSpPr txBox="1">
            <a:spLocks/>
          </p:cNvSpPr>
          <p:nvPr/>
        </p:nvSpPr>
        <p:spPr>
          <a:xfrm>
            <a:off x="1813686" y="3004588"/>
            <a:ext cx="8564628" cy="393875"/>
          </a:xfrm>
          <a:prstGeom prst="rect">
            <a:avLst/>
          </a:prstGeom>
        </p:spPr>
        <p:txBody>
          <a:bodyPr/>
          <a:lstStyle>
            <a:lvl1pPr marL="0" indent="0" algn="ctr" defTabSz="914400" rtl="0" eaLnBrk="1" latinLnBrk="0" hangingPunct="1">
              <a:lnSpc>
                <a:spcPct val="90000"/>
              </a:lnSpc>
              <a:spcBef>
                <a:spcPts val="0"/>
              </a:spcBef>
              <a:buFont typeface="Arial" panose="020B0604020202020204" pitchFamily="34" charset="0"/>
              <a:buNone/>
              <a:defRPr sz="2400" b="1"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0" dirty="0"/>
              <a:t>Olena Kaikova</a:t>
            </a:r>
            <a:r>
              <a:rPr lang="it-IT" sz="1600" b="0" dirty="0"/>
              <a:t> </a:t>
            </a:r>
            <a:r>
              <a:rPr lang="it-IT" sz="1600" b="0" baseline="30000" dirty="0"/>
              <a:t>a</a:t>
            </a:r>
            <a:r>
              <a:rPr lang="it-IT" sz="1600" b="0" dirty="0"/>
              <a:t>, </a:t>
            </a:r>
            <a:r>
              <a:rPr lang="it-IT" sz="1600" b="0" u="sng" dirty="0"/>
              <a:t>Vagan Terziyan</a:t>
            </a:r>
            <a:r>
              <a:rPr lang="it-IT" sz="1600" b="0" baseline="30000" dirty="0"/>
              <a:t> b</a:t>
            </a:r>
          </a:p>
        </p:txBody>
      </p:sp>
      <p:sp>
        <p:nvSpPr>
          <p:cNvPr id="7" name="Segnaposto testo 25">
            <a:extLst>
              <a:ext uri="{FF2B5EF4-FFF2-40B4-BE49-F238E27FC236}">
                <a16:creationId xmlns:a16="http://schemas.microsoft.com/office/drawing/2014/main" id="{3D3DFF88-CB06-47BB-9DDA-6ECB088A69B6}"/>
              </a:ext>
            </a:extLst>
          </p:cNvPr>
          <p:cNvSpPr txBox="1">
            <a:spLocks/>
          </p:cNvSpPr>
          <p:nvPr/>
        </p:nvSpPr>
        <p:spPr>
          <a:xfrm>
            <a:off x="3440784" y="3398463"/>
            <a:ext cx="6036230" cy="343978"/>
          </a:xfrm>
          <a:prstGeom prst="rect">
            <a:avLst/>
          </a:prstGeom>
        </p:spPr>
        <p:txBody>
          <a:bodyPr/>
          <a:lstStyle>
            <a:lvl1pPr marL="0" indent="0" algn="ctr" defTabSz="914400" rtl="0" eaLnBrk="1" latinLnBrk="0" hangingPunct="1">
              <a:lnSpc>
                <a:spcPct val="90000"/>
              </a:lnSpc>
              <a:spcBef>
                <a:spcPts val="1000"/>
              </a:spcBef>
              <a:buFontTx/>
              <a:buNone/>
              <a:defRPr sz="2400" i="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spcBef>
                <a:spcPct val="0"/>
              </a:spcBef>
              <a:defRPr/>
            </a:pPr>
            <a:r>
              <a:rPr lang="en-US" sz="1200" baseline="30000" dirty="0" err="1"/>
              <a:t>a,b</a:t>
            </a:r>
            <a:r>
              <a:rPr lang="en-US" sz="1200" dirty="0"/>
              <a:t> Faculty of Information Technology, University of Jyväskylä, Jyväskylä, Finland</a:t>
            </a:r>
          </a:p>
        </p:txBody>
      </p:sp>
      <p:sp>
        <p:nvSpPr>
          <p:cNvPr id="8" name="Segnaposto testo 25">
            <a:extLst>
              <a:ext uri="{FF2B5EF4-FFF2-40B4-BE49-F238E27FC236}">
                <a16:creationId xmlns:a16="http://schemas.microsoft.com/office/drawing/2014/main" id="{F983A682-4FE4-44D4-8D45-9BA742707881}"/>
              </a:ext>
            </a:extLst>
          </p:cNvPr>
          <p:cNvSpPr txBox="1">
            <a:spLocks/>
          </p:cNvSpPr>
          <p:nvPr/>
        </p:nvSpPr>
        <p:spPr>
          <a:xfrm>
            <a:off x="1394692" y="3943994"/>
            <a:ext cx="9319490" cy="645557"/>
          </a:xfrm>
          <a:prstGeom prst="rect">
            <a:avLst/>
          </a:prstGeom>
        </p:spPr>
        <p:txBody>
          <a:bodyPr/>
          <a:lstStyle>
            <a:lvl1pPr marL="0" indent="0" algn="ctr" defTabSz="914400" rtl="0" eaLnBrk="1" latinLnBrk="0" hangingPunct="1">
              <a:lnSpc>
                <a:spcPct val="90000"/>
              </a:lnSpc>
              <a:spcBef>
                <a:spcPts val="1000"/>
              </a:spcBef>
              <a:buFontTx/>
              <a:buNone/>
              <a:defRPr sz="2400" i="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600" b="1" i="0" dirty="0"/>
              <a:t>Contacts</a:t>
            </a:r>
            <a:endParaRPr lang="en-US" sz="1600" b="1" i="0" baseline="30000" dirty="0"/>
          </a:p>
          <a:p>
            <a:pPr>
              <a:lnSpc>
                <a:spcPct val="100000"/>
              </a:lnSpc>
              <a:spcBef>
                <a:spcPts val="0"/>
              </a:spcBef>
            </a:pPr>
            <a:r>
              <a:rPr lang="en-US" sz="1600" i="0" baseline="30000" dirty="0"/>
              <a:t>a</a:t>
            </a:r>
            <a:r>
              <a:rPr lang="en-US" sz="1600" i="0" dirty="0"/>
              <a:t> </a:t>
            </a:r>
            <a:r>
              <a:rPr lang="fi-FI" sz="1600" i="0" dirty="0"/>
              <a:t>olena.o.kaikova@jyu.fi</a:t>
            </a:r>
            <a:r>
              <a:rPr lang="en-US" sz="1600" i="0" dirty="0"/>
              <a:t>, </a:t>
            </a:r>
            <a:r>
              <a:rPr lang="en-US" sz="1600" i="0" baseline="30000" dirty="0"/>
              <a:t>b</a:t>
            </a:r>
            <a:r>
              <a:rPr lang="en-US" sz="1600" i="0" dirty="0"/>
              <a:t> vagan.terziyan@jyu.fi</a:t>
            </a:r>
          </a:p>
          <a:p>
            <a:endParaRPr lang="en-US" sz="1600" i="0" dirty="0"/>
          </a:p>
        </p:txBody>
      </p:sp>
      <p:sp>
        <p:nvSpPr>
          <p:cNvPr id="9" name="Title 1">
            <a:extLst>
              <a:ext uri="{FF2B5EF4-FFF2-40B4-BE49-F238E27FC236}">
                <a16:creationId xmlns:a16="http://schemas.microsoft.com/office/drawing/2014/main" id="{C6FE03B0-1C72-487A-9A55-C2C884DC9664}"/>
              </a:ext>
            </a:extLst>
          </p:cNvPr>
          <p:cNvSpPr txBox="1">
            <a:spLocks/>
          </p:cNvSpPr>
          <p:nvPr/>
        </p:nvSpPr>
        <p:spPr>
          <a:xfrm>
            <a:off x="1813685" y="859466"/>
            <a:ext cx="8564628" cy="1103428"/>
          </a:xfrm>
          <a:prstGeom prst="rect">
            <a:avLst/>
          </a:prstGeom>
        </p:spPr>
        <p:txBody>
          <a:bodyPr anchor="b"/>
          <a:lstStyle>
            <a:lvl1pPr algn="ctr" defTabSz="914400" rtl="0" eaLnBrk="1" latinLnBrk="0" hangingPunct="1">
              <a:lnSpc>
                <a:spcPct val="90000"/>
              </a:lnSpc>
              <a:spcBef>
                <a:spcPct val="0"/>
              </a:spcBef>
              <a:buNone/>
              <a:defRPr sz="4800" b="1" kern="1200">
                <a:solidFill>
                  <a:schemeClr val="tx1"/>
                </a:solidFill>
                <a:latin typeface="+mj-lt"/>
                <a:ea typeface="+mj-ea"/>
                <a:cs typeface="+mj-cs"/>
              </a:defRPr>
            </a:lvl1pPr>
          </a:lstStyle>
          <a:p>
            <a:r>
              <a:rPr lang="en-US" sz="4400" dirty="0"/>
              <a:t>Thank you!</a:t>
            </a:r>
          </a:p>
        </p:txBody>
      </p:sp>
      <p:sp>
        <p:nvSpPr>
          <p:cNvPr id="10" name="Segnaposto testo 25">
            <a:extLst>
              <a:ext uri="{FF2B5EF4-FFF2-40B4-BE49-F238E27FC236}">
                <a16:creationId xmlns:a16="http://schemas.microsoft.com/office/drawing/2014/main" id="{F983A682-4FE4-44D4-8D45-9BA742707881}"/>
              </a:ext>
            </a:extLst>
          </p:cNvPr>
          <p:cNvSpPr txBox="1">
            <a:spLocks/>
          </p:cNvSpPr>
          <p:nvPr/>
        </p:nvSpPr>
        <p:spPr>
          <a:xfrm>
            <a:off x="1709957" y="4622095"/>
            <a:ext cx="8564628" cy="645557"/>
          </a:xfrm>
          <a:prstGeom prst="rect">
            <a:avLst/>
          </a:prstGeom>
        </p:spPr>
        <p:txBody>
          <a:bodyPr/>
          <a:lstStyle>
            <a:lvl1pPr marL="0" indent="0" algn="ctr" defTabSz="914400" rtl="0" eaLnBrk="1" latinLnBrk="0" hangingPunct="1">
              <a:lnSpc>
                <a:spcPct val="90000"/>
              </a:lnSpc>
              <a:spcBef>
                <a:spcPts val="1000"/>
              </a:spcBef>
              <a:buFontTx/>
              <a:buNone/>
              <a:defRPr sz="2400" i="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600" b="1" i="0" dirty="0"/>
              <a:t>Link to complete slide-set:</a:t>
            </a:r>
            <a:endParaRPr lang="en-US" sz="1600" b="1" i="0" baseline="30000" dirty="0"/>
          </a:p>
          <a:p>
            <a:pPr>
              <a:lnSpc>
                <a:spcPct val="100000"/>
              </a:lnSpc>
              <a:spcBef>
                <a:spcPts val="0"/>
              </a:spcBef>
            </a:pPr>
            <a:r>
              <a:rPr lang="en-US" sz="1600" i="0" dirty="0">
                <a:ln w="0"/>
                <a:hlinkClick r:id="rId2"/>
              </a:rPr>
              <a:t>https://ai.it.jyu.fi/ISM-2023-Hybrids.pptx</a:t>
            </a:r>
            <a:r>
              <a:rPr lang="en-US" sz="1600" i="0" dirty="0">
                <a:ln w="0"/>
              </a:rPr>
              <a:t>  </a:t>
            </a:r>
            <a:endParaRPr lang="en-US" sz="1600" i="0" dirty="0"/>
          </a:p>
        </p:txBody>
      </p:sp>
      <p:sp>
        <p:nvSpPr>
          <p:cNvPr id="18" name="TextBox 17"/>
          <p:cNvSpPr txBox="1"/>
          <p:nvPr/>
        </p:nvSpPr>
        <p:spPr>
          <a:xfrm>
            <a:off x="3073995" y="415208"/>
            <a:ext cx="6217920" cy="731520"/>
          </a:xfrm>
          <a:prstGeom prst="rect">
            <a:avLst/>
          </a:prstGeom>
          <a:solidFill>
            <a:schemeClr val="bg1">
              <a:lumMod val="95000"/>
            </a:schemeClr>
          </a:solidFill>
        </p:spPr>
        <p:txBody>
          <a:bodyPr wrap="square" rtlCol="0" anchor="ctr">
            <a:spAutoFit/>
          </a:bodyPr>
          <a:lstStyle/>
          <a:p>
            <a:r>
              <a:rPr lang="en-US" sz="1400" b="1" dirty="0"/>
              <a:t>5</a:t>
            </a:r>
            <a:r>
              <a:rPr lang="en-US" sz="1400" b="1" baseline="30000" dirty="0"/>
              <a:t>th</a:t>
            </a:r>
            <a:r>
              <a:rPr lang="en-US" sz="1400" b="1" dirty="0"/>
              <a:t> International Conference on Industry 4.0 and Smart Manufacturing – ISM 2023</a:t>
            </a:r>
          </a:p>
          <a:p>
            <a:r>
              <a:rPr lang="en-US" sz="1400" i="1" dirty="0"/>
              <a:t>Iscte - University Institute of Lisbon –Lisbon, Portugal </a:t>
            </a:r>
            <a:r>
              <a:rPr lang="en-US" sz="1400" dirty="0"/>
              <a:t>| </a:t>
            </a:r>
            <a:r>
              <a:rPr lang="en-US" sz="1400" i="1" dirty="0"/>
              <a:t>22-24 November 2023</a:t>
            </a:r>
          </a:p>
        </p:txBody>
      </p:sp>
      <p:grpSp>
        <p:nvGrpSpPr>
          <p:cNvPr id="29" name="Group 28"/>
          <p:cNvGrpSpPr/>
          <p:nvPr/>
        </p:nvGrpSpPr>
        <p:grpSpPr>
          <a:xfrm>
            <a:off x="4937236" y="5539573"/>
            <a:ext cx="2154195" cy="806317"/>
            <a:chOff x="2663700" y="3423372"/>
            <a:chExt cx="3435776" cy="1427465"/>
          </a:xfrm>
        </p:grpSpPr>
        <p:pic>
          <p:nvPicPr>
            <p:cNvPr id="30" name="Picture 2">
              <a:hlinkClick r:id="rId3"/>
            </p:cNvPr>
            <p:cNvPicPr>
              <a:picLocks noChangeAspect="1" noChangeArrowheads="1"/>
            </p:cNvPicPr>
            <p:nvPr/>
          </p:nvPicPr>
          <p:blipFill>
            <a:blip r:embed="rId4">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2663700" y="3423372"/>
              <a:ext cx="3435776" cy="142746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1" name="Rectangle 30"/>
            <p:cNvSpPr/>
            <p:nvPr/>
          </p:nvSpPr>
          <p:spPr>
            <a:xfrm>
              <a:off x="3305689" y="3791425"/>
              <a:ext cx="2611481" cy="490386"/>
            </a:xfrm>
            <a:prstGeom prst="rect">
              <a:avLst/>
            </a:prstGeom>
          </p:spPr>
          <p:txBody>
            <a:bodyPr wrap="none">
              <a:spAutoFit/>
            </a:bodyPr>
            <a:lstStyle/>
            <a:p>
              <a:r>
                <a:rPr lang="en-US" sz="1200" dirty="0">
                  <a:hlinkClick r:id="rId5"/>
                </a:rPr>
                <a:t>https://www.jyu.fi/en/</a:t>
              </a:r>
              <a:r>
                <a:rPr lang="en-US" sz="1200" dirty="0"/>
                <a:t> </a:t>
              </a:r>
            </a:p>
          </p:txBody>
        </p:sp>
      </p:grpSp>
    </p:spTree>
    <p:extLst>
      <p:ext uri="{BB962C8B-B14F-4D97-AF65-F5344CB8AC3E}">
        <p14:creationId xmlns:p14="http://schemas.microsoft.com/office/powerpoint/2010/main" val="35136300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94327" y="290113"/>
            <a:ext cx="9578109" cy="5703148"/>
          </a:xfrm>
          <a:prstGeom prst="rect">
            <a:avLst/>
          </a:prstGeom>
        </p:spPr>
      </p:pic>
      <p:sp>
        <p:nvSpPr>
          <p:cNvPr id="5" name="Rounded Rectangle 4"/>
          <p:cNvSpPr/>
          <p:nvPr/>
        </p:nvSpPr>
        <p:spPr>
          <a:xfrm>
            <a:off x="3252629" y="5532963"/>
            <a:ext cx="4044097" cy="378691"/>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88175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89887" y="2959243"/>
            <a:ext cx="3271645" cy="3271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8774603" y="2059087"/>
            <a:ext cx="2702215" cy="584775"/>
          </a:xfrm>
          <a:prstGeom prst="rect">
            <a:avLst/>
          </a:prstGeom>
          <a:noFill/>
        </p:spPr>
        <p:txBody>
          <a:bodyPr wrap="none" lIns="91440" tIns="45720" rIns="91440" bIns="45720">
            <a:spAutoFit/>
          </a:bodyPr>
          <a:lstStyle/>
          <a:p>
            <a:pPr algn="ctr"/>
            <a:r>
              <a:rPr lang="en-US" sz="32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Vagan Terziyan</a:t>
            </a:r>
          </a:p>
        </p:txBody>
      </p:sp>
      <p:sp>
        <p:nvSpPr>
          <p:cNvPr id="18" name="Rectangle 17"/>
          <p:cNvSpPr/>
          <p:nvPr/>
        </p:nvSpPr>
        <p:spPr>
          <a:xfrm>
            <a:off x="7910949" y="10191"/>
            <a:ext cx="2474909" cy="923330"/>
          </a:xfrm>
          <a:prstGeom prst="rect">
            <a:avLst/>
          </a:prstGeom>
          <a:noFill/>
        </p:spPr>
        <p:txBody>
          <a:bodyPr wrap="non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Authors</a:t>
            </a:r>
          </a:p>
        </p:txBody>
      </p:sp>
      <p:sp>
        <p:nvSpPr>
          <p:cNvPr id="22" name="TextBox 21"/>
          <p:cNvSpPr txBox="1"/>
          <p:nvPr/>
        </p:nvSpPr>
        <p:spPr>
          <a:xfrm>
            <a:off x="9019610" y="2544261"/>
            <a:ext cx="2212200" cy="369332"/>
          </a:xfrm>
          <a:prstGeom prst="rect">
            <a:avLst/>
          </a:prstGeom>
          <a:noFill/>
        </p:spPr>
        <p:txBody>
          <a:bodyPr wrap="square" rtlCol="0">
            <a:spAutoFit/>
          </a:bodyPr>
          <a:lstStyle/>
          <a:p>
            <a:r>
              <a:rPr lang="en-US" dirty="0">
                <a:hlinkClick r:id="rId3"/>
              </a:rPr>
              <a:t>vagan.terziyan@jyu.fi</a:t>
            </a:r>
            <a:r>
              <a:rPr lang="en-US" dirty="0"/>
              <a:t> </a:t>
            </a:r>
          </a:p>
        </p:txBody>
      </p:sp>
      <p:grpSp>
        <p:nvGrpSpPr>
          <p:cNvPr id="23" name="Group 22"/>
          <p:cNvGrpSpPr/>
          <p:nvPr/>
        </p:nvGrpSpPr>
        <p:grpSpPr>
          <a:xfrm>
            <a:off x="3214716" y="5041579"/>
            <a:ext cx="3337087" cy="1382057"/>
            <a:chOff x="2663700" y="3423372"/>
            <a:chExt cx="3435776" cy="1427465"/>
          </a:xfrm>
        </p:grpSpPr>
        <p:pic>
          <p:nvPicPr>
            <p:cNvPr id="7" name="Picture 2">
              <a:hlinkClick r:id="rId4"/>
            </p:cNvPr>
            <p:cNvPicPr>
              <a:picLocks noChangeAspect="1" noChangeArrowheads="1"/>
            </p:cNvPicPr>
            <p:nvPr/>
          </p:nvPicPr>
          <p:blipFill>
            <a:blip r:embed="rId5">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2663700" y="3423372"/>
              <a:ext cx="3435776" cy="142746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1" name="Rectangle 20"/>
            <p:cNvSpPr/>
            <p:nvPr/>
          </p:nvSpPr>
          <p:spPr>
            <a:xfrm>
              <a:off x="3305688" y="3791424"/>
              <a:ext cx="2370264" cy="369332"/>
            </a:xfrm>
            <a:prstGeom prst="rect">
              <a:avLst/>
            </a:prstGeom>
          </p:spPr>
          <p:txBody>
            <a:bodyPr wrap="none">
              <a:spAutoFit/>
            </a:bodyPr>
            <a:lstStyle/>
            <a:p>
              <a:r>
                <a:rPr lang="en-US" dirty="0">
                  <a:hlinkClick r:id="rId6"/>
                </a:rPr>
                <a:t>https://www.jyu.fi/en/</a:t>
              </a:r>
              <a:r>
                <a:rPr lang="en-US" dirty="0"/>
                <a:t> </a:t>
              </a:r>
            </a:p>
          </p:txBody>
        </p:sp>
      </p:grpSp>
      <p:sp>
        <p:nvSpPr>
          <p:cNvPr id="19" name="Rectangle 18"/>
          <p:cNvSpPr/>
          <p:nvPr/>
        </p:nvSpPr>
        <p:spPr>
          <a:xfrm>
            <a:off x="2573518" y="948089"/>
            <a:ext cx="9314433" cy="954107"/>
          </a:xfrm>
          <a:prstGeom prst="rect">
            <a:avLst/>
          </a:prstGeom>
          <a:solidFill>
            <a:srgbClr val="FFFF00"/>
          </a:solidFill>
          <a:ln w="25400">
            <a:solidFill>
              <a:srgbClr val="FF0000"/>
            </a:solidFill>
          </a:ln>
        </p:spPr>
        <p:txBody>
          <a:bodyPr wrap="square">
            <a:spAutoFit/>
          </a:bodyPr>
          <a:lstStyle/>
          <a:p>
            <a:pPr algn="just"/>
            <a:r>
              <a:rPr lang="en-US" sz="2800" b="1" cap="all"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“Deep Neural Networks, Cellular Automata and Petri Nets: Useful Hybrids for Smart Manufacturing”</a:t>
            </a:r>
          </a:p>
        </p:txBody>
      </p:sp>
      <p:pic>
        <p:nvPicPr>
          <p:cNvPr id="12" name="Picture 11"/>
          <p:cNvPicPr>
            <a:picLocks noChangeAspect="1"/>
          </p:cNvPicPr>
          <p:nvPr/>
        </p:nvPicPr>
        <p:blipFill>
          <a:blip r:embed="rId7"/>
          <a:stretch>
            <a:fillRect/>
          </a:stretch>
        </p:blipFill>
        <p:spPr>
          <a:xfrm>
            <a:off x="3861755" y="2076892"/>
            <a:ext cx="3338034" cy="2652901"/>
          </a:xfrm>
          <a:prstGeom prst="rect">
            <a:avLst/>
          </a:prstGeom>
        </p:spPr>
      </p:pic>
      <p:pic>
        <p:nvPicPr>
          <p:cNvPr id="1026" name="Picture 2" descr="Ukraine flag heart shaped gif"/>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72913" y="1916764"/>
            <a:ext cx="1509838" cy="1509838"/>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336920" y="858418"/>
            <a:ext cx="1694798" cy="830997"/>
          </a:xfrm>
          <a:prstGeom prst="rect">
            <a:avLst/>
          </a:prstGeom>
        </p:spPr>
        <p:txBody>
          <a:bodyPr wrap="square">
            <a:spAutoFit/>
          </a:bodyPr>
          <a:lstStyle/>
          <a:p>
            <a:pPr algn="ctr"/>
            <a:r>
              <a:rPr lang="en-US" sz="2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Olena Kaikova</a:t>
            </a:r>
          </a:p>
        </p:txBody>
      </p:sp>
      <p:pic>
        <p:nvPicPr>
          <p:cNvPr id="20" name="Picture 19"/>
          <p:cNvPicPr>
            <a:picLocks noChangeAspect="1"/>
          </p:cNvPicPr>
          <p:nvPr/>
        </p:nvPicPr>
        <p:blipFill>
          <a:blip r:embed="rId9"/>
          <a:stretch>
            <a:fillRect/>
          </a:stretch>
        </p:blipFill>
        <p:spPr>
          <a:xfrm>
            <a:off x="336920" y="1775415"/>
            <a:ext cx="1671091" cy="2031972"/>
          </a:xfrm>
          <a:prstGeom prst="rect">
            <a:avLst/>
          </a:prstGeom>
          <a:ln w="25400">
            <a:solidFill>
              <a:schemeClr val="tx1"/>
            </a:solidFill>
          </a:ln>
        </p:spPr>
      </p:pic>
    </p:spTree>
    <p:extLst>
      <p:ext uri="{BB962C8B-B14F-4D97-AF65-F5344CB8AC3E}">
        <p14:creationId xmlns:p14="http://schemas.microsoft.com/office/powerpoint/2010/main" val="7966567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18198" y="1881385"/>
            <a:ext cx="10558297" cy="4401205"/>
          </a:xfrm>
          <a:prstGeom prst="rect">
            <a:avLst/>
          </a:prstGeom>
        </p:spPr>
        <p:txBody>
          <a:bodyPr wrap="square">
            <a:spAutoFit/>
          </a:bodyPr>
          <a:lstStyle/>
          <a:p>
            <a:pPr algn="just"/>
            <a:r>
              <a:rPr lang="en-US" sz="2000" dirty="0">
                <a:solidFill>
                  <a:srgbClr val="7030A0"/>
                </a:solidFill>
                <a:latin typeface="Cooper Black" panose="0208090404030B020404" pitchFamily="18" charset="0"/>
              </a:rPr>
              <a:t>Hybrid models enable different modelling techniques that can capture different aspects of the system being modeled, and the combination of these techniques can create a more comprehensive understanding of the system helping to simulate complex systems more accurately, which can lead to better decision-making particularly </a:t>
            </a:r>
            <a:r>
              <a:rPr lang="en-US" sz="2000" u="sng" dirty="0">
                <a:solidFill>
                  <a:srgbClr val="7030A0"/>
                </a:solidFill>
                <a:latin typeface="Cooper Black" panose="0208090404030B020404" pitchFamily="18" charset="0"/>
              </a:rPr>
              <a:t>in Industry 4.0 and 5.0 applications</a:t>
            </a:r>
            <a:r>
              <a:rPr lang="en-US" sz="2000" dirty="0">
                <a:solidFill>
                  <a:srgbClr val="7030A0"/>
                </a:solidFill>
                <a:latin typeface="Cooper Black" panose="0208090404030B020404" pitchFamily="18" charset="0"/>
              </a:rPr>
              <a:t>.</a:t>
            </a:r>
          </a:p>
          <a:p>
            <a:pPr algn="just"/>
            <a:endParaRPr lang="en-US" sz="2000" dirty="0">
              <a:solidFill>
                <a:srgbClr val="7030A0"/>
              </a:solidFill>
              <a:latin typeface="Cooper Black" panose="0208090404030B020404" pitchFamily="18" charset="0"/>
            </a:endParaRPr>
          </a:p>
          <a:p>
            <a:pPr algn="just"/>
            <a:r>
              <a:rPr lang="en-US" sz="2000" dirty="0">
                <a:solidFill>
                  <a:srgbClr val="7030A0"/>
                </a:solidFill>
                <a:latin typeface="Cooper Black" panose="0208090404030B020404" pitchFamily="18" charset="0"/>
              </a:rPr>
              <a:t>Reliable process models for design, control, operation and troubleshooting purposes are a key for efficient Industry 4.0 and smart manufacturing. Taking into account the emerging “Industry 4.0 to Industry 5.0 transformation” challenge with human centricity and resilience in the focus, the traditional process modelling approaches, such as discrete-event modelling, must be enhanced with more sophisticated ones, including human behavior modelling techniques. Therefore, </a:t>
            </a:r>
            <a:r>
              <a:rPr lang="en-US" sz="2000" u="sng" dirty="0">
                <a:solidFill>
                  <a:srgbClr val="7030A0"/>
                </a:solidFill>
                <a:latin typeface="Cooper Black" panose="0208090404030B020404" pitchFamily="18" charset="0"/>
              </a:rPr>
              <a:t>the required models will be hybrid in their mathematical nature and will combine discrete and continuous modelling components</a:t>
            </a:r>
            <a:r>
              <a:rPr lang="en-US" sz="2000" dirty="0">
                <a:solidFill>
                  <a:srgbClr val="7030A0"/>
                </a:solidFill>
                <a:latin typeface="Cooper Black" panose="0208090404030B020404" pitchFamily="18" charset="0"/>
              </a:rPr>
              <a:t>.</a:t>
            </a:r>
            <a:endParaRPr lang="fi-FI" sz="2000" dirty="0">
              <a:solidFill>
                <a:srgbClr val="7030A0"/>
              </a:solidFill>
              <a:latin typeface="Cooper Black" panose="0208090404030B020404" pitchFamily="18" charset="0"/>
            </a:endParaRPr>
          </a:p>
        </p:txBody>
      </p:sp>
      <p:sp>
        <p:nvSpPr>
          <p:cNvPr id="5" name="TextBox 4"/>
          <p:cNvSpPr txBox="1"/>
          <p:nvPr/>
        </p:nvSpPr>
        <p:spPr>
          <a:xfrm>
            <a:off x="169406" y="600518"/>
            <a:ext cx="6580186" cy="646331"/>
          </a:xfrm>
          <a:prstGeom prst="rect">
            <a:avLst/>
          </a:prstGeom>
          <a:noFill/>
        </p:spPr>
        <p:txBody>
          <a:bodyPr wrap="square" rtlCol="0">
            <a:spAutoFit/>
          </a:bodyPr>
          <a:lstStyle/>
          <a:p>
            <a:pPr algn="ctr" fontAlgn="base">
              <a:spcBef>
                <a:spcPct val="0"/>
              </a:spcBef>
              <a:spcAft>
                <a:spcPct val="0"/>
              </a:spcAft>
              <a:defRPr/>
            </a:pPr>
            <a:r>
              <a:rPr lang="en-US" sz="36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rPr>
              <a:t>Why hybrids?</a:t>
            </a:r>
            <a:endParaRPr lang="en-US" sz="28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endParaRPr>
          </a:p>
        </p:txBody>
      </p:sp>
      <p:pic>
        <p:nvPicPr>
          <p:cNvPr id="7" name="Picture 6"/>
          <p:cNvPicPr>
            <a:picLocks noChangeAspect="1"/>
          </p:cNvPicPr>
          <p:nvPr/>
        </p:nvPicPr>
        <p:blipFill>
          <a:blip r:embed="rId2"/>
          <a:stretch>
            <a:fillRect/>
          </a:stretch>
        </p:blipFill>
        <p:spPr>
          <a:xfrm>
            <a:off x="10117379" y="34839"/>
            <a:ext cx="2002658" cy="1777690"/>
          </a:xfrm>
          <a:prstGeom prst="rect">
            <a:avLst/>
          </a:prstGeom>
        </p:spPr>
      </p:pic>
      <p:pic>
        <p:nvPicPr>
          <p:cNvPr id="6" name="Picture 5"/>
          <p:cNvPicPr>
            <a:picLocks noChangeAspect="1"/>
          </p:cNvPicPr>
          <p:nvPr/>
        </p:nvPicPr>
        <p:blipFill>
          <a:blip r:embed="rId3"/>
          <a:stretch>
            <a:fillRect/>
          </a:stretch>
        </p:blipFill>
        <p:spPr>
          <a:xfrm>
            <a:off x="8519647" y="34839"/>
            <a:ext cx="1682340" cy="1777690"/>
          </a:xfrm>
          <a:prstGeom prst="rect">
            <a:avLst/>
          </a:prstGeom>
        </p:spPr>
      </p:pic>
    </p:spTree>
    <p:extLst>
      <p:ext uri="{BB962C8B-B14F-4D97-AF65-F5344CB8AC3E}">
        <p14:creationId xmlns:p14="http://schemas.microsoft.com/office/powerpoint/2010/main" val="28120820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3"/>
              <p:cNvSpPr/>
              <p:nvPr/>
            </p:nvSpPr>
            <p:spPr>
              <a:xfrm>
                <a:off x="339091" y="2026386"/>
                <a:ext cx="11540588" cy="4555093"/>
              </a:xfrm>
              <a:prstGeom prst="rect">
                <a:avLst/>
              </a:prstGeom>
            </p:spPr>
            <p:txBody>
              <a:bodyPr wrap="square">
                <a:spAutoFit/>
              </a:bodyPr>
              <a:lstStyle/>
              <a:p>
                <a:pPr indent="171450" algn="just">
                  <a:spcBef>
                    <a:spcPts val="600"/>
                  </a:spcBef>
                </a:pPr>
                <a:r>
                  <a:rPr lang="en-US" dirty="0">
                    <a:latin typeface="Times New Roman" panose="02020603050405020304" pitchFamily="18" charset="0"/>
                    <a:ea typeface="SimSun" panose="02010600030101010101" pitchFamily="2" charset="-122"/>
                  </a:rPr>
                  <a:t>(a) </a:t>
                </a:r>
                <a:r>
                  <a:rPr lang="en-US" b="1" i="1" dirty="0">
                    <a:solidFill>
                      <a:srgbClr val="7030A0"/>
                    </a:solidFill>
                    <a:latin typeface="Times New Roman" panose="02020603050405020304" pitchFamily="18" charset="0"/>
                    <a:ea typeface="SimSun" panose="02010600030101010101" pitchFamily="2" charset="-122"/>
                  </a:rPr>
                  <a:t>Sequential</a:t>
                </a:r>
                <a:r>
                  <a:rPr lang="en-US" dirty="0">
                    <a:latin typeface="Times New Roman" panose="02020603050405020304" pitchFamily="18" charset="0"/>
                    <a:ea typeface="SimSun" panose="02010600030101010101" pitchFamily="2" charset="-122"/>
                  </a:rPr>
                  <a:t>:        [Output (Model A) → Input (Model B)] </a:t>
                </a:r>
                <a14:m>
                  <m:oMath xmlns:m="http://schemas.openxmlformats.org/officeDocument/2006/math">
                    <m:r>
                      <a:rPr lang="en-US" i="1">
                        <a:latin typeface="Cambria Math" panose="02040503050406030204" pitchFamily="18" charset="0"/>
                        <a:ea typeface="SimSun" panose="02010600030101010101" pitchFamily="2" charset="-122"/>
                      </a:rPr>
                      <m:t>⟹</m:t>
                    </m:r>
                  </m:oMath>
                </a14:m>
                <a:r>
                  <a:rPr lang="en-US" dirty="0">
                    <a:latin typeface="Times New Roman" panose="02020603050405020304" pitchFamily="18" charset="0"/>
                    <a:ea typeface="SimSun" panose="02010600030101010101" pitchFamily="2" charset="-122"/>
                  </a:rPr>
                  <a:t> [Output (Hybrid) = Output (Model B)];</a:t>
                </a:r>
                <a:endParaRPr lang="fi-FI" dirty="0">
                  <a:latin typeface="Times New Roman" panose="02020603050405020304" pitchFamily="18" charset="0"/>
                  <a:ea typeface="SimSun" panose="02010600030101010101" pitchFamily="2" charset="-122"/>
                </a:endParaRPr>
              </a:p>
              <a:p>
                <a:pPr marL="342900" marR="0" indent="-171450" algn="just">
                  <a:spcBef>
                    <a:spcPts val="0"/>
                  </a:spcBef>
                  <a:spcAft>
                    <a:spcPts val="0"/>
                  </a:spcAft>
                </a:pPr>
                <a:endParaRPr lang="en-US" sz="800" dirty="0">
                  <a:latin typeface="Times New Roman" panose="02020603050405020304" pitchFamily="18" charset="0"/>
                  <a:ea typeface="SimSun" panose="02010600030101010101" pitchFamily="2" charset="-122"/>
                </a:endParaRPr>
              </a:p>
              <a:p>
                <a:pPr marL="342900" marR="0" indent="-171450" algn="just">
                  <a:spcBef>
                    <a:spcPts val="0"/>
                  </a:spcBef>
                  <a:spcAft>
                    <a:spcPts val="0"/>
                  </a:spcAft>
                </a:pPr>
                <a:r>
                  <a:rPr lang="en-US" dirty="0">
                    <a:latin typeface="Times New Roman" panose="02020603050405020304" pitchFamily="18" charset="0"/>
                    <a:ea typeface="SimSun" panose="02010600030101010101" pitchFamily="2" charset="-122"/>
                  </a:rPr>
                  <a:t>(b) </a:t>
                </a:r>
                <a:r>
                  <a:rPr lang="en-US" b="1" i="1" dirty="0">
                    <a:solidFill>
                      <a:srgbClr val="7030A0"/>
                    </a:solidFill>
                    <a:latin typeface="Times New Roman" panose="02020603050405020304" pitchFamily="18" charset="0"/>
                    <a:ea typeface="SimSun" panose="02010600030101010101" pitchFamily="2" charset="-122"/>
                  </a:rPr>
                  <a:t>Interactive</a:t>
                </a:r>
                <a:r>
                  <a:rPr lang="en-US" dirty="0">
                    <a:latin typeface="Times New Roman" panose="02020603050405020304" pitchFamily="18" charset="0"/>
                    <a:ea typeface="SimSun" panose="02010600030101010101" pitchFamily="2" charset="-122"/>
                  </a:rPr>
                  <a:t>:       {[Output (Model A) → Input (Model B)] AND [Output (Model B) → Input (Model A)]}</a:t>
                </a:r>
                <a14:m>
                  <m:oMath xmlns:m="http://schemas.openxmlformats.org/officeDocument/2006/math">
                    <m:r>
                      <a:rPr lang="en-US" i="1">
                        <a:latin typeface="Cambria Math" panose="02040503050406030204" pitchFamily="18" charset="0"/>
                        <a:ea typeface="SimSun" panose="02010600030101010101" pitchFamily="2" charset="-122"/>
                      </a:rPr>
                      <m:t> ⟹</m:t>
                    </m:r>
                  </m:oMath>
                </a14:m>
                <a:endParaRPr lang="en-US" i="1" dirty="0">
                  <a:latin typeface="Cambria Math" panose="02040503050406030204" pitchFamily="18" charset="0"/>
                  <a:ea typeface="SimSun" panose="02010600030101010101" pitchFamily="2" charset="-122"/>
                </a:endParaRPr>
              </a:p>
              <a:p>
                <a:pPr marL="342900" marR="0" indent="-171450" algn="just">
                  <a:spcBef>
                    <a:spcPts val="0"/>
                  </a:spcBef>
                  <a:spcAft>
                    <a:spcPts val="0"/>
                  </a:spcAft>
                </a:pPr>
                <a:r>
                  <a:rPr lang="en-US" dirty="0">
                    <a:ea typeface="SimSun" panose="02010600030101010101" pitchFamily="2" charset="-122"/>
                  </a:rPr>
                  <a:t>                              </a:t>
                </a:r>
                <a14:m>
                  <m:oMath xmlns:m="http://schemas.openxmlformats.org/officeDocument/2006/math">
                    <m:r>
                      <a:rPr lang="en-US" i="1">
                        <a:latin typeface="Cambria Math" panose="02040503050406030204" pitchFamily="18" charset="0"/>
                        <a:ea typeface="SimSun" panose="02010600030101010101" pitchFamily="2" charset="-122"/>
                      </a:rPr>
                      <m:t>⟹</m:t>
                    </m:r>
                  </m:oMath>
                </a14:m>
                <a:r>
                  <a:rPr lang="en-US" dirty="0">
                    <a:latin typeface="Times New Roman" panose="02020603050405020304" pitchFamily="18" charset="0"/>
                    <a:ea typeface="SimSun" panose="02010600030101010101" pitchFamily="2" charset="-122"/>
                  </a:rPr>
                  <a:t>{Output   (Hybrid) = [Output (Model A) OR Output (Model B)};</a:t>
                </a:r>
                <a:endParaRPr lang="fi-FI" dirty="0">
                  <a:latin typeface="Times New Roman" panose="02020603050405020304" pitchFamily="18" charset="0"/>
                  <a:ea typeface="SimSun" panose="02010600030101010101" pitchFamily="2" charset="-122"/>
                </a:endParaRPr>
              </a:p>
              <a:p>
                <a:pPr marL="342900" marR="0" indent="-171450" algn="just">
                  <a:spcBef>
                    <a:spcPts val="0"/>
                  </a:spcBef>
                  <a:spcAft>
                    <a:spcPts val="600"/>
                  </a:spcAft>
                </a:pPr>
                <a:endParaRPr lang="en-US" sz="800" dirty="0">
                  <a:latin typeface="Times New Roman" panose="02020603050405020304" pitchFamily="18" charset="0"/>
                  <a:ea typeface="SimSun" panose="02010600030101010101" pitchFamily="2" charset="-122"/>
                </a:endParaRPr>
              </a:p>
              <a:p>
                <a:pPr marL="342900" marR="0" indent="-171450" algn="just">
                  <a:spcBef>
                    <a:spcPts val="0"/>
                  </a:spcBef>
                  <a:spcAft>
                    <a:spcPts val="600"/>
                  </a:spcAft>
                </a:pPr>
                <a:r>
                  <a:rPr lang="en-US" dirty="0">
                    <a:latin typeface="Times New Roman" panose="02020603050405020304" pitchFamily="18" charset="0"/>
                    <a:ea typeface="SimSun" panose="02010600030101010101" pitchFamily="2" charset="-122"/>
                  </a:rPr>
                  <a:t>(c) </a:t>
                </a:r>
                <a:r>
                  <a:rPr lang="en-US" b="1" i="1" dirty="0">
                    <a:solidFill>
                      <a:srgbClr val="7030A0"/>
                    </a:solidFill>
                    <a:latin typeface="Times New Roman" panose="02020603050405020304" pitchFamily="18" charset="0"/>
                    <a:ea typeface="SimSun" panose="02010600030101010101" pitchFamily="2" charset="-122"/>
                  </a:rPr>
                  <a:t>Mixed:</a:t>
                </a:r>
                <a:r>
                  <a:rPr lang="en-US" dirty="0">
                    <a:latin typeface="Times New Roman" panose="02020603050405020304" pitchFamily="18" charset="0"/>
                    <a:ea typeface="SimSun" panose="02010600030101010101" pitchFamily="2" charset="-122"/>
                  </a:rPr>
                  <a:t>          {Context I </a:t>
                </a:r>
                <a14:m>
                  <m:oMath xmlns:m="http://schemas.openxmlformats.org/officeDocument/2006/math">
                    <m:r>
                      <a:rPr lang="en-US" i="1">
                        <a:latin typeface="Cambria Math" panose="02040503050406030204" pitchFamily="18" charset="0"/>
                        <a:ea typeface="SimSun" panose="02010600030101010101" pitchFamily="2" charset="-122"/>
                      </a:rPr>
                      <m:t>⟹</m:t>
                    </m:r>
                  </m:oMath>
                </a14:m>
                <a:r>
                  <a:rPr lang="en-US" dirty="0">
                    <a:latin typeface="Times New Roman" panose="02020603050405020304" pitchFamily="18" charset="0"/>
                    <a:ea typeface="SimSun" panose="02010600030101010101" pitchFamily="2" charset="-122"/>
                  </a:rPr>
                  <a:t> [Output (Hybrid) = Output (Model A)]}; {Context II </a:t>
                </a:r>
                <a14:m>
                  <m:oMath xmlns:m="http://schemas.openxmlformats.org/officeDocument/2006/math">
                    <m:r>
                      <a:rPr lang="en-US" i="1">
                        <a:latin typeface="Cambria Math" panose="02040503050406030204" pitchFamily="18" charset="0"/>
                        <a:ea typeface="SimSun" panose="02010600030101010101" pitchFamily="2" charset="-122"/>
                      </a:rPr>
                      <m:t>⟹</m:t>
                    </m:r>
                  </m:oMath>
                </a14:m>
                <a:endParaRPr lang="en-US" i="1" dirty="0">
                  <a:latin typeface="Cambria Math" panose="02040503050406030204" pitchFamily="18" charset="0"/>
                  <a:ea typeface="SimSun" panose="02010600030101010101" pitchFamily="2" charset="-122"/>
                </a:endParaRPr>
              </a:p>
              <a:p>
                <a:pPr marL="342900" marR="0" indent="-171450" algn="just">
                  <a:spcBef>
                    <a:spcPts val="0"/>
                  </a:spcBef>
                  <a:spcAft>
                    <a:spcPts val="600"/>
                  </a:spcAft>
                </a:pPr>
                <a:r>
                  <a:rPr lang="en-US" dirty="0">
                    <a:ea typeface="SimSun" panose="02010600030101010101" pitchFamily="2" charset="-122"/>
                  </a:rPr>
                  <a:t>                         </a:t>
                </a:r>
                <a14:m>
                  <m:oMath xmlns:m="http://schemas.openxmlformats.org/officeDocument/2006/math">
                    <m:r>
                      <a:rPr lang="en-US" i="1">
                        <a:latin typeface="Cambria Math" panose="02040503050406030204" pitchFamily="18" charset="0"/>
                        <a:ea typeface="SimSun" panose="02010600030101010101" pitchFamily="2" charset="-122"/>
                      </a:rPr>
                      <m:t>⟹</m:t>
                    </m:r>
                  </m:oMath>
                </a14:m>
                <a:r>
                  <a:rPr lang="en-US" dirty="0">
                    <a:latin typeface="Times New Roman" panose="02020603050405020304" pitchFamily="18" charset="0"/>
                    <a:ea typeface="SimSun" panose="02010600030101010101" pitchFamily="2" charset="-122"/>
                  </a:rPr>
                  <a:t>[Output (Hybrid) = Output (Model B)]}; {Context III </a:t>
                </a:r>
                <a14:m>
                  <m:oMath xmlns:m="http://schemas.openxmlformats.org/officeDocument/2006/math">
                    <m:r>
                      <a:rPr lang="en-US" i="1">
                        <a:latin typeface="Cambria Math" panose="02040503050406030204" pitchFamily="18" charset="0"/>
                        <a:ea typeface="SimSun" panose="02010600030101010101" pitchFamily="2" charset="-122"/>
                      </a:rPr>
                      <m:t>⟹</m:t>
                    </m:r>
                  </m:oMath>
                </a14:m>
                <a:endParaRPr lang="en-US" i="1" dirty="0">
                  <a:latin typeface="Cambria Math" panose="02040503050406030204" pitchFamily="18" charset="0"/>
                  <a:ea typeface="SimSun" panose="02010600030101010101" pitchFamily="2" charset="-122"/>
                </a:endParaRPr>
              </a:p>
              <a:p>
                <a:pPr marL="342900" marR="0" indent="-171450" algn="just">
                  <a:spcBef>
                    <a:spcPts val="0"/>
                  </a:spcBef>
                  <a:spcAft>
                    <a:spcPts val="600"/>
                  </a:spcAft>
                </a:pPr>
                <a:r>
                  <a:rPr lang="en-US" dirty="0">
                    <a:ea typeface="SimSun" panose="02010600030101010101" pitchFamily="2" charset="-122"/>
                  </a:rPr>
                  <a:t>                         </a:t>
                </a:r>
                <a14:m>
                  <m:oMath xmlns:m="http://schemas.openxmlformats.org/officeDocument/2006/math">
                    <m:r>
                      <a:rPr lang="en-US" i="1">
                        <a:latin typeface="Cambria Math" panose="02040503050406030204" pitchFamily="18" charset="0"/>
                        <a:ea typeface="SimSun" panose="02010600030101010101" pitchFamily="2" charset="-122"/>
                      </a:rPr>
                      <m:t>⟹</m:t>
                    </m:r>
                  </m:oMath>
                </a14:m>
                <a:r>
                  <a:rPr lang="en-US" dirty="0">
                    <a:latin typeface="Times New Roman" panose="02020603050405020304" pitchFamily="18" charset="0"/>
                    <a:ea typeface="SimSun" panose="02010600030101010101" pitchFamily="2" charset="-122"/>
                  </a:rPr>
                  <a:t>[Output (Hybrid) = Output (Model A) </a:t>
                </a:r>
                <a14:m>
                  <m:oMath xmlns:m="http://schemas.openxmlformats.org/officeDocument/2006/math">
                    <m:r>
                      <a:rPr lang="en-US" i="1">
                        <a:latin typeface="Cambria Math" panose="02040503050406030204" pitchFamily="18" charset="0"/>
                        <a:ea typeface="SimSun" panose="02010600030101010101" pitchFamily="2" charset="-122"/>
                      </a:rPr>
                      <m:t>⊕</m:t>
                    </m:r>
                  </m:oMath>
                </a14:m>
                <a:r>
                  <a:rPr lang="en-US" dirty="0">
                    <a:latin typeface="Times New Roman" panose="02020603050405020304" pitchFamily="18" charset="0"/>
                    <a:ea typeface="SimSun" panose="02010600030101010101" pitchFamily="2" charset="-122"/>
                  </a:rPr>
                  <a:t> Output (Model B)]}. </a:t>
                </a:r>
                <a:endParaRPr lang="fi-FI" dirty="0">
                  <a:latin typeface="Times New Roman" panose="02020603050405020304" pitchFamily="18" charset="0"/>
                  <a:ea typeface="SimSun" panose="02010600030101010101" pitchFamily="2" charset="-122"/>
                </a:endParaRPr>
              </a:p>
              <a:p>
                <a:pPr indent="151130" algn="just"/>
                <a:endParaRPr lang="en-US" sz="1000" dirty="0">
                  <a:latin typeface="Times New Roman" panose="02020603050405020304" pitchFamily="18" charset="0"/>
                  <a:ea typeface="SimSun" panose="02010600030101010101" pitchFamily="2" charset="-122"/>
                </a:endParaRPr>
              </a:p>
              <a:p>
                <a:pPr indent="151130" algn="just">
                  <a:spcAft>
                    <a:spcPts val="1200"/>
                  </a:spcAft>
                </a:pPr>
                <a:r>
                  <a:rPr lang="en-US" dirty="0">
                    <a:latin typeface="Times New Roman" panose="02020603050405020304" pitchFamily="18" charset="0"/>
                    <a:ea typeface="SimSun" panose="02010600030101010101" pitchFamily="2" charset="-122"/>
                  </a:rPr>
                  <a:t>We added one important type of missing hybrid as follows: </a:t>
                </a:r>
                <a:endParaRPr lang="fi-FI" dirty="0">
                  <a:latin typeface="Times New Roman" panose="02020603050405020304" pitchFamily="18" charset="0"/>
                  <a:ea typeface="SimSun" panose="02010600030101010101" pitchFamily="2" charset="-122"/>
                </a:endParaRPr>
              </a:p>
              <a:p>
                <a:pPr marL="347980" marR="0" indent="-173990" algn="just"/>
                <a:r>
                  <a:rPr lang="en-US" dirty="0">
                    <a:latin typeface="Times New Roman" panose="02020603050405020304" pitchFamily="18" charset="0"/>
                    <a:ea typeface="SimSun" panose="02010600030101010101" pitchFamily="2" charset="-122"/>
                  </a:rPr>
                  <a:t> (d) </a:t>
                </a:r>
                <a:r>
                  <a:rPr lang="en-US" b="1" i="1" u="sng" dirty="0">
                    <a:solidFill>
                      <a:srgbClr val="7030A0"/>
                    </a:solidFill>
                    <a:latin typeface="Times New Roman" panose="02020603050405020304" pitchFamily="18" charset="0"/>
                    <a:ea typeface="SimSun" panose="02010600030101010101" pitchFamily="2" charset="-122"/>
                  </a:rPr>
                  <a:t>Managed</a:t>
                </a:r>
                <a:r>
                  <a:rPr lang="en-US" dirty="0">
                    <a:latin typeface="Times New Roman" panose="02020603050405020304" pitchFamily="18" charset="0"/>
                    <a:ea typeface="SimSun" panose="02010600030101010101" pitchFamily="2" charset="-122"/>
                  </a:rPr>
                  <a:t>:      </a:t>
                </a:r>
                <a:r>
                  <a:rPr lang="en-US" b="1" dirty="0">
                    <a:solidFill>
                      <a:srgbClr val="00B050"/>
                    </a:solidFill>
                    <a:latin typeface="Times New Roman" panose="02020603050405020304" pitchFamily="18" charset="0"/>
                    <a:ea typeface="SimSun" panose="02010600030101010101" pitchFamily="2" charset="-122"/>
                  </a:rPr>
                  <a:t>{[Output (Model A) → Configuration (Model B)]</a:t>
                </a:r>
                <a14:m>
                  <m:oMath xmlns:m="http://schemas.openxmlformats.org/officeDocument/2006/math">
                    <m:r>
                      <a:rPr lang="en-US" b="1" i="1">
                        <a:solidFill>
                          <a:srgbClr val="00B050"/>
                        </a:solidFill>
                        <a:latin typeface="Cambria Math" panose="02040503050406030204" pitchFamily="18" charset="0"/>
                        <a:ea typeface="SimSun" panose="02010600030101010101" pitchFamily="2" charset="-122"/>
                      </a:rPr>
                      <m:t> ⟹</m:t>
                    </m:r>
                  </m:oMath>
                </a14:m>
                <a:endParaRPr lang="en-US" b="1" i="1" dirty="0">
                  <a:solidFill>
                    <a:srgbClr val="00B050"/>
                  </a:solidFill>
                  <a:latin typeface="Cambria Math" panose="02040503050406030204" pitchFamily="18" charset="0"/>
                  <a:ea typeface="SimSun" panose="02010600030101010101" pitchFamily="2" charset="-122"/>
                </a:endParaRPr>
              </a:p>
              <a:p>
                <a:pPr marL="347980" marR="0" indent="-173990" algn="just"/>
                <a:r>
                  <a:rPr lang="en-US" b="1" dirty="0">
                    <a:solidFill>
                      <a:srgbClr val="00B050"/>
                    </a:solidFill>
                    <a:ea typeface="SimSun" panose="02010600030101010101" pitchFamily="2" charset="-122"/>
                  </a:rPr>
                  <a:t>                           </a:t>
                </a:r>
                <a14:m>
                  <m:oMath xmlns:m="http://schemas.openxmlformats.org/officeDocument/2006/math">
                    <m:r>
                      <a:rPr lang="en-US" b="1" i="1">
                        <a:solidFill>
                          <a:srgbClr val="00B050"/>
                        </a:solidFill>
                        <a:latin typeface="Cambria Math" panose="02040503050406030204" pitchFamily="18" charset="0"/>
                        <a:ea typeface="SimSun" panose="02010600030101010101" pitchFamily="2" charset="-122"/>
                      </a:rPr>
                      <m:t>⟹</m:t>
                    </m:r>
                  </m:oMath>
                </a14:m>
                <a:r>
                  <a:rPr lang="en-US" b="1" dirty="0">
                    <a:solidFill>
                      <a:srgbClr val="00B050"/>
                    </a:solidFill>
                    <a:latin typeface="Times New Roman" panose="02020603050405020304" pitchFamily="18" charset="0"/>
                    <a:ea typeface="SimSun" panose="02010600030101010101" pitchFamily="2" charset="-122"/>
                  </a:rPr>
                  <a:t>[Output (Hybrid) = Output (Model B)]} OR {[Output (Model B) → Configuration (Model A)]</a:t>
                </a:r>
                <a14:m>
                  <m:oMath xmlns:m="http://schemas.openxmlformats.org/officeDocument/2006/math">
                    <m:r>
                      <a:rPr lang="en-US" b="1" i="1">
                        <a:solidFill>
                          <a:srgbClr val="00B050"/>
                        </a:solidFill>
                        <a:latin typeface="Cambria Math" panose="02040503050406030204" pitchFamily="18" charset="0"/>
                        <a:ea typeface="SimSun" panose="02010600030101010101" pitchFamily="2" charset="-122"/>
                      </a:rPr>
                      <m:t> ⟹</m:t>
                    </m:r>
                  </m:oMath>
                </a14:m>
                <a:endParaRPr lang="en-US" b="1" i="1" dirty="0">
                  <a:solidFill>
                    <a:srgbClr val="00B050"/>
                  </a:solidFill>
                  <a:latin typeface="Cambria Math" panose="02040503050406030204" pitchFamily="18" charset="0"/>
                  <a:ea typeface="SimSun" panose="02010600030101010101" pitchFamily="2" charset="-122"/>
                </a:endParaRPr>
              </a:p>
              <a:p>
                <a:pPr marL="347980" marR="0" indent="-173990" algn="just"/>
                <a:r>
                  <a:rPr lang="en-US" b="1" dirty="0">
                    <a:solidFill>
                      <a:srgbClr val="00B050"/>
                    </a:solidFill>
                    <a:ea typeface="SimSun" panose="02010600030101010101" pitchFamily="2" charset="-122"/>
                  </a:rPr>
                  <a:t>                           </a:t>
                </a:r>
                <a14:m>
                  <m:oMath xmlns:m="http://schemas.openxmlformats.org/officeDocument/2006/math">
                    <m:r>
                      <a:rPr lang="en-US" b="1" i="1">
                        <a:solidFill>
                          <a:srgbClr val="00B050"/>
                        </a:solidFill>
                        <a:latin typeface="Cambria Math" panose="02040503050406030204" pitchFamily="18" charset="0"/>
                        <a:ea typeface="SimSun" panose="02010600030101010101" pitchFamily="2" charset="-122"/>
                      </a:rPr>
                      <m:t>⟹</m:t>
                    </m:r>
                  </m:oMath>
                </a14:m>
                <a:r>
                  <a:rPr lang="en-US" b="1" dirty="0">
                    <a:solidFill>
                      <a:srgbClr val="00B050"/>
                    </a:solidFill>
                    <a:latin typeface="Times New Roman" panose="02020603050405020304" pitchFamily="18" charset="0"/>
                    <a:ea typeface="SimSun" panose="02010600030101010101" pitchFamily="2" charset="-122"/>
                  </a:rPr>
                  <a:t>[Output (Hybrid) = Output (Model A)]}.</a:t>
                </a:r>
                <a:endParaRPr lang="fi-FI" b="1" dirty="0">
                  <a:solidFill>
                    <a:srgbClr val="00B050"/>
                  </a:solidFill>
                  <a:latin typeface="Times New Roman" panose="02020603050405020304" pitchFamily="18" charset="0"/>
                  <a:ea typeface="SimSun" panose="02010600030101010101" pitchFamily="2" charset="-122"/>
                </a:endParaRPr>
              </a:p>
              <a:p>
                <a:pPr indent="151130" algn="just"/>
                <a:endParaRPr lang="en-US" dirty="0">
                  <a:latin typeface="Times New Roman" panose="02020603050405020304" pitchFamily="18" charset="0"/>
                  <a:ea typeface="SimSun" panose="02010600030101010101" pitchFamily="2" charset="-122"/>
                </a:endParaRPr>
              </a:p>
              <a:p>
                <a:pPr indent="151130" algn="just"/>
                <a:r>
                  <a:rPr lang="en-US" dirty="0">
                    <a:latin typeface="Times New Roman" panose="02020603050405020304" pitchFamily="18" charset="0"/>
                    <a:ea typeface="SimSun" panose="02010600030101010101" pitchFamily="2" charset="-122"/>
                  </a:rPr>
                  <a:t>Hybrid of type (d) means that Model B is actually “does the job” while Model A </a:t>
                </a:r>
                <a:r>
                  <a:rPr lang="en-US" b="1" i="1" dirty="0">
                    <a:solidFill>
                      <a:srgbClr val="7030A0"/>
                    </a:solidFill>
                    <a:latin typeface="Times New Roman" panose="02020603050405020304" pitchFamily="18" charset="0"/>
                    <a:ea typeface="SimSun" panose="02010600030101010101" pitchFamily="2" charset="-122"/>
                  </a:rPr>
                  <a:t>controls the configuration</a:t>
                </a:r>
                <a:r>
                  <a:rPr lang="en-US" dirty="0">
                    <a:latin typeface="Times New Roman" panose="02020603050405020304" pitchFamily="18" charset="0"/>
                    <a:ea typeface="SimSun" panose="02010600030101010101" pitchFamily="2" charset="-122"/>
                  </a:rPr>
                  <a:t> (structure, hyperparameters, etc.) of Model B, or vice versa.</a:t>
                </a:r>
              </a:p>
            </p:txBody>
          </p:sp>
        </mc:Choice>
        <mc:Fallback xmlns="">
          <p:sp>
            <p:nvSpPr>
              <p:cNvPr id="4" name="Rectangle 3"/>
              <p:cNvSpPr>
                <a:spLocks noRot="1" noChangeAspect="1" noMove="1" noResize="1" noEditPoints="1" noAdjustHandles="1" noChangeArrowheads="1" noChangeShapeType="1" noTextEdit="1"/>
              </p:cNvSpPr>
              <p:nvPr/>
            </p:nvSpPr>
            <p:spPr>
              <a:xfrm>
                <a:off x="339091" y="2026386"/>
                <a:ext cx="11540588" cy="4555093"/>
              </a:xfrm>
              <a:prstGeom prst="rect">
                <a:avLst/>
              </a:prstGeom>
              <a:blipFill>
                <a:blip r:embed="rId2"/>
                <a:stretch>
                  <a:fillRect l="-475" t="-668" r="-423" b="-1070"/>
                </a:stretch>
              </a:blipFill>
            </p:spPr>
            <p:txBody>
              <a:bodyPr/>
              <a:lstStyle/>
              <a:p>
                <a:r>
                  <a:rPr lang="en-US">
                    <a:noFill/>
                  </a:rPr>
                  <a:t> </a:t>
                </a:r>
              </a:p>
            </p:txBody>
          </p:sp>
        </mc:Fallback>
      </mc:AlternateContent>
      <p:sp>
        <p:nvSpPr>
          <p:cNvPr id="5" name="TextBox 4"/>
          <p:cNvSpPr txBox="1"/>
          <p:nvPr/>
        </p:nvSpPr>
        <p:spPr>
          <a:xfrm>
            <a:off x="254247" y="32257"/>
            <a:ext cx="6580186" cy="646331"/>
          </a:xfrm>
          <a:prstGeom prst="rect">
            <a:avLst/>
          </a:prstGeom>
          <a:noFill/>
        </p:spPr>
        <p:txBody>
          <a:bodyPr wrap="square" rtlCol="0">
            <a:spAutoFit/>
          </a:bodyPr>
          <a:lstStyle/>
          <a:p>
            <a:pPr algn="ctr" fontAlgn="base">
              <a:spcBef>
                <a:spcPct val="0"/>
              </a:spcBef>
              <a:spcAft>
                <a:spcPct val="0"/>
              </a:spcAft>
              <a:defRPr/>
            </a:pPr>
            <a:r>
              <a:rPr lang="en-US" sz="36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rPr>
              <a:t>Options for Hybrid Models</a:t>
            </a:r>
            <a:endParaRPr lang="en-US" sz="28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endParaRPr>
          </a:p>
        </p:txBody>
      </p:sp>
      <p:pic>
        <p:nvPicPr>
          <p:cNvPr id="2" name="Picture 1"/>
          <p:cNvPicPr>
            <a:picLocks noChangeAspect="1"/>
          </p:cNvPicPr>
          <p:nvPr/>
        </p:nvPicPr>
        <p:blipFill>
          <a:blip r:embed="rId3"/>
          <a:stretch>
            <a:fillRect/>
          </a:stretch>
        </p:blipFill>
        <p:spPr>
          <a:xfrm>
            <a:off x="9421088" y="82552"/>
            <a:ext cx="2701057" cy="1742240"/>
          </a:xfrm>
          <a:prstGeom prst="rect">
            <a:avLst/>
          </a:prstGeom>
        </p:spPr>
      </p:pic>
      <p:sp>
        <p:nvSpPr>
          <p:cNvPr id="3" name="Rectangle 2"/>
          <p:cNvSpPr/>
          <p:nvPr/>
        </p:nvSpPr>
        <p:spPr>
          <a:xfrm>
            <a:off x="339090" y="791712"/>
            <a:ext cx="8229601" cy="1200329"/>
          </a:xfrm>
          <a:prstGeom prst="rect">
            <a:avLst/>
          </a:prstGeom>
        </p:spPr>
        <p:txBody>
          <a:bodyPr wrap="square">
            <a:spAutoFit/>
          </a:bodyPr>
          <a:lstStyle/>
          <a:p>
            <a:pPr indent="151130" algn="just"/>
            <a:r>
              <a:rPr lang="en-US" dirty="0">
                <a:latin typeface="Times New Roman" panose="02020603050405020304" pitchFamily="18" charset="0"/>
                <a:ea typeface="SimSun" panose="02010600030101010101" pitchFamily="2" charset="-122"/>
              </a:rPr>
              <a:t>A </a:t>
            </a:r>
            <a:r>
              <a:rPr lang="en-US" b="1" dirty="0">
                <a:solidFill>
                  <a:srgbClr val="FF0000"/>
                </a:solidFill>
                <a:latin typeface="Times New Roman" panose="02020603050405020304" pitchFamily="18" charset="0"/>
                <a:ea typeface="SimSun" panose="02010600030101010101" pitchFamily="2" charset="-122"/>
              </a:rPr>
              <a:t>hybrid</a:t>
            </a:r>
            <a:r>
              <a:rPr lang="en-US" dirty="0">
                <a:latin typeface="Times New Roman" panose="02020603050405020304" pitchFamily="18" charset="0"/>
                <a:ea typeface="SimSun" panose="02010600030101010101" pitchFamily="2" charset="-122"/>
              </a:rPr>
              <a:t> is a result of merging two or more components of different categories to generate something new that combines their characteristics into something more useful.</a:t>
            </a:r>
          </a:p>
          <a:p>
            <a:pPr indent="151130" algn="just"/>
            <a:r>
              <a:rPr lang="en-US" dirty="0">
                <a:latin typeface="Times New Roman" panose="02020603050405020304" pitchFamily="18" charset="0"/>
                <a:ea typeface="SimSun" panose="02010600030101010101" pitchFamily="2" charset="-122"/>
              </a:rPr>
              <a:t>Two (or more) independent models A and B of different categories could be combined as a hybrid in one of these ways:</a:t>
            </a:r>
            <a:endParaRPr lang="fi-FI" dirty="0">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15312968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3552" y="757941"/>
            <a:ext cx="11309680" cy="3262432"/>
          </a:xfrm>
          <a:prstGeom prst="rect">
            <a:avLst/>
          </a:prstGeom>
        </p:spPr>
        <p:txBody>
          <a:bodyPr wrap="square">
            <a:spAutoFit/>
          </a:bodyPr>
          <a:lstStyle/>
          <a:p>
            <a:pPr algn="just"/>
            <a:r>
              <a:rPr lang="en-US" sz="2400" dirty="0">
                <a:latin typeface="Times New Roman" panose="02020603050405020304" pitchFamily="18" charset="0"/>
                <a:ea typeface="SimSun" panose="02010600030101010101" pitchFamily="2" charset="-122"/>
              </a:rPr>
              <a:t>Our former studies (on “</a:t>
            </a:r>
            <a:r>
              <a:rPr lang="en-US" sz="2400" i="1" dirty="0">
                <a:latin typeface="Times New Roman" panose="02020603050405020304" pitchFamily="18" charset="0"/>
                <a:ea typeface="SimSun" panose="02010600030101010101" pitchFamily="2" charset="-122"/>
              </a:rPr>
              <a:t>Semantic Metanetworks”</a:t>
            </a:r>
            <a:r>
              <a:rPr lang="en-US" sz="2400" dirty="0">
                <a:latin typeface="Times New Roman" panose="02020603050405020304" pitchFamily="18" charset="0"/>
                <a:ea typeface="SimSun" panose="02010600030101010101" pitchFamily="2" charset="-122"/>
              </a:rPr>
              <a:t>, “</a:t>
            </a:r>
            <a:r>
              <a:rPr lang="en-US" sz="2400" i="1" dirty="0">
                <a:latin typeface="Times New Roman" panose="02020603050405020304" pitchFamily="18" charset="0"/>
                <a:ea typeface="SimSun" panose="02010600030101010101" pitchFamily="2" charset="-122"/>
              </a:rPr>
              <a:t>Bayesian Metanetworks”</a:t>
            </a:r>
            <a:r>
              <a:rPr lang="en-US" sz="2400" dirty="0">
                <a:latin typeface="Times New Roman" panose="02020603050405020304" pitchFamily="18" charset="0"/>
                <a:ea typeface="SimSun" panose="02010600030101010101" pitchFamily="2" charset="-122"/>
              </a:rPr>
              <a:t>, and “</a:t>
            </a:r>
            <a:r>
              <a:rPr lang="en-US" sz="2400" i="1" dirty="0">
                <a:latin typeface="Times New Roman" panose="02020603050405020304" pitchFamily="18" charset="0"/>
                <a:ea typeface="SimSun" panose="02010600030101010101" pitchFamily="2" charset="-122"/>
              </a:rPr>
              <a:t>Metapetrinets” [see References in the paper]</a:t>
            </a:r>
            <a:r>
              <a:rPr lang="en-US" sz="2400" dirty="0">
                <a:latin typeface="Times New Roman" panose="02020603050405020304" pitchFamily="18" charset="0"/>
                <a:ea typeface="SimSun" panose="02010600030101010101" pitchFamily="2" charset="-122"/>
              </a:rPr>
              <a:t>) considered models of type (d) as “meta-models” (i.e., “</a:t>
            </a:r>
            <a:r>
              <a:rPr lang="en-US" sz="2400" b="1" i="1" dirty="0">
                <a:solidFill>
                  <a:srgbClr val="FF393E"/>
                </a:solidFill>
                <a:latin typeface="Times New Roman" panose="02020603050405020304" pitchFamily="18" charset="0"/>
                <a:ea typeface="SimSun" panose="02010600030101010101" pitchFamily="2" charset="-122"/>
              </a:rPr>
              <a:t>homogeneous hybrids</a:t>
            </a:r>
            <a:r>
              <a:rPr lang="en-US" sz="2400" dirty="0">
                <a:latin typeface="Times New Roman" panose="02020603050405020304" pitchFamily="18" charset="0"/>
                <a:ea typeface="SimSun" panose="02010600030101010101" pitchFamily="2" charset="-122"/>
              </a:rPr>
              <a:t>”) when models A and B are of the same category.</a:t>
            </a:r>
          </a:p>
          <a:p>
            <a:pPr indent="151130" algn="just"/>
            <a:endParaRPr lang="fi-FI" sz="1400" dirty="0">
              <a:latin typeface="Times New Roman" panose="02020603050405020304" pitchFamily="18" charset="0"/>
              <a:ea typeface="SimSun" panose="02010600030101010101" pitchFamily="2" charset="-122"/>
            </a:endParaRPr>
          </a:p>
          <a:p>
            <a:pPr algn="just"/>
            <a:r>
              <a:rPr lang="en-US" sz="2400" dirty="0">
                <a:latin typeface="Times New Roman" panose="02020603050405020304" pitchFamily="18" charset="0"/>
                <a:ea typeface="SimSun" panose="02010600030101010101" pitchFamily="2" charset="-122"/>
              </a:rPr>
              <a:t>In this paper, we are looking for “</a:t>
            </a:r>
            <a:r>
              <a:rPr lang="en-US" sz="2400" b="1" i="1" u="sng" dirty="0">
                <a:solidFill>
                  <a:srgbClr val="FF393E"/>
                </a:solidFill>
                <a:latin typeface="Times New Roman" panose="02020603050405020304" pitchFamily="18" charset="0"/>
                <a:ea typeface="SimSun" panose="02010600030101010101" pitchFamily="2" charset="-122"/>
              </a:rPr>
              <a:t>heterogeneous hybrids</a:t>
            </a:r>
            <a:r>
              <a:rPr lang="en-US" sz="2400" dirty="0">
                <a:latin typeface="Times New Roman" panose="02020603050405020304" pitchFamily="18" charset="0"/>
                <a:ea typeface="SimSun" panose="02010600030101010101" pitchFamily="2" charset="-122"/>
              </a:rPr>
              <a:t>”</a:t>
            </a:r>
            <a:r>
              <a:rPr lang="en-US" sz="2400" b="1" i="1" dirty="0">
                <a:solidFill>
                  <a:srgbClr val="FF393E"/>
                </a:solidFill>
                <a:latin typeface="Times New Roman" panose="02020603050405020304" pitchFamily="18" charset="0"/>
                <a:ea typeface="SimSun" panose="02010600030101010101" pitchFamily="2" charset="-122"/>
              </a:rPr>
              <a:t> </a:t>
            </a:r>
            <a:r>
              <a:rPr lang="en-US" sz="2400" dirty="0">
                <a:latin typeface="Times New Roman" panose="02020603050405020304" pitchFamily="18" charset="0"/>
                <a:ea typeface="SimSun" panose="02010600030101010101" pitchFamily="2" charset="-122"/>
              </a:rPr>
              <a:t>of type (</a:t>
            </a:r>
            <a:r>
              <a:rPr lang="en-US" sz="2400" b="1" dirty="0">
                <a:solidFill>
                  <a:srgbClr val="FF0000"/>
                </a:solidFill>
                <a:latin typeface="Times New Roman" panose="02020603050405020304" pitchFamily="18" charset="0"/>
                <a:ea typeface="SimSun" panose="02010600030101010101" pitchFamily="2" charset="-122"/>
              </a:rPr>
              <a:t>d</a:t>
            </a:r>
            <a:r>
              <a:rPr lang="en-US" sz="2400" dirty="0">
                <a:latin typeface="Times New Roman" panose="02020603050405020304" pitchFamily="18" charset="0"/>
                <a:ea typeface="SimSun" panose="02010600030101010101" pitchFamily="2" charset="-122"/>
              </a:rPr>
              <a:t>). We consider A vs. B in the hybrids to be types of different modeling paradigms, either continuous vs. discrete modelling or vice versa. Our particular interest in this study focuses on hybrids, where </a:t>
            </a:r>
            <a:r>
              <a:rPr lang="en-US" sz="2400" b="1" dirty="0">
                <a:solidFill>
                  <a:srgbClr val="FF0000"/>
                </a:solidFill>
                <a:latin typeface="Times New Roman" panose="02020603050405020304" pitchFamily="18" charset="0"/>
                <a:ea typeface="SimSun" panose="02010600030101010101" pitchFamily="2" charset="-122"/>
              </a:rPr>
              <a:t>Petri Nets </a:t>
            </a:r>
            <a:r>
              <a:rPr lang="en-US" sz="2400" dirty="0">
                <a:latin typeface="Times New Roman" panose="02020603050405020304" pitchFamily="18" charset="0"/>
                <a:ea typeface="SimSun" panose="02010600030101010101" pitchFamily="2" charset="-122"/>
              </a:rPr>
              <a:t>or </a:t>
            </a:r>
            <a:r>
              <a:rPr lang="en-US" sz="2400" b="1" dirty="0">
                <a:solidFill>
                  <a:srgbClr val="FF0000"/>
                </a:solidFill>
                <a:latin typeface="Times New Roman" panose="02020603050405020304" pitchFamily="18" charset="0"/>
                <a:ea typeface="SimSun" panose="02010600030101010101" pitchFamily="2" charset="-122"/>
              </a:rPr>
              <a:t>Cellular Automata </a:t>
            </a:r>
            <a:r>
              <a:rPr lang="en-US" sz="2400" dirty="0">
                <a:latin typeface="Times New Roman" panose="02020603050405020304" pitchFamily="18" charset="0"/>
                <a:ea typeface="SimSun" panose="02010600030101010101" pitchFamily="2" charset="-122"/>
              </a:rPr>
              <a:t>represent the </a:t>
            </a:r>
            <a:r>
              <a:rPr lang="en-US" sz="2400" i="1" dirty="0">
                <a:solidFill>
                  <a:srgbClr val="7030A0"/>
                </a:solidFill>
                <a:latin typeface="Times New Roman" panose="02020603050405020304" pitchFamily="18" charset="0"/>
                <a:ea typeface="SimSun" panose="02010600030101010101" pitchFamily="2" charset="-122"/>
              </a:rPr>
              <a:t>discrete modelling</a:t>
            </a:r>
            <a:r>
              <a:rPr lang="en-US" sz="2400" dirty="0">
                <a:latin typeface="Times New Roman" panose="02020603050405020304" pitchFamily="18" charset="0"/>
                <a:ea typeface="SimSun" panose="02010600030101010101" pitchFamily="2" charset="-122"/>
              </a:rPr>
              <a:t> component within the hybrid and (Deep)</a:t>
            </a:r>
            <a:r>
              <a:rPr lang="en-US" sz="2400" b="1" dirty="0">
                <a:solidFill>
                  <a:srgbClr val="FF0000"/>
                </a:solidFill>
                <a:latin typeface="Times New Roman" panose="02020603050405020304" pitchFamily="18" charset="0"/>
                <a:ea typeface="SimSun" panose="02010600030101010101" pitchFamily="2" charset="-122"/>
              </a:rPr>
              <a:t> Neural Networks</a:t>
            </a:r>
            <a:r>
              <a:rPr lang="en-US" sz="2400" dirty="0">
                <a:latin typeface="Times New Roman" panose="02020603050405020304" pitchFamily="18" charset="0"/>
                <a:ea typeface="SimSun" panose="02010600030101010101" pitchFamily="2" charset="-122"/>
              </a:rPr>
              <a:t> represent the </a:t>
            </a:r>
            <a:r>
              <a:rPr lang="en-US" sz="2400" i="1" dirty="0">
                <a:solidFill>
                  <a:srgbClr val="7030A0"/>
                </a:solidFill>
                <a:latin typeface="Times New Roman" panose="02020603050405020304" pitchFamily="18" charset="0"/>
                <a:ea typeface="SimSun" panose="02010600030101010101" pitchFamily="2" charset="-122"/>
              </a:rPr>
              <a:t>continuous modelling</a:t>
            </a:r>
            <a:r>
              <a:rPr lang="en-US" sz="2400" dirty="0">
                <a:latin typeface="Times New Roman" panose="02020603050405020304" pitchFamily="18" charset="0"/>
                <a:ea typeface="SimSun" panose="02010600030101010101" pitchFamily="2" charset="-122"/>
              </a:rPr>
              <a:t> component in it. </a:t>
            </a:r>
            <a:endParaRPr lang="en-US" sz="2400" dirty="0"/>
          </a:p>
        </p:txBody>
      </p:sp>
      <p:sp>
        <p:nvSpPr>
          <p:cNvPr id="5" name="TextBox 4"/>
          <p:cNvSpPr txBox="1"/>
          <p:nvPr/>
        </p:nvSpPr>
        <p:spPr>
          <a:xfrm>
            <a:off x="254247" y="32257"/>
            <a:ext cx="6793097" cy="646331"/>
          </a:xfrm>
          <a:prstGeom prst="rect">
            <a:avLst/>
          </a:prstGeom>
          <a:noFill/>
        </p:spPr>
        <p:txBody>
          <a:bodyPr wrap="square" rtlCol="0">
            <a:spAutoFit/>
          </a:bodyPr>
          <a:lstStyle/>
          <a:p>
            <a:pPr algn="ctr" fontAlgn="base">
              <a:spcBef>
                <a:spcPct val="0"/>
              </a:spcBef>
              <a:spcAft>
                <a:spcPct val="0"/>
              </a:spcAft>
              <a:defRPr/>
            </a:pPr>
            <a:r>
              <a:rPr lang="en-US" sz="36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rPr>
              <a:t>Objectives of this study</a:t>
            </a:r>
            <a:endParaRPr lang="en-US" sz="28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endParaRPr>
          </a:p>
        </p:txBody>
      </p:sp>
      <p:grpSp>
        <p:nvGrpSpPr>
          <p:cNvPr id="16" name="Group 15"/>
          <p:cNvGrpSpPr/>
          <p:nvPr/>
        </p:nvGrpSpPr>
        <p:grpSpPr>
          <a:xfrm>
            <a:off x="103695" y="4147547"/>
            <a:ext cx="11934334" cy="2536057"/>
            <a:chOff x="103695" y="4147547"/>
            <a:chExt cx="11934334" cy="2536057"/>
          </a:xfrm>
        </p:grpSpPr>
        <p:grpSp>
          <p:nvGrpSpPr>
            <p:cNvPr id="14" name="Group 13"/>
            <p:cNvGrpSpPr/>
            <p:nvPr/>
          </p:nvGrpSpPr>
          <p:grpSpPr>
            <a:xfrm>
              <a:off x="173606" y="4147547"/>
              <a:ext cx="11796722" cy="2459343"/>
              <a:chOff x="173606" y="4230671"/>
              <a:chExt cx="11796722" cy="2459343"/>
            </a:xfrm>
          </p:grpSpPr>
          <p:pic>
            <p:nvPicPr>
              <p:cNvPr id="6" name="Picture 5"/>
              <p:cNvPicPr>
                <a:picLocks noChangeAspect="1"/>
              </p:cNvPicPr>
              <p:nvPr/>
            </p:nvPicPr>
            <p:blipFill>
              <a:blip r:embed="rId2"/>
              <a:stretch>
                <a:fillRect/>
              </a:stretch>
            </p:blipFill>
            <p:spPr>
              <a:xfrm>
                <a:off x="2678545" y="4603632"/>
                <a:ext cx="2654135" cy="2086381"/>
              </a:xfrm>
              <a:prstGeom prst="rect">
                <a:avLst/>
              </a:prstGeom>
            </p:spPr>
          </p:pic>
          <p:pic>
            <p:nvPicPr>
              <p:cNvPr id="7" name="Picture 6"/>
              <p:cNvPicPr>
                <a:picLocks noChangeAspect="1"/>
              </p:cNvPicPr>
              <p:nvPr/>
            </p:nvPicPr>
            <p:blipFill>
              <a:blip r:embed="rId3"/>
              <a:stretch>
                <a:fillRect/>
              </a:stretch>
            </p:blipFill>
            <p:spPr>
              <a:xfrm>
                <a:off x="5745020" y="4603632"/>
                <a:ext cx="2703225" cy="2086382"/>
              </a:xfrm>
              <a:prstGeom prst="rect">
                <a:avLst/>
              </a:prstGeom>
            </p:spPr>
          </p:pic>
          <p:pic>
            <p:nvPicPr>
              <p:cNvPr id="8" name="Picture 7"/>
              <p:cNvPicPr>
                <a:picLocks noChangeAspect="1"/>
              </p:cNvPicPr>
              <p:nvPr/>
            </p:nvPicPr>
            <p:blipFill>
              <a:blip r:embed="rId4"/>
              <a:stretch>
                <a:fillRect/>
              </a:stretch>
            </p:blipFill>
            <p:spPr>
              <a:xfrm>
                <a:off x="8851900" y="4600003"/>
                <a:ext cx="3118428" cy="2090010"/>
              </a:xfrm>
              <a:prstGeom prst="rect">
                <a:avLst/>
              </a:prstGeom>
            </p:spPr>
          </p:pic>
          <p:sp>
            <p:nvSpPr>
              <p:cNvPr id="9" name="Rectangle 8"/>
              <p:cNvSpPr/>
              <p:nvPr/>
            </p:nvSpPr>
            <p:spPr>
              <a:xfrm>
                <a:off x="2963578" y="4230671"/>
                <a:ext cx="2396810" cy="369332"/>
              </a:xfrm>
              <a:prstGeom prst="rect">
                <a:avLst/>
              </a:prstGeom>
            </p:spPr>
            <p:txBody>
              <a:bodyPr wrap="none">
                <a:spAutoFit/>
              </a:bodyPr>
              <a:lstStyle/>
              <a:p>
                <a:r>
                  <a:rPr lang="en-US" i="1" dirty="0">
                    <a:latin typeface="Times New Roman" panose="02020603050405020304" pitchFamily="18" charset="0"/>
                    <a:ea typeface="SimSun" panose="02010600030101010101" pitchFamily="2" charset="-122"/>
                  </a:rPr>
                  <a:t>Semantic Metanetwork</a:t>
                </a:r>
                <a:endParaRPr lang="en-US" dirty="0"/>
              </a:p>
            </p:txBody>
          </p:sp>
          <p:sp>
            <p:nvSpPr>
              <p:cNvPr id="10" name="Rectangle 9"/>
              <p:cNvSpPr/>
              <p:nvPr/>
            </p:nvSpPr>
            <p:spPr>
              <a:xfrm>
                <a:off x="6181449" y="4230671"/>
                <a:ext cx="2396810" cy="369332"/>
              </a:xfrm>
              <a:prstGeom prst="rect">
                <a:avLst/>
              </a:prstGeom>
            </p:spPr>
            <p:txBody>
              <a:bodyPr wrap="none">
                <a:spAutoFit/>
              </a:bodyPr>
              <a:lstStyle/>
              <a:p>
                <a:r>
                  <a:rPr lang="en-US" i="1" dirty="0">
                    <a:latin typeface="Times New Roman" panose="02020603050405020304" pitchFamily="18" charset="0"/>
                    <a:ea typeface="SimSun" panose="02010600030101010101" pitchFamily="2" charset="-122"/>
                  </a:rPr>
                  <a:t>Bayesian Metanetwork</a:t>
                </a:r>
                <a:endParaRPr lang="en-US" dirty="0"/>
              </a:p>
            </p:txBody>
          </p:sp>
          <p:sp>
            <p:nvSpPr>
              <p:cNvPr id="11" name="Rectangle 10"/>
              <p:cNvSpPr/>
              <p:nvPr/>
            </p:nvSpPr>
            <p:spPr>
              <a:xfrm>
                <a:off x="9859276" y="4253614"/>
                <a:ext cx="1441420" cy="369332"/>
              </a:xfrm>
              <a:prstGeom prst="rect">
                <a:avLst/>
              </a:prstGeom>
            </p:spPr>
            <p:txBody>
              <a:bodyPr wrap="none">
                <a:spAutoFit/>
              </a:bodyPr>
              <a:lstStyle/>
              <a:p>
                <a:r>
                  <a:rPr lang="en-US" i="1" dirty="0">
                    <a:latin typeface="Times New Roman" panose="02020603050405020304" pitchFamily="18" charset="0"/>
                    <a:ea typeface="SimSun" panose="02010600030101010101" pitchFamily="2" charset="-122"/>
                  </a:rPr>
                  <a:t>MetaPetriNet</a:t>
                </a:r>
                <a:endParaRPr lang="en-US" dirty="0"/>
              </a:p>
            </p:txBody>
          </p:sp>
          <p:pic>
            <p:nvPicPr>
              <p:cNvPr id="12" name="Picture 11"/>
              <p:cNvPicPr>
                <a:picLocks noChangeAspect="1"/>
              </p:cNvPicPr>
              <p:nvPr/>
            </p:nvPicPr>
            <p:blipFill>
              <a:blip r:embed="rId5"/>
              <a:stretch>
                <a:fillRect/>
              </a:stretch>
            </p:blipFill>
            <p:spPr>
              <a:xfrm>
                <a:off x="173606" y="4622945"/>
                <a:ext cx="2188959" cy="2067068"/>
              </a:xfrm>
              <a:prstGeom prst="rect">
                <a:avLst/>
              </a:prstGeom>
            </p:spPr>
          </p:pic>
          <p:sp>
            <p:nvSpPr>
              <p:cNvPr id="13" name="Rectangle 12"/>
              <p:cNvSpPr/>
              <p:nvPr/>
            </p:nvSpPr>
            <p:spPr>
              <a:xfrm>
                <a:off x="204835" y="4239332"/>
                <a:ext cx="2281394" cy="369332"/>
              </a:xfrm>
              <a:prstGeom prst="rect">
                <a:avLst/>
              </a:prstGeom>
            </p:spPr>
            <p:txBody>
              <a:bodyPr wrap="none">
                <a:spAutoFit/>
              </a:bodyPr>
              <a:lstStyle/>
              <a:p>
                <a:r>
                  <a:rPr lang="en-US" b="1" i="1" dirty="0">
                    <a:solidFill>
                      <a:srgbClr val="FF393E"/>
                    </a:solidFill>
                    <a:latin typeface="Times New Roman" panose="02020603050405020304" pitchFamily="18" charset="0"/>
                    <a:ea typeface="SimSun" panose="02010600030101010101" pitchFamily="2" charset="-122"/>
                  </a:rPr>
                  <a:t>Homogeneous Hybrid</a:t>
                </a:r>
                <a:endParaRPr lang="en-US" dirty="0"/>
              </a:p>
            </p:txBody>
          </p:sp>
        </p:grpSp>
        <p:sp>
          <p:nvSpPr>
            <p:cNvPr id="15" name="Rectangle 14"/>
            <p:cNvSpPr/>
            <p:nvPr/>
          </p:nvSpPr>
          <p:spPr>
            <a:xfrm>
              <a:off x="103695" y="4147547"/>
              <a:ext cx="11934334" cy="253605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694654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137867" y="941644"/>
            <a:ext cx="3486527" cy="1045690"/>
          </a:xfrm>
          <a:prstGeom prst="rect">
            <a:avLst/>
          </a:prstGeom>
        </p:spPr>
      </p:pic>
      <p:pic>
        <p:nvPicPr>
          <p:cNvPr id="5" name="Picture 4"/>
          <p:cNvPicPr>
            <a:picLocks noChangeAspect="1"/>
          </p:cNvPicPr>
          <p:nvPr/>
        </p:nvPicPr>
        <p:blipFill>
          <a:blip r:embed="rId3"/>
          <a:stretch>
            <a:fillRect/>
          </a:stretch>
        </p:blipFill>
        <p:spPr>
          <a:xfrm>
            <a:off x="8147492" y="2248771"/>
            <a:ext cx="3486527" cy="1033343"/>
          </a:xfrm>
          <a:prstGeom prst="rect">
            <a:avLst/>
          </a:prstGeom>
        </p:spPr>
      </p:pic>
      <p:pic>
        <p:nvPicPr>
          <p:cNvPr id="6" name="Picture 5"/>
          <p:cNvPicPr>
            <a:picLocks noChangeAspect="1"/>
          </p:cNvPicPr>
          <p:nvPr/>
        </p:nvPicPr>
        <p:blipFill>
          <a:blip r:embed="rId4"/>
          <a:stretch>
            <a:fillRect/>
          </a:stretch>
        </p:blipFill>
        <p:spPr>
          <a:xfrm>
            <a:off x="8147491" y="3481616"/>
            <a:ext cx="3486527" cy="1043001"/>
          </a:xfrm>
          <a:prstGeom prst="rect">
            <a:avLst/>
          </a:prstGeom>
        </p:spPr>
      </p:pic>
      <p:pic>
        <p:nvPicPr>
          <p:cNvPr id="7" name="Picture 6"/>
          <p:cNvPicPr>
            <a:picLocks noChangeAspect="1"/>
          </p:cNvPicPr>
          <p:nvPr/>
        </p:nvPicPr>
        <p:blipFill>
          <a:blip r:embed="rId5"/>
          <a:stretch>
            <a:fillRect/>
          </a:stretch>
        </p:blipFill>
        <p:spPr>
          <a:xfrm>
            <a:off x="8137867" y="4594543"/>
            <a:ext cx="3486526" cy="1030475"/>
          </a:xfrm>
          <a:prstGeom prst="rect">
            <a:avLst/>
          </a:prstGeom>
        </p:spPr>
      </p:pic>
      <p:pic>
        <p:nvPicPr>
          <p:cNvPr id="8" name="Picture 7"/>
          <p:cNvPicPr>
            <a:picLocks noChangeAspect="1"/>
          </p:cNvPicPr>
          <p:nvPr/>
        </p:nvPicPr>
        <p:blipFill>
          <a:blip r:embed="rId6"/>
          <a:stretch>
            <a:fillRect/>
          </a:stretch>
        </p:blipFill>
        <p:spPr>
          <a:xfrm>
            <a:off x="8147491" y="5694944"/>
            <a:ext cx="3486526" cy="1046496"/>
          </a:xfrm>
          <a:prstGeom prst="rect">
            <a:avLst/>
          </a:prstGeom>
        </p:spPr>
      </p:pic>
      <p:sp>
        <p:nvSpPr>
          <p:cNvPr id="9" name="Rectangle 8"/>
          <p:cNvSpPr/>
          <p:nvPr/>
        </p:nvSpPr>
        <p:spPr>
          <a:xfrm>
            <a:off x="9524613" y="3411690"/>
            <a:ext cx="2534412"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Minibatch learning</a:t>
            </a:r>
          </a:p>
        </p:txBody>
      </p:sp>
      <p:sp>
        <p:nvSpPr>
          <p:cNvPr id="10" name="Rectangle 9"/>
          <p:cNvSpPr/>
          <p:nvPr/>
        </p:nvSpPr>
        <p:spPr>
          <a:xfrm>
            <a:off x="10058220" y="2085313"/>
            <a:ext cx="1973361"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Batch learning</a:t>
            </a:r>
          </a:p>
        </p:txBody>
      </p:sp>
      <p:sp>
        <p:nvSpPr>
          <p:cNvPr id="11" name="Rectangle 10"/>
          <p:cNvSpPr/>
          <p:nvPr/>
        </p:nvSpPr>
        <p:spPr>
          <a:xfrm>
            <a:off x="9305849" y="758715"/>
            <a:ext cx="2772426"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Incremental learning</a:t>
            </a:r>
          </a:p>
        </p:txBody>
      </p:sp>
      <p:sp>
        <p:nvSpPr>
          <p:cNvPr id="12" name="Rectangle 11"/>
          <p:cNvSpPr/>
          <p:nvPr/>
        </p:nvSpPr>
        <p:spPr>
          <a:xfrm>
            <a:off x="8017845" y="739465"/>
            <a:ext cx="4090736" cy="131675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8017845" y="2061004"/>
            <a:ext cx="4090736" cy="131675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8017845" y="3377755"/>
            <a:ext cx="4090736" cy="3456177"/>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8653306" y="0"/>
            <a:ext cx="2867580" cy="738664"/>
          </a:xfrm>
          <a:prstGeom prst="rect">
            <a:avLst/>
          </a:prstGeom>
          <a:noFill/>
        </p:spPr>
        <p:txBody>
          <a:bodyPr wrap="none" lIns="91440" tIns="45720" rIns="91440" bIns="45720">
            <a:spAutoFit/>
          </a:bodyPr>
          <a:lstStyle/>
          <a:p>
            <a:pPr algn="ctr"/>
            <a:r>
              <a:rPr lang="en-US" sz="2400" b="1" cap="none" spc="0" dirty="0">
                <a:ln w="0"/>
                <a:solidFill>
                  <a:schemeClr val="tx1"/>
                </a:solidFill>
                <a:effectLst>
                  <a:outerShdw blurRad="38100" dist="19050" dir="2700000" algn="tl" rotWithShape="0">
                    <a:schemeClr val="dk1">
                      <a:alpha val="40000"/>
                    </a:schemeClr>
                  </a:outerShdw>
                </a:effectLst>
              </a:rPr>
              <a:t>Training NNs</a:t>
            </a:r>
          </a:p>
          <a:p>
            <a:pPr algn="ctr"/>
            <a:r>
              <a:rPr lang="en-US" b="0" cap="none" spc="0" dirty="0">
                <a:ln w="0"/>
                <a:solidFill>
                  <a:schemeClr val="tx1"/>
                </a:solidFill>
                <a:effectLst>
                  <a:outerShdw blurRad="38100" dist="19050" dir="2700000" algn="tl" rotWithShape="0">
                    <a:schemeClr val="dk1">
                      <a:alpha val="40000"/>
                    </a:schemeClr>
                  </a:outerShdw>
                </a:effectLst>
              </a:rPr>
              <a:t>(gradient descent variations)</a:t>
            </a:r>
          </a:p>
        </p:txBody>
      </p:sp>
      <p:pic>
        <p:nvPicPr>
          <p:cNvPr id="16" name="Picture 15"/>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25686" y="4526932"/>
            <a:ext cx="2291508" cy="2291508"/>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3204501"/>
            <a:ext cx="4735628" cy="3551721"/>
          </a:xfrm>
          <a:prstGeom prst="rect">
            <a:avLst/>
          </a:prstGeom>
        </p:spPr>
      </p:pic>
      <p:pic>
        <p:nvPicPr>
          <p:cNvPr id="18" name="Picture 2" descr="Figure"/>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52309" y="1241457"/>
            <a:ext cx="4834532" cy="177669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10"/>
          <a:stretch>
            <a:fillRect/>
          </a:stretch>
        </p:blipFill>
        <p:spPr>
          <a:xfrm>
            <a:off x="110756" y="1213287"/>
            <a:ext cx="2613196" cy="1936109"/>
          </a:xfrm>
          <a:prstGeom prst="rect">
            <a:avLst/>
          </a:prstGeom>
        </p:spPr>
      </p:pic>
      <p:pic>
        <p:nvPicPr>
          <p:cNvPr id="20" name="Picture 4" descr="Image result for backpropagation animation gif"/>
          <p:cNvPicPr>
            <a:picLocks noChangeAspect="1" noChangeArrowheads="1" noCrop="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98416" y="2810583"/>
            <a:ext cx="3357765" cy="251832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88390" y="4735349"/>
            <a:ext cx="1707453" cy="1321899"/>
          </a:xfrm>
          <a:prstGeom prst="rect">
            <a:avLst/>
          </a:prstGeom>
        </p:spPr>
      </p:pic>
      <p:sp>
        <p:nvSpPr>
          <p:cNvPr id="22" name="TextBox 21"/>
          <p:cNvSpPr txBox="1"/>
          <p:nvPr/>
        </p:nvSpPr>
        <p:spPr>
          <a:xfrm>
            <a:off x="254248" y="32257"/>
            <a:ext cx="4443212" cy="1077218"/>
          </a:xfrm>
          <a:prstGeom prst="rect">
            <a:avLst/>
          </a:prstGeom>
          <a:noFill/>
        </p:spPr>
        <p:txBody>
          <a:bodyPr wrap="square" rtlCol="0">
            <a:spAutoFit/>
          </a:bodyPr>
          <a:lstStyle/>
          <a:p>
            <a:pPr algn="ctr" fontAlgn="base">
              <a:spcBef>
                <a:spcPct val="0"/>
              </a:spcBef>
              <a:spcAft>
                <a:spcPct val="0"/>
              </a:spcAft>
              <a:defRPr/>
            </a:pPr>
            <a:r>
              <a:rPr lang="en-US" sz="36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rPr>
              <a:t>Neural Networks </a:t>
            </a:r>
            <a:r>
              <a:rPr lang="en-US" sz="28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rPr>
              <a:t>and Their training</a:t>
            </a:r>
          </a:p>
        </p:txBody>
      </p:sp>
      <p:pic>
        <p:nvPicPr>
          <p:cNvPr id="23" name="Picture 22"/>
          <p:cNvPicPr>
            <a:picLocks noChangeAspect="1"/>
          </p:cNvPicPr>
          <p:nvPr/>
        </p:nvPicPr>
        <p:blipFill>
          <a:blip r:embed="rId13"/>
          <a:stretch>
            <a:fillRect/>
          </a:stretch>
        </p:blipFill>
        <p:spPr>
          <a:xfrm>
            <a:off x="5217446" y="46495"/>
            <a:ext cx="2395888" cy="1166792"/>
          </a:xfrm>
          <a:prstGeom prst="rect">
            <a:avLst/>
          </a:prstGeom>
        </p:spPr>
      </p:pic>
    </p:spTree>
    <p:extLst>
      <p:ext uri="{BB962C8B-B14F-4D97-AF65-F5344CB8AC3E}">
        <p14:creationId xmlns:p14="http://schemas.microsoft.com/office/powerpoint/2010/main" val="28277094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Petri Net in TikZ"/>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739041" y="94270"/>
            <a:ext cx="3405823" cy="3610466"/>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45610" y="44055"/>
            <a:ext cx="9513454" cy="648072"/>
          </a:xfrm>
        </p:spPr>
        <p:txBody>
          <a:bodyPr>
            <a:normAutofit fontScale="90000"/>
          </a:bodyPr>
          <a:lstStyle/>
          <a:p>
            <a:r>
              <a:rPr lang="en-US" sz="4000" b="1" dirty="0">
                <a:solidFill>
                  <a:srgbClr val="0070C0"/>
                </a:solidFill>
                <a:latin typeface="Calibri" pitchFamily="34" charset="0"/>
                <a:ea typeface="+mn-ea"/>
                <a:cs typeface="+mn-cs"/>
              </a:rPr>
              <a:t>Petri Nets </a:t>
            </a:r>
            <a:r>
              <a:rPr lang="en-US" sz="3100" b="1" dirty="0">
                <a:solidFill>
                  <a:srgbClr val="0070C0"/>
                </a:solidFill>
                <a:latin typeface="Calibri" pitchFamily="34" charset="0"/>
                <a:ea typeface="+mn-ea"/>
                <a:cs typeface="+mn-cs"/>
              </a:rPr>
              <a:t>(… a useful mathematical tool for simulations …)</a:t>
            </a:r>
          </a:p>
        </p:txBody>
      </p:sp>
      <p:sp>
        <p:nvSpPr>
          <p:cNvPr id="2" name="Rectangle 1"/>
          <p:cNvSpPr/>
          <p:nvPr/>
        </p:nvSpPr>
        <p:spPr>
          <a:xfrm>
            <a:off x="73891" y="694284"/>
            <a:ext cx="8815585" cy="6001643"/>
          </a:xfrm>
          <a:prstGeom prst="rect">
            <a:avLst/>
          </a:prstGeom>
        </p:spPr>
        <p:txBody>
          <a:bodyPr wrap="square">
            <a:spAutoFit/>
          </a:bodyPr>
          <a:lstStyle/>
          <a:p>
            <a:r>
              <a:rPr lang="en-US" sz="1600" b="1" dirty="0">
                <a:solidFill>
                  <a:srgbClr val="FF0000"/>
                </a:solidFill>
              </a:rPr>
              <a:t>Petri Nets</a:t>
            </a:r>
            <a:r>
              <a:rPr lang="en-US" sz="1600" dirty="0"/>
              <a:t> are a mathematical tool used for modeling and analyzing complex systems. They consist of a set of places, transitions, and directed arcs that connect them. Places are represented by circles, transitions by bars, and arcs by arrows. Places can hold tokens, which represent the state of the system, while transitions can fire and change the state of the system. The basic firing rule in Petri nets states that a transition is enabled (can fire) if all of its input places have at least one token. When a transition fires, it consumes one token from each of its input places and produces one token in each of its output places.</a:t>
            </a:r>
          </a:p>
          <a:p>
            <a:endParaRPr lang="en-US" sz="1600" dirty="0"/>
          </a:p>
          <a:p>
            <a:r>
              <a:rPr lang="en-US" sz="1600" dirty="0"/>
              <a:t>In </a:t>
            </a:r>
            <a:r>
              <a:rPr lang="en-US" sz="1600" b="1" dirty="0">
                <a:solidFill>
                  <a:srgbClr val="FF0000"/>
                </a:solidFill>
              </a:rPr>
              <a:t>Colored Petri Nets</a:t>
            </a:r>
            <a:r>
              <a:rPr lang="en-US" sz="1600" dirty="0"/>
              <a:t>, tokens have additional attributes called colors, which can be used to model additional information about the system. The basic firing rule is modified in colored Petri nets to take into account these additional attributes: a transition can fire only if there are tokens in all of its input places that match the color(s) specified by the transition. When a transition fires, it consumes tokens with matching colors from its input places and produces tokens with matching colors in its output places. </a:t>
            </a:r>
          </a:p>
          <a:p>
            <a:endParaRPr lang="en-US" sz="1600" dirty="0"/>
          </a:p>
          <a:p>
            <a:r>
              <a:rPr lang="en-US" sz="1600" dirty="0"/>
              <a:t>A </a:t>
            </a:r>
            <a:r>
              <a:rPr lang="en-US" sz="1600" b="1" dirty="0">
                <a:solidFill>
                  <a:srgbClr val="FF0000"/>
                </a:solidFill>
              </a:rPr>
              <a:t>Time Petri Net </a:t>
            </a:r>
            <a:r>
              <a:rPr lang="en-US" sz="1600" dirty="0"/>
              <a:t>(TPN) is a type of Petri net that incorporates time into the modeling process. In a TPN, each place and transition is associated with a time interval or duration, which specifies the amount of time required for the corresponding event to occur. The firing rule in a TPN is based on the notion of time intervals. A transition can fire only if all of its input places have at least one token, and if the time intervals associated with those input places have elapsed. </a:t>
            </a:r>
          </a:p>
          <a:p>
            <a:endParaRPr lang="en-US" sz="1600" dirty="0"/>
          </a:p>
          <a:p>
            <a:r>
              <a:rPr lang="en-US" sz="1600" dirty="0"/>
              <a:t>Petri nets are useful for studying the behavior of systems that involve </a:t>
            </a:r>
            <a:r>
              <a:rPr lang="en-US" sz="1600" b="1" i="1" dirty="0"/>
              <a:t>concurrent processes</a:t>
            </a:r>
            <a:r>
              <a:rPr lang="en-US" sz="1600" dirty="0"/>
              <a:t> (including </a:t>
            </a:r>
            <a:r>
              <a:rPr lang="en-US" sz="1600" b="1" i="1" dirty="0"/>
              <a:t>logistics</a:t>
            </a:r>
            <a:r>
              <a:rPr lang="en-US" sz="1600" dirty="0"/>
              <a:t>), resource sharing, and synchronization. They can help identify potential issues and bottlenecks in a system and suggest ways to improve its performance. To use Petri nets to model a system, you first identify the places, transitions, and arcs that represent the components of the system. Then you define the transitions’ firing rules that govern the system's behavior.</a:t>
            </a:r>
          </a:p>
        </p:txBody>
      </p:sp>
      <p:pic>
        <p:nvPicPr>
          <p:cNvPr id="8" name="Picture 7"/>
          <p:cNvPicPr>
            <a:picLocks noChangeAspect="1"/>
          </p:cNvPicPr>
          <p:nvPr/>
        </p:nvPicPr>
        <p:blipFill>
          <a:blip r:embed="rId3">
            <a:clrChange>
              <a:clrFrom>
                <a:srgbClr val="FEFEFE"/>
              </a:clrFrom>
              <a:clrTo>
                <a:srgbClr val="FEFEFE">
                  <a:alpha val="0"/>
                </a:srgbClr>
              </a:clrTo>
            </a:clrChange>
          </a:blip>
          <a:stretch>
            <a:fillRect/>
          </a:stretch>
        </p:blipFill>
        <p:spPr>
          <a:xfrm>
            <a:off x="8894851" y="3601041"/>
            <a:ext cx="3105908" cy="3142022"/>
          </a:xfrm>
          <a:prstGeom prst="rect">
            <a:avLst/>
          </a:prstGeom>
        </p:spPr>
      </p:pic>
    </p:spTree>
    <p:extLst>
      <p:ext uri="{BB962C8B-B14F-4D97-AF65-F5344CB8AC3E}">
        <p14:creationId xmlns:p14="http://schemas.microsoft.com/office/powerpoint/2010/main" val="4213955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4286</TotalTime>
  <Words>3537</Words>
  <Application>Microsoft Office PowerPoint</Application>
  <PresentationFormat>Widescreen</PresentationFormat>
  <Paragraphs>180</Paragraphs>
  <Slides>29</Slides>
  <Notes>3</Notes>
  <HiddenSlides>1</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29</vt:i4>
      </vt:variant>
    </vt:vector>
  </HeadingPairs>
  <TitlesOfParts>
    <vt:vector size="40" baseType="lpstr">
      <vt:lpstr>SimSun</vt:lpstr>
      <vt:lpstr>Arial</vt:lpstr>
      <vt:lpstr>Calibri</vt:lpstr>
      <vt:lpstr>Calibri Light</vt:lpstr>
      <vt:lpstr>Cambria Math</vt:lpstr>
      <vt:lpstr>Cooper Black</vt:lpstr>
      <vt:lpstr>Matura MT Script Capitals</vt:lpstr>
      <vt:lpstr>Montserrat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Petri Nets (… a useful mathematical tool for simulations …)</vt:lpstr>
      <vt:lpstr>Cellular Automata (computationally universal tool for discrete simulations)</vt:lpstr>
      <vt:lpstr>PowerPoint Presentation</vt:lpstr>
      <vt:lpstr>PowerPoint Presentation</vt:lpstr>
      <vt:lpstr>PowerPoint Presentation</vt:lpstr>
      <vt:lpstr>PowerPoint Presentation</vt:lpstr>
      <vt:lpstr>PowerPoint Presentation</vt:lpstr>
      <vt:lpstr>Dropout is a kind of ensemble</vt:lpstr>
      <vt:lpstr>Dropout is a kind of ensemble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Jyväskylä</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Terziyan, Vagan</dc:creator>
  <cp:lastModifiedBy>Terziyan, Vagan</cp:lastModifiedBy>
  <cp:revision>409</cp:revision>
  <dcterms:created xsi:type="dcterms:W3CDTF">2020-10-19T08:16:34Z</dcterms:created>
  <dcterms:modified xsi:type="dcterms:W3CDTF">2024-03-15T13:19:49Z</dcterms:modified>
</cp:coreProperties>
</file>