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17" r:id="rId2"/>
    <p:sldId id="432" r:id="rId3"/>
    <p:sldId id="472" r:id="rId4"/>
    <p:sldId id="438" r:id="rId5"/>
    <p:sldId id="456" r:id="rId6"/>
    <p:sldId id="458" r:id="rId7"/>
    <p:sldId id="459" r:id="rId8"/>
    <p:sldId id="461" r:id="rId9"/>
    <p:sldId id="470" r:id="rId10"/>
    <p:sldId id="457" r:id="rId11"/>
    <p:sldId id="460" r:id="rId12"/>
    <p:sldId id="462" r:id="rId13"/>
    <p:sldId id="463" r:id="rId14"/>
    <p:sldId id="464" r:id="rId15"/>
    <p:sldId id="465" r:id="rId16"/>
    <p:sldId id="467" r:id="rId17"/>
    <p:sldId id="468" r:id="rId18"/>
    <p:sldId id="469" r:id="rId19"/>
    <p:sldId id="471" r:id="rId20"/>
    <p:sldId id="454" r:id="rId21"/>
    <p:sldId id="455"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2929"/>
    <a:srgbClr val="FF393E"/>
    <a:srgbClr val="9FC4F8"/>
    <a:srgbClr val="FCEFE2"/>
    <a:srgbClr val="C1CCC3"/>
    <a:srgbClr val="8AADA1"/>
    <a:srgbClr val="A5D4E4"/>
    <a:srgbClr val="688579"/>
    <a:srgbClr val="D9E5F1"/>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ieeexplore.ieee.org/stamp/stamp.jsp?tp=&amp;arnumber=942998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3.org/TeamSubmission/n3/"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19.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50.gif"/><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hyperlink" Target="http://clipartall.com/img/clipart-165720.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ai.it.jyu.fi/ISM-2023-TINN.pptx"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mailto:vagan.terziyan@jyu.f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3-TINN.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nure.ua/en/" TargetMode="External"/><Relationship Id="rId3" Type="http://schemas.openxmlformats.org/officeDocument/2006/relationships/hyperlink" Target="mailto:Vagan.Terziyan@jyu.fi" TargetMode="External"/><Relationship Id="rId7"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6.gif"/><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hyperlink" Target="https://www.jyu.fi/en" TargetMode="Externa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benmoseley.blog/my-research/so-what-is-a-physics-informed-neural-netwo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s://benmoseley.blog/my-research/so-what-is-a-physics-informed-neural-network/"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benmoseley.blog/my-research/so-what-is-a-physics-informed-neural-network/" TargetMode="External"/><Relationship Id="rId7" Type="http://schemas.openxmlformats.org/officeDocument/2006/relationships/image" Target="../media/image30.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en.wikipedia.org/wiki/Automatic_differentiation" TargetMode="Externa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i.org/10.1016/j.procs.2022.12.245"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625600" y="1354436"/>
            <a:ext cx="8535572"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“Taxonomy-Informed Neural Networks for Smart Manufacturing”</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Oleksandra Vitko</a:t>
            </a:r>
            <a:r>
              <a:rPr lang="it-IT" b="0" dirty="0"/>
              <a:t> </a:t>
            </a:r>
            <a:r>
              <a:rPr lang="it-IT"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244339" y="4075397"/>
            <a:ext cx="9662473"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a:t>a</a:t>
            </a:r>
            <a:r>
              <a:rPr lang="en-US" sz="1800" dirty="0"/>
              <a:t> Faculty of Information Technology, University of Jyväskylä, Jyväskylä, Finland</a:t>
            </a:r>
          </a:p>
          <a:p>
            <a:pPr algn="l">
              <a:spcBef>
                <a:spcPct val="0"/>
              </a:spcBef>
              <a:defRPr/>
            </a:pPr>
            <a:r>
              <a:rPr lang="en-US" sz="1800" baseline="30000" dirty="0"/>
              <a:t>b</a:t>
            </a:r>
            <a:r>
              <a:rPr lang="en-US" sz="1800" dirty="0"/>
              <a:t> Department of Artificial Intelligence, Kharkiv National University of Radio Electronics, Kharkiv, Ukraine</a:t>
            </a:r>
          </a:p>
        </p:txBody>
      </p:sp>
      <p:grpSp>
        <p:nvGrpSpPr>
          <p:cNvPr id="8" name="Group 7"/>
          <p:cNvGrpSpPr/>
          <p:nvPr/>
        </p:nvGrpSpPr>
        <p:grpSpPr>
          <a:xfrm>
            <a:off x="1566977"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478042" y="5137479"/>
            <a:ext cx="4265812" cy="112215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spTree>
    <p:extLst>
      <p:ext uri="{BB962C8B-B14F-4D97-AF65-F5344CB8AC3E}">
        <p14:creationId xmlns:p14="http://schemas.microsoft.com/office/powerpoint/2010/main" val="179669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47413" y="735286"/>
            <a:ext cx="7447176" cy="3619898"/>
          </a:xfrm>
          <a:prstGeom prst="rect">
            <a:avLst/>
          </a:prstGeom>
          <a:noFill/>
          <a:ln>
            <a:noFill/>
          </a:ln>
        </p:spPr>
      </p:pic>
      <p:sp>
        <p:nvSpPr>
          <p:cNvPr id="5" name="Rectangle 4"/>
          <p:cNvSpPr/>
          <p:nvPr/>
        </p:nvSpPr>
        <p:spPr>
          <a:xfrm>
            <a:off x="4703722" y="4371077"/>
            <a:ext cx="7296347" cy="1477328"/>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Illustrating a generic NN schema (the part within the dashed line) and its extension towards KINN. KINN adds an extra summand to the NN’s loss function, which, in addition to the traditional “Data” Loss, takes into account the “Knowledge” Loss related to fitness of the current NN’s predictions regarding the target function with the available knowledge on this function.</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47135" y="744713"/>
                <a:ext cx="4562573" cy="6046848"/>
              </a:xfrm>
              <a:prstGeom prst="rect">
                <a:avLst/>
              </a:prstGeom>
              <a:solidFill>
                <a:schemeClr val="bg1">
                  <a:lumMod val="85000"/>
                </a:schemeClr>
              </a:solidFill>
              <a:ln w="1905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Different variations of “informed NNs” use available prior knowledge of the target model in addition to training data. Such NNs can be integrated into one broad category under the common umbrella term “</a:t>
                </a:r>
                <a:r>
                  <a:rPr lang="en-US" b="1" dirty="0">
                    <a:solidFill>
                      <a:srgbClr val="FF0000"/>
                    </a:solidFill>
                    <a:latin typeface="Times New Roman" panose="02020603050405020304" pitchFamily="18" charset="0"/>
                    <a:ea typeface="SimSun" panose="02010600030101010101" pitchFamily="2" charset="-122"/>
                  </a:rPr>
                  <a:t>Knowledge-Informed NN</a:t>
                </a:r>
                <a:r>
                  <a:rPr lang="en-US" dirty="0">
                    <a:latin typeface="Times New Roman" panose="02020603050405020304" pitchFamily="18" charset="0"/>
                    <a:ea typeface="SimSun" panose="02010600030101010101" pitchFamily="2" charset="-122"/>
                  </a:rPr>
                  <a:t>” (</a:t>
                </a:r>
                <a:r>
                  <a:rPr lang="en-US" b="1" dirty="0">
                    <a:solidFill>
                      <a:srgbClr val="FF0000"/>
                    </a:solidFill>
                    <a:latin typeface="Times New Roman" panose="02020603050405020304" pitchFamily="18" charset="0"/>
                    <a:ea typeface="SimSun" panose="02010600030101010101" pitchFamily="2" charset="-122"/>
                  </a:rPr>
                  <a:t>KINN</a:t>
                </a:r>
                <a:r>
                  <a:rPr lang="en-US" dirty="0">
                    <a:latin typeface="Times New Roman" panose="02020603050405020304" pitchFamily="18" charset="0"/>
                    <a:ea typeface="SimSun" panose="02010600030101010101" pitchFamily="2" charset="-122"/>
                  </a:rPr>
                  <a:t>).  See the Figure. Let us assume that we have some prior knowledge of the target function in the form of some constraint </a:t>
                </a:r>
                <a14:m>
                  <m:oMath xmlns:m="http://schemas.openxmlformats.org/officeDocument/2006/math">
                    <m:r>
                      <a:rPr lang="en-US" i="1">
                        <a:latin typeface="Cambria Math" panose="02040503050406030204" pitchFamily="18" charset="0"/>
                        <a:ea typeface="SimSun" panose="02010600030101010101" pitchFamily="2" charset="-122"/>
                        <a:cs typeface="Times New Roman" panose="02020603050405020304" pitchFamily="18" charset="0"/>
                      </a:rPr>
                      <m:t>ℱ</m:t>
                    </m:r>
                    <m:r>
                      <a:rPr lang="en-US" i="1">
                        <a:latin typeface="Cambria Math" panose="02040503050406030204" pitchFamily="18" charset="0"/>
                        <a:ea typeface="SimSun" panose="02010600030101010101" pitchFamily="2" charset="-122"/>
                        <a:cs typeface="Times New Roman" panose="02020603050405020304" pitchFamily="18" charset="0"/>
                      </a:rPr>
                      <m:t>(</m:t>
                    </m:r>
                    <m:r>
                      <a:rPr lang="en-US" i="1">
                        <a:latin typeface="Cambria Math" panose="02040503050406030204" pitchFamily="18" charset="0"/>
                        <a:ea typeface="SimSun" panose="02010600030101010101" pitchFamily="2" charset="-122"/>
                        <a:cs typeface="Times New Roman" panose="02020603050405020304" pitchFamily="18" charset="0"/>
                      </a:rPr>
                      <m:t>𝑦</m:t>
                    </m:r>
                    <m:r>
                      <a:rPr lang="en-US"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effectLst/>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𝑥</m:t>
                        </m:r>
                      </m:e>
                    </m:acc>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US" dirty="0">
                    <a:latin typeface="Times New Roman" panose="02020603050405020304" pitchFamily="18" charset="0"/>
                    <a:ea typeface="SimSun" panose="02010600030101010101" pitchFamily="2" charset="-122"/>
                  </a:rPr>
                  <a:t> from which it is impossible (or unfeasible) to directly derive the target function (model) </a:t>
                </a:r>
                <a14:m>
                  <m:oMath xmlns:m="http://schemas.openxmlformats.org/officeDocument/2006/math">
                    <m:r>
                      <a:rPr lang="en-GB" i="1">
                        <a:latin typeface="Cambria Math" panose="02040503050406030204" pitchFamily="18" charset="0"/>
                        <a:ea typeface="SimSun" panose="02010600030101010101" pitchFamily="2" charset="-122"/>
                        <a:cs typeface="Times New Roman" panose="02020603050405020304" pitchFamily="18" charset="0"/>
                      </a:rPr>
                      <m:t>𝑦</m:t>
                    </m:r>
                    <m:r>
                      <a:rPr lang="en-GB" i="1">
                        <a:latin typeface="Cambria Math" panose="02040503050406030204" pitchFamily="18" charset="0"/>
                        <a:ea typeface="SimSun" panose="02010600030101010101" pitchFamily="2" charset="-122"/>
                        <a:cs typeface="Times New Roman" panose="02020603050405020304" pitchFamily="18" charset="0"/>
                      </a:rPr>
                      <m:t>=</m:t>
                    </m:r>
                    <m:r>
                      <a:rPr lang="en-GB" i="1">
                        <a:latin typeface="Cambria Math" panose="02040503050406030204" pitchFamily="18" charset="0"/>
                        <a:ea typeface="SimSun" panose="02010600030101010101" pitchFamily="2" charset="-122"/>
                        <a:cs typeface="Times New Roman" panose="02020603050405020304" pitchFamily="18" charset="0"/>
                      </a:rPr>
                      <m:t>𝑓</m:t>
                    </m:r>
                    <m:d>
                      <m:dPr>
                        <m:ctrlPr>
                          <a:rPr lang="fi-FI" i="1">
                            <a:effectLst/>
                            <a:latin typeface="Cambria Math" panose="02040503050406030204" pitchFamily="18" charset="0"/>
                          </a:rPr>
                        </m:ctrlPr>
                      </m:dPr>
                      <m:e>
                        <m:acc>
                          <m:accPr>
                            <m:chr m:val="⃗"/>
                            <m:ctrlPr>
                              <a:rPr lang="fi-FI" i="1">
                                <a:effectLst/>
                                <a:latin typeface="Cambria Math" panose="02040503050406030204" pitchFamily="18" charset="0"/>
                              </a:rPr>
                            </m:ctrlPr>
                          </m:accPr>
                          <m:e>
                            <m:r>
                              <a:rPr lang="en-GB" i="1">
                                <a:latin typeface="Cambria Math" panose="02040503050406030204" pitchFamily="18" charset="0"/>
                                <a:ea typeface="SimSun" panose="02010600030101010101" pitchFamily="2" charset="-122"/>
                                <a:cs typeface="Times New Roman" panose="02020603050405020304" pitchFamily="18" charset="0"/>
                              </a:rPr>
                              <m:t>𝑥</m:t>
                            </m:r>
                          </m:e>
                        </m:acc>
                      </m:e>
                    </m:d>
                  </m:oMath>
                </a14:m>
                <a:r>
                  <a:rPr lang="en-US" dirty="0">
                    <a:latin typeface="Times New Roman" panose="02020603050405020304" pitchFamily="18" charset="0"/>
                    <a:ea typeface="SimSun" panose="02010600030101010101" pitchFamily="2" charset="-122"/>
                  </a:rPr>
                  <a:t>. The objective of KINN training will be still discovering the target function from available data in the form </a:t>
                </a:r>
                <a14:m>
                  <m:oMath xmlns:m="http://schemas.openxmlformats.org/officeDocument/2006/math">
                    <m:r>
                      <a:rPr lang="en-GB" i="1">
                        <a:latin typeface="Cambria Math" panose="02040503050406030204" pitchFamily="18" charset="0"/>
                        <a:ea typeface="SimSun" panose="02010600030101010101" pitchFamily="2" charset="-122"/>
                        <a:cs typeface="Times New Roman" panose="02020603050405020304" pitchFamily="18" charset="0"/>
                      </a:rPr>
                      <m:t>𝑦</m:t>
                    </m:r>
                    <m:r>
                      <a:rPr lang="en-GB" i="1">
                        <a:latin typeface="Cambria Math" panose="02040503050406030204" pitchFamily="18" charset="0"/>
                        <a:ea typeface="SimSun" panose="02010600030101010101" pitchFamily="2" charset="-122"/>
                        <a:cs typeface="Times New Roman" panose="02020603050405020304" pitchFamily="18" charset="0"/>
                      </a:rPr>
                      <m:t>=</m:t>
                    </m:r>
                    <m:r>
                      <a:rPr lang="en-GB" i="1">
                        <a:latin typeface="Cambria Math" panose="02040503050406030204" pitchFamily="18" charset="0"/>
                        <a:ea typeface="SimSun" panose="02010600030101010101" pitchFamily="2" charset="-122"/>
                        <a:cs typeface="Times New Roman" panose="02020603050405020304" pitchFamily="18" charset="0"/>
                      </a:rPr>
                      <m:t>𝑓</m:t>
                    </m:r>
                    <m:d>
                      <m:dPr>
                        <m:ctrlPr>
                          <a:rPr lang="fi-FI" i="1">
                            <a:effectLst/>
                            <a:latin typeface="Cambria Math" panose="02040503050406030204" pitchFamily="18" charset="0"/>
                          </a:rPr>
                        </m:ctrlPr>
                      </m:dPr>
                      <m:e>
                        <m:acc>
                          <m:accPr>
                            <m:chr m:val="⃗"/>
                            <m:ctrlPr>
                              <a:rPr lang="fi-FI" i="1">
                                <a:effectLst/>
                                <a:latin typeface="Cambria Math" panose="02040503050406030204" pitchFamily="18" charset="0"/>
                              </a:rPr>
                            </m:ctrlPr>
                          </m:accPr>
                          <m:e>
                            <m:r>
                              <a:rPr lang="en-GB" i="1">
                                <a:latin typeface="Cambria Math" panose="02040503050406030204" pitchFamily="18" charset="0"/>
                                <a:ea typeface="SimSun" panose="02010600030101010101" pitchFamily="2" charset="-122"/>
                                <a:cs typeface="Times New Roman" panose="02020603050405020304" pitchFamily="18" charset="0"/>
                              </a:rPr>
                              <m:t>𝑥</m:t>
                            </m:r>
                          </m:e>
                        </m:acc>
                        <m:r>
                          <a:rPr lang="en-GB"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effectLst/>
                                <a:latin typeface="Cambria Math" panose="02040503050406030204" pitchFamily="18" charset="0"/>
                              </a:rPr>
                            </m:ctrlPr>
                          </m:accPr>
                          <m:e>
                            <m:r>
                              <a:rPr lang="en-GB" i="1">
                                <a:latin typeface="Cambria Math" panose="02040503050406030204" pitchFamily="18" charset="0"/>
                                <a:ea typeface="SimSun" panose="02010600030101010101" pitchFamily="2" charset="-122"/>
                                <a:cs typeface="Times New Roman" panose="02020603050405020304" pitchFamily="18" charset="0"/>
                              </a:rPr>
                              <m:t>𝜃</m:t>
                            </m:r>
                          </m:e>
                        </m:acc>
                      </m:e>
                    </m:d>
                  </m:oMath>
                </a14:m>
                <a:r>
                  <a:rPr lang="en-GB" dirty="0">
                    <a:latin typeface="Times New Roman" panose="02020603050405020304" pitchFamily="18" charset="0"/>
                    <a:ea typeface="SimSun" panose="02010600030101010101" pitchFamily="2" charset="-122"/>
                  </a:rPr>
                  <a:t>, however, with respect to the prior knowledge constraint </a:t>
                </a:r>
                <a14:m>
                  <m:oMath xmlns:m="http://schemas.openxmlformats.org/officeDocument/2006/math">
                    <m:r>
                      <a:rPr lang="en-US" i="1">
                        <a:latin typeface="Cambria Math" panose="02040503050406030204" pitchFamily="18" charset="0"/>
                        <a:ea typeface="SimSun" panose="02010600030101010101" pitchFamily="2" charset="-122"/>
                        <a:cs typeface="Times New Roman" panose="02020603050405020304" pitchFamily="18" charset="0"/>
                      </a:rPr>
                      <m:t>ℱ</m:t>
                    </m:r>
                    <m:r>
                      <a:rPr lang="en-US" i="1">
                        <a:latin typeface="Cambria Math" panose="02040503050406030204" pitchFamily="18" charset="0"/>
                        <a:ea typeface="SimSun" panose="02010600030101010101" pitchFamily="2" charset="-122"/>
                        <a:cs typeface="Times New Roman" panose="02020603050405020304" pitchFamily="18" charset="0"/>
                      </a:rPr>
                      <m:t>(</m:t>
                    </m:r>
                    <m:r>
                      <a:rPr lang="en-US" i="1">
                        <a:latin typeface="Cambria Math" panose="02040503050406030204" pitchFamily="18" charset="0"/>
                        <a:ea typeface="SimSun" panose="02010600030101010101" pitchFamily="2" charset="-122"/>
                        <a:cs typeface="Times New Roman" panose="02020603050405020304" pitchFamily="18" charset="0"/>
                      </a:rPr>
                      <m:t>𝑦</m:t>
                    </m:r>
                    <m:r>
                      <a:rPr lang="en-US"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effectLst/>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𝑥</m:t>
                        </m:r>
                      </m:e>
                    </m:acc>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US" dirty="0">
                    <a:latin typeface="Times New Roman" panose="02020603050405020304" pitchFamily="18" charset="0"/>
                    <a:ea typeface="SimSun" panose="02010600030101010101" pitchFamily="2" charset="-122"/>
                  </a:rPr>
                  <a:t>. This can be achieved by making a complex loss function in backpropagation training, which sums up (with defined coefficients of importance) the loss related to the training data fitness to the target model </a:t>
                </a:r>
                <a:r>
                  <a:rPr lang="en-US" b="1" dirty="0">
                    <a:solidFill>
                      <a:srgbClr val="FF0000"/>
                    </a:solidFill>
                    <a:latin typeface="Times New Roman" panose="02020603050405020304" pitchFamily="18" charset="0"/>
                    <a:ea typeface="SimSun" panose="02010600030101010101" pitchFamily="2" charset="-122"/>
                  </a:rPr>
                  <a:t>(“Data” loss</a:t>
                </a:r>
                <a:r>
                  <a:rPr lang="en-US" dirty="0">
                    <a:latin typeface="Times New Roman" panose="02020603050405020304" pitchFamily="18" charset="0"/>
                    <a:ea typeface="SimSun" panose="02010600030101010101" pitchFamily="2" charset="-122"/>
                  </a:rPr>
                  <a:t>) and the loss related to the prior knowledge (</a:t>
                </a:r>
                <a:r>
                  <a:rPr lang="en-US" b="1" dirty="0">
                    <a:solidFill>
                      <a:srgbClr val="FF393E"/>
                    </a:solidFill>
                    <a:latin typeface="Times New Roman" panose="02020603050405020304" pitchFamily="18" charset="0"/>
                    <a:ea typeface="SimSun" panose="02010600030101010101" pitchFamily="2" charset="-122"/>
                  </a:rPr>
                  <a:t>“Knowledge” loss</a:t>
                </a:r>
                <a:r>
                  <a:rPr lang="en-US" dirty="0">
                    <a:latin typeface="Times New Roman" panose="02020603050405020304" pitchFamily="18" charset="0"/>
                    <a:ea typeface="SimSun" panose="02010600030101010101" pitchFamily="2" charset="-122"/>
                  </a:rPr>
                  <a:t>).</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7135" y="744713"/>
                <a:ext cx="4562573" cy="6046848"/>
              </a:xfrm>
              <a:prstGeom prst="rect">
                <a:avLst/>
              </a:prstGeom>
              <a:blipFill>
                <a:blip r:embed="rId3"/>
                <a:stretch>
                  <a:fillRect l="-1065" t="-402" r="-799" b="-402"/>
                </a:stretch>
              </a:blipFill>
              <a:ln w="19050">
                <a:solidFill>
                  <a:schemeClr val="tx1"/>
                </a:solidFill>
              </a:ln>
            </p:spPr>
            <p:txBody>
              <a:bodyPr/>
              <a:lstStyle/>
              <a:p>
                <a:r>
                  <a:rPr lang="en-US">
                    <a:noFill/>
                  </a:rPr>
                  <a:t> </a:t>
                </a:r>
              </a:p>
            </p:txBody>
          </p:sp>
        </mc:Fallback>
      </mc:AlternateContent>
      <p:sp>
        <p:nvSpPr>
          <p:cNvPr id="7" name="Rectangle 6"/>
          <p:cNvSpPr/>
          <p:nvPr/>
        </p:nvSpPr>
        <p:spPr>
          <a:xfrm>
            <a:off x="367139" y="110568"/>
            <a:ext cx="8673166" cy="561692"/>
          </a:xfrm>
          <a:prstGeom prst="rect">
            <a:avLst/>
          </a:prstGeom>
          <a:noFill/>
        </p:spPr>
        <p:txBody>
          <a:bodyPr wrap="square" lIns="68580" tIns="34290" rIns="68580" bIns="3429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Knowledge-Informed Neural Network (KINN)</a:t>
            </a:r>
            <a:endParaRPr lang="en-US" sz="3200" dirty="0">
              <a:ln w="0"/>
              <a:effectLst>
                <a:outerShdw blurRad="38100" dist="19050" dir="2700000" algn="tl" rotWithShape="0">
                  <a:schemeClr val="dk1">
                    <a:alpha val="40000"/>
                  </a:schemeClr>
                </a:outerShdw>
              </a:effectLst>
            </a:endParaRPr>
          </a:p>
        </p:txBody>
      </p:sp>
      <p:sp>
        <p:nvSpPr>
          <p:cNvPr id="8" name="Rectangle 7"/>
          <p:cNvSpPr/>
          <p:nvPr/>
        </p:nvSpPr>
        <p:spPr>
          <a:xfrm>
            <a:off x="5464130" y="5848405"/>
            <a:ext cx="5953425" cy="461665"/>
          </a:xfrm>
          <a:prstGeom prst="rect">
            <a:avLst/>
          </a:prstGeom>
        </p:spPr>
        <p:txBody>
          <a:bodyPr wrap="none">
            <a:spAutoFit/>
          </a:bodyPr>
          <a:lstStyle/>
          <a:p>
            <a:r>
              <a:rPr lang="en-US" sz="2400" b="1" dirty="0">
                <a:ln w="0"/>
                <a:solidFill>
                  <a:srgbClr val="FF0000"/>
                </a:solidFill>
                <a:effectLst>
                  <a:outerShdw blurRad="38100" dist="19050" dir="2700000" algn="tl" rotWithShape="0">
                    <a:schemeClr val="dk1">
                      <a:alpha val="40000"/>
                    </a:schemeClr>
                  </a:outerShdw>
                </a:effectLst>
              </a:rPr>
              <a:t>Beyond PINNs: “Informed Machine Learning”</a:t>
            </a:r>
            <a:endParaRPr lang="en-US" sz="2400" dirty="0"/>
          </a:p>
        </p:txBody>
      </p:sp>
      <p:sp>
        <p:nvSpPr>
          <p:cNvPr id="9" name="Rectangle 8"/>
          <p:cNvSpPr/>
          <p:nvPr/>
        </p:nvSpPr>
        <p:spPr>
          <a:xfrm>
            <a:off x="4873792" y="6217737"/>
            <a:ext cx="6994417" cy="369332"/>
          </a:xfrm>
          <a:prstGeom prst="rect">
            <a:avLst/>
          </a:prstGeom>
        </p:spPr>
        <p:txBody>
          <a:bodyPr wrap="square">
            <a:spAutoFit/>
          </a:bodyPr>
          <a:lstStyle/>
          <a:p>
            <a:r>
              <a:rPr lang="en-US" dirty="0">
                <a:hlinkClick r:id="rId4"/>
              </a:rPr>
              <a:t>https://ieeexplore.ieee.org/stamp/stamp.jsp?tp=&amp;arnumber=9429985</a:t>
            </a:r>
            <a:r>
              <a:rPr lang="en-US" dirty="0"/>
              <a:t> </a:t>
            </a:r>
          </a:p>
        </p:txBody>
      </p:sp>
    </p:spTree>
    <p:extLst>
      <p:ext uri="{BB962C8B-B14F-4D97-AF65-F5344CB8AC3E}">
        <p14:creationId xmlns:p14="http://schemas.microsoft.com/office/powerpoint/2010/main" val="353948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121" y="1350292"/>
            <a:ext cx="8144758" cy="4985980"/>
          </a:xfrm>
          <a:prstGeom prst="rect">
            <a:avLst/>
          </a:prstGeom>
        </p:spPr>
        <p:txBody>
          <a:bodyPr wrap="square">
            <a:spAutoFit/>
          </a:bodyPr>
          <a:lstStyle/>
          <a:p>
            <a:pPr algn="just"/>
            <a:r>
              <a:rPr lang="en-GB" sz="2000" dirty="0">
                <a:latin typeface="Times New Roman" panose="02020603050405020304" pitchFamily="18" charset="0"/>
                <a:ea typeface="SimSun" panose="02010600030101010101" pitchFamily="2" charset="-122"/>
              </a:rPr>
              <a:t>The success of current KINNs implementations shows that additional knowledge constraints from computational modelling analytics may improve traditional data-driven modelling by NNs (e.g., in PINNs). However, …</a:t>
            </a:r>
          </a:p>
          <a:p>
            <a:pPr algn="just"/>
            <a:endParaRPr lang="en-GB" sz="2400" dirty="0">
              <a:latin typeface="Times New Roman" panose="02020603050405020304" pitchFamily="18" charset="0"/>
              <a:ea typeface="SimSun" panose="02010600030101010101" pitchFamily="2" charset="-122"/>
            </a:endParaRPr>
          </a:p>
          <a:p>
            <a:pPr algn="just"/>
            <a:r>
              <a:rPr lang="en-GB" b="1" i="1" dirty="0">
                <a:solidFill>
                  <a:srgbClr val="7030A0"/>
                </a:solidFill>
                <a:latin typeface="Times New Roman" panose="02020603050405020304" pitchFamily="18" charset="0"/>
                <a:ea typeface="SimSun" panose="02010600030101010101" pitchFamily="2" charset="-122"/>
              </a:rPr>
              <a:t>… Would similar effects take place if we use constraints from conceptual modelling frameworks (e.g., ontology engineering)?</a:t>
            </a:r>
          </a:p>
          <a:p>
            <a:pPr algn="just"/>
            <a:endParaRPr lang="en-GB" b="1" i="1" dirty="0">
              <a:solidFill>
                <a:srgbClr val="7030A0"/>
              </a:solidFill>
              <a:latin typeface="Times New Roman" panose="02020603050405020304" pitchFamily="18" charset="0"/>
              <a:ea typeface="SimSun" panose="02010600030101010101" pitchFamily="2" charset="-122"/>
            </a:endParaRPr>
          </a:p>
          <a:p>
            <a:pPr algn="just"/>
            <a:r>
              <a:rPr lang="en-GB" b="1" i="1" dirty="0">
                <a:solidFill>
                  <a:srgbClr val="7030A0"/>
                </a:solidFill>
                <a:latin typeface="Times New Roman" panose="02020603050405020304" pitchFamily="18" charset="0"/>
                <a:ea typeface="SimSun" panose="02010600030101010101" pitchFamily="2" charset="-122"/>
              </a:rPr>
              <a:t>… Can we augment ML in general and NNs in particular by conceptual models and get benefits from the explainability of these models? </a:t>
            </a:r>
          </a:p>
          <a:p>
            <a:pPr algn="just"/>
            <a:endParaRPr lang="en-US" b="1" i="1" dirty="0">
              <a:solidFill>
                <a:srgbClr val="7030A0"/>
              </a:solidFill>
              <a:latin typeface="Times New Roman" panose="02020603050405020304" pitchFamily="18" charset="0"/>
              <a:ea typeface="SimSun" panose="02010600030101010101" pitchFamily="2" charset="-122"/>
            </a:endParaRPr>
          </a:p>
          <a:p>
            <a:pPr algn="just"/>
            <a:r>
              <a:rPr lang="en-US" b="1" i="1" dirty="0">
                <a:solidFill>
                  <a:srgbClr val="7030A0"/>
                </a:solidFill>
                <a:latin typeface="Times New Roman" panose="02020603050405020304" pitchFamily="18" charset="0"/>
                <a:ea typeface="SimSun" panose="02010600030101010101" pitchFamily="2" charset="-122"/>
              </a:rPr>
              <a:t>… Could knowledge from ontologies (taxonomies) be used to guide and improve NNs’ training from data?</a:t>
            </a:r>
          </a:p>
          <a:p>
            <a:pPr algn="just"/>
            <a:endParaRPr lang="en-US" b="1" i="1" dirty="0">
              <a:solidFill>
                <a:srgbClr val="7030A0"/>
              </a:solidFill>
              <a:latin typeface="Times New Roman" panose="02020603050405020304" pitchFamily="18" charset="0"/>
              <a:ea typeface="SimSun" panose="02010600030101010101" pitchFamily="2" charset="-122"/>
            </a:endParaRPr>
          </a:p>
          <a:p>
            <a:pPr algn="just"/>
            <a:r>
              <a:rPr lang="en-US" b="1" i="1" dirty="0">
                <a:solidFill>
                  <a:srgbClr val="7030A0"/>
                </a:solidFill>
                <a:latin typeface="Times New Roman" panose="02020603050405020304" pitchFamily="18" charset="0"/>
                <a:ea typeface="SimSun" panose="02010600030101010101" pitchFamily="2" charset="-122"/>
              </a:rPr>
              <a:t>… Would potential </a:t>
            </a:r>
            <a:r>
              <a:rPr lang="en-US" b="1" i="1" dirty="0">
                <a:solidFill>
                  <a:srgbClr val="FF0000"/>
                </a:solidFill>
                <a:latin typeface="Times New Roman" panose="02020603050405020304" pitchFamily="18" charset="0"/>
                <a:ea typeface="SimSun" panose="02010600030101010101" pitchFamily="2" charset="-122"/>
              </a:rPr>
              <a:t>taxonomy-informed NNs</a:t>
            </a:r>
            <a:r>
              <a:rPr lang="en-US" b="1" i="1" dirty="0">
                <a:solidFill>
                  <a:srgbClr val="7030A0"/>
                </a:solidFill>
                <a:latin typeface="Times New Roman" panose="02020603050405020304" pitchFamily="18" charset="0"/>
                <a:ea typeface="SimSun" panose="02010600030101010101" pitchFamily="2" charset="-122"/>
              </a:rPr>
              <a:t> </a:t>
            </a:r>
            <a:r>
              <a:rPr lang="en-US" b="1" dirty="0">
                <a:solidFill>
                  <a:srgbClr val="7030A0"/>
                </a:solidFill>
                <a:latin typeface="Times New Roman" panose="02020603050405020304" pitchFamily="18" charset="0"/>
                <a:ea typeface="SimSun" panose="02010600030101010101" pitchFamily="2" charset="-122"/>
              </a:rPr>
              <a:t>(</a:t>
            </a:r>
            <a:r>
              <a:rPr lang="en-US" b="1" dirty="0">
                <a:solidFill>
                  <a:srgbClr val="FF393E"/>
                </a:solidFill>
                <a:latin typeface="Times New Roman" panose="02020603050405020304" pitchFamily="18" charset="0"/>
                <a:ea typeface="SimSun" panose="02010600030101010101" pitchFamily="2" charset="-122"/>
              </a:rPr>
              <a:t>TINNs</a:t>
            </a:r>
            <a:r>
              <a:rPr lang="en-US" b="1" dirty="0">
                <a:solidFill>
                  <a:srgbClr val="7030A0"/>
                </a:solidFill>
                <a:latin typeface="Times New Roman" panose="02020603050405020304" pitchFamily="18" charset="0"/>
                <a:ea typeface="SimSun" panose="02010600030101010101" pitchFamily="2" charset="-122"/>
              </a:rPr>
              <a:t>) </a:t>
            </a:r>
            <a:r>
              <a:rPr lang="en-US" b="1" i="1" dirty="0">
                <a:solidFill>
                  <a:srgbClr val="7030A0"/>
                </a:solidFill>
                <a:latin typeface="Times New Roman" panose="02020603050405020304" pitchFamily="18" charset="0"/>
                <a:ea typeface="SimSun" panose="02010600030101010101" pitchFamily="2" charset="-122"/>
              </a:rPr>
              <a:t>become a reasonable concept and architecture for the informed ML?</a:t>
            </a:r>
          </a:p>
          <a:p>
            <a:pPr algn="just"/>
            <a:endParaRPr lang="en-US" b="1" i="1" dirty="0">
              <a:solidFill>
                <a:srgbClr val="7030A0"/>
              </a:solidFill>
              <a:latin typeface="Times New Roman" panose="02020603050405020304" pitchFamily="18" charset="0"/>
              <a:ea typeface="SimSun" panose="02010600030101010101" pitchFamily="2" charset="-122"/>
            </a:endParaRPr>
          </a:p>
          <a:p>
            <a:pPr algn="just"/>
            <a:r>
              <a:rPr lang="en-US" b="1" i="1" dirty="0">
                <a:solidFill>
                  <a:srgbClr val="7030A0"/>
                </a:solidFill>
                <a:latin typeface="Times New Roman" panose="02020603050405020304" pitchFamily="18" charset="0"/>
                <a:ea typeface="SimSun" panose="02010600030101010101" pitchFamily="2" charset="-122"/>
              </a:rPr>
              <a:t>… How can TINNs be potentially useful for Industry 4.0 and smart manufacturing? </a:t>
            </a:r>
          </a:p>
        </p:txBody>
      </p:sp>
      <p:sp>
        <p:nvSpPr>
          <p:cNvPr id="5" name="Rectangle 4"/>
          <p:cNvSpPr/>
          <p:nvPr/>
        </p:nvSpPr>
        <p:spPr>
          <a:xfrm>
            <a:off x="1093003" y="101141"/>
            <a:ext cx="9964638" cy="1177245"/>
          </a:xfrm>
          <a:prstGeom prst="rect">
            <a:avLst/>
          </a:prstGeom>
          <a:noFill/>
        </p:spPr>
        <p:txBody>
          <a:bodyPr wrap="square" lIns="68580" tIns="34290" rIns="68580" bIns="34290">
            <a:spAutoFit/>
          </a:bodyPr>
          <a:lstStyle/>
          <a:p>
            <a:pPr algn="ctr"/>
            <a:r>
              <a:rPr lang="en-US" sz="3600" b="1" dirty="0">
                <a:ln w="0"/>
                <a:solidFill>
                  <a:srgbClr val="FF0000"/>
                </a:solidFill>
                <a:effectLst>
                  <a:outerShdw blurRad="38100" dist="19050" dir="2700000" algn="tl" rotWithShape="0">
                    <a:schemeClr val="dk1">
                      <a:alpha val="40000"/>
                    </a:schemeClr>
                  </a:outerShdw>
                </a:effectLst>
              </a:rPr>
              <a:t>Adding awareness from conceptual modelling: Objectives of our study</a:t>
            </a:r>
            <a:endParaRPr lang="en-US" sz="3600" dirty="0">
              <a:ln w="0"/>
              <a:effectLst>
                <a:outerShdw blurRad="38100" dist="19050" dir="2700000" algn="tl" rotWithShape="0">
                  <a:schemeClr val="dk1">
                    <a:alpha val="40000"/>
                  </a:schemeClr>
                </a:outerShdw>
              </a:effectLst>
            </a:endParaRPr>
          </a:p>
        </p:txBody>
      </p:sp>
      <p:grpSp>
        <p:nvGrpSpPr>
          <p:cNvPr id="8" name="Group 7"/>
          <p:cNvGrpSpPr/>
          <p:nvPr/>
        </p:nvGrpSpPr>
        <p:grpSpPr>
          <a:xfrm>
            <a:off x="8425011" y="1569892"/>
            <a:ext cx="3653869" cy="4971703"/>
            <a:chOff x="8472146" y="1569892"/>
            <a:chExt cx="3653869" cy="4971703"/>
          </a:xfrm>
        </p:grpSpPr>
        <p:pic>
          <p:nvPicPr>
            <p:cNvPr id="6" name="Picture 5"/>
            <p:cNvPicPr>
              <a:picLocks noChangeAspect="1"/>
            </p:cNvPicPr>
            <p:nvPr/>
          </p:nvPicPr>
          <p:blipFill>
            <a:blip r:embed="rId2"/>
            <a:stretch>
              <a:fillRect/>
            </a:stretch>
          </p:blipFill>
          <p:spPr>
            <a:xfrm>
              <a:off x="8700940" y="4653787"/>
              <a:ext cx="3425075" cy="18878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146" y="1569892"/>
              <a:ext cx="3623950" cy="2992681"/>
            </a:xfrm>
            <a:prstGeom prst="rect">
              <a:avLst/>
            </a:prstGeom>
          </p:spPr>
        </p:pic>
      </p:grpSp>
    </p:spTree>
    <p:extLst>
      <p:ext uri="{BB962C8B-B14F-4D97-AF65-F5344CB8AC3E}">
        <p14:creationId xmlns:p14="http://schemas.microsoft.com/office/powerpoint/2010/main" val="169814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976" y="60976"/>
            <a:ext cx="11990895" cy="584775"/>
          </a:xfrm>
          <a:prstGeom prst="rect">
            <a:avLst/>
          </a:prstGeom>
        </p:spPr>
        <p:txBody>
          <a:bodyPr wrap="square">
            <a:spAutoFit/>
          </a:bodyPr>
          <a:lstStyle/>
          <a:p>
            <a:r>
              <a:rPr lang="en-GB" sz="3200" b="1" dirty="0">
                <a:ln w="0"/>
                <a:solidFill>
                  <a:srgbClr val="FF0000"/>
                </a:solidFill>
                <a:effectLst>
                  <a:outerShdw blurRad="38100" dist="19050" dir="2700000" algn="tl" rotWithShape="0">
                    <a:schemeClr val="dk1">
                      <a:alpha val="40000"/>
                    </a:schemeClr>
                  </a:outerShdw>
                </a:effectLst>
              </a:rPr>
              <a:t>Adding Awareness of Class-Subclass Hierarchies to Neural Networks </a:t>
            </a:r>
            <a:endParaRPr lang="en-US" sz="3200" b="1" dirty="0">
              <a:ln w="0"/>
              <a:solidFill>
                <a:srgbClr val="FF0000"/>
              </a:solidFill>
              <a:effectLst>
                <a:outerShdw blurRad="38100" dist="19050" dir="2700000" algn="tl" rotWithShape="0">
                  <a:schemeClr val="dk1">
                    <a:alpha val="40000"/>
                  </a:schemeClr>
                </a:outerShdw>
              </a:effectLst>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447934" y="645751"/>
            <a:ext cx="5677459" cy="5887022"/>
          </a:xfrm>
          <a:prstGeom prst="rect">
            <a:avLst/>
          </a:prstGeom>
          <a:noFill/>
          <a:ln>
            <a:noFill/>
          </a:ln>
        </p:spPr>
      </p:pic>
      <p:sp>
        <p:nvSpPr>
          <p:cNvPr id="6" name="Rectangle 5"/>
          <p:cNvSpPr/>
          <p:nvPr/>
        </p:nvSpPr>
        <p:spPr>
          <a:xfrm>
            <a:off x="84842" y="839917"/>
            <a:ext cx="6221692" cy="4721805"/>
          </a:xfrm>
          <a:prstGeom prst="rect">
            <a:avLst/>
          </a:prstGeom>
          <a:solidFill>
            <a:schemeClr val="bg1">
              <a:lumMod val="85000"/>
            </a:schemeClr>
          </a:solidFill>
          <a:ln w="25400">
            <a:solidFill>
              <a:schemeClr val="tx1"/>
            </a:solidFill>
          </a:ln>
        </p:spPr>
        <p:txBody>
          <a:bodyPr wrap="square">
            <a:spAutoFit/>
          </a:bodyPr>
          <a:lstStyle/>
          <a:p>
            <a:pPr indent="171450" algn="just">
              <a:spcAft>
                <a:spcPts val="100"/>
              </a:spcAft>
            </a:pPr>
            <a:r>
              <a:rPr lang="en-US" dirty="0">
                <a:latin typeface="Times New Roman" panose="02020603050405020304" pitchFamily="18" charset="0"/>
                <a:ea typeface="Calibri" panose="020F0502020204030204" pitchFamily="34" charset="0"/>
              </a:rPr>
              <a:t>Assume that we have a simple taxonomy, which can be defined using conceptual modelling terms from RDF/RDFS (N3 notation; </a:t>
            </a:r>
            <a:r>
              <a:rPr lang="en-US" dirty="0">
                <a:latin typeface="Times New Roman" panose="02020603050405020304" pitchFamily="18" charset="0"/>
                <a:ea typeface="Calibri" panose="020F0502020204030204" pitchFamily="34" charset="0"/>
                <a:hlinkClick r:id="rId3"/>
              </a:rPr>
              <a:t>https://www.w3.org/TeamSubmission/n3/</a:t>
            </a:r>
            <a:r>
              <a:rPr lang="en-US" dirty="0">
                <a:latin typeface="Times New Roman" panose="02020603050405020304" pitchFamily="18" charset="0"/>
                <a:ea typeface="Calibri" panose="020F0502020204030204" pitchFamily="34" charset="0"/>
              </a:rPr>
              <a:t>) language as follows:</a:t>
            </a:r>
            <a:endParaRPr lang="fi-FI" dirty="0">
              <a:latin typeface="Times New Roman" panose="02020603050405020304" pitchFamily="18" charset="0"/>
              <a:ea typeface="Calibri" panose="020F0502020204030204" pitchFamily="34" charset="0"/>
            </a:endParaRPr>
          </a:p>
          <a:p>
            <a:endParaRPr lang="en-US" sz="800" dirty="0">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@prefix  rdfs:  &lt;http://www.w3.org/2000/01/rdf-schema#&gt; .</a:t>
            </a:r>
            <a:endParaRPr lang="fi-FI" dirty="0">
              <a:solidFill>
                <a:srgbClr val="7030A0"/>
              </a:solidFill>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:DOMAIN   a  rdfs:Class .</a:t>
            </a:r>
          </a:p>
          <a:p>
            <a:pPr>
              <a:spcAft>
                <a:spcPts val="600"/>
              </a:spcAft>
            </a:pPr>
            <a:r>
              <a:rPr lang="en-US" dirty="0">
                <a:solidFill>
                  <a:srgbClr val="7030A0"/>
                </a:solidFill>
                <a:latin typeface="Times New Roman" panose="02020603050405020304" pitchFamily="18" charset="0"/>
                <a:ea typeface="SimSun" panose="02010600030101010101" pitchFamily="2" charset="-122"/>
              </a:rPr>
              <a:t>:CLASS1     a  rdfs:Class ;  rdfs:subClassOf   :DOMAIN .</a:t>
            </a:r>
            <a:r>
              <a:rPr lang="fi-FI" dirty="0">
                <a:solidFill>
                  <a:srgbClr val="7030A0"/>
                </a:solidFill>
                <a:latin typeface="Times New Roman" panose="02020603050405020304" pitchFamily="18" charset="0"/>
                <a:ea typeface="SimSun" panose="02010600030101010101" pitchFamily="2" charset="-122"/>
              </a:rPr>
              <a:t> </a:t>
            </a:r>
          </a:p>
          <a:p>
            <a:pPr>
              <a:spcAft>
                <a:spcPts val="600"/>
              </a:spcAft>
            </a:pPr>
            <a:r>
              <a:rPr lang="en-US" dirty="0">
                <a:solidFill>
                  <a:srgbClr val="7030A0"/>
                </a:solidFill>
                <a:latin typeface="Times New Roman" panose="02020603050405020304" pitchFamily="18" charset="0"/>
                <a:ea typeface="SimSun" panose="02010600030101010101" pitchFamily="2" charset="-122"/>
              </a:rPr>
              <a:t>:CLASS2     a  rdfs:Class ;  rdfs:subClassOf   :DOMAIN .</a:t>
            </a:r>
            <a:endParaRPr lang="fi-FI" dirty="0">
              <a:solidFill>
                <a:srgbClr val="7030A0"/>
              </a:solidFill>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:CLASS1.1  a  rdfs:Class ;  rdfs:subClassOf   :CLASS1 .  :CLASS1.2  a  rdfs:Class ;  rdfs:subClassOf   :CLASS1 .</a:t>
            </a:r>
            <a:endParaRPr lang="fi-FI" dirty="0">
              <a:solidFill>
                <a:srgbClr val="7030A0"/>
              </a:solidFill>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:CLASS1.3  a  rdfs:Class ;  rdfs:subClassOf   :CLASS1 .</a:t>
            </a:r>
            <a:endParaRPr lang="fi-FI" dirty="0">
              <a:solidFill>
                <a:srgbClr val="7030A0"/>
              </a:solidFill>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:CLASS2.1  a  rdfs:Class ;  rdfs:subClassOf   :CLASS2 .  :CLASS2.2  a  rdfs:Class ;  rdfs:subClassOf   :CLASS2 .</a:t>
            </a:r>
            <a:endParaRPr lang="fi-FI" dirty="0">
              <a:solidFill>
                <a:srgbClr val="7030A0"/>
              </a:solidFill>
              <a:latin typeface="Times New Roman" panose="02020603050405020304" pitchFamily="18" charset="0"/>
              <a:ea typeface="SimSun" panose="02010600030101010101" pitchFamily="2" charset="-122"/>
            </a:endParaRPr>
          </a:p>
          <a:p>
            <a:pPr>
              <a:spcAft>
                <a:spcPts val="600"/>
              </a:spcAft>
            </a:pPr>
            <a:r>
              <a:rPr lang="en-US" dirty="0">
                <a:solidFill>
                  <a:srgbClr val="7030A0"/>
                </a:solidFill>
                <a:latin typeface="Times New Roman" panose="02020603050405020304" pitchFamily="18" charset="0"/>
                <a:ea typeface="SimSun" panose="02010600030101010101" pitchFamily="2" charset="-122"/>
              </a:rPr>
              <a:t>:CLASS2.3  a  rdfs:Class ;  rdfs:subClassOf   :CLASS2 .</a:t>
            </a:r>
          </a:p>
          <a:p>
            <a:r>
              <a:rPr lang="en-US" dirty="0">
                <a:solidFill>
                  <a:srgbClr val="7030A0"/>
                </a:solidFill>
                <a:latin typeface="Times New Roman" panose="02020603050405020304" pitchFamily="18" charset="0"/>
                <a:ea typeface="SimSun" panose="02010600030101010101" pitchFamily="2" charset="-122"/>
              </a:rPr>
              <a:t>:CLASS2.4  a  rdfs:Class ;  rdfs:subClassOf   :CLASS2 . </a:t>
            </a:r>
            <a:r>
              <a:rPr lang="en-US" dirty="0">
                <a:latin typeface="Times New Roman" panose="02020603050405020304" pitchFamily="18" charset="0"/>
                <a:ea typeface="SimSun" panose="02010600030101010101" pitchFamily="2" charset="-122"/>
              </a:rPr>
              <a:t>…</a:t>
            </a:r>
            <a:endParaRPr lang="fi-FI" dirty="0">
              <a:latin typeface="Times New Roman" panose="02020603050405020304" pitchFamily="18" charset="0"/>
              <a:ea typeface="SimSun" panose="02010600030101010101" pitchFamily="2" charset="-122"/>
            </a:endParaRPr>
          </a:p>
        </p:txBody>
      </p:sp>
      <p:sp>
        <p:nvSpPr>
          <p:cNvPr id="7" name="Rectangle 6"/>
          <p:cNvSpPr/>
          <p:nvPr/>
        </p:nvSpPr>
        <p:spPr>
          <a:xfrm>
            <a:off x="669303" y="5650388"/>
            <a:ext cx="8955464" cy="1169551"/>
          </a:xfrm>
          <a:prstGeom prst="rect">
            <a:avLst/>
          </a:prstGeom>
        </p:spPr>
        <p:txBody>
          <a:bodyPr wrap="square">
            <a:spAutoFit/>
          </a:bodyPr>
          <a:lstStyle/>
          <a:p>
            <a:pPr algn="just"/>
            <a:r>
              <a:rPr lang="en-GB" sz="1400" dirty="0">
                <a:latin typeface="Times New Roman" panose="02020603050405020304" pitchFamily="18" charset="0"/>
                <a:ea typeface="SimSun" panose="02010600030101010101" pitchFamily="2" charset="-122"/>
              </a:rPr>
              <a:t>The training schema of TINN originated from simple taxonomy awareness is illustrated: (a) example of a taxonomy (class-subclass hierarchy of classes in the taxonomy); (b) the NN classifier B, which is currently being trained to label samples into 7 classes (lower level of the taxonomy) benefits from the NN classifier B trained to label the same instances into 2 classes of the upper level of the taxonomy. Classifier A contributes to the performance of classifier B by sharing part of its loss regarding the same input sample (e.g., some input training sample with two true labels, CLASS2 and CLASS2.3).</a:t>
            </a:r>
            <a:endParaRPr lang="en-US" sz="1400" dirty="0"/>
          </a:p>
        </p:txBody>
      </p:sp>
    </p:spTree>
    <p:extLst>
      <p:ext uri="{BB962C8B-B14F-4D97-AF65-F5344CB8AC3E}">
        <p14:creationId xmlns:p14="http://schemas.microsoft.com/office/powerpoint/2010/main" val="2437618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3417" y="56558"/>
            <a:ext cx="4446279" cy="6740167"/>
          </a:xfrm>
          <a:prstGeom prst="rect">
            <a:avLst/>
          </a:prstGeom>
          <a:noFill/>
          <a:ln>
            <a:noFill/>
          </a:ln>
        </p:spPr>
      </p:pic>
      <p:sp>
        <p:nvSpPr>
          <p:cNvPr id="5" name="Rectangle 4"/>
          <p:cNvSpPr/>
          <p:nvPr/>
        </p:nvSpPr>
        <p:spPr>
          <a:xfrm>
            <a:off x="37706" y="51549"/>
            <a:ext cx="7635711" cy="1077218"/>
          </a:xfrm>
          <a:prstGeom prst="rect">
            <a:avLst/>
          </a:prstGeom>
        </p:spPr>
        <p:txBody>
          <a:bodyPr wrap="square">
            <a:spAutoFit/>
          </a:bodyPr>
          <a:lstStyle/>
          <a:p>
            <a:r>
              <a:rPr lang="en-GB" sz="3200" b="1" dirty="0">
                <a:ln w="0"/>
                <a:solidFill>
                  <a:srgbClr val="FF0000"/>
                </a:solidFill>
                <a:effectLst>
                  <a:outerShdw blurRad="38100" dist="19050" dir="2700000" algn="tl" rotWithShape="0">
                    <a:schemeClr val="dk1">
                      <a:alpha val="40000"/>
                    </a:schemeClr>
                  </a:outerShdw>
                </a:effectLst>
              </a:rPr>
              <a:t>Awareness of more complex taxonomy with multiple inheritance to Neural Networks </a:t>
            </a:r>
            <a:endParaRPr lang="en-US" sz="3200" b="1" dirty="0">
              <a:ln w="0"/>
              <a:solidFill>
                <a:srgbClr val="FF0000"/>
              </a:solidFill>
              <a:effectLst>
                <a:outerShdw blurRad="38100" dist="19050" dir="2700000" algn="tl" rotWithShape="0">
                  <a:schemeClr val="dk1">
                    <a:alpha val="40000"/>
                  </a:schemeClr>
                </a:outerShdw>
              </a:effectLst>
            </a:endParaRPr>
          </a:p>
        </p:txBody>
      </p:sp>
      <p:sp>
        <p:nvSpPr>
          <p:cNvPr id="6" name="Rectangle 5"/>
          <p:cNvSpPr/>
          <p:nvPr/>
        </p:nvSpPr>
        <p:spPr>
          <a:xfrm>
            <a:off x="136687" y="3526059"/>
            <a:ext cx="7437750" cy="2939266"/>
          </a:xfrm>
          <a:prstGeom prst="rect">
            <a:avLst/>
          </a:prstGeom>
        </p:spPr>
        <p:txBody>
          <a:bodyPr wrap="square">
            <a:spAutoFit/>
          </a:bodyPr>
          <a:lstStyle/>
          <a:p>
            <a:pPr algn="just"/>
            <a:r>
              <a:rPr lang="en-GB" dirty="0">
                <a:latin typeface="Times New Roman" panose="02020603050405020304" pitchFamily="18" charset="0"/>
                <a:ea typeface="SimSun" panose="02010600030101010101" pitchFamily="2" charset="-122"/>
              </a:rPr>
              <a:t>The training schema of the TINN originated from taxonomy (with multiple inheritance) awareness is illustrated:</a:t>
            </a:r>
          </a:p>
          <a:p>
            <a:pPr marL="342900" indent="-342900" algn="just">
              <a:spcBef>
                <a:spcPts val="600"/>
              </a:spcBef>
              <a:buAutoNum type="alphaLcParenBoth"/>
            </a:pPr>
            <a:r>
              <a:rPr lang="en-GB" dirty="0">
                <a:latin typeface="Times New Roman" panose="02020603050405020304" pitchFamily="18" charset="0"/>
                <a:ea typeface="SimSun" panose="02010600030101010101" pitchFamily="2" charset="-122"/>
              </a:rPr>
              <a:t>example of a taxonomy (class-subclass hierarchy of classes in the taxonomy);</a:t>
            </a:r>
          </a:p>
          <a:p>
            <a:pPr marL="342900" indent="-342900" algn="just">
              <a:buAutoNum type="alphaLcParenBoth"/>
            </a:pPr>
            <a:r>
              <a:rPr lang="en-GB" dirty="0">
                <a:latin typeface="Times New Roman" panose="02020603050405020304" pitchFamily="18" charset="0"/>
                <a:ea typeface="SimSun" panose="02010600030101010101" pitchFamily="2" charset="-122"/>
              </a:rPr>
              <a:t>the NN classifier C, which is currently being trained to label data samples into 3 classes (lower level of the taxonomy) benefits from the NN classifiers B1 and B2 trained to label the same instances into two different groups of 3 classes each of the upper level of the taxonomy. In addition, the classifiers A1 and A2 from the higher level contribute indirectly to classifier C. The construction of overall loss (LOSS) for C is illustrated.</a:t>
            </a:r>
            <a:endParaRPr lang="en-US" dirty="0"/>
          </a:p>
        </p:txBody>
      </p:sp>
      <p:sp>
        <p:nvSpPr>
          <p:cNvPr id="7" name="Rectangle 6"/>
          <p:cNvSpPr/>
          <p:nvPr/>
        </p:nvSpPr>
        <p:spPr>
          <a:xfrm>
            <a:off x="103695" y="1138629"/>
            <a:ext cx="7484882" cy="2108269"/>
          </a:xfrm>
          <a:prstGeom prst="rect">
            <a:avLst/>
          </a:prstGeom>
          <a:solidFill>
            <a:schemeClr val="bg1">
              <a:lumMod val="85000"/>
            </a:schemeClr>
          </a:solidFill>
          <a:ln w="25400">
            <a:solidFill>
              <a:schemeClr val="tx1"/>
            </a:solidFill>
          </a:ln>
        </p:spPr>
        <p:txBody>
          <a:bodyPr wrap="square">
            <a:spAutoFit/>
          </a:bodyPr>
          <a:lstStyle/>
          <a:p>
            <a:pPr>
              <a:spcBef>
                <a:spcPts val="200"/>
              </a:spcBef>
            </a:pPr>
            <a:r>
              <a:rPr lang="en-US" dirty="0">
                <a:solidFill>
                  <a:srgbClr val="7030A0"/>
                </a:solidFill>
                <a:latin typeface="Times New Roman" panose="02020603050405020304" pitchFamily="18" charset="0"/>
                <a:ea typeface="SimSun" panose="02010600030101010101" pitchFamily="2" charset="-122"/>
              </a:rPr>
              <a:t>…</a:t>
            </a:r>
          </a:p>
          <a:p>
            <a:pPr>
              <a:spcBef>
                <a:spcPts val="200"/>
              </a:spcBef>
            </a:pPr>
            <a:r>
              <a:rPr lang="en-US" dirty="0">
                <a:solidFill>
                  <a:srgbClr val="7030A0"/>
                </a:solidFill>
                <a:latin typeface="Times New Roman" panose="02020603050405020304" pitchFamily="18" charset="0"/>
                <a:ea typeface="SimSun" panose="02010600030101010101" pitchFamily="2" charset="-122"/>
              </a:rPr>
              <a:t>:CLASS_C</a:t>
            </a:r>
            <a:r>
              <a:rPr lang="en-US" baseline="-25000" dirty="0">
                <a:solidFill>
                  <a:srgbClr val="7030A0"/>
                </a:solidFill>
                <a:latin typeface="Times New Roman" panose="02020603050405020304" pitchFamily="18" charset="0"/>
                <a:ea typeface="SimSun" panose="02010600030101010101" pitchFamily="2" charset="-122"/>
              </a:rPr>
              <a:t>i</a:t>
            </a:r>
            <a:r>
              <a:rPr lang="en-US" dirty="0">
                <a:solidFill>
                  <a:srgbClr val="7030A0"/>
                </a:solidFill>
                <a:latin typeface="Times New Roman" panose="02020603050405020304" pitchFamily="18" charset="0"/>
                <a:ea typeface="SimSun" panose="02010600030101010101" pitchFamily="2" charset="-122"/>
              </a:rPr>
              <a:t>    rdfs:subClassOf   :CLASS_B1</a:t>
            </a:r>
            <a:r>
              <a:rPr lang="en-US" baseline="-25000" dirty="0">
                <a:solidFill>
                  <a:srgbClr val="7030A0"/>
                </a:solidFill>
                <a:latin typeface="Times New Roman" panose="02020603050405020304" pitchFamily="18" charset="0"/>
                <a:ea typeface="SimSun" panose="02010600030101010101" pitchFamily="2" charset="-122"/>
              </a:rPr>
              <a:t>j</a:t>
            </a:r>
            <a:r>
              <a:rPr lang="en-US" dirty="0">
                <a:solidFill>
                  <a:srgbClr val="7030A0"/>
                </a:solidFill>
                <a:latin typeface="Times New Roman" panose="02020603050405020304" pitchFamily="18" charset="0"/>
                <a:ea typeface="SimSun" panose="02010600030101010101" pitchFamily="2" charset="-122"/>
              </a:rPr>
              <a:t> ; rdfs:subClassOf  :CLASS_B2</a:t>
            </a:r>
            <a:r>
              <a:rPr lang="en-US" baseline="-25000" dirty="0">
                <a:solidFill>
                  <a:srgbClr val="7030A0"/>
                </a:solidFill>
                <a:latin typeface="Times New Roman" panose="02020603050405020304" pitchFamily="18" charset="0"/>
                <a:ea typeface="SimSun" panose="02010600030101010101" pitchFamily="2" charset="-122"/>
              </a:rPr>
              <a:t>k</a:t>
            </a:r>
            <a:r>
              <a:rPr lang="en-US" dirty="0">
                <a:solidFill>
                  <a:srgbClr val="7030A0"/>
                </a:solidFill>
                <a:latin typeface="Times New Roman" panose="02020603050405020304" pitchFamily="18" charset="0"/>
                <a:ea typeface="SimSun" panose="02010600030101010101" pitchFamily="2" charset="-122"/>
              </a:rPr>
              <a:t> .</a:t>
            </a:r>
          </a:p>
          <a:p>
            <a:r>
              <a:rPr lang="en-US" dirty="0">
                <a:solidFill>
                  <a:srgbClr val="7030A0"/>
                </a:solidFill>
                <a:latin typeface="Times New Roman" panose="02020603050405020304" pitchFamily="18" charset="0"/>
                <a:ea typeface="SimSun" panose="02010600030101010101" pitchFamily="2" charset="-122"/>
              </a:rPr>
              <a:t>:CLASS_B1</a:t>
            </a:r>
            <a:r>
              <a:rPr lang="en-US" baseline="-25000" dirty="0">
                <a:solidFill>
                  <a:srgbClr val="7030A0"/>
                </a:solidFill>
                <a:latin typeface="Times New Roman" panose="02020603050405020304" pitchFamily="18" charset="0"/>
                <a:ea typeface="SimSun" panose="02010600030101010101" pitchFamily="2" charset="-122"/>
              </a:rPr>
              <a:t>j</a:t>
            </a:r>
            <a:r>
              <a:rPr lang="en-US" dirty="0">
                <a:solidFill>
                  <a:srgbClr val="7030A0"/>
                </a:solidFill>
                <a:latin typeface="Times New Roman" panose="02020603050405020304" pitchFamily="18" charset="0"/>
                <a:ea typeface="SimSun" panose="02010600030101010101" pitchFamily="2" charset="-122"/>
              </a:rPr>
              <a:t>  rdfs:subClassOf   :CLASS_A1</a:t>
            </a:r>
            <a:r>
              <a:rPr lang="en-US" baseline="-25000" dirty="0">
                <a:solidFill>
                  <a:srgbClr val="7030A0"/>
                </a:solidFill>
                <a:latin typeface="Times New Roman" panose="02020603050405020304" pitchFamily="18" charset="0"/>
                <a:ea typeface="SimSun" panose="02010600030101010101" pitchFamily="2" charset="-122"/>
              </a:rPr>
              <a:t>s</a:t>
            </a:r>
            <a:r>
              <a:rPr lang="en-US" dirty="0">
                <a:solidFill>
                  <a:srgbClr val="7030A0"/>
                </a:solidFill>
                <a:latin typeface="Times New Roman" panose="02020603050405020304" pitchFamily="18" charset="0"/>
                <a:ea typeface="SimSun" panose="02010600030101010101" pitchFamily="2" charset="-122"/>
              </a:rPr>
              <a:t> . </a:t>
            </a:r>
          </a:p>
          <a:p>
            <a:r>
              <a:rPr lang="en-US" dirty="0">
                <a:solidFill>
                  <a:srgbClr val="7030A0"/>
                </a:solidFill>
                <a:latin typeface="Times New Roman" panose="02020603050405020304" pitchFamily="18" charset="0"/>
                <a:ea typeface="SimSun" panose="02010600030101010101" pitchFamily="2" charset="-122"/>
              </a:rPr>
              <a:t>:CLASS_B2</a:t>
            </a:r>
            <a:r>
              <a:rPr lang="en-US" baseline="-25000" dirty="0">
                <a:solidFill>
                  <a:srgbClr val="7030A0"/>
                </a:solidFill>
                <a:latin typeface="Times New Roman" panose="02020603050405020304" pitchFamily="18" charset="0"/>
                <a:ea typeface="SimSun" panose="02010600030101010101" pitchFamily="2" charset="-122"/>
              </a:rPr>
              <a:t>k </a:t>
            </a:r>
            <a:r>
              <a:rPr lang="en-US" dirty="0">
                <a:solidFill>
                  <a:srgbClr val="7030A0"/>
                </a:solidFill>
                <a:latin typeface="Times New Roman" panose="02020603050405020304" pitchFamily="18" charset="0"/>
                <a:ea typeface="SimSun" panose="02010600030101010101" pitchFamily="2" charset="-122"/>
              </a:rPr>
              <a:t> rdfs:subClassOf   :CLASS_A2</a:t>
            </a:r>
            <a:r>
              <a:rPr lang="en-US" baseline="-25000" dirty="0">
                <a:solidFill>
                  <a:srgbClr val="7030A0"/>
                </a:solidFill>
                <a:latin typeface="Times New Roman" panose="02020603050405020304" pitchFamily="18" charset="0"/>
                <a:ea typeface="SimSun" panose="02010600030101010101" pitchFamily="2" charset="-122"/>
              </a:rPr>
              <a:t>t</a:t>
            </a:r>
            <a:r>
              <a:rPr lang="en-US" dirty="0">
                <a:solidFill>
                  <a:srgbClr val="7030A0"/>
                </a:solidFill>
                <a:latin typeface="Times New Roman" panose="02020603050405020304" pitchFamily="18" charset="0"/>
                <a:ea typeface="SimSun" panose="02010600030101010101" pitchFamily="2" charset="-122"/>
              </a:rPr>
              <a:t> .</a:t>
            </a:r>
            <a:endParaRPr lang="fi-FI" dirty="0">
              <a:solidFill>
                <a:srgbClr val="7030A0"/>
              </a:solidFill>
              <a:latin typeface="Times New Roman" panose="02020603050405020304" pitchFamily="18" charset="0"/>
              <a:ea typeface="SimSun" panose="02010600030101010101" pitchFamily="2" charset="-122"/>
            </a:endParaRPr>
          </a:p>
          <a:p>
            <a:pPr>
              <a:spcAft>
                <a:spcPts val="200"/>
              </a:spcAft>
            </a:pPr>
            <a:r>
              <a:rPr lang="en-US" dirty="0">
                <a:solidFill>
                  <a:srgbClr val="7030A0"/>
                </a:solidFill>
                <a:latin typeface="Times New Roman" panose="02020603050405020304" pitchFamily="18" charset="0"/>
                <a:ea typeface="SimSun" panose="02010600030101010101" pitchFamily="2" charset="-122"/>
              </a:rPr>
              <a:t>:CLASS_A1</a:t>
            </a:r>
            <a:r>
              <a:rPr lang="en-US" baseline="-25000" dirty="0">
                <a:solidFill>
                  <a:srgbClr val="7030A0"/>
                </a:solidFill>
                <a:latin typeface="Times New Roman" panose="02020603050405020304" pitchFamily="18" charset="0"/>
                <a:ea typeface="SimSun" panose="02010600030101010101" pitchFamily="2" charset="-122"/>
              </a:rPr>
              <a:t>s</a:t>
            </a:r>
            <a:r>
              <a:rPr lang="en-US" dirty="0">
                <a:solidFill>
                  <a:srgbClr val="7030A0"/>
                </a:solidFill>
                <a:latin typeface="Times New Roman" panose="02020603050405020304" pitchFamily="18" charset="0"/>
                <a:ea typeface="SimSun" panose="02010600030101010101" pitchFamily="2" charset="-122"/>
              </a:rPr>
              <a:t>  rdfs:subClassOf   :DOMAIN</a:t>
            </a:r>
            <a:r>
              <a:rPr lang="en-US" baseline="-25000" dirty="0">
                <a:solidFill>
                  <a:srgbClr val="7030A0"/>
                </a:solidFill>
                <a:latin typeface="Times New Roman" panose="02020603050405020304" pitchFamily="18" charset="0"/>
                <a:ea typeface="SimSun" panose="02010600030101010101" pitchFamily="2" charset="-122"/>
              </a:rPr>
              <a:t>1</a:t>
            </a:r>
            <a:r>
              <a:rPr lang="en-US" dirty="0">
                <a:solidFill>
                  <a:srgbClr val="7030A0"/>
                </a:solidFill>
                <a:latin typeface="Times New Roman" panose="02020603050405020304" pitchFamily="18" charset="0"/>
                <a:ea typeface="SimSun" panose="02010600030101010101" pitchFamily="2" charset="-122"/>
              </a:rPr>
              <a:t> . </a:t>
            </a:r>
          </a:p>
          <a:p>
            <a:pPr>
              <a:spcAft>
                <a:spcPts val="200"/>
              </a:spcAft>
            </a:pPr>
            <a:r>
              <a:rPr lang="en-US" dirty="0">
                <a:solidFill>
                  <a:srgbClr val="7030A0"/>
                </a:solidFill>
                <a:latin typeface="Times New Roman" panose="02020603050405020304" pitchFamily="18" charset="0"/>
                <a:ea typeface="SimSun" panose="02010600030101010101" pitchFamily="2" charset="-122"/>
              </a:rPr>
              <a:t>:CLASS_A2</a:t>
            </a:r>
            <a:r>
              <a:rPr lang="en-US" baseline="-25000" dirty="0">
                <a:solidFill>
                  <a:srgbClr val="7030A0"/>
                </a:solidFill>
                <a:latin typeface="Times New Roman" panose="02020603050405020304" pitchFamily="18" charset="0"/>
                <a:ea typeface="SimSun" panose="02010600030101010101" pitchFamily="2" charset="-122"/>
              </a:rPr>
              <a:t>t</a:t>
            </a:r>
            <a:r>
              <a:rPr lang="en-US" dirty="0">
                <a:solidFill>
                  <a:srgbClr val="7030A0"/>
                </a:solidFill>
                <a:latin typeface="Times New Roman" panose="02020603050405020304" pitchFamily="18" charset="0"/>
                <a:ea typeface="SimSun" panose="02010600030101010101" pitchFamily="2" charset="-122"/>
              </a:rPr>
              <a:t>  rdfs:subClassOf   :DOMAIN</a:t>
            </a:r>
            <a:r>
              <a:rPr lang="en-US" baseline="-25000" dirty="0">
                <a:solidFill>
                  <a:srgbClr val="7030A0"/>
                </a:solidFill>
                <a:latin typeface="Times New Roman" panose="02020603050405020304" pitchFamily="18" charset="0"/>
                <a:ea typeface="SimSun" panose="02010600030101010101" pitchFamily="2" charset="-122"/>
              </a:rPr>
              <a:t>2</a:t>
            </a:r>
            <a:r>
              <a:rPr lang="en-US" dirty="0">
                <a:solidFill>
                  <a:srgbClr val="7030A0"/>
                </a:solidFill>
                <a:latin typeface="Times New Roman" panose="02020603050405020304" pitchFamily="18" charset="0"/>
                <a:ea typeface="SimSun" panose="02010600030101010101" pitchFamily="2" charset="-122"/>
              </a:rPr>
              <a:t> .</a:t>
            </a:r>
          </a:p>
          <a:p>
            <a:pPr>
              <a:spcAft>
                <a:spcPts val="200"/>
              </a:spcAft>
            </a:pPr>
            <a:r>
              <a:rPr lang="en-US" dirty="0">
                <a:solidFill>
                  <a:srgbClr val="7030A0"/>
                </a:solidFill>
                <a:latin typeface="Times New Roman" panose="02020603050405020304" pitchFamily="18" charset="0"/>
                <a:ea typeface="SimSun" panose="02010600030101010101" pitchFamily="2" charset="-122"/>
              </a:rPr>
              <a:t>…</a:t>
            </a:r>
            <a:endParaRPr lang="fi-FI" dirty="0">
              <a:solidFill>
                <a:srgbClr val="7030A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06239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01658" y="3426641"/>
                <a:ext cx="7060676" cy="1785104"/>
              </a:xfrm>
              <a:prstGeom prst="rect">
                <a:avLst/>
              </a:prstGeom>
            </p:spPr>
            <p:txBody>
              <a:bodyPr wrap="square">
                <a:spAutoFit/>
              </a:bodyPr>
              <a:lstStyle/>
              <a:p>
                <a:pPr>
                  <a:spcBef>
                    <a:spcPts val="200"/>
                  </a:spcBef>
                  <a:spcAft>
                    <a:spcPts val="2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SimSun" panose="02010600030101010101" pitchFamily="2" charset="-122"/>
                        </a:rPr>
                        <m:t>𝐿𝑂𝑆𝑆</m:t>
                      </m:r>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𝐶</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1</m:t>
                          </m:r>
                        </m:sub>
                      </m:sSub>
                      <m:r>
                        <a:rPr lang="en-US" sz="1600" i="1">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2</m:t>
                          </m:r>
                        </m:sub>
                      </m:sSub>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𝐶</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d>
                        <m:dPr>
                          <m:ctrlPr>
                            <a:rPr lang="fi-FI" sz="1600" i="1">
                              <a:latin typeface="Cambria Math" panose="02040503050406030204" pitchFamily="18" charset="0"/>
                              <a:ea typeface="SimSun" panose="02010600030101010101" pitchFamily="2" charset="-122"/>
                            </a:rPr>
                          </m:ctrlPr>
                        </m:dPr>
                        <m:e>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1</m:t>
                              </m:r>
                            </m:sub>
                          </m:sSub>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2</m:t>
                              </m:r>
                            </m:sub>
                          </m:sSub>
                        </m:e>
                      </m:d>
                      <m:r>
                        <a:rPr lang="en-US" sz="1600" i="1">
                          <a:latin typeface="Cambria Math" panose="02040503050406030204" pitchFamily="18" charset="0"/>
                          <a:ea typeface="SimSun" panose="02010600030101010101" pitchFamily="2" charset="-122"/>
                        </a:rPr>
                        <m:t>=</m:t>
                      </m:r>
                    </m:oMath>
                  </m:oMathPara>
                </a14:m>
                <a:endParaRPr lang="fi-FI" sz="1600" dirty="0">
                  <a:latin typeface="Times New Roman" panose="02020603050405020304" pitchFamily="18" charset="0"/>
                  <a:ea typeface="SimSun" panose="02010600030101010101" pitchFamily="2" charset="-122"/>
                </a:endParaRPr>
              </a:p>
              <a:p>
                <a:pPr marR="0">
                  <a:spcBef>
                    <a:spcPts val="200"/>
                  </a:spcBef>
                  <a:spcAft>
                    <a:spcPts val="2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𝐶</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d>
                        <m:dPr>
                          <m:begChr m:val="["/>
                          <m:endChr m:val="]"/>
                          <m:ctrlPr>
                            <a:rPr lang="fi-FI" sz="1600" i="1">
                              <a:latin typeface="Cambria Math" panose="02040503050406030204" pitchFamily="18" charset="0"/>
                              <a:ea typeface="SimSun" panose="02010600030101010101" pitchFamily="2" charset="-122"/>
                            </a:rPr>
                          </m:ctrlPr>
                        </m:dPr>
                        <m:e>
                          <m:d>
                            <m:dPr>
                              <m:ctrlPr>
                                <a:rPr lang="fi-FI" sz="1600" i="1">
                                  <a:latin typeface="Cambria Math" panose="02040503050406030204" pitchFamily="18" charset="0"/>
                                  <a:ea typeface="SimSun" panose="02010600030101010101" pitchFamily="2" charset="-122"/>
                                </a:rPr>
                              </m:ctrlPr>
                            </m:dPr>
                            <m:e>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1</m:t>
                                  </m:r>
                                </m:sub>
                              </m:sSub>
                              <m:r>
                                <a:rPr lang="en-US" sz="1600" i="1">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𝐴</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1</m:t>
                                  </m:r>
                                </m:sub>
                              </m:sSub>
                            </m:e>
                          </m:d>
                          <m:r>
                            <a:rPr lang="en-US" sz="1600" i="1">
                              <a:latin typeface="Cambria Math" panose="02040503050406030204" pitchFamily="18" charset="0"/>
                              <a:ea typeface="SimSun" panose="02010600030101010101" pitchFamily="2" charset="-122"/>
                            </a:rPr>
                            <m:t>+</m:t>
                          </m:r>
                          <m:d>
                            <m:dPr>
                              <m:ctrlPr>
                                <a:rPr lang="fi-FI" sz="1600" i="1">
                                  <a:latin typeface="Cambria Math" panose="02040503050406030204" pitchFamily="18" charset="0"/>
                                  <a:ea typeface="SimSun" panose="02010600030101010101" pitchFamily="2" charset="-122"/>
                                </a:rPr>
                              </m:ctrlPr>
                            </m:dPr>
                            <m:e>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2</m:t>
                                  </m:r>
                                </m:sub>
                              </m:sSub>
                              <m:r>
                                <a:rPr lang="en-US" sz="1600" i="1">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𝐴</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2</m:t>
                                  </m:r>
                                </m:sub>
                              </m:sSub>
                            </m:e>
                          </m:d>
                        </m:e>
                      </m:d>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𝐶</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d>
                        <m:dPr>
                          <m:begChr m:val="["/>
                          <m:endChr m:val="]"/>
                          <m:ctrlPr>
                            <a:rPr lang="fi-FI" sz="1600" i="1">
                              <a:latin typeface="Cambria Math" panose="02040503050406030204" pitchFamily="18" charset="0"/>
                              <a:ea typeface="SimSun" panose="02010600030101010101" pitchFamily="2" charset="-122"/>
                            </a:rPr>
                          </m:ctrlPr>
                        </m:dPr>
                        <m:e>
                          <m:d>
                            <m:dPr>
                              <m:ctrlPr>
                                <a:rPr lang="fi-FI" sz="1600" i="1">
                                  <a:latin typeface="Cambria Math" panose="02040503050406030204" pitchFamily="18" charset="0"/>
                                  <a:ea typeface="SimSun" panose="02010600030101010101" pitchFamily="2" charset="-122"/>
                                </a:rPr>
                              </m:ctrlPr>
                            </m:dPr>
                            <m:e>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1</m:t>
                                  </m:r>
                                </m:sub>
                              </m:sSub>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2</m:t>
                                  </m:r>
                                </m:sub>
                              </m:sSub>
                              <m:r>
                                <a:rPr lang="en-US" sz="1600" i="1">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𝐴</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1</m:t>
                                  </m:r>
                                </m:sub>
                              </m:sSub>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2</m:t>
                                  </m:r>
                                </m:sub>
                              </m:sSub>
                            </m:e>
                          </m:d>
                        </m:e>
                      </m:d>
                      <m:r>
                        <a:rPr lang="en-GB" sz="1600" i="1">
                          <a:latin typeface="Cambria Math" panose="02040503050406030204" pitchFamily="18" charset="0"/>
                          <a:ea typeface="SimSun" panose="02010600030101010101" pitchFamily="2" charset="-122"/>
                        </a:rPr>
                        <m:t>=</m:t>
                      </m:r>
                    </m:oMath>
                  </m:oMathPara>
                </a14:m>
                <a:endParaRPr lang="fi-FI" sz="1600" dirty="0">
                  <a:latin typeface="Times New Roman" panose="02020603050405020304" pitchFamily="18" charset="0"/>
                  <a:ea typeface="SimSun" panose="02010600030101010101" pitchFamily="2" charset="-122"/>
                </a:endParaRPr>
              </a:p>
              <a:p>
                <a:pPr marR="0">
                  <a:spcBef>
                    <a:spcPts val="200"/>
                  </a:spcBef>
                  <a:spcAft>
                    <a:spcPts val="200"/>
                  </a:spcAft>
                </a:pPr>
                <a:r>
                  <a:rPr lang="en-US" sz="1600" dirty="0">
                    <a:ea typeface="SimSun" panose="02010600030101010101" pitchFamily="2" charset="-122"/>
                  </a:rPr>
                  <a:t>            </a:t>
                </a:r>
                <a14:m>
                  <m:oMath xmlns:m="http://schemas.openxmlformats.org/officeDocument/2006/math">
                    <m:r>
                      <a:rPr lang="en-US" sz="1600" i="1">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𝐶</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1</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𝐵</m:t>
                        </m:r>
                        <m:r>
                          <a:rPr lang="en-US" sz="1600" i="1">
                            <a:latin typeface="Cambria Math" panose="02040503050406030204" pitchFamily="18" charset="0"/>
                            <a:ea typeface="SimSun" panose="02010600030101010101" pitchFamily="2" charset="-122"/>
                          </a:rPr>
                          <m:t>2</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𝐵</m:t>
                        </m:r>
                      </m:sub>
                    </m:sSub>
                    <m:r>
                      <a:rPr lang="en-GB" sz="1600">
                        <a:latin typeface="Cambria Math" panose="02040503050406030204" pitchFamily="18" charset="0"/>
                        <a:ea typeface="SimSun" panose="02010600030101010101" pitchFamily="2" charset="-122"/>
                      </a:rPr>
                      <m:t>∙</m:t>
                    </m:r>
                    <m:sSub>
                      <m:sSubPr>
                        <m:ctrlPr>
                          <a:rPr lang="fi-FI" sz="1600" i="1">
                            <a:latin typeface="Cambria Math" panose="02040503050406030204" pitchFamily="18" charset="0"/>
                            <a:ea typeface="SimSun" panose="02010600030101010101" pitchFamily="2" charset="-122"/>
                          </a:rPr>
                        </m:ctrlPr>
                      </m:sSubPr>
                      <m:e>
                        <m:r>
                          <m:rPr>
                            <m:sty m:val="p"/>
                          </m:rPr>
                          <a:rPr lang="en-GB" sz="1600">
                            <a:latin typeface="Cambria Math" panose="02040503050406030204" pitchFamily="18" charset="0"/>
                            <a:ea typeface="SimSun" panose="02010600030101010101" pitchFamily="2" charset="-122"/>
                          </a:rPr>
                          <m:t>λ</m:t>
                        </m:r>
                      </m:e>
                      <m:sub>
                        <m:r>
                          <a:rPr lang="en-GB" sz="1600" i="1">
                            <a:latin typeface="Cambria Math" panose="02040503050406030204" pitchFamily="18" charset="0"/>
                            <a:ea typeface="SimSun" panose="02010600030101010101" pitchFamily="2" charset="-122"/>
                          </a:rPr>
                          <m:t>𝐴</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1</m:t>
                        </m:r>
                      </m:sub>
                    </m:sSub>
                    <m:r>
                      <a:rPr lang="en-GB" sz="1600">
                        <a:latin typeface="Cambria Math" panose="02040503050406030204" pitchFamily="18" charset="0"/>
                        <a:ea typeface="SimSun" panose="02010600030101010101" pitchFamily="2" charset="-122"/>
                      </a:rPr>
                      <m:t>+</m:t>
                    </m:r>
                    <m:r>
                      <a:rPr lang="en-US" sz="1600" i="1">
                        <a:latin typeface="Cambria Math" panose="02040503050406030204" pitchFamily="18" charset="0"/>
                        <a:ea typeface="SimSun" panose="02010600030101010101" pitchFamily="2" charset="-122"/>
                      </a:rPr>
                      <m:t>𝐿𝑜𝑠</m:t>
                    </m:r>
                    <m:sSub>
                      <m:sSubPr>
                        <m:ctrlPr>
                          <a:rPr lang="fi-FI" sz="1600" i="1">
                            <a:latin typeface="Cambria Math" panose="02040503050406030204" pitchFamily="18" charset="0"/>
                            <a:ea typeface="SimSun" panose="02010600030101010101" pitchFamily="2" charset="-122"/>
                          </a:rPr>
                        </m:ctrlPr>
                      </m:sSubPr>
                      <m:e>
                        <m:r>
                          <a:rPr lang="en-US" sz="1600" i="1">
                            <a:latin typeface="Cambria Math" panose="02040503050406030204" pitchFamily="18" charset="0"/>
                            <a:ea typeface="SimSun" panose="02010600030101010101" pitchFamily="2" charset="-122"/>
                          </a:rPr>
                          <m:t>𝑠</m:t>
                        </m:r>
                      </m:e>
                      <m:sub>
                        <m:r>
                          <a:rPr lang="en-US" sz="1600" i="1">
                            <a:latin typeface="Cambria Math" panose="02040503050406030204" pitchFamily="18" charset="0"/>
                            <a:ea typeface="SimSun" panose="02010600030101010101" pitchFamily="2" charset="-122"/>
                          </a:rPr>
                          <m:t>𝐴</m:t>
                        </m:r>
                        <m:r>
                          <a:rPr lang="en-US" sz="1600" i="1">
                            <a:latin typeface="Cambria Math" panose="02040503050406030204" pitchFamily="18" charset="0"/>
                            <a:ea typeface="SimSun" panose="02010600030101010101" pitchFamily="2" charset="-122"/>
                          </a:rPr>
                          <m:t>2</m:t>
                        </m:r>
                      </m:sub>
                    </m:sSub>
                    <m:r>
                      <a:rPr lang="en-GB" sz="1600">
                        <a:latin typeface="Cambria Math" panose="02040503050406030204" pitchFamily="18" charset="0"/>
                        <a:ea typeface="SimSun" panose="02010600030101010101" pitchFamily="2" charset="-122"/>
                      </a:rPr>
                      <m:t>)</m:t>
                    </m:r>
                  </m:oMath>
                </a14:m>
                <a:r>
                  <a:rPr lang="en-GB" sz="1600" dirty="0">
                    <a:latin typeface="Times New Roman" panose="02020603050405020304" pitchFamily="18" charset="0"/>
                    <a:ea typeface="SimSun" panose="02010600030101010101" pitchFamily="2" charset="-122"/>
                  </a:rPr>
                  <a:t>, </a:t>
                </a:r>
                <a:endParaRPr lang="fi-FI" sz="1600" dirty="0">
                  <a:latin typeface="Times New Roman" panose="02020603050405020304" pitchFamily="18" charset="0"/>
                  <a:ea typeface="SimSun" panose="02010600030101010101" pitchFamily="2" charset="-122"/>
                </a:endParaRPr>
              </a:p>
              <a:p>
                <a:pPr marR="0">
                  <a:spcBef>
                    <a:spcPts val="200"/>
                  </a:spcBef>
                  <a:spcAft>
                    <a:spcPts val="200"/>
                  </a:spcAft>
                </a:pPr>
                <a:r>
                  <a:rPr lang="en-GB" dirty="0">
                    <a:latin typeface="Times New Roman" panose="02020603050405020304" pitchFamily="18" charset="0"/>
                    <a:ea typeface="SimSun" panose="02010600030101010101" pitchFamily="2" charset="-122"/>
                  </a:rPr>
                  <a:t>… which after substitutes </a:t>
                </a:r>
                <a14:m>
                  <m:oMath xmlns:m="http://schemas.openxmlformats.org/officeDocument/2006/math">
                    <m:r>
                      <m:rPr>
                        <m:sty m:val="p"/>
                      </m:rPr>
                      <a:rPr lang="en-GB">
                        <a:latin typeface="Cambria Math" panose="02040503050406030204" pitchFamily="18" charset="0"/>
                        <a:ea typeface="SimSun" panose="02010600030101010101" pitchFamily="2" charset="-122"/>
                      </a:rPr>
                      <m:t>λ</m:t>
                    </m:r>
                    <m:r>
                      <a:rPr lang="en-GB">
                        <a:latin typeface="Cambria Math" panose="02040503050406030204" pitchFamily="18" charset="0"/>
                        <a:ea typeface="SimSun" panose="02010600030101010101" pitchFamily="2" charset="-122"/>
                      </a:rPr>
                      <m:t>1←</m:t>
                    </m:r>
                    <m:sSub>
                      <m:sSubPr>
                        <m:ctrlPr>
                          <a:rPr lang="fi-FI" i="1">
                            <a:latin typeface="Cambria Math" panose="02040503050406030204" pitchFamily="18" charset="0"/>
                            <a:ea typeface="SimSun" panose="02010600030101010101" pitchFamily="2" charset="-122"/>
                          </a:rPr>
                        </m:ctrlPr>
                      </m:sSubPr>
                      <m:e>
                        <m:r>
                          <m:rPr>
                            <m:sty m:val="p"/>
                          </m:rPr>
                          <a:rPr lang="en-GB">
                            <a:latin typeface="Cambria Math" panose="02040503050406030204" pitchFamily="18" charset="0"/>
                            <a:ea typeface="SimSun" panose="02010600030101010101" pitchFamily="2" charset="-122"/>
                          </a:rPr>
                          <m:t>λ</m:t>
                        </m:r>
                      </m:e>
                      <m:sub>
                        <m:r>
                          <a:rPr lang="en-GB" i="1">
                            <a:latin typeface="Cambria Math" panose="02040503050406030204" pitchFamily="18" charset="0"/>
                            <a:ea typeface="SimSun" panose="02010600030101010101" pitchFamily="2" charset="-122"/>
                          </a:rPr>
                          <m:t>𝐵</m:t>
                        </m:r>
                      </m:sub>
                    </m:sSub>
                  </m:oMath>
                </a14:m>
                <a:r>
                  <a:rPr lang="en-GB" dirty="0">
                    <a:latin typeface="Times New Roman" panose="02020603050405020304" pitchFamily="18" charset="0"/>
                    <a:ea typeface="SimSun" panose="02010600030101010101" pitchFamily="2" charset="-122"/>
                  </a:rPr>
                  <a:t> and </a:t>
                </a:r>
                <a14:m>
                  <m:oMath xmlns:m="http://schemas.openxmlformats.org/officeDocument/2006/math">
                    <m:r>
                      <m:rPr>
                        <m:sty m:val="p"/>
                      </m:rPr>
                      <a:rPr lang="en-GB">
                        <a:latin typeface="Cambria Math" panose="02040503050406030204" pitchFamily="18" charset="0"/>
                        <a:ea typeface="SimSun" panose="02010600030101010101" pitchFamily="2" charset="-122"/>
                      </a:rPr>
                      <m:t>λ</m:t>
                    </m:r>
                    <m:r>
                      <a:rPr lang="en-GB">
                        <a:latin typeface="Cambria Math" panose="02040503050406030204" pitchFamily="18" charset="0"/>
                        <a:ea typeface="SimSun" panose="02010600030101010101" pitchFamily="2" charset="-122"/>
                      </a:rPr>
                      <m:t>2←</m:t>
                    </m:r>
                    <m:sSub>
                      <m:sSubPr>
                        <m:ctrlPr>
                          <a:rPr lang="fi-FI" i="1">
                            <a:latin typeface="Cambria Math" panose="02040503050406030204" pitchFamily="18" charset="0"/>
                            <a:ea typeface="SimSun" panose="02010600030101010101" pitchFamily="2" charset="-122"/>
                          </a:rPr>
                        </m:ctrlPr>
                      </m:sSubPr>
                      <m:e>
                        <m:r>
                          <m:rPr>
                            <m:sty m:val="p"/>
                          </m:rPr>
                          <a:rPr lang="en-GB">
                            <a:latin typeface="Cambria Math" panose="02040503050406030204" pitchFamily="18" charset="0"/>
                            <a:ea typeface="SimSun" panose="02010600030101010101" pitchFamily="2" charset="-122"/>
                          </a:rPr>
                          <m:t>λ</m:t>
                        </m:r>
                      </m:e>
                      <m:sub>
                        <m:r>
                          <a:rPr lang="en-GB" i="1">
                            <a:latin typeface="Cambria Math" panose="02040503050406030204" pitchFamily="18" charset="0"/>
                            <a:ea typeface="SimSun" panose="02010600030101010101" pitchFamily="2" charset="-122"/>
                          </a:rPr>
                          <m:t>𝐵</m:t>
                        </m:r>
                      </m:sub>
                    </m:sSub>
                    <m:r>
                      <a:rPr lang="en-GB">
                        <a:latin typeface="Cambria Math" panose="02040503050406030204" pitchFamily="18" charset="0"/>
                        <a:ea typeface="SimSun" panose="02010600030101010101" pitchFamily="2" charset="-122"/>
                      </a:rPr>
                      <m:t>∙</m:t>
                    </m:r>
                    <m:sSub>
                      <m:sSubPr>
                        <m:ctrlPr>
                          <a:rPr lang="fi-FI" i="1">
                            <a:latin typeface="Cambria Math" panose="02040503050406030204" pitchFamily="18" charset="0"/>
                            <a:ea typeface="SimSun" panose="02010600030101010101" pitchFamily="2" charset="-122"/>
                          </a:rPr>
                        </m:ctrlPr>
                      </m:sSubPr>
                      <m:e>
                        <m:r>
                          <m:rPr>
                            <m:sty m:val="p"/>
                          </m:rPr>
                          <a:rPr lang="en-GB">
                            <a:latin typeface="Cambria Math" panose="02040503050406030204" pitchFamily="18" charset="0"/>
                            <a:ea typeface="SimSun" panose="02010600030101010101" pitchFamily="2" charset="-122"/>
                          </a:rPr>
                          <m:t>λ</m:t>
                        </m:r>
                      </m:e>
                      <m:sub>
                        <m:r>
                          <a:rPr lang="en-GB" i="1">
                            <a:latin typeface="Cambria Math" panose="02040503050406030204" pitchFamily="18" charset="0"/>
                            <a:ea typeface="SimSun" panose="02010600030101010101" pitchFamily="2" charset="-122"/>
                          </a:rPr>
                          <m:t>𝐴</m:t>
                        </m:r>
                      </m:sub>
                    </m:sSub>
                  </m:oMath>
                </a14:m>
                <a:r>
                  <a:rPr lang="en-GB" dirty="0">
                    <a:latin typeface="Times New Roman" panose="02020603050405020304" pitchFamily="18" charset="0"/>
                    <a:ea typeface="SimSun" panose="02010600030101010101" pitchFamily="2" charset="-122"/>
                  </a:rPr>
                  <a:t> gives us the intended formula for </a:t>
                </a:r>
                <a:r>
                  <a:rPr lang="en-GB" i="1" dirty="0">
                    <a:latin typeface="Times New Roman" panose="02020603050405020304" pitchFamily="18" charset="0"/>
                    <a:ea typeface="SimSun" panose="02010600030101010101" pitchFamily="2" charset="-122"/>
                  </a:rPr>
                  <a:t>LOSS</a:t>
                </a:r>
                <a:r>
                  <a:rPr lang="en-GB" dirty="0">
                    <a:latin typeface="Times New Roman" panose="02020603050405020304" pitchFamily="18" charset="0"/>
                    <a:ea typeface="SimSun" panose="02010600030101010101" pitchFamily="2" charset="-122"/>
                  </a:rPr>
                  <a:t>.</a:t>
                </a:r>
                <a:endParaRPr lang="fi-FI" dirty="0">
                  <a:latin typeface="Times New Roman" panose="02020603050405020304" pitchFamily="18" charset="0"/>
                  <a:ea typeface="SimSun" panose="02010600030101010101" pitchFamily="2" charset="-122"/>
                </a:endParaRPr>
              </a:p>
            </p:txBody>
          </p:sp>
        </mc:Choice>
        <mc:Fallback xmlns="">
          <p:sp>
            <p:nvSpPr>
              <p:cNvPr id="4" name="Rectangle 3"/>
              <p:cNvSpPr>
                <a:spLocks noRot="1" noChangeAspect="1" noMove="1" noResize="1" noEditPoints="1" noAdjustHandles="1" noChangeArrowheads="1" noChangeShapeType="1" noTextEdit="1"/>
              </p:cNvSpPr>
              <p:nvPr/>
            </p:nvSpPr>
            <p:spPr>
              <a:xfrm>
                <a:off x="301658" y="3426641"/>
                <a:ext cx="7060676" cy="1785104"/>
              </a:xfrm>
              <a:prstGeom prst="rect">
                <a:avLst/>
              </a:prstGeom>
              <a:blipFill>
                <a:blip r:embed="rId2"/>
                <a:stretch>
                  <a:fillRect l="-690" r="-431" b="-2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5415" y="2345437"/>
                <a:ext cx="7286919" cy="400110"/>
              </a:xfrm>
              <a:prstGeom prst="rect">
                <a:avLst/>
              </a:prstGeom>
              <a:ln>
                <a:solidFill>
                  <a:srgbClr val="FF0000"/>
                </a:solidFill>
              </a:ln>
            </p:spPr>
            <p:txBody>
              <a:bodyPr wrap="square">
                <a:spAutoFit/>
              </a:bodyPr>
              <a:lstStyle/>
              <a:p>
                <a:pPr algn="just">
                  <a:spcBef>
                    <a:spcPts val="200"/>
                  </a:spcBef>
                  <a:spcAft>
                    <a:spcPts val="200"/>
                  </a:spcAft>
                </a:pPr>
                <a14:m>
                  <m:oMath xmlns:m="http://schemas.openxmlformats.org/officeDocument/2006/math">
                    <m:r>
                      <a:rPr lang="en-US" sz="2000" i="1">
                        <a:latin typeface="Cambria Math" panose="02040503050406030204" pitchFamily="18" charset="0"/>
                        <a:ea typeface="SimSun" panose="02010600030101010101" pitchFamily="2" charset="-122"/>
                      </a:rPr>
                      <m:t>𝐿𝑂𝑆𝑆</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𝐿𝑜𝑠</m:t>
                    </m:r>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𝑠</m:t>
                        </m:r>
                      </m:e>
                      <m:sub>
                        <m:r>
                          <a:rPr lang="en-US" sz="2000" i="1">
                            <a:latin typeface="Cambria Math" panose="02040503050406030204" pitchFamily="18" charset="0"/>
                            <a:ea typeface="SimSun" panose="02010600030101010101" pitchFamily="2" charset="-122"/>
                          </a:rPr>
                          <m:t>𝐶</m:t>
                        </m:r>
                      </m:sub>
                    </m:sSub>
                    <m:r>
                      <a:rPr lang="en-GB" sz="2000">
                        <a:latin typeface="Cambria Math" panose="02040503050406030204" pitchFamily="18" charset="0"/>
                        <a:ea typeface="SimSun" panose="02010600030101010101" pitchFamily="2" charset="-122"/>
                      </a:rPr>
                      <m:t>+</m:t>
                    </m:r>
                    <m:r>
                      <m:rPr>
                        <m:sty m:val="p"/>
                      </m:rPr>
                      <a:rPr lang="en-GB" sz="2000">
                        <a:latin typeface="Cambria Math" panose="02040503050406030204" pitchFamily="18" charset="0"/>
                        <a:ea typeface="SimSun" panose="02010600030101010101" pitchFamily="2" charset="-122"/>
                      </a:rPr>
                      <m:t>λ</m:t>
                    </m:r>
                    <m:r>
                      <a:rPr lang="en-GB" sz="2000">
                        <a:latin typeface="Cambria Math" panose="02040503050406030204" pitchFamily="18" charset="0"/>
                        <a:ea typeface="SimSun" panose="02010600030101010101" pitchFamily="2" charset="-122"/>
                      </a:rPr>
                      <m:t>1∙(</m:t>
                    </m:r>
                    <m:r>
                      <a:rPr lang="en-US" sz="2000" i="1">
                        <a:latin typeface="Cambria Math" panose="02040503050406030204" pitchFamily="18" charset="0"/>
                        <a:ea typeface="SimSun" panose="02010600030101010101" pitchFamily="2" charset="-122"/>
                      </a:rPr>
                      <m:t>𝐿𝑜𝑠</m:t>
                    </m:r>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𝑠</m:t>
                        </m:r>
                      </m:e>
                      <m:sub>
                        <m:r>
                          <a:rPr lang="en-US" sz="2000" i="1">
                            <a:latin typeface="Cambria Math" panose="02040503050406030204" pitchFamily="18" charset="0"/>
                            <a:ea typeface="SimSun" panose="02010600030101010101" pitchFamily="2" charset="-122"/>
                          </a:rPr>
                          <m:t>𝐵</m:t>
                        </m:r>
                        <m:r>
                          <a:rPr lang="en-US" sz="2000" i="1">
                            <a:latin typeface="Cambria Math" panose="02040503050406030204" pitchFamily="18" charset="0"/>
                            <a:ea typeface="SimSun" panose="02010600030101010101" pitchFamily="2" charset="-122"/>
                          </a:rPr>
                          <m:t>1</m:t>
                        </m:r>
                      </m:sub>
                    </m:sSub>
                    <m:r>
                      <a:rPr lang="en-GB" sz="2000">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𝐿𝑜𝑠</m:t>
                    </m:r>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𝑠</m:t>
                        </m:r>
                      </m:e>
                      <m:sub>
                        <m:r>
                          <a:rPr lang="en-US" sz="2000" i="1">
                            <a:latin typeface="Cambria Math" panose="02040503050406030204" pitchFamily="18" charset="0"/>
                            <a:ea typeface="SimSun" panose="02010600030101010101" pitchFamily="2" charset="-122"/>
                          </a:rPr>
                          <m:t>𝐵</m:t>
                        </m:r>
                        <m:r>
                          <a:rPr lang="en-US" sz="2000" i="1">
                            <a:latin typeface="Cambria Math" panose="02040503050406030204" pitchFamily="18" charset="0"/>
                            <a:ea typeface="SimSun" panose="02010600030101010101" pitchFamily="2" charset="-122"/>
                          </a:rPr>
                          <m:t>2</m:t>
                        </m:r>
                      </m:sub>
                    </m:sSub>
                    <m:r>
                      <a:rPr lang="en-GB" sz="2000">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m:t>
                    </m:r>
                    <m:r>
                      <m:rPr>
                        <m:sty m:val="p"/>
                      </m:rPr>
                      <a:rPr lang="en-GB" sz="2000">
                        <a:latin typeface="Cambria Math" panose="02040503050406030204" pitchFamily="18" charset="0"/>
                        <a:ea typeface="SimSun" panose="02010600030101010101" pitchFamily="2" charset="-122"/>
                      </a:rPr>
                      <m:t>λ</m:t>
                    </m:r>
                    <m:r>
                      <a:rPr lang="en-GB" sz="2000">
                        <a:latin typeface="Cambria Math" panose="02040503050406030204" pitchFamily="18" charset="0"/>
                        <a:ea typeface="SimSun" panose="02010600030101010101" pitchFamily="2" charset="-122"/>
                      </a:rPr>
                      <m:t>2∙(</m:t>
                    </m:r>
                    <m:r>
                      <a:rPr lang="en-US" sz="2000" i="1">
                        <a:latin typeface="Cambria Math" panose="02040503050406030204" pitchFamily="18" charset="0"/>
                        <a:ea typeface="SimSun" panose="02010600030101010101" pitchFamily="2" charset="-122"/>
                      </a:rPr>
                      <m:t>𝐿𝑜𝑠</m:t>
                    </m:r>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𝑠</m:t>
                        </m:r>
                      </m:e>
                      <m:sub>
                        <m:r>
                          <a:rPr lang="en-US" sz="2000" i="1">
                            <a:latin typeface="Cambria Math" panose="02040503050406030204" pitchFamily="18" charset="0"/>
                            <a:ea typeface="SimSun" panose="02010600030101010101" pitchFamily="2" charset="-122"/>
                          </a:rPr>
                          <m:t>𝐴</m:t>
                        </m:r>
                        <m:r>
                          <a:rPr lang="en-US" sz="2000" i="1">
                            <a:latin typeface="Cambria Math" panose="02040503050406030204" pitchFamily="18" charset="0"/>
                            <a:ea typeface="SimSun" panose="02010600030101010101" pitchFamily="2" charset="-122"/>
                          </a:rPr>
                          <m:t>1</m:t>
                        </m:r>
                      </m:sub>
                    </m:sSub>
                    <m:r>
                      <a:rPr lang="en-GB" sz="2000">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𝐿𝑜𝑠</m:t>
                    </m:r>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𝑠</m:t>
                        </m:r>
                      </m:e>
                      <m:sub>
                        <m:r>
                          <a:rPr lang="en-US" sz="2000" i="1">
                            <a:latin typeface="Cambria Math" panose="02040503050406030204" pitchFamily="18" charset="0"/>
                            <a:ea typeface="SimSun" panose="02010600030101010101" pitchFamily="2" charset="-122"/>
                          </a:rPr>
                          <m:t>𝐴</m:t>
                        </m:r>
                        <m:r>
                          <a:rPr lang="en-US" sz="2000" i="1">
                            <a:latin typeface="Cambria Math" panose="02040503050406030204" pitchFamily="18" charset="0"/>
                            <a:ea typeface="SimSun" panose="02010600030101010101" pitchFamily="2" charset="-122"/>
                          </a:rPr>
                          <m:t>2</m:t>
                        </m:r>
                      </m:sub>
                    </m:sSub>
                    <m:r>
                      <a:rPr lang="en-GB" sz="2000">
                        <a:latin typeface="Cambria Math" panose="02040503050406030204" pitchFamily="18" charset="0"/>
                        <a:ea typeface="SimSun" panose="02010600030101010101" pitchFamily="2" charset="-122"/>
                      </a:rPr>
                      <m:t>)</m:t>
                    </m:r>
                  </m:oMath>
                </a14:m>
                <a:r>
                  <a:rPr lang="en-GB" sz="2000" dirty="0">
                    <a:latin typeface="Times New Roman" panose="02020603050405020304" pitchFamily="18" charset="0"/>
                    <a:ea typeface="SimSun" panose="02010600030101010101" pitchFamily="2" charset="-122"/>
                  </a:rPr>
                  <a:t>.</a:t>
                </a:r>
                <a:endParaRPr lang="fi-FI" sz="2000" dirty="0">
                  <a:latin typeface="Times New Roman" panose="02020603050405020304" pitchFamily="18" charset="0"/>
                  <a:ea typeface="SimSun" panose="02010600030101010101" pitchFamily="2" charset="-122"/>
                </a:endParaRPr>
              </a:p>
            </p:txBody>
          </p:sp>
        </mc:Choice>
        <mc:Fallback xmlns="">
          <p:sp>
            <p:nvSpPr>
              <p:cNvPr id="5" name="Rectangle 4"/>
              <p:cNvSpPr>
                <a:spLocks noRot="1" noChangeAspect="1" noMove="1" noResize="1" noEditPoints="1" noAdjustHandles="1" noChangeArrowheads="1" noChangeShapeType="1" noTextEdit="1"/>
              </p:cNvSpPr>
              <p:nvPr/>
            </p:nvSpPr>
            <p:spPr>
              <a:xfrm>
                <a:off x="75415" y="2345437"/>
                <a:ext cx="7286919" cy="400110"/>
              </a:xfrm>
              <a:prstGeom prst="rect">
                <a:avLst/>
              </a:prstGeom>
              <a:blipFill>
                <a:blip r:embed="rId3"/>
                <a:stretch>
                  <a:fillRect t="-7463" r="-751" b="-25373"/>
                </a:stretch>
              </a:blipFill>
              <a:ln>
                <a:solidFill>
                  <a:srgbClr val="FF0000"/>
                </a:solidFill>
              </a:ln>
            </p:spPr>
            <p:txBody>
              <a:bodyPr/>
              <a:lstStyle/>
              <a:p>
                <a:r>
                  <a:rPr lang="en-US">
                    <a:noFill/>
                  </a:rPr>
                  <a:t> </a:t>
                </a:r>
              </a:p>
            </p:txBody>
          </p:sp>
        </mc:Fallback>
      </mc:AlternateContent>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3417" y="56558"/>
            <a:ext cx="4446279" cy="6740167"/>
          </a:xfrm>
          <a:prstGeom prst="rect">
            <a:avLst/>
          </a:prstGeom>
          <a:noFill/>
          <a:ln>
            <a:noFill/>
          </a:ln>
        </p:spPr>
      </p:pic>
      <p:sp>
        <p:nvSpPr>
          <p:cNvPr id="7" name="Rectangle 6"/>
          <p:cNvSpPr/>
          <p:nvPr/>
        </p:nvSpPr>
        <p:spPr>
          <a:xfrm>
            <a:off x="3211491" y="2824484"/>
            <a:ext cx="1014765" cy="523220"/>
          </a:xfrm>
          <a:prstGeom prst="rect">
            <a:avLst/>
          </a:prstGeom>
          <a:noFill/>
        </p:spPr>
        <p:txBody>
          <a:bodyPr wrap="none" lIns="91440" tIns="45720" rIns="91440" bIns="45720">
            <a:spAutoFit/>
          </a:bodyPr>
          <a:lstStyle/>
          <a:p>
            <a:pPr algn="ctr"/>
            <a:r>
              <a:rPr lang="en-US" sz="2800" b="0" cap="none" spc="0" dirty="0">
                <a:ln w="0"/>
                <a:solidFill>
                  <a:srgbClr val="7030A0"/>
                </a:solidFill>
                <a:effectLst>
                  <a:outerShdw blurRad="38100" dist="19050" dir="2700000" algn="tl" rotWithShape="0">
                    <a:schemeClr val="dk1">
                      <a:alpha val="40000"/>
                    </a:schemeClr>
                  </a:outerShdw>
                </a:effectLst>
              </a:rPr>
              <a:t>Why?</a:t>
            </a:r>
          </a:p>
        </p:txBody>
      </p:sp>
      <p:sp>
        <p:nvSpPr>
          <p:cNvPr id="8" name="Rectangle 7"/>
          <p:cNvSpPr/>
          <p:nvPr/>
        </p:nvSpPr>
        <p:spPr>
          <a:xfrm>
            <a:off x="37706" y="51549"/>
            <a:ext cx="7635711" cy="1077218"/>
          </a:xfrm>
          <a:prstGeom prst="rect">
            <a:avLst/>
          </a:prstGeom>
        </p:spPr>
        <p:txBody>
          <a:bodyPr wrap="square">
            <a:spAutoFit/>
          </a:bodyPr>
          <a:lstStyle/>
          <a:p>
            <a:r>
              <a:rPr lang="en-GB" sz="3200" b="1" dirty="0">
                <a:ln w="0"/>
                <a:solidFill>
                  <a:srgbClr val="FF0000"/>
                </a:solidFill>
                <a:effectLst>
                  <a:outerShdw blurRad="38100" dist="19050" dir="2700000" algn="tl" rotWithShape="0">
                    <a:schemeClr val="dk1">
                      <a:alpha val="40000"/>
                    </a:schemeClr>
                  </a:outerShdw>
                </a:effectLst>
              </a:rPr>
              <a:t>PINN LOSS computing for more complex taxonomy with multiple inheritance</a:t>
            </a:r>
            <a:endParaRPr lang="en-US" sz="32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994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7965" y="9427"/>
            <a:ext cx="5819029" cy="584775"/>
          </a:xfrm>
          <a:prstGeom prst="rect">
            <a:avLst/>
          </a:prstGeom>
        </p:spPr>
        <p:txBody>
          <a:bodyPr wrap="none">
            <a:spAutoFit/>
          </a:bodyPr>
          <a:lstStyle/>
          <a:p>
            <a:r>
              <a:rPr lang="en-GB" sz="3200" b="1" dirty="0">
                <a:ln w="0"/>
                <a:solidFill>
                  <a:srgbClr val="FF0000"/>
                </a:solidFill>
                <a:effectLst>
                  <a:outerShdw blurRad="38100" dist="19050" dir="2700000" algn="tl" rotWithShape="0">
                    <a:schemeClr val="dk1">
                      <a:alpha val="40000"/>
                    </a:schemeClr>
                  </a:outerShdw>
                </a:effectLst>
              </a:rPr>
              <a:t>A Couple of Motivating Examples</a:t>
            </a:r>
            <a:endParaRPr lang="en-US" sz="3200" b="1" dirty="0">
              <a:ln w="0"/>
              <a:solidFill>
                <a:srgbClr val="FF0000"/>
              </a:solidFill>
              <a:effectLst>
                <a:outerShdw blurRad="38100" dist="19050" dir="2700000" algn="tl" rotWithShape="0">
                  <a:schemeClr val="dk1">
                    <a:alpha val="40000"/>
                  </a:schemeClr>
                </a:outerShdw>
              </a:effectLst>
            </a:endParaRPr>
          </a:p>
        </p:txBody>
      </p:sp>
      <p:grpSp>
        <p:nvGrpSpPr>
          <p:cNvPr id="14" name="Group 13"/>
          <p:cNvGrpSpPr/>
          <p:nvPr/>
        </p:nvGrpSpPr>
        <p:grpSpPr>
          <a:xfrm>
            <a:off x="18854" y="659877"/>
            <a:ext cx="6422008" cy="6127424"/>
            <a:chOff x="18854" y="659877"/>
            <a:chExt cx="6422008" cy="6127424"/>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7214" y="797929"/>
              <a:ext cx="4006588" cy="5819687"/>
            </a:xfrm>
            <a:prstGeom prst="rect">
              <a:avLst/>
            </a:prstGeom>
            <a:noFill/>
            <a:ln>
              <a:noFill/>
            </a:ln>
          </p:spPr>
        </p:pic>
        <p:sp>
          <p:nvSpPr>
            <p:cNvPr id="7" name="Rectangle 6"/>
            <p:cNvSpPr/>
            <p:nvPr/>
          </p:nvSpPr>
          <p:spPr>
            <a:xfrm>
              <a:off x="4002462" y="797929"/>
              <a:ext cx="2410119" cy="5909310"/>
            </a:xfrm>
            <a:prstGeom prst="rect">
              <a:avLst/>
            </a:prstGeom>
          </p:spPr>
          <p:txBody>
            <a:bodyPr wrap="square">
              <a:spAutoFit/>
            </a:bodyPr>
            <a:lstStyle/>
            <a:p>
              <a:pPr algn="just"/>
              <a:r>
                <a:rPr lang="en-GB" sz="1400" dirty="0">
                  <a:latin typeface="Times New Roman" panose="02020603050405020304" pitchFamily="18" charset="0"/>
                  <a:ea typeface="SimSun" panose="02010600030101010101" pitchFamily="2" charset="-122"/>
                </a:rPr>
                <a:t>The experiment of building NN classifier “B” for the DOMAIN, which is a disjoint union of four classes {BLACK_SQUARE; BLACK_CIRCLE; WHITE_SQUARE; WHITE_CIRCLE}.</a:t>
              </a:r>
            </a:p>
            <a:p>
              <a:pPr algn="just"/>
              <a:r>
                <a:rPr lang="en-GB" sz="1400" dirty="0">
                  <a:latin typeface="Times New Roman" panose="02020603050405020304" pitchFamily="18" charset="0"/>
                  <a:ea typeface="SimSun" panose="02010600030101010101" pitchFamily="2" charset="-122"/>
                </a:rPr>
                <a:t>Additional knowledge, that DOMAN is also a disjoint union of BLACK and WHITE samples and a disjoint union of SQUARE and CIRCLE samples, makes it possible to use TINN architecture for the target classifier “B”. The loss of “B” during training is updated with the loss coming from two other synchronously trained classifiers, “A1” (BLACK vs. WHITE) and “A2” (SQUARE vs. CIRCLE), which improves the performance of “B” to correctly classify the DOMAIN samples into four classes.</a:t>
              </a:r>
              <a:endParaRPr lang="en-US" sz="1400" dirty="0"/>
            </a:p>
          </p:txBody>
        </p:sp>
        <p:sp>
          <p:nvSpPr>
            <p:cNvPr id="9" name="Rectangle 8"/>
            <p:cNvSpPr/>
            <p:nvPr/>
          </p:nvSpPr>
          <p:spPr>
            <a:xfrm>
              <a:off x="18854" y="659877"/>
              <a:ext cx="6422008" cy="612742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6640" y="732253"/>
              <a:ext cx="546755" cy="54864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grpSp>
      <p:grpSp>
        <p:nvGrpSpPr>
          <p:cNvPr id="13" name="Group 12"/>
          <p:cNvGrpSpPr/>
          <p:nvPr/>
        </p:nvGrpSpPr>
        <p:grpSpPr>
          <a:xfrm>
            <a:off x="6516274" y="37707"/>
            <a:ext cx="5656871" cy="6749594"/>
            <a:chOff x="6516274" y="37707"/>
            <a:chExt cx="5656871" cy="6749594"/>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720" y="292235"/>
              <a:ext cx="3764437" cy="6363090"/>
            </a:xfrm>
            <a:prstGeom prst="rect">
              <a:avLst/>
            </a:prstGeom>
            <a:noFill/>
            <a:ln>
              <a:noFill/>
            </a:ln>
          </p:spPr>
        </p:pic>
        <p:sp>
          <p:nvSpPr>
            <p:cNvPr id="8" name="Rectangle 7"/>
            <p:cNvSpPr/>
            <p:nvPr/>
          </p:nvSpPr>
          <p:spPr>
            <a:xfrm>
              <a:off x="6563410" y="905291"/>
              <a:ext cx="1817015" cy="5693866"/>
            </a:xfrm>
            <a:prstGeom prst="rect">
              <a:avLst/>
            </a:prstGeom>
          </p:spPr>
          <p:txBody>
            <a:bodyPr wrap="square">
              <a:spAutoFit/>
            </a:bodyPr>
            <a:lstStyle/>
            <a:p>
              <a:pPr algn="just"/>
              <a:r>
                <a:rPr lang="en-GB" sz="1400" dirty="0">
                  <a:latin typeface="Times New Roman" panose="02020603050405020304" pitchFamily="18" charset="0"/>
                  <a:ea typeface="SimSun" panose="02010600030101010101" pitchFamily="2" charset="-122"/>
                </a:rPr>
                <a:t>The unusual taxonomy awareness effect is explored on top of the MNIST dataset. The target convolutional NN classifier “B” is trained synchronously with the two other ones: “A1”, which distinguishes between odd and even digits, and “A2”, which distinguishes between “&lt;5” and “&gt;4” digits. For each portion of input training samples, the loss of “B” during backpropagation training is updated also with the corresponding losses from “A1” and “A2”, and such a TINN trick has surprisingly improved the performance of “B”. </a:t>
              </a:r>
              <a:endParaRPr lang="en-US" sz="1400" dirty="0"/>
            </a:p>
          </p:txBody>
        </p:sp>
        <p:sp>
          <p:nvSpPr>
            <p:cNvPr id="10" name="Rectangle 9"/>
            <p:cNvSpPr/>
            <p:nvPr/>
          </p:nvSpPr>
          <p:spPr>
            <a:xfrm>
              <a:off x="6516274" y="37707"/>
              <a:ext cx="5656871" cy="674959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604066" y="128174"/>
              <a:ext cx="546755" cy="54864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grpSp>
    </p:spTree>
    <p:extLst>
      <p:ext uri="{BB962C8B-B14F-4D97-AF65-F5344CB8AC3E}">
        <p14:creationId xmlns:p14="http://schemas.microsoft.com/office/powerpoint/2010/main" val="106318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78" y="32696"/>
            <a:ext cx="6740167" cy="1569660"/>
          </a:xfrm>
          <a:prstGeom prst="rect">
            <a:avLst/>
          </a:prstGeom>
        </p:spPr>
        <p:txBody>
          <a:bodyPr wrap="square">
            <a:spAutoFit/>
          </a:bodyPr>
          <a:lstStyle/>
          <a:p>
            <a:r>
              <a:rPr lang="en-GB" sz="3200" b="1" dirty="0">
                <a:ln w="0"/>
                <a:solidFill>
                  <a:srgbClr val="FF0000"/>
                </a:solidFill>
                <a:effectLst>
                  <a:outerShdw blurRad="38100" dist="19050" dir="2700000" algn="tl" rotWithShape="0">
                    <a:schemeClr val="dk1">
                      <a:alpha val="40000"/>
                    </a:schemeClr>
                  </a:outerShdw>
                </a:effectLst>
              </a:rPr>
              <a:t>Instance-Class Relationship Awareness and its </a:t>
            </a:r>
            <a:r>
              <a:rPr lang="en-GB" sz="2800" b="1" dirty="0">
                <a:ln w="0"/>
                <a:solidFill>
                  <a:srgbClr val="FF0000"/>
                </a:solidFill>
                <a:effectLst>
                  <a:outerShdw blurRad="38100" dist="19050" dir="2700000" algn="tl" rotWithShape="0">
                    <a:schemeClr val="dk1">
                      <a:alpha val="40000"/>
                    </a:schemeClr>
                  </a:outerShdw>
                </a:effectLst>
              </a:rPr>
              <a:t>(Knowledge-Based &amp; Federated)</a:t>
            </a:r>
            <a:r>
              <a:rPr lang="en-GB" sz="3200" b="1" dirty="0">
                <a:ln w="0"/>
                <a:solidFill>
                  <a:srgbClr val="FF0000"/>
                </a:solidFill>
                <a:effectLst>
                  <a:outerShdw blurRad="38100" dist="19050" dir="2700000" algn="tl" rotWithShape="0">
                    <a:schemeClr val="dk1">
                      <a:alpha val="40000"/>
                    </a:schemeClr>
                  </a:outerShdw>
                </a:effectLst>
              </a:rPr>
              <a:t> Effect</a:t>
            </a:r>
            <a:endParaRPr lang="en-US" sz="3200" b="1"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7" name="Rectangle 6"/>
              <p:cNvSpPr/>
              <p:nvPr/>
            </p:nvSpPr>
            <p:spPr>
              <a:xfrm>
                <a:off x="6768445" y="107221"/>
                <a:ext cx="5363855" cy="6597832"/>
              </a:xfrm>
              <a:prstGeom prst="rect">
                <a:avLst/>
              </a:prstGeom>
              <a:solidFill>
                <a:schemeClr val="bg1">
                  <a:lumMod val="85000"/>
                </a:schemeClr>
              </a:solidFill>
              <a:ln w="22225">
                <a:solidFill>
                  <a:schemeClr val="tx1"/>
                </a:solidFill>
              </a:ln>
            </p:spPr>
            <p:txBody>
              <a:bodyPr wrap="square">
                <a:spAutoFit/>
              </a:bodyPr>
              <a:lstStyle/>
              <a:p>
                <a:pPr algn="just">
                  <a:spcBef>
                    <a:spcPts val="1200"/>
                  </a:spcBef>
                </a:pPr>
                <a:r>
                  <a:rPr lang="en-US" sz="1400" dirty="0">
                    <a:latin typeface="Times New Roman" panose="02020603050405020304" pitchFamily="18" charset="0"/>
                    <a:ea typeface="SimSun" panose="02010600030101010101" pitchFamily="2" charset="-122"/>
                  </a:rPr>
                  <a:t>Consider a typical example of industrial assets’ diagnostics. Assume that a batch (aka class) of identical complex and smart (with self-monitoring infrastructure) industrial machines has been produced. These assets are sold and used in different processes, environments, places and other contexts. Assume that, according to the design features of this class of assets, the state (vector </a:t>
                </a:r>
                <a14:m>
                  <m:oMath xmlns:m="http://schemas.openxmlformats.org/officeDocument/2006/math">
                    <m:acc>
                      <m:accPr>
                        <m:chr m:val="⃗"/>
                        <m:ctrlPr>
                          <a:rPr lang="fi-FI" sz="1400" i="1">
                            <a:latin typeface="Cambria Math" panose="02040503050406030204" pitchFamily="18" charset="0"/>
                            <a:ea typeface="SimSun" panose="02010600030101010101" pitchFamily="2" charset="-122"/>
                          </a:rPr>
                        </m:ctrlPr>
                      </m:accPr>
                      <m:e>
                        <m:r>
                          <a:rPr lang="en-US" sz="1400" i="1">
                            <a:latin typeface="Cambria Math" panose="02040503050406030204" pitchFamily="18" charset="0"/>
                            <a:ea typeface="SimSun" panose="02010600030101010101" pitchFamily="2" charset="-122"/>
                          </a:rPr>
                          <m:t>𝑌</m:t>
                        </m:r>
                      </m:e>
                    </m:acc>
                  </m:oMath>
                </a14:m>
                <a:r>
                  <a:rPr lang="en-US" sz="1400" dirty="0">
                    <a:latin typeface="Times New Roman" panose="02020603050405020304" pitchFamily="18" charset="0"/>
                    <a:ea typeface="SimSun" panose="02010600030101010101" pitchFamily="2" charset="-122"/>
                  </a:rPr>
                  <a:t>) of some particular machine can be derived as some function over the measurable (by embedded sensors) vector of parameters </a:t>
                </a:r>
                <a14:m>
                  <m:oMath xmlns:m="http://schemas.openxmlformats.org/officeDocument/2006/math">
                    <m:acc>
                      <m:accPr>
                        <m:chr m:val="⃗"/>
                        <m:ctrlPr>
                          <a:rPr lang="fi-FI" sz="1400" i="1">
                            <a:latin typeface="Cambria Math" panose="02040503050406030204" pitchFamily="18" charset="0"/>
                            <a:ea typeface="SimSun" panose="02010600030101010101" pitchFamily="2" charset="-122"/>
                          </a:rPr>
                        </m:ctrlPr>
                      </m:accPr>
                      <m:e>
                        <m:r>
                          <a:rPr lang="en-US" sz="1400" i="1">
                            <a:latin typeface="Cambria Math" panose="02040503050406030204" pitchFamily="18" charset="0"/>
                            <a:ea typeface="SimSun" panose="02010600030101010101" pitchFamily="2" charset="-122"/>
                          </a:rPr>
                          <m:t>𝑋</m:t>
                        </m:r>
                      </m:e>
                    </m:acc>
                  </m:oMath>
                </a14:m>
                <a:r>
                  <a:rPr lang="en-US" sz="1400" dirty="0">
                    <a:latin typeface="Times New Roman" panose="02020603050405020304" pitchFamily="18" charset="0"/>
                    <a:ea typeface="SimSun" panose="02010600030101010101" pitchFamily="2" charset="-122"/>
                  </a:rPr>
                  <a:t>. If the function is known or can be learned by ML, then the state diagnostics for each asset can be done automatically. </a:t>
                </a:r>
                <a:endParaRPr lang="fi-FI" sz="1400" dirty="0">
                  <a:latin typeface="Times New Roman" panose="02020603050405020304" pitchFamily="18" charset="0"/>
                  <a:ea typeface="SimSun" panose="02010600030101010101" pitchFamily="2" charset="-122"/>
                </a:endParaRPr>
              </a:p>
              <a:p>
                <a:pPr algn="just">
                  <a:spcBef>
                    <a:spcPts val="1200"/>
                  </a:spcBef>
                </a:pPr>
                <a:r>
                  <a:rPr lang="en-GB" sz="1400" dirty="0">
                    <a:latin typeface="Times New Roman" panose="02020603050405020304" pitchFamily="18" charset="0"/>
                    <a:ea typeface="SimSun" panose="02010600030101010101" pitchFamily="2" charset="-122"/>
                  </a:rPr>
                  <a:t>Consider scenario in the Figure. Here we assume that the (general for the class) function </a:t>
                </a:r>
                <a14:m>
                  <m:oMath xmlns:m="http://schemas.openxmlformats.org/officeDocument/2006/math">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𝑌</m:t>
                        </m:r>
                      </m:e>
                    </m:acc>
                    <m:r>
                      <a:rPr lang="en-GB" sz="1400" i="1">
                        <a:latin typeface="Cambria Math" panose="02040503050406030204" pitchFamily="18" charset="0"/>
                        <a:ea typeface="SimSun" panose="02010600030101010101" pitchFamily="2" charset="-122"/>
                        <a:cs typeface="Times New Roman" panose="02020603050405020304" pitchFamily="18" charset="0"/>
                      </a:rPr>
                      <m:t>=</m:t>
                    </m:r>
                    <m:r>
                      <a:rPr lang="en-GB" sz="1400" i="1">
                        <a:latin typeface="Cambria Math" panose="02040503050406030204" pitchFamily="18" charset="0"/>
                        <a:ea typeface="SimSun" panose="02010600030101010101" pitchFamily="2" charset="-122"/>
                        <a:cs typeface="Times New Roman" panose="02020603050405020304" pitchFamily="18" charset="0"/>
                      </a:rPr>
                      <m:t>𝐹</m:t>
                    </m:r>
                    <m:d>
                      <m:dPr>
                        <m:ctrlPr>
                          <a:rPr lang="fi-FI" sz="1400" i="1">
                            <a:effectLst/>
                            <a:latin typeface="Cambria Math" panose="02040503050406030204" pitchFamily="18" charset="0"/>
                          </a:rPr>
                        </m:ctrlPr>
                      </m:dPr>
                      <m:e>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𝑋</m:t>
                            </m:r>
                          </m:e>
                        </m:acc>
                      </m:e>
                    </m:d>
                  </m:oMath>
                </a14:m>
                <a:r>
                  <a:rPr lang="en-GB" sz="1400" dirty="0">
                    <a:latin typeface="Times New Roman" panose="02020603050405020304" pitchFamily="18" charset="0"/>
                    <a:ea typeface="SimSun" panose="02010600030101010101" pitchFamily="2" charset="-122"/>
                  </a:rPr>
                  <a:t> is known just after design and pilot testing and it is supposed to be applied to all the instances of the assets within the class during their operation within particular industrial processes. However, each machine may have some small individual constructive specifics before use and, definitely, more individual features may be acquired during operation due to different operational environments. Therefore, the histories of </a:t>
                </a:r>
                <a14:m>
                  <m:oMath xmlns:m="http://schemas.openxmlformats.org/officeDocument/2006/math">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𝑋</m:t>
                        </m:r>
                      </m:e>
                    </m:acc>
                  </m:oMath>
                </a14:m>
                <a:r>
                  <a:rPr lang="en-GB" sz="1400" dirty="0">
                    <a:latin typeface="Times New Roman" panose="02020603050405020304" pitchFamily="18" charset="0"/>
                    <a:ea typeface="SimSun" panose="02010600030101010101" pitchFamily="2" charset="-122"/>
                  </a:rPr>
                  <a:t> and </a:t>
                </a:r>
                <a14:m>
                  <m:oMath xmlns:m="http://schemas.openxmlformats.org/officeDocument/2006/math">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𝑌</m:t>
                        </m:r>
                      </m:e>
                    </m:acc>
                  </m:oMath>
                </a14:m>
                <a:r>
                  <a:rPr lang="en-GB" sz="1400" dirty="0">
                    <a:latin typeface="Times New Roman" panose="02020603050405020304" pitchFamily="18" charset="0"/>
                    <a:ea typeface="SimSun" panose="02010600030101010101" pitchFamily="2" charset="-122"/>
                  </a:rPr>
                  <a:t> are collected as training data separately for each </a:t>
                </a:r>
                <a14:m>
                  <m:oMath xmlns:m="http://schemas.openxmlformats.org/officeDocument/2006/math">
                    <m:r>
                      <a:rPr lang="en-GB" sz="1400" i="1">
                        <a:latin typeface="Cambria Math" panose="02040503050406030204" pitchFamily="18" charset="0"/>
                        <a:ea typeface="SimSun" panose="02010600030101010101" pitchFamily="2" charset="-122"/>
                        <a:cs typeface="Times New Roman" panose="02020603050405020304" pitchFamily="18" charset="0"/>
                      </a:rPr>
                      <m:t>𝑖</m:t>
                    </m:r>
                  </m:oMath>
                </a14:m>
                <a:r>
                  <a:rPr lang="en-GB" sz="1400" dirty="0">
                    <a:latin typeface="Times New Roman" panose="02020603050405020304" pitchFamily="18" charset="0"/>
                    <a:ea typeface="SimSun" panose="02010600030101010101" pitchFamily="2" charset="-122"/>
                  </a:rPr>
                  <a:t>-th machine and the individual diagnostic functions </a:t>
                </a:r>
                <a14:m>
                  <m:oMath xmlns:m="http://schemas.openxmlformats.org/officeDocument/2006/math">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𝑌</m:t>
                        </m:r>
                      </m:e>
                    </m:acc>
                    <m:r>
                      <a:rPr lang="en-GB" sz="1400" i="1">
                        <a:latin typeface="Cambria Math" panose="02040503050406030204" pitchFamily="18" charset="0"/>
                        <a:ea typeface="SimSun" panose="02010600030101010101" pitchFamily="2" charset="-122"/>
                        <a:cs typeface="Times New Roman" panose="02020603050405020304" pitchFamily="18" charset="0"/>
                      </a:rPr>
                      <m:t>=</m:t>
                    </m:r>
                    <m:sSub>
                      <m:sSubPr>
                        <m:ctrlPr>
                          <a:rPr lang="fi-FI" sz="1400" i="1">
                            <a:effectLst/>
                            <a:latin typeface="Cambria Math" panose="02040503050406030204" pitchFamily="18" charset="0"/>
                          </a:rPr>
                        </m:ctrlPr>
                      </m:sSubPr>
                      <m:e>
                        <m:r>
                          <a:rPr lang="en-GB" sz="1400" i="1">
                            <a:latin typeface="Cambria Math" panose="02040503050406030204" pitchFamily="18" charset="0"/>
                            <a:ea typeface="SimSun" panose="02010600030101010101" pitchFamily="2" charset="-122"/>
                            <a:cs typeface="Times New Roman" panose="02020603050405020304" pitchFamily="18" charset="0"/>
                          </a:rPr>
                          <m:t>𝐹</m:t>
                        </m:r>
                      </m:e>
                      <m:sub>
                        <m:r>
                          <a:rPr lang="en-GB" sz="1400" i="1">
                            <a:latin typeface="Cambria Math" panose="02040503050406030204" pitchFamily="18" charset="0"/>
                            <a:ea typeface="SimSun" panose="02010600030101010101" pitchFamily="2" charset="-122"/>
                            <a:cs typeface="Times New Roman" panose="02020603050405020304" pitchFamily="18" charset="0"/>
                          </a:rPr>
                          <m:t>𝑖</m:t>
                        </m:r>
                      </m:sub>
                    </m:sSub>
                    <m:d>
                      <m:dPr>
                        <m:ctrlPr>
                          <a:rPr lang="fi-FI" sz="1400" i="1">
                            <a:effectLst/>
                            <a:latin typeface="Cambria Math" panose="02040503050406030204" pitchFamily="18" charset="0"/>
                          </a:rPr>
                        </m:ctrlPr>
                      </m:dPr>
                      <m:e>
                        <m:acc>
                          <m:accPr>
                            <m:chr m:val="⃗"/>
                            <m:ctrlPr>
                              <a:rPr lang="fi-FI" sz="1400" i="1">
                                <a:effectLst/>
                                <a:latin typeface="Cambria Math" panose="02040503050406030204" pitchFamily="18" charset="0"/>
                              </a:rPr>
                            </m:ctrlPr>
                          </m:accPr>
                          <m:e>
                            <m:r>
                              <a:rPr lang="en-GB" sz="1400" i="1">
                                <a:latin typeface="Cambria Math" panose="02040503050406030204" pitchFamily="18" charset="0"/>
                                <a:ea typeface="SimSun" panose="02010600030101010101" pitchFamily="2" charset="-122"/>
                                <a:cs typeface="Times New Roman" panose="02020603050405020304" pitchFamily="18" charset="0"/>
                              </a:rPr>
                              <m:t>𝑋</m:t>
                            </m:r>
                          </m:e>
                        </m:acc>
                      </m:e>
                    </m:d>
                  </m:oMath>
                </a14:m>
                <a:r>
                  <a:rPr lang="en-GB" sz="1400" dirty="0">
                    <a:latin typeface="Times New Roman" panose="02020603050405020304" pitchFamily="18" charset="0"/>
                    <a:ea typeface="SimSun" panose="02010600030101010101" pitchFamily="2" charset="-122"/>
                  </a:rPr>
                  <a:t> can be learned using ML (particularly NNs).</a:t>
                </a:r>
              </a:p>
              <a:p>
                <a:pPr algn="just">
                  <a:spcBef>
                    <a:spcPts val="1200"/>
                  </a:spcBef>
                </a:pPr>
                <a:r>
                  <a:rPr lang="en-US" sz="1400" dirty="0">
                    <a:latin typeface="Times New Roman" panose="02020603050405020304" pitchFamily="18" charset="0"/>
                    <a:cs typeface="Times New Roman" panose="02020603050405020304" pitchFamily="18" charset="0"/>
                  </a:rPr>
                  <a:t>Naturally, the data collected independently regarding each asset may not be big enough for constructing a reliable diagnostic model. Therefore, combining it with the diagnostic knowledge on the class of identical assets will make each individual model more trustful. This can be done by applying TINNs’ logic and updating the loss value calculation for each individual NN (</a:t>
                </a:r>
                <a14:m>
                  <m:oMath xmlns:m="http://schemas.openxmlformats.org/officeDocument/2006/math">
                    <m:sSub>
                      <m:sSubPr>
                        <m:ctrlPr>
                          <a:rPr lang="fi-FI"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𝑖</m:t>
                        </m:r>
                      </m:sub>
                    </m:sSub>
                  </m:oMath>
                </a14:m>
                <a:r>
                  <a:rPr lang="en-US" sz="1400" dirty="0">
                    <a:latin typeface="Times New Roman" panose="02020603050405020304" pitchFamily="18" charset="0"/>
                    <a:cs typeface="Times New Roman" panose="02020603050405020304" pitchFamily="18" charset="0"/>
                  </a:rPr>
                  <a:t>) training by the loss related to the known and common-for-the-class function </a:t>
                </a:r>
                <a14:m>
                  <m:oMath xmlns:m="http://schemas.openxmlformats.org/officeDocument/2006/math">
                    <m:r>
                      <a:rPr lang="en-US" sz="1400" i="1">
                        <a:latin typeface="Cambria Math" panose="02040503050406030204" pitchFamily="18" charset="0"/>
                      </a:rPr>
                      <m:t>𝐹</m:t>
                    </m:r>
                  </m:oMath>
                </a14:m>
                <a:r>
                  <a:rPr lang="en-US" sz="1400" dirty="0">
                    <a:latin typeface="Times New Roman" panose="02020603050405020304" pitchFamily="18" charset="0"/>
                    <a:cs typeface="Times New Roman" panose="02020603050405020304" pitchFamily="18" charset="0"/>
                  </a:rPr>
                  <a:t>. Taxonomy-awareness here is simply the known fact that </a:t>
                </a:r>
                <a14:m>
                  <m:oMath xmlns:m="http://schemas.openxmlformats.org/officeDocument/2006/math">
                    <m:r>
                      <a:rPr lang="en-US" sz="1400" i="1">
                        <a:latin typeface="Cambria Math" panose="02040503050406030204" pitchFamily="18" charset="0"/>
                      </a:rPr>
                      <m:t>𝑖</m:t>
                    </m:r>
                  </m:oMath>
                </a14:m>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 asset (with target diagnostic model </a:t>
                </a:r>
                <a14:m>
                  <m:oMath xmlns:m="http://schemas.openxmlformats.org/officeDocument/2006/math">
                    <m:sSub>
                      <m:sSubPr>
                        <m:ctrlPr>
                          <a:rPr lang="fi-FI"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𝑖</m:t>
                        </m:r>
                      </m:sub>
                    </m:sSub>
                  </m:oMath>
                </a14:m>
                <a:r>
                  <a:rPr lang="en-US" sz="1400" dirty="0">
                    <a:latin typeface="Times New Roman" panose="02020603050405020304" pitchFamily="18" charset="0"/>
                    <a:cs typeface="Times New Roman" panose="02020603050405020304" pitchFamily="18" charset="0"/>
                  </a:rPr>
                  <a:t>) is an instance of a class of similar assets with a general diagnostic model </a:t>
                </a:r>
                <a14:m>
                  <m:oMath xmlns:m="http://schemas.openxmlformats.org/officeDocument/2006/math">
                    <m:r>
                      <a:rPr lang="en-US" sz="1400" i="1">
                        <a:latin typeface="Cambria Math" panose="02040503050406030204" pitchFamily="18" charset="0"/>
                      </a:rPr>
                      <m:t>𝐹</m:t>
                    </m:r>
                  </m:oMath>
                </a14:m>
                <a:r>
                  <a:rPr lang="en-US" sz="1400" dirty="0">
                    <a:latin typeface="Times New Roman" panose="02020603050405020304" pitchFamily="18" charset="0"/>
                    <a:cs typeface="Times New Roman" panose="02020603050405020304" pitchFamily="18" charset="0"/>
                  </a:rPr>
                  <a:t>. </a:t>
                </a:r>
                <a:endParaRPr lang="fi-FI" sz="14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68445" y="107221"/>
                <a:ext cx="5363855" cy="6597832"/>
              </a:xfrm>
              <a:prstGeom prst="rect">
                <a:avLst/>
              </a:prstGeom>
              <a:blipFill>
                <a:blip r:embed="rId2"/>
                <a:stretch>
                  <a:fillRect l="-113" r="-113"/>
                </a:stretch>
              </a:blipFill>
              <a:ln w="22225">
                <a:solidFill>
                  <a:schemeClr val="tx1"/>
                </a:solidFill>
              </a:ln>
            </p:spPr>
            <p:txBody>
              <a:bodyPr/>
              <a:lstStyle/>
              <a:p>
                <a:r>
                  <a:rPr lang="en-US">
                    <a:noFill/>
                  </a:rPr>
                  <a:t> </a:t>
                </a:r>
              </a:p>
            </p:txBody>
          </p:sp>
        </mc:Fallback>
      </mc:AlternateContent>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97965" y="1602356"/>
            <a:ext cx="6452644" cy="3846339"/>
          </a:xfrm>
          <a:prstGeom prst="rect">
            <a:avLst/>
          </a:prstGeom>
          <a:noFill/>
          <a:ln>
            <a:noFill/>
          </a:ln>
        </p:spPr>
      </p:pic>
      <p:sp>
        <p:nvSpPr>
          <p:cNvPr id="9" name="Rectangle 8"/>
          <p:cNvSpPr/>
          <p:nvPr/>
        </p:nvSpPr>
        <p:spPr>
          <a:xfrm>
            <a:off x="636305" y="5495830"/>
            <a:ext cx="5665511" cy="1169551"/>
          </a:xfrm>
          <a:prstGeom prst="rect">
            <a:avLst/>
          </a:prstGeom>
        </p:spPr>
        <p:txBody>
          <a:bodyPr wrap="square">
            <a:spAutoFit/>
          </a:bodyPr>
          <a:lstStyle/>
          <a:p>
            <a:pPr algn="just"/>
            <a:r>
              <a:rPr lang="en-GB" sz="1400" dirty="0">
                <a:latin typeface="Times New Roman" panose="02020603050405020304" pitchFamily="18" charset="0"/>
                <a:ea typeface="SimSun" panose="02010600030101010101" pitchFamily="2" charset="-122"/>
              </a:rPr>
              <a:t>The scenario is shown when each individual asset diagnostics model (NN) is trained based on the data collected from the particular asset history including awareness of the model constructed for the whole class of assets. Like in TINNs, we can update the loss function of each individual model during its backpropagation training with the loss regarding the overall class model.</a:t>
            </a:r>
            <a:endParaRPr lang="en-US" sz="1400" dirty="0"/>
          </a:p>
        </p:txBody>
      </p:sp>
    </p:spTree>
    <p:extLst>
      <p:ext uri="{BB962C8B-B14F-4D97-AF65-F5344CB8AC3E}">
        <p14:creationId xmlns:p14="http://schemas.microsoft.com/office/powerpoint/2010/main" val="307704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78" y="32696"/>
            <a:ext cx="7249215" cy="1077218"/>
          </a:xfrm>
          <a:prstGeom prst="rect">
            <a:avLst/>
          </a:prstGeom>
        </p:spPr>
        <p:txBody>
          <a:bodyPr wrap="square">
            <a:spAutoFit/>
          </a:bodyPr>
          <a:lstStyle/>
          <a:p>
            <a:r>
              <a:rPr lang="en-GB" sz="3200" b="1" dirty="0">
                <a:ln w="0"/>
                <a:solidFill>
                  <a:srgbClr val="FF0000"/>
                </a:solidFill>
                <a:effectLst>
                  <a:outerShdw blurRad="38100" dist="19050" dir="2700000" algn="tl" rotWithShape="0">
                    <a:schemeClr val="dk1">
                      <a:alpha val="40000"/>
                    </a:schemeClr>
                  </a:outerShdw>
                </a:effectLst>
              </a:rPr>
              <a:t>Instance-Class Relationship Awareness and its </a:t>
            </a:r>
            <a:r>
              <a:rPr lang="en-GB" sz="2800" b="1" dirty="0">
                <a:ln w="0"/>
                <a:solidFill>
                  <a:srgbClr val="FF0000"/>
                </a:solidFill>
                <a:effectLst>
                  <a:outerShdw blurRad="38100" dist="19050" dir="2700000" algn="tl" rotWithShape="0">
                    <a:schemeClr val="dk1">
                      <a:alpha val="40000"/>
                    </a:schemeClr>
                  </a:outerShdw>
                </a:effectLst>
              </a:rPr>
              <a:t>(Knowledge-Based &amp; Federated)</a:t>
            </a:r>
            <a:r>
              <a:rPr lang="en-GB" sz="3200" b="1" dirty="0">
                <a:ln w="0"/>
                <a:solidFill>
                  <a:srgbClr val="FF0000"/>
                </a:solidFill>
                <a:effectLst>
                  <a:outerShdw blurRad="38100" dist="19050" dir="2700000" algn="tl" rotWithShape="0">
                    <a:schemeClr val="dk1">
                      <a:alpha val="40000"/>
                    </a:schemeClr>
                  </a:outerShdw>
                </a:effectLst>
              </a:rPr>
              <a:t> Effect</a:t>
            </a:r>
            <a:endParaRPr lang="en-US" sz="3200" b="1"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9" name="Rectangle 8"/>
              <p:cNvSpPr/>
              <p:nvPr/>
            </p:nvSpPr>
            <p:spPr>
              <a:xfrm>
                <a:off x="37704" y="4339079"/>
                <a:ext cx="7173801" cy="2462213"/>
              </a:xfrm>
              <a:prstGeom prst="rect">
                <a:avLst/>
              </a:prstGeom>
            </p:spPr>
            <p:txBody>
              <a:bodyPr wrap="square">
                <a:spAutoFit/>
              </a:bodyPr>
              <a:lstStyle/>
              <a:p>
                <a:pPr algn="just"/>
                <a:r>
                  <a:rPr lang="en-GB" sz="1400" dirty="0">
                    <a:latin typeface="Times New Roman" panose="02020603050405020304" pitchFamily="18" charset="0"/>
                    <a:cs typeface="Times New Roman" panose="02020603050405020304" pitchFamily="18" charset="0"/>
                  </a:rPr>
                  <a:t>The federated learning scenario with TINNs is in the Figure. Several individual NN diagnostic models (one for each smart asset) are trained simultaneously, each on its own training data. Each particular batch of training samples from the </a:t>
                </a:r>
                <a:r>
                  <a:rPr lang="en-GB" sz="1400" i="1" dirty="0">
                    <a:latin typeface="Times New Roman" panose="02020603050405020304" pitchFamily="18" charset="0"/>
                    <a:cs typeface="Times New Roman" panose="02020603050405020304" pitchFamily="18" charset="0"/>
                  </a:rPr>
                  <a:t>i</a:t>
                </a:r>
                <a:r>
                  <a:rPr lang="en-GB" sz="1400" dirty="0">
                    <a:latin typeface="Times New Roman" panose="02020603050405020304" pitchFamily="18" charset="0"/>
                    <a:cs typeface="Times New Roman" panose="02020603050405020304" pitchFamily="18" charset="0"/>
                  </a:rPr>
                  <a:t>-th NN goes through all the NNs, then a joint loss is computed from the individual losses as shown, and finally backpropagated only through the </a:t>
                </a:r>
                <a:r>
                  <a:rPr lang="en-GB" sz="1400" i="1" dirty="0">
                    <a:latin typeface="Times New Roman" panose="02020603050405020304" pitchFamily="18" charset="0"/>
                    <a:cs typeface="Times New Roman" panose="02020603050405020304" pitchFamily="18" charset="0"/>
                  </a:rPr>
                  <a:t>i</a:t>
                </a:r>
                <a:r>
                  <a:rPr lang="en-GB" sz="1400" dirty="0">
                    <a:latin typeface="Times New Roman" panose="02020603050405020304" pitchFamily="18" charset="0"/>
                    <a:cs typeface="Times New Roman" panose="02020603050405020304" pitchFamily="18" charset="0"/>
                  </a:rPr>
                  <a:t>-th network. This process repeats for each network. In this way, each network updates its weights with the awareness of the reaction of other networks to the same training samples. In LOSS formula: </a:t>
                </a:r>
                <a14:m>
                  <m:oMath xmlns:m="http://schemas.openxmlformats.org/officeDocument/2006/math">
                    <m:r>
                      <a:rPr lang="en-GB" sz="1400" i="1">
                        <a:latin typeface="Cambria Math" panose="02040503050406030204" pitchFamily="18" charset="0"/>
                      </a:rPr>
                      <m:t>𝑖</m:t>
                    </m:r>
                  </m:oMath>
                </a14:m>
                <a:r>
                  <a:rPr lang="en-GB" sz="1400" dirty="0">
                    <a:latin typeface="Times New Roman" panose="02020603050405020304" pitchFamily="18" charset="0"/>
                    <a:cs typeface="Times New Roman" panose="02020603050405020304" pitchFamily="18" charset="0"/>
                  </a:rPr>
                  <a:t> indicates a particular model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𝐹</m:t>
                        </m:r>
                      </m:e>
                      <m:sub>
                        <m:r>
                          <a:rPr lang="en-GB" sz="1400" i="1">
                            <a:latin typeface="Cambria Math" panose="02040503050406030204" pitchFamily="18" charset="0"/>
                          </a:rPr>
                          <m:t>𝑖</m:t>
                        </m:r>
                      </m:sub>
                    </m:sSub>
                  </m:oMath>
                </a14:m>
                <a:r>
                  <a:rPr lang="en-GB" sz="1400" dirty="0">
                    <a:latin typeface="Times New Roman" panose="02020603050405020304" pitchFamily="18" charset="0"/>
                    <a:cs typeface="Times New Roman" panose="02020603050405020304" pitchFamily="18" charset="0"/>
                  </a:rPr>
                  <a:t>) being trained; </a:t>
                </a:r>
                <a14:m>
                  <m:oMath xmlns:m="http://schemas.openxmlformats.org/officeDocument/2006/math">
                    <m:r>
                      <a:rPr lang="en-GB" sz="1400" i="1">
                        <a:latin typeface="Cambria Math" panose="02040503050406030204" pitchFamily="18" charset="0"/>
                      </a:rPr>
                      <m:t>𝑛</m:t>
                    </m:r>
                  </m:oMath>
                </a14:m>
                <a:r>
                  <a:rPr lang="en-GB" sz="1400" dirty="0">
                    <a:latin typeface="Times New Roman" panose="02020603050405020304" pitchFamily="18" charset="0"/>
                    <a:cs typeface="Times New Roman" panose="02020603050405020304" pitchFamily="18" charset="0"/>
                  </a:rPr>
                  <a:t> – the number of simultaneously trained models (i.e., the number of assets in the class); parameter </a:t>
                </a:r>
                <a14:m>
                  <m:oMath xmlns:m="http://schemas.openxmlformats.org/officeDocument/2006/math">
                    <m:r>
                      <a:rPr lang="en-GB" sz="1400" i="1">
                        <a:latin typeface="Cambria Math" panose="02040503050406030204" pitchFamily="18" charset="0"/>
                      </a:rPr>
                      <m:t>𝑡</m:t>
                    </m:r>
                  </m:oMath>
                </a14:m>
                <a:r>
                  <a:rPr lang="en-GB" sz="1400" dirty="0">
                    <a:latin typeface="Times New Roman" panose="02020603050405020304" pitchFamily="18" charset="0"/>
                    <a:cs typeface="Times New Roman" panose="02020603050405020304" pitchFamily="18" charset="0"/>
                  </a:rPr>
                  <a:t> is the current training epoch number (i.e., the influence of other “partner” models on the target model will decrease during the training process, and parameter </a:t>
                </a:r>
                <a14:m>
                  <m:oMath xmlns:m="http://schemas.openxmlformats.org/officeDocument/2006/math">
                    <m:r>
                      <a:rPr lang="en-GB" sz="1400" i="1">
                        <a:latin typeface="Cambria Math" panose="02040503050406030204" pitchFamily="18" charset="0"/>
                      </a:rPr>
                      <m:t>𝛼</m:t>
                    </m:r>
                  </m:oMath>
                </a14:m>
                <a:r>
                  <a:rPr lang="en-GB" sz="1400" dirty="0">
                    <a:latin typeface="Times New Roman" panose="02020603050405020304" pitchFamily="18" charset="0"/>
                    <a:cs typeface="Times New Roman" panose="02020603050405020304" pitchFamily="18" charset="0"/>
                  </a:rPr>
                  <a:t> can be used to control the decrease function); parameter </a:t>
                </a:r>
                <a14:m>
                  <m:oMath xmlns:m="http://schemas.openxmlformats.org/officeDocument/2006/math">
                    <m:r>
                      <a:rPr lang="en-GB" sz="1400" i="1">
                        <a:latin typeface="Cambria Math" panose="02040503050406030204" pitchFamily="18" charset="0"/>
                      </a:rPr>
                      <m:t>𝑝</m:t>
                    </m:r>
                  </m:oMath>
                </a14:m>
                <a:r>
                  <a:rPr lang="en-GB" sz="1400" dirty="0">
                    <a:latin typeface="Times New Roman" panose="02020603050405020304" pitchFamily="18" charset="0"/>
                    <a:cs typeface="Times New Roman" panose="02020603050405020304" pitchFamily="18" charset="0"/>
                  </a:rPr>
                  <a:t> controls the Lehmer mean itself, i.e., the biases related to the distribution of averaged losses.</a:t>
                </a:r>
                <a:endParaRPr lang="en-US" sz="1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7704" y="4339079"/>
                <a:ext cx="7173801" cy="2462213"/>
              </a:xfrm>
              <a:prstGeom prst="rect">
                <a:avLst/>
              </a:prstGeom>
              <a:blipFill>
                <a:blip r:embed="rId2"/>
                <a:stretch>
                  <a:fillRect l="-255" t="-495" r="-255" b="-1485"/>
                </a:stretch>
              </a:blipFill>
            </p:spPr>
            <p:txBody>
              <a:bodyPr/>
              <a:lstStyle/>
              <a:p>
                <a:r>
                  <a:rPr lang="en-US">
                    <a:noFill/>
                  </a:rPr>
                  <a:t> </a:t>
                </a:r>
              </a:p>
            </p:txBody>
          </p:sp>
        </mc:Fallback>
      </mc:AlternateContent>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305773" y="13842"/>
            <a:ext cx="4865509" cy="5736508"/>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3" y="1102732"/>
                <a:ext cx="7277496" cy="3293209"/>
              </a:xfrm>
              <a:prstGeom prst="rect">
                <a:avLst/>
              </a:prstGeom>
            </p:spPr>
            <p:txBody>
              <a:bodyPr wrap="square">
                <a:spAutoFit/>
              </a:bodyPr>
              <a:lstStyle/>
              <a:p>
                <a:pPr algn="just"/>
                <a:r>
                  <a:rPr lang="en-GB" sz="1600" dirty="0">
                    <a:latin typeface="Times New Roman" panose="02020603050405020304" pitchFamily="18" charset="0"/>
                    <a:ea typeface="SimSun" panose="02010600030101010101" pitchFamily="2" charset="-122"/>
                    <a:cs typeface="Times New Roman" panose="02020603050405020304" pitchFamily="18" charset="0"/>
                  </a:rPr>
                  <a:t>This scenario is an attempt to combine the TINN approach with federated learning. Here we do not have any prior knowledge of the common-for-the-class diagnostic function </a:t>
                </a:r>
                <a14:m>
                  <m:oMath xmlns:m="http://schemas.openxmlformats.org/officeDocument/2006/math">
                    <m:r>
                      <a:rPr lang="en-GB" sz="1600" i="1">
                        <a:latin typeface="Cambria Math" panose="02040503050406030204" pitchFamily="18" charset="0"/>
                        <a:ea typeface="SimSun" panose="02010600030101010101" pitchFamily="2" charset="-122"/>
                        <a:cs typeface="Times New Roman" panose="02020603050405020304" pitchFamily="18" charset="0"/>
                      </a:rPr>
                      <m:t>𝐹</m:t>
                    </m:r>
                  </m:oMath>
                </a14:m>
                <a:r>
                  <a:rPr lang="en-GB" sz="1600" dirty="0">
                    <a:latin typeface="Times New Roman" panose="02020603050405020304" pitchFamily="18" charset="0"/>
                    <a:ea typeface="SimSun" panose="02010600030101010101" pitchFamily="2" charset="-122"/>
                    <a:cs typeface="Times New Roman" panose="02020603050405020304" pitchFamily="18" charset="0"/>
                  </a:rPr>
                  <a:t>. We suppose that each individual asset will collect its own history as training data, learn individual diagnostic models from the data and, in addition, they will benefit from the similar (same class) assets’ model construction experiences. Following the TINNs’ logic, we need such a loss function for backpropagation training of each individual model that takes into account the loss associated with its own asset as well as the losses associated with other assets. </a:t>
                </a:r>
                <a:r>
                  <a:rPr lang="en-GB" sz="1600" dirty="0">
                    <a:latin typeface="Times New Roman" panose="02020603050405020304" pitchFamily="18" charset="0"/>
                    <a:cs typeface="Times New Roman" panose="02020603050405020304" pitchFamily="18" charset="0"/>
                  </a:rPr>
                  <a:t>For each </a:t>
                </a:r>
                <a14:m>
                  <m:oMath xmlns:m="http://schemas.openxmlformats.org/officeDocument/2006/math">
                    <m:r>
                      <a:rPr lang="en-GB" sz="1600" i="1">
                        <a:latin typeface="Cambria Math" panose="02040503050406030204" pitchFamily="18" charset="0"/>
                      </a:rPr>
                      <m:t>𝑖</m:t>
                    </m:r>
                  </m:oMath>
                </a14:m>
                <a:r>
                  <a:rPr lang="en-GB" sz="1600" dirty="0">
                    <a:latin typeface="Times New Roman" panose="02020603050405020304" pitchFamily="18" charset="0"/>
                    <a:cs typeface="Times New Roman" panose="02020603050405020304" pitchFamily="18" charset="0"/>
                  </a:rPr>
                  <a:t>-th NN model during its backpropagation training, we suggest constructing the loss by applying the </a:t>
                </a:r>
                <a:r>
                  <a:rPr lang="en-GB" sz="1600" b="1" i="1" dirty="0">
                    <a:solidFill>
                      <a:srgbClr val="7030A0"/>
                    </a:solidFill>
                    <a:latin typeface="Times New Roman" panose="02020603050405020304" pitchFamily="18" charset="0"/>
                    <a:cs typeface="Times New Roman" panose="02020603050405020304" pitchFamily="18" charset="0"/>
                  </a:rPr>
                  <a:t>weighted Lehmer mean </a:t>
                </a:r>
                <a:r>
                  <a:rPr lang="en-GB" sz="1600" dirty="0">
                    <a:latin typeface="Times New Roman" panose="02020603050405020304" pitchFamily="18" charset="0"/>
                    <a:cs typeface="Times New Roman" panose="02020603050405020304" pitchFamily="18" charset="0"/>
                  </a:rPr>
                  <a:t>(</a:t>
                </a:r>
                <a14:m>
                  <m:oMath xmlns:m="http://schemas.openxmlformats.org/officeDocument/2006/math">
                    <m:r>
                      <a:rPr lang="en-GB" sz="1600" i="1">
                        <a:latin typeface="Cambria Math" panose="02040503050406030204" pitchFamily="18" charset="0"/>
                      </a:rPr>
                      <m:t>𝐿𝑀</m:t>
                    </m:r>
                  </m:oMath>
                </a14:m>
                <a:r>
                  <a:rPr lang="en-GB" sz="1600" dirty="0">
                    <a:latin typeface="Times New Roman" panose="02020603050405020304" pitchFamily="18" charset="0"/>
                    <a:cs typeface="Times New Roman" panose="02020603050405020304" pitchFamily="18" charset="0"/>
                  </a:rPr>
                  <a:t>) function over the individual losses from other “partner” models according to the general schema:</a:t>
                </a:r>
              </a:p>
              <a:p>
                <a:pPr algn="just"/>
                <a:endParaRPr lang="en-GB" sz="800" dirty="0">
                  <a:latin typeface="Times New Roman" panose="02020603050405020304" pitchFamily="18" charset="0"/>
                  <a:cs typeface="Times New Roman" panose="02020603050405020304" pitchFamily="18" charset="0"/>
                </a:endParaRPr>
              </a:p>
              <a:p>
                <a:pPr algn="just"/>
                <a:r>
                  <a:rPr lang="en-GB" sz="1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fi-FI" sz="1400" b="1" i="1" smtClean="0">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𝑳𝑶𝑺𝑺</m:t>
                        </m:r>
                      </m:e>
                      <m:sub>
                        <m:r>
                          <a:rPr lang="en-GB" sz="1400" b="1" i="1">
                            <a:solidFill>
                              <a:srgbClr val="FF0000"/>
                            </a:solidFill>
                            <a:latin typeface="Cambria Math" panose="02040503050406030204" pitchFamily="18" charset="0"/>
                          </a:rPr>
                          <m:t>𝒊</m:t>
                        </m:r>
                      </m:sub>
                    </m:sSub>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𝑳𝑴</m:t>
                    </m:r>
                    <m:d>
                      <m:dPr>
                        <m:begChr m:val="["/>
                        <m:endChr m:val="]"/>
                        <m:ctrlPr>
                          <a:rPr lang="fi-FI" sz="1400" b="1" i="1">
                            <a:solidFill>
                              <a:srgbClr val="FF0000"/>
                            </a:solidFill>
                            <a:latin typeface="Cambria Math" panose="02040503050406030204" pitchFamily="18" charset="0"/>
                          </a:rPr>
                        </m:ctrlPr>
                      </m:dPr>
                      <m:e>
                        <m:r>
                          <a:rPr lang="en-GB" sz="1400" b="1" i="1">
                            <a:solidFill>
                              <a:srgbClr val="FF0000"/>
                            </a:solidFill>
                            <a:latin typeface="Cambria Math" panose="02040503050406030204" pitchFamily="18" charset="0"/>
                          </a:rPr>
                          <m:t>𝑳𝒐𝒔𝒔</m:t>
                        </m:r>
                        <m:d>
                          <m:dPr>
                            <m:ctrlPr>
                              <a:rPr lang="fi-FI" sz="1400" b="1" i="1">
                                <a:solidFill>
                                  <a:srgbClr val="FF0000"/>
                                </a:solidFill>
                                <a:latin typeface="Cambria Math" panose="02040503050406030204" pitchFamily="18" charset="0"/>
                              </a:rPr>
                            </m:ctrlPr>
                          </m:dPr>
                          <m:e>
                            <m:sSub>
                              <m:sSubPr>
                                <m:ctrlPr>
                                  <a:rPr lang="fi-FI"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𝑭</m:t>
                                </m:r>
                              </m:e>
                              <m:sub>
                                <m:r>
                                  <a:rPr lang="en-GB" sz="1400" b="1" i="1">
                                    <a:solidFill>
                                      <a:srgbClr val="FF0000"/>
                                    </a:solidFill>
                                    <a:latin typeface="Cambria Math" panose="02040503050406030204" pitchFamily="18" charset="0"/>
                                  </a:rPr>
                                  <m:t>𝒊</m:t>
                                </m:r>
                              </m:sub>
                            </m:sSub>
                          </m:e>
                        </m:d>
                        <m:r>
                          <a:rPr lang="en-GB" sz="1400" b="1" i="1">
                            <a:solidFill>
                              <a:srgbClr val="FF0000"/>
                            </a:solidFill>
                            <a:latin typeface="Cambria Math" panose="02040503050406030204" pitchFamily="18" charset="0"/>
                          </a:rPr>
                          <m:t>, </m:t>
                        </m:r>
                        <m:r>
                          <a:rPr lang="en-GB" sz="1400" b="1" i="1">
                            <a:solidFill>
                              <a:srgbClr val="FF0000"/>
                            </a:solidFill>
                            <a:latin typeface="Cambria Math" panose="02040503050406030204" pitchFamily="18" charset="0"/>
                          </a:rPr>
                          <m:t>𝝀</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𝑳𝒐𝒔𝒔</m:t>
                        </m:r>
                        <m:d>
                          <m:dPr>
                            <m:ctrlPr>
                              <a:rPr lang="fi-FI" sz="1400" b="1" i="1">
                                <a:solidFill>
                                  <a:srgbClr val="FF0000"/>
                                </a:solidFill>
                                <a:latin typeface="Cambria Math" panose="02040503050406030204" pitchFamily="18" charset="0"/>
                              </a:rPr>
                            </m:ctrlPr>
                          </m:dPr>
                          <m:e>
                            <m:sSub>
                              <m:sSubPr>
                                <m:ctrlPr>
                                  <a:rPr lang="fi-FI"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𝑭</m:t>
                                </m:r>
                              </m:e>
                              <m:sub>
                                <m:r>
                                  <a:rPr lang="en-GB" sz="1400" b="1" i="1">
                                    <a:solidFill>
                                      <a:srgbClr val="FF0000"/>
                                    </a:solidFill>
                                    <a:latin typeface="Cambria Math" panose="02040503050406030204" pitchFamily="18" charset="0"/>
                                  </a:rPr>
                                  <m:t>𝟏</m:t>
                                </m:r>
                              </m:sub>
                            </m:sSub>
                          </m:e>
                        </m:d>
                        <m:r>
                          <a:rPr lang="en-GB" sz="1400" b="1" i="1">
                            <a:solidFill>
                              <a:srgbClr val="FF0000"/>
                            </a:solidFill>
                            <a:latin typeface="Cambria Math" panose="02040503050406030204" pitchFamily="18" charset="0"/>
                          </a:rPr>
                          <m:t>,</m:t>
                        </m:r>
                        <m:r>
                          <a:rPr lang="en-GB" sz="1400" b="1" i="1" smtClean="0">
                            <a:solidFill>
                              <a:srgbClr val="FF0000"/>
                            </a:solidFill>
                            <a:latin typeface="Cambria Math" panose="02040503050406030204" pitchFamily="18" charset="0"/>
                          </a:rPr>
                          <m:t> </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𝝀</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𝑳𝒐𝒔𝒔</m:t>
                        </m:r>
                        <m:d>
                          <m:dPr>
                            <m:ctrlPr>
                              <a:rPr lang="fi-FI" sz="1400" b="1" i="1">
                                <a:solidFill>
                                  <a:srgbClr val="FF0000"/>
                                </a:solidFill>
                                <a:latin typeface="Cambria Math" panose="02040503050406030204" pitchFamily="18" charset="0"/>
                              </a:rPr>
                            </m:ctrlPr>
                          </m:dPr>
                          <m:e>
                            <m:sSub>
                              <m:sSubPr>
                                <m:ctrlPr>
                                  <a:rPr lang="fi-FI"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𝑭</m:t>
                                </m:r>
                              </m:e>
                              <m:sub>
                                <m:r>
                                  <a:rPr lang="en-GB" sz="1400" b="1" i="1">
                                    <a:solidFill>
                                      <a:srgbClr val="FF0000"/>
                                    </a:solidFill>
                                    <a:latin typeface="Cambria Math" panose="02040503050406030204" pitchFamily="18" charset="0"/>
                                  </a:rPr>
                                  <m:t>𝒊</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𝟏</m:t>
                                </m:r>
                              </m:sub>
                            </m:sSub>
                          </m:e>
                        </m:d>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𝝀</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𝑳𝒐𝒔𝒔</m:t>
                        </m:r>
                        <m:d>
                          <m:dPr>
                            <m:ctrlPr>
                              <a:rPr lang="fi-FI" sz="1400" b="1" i="1">
                                <a:solidFill>
                                  <a:srgbClr val="FF0000"/>
                                </a:solidFill>
                                <a:latin typeface="Cambria Math" panose="02040503050406030204" pitchFamily="18" charset="0"/>
                              </a:rPr>
                            </m:ctrlPr>
                          </m:dPr>
                          <m:e>
                            <m:sSub>
                              <m:sSubPr>
                                <m:ctrlPr>
                                  <a:rPr lang="fi-FI"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𝑭</m:t>
                                </m:r>
                              </m:e>
                              <m:sub>
                                <m:r>
                                  <a:rPr lang="en-GB" sz="1400" b="1" i="1">
                                    <a:solidFill>
                                      <a:srgbClr val="FF0000"/>
                                    </a:solidFill>
                                    <a:latin typeface="Cambria Math" panose="02040503050406030204" pitchFamily="18" charset="0"/>
                                  </a:rPr>
                                  <m:t>𝒊</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𝟏</m:t>
                                </m:r>
                              </m:sub>
                            </m:sSub>
                          </m:e>
                        </m:d>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𝝀</m:t>
                        </m:r>
                        <m:r>
                          <a:rPr lang="en-GB" sz="1400" b="1" i="1">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𝑳𝒐𝒔𝒔</m:t>
                        </m:r>
                        <m:d>
                          <m:dPr>
                            <m:ctrlPr>
                              <a:rPr lang="fi-FI" sz="1400" b="1" i="1">
                                <a:solidFill>
                                  <a:srgbClr val="FF0000"/>
                                </a:solidFill>
                                <a:latin typeface="Cambria Math" panose="02040503050406030204" pitchFamily="18" charset="0"/>
                              </a:rPr>
                            </m:ctrlPr>
                          </m:dPr>
                          <m:e>
                            <m:sSub>
                              <m:sSubPr>
                                <m:ctrlPr>
                                  <a:rPr lang="fi-FI"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𝑭</m:t>
                                </m:r>
                              </m:e>
                              <m:sub>
                                <m:r>
                                  <a:rPr lang="en-GB" sz="1400" b="1" i="1">
                                    <a:solidFill>
                                      <a:srgbClr val="FF0000"/>
                                    </a:solidFill>
                                    <a:latin typeface="Cambria Math" panose="02040503050406030204" pitchFamily="18" charset="0"/>
                                  </a:rPr>
                                  <m:t>𝒏</m:t>
                                </m:r>
                              </m:sub>
                            </m:sSub>
                          </m:e>
                        </m:d>
                      </m:e>
                    </m:d>
                  </m:oMath>
                </a14:m>
                <a:r>
                  <a:rPr lang="en-GB"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 y="1102732"/>
                <a:ext cx="7277496" cy="3293209"/>
              </a:xfrm>
              <a:prstGeom prst="rect">
                <a:avLst/>
              </a:prstGeom>
              <a:blipFill>
                <a:blip r:embed="rId4"/>
                <a:stretch>
                  <a:fillRect l="-419" t="-556" r="-419"/>
                </a:stretch>
              </a:blipFill>
            </p:spPr>
            <p:txBody>
              <a:bodyPr/>
              <a:lstStyle/>
              <a:p>
                <a:r>
                  <a:rPr lang="en-US">
                    <a:noFill/>
                  </a:rPr>
                  <a:t> </a:t>
                </a:r>
              </a:p>
            </p:txBody>
          </p:sp>
        </mc:Fallback>
      </mc:AlternateContent>
      <p:sp>
        <p:nvSpPr>
          <p:cNvPr id="3" name="Rectangle 2"/>
          <p:cNvSpPr/>
          <p:nvPr/>
        </p:nvSpPr>
        <p:spPr>
          <a:xfrm>
            <a:off x="7220932" y="5750350"/>
            <a:ext cx="4940924" cy="1107996"/>
          </a:xfrm>
          <a:prstGeom prst="rect">
            <a:avLst/>
          </a:prstGeom>
        </p:spPr>
        <p:txBody>
          <a:bodyPr wrap="square">
            <a:spAutoFit/>
          </a:bodyPr>
          <a:lstStyle/>
          <a:p>
            <a:pPr algn="just"/>
            <a:r>
              <a:rPr lang="en-GB" sz="1100" dirty="0">
                <a:latin typeface="Times New Roman" panose="02020603050405020304" pitchFamily="18" charset="0"/>
                <a:ea typeface="SimSun" panose="02010600030101010101" pitchFamily="2" charset="-122"/>
              </a:rPr>
              <a:t>We experimented with such scenarios for condition monitoring, diagnostics and predictive maintenance of industrial assets. For that, we embedded the schemas as additional features into our UBIWARE platform, which is a semantic (taxonomy-aware) middleware for smart industrial assets. Experiments show that “informed” TINNs as diagnostic models outperform the ignorant NNs, giving some updates on the accuracy from 0.9% to 5.8% (depending on the type of assets and other settings).</a:t>
            </a:r>
            <a:endParaRPr lang="en-US" sz="1100" dirty="0"/>
          </a:p>
        </p:txBody>
      </p:sp>
    </p:spTree>
    <p:extLst>
      <p:ext uri="{BB962C8B-B14F-4D97-AF65-F5344CB8AC3E}">
        <p14:creationId xmlns:p14="http://schemas.microsoft.com/office/powerpoint/2010/main" val="33420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8878" y="111786"/>
            <a:ext cx="7645137" cy="6647974"/>
          </a:xfrm>
          <a:prstGeom prst="rect">
            <a:avLst/>
          </a:prstGeom>
          <a:solidFill>
            <a:schemeClr val="bg1">
              <a:lumMod val="85000"/>
            </a:schemeClr>
          </a:solidFill>
          <a:ln w="38100">
            <a:solidFill>
              <a:schemeClr val="tx1"/>
            </a:solidFill>
          </a:ln>
        </p:spPr>
        <p:txBody>
          <a:bodyPr wrap="square">
            <a:spAutoFit/>
          </a:bodyPr>
          <a:lstStyle/>
          <a:p>
            <a:pPr marL="285750" indent="-285750" algn="just">
              <a:spcAft>
                <a:spcPts val="1200"/>
              </a:spcAft>
              <a:buFont typeface="Arial" panose="020B0604020202020204" pitchFamily="34" charset="0"/>
              <a:buChar char="•"/>
            </a:pPr>
            <a:r>
              <a:rPr lang="en-US" dirty="0">
                <a:solidFill>
                  <a:srgbClr val="7030A0"/>
                </a:solidFill>
                <a:latin typeface="Times New Roman" panose="02020603050405020304" pitchFamily="18" charset="0"/>
                <a:cs typeface="Times New Roman" panose="02020603050405020304" pitchFamily="18" charset="0"/>
              </a:rPr>
              <a:t>In this paper, we explored the possibility to adapt the modern “informed ML” approach and emerging informed NNs architectures to deal with conceptual models (ontologies/taxonomies). We show that taxonomy awareness during NNs’ training could be as useful as analytical constraints in PINNs. What has been taken from the PINNs’ experience is the structure of the loss function, which includes traditional fitness-to-training-data loss and some portion of the loss related to taxonomy awareness. We recommended and made preliminary exploration of TINNs as a new subclass of informed NN architectures, which can be used in many domains including smart manufacturing. </a:t>
            </a:r>
            <a:endParaRPr lang="fi-FI" dirty="0">
              <a:solidFill>
                <a:srgbClr val="7030A0"/>
              </a:solidFill>
              <a:latin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r>
              <a:rPr lang="en-US" dirty="0">
                <a:solidFill>
                  <a:srgbClr val="CF2929"/>
                </a:solidFill>
                <a:latin typeface="Times New Roman" panose="02020603050405020304" pitchFamily="18" charset="0"/>
                <a:cs typeface="Times New Roman" panose="02020603050405020304" pitchFamily="18" charset="0"/>
              </a:rPr>
              <a:t>We limited our study to the basic taxonomic relationships: (hierarchical) “class-subclass” regarding the structure of training data and “instance-class” regarding physical objects from which the training data has been collected. Knowledge of complex taxonomies, i.e., with deep class hierarchies and multiple inheritance can be mapped to an appropriate structure of loss function applied during backpropagation training of TINNs.</a:t>
            </a:r>
            <a:endParaRPr lang="fi-FI" dirty="0">
              <a:solidFill>
                <a:srgbClr val="CF2929"/>
              </a:solidFill>
              <a:latin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r>
              <a:rPr lang="en-US" dirty="0">
                <a:solidFill>
                  <a:srgbClr val="7030A0"/>
                </a:solidFill>
                <a:latin typeface="Times New Roman" panose="02020603050405020304" pitchFamily="18" charset="0"/>
                <a:cs typeface="Times New Roman" panose="02020603050405020304" pitchFamily="18" charset="0"/>
              </a:rPr>
              <a:t>During experiments we noticed that TINNs improve performance comparably to traditional NNs and this performance difference is more visible when dealing with noisy data.</a:t>
            </a:r>
            <a:endParaRPr lang="fi-FI" dirty="0">
              <a:solidFill>
                <a:srgbClr val="7030A0"/>
              </a:solidFill>
              <a:latin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r>
              <a:rPr lang="en-GB" dirty="0">
                <a:solidFill>
                  <a:srgbClr val="C00000"/>
                </a:solidFill>
                <a:latin typeface="Times New Roman" panose="02020603050405020304" pitchFamily="18" charset="0"/>
                <a:cs typeface="Times New Roman" panose="02020603050405020304" pitchFamily="18" charset="0"/>
              </a:rPr>
              <a:t>Quite a lot of experimentation is still needed to explore the full potential of TINNs. In addition, other complex ontological constraints (regarding taxonomy classes) must be studied to explore other possible options for TINN architecture.</a:t>
            </a:r>
            <a:r>
              <a:rPr lang="en-GB" dirty="0">
                <a:latin typeface="Times New Roman" panose="02020603050405020304" pitchFamily="18" charset="0"/>
                <a:cs typeface="Times New Roman" panose="02020603050405020304" pitchFamily="18" charset="0"/>
              </a:rPr>
              <a:t> </a:t>
            </a:r>
            <a:endParaRPr lang="en-US" sz="1600" dirty="0">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8853" y="630258"/>
            <a:ext cx="4389173" cy="2607192"/>
          </a:xfrm>
          <a:prstGeom prst="rect">
            <a:avLst/>
          </a:prstGeom>
        </p:spPr>
      </p:pic>
      <p:pic>
        <p:nvPicPr>
          <p:cNvPr id="18" name="Picture 4" descr="GIF machine learning - animated GIF on GIF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6893">
            <a:off x="2597382" y="1225485"/>
            <a:ext cx="1035880" cy="106522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22546" y="3525622"/>
            <a:ext cx="4219491" cy="2724347"/>
            <a:chOff x="7805393" y="0"/>
            <a:chExt cx="4358326" cy="2449680"/>
          </a:xfrm>
        </p:grpSpPr>
        <p:pic>
          <p:nvPicPr>
            <p:cNvPr id="22" name="Picture 6" descr="Gradient descent, how neural networks learn | Deep learning, chapter 2 3brown1blue 3b1b three, machine learning, 3 blue 1 brown, three blue one brown, brown, blue, Mathematics, one, neural networks, three brown one blue, deep learning, gradient descent, 3 brown 1 blu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5393" y="0"/>
              <a:ext cx="4358326" cy="2449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a:stretch>
              <a:fillRect/>
            </a:stretch>
          </p:blipFill>
          <p:spPr>
            <a:xfrm>
              <a:off x="9931974" y="857196"/>
              <a:ext cx="2198067" cy="754788"/>
            </a:xfrm>
            <a:prstGeom prst="rect">
              <a:avLst/>
            </a:prstGeom>
            <a:ln w="25400">
              <a:solidFill>
                <a:schemeClr val="tx1"/>
              </a:solidFill>
            </a:ln>
          </p:spPr>
        </p:pic>
      </p:grpSp>
    </p:spTree>
    <p:extLst>
      <p:ext uri="{BB962C8B-B14F-4D97-AF65-F5344CB8AC3E}">
        <p14:creationId xmlns:p14="http://schemas.microsoft.com/office/powerpoint/2010/main" val="282529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566894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393" y="0"/>
            <a:ext cx="12141326" cy="2449680"/>
            <a:chOff x="22393" y="0"/>
            <a:chExt cx="12141326" cy="2449680"/>
          </a:xfrm>
        </p:grpSpPr>
        <p:pic>
          <p:nvPicPr>
            <p:cNvPr id="8194" name="Picture 2" descr="Drug Classification Ap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7617" y="0"/>
              <a:ext cx="3266240" cy="2449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GIF machine learning - animated GIF on GIF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291" y="0"/>
              <a:ext cx="2382185" cy="2449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805393" y="0"/>
              <a:ext cx="4358326" cy="2449680"/>
              <a:chOff x="7805393" y="0"/>
              <a:chExt cx="4358326" cy="2449680"/>
            </a:xfrm>
          </p:grpSpPr>
          <p:pic>
            <p:nvPicPr>
              <p:cNvPr id="8198" name="Picture 6" descr="Gradient descent, how neural networks learn | Deep learning, chapter 2 3brown1blue 3b1b three, machine learning, 3 blue 1 brown, three blue one brown, brown, blue, Mathematics, one, neural networks, three brown one blue, deep learning, gradient descent, 3 brown 1 blu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5393" y="0"/>
                <a:ext cx="4358326" cy="2449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9931974" y="857196"/>
                <a:ext cx="2198067" cy="754788"/>
              </a:xfrm>
              <a:prstGeom prst="rect">
                <a:avLst/>
              </a:prstGeom>
              <a:ln w="25400">
                <a:solidFill>
                  <a:schemeClr val="tx1"/>
                </a:solidFill>
              </a:ln>
            </p:spPr>
          </p:pic>
        </p:grpSp>
        <p:pic>
          <p:nvPicPr>
            <p:cNvPr id="6" name="Picture 5"/>
            <p:cNvPicPr>
              <a:picLocks noChangeAspect="1"/>
            </p:cNvPicPr>
            <p:nvPr/>
          </p:nvPicPr>
          <p:blipFill>
            <a:blip r:embed="rId6"/>
            <a:stretch>
              <a:fillRect/>
            </a:stretch>
          </p:blipFill>
          <p:spPr>
            <a:xfrm>
              <a:off x="22393" y="0"/>
              <a:ext cx="2456411" cy="2449680"/>
            </a:xfrm>
            <a:prstGeom prst="rect">
              <a:avLst/>
            </a:prstGeom>
            <a:ln w="25400">
              <a:solidFill>
                <a:schemeClr val="tx1"/>
              </a:solidFill>
            </a:ln>
          </p:spPr>
        </p:pic>
      </p:grpSp>
      <p:sp>
        <p:nvSpPr>
          <p:cNvPr id="10" name="Rectangle 9"/>
          <p:cNvSpPr/>
          <p:nvPr/>
        </p:nvSpPr>
        <p:spPr>
          <a:xfrm>
            <a:off x="1876783" y="2713523"/>
            <a:ext cx="8437539"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“Taxonomy-Informed Neural Networks for Smart Manufacturing”</a:t>
            </a:r>
          </a:p>
        </p:txBody>
      </p:sp>
      <p:sp>
        <p:nvSpPr>
          <p:cNvPr id="11" name="Rectangle 10"/>
          <p:cNvSpPr/>
          <p:nvPr/>
        </p:nvSpPr>
        <p:spPr>
          <a:xfrm>
            <a:off x="5323785" y="3837876"/>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4250</a:t>
            </a:r>
          </a:p>
        </p:txBody>
      </p:sp>
      <p:sp>
        <p:nvSpPr>
          <p:cNvPr id="12" name="Rectangle 11"/>
          <p:cNvSpPr/>
          <p:nvPr/>
        </p:nvSpPr>
        <p:spPr>
          <a:xfrm>
            <a:off x="3417641" y="4343281"/>
            <a:ext cx="535582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&amp; Oleksandra Vitko</a:t>
            </a:r>
          </a:p>
        </p:txBody>
      </p:sp>
      <p:pic>
        <p:nvPicPr>
          <p:cNvPr id="13" name="Picture 12"/>
          <p:cNvPicPr>
            <a:picLocks noChangeAspect="1"/>
          </p:cNvPicPr>
          <p:nvPr/>
        </p:nvPicPr>
        <p:blipFill>
          <a:blip r:embed="rId7"/>
          <a:stretch>
            <a:fillRect/>
          </a:stretch>
        </p:blipFill>
        <p:spPr>
          <a:xfrm>
            <a:off x="82091" y="5457931"/>
            <a:ext cx="1346660" cy="983144"/>
          </a:xfrm>
          <a:prstGeom prst="rect">
            <a:avLst/>
          </a:prstGeom>
        </p:spPr>
      </p:pic>
      <p:sp>
        <p:nvSpPr>
          <p:cNvPr id="14" name="Rectangle 13"/>
          <p:cNvSpPr/>
          <p:nvPr/>
        </p:nvSpPr>
        <p:spPr>
          <a:xfrm>
            <a:off x="1457326" y="557064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pic>
        <p:nvPicPr>
          <p:cNvPr id="17" name="Picture 16"/>
          <p:cNvPicPr>
            <a:picLocks noChangeAspect="1"/>
          </p:cNvPicPr>
          <p:nvPr/>
        </p:nvPicPr>
        <p:blipFill>
          <a:blip r:embed="rId8"/>
          <a:stretch>
            <a:fillRect/>
          </a:stretch>
        </p:blipFill>
        <p:spPr>
          <a:xfrm>
            <a:off x="5326143" y="5158502"/>
            <a:ext cx="3193533" cy="1542639"/>
          </a:xfrm>
          <a:prstGeom prst="rect">
            <a:avLst/>
          </a:prstGeom>
          <a:ln w="25400">
            <a:solidFill>
              <a:schemeClr val="tx1"/>
            </a:solidFill>
          </a:ln>
        </p:spPr>
      </p:pic>
      <p:sp>
        <p:nvSpPr>
          <p:cNvPr id="19" name="Rectangle 18"/>
          <p:cNvSpPr/>
          <p:nvPr/>
        </p:nvSpPr>
        <p:spPr>
          <a:xfrm>
            <a:off x="6976939" y="5152046"/>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sp>
        <p:nvSpPr>
          <p:cNvPr id="20" name="Rectangle 19"/>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24 November, 2023, 12</a:t>
            </a:r>
            <a:r>
              <a:rPr lang="en-US" dirty="0">
                <a:ln w="0"/>
                <a:effectLst>
                  <a:outerShdw blurRad="38100" dist="19050" dir="2700000" algn="tl" rotWithShape="0">
                    <a:schemeClr val="dk1">
                      <a:alpha val="40000"/>
                    </a:schemeClr>
                  </a:outerShdw>
                </a:effectLst>
              </a:rPr>
              <a:t>:20 - 12:40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8819553" y="5979746"/>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S8.R4</a:t>
            </a:r>
          </a:p>
          <a:p>
            <a:pPr algn="just"/>
            <a:r>
              <a:rPr lang="en-US" sz="1600" b="1" dirty="0">
                <a:solidFill>
                  <a:srgbClr val="7030A0"/>
                </a:solidFill>
                <a:effectLst/>
                <a:latin typeface="Times New Roman" panose="02020603050405020304" pitchFamily="18" charset="0"/>
                <a:cs typeface="Times New Roman" panose="02020603050405020304" pitchFamily="18" charset="0"/>
              </a:rPr>
              <a:t>S8 (ONTOLOGIES) / R4</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stretch>
            <a:fillRect/>
          </a:stretch>
        </p:blipFill>
        <p:spPr>
          <a:xfrm>
            <a:off x="8819553" y="5660846"/>
            <a:ext cx="3138071" cy="212751"/>
          </a:xfrm>
          <a:prstGeom prst="rect">
            <a:avLst/>
          </a:prstGeom>
        </p:spPr>
      </p:pic>
    </p:spTree>
    <p:extLst>
      <p:ext uri="{BB962C8B-B14F-4D97-AF65-F5344CB8AC3E}">
        <p14:creationId xmlns:p14="http://schemas.microsoft.com/office/powerpoint/2010/main" val="2226442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26842" y="5019172"/>
            <a:ext cx="8002898"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https://ai.it.jyu.fi/ISM-2023-TINN.pptx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72453"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5"/>
          <a:stretch>
            <a:fillRect/>
          </a:stretch>
        </p:blipFill>
        <p:spPr>
          <a:xfrm>
            <a:off x="201328" y="4646358"/>
            <a:ext cx="2325514" cy="1800207"/>
          </a:xfrm>
          <a:prstGeom prst="rect">
            <a:avLst/>
          </a:prstGeom>
          <a:ln w="63500">
            <a:solidFill>
              <a:schemeClr val="tx1"/>
            </a:solidFill>
          </a:ln>
        </p:spPr>
      </p:pic>
    </p:spTree>
    <p:extLst>
      <p:ext uri="{BB962C8B-B14F-4D97-AF65-F5344CB8AC3E}">
        <p14:creationId xmlns:p14="http://schemas.microsoft.com/office/powerpoint/2010/main" val="3596444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321323" y="1958954"/>
            <a:ext cx="9549352" cy="724214"/>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Taxonomy-Informed Neural Networks for Smart Manufacturing</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04588"/>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Oleksandra Vitko</a:t>
            </a:r>
            <a:r>
              <a:rPr lang="it-IT" sz="1600" b="0" dirty="0"/>
              <a:t> </a:t>
            </a:r>
            <a:r>
              <a:rPr lang="it-IT" sz="1600"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724344" y="3458140"/>
            <a:ext cx="6535854" cy="442844"/>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a:t>a</a:t>
            </a:r>
            <a:r>
              <a:rPr lang="en-US" sz="1200" dirty="0"/>
              <a:t> Faculty of Information Technology, University of Jyväskylä, Jyväskylä, Finland</a:t>
            </a:r>
          </a:p>
          <a:p>
            <a:pPr algn="l">
              <a:spcBef>
                <a:spcPct val="0"/>
              </a:spcBef>
              <a:defRPr/>
            </a:pPr>
            <a:r>
              <a:rPr lang="en-US" sz="1200" baseline="30000" dirty="0"/>
              <a:t>b</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oleksandra.vitko@nure.ua</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09957" y="4622095"/>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https://ai.it.jyu.fi/ISM-2023-TINN.pptx</a:t>
            </a:r>
            <a:r>
              <a:rPr lang="en-US" sz="1600" i="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9" name="Group 28"/>
          <p:cNvGrpSpPr/>
          <p:nvPr/>
        </p:nvGrpSpPr>
        <p:grpSpPr>
          <a:xfrm>
            <a:off x="2835060" y="5539573"/>
            <a:ext cx="2154195" cy="806317"/>
            <a:chOff x="2663700" y="3423372"/>
            <a:chExt cx="3435776" cy="1427465"/>
          </a:xfrm>
        </p:grpSpPr>
        <p:pic>
          <p:nvPicPr>
            <p:cNvPr id="30"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32" name="Group 31"/>
          <p:cNvGrpSpPr/>
          <p:nvPr/>
        </p:nvGrpSpPr>
        <p:grpSpPr>
          <a:xfrm>
            <a:off x="5715031" y="5537028"/>
            <a:ext cx="3386386" cy="806318"/>
            <a:chOff x="7560792" y="2676526"/>
            <a:chExt cx="4151512" cy="1109104"/>
          </a:xfrm>
        </p:grpSpPr>
        <p:pic>
          <p:nvPicPr>
            <p:cNvPr id="33" name="Picture 32"/>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34" name="Rectangle 33"/>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Tree>
    <p:extLst>
      <p:ext uri="{BB962C8B-B14F-4D97-AF65-F5344CB8AC3E}">
        <p14:creationId xmlns:p14="http://schemas.microsoft.com/office/powerpoint/2010/main" val="184854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124" y="1293091"/>
            <a:ext cx="11639155" cy="4267200"/>
          </a:xfrm>
          <a:prstGeom prst="rect">
            <a:avLst/>
          </a:prstGeom>
        </p:spPr>
      </p:pic>
      <p:sp>
        <p:nvSpPr>
          <p:cNvPr id="5" name="Rounded Rectangle 4"/>
          <p:cNvSpPr/>
          <p:nvPr/>
        </p:nvSpPr>
        <p:spPr>
          <a:xfrm>
            <a:off x="2061139" y="4849472"/>
            <a:ext cx="2953256"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652" y="1296083"/>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4368" y="395927"/>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910949" y="10191"/>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1129375" y="881101"/>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599652" y="4848831"/>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5248974" y="5156200"/>
            <a:ext cx="5719086" cy="1368520"/>
            <a:chOff x="7560792" y="2676526"/>
            <a:chExt cx="4434301" cy="98406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4920792" y="948089"/>
            <a:ext cx="6967159" cy="954107"/>
          </a:xfrm>
          <a:prstGeom prst="rect">
            <a:avLst/>
          </a:prstGeom>
          <a:solidFill>
            <a:srgbClr val="FFFF00"/>
          </a:solidFill>
          <a:ln w="25400">
            <a:solidFill>
              <a:srgbClr val="FF0000"/>
            </a:solidFill>
          </a:ln>
        </p:spPr>
        <p:txBody>
          <a:bodyPr wrap="square">
            <a:spAutoFit/>
          </a:bodyPr>
          <a:lstStyle/>
          <a:p>
            <a:pPr algn="just"/>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“Taxonomy-Informed Neural Networks for Smart Manufacturing”</a:t>
            </a:r>
          </a:p>
        </p:txBody>
      </p:sp>
      <p:pic>
        <p:nvPicPr>
          <p:cNvPr id="12" name="Picture 11"/>
          <p:cNvPicPr>
            <a:picLocks noChangeAspect="1"/>
          </p:cNvPicPr>
          <p:nvPr/>
        </p:nvPicPr>
        <p:blipFill>
          <a:blip r:embed="rId9"/>
          <a:stretch>
            <a:fillRect/>
          </a:stretch>
        </p:blipFill>
        <p:spPr>
          <a:xfrm>
            <a:off x="4515615" y="2135367"/>
            <a:ext cx="2812814" cy="2235483"/>
          </a:xfrm>
          <a:prstGeom prst="rect">
            <a:avLst/>
          </a:prstGeom>
        </p:spPr>
      </p:pic>
      <p:sp>
        <p:nvSpPr>
          <p:cNvPr id="30" name="Rectangle 29"/>
          <p:cNvSpPr/>
          <p:nvPr/>
        </p:nvSpPr>
        <p:spPr>
          <a:xfrm>
            <a:off x="8149820" y="2032846"/>
            <a:ext cx="1650450" cy="830997"/>
          </a:xfrm>
          <a:prstGeom prst="rect">
            <a:avLst/>
          </a:prstGeom>
          <a:solidFill>
            <a:schemeClr val="bg1"/>
          </a:solid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pic>
        <p:nvPicPr>
          <p:cNvPr id="31" name="Picture 30"/>
          <p:cNvPicPr>
            <a:picLocks noChangeAspect="1"/>
          </p:cNvPicPr>
          <p:nvPr/>
        </p:nvPicPr>
        <p:blipFill>
          <a:blip r:embed="rId10"/>
          <a:stretch>
            <a:fillRect/>
          </a:stretch>
        </p:blipFill>
        <p:spPr>
          <a:xfrm>
            <a:off x="8149821" y="2901551"/>
            <a:ext cx="1650449" cy="2142928"/>
          </a:xfrm>
          <a:prstGeom prst="rect">
            <a:avLst/>
          </a:prstGeom>
          <a:ln w="25400">
            <a:solidFill>
              <a:schemeClr val="tx1"/>
            </a:solidFill>
          </a:ln>
        </p:spPr>
      </p:pic>
      <p:pic>
        <p:nvPicPr>
          <p:cNvPr id="1026" name="Picture 2" descr="Ukraine flag heart shaped 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4578" y="4229532"/>
            <a:ext cx="1509838" cy="150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314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9947226">
            <a:off x="4485722" y="4196604"/>
            <a:ext cx="4882648" cy="563678"/>
          </a:xfrm>
          <a:prstGeom prst="rightArrow">
            <a:avLst>
              <a:gd name="adj1" fmla="val 50000"/>
              <a:gd name="adj2" fmla="val 79052"/>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372884" y="3993002"/>
            <a:ext cx="1893764" cy="2363999"/>
          </a:xfrm>
          <a:prstGeom prst="rect">
            <a:avLst/>
          </a:prstGeom>
        </p:spPr>
      </p:pic>
      <p:sp>
        <p:nvSpPr>
          <p:cNvPr id="9" name="Rectangle 8"/>
          <p:cNvSpPr/>
          <p:nvPr/>
        </p:nvSpPr>
        <p:spPr>
          <a:xfrm>
            <a:off x="1552213" y="3886154"/>
            <a:ext cx="194316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Data Science</a:t>
            </a:r>
          </a:p>
        </p:txBody>
      </p:sp>
      <p:grpSp>
        <p:nvGrpSpPr>
          <p:cNvPr id="10" name="Group 9"/>
          <p:cNvGrpSpPr/>
          <p:nvPr/>
        </p:nvGrpSpPr>
        <p:grpSpPr>
          <a:xfrm>
            <a:off x="9161806" y="2217489"/>
            <a:ext cx="2748733" cy="3272523"/>
            <a:chOff x="8963841" y="2217489"/>
            <a:chExt cx="2748733" cy="3272523"/>
          </a:xfrm>
        </p:grpSpPr>
        <p:pic>
          <p:nvPicPr>
            <p:cNvPr id="11" name="Picture 10"/>
            <p:cNvPicPr>
              <a:picLocks noChangeAspect="1"/>
            </p:cNvPicPr>
            <p:nvPr/>
          </p:nvPicPr>
          <p:blipFill>
            <a:blip r:embed="rId3"/>
            <a:stretch>
              <a:fillRect/>
            </a:stretch>
          </p:blipFill>
          <p:spPr>
            <a:xfrm>
              <a:off x="8963841" y="2217489"/>
              <a:ext cx="2748733" cy="1787575"/>
            </a:xfrm>
            <a:prstGeom prst="rect">
              <a:avLst/>
            </a:prstGeom>
          </p:spPr>
        </p:pic>
        <p:pic>
          <p:nvPicPr>
            <p:cNvPr id="12" name="Picture 11"/>
            <p:cNvPicPr>
              <a:picLocks noChangeAspect="1"/>
            </p:cNvPicPr>
            <p:nvPr/>
          </p:nvPicPr>
          <p:blipFill>
            <a:blip r:embed="rId4"/>
            <a:stretch>
              <a:fillRect/>
            </a:stretch>
          </p:blipFill>
          <p:spPr>
            <a:xfrm>
              <a:off x="8963841" y="4005063"/>
              <a:ext cx="2748733" cy="1484949"/>
            </a:xfrm>
            <a:prstGeom prst="rect">
              <a:avLst/>
            </a:prstGeom>
          </p:spPr>
        </p:pic>
      </p:grpSp>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111855" y="4252563"/>
            <a:ext cx="2427667" cy="1756013"/>
          </a:xfrm>
          <a:prstGeom prst="rect">
            <a:avLst/>
          </a:prstGeom>
        </p:spPr>
      </p:pic>
      <p:sp>
        <p:nvSpPr>
          <p:cNvPr id="14" name="Rectangle 13"/>
          <p:cNvSpPr/>
          <p:nvPr/>
        </p:nvSpPr>
        <p:spPr>
          <a:xfrm>
            <a:off x="9161806" y="1693252"/>
            <a:ext cx="2748733" cy="830997"/>
          </a:xfrm>
          <a:prstGeom prst="rect">
            <a:avLst/>
          </a:prstGeom>
          <a:solidFill>
            <a:schemeClr val="tx1"/>
          </a:solidFill>
        </p:spPr>
        <p:txBody>
          <a:bodyPr wrap="square" lIns="91440" tIns="45720" rIns="91440" bIns="45720">
            <a:spAutoFit/>
          </a:bodyPr>
          <a:lstStyle/>
          <a:p>
            <a:pPr algn="ctr"/>
            <a:r>
              <a:rPr lang="en-US" sz="2400" b="0" cap="none" spc="0" dirty="0">
                <a:ln w="0"/>
                <a:solidFill>
                  <a:schemeClr val="bg1"/>
                </a:solidFill>
                <a:effectLst>
                  <a:outerShdw blurRad="38100" dist="19050" dir="2700000" algn="tl" rotWithShape="0">
                    <a:schemeClr val="dk1">
                      <a:alpha val="40000"/>
                    </a:schemeClr>
                  </a:outerShdw>
                </a:effectLst>
              </a:rPr>
              <a:t>Computational Science</a:t>
            </a:r>
          </a:p>
        </p:txBody>
      </p:sp>
      <p:sp>
        <p:nvSpPr>
          <p:cNvPr id="15" name="Rectangle 14"/>
          <p:cNvSpPr/>
          <p:nvPr/>
        </p:nvSpPr>
        <p:spPr>
          <a:xfrm>
            <a:off x="311655" y="3886154"/>
            <a:ext cx="4320480" cy="252664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161806" y="1693252"/>
            <a:ext cx="2748733" cy="379676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5429869" y="3087648"/>
            <a:ext cx="2806824" cy="1940011"/>
          </a:xfrm>
          <a:prstGeom prst="rect">
            <a:avLst/>
          </a:prstGeom>
        </p:spPr>
      </p:pic>
      <p:sp>
        <p:nvSpPr>
          <p:cNvPr id="18" name="Rectangle 17"/>
          <p:cNvSpPr/>
          <p:nvPr/>
        </p:nvSpPr>
        <p:spPr>
          <a:xfrm>
            <a:off x="5449207" y="2348881"/>
            <a:ext cx="2787486" cy="28083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41724" y="2262943"/>
            <a:ext cx="269496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AI &amp; ML</a:t>
            </a:r>
          </a:p>
        </p:txBody>
      </p:sp>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4643570" y="1878008"/>
            <a:ext cx="4642301" cy="4744554"/>
          </a:xfrm>
          <a:prstGeom prst="rect">
            <a:avLst/>
          </a:prstGeom>
        </p:spPr>
      </p:pic>
      <p:sp>
        <p:nvSpPr>
          <p:cNvPr id="21" name="Rounded Rectangular Callout 20"/>
          <p:cNvSpPr/>
          <p:nvPr/>
        </p:nvSpPr>
        <p:spPr>
          <a:xfrm>
            <a:off x="471421" y="1475931"/>
            <a:ext cx="3803193" cy="2096635"/>
          </a:xfrm>
          <a:prstGeom prst="wedgeRoundRectCallout">
            <a:avLst>
              <a:gd name="adj1" fmla="val 62799"/>
              <a:gd name="adj2" fmla="val 46110"/>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There are clear indicators that the focus of innovations in AI in general and particularly in ML is shifting from purely data-driven models towards knowledge-enhanced “Informed ML” models, for example, from Computational Science …</a:t>
            </a:r>
          </a:p>
        </p:txBody>
      </p:sp>
      <p:sp>
        <p:nvSpPr>
          <p:cNvPr id="22" name="Rectangle 21"/>
          <p:cNvSpPr/>
          <p:nvPr/>
        </p:nvSpPr>
        <p:spPr>
          <a:xfrm>
            <a:off x="147686" y="62060"/>
            <a:ext cx="11522697" cy="1054135"/>
          </a:xfrm>
          <a:prstGeom prst="rect">
            <a:avLst/>
          </a:prstGeom>
          <a:noFill/>
        </p:spPr>
        <p:txBody>
          <a:bodyPr wrap="square" lIns="68580" tIns="34290" rIns="68580" bIns="34290">
            <a:spAutoFit/>
          </a:bodyPr>
          <a:lstStyle/>
          <a:p>
            <a:pPr algn="ctr"/>
            <a:r>
              <a:rPr lang="en-US" sz="3200" b="1" dirty="0">
                <a:ln w="0"/>
                <a:effectLst>
                  <a:outerShdw blurRad="38100" dist="19050" dir="2700000" algn="tl" rotWithShape="0">
                    <a:schemeClr val="dk1">
                      <a:alpha val="40000"/>
                    </a:schemeClr>
                  </a:outerShdw>
                </a:effectLst>
              </a:rPr>
              <a:t>Current trend: from purely </a:t>
            </a:r>
            <a:r>
              <a:rPr lang="en-US" sz="3200" b="1" i="1" dirty="0">
                <a:ln w="0"/>
                <a:solidFill>
                  <a:srgbClr val="FF0000"/>
                </a:solidFill>
                <a:effectLst>
                  <a:outerShdw blurRad="38100" dist="19050" dir="2700000" algn="tl" rotWithShape="0">
                    <a:schemeClr val="dk1">
                      <a:alpha val="40000"/>
                    </a:schemeClr>
                  </a:outerShdw>
                </a:effectLst>
              </a:rPr>
              <a:t>data-driven</a:t>
            </a:r>
            <a:r>
              <a:rPr lang="en-US" sz="3200" b="1" dirty="0">
                <a:ln w="0"/>
                <a:effectLst>
                  <a:outerShdw blurRad="38100" dist="19050" dir="2700000" algn="tl" rotWithShape="0">
                    <a:schemeClr val="dk1">
                      <a:alpha val="40000"/>
                    </a:schemeClr>
                  </a:outerShdw>
                </a:effectLst>
              </a:rPr>
              <a:t> to </a:t>
            </a:r>
            <a:r>
              <a:rPr lang="en-US" sz="3200" b="1" i="1" dirty="0">
                <a:ln w="0"/>
                <a:solidFill>
                  <a:srgbClr val="FF0000"/>
                </a:solidFill>
                <a:effectLst>
                  <a:outerShdw blurRad="38100" dist="19050" dir="2700000" algn="tl" rotWithShape="0">
                    <a:schemeClr val="dk1">
                      <a:alpha val="40000"/>
                    </a:schemeClr>
                  </a:outerShdw>
                </a:effectLst>
              </a:rPr>
              <a:t>knowledge-enhanced</a:t>
            </a:r>
            <a:r>
              <a:rPr lang="en-US" sz="3200" b="1" dirty="0">
                <a:ln w="0"/>
                <a:effectLst>
                  <a:outerShdw blurRad="38100" dist="19050" dir="2700000" algn="tl" rotWithShape="0">
                    <a:schemeClr val="dk1">
                      <a:alpha val="40000"/>
                    </a:schemeClr>
                  </a:outerShdw>
                </a:effectLst>
              </a:rPr>
              <a:t> machine learning (ML) models (to better fit industrial needs)</a:t>
            </a:r>
            <a:endParaRPr lang="en-US" sz="32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9896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enmoseley.blog/wp-content/uploads/2021/08/n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98" y="666929"/>
            <a:ext cx="8444081" cy="2945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enmoseley.blog/wp-content/uploads/2021/08/nn-1024x560.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291" y="3502119"/>
            <a:ext cx="5239288" cy="286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57698" y="2798765"/>
            <a:ext cx="6142092" cy="1477328"/>
          </a:xfrm>
          <a:prstGeom prst="rect">
            <a:avLst/>
          </a:prstGeom>
          <a:solidFill>
            <a:schemeClr val="bg1">
              <a:lumMod val="85000"/>
            </a:schemeClr>
          </a:solidFill>
          <a:ln w="25400">
            <a:solidFill>
              <a:srgbClr val="000000"/>
            </a:solidFill>
          </a:ln>
        </p:spPr>
        <p:txBody>
          <a:bodyPr wrap="square">
            <a:spAutoFit/>
          </a:bodyPr>
          <a:lstStyle/>
          <a:p>
            <a:pPr algn="just"/>
            <a:r>
              <a:rPr lang="en-US" dirty="0">
                <a:latin typeface="Times New Roman" panose="02020603050405020304" pitchFamily="18" charset="0"/>
                <a:cs typeface="Times New Roman" panose="02020603050405020304" pitchFamily="18" charset="0"/>
              </a:rPr>
              <a:t>To learn a model by traditional backpropagation, we try to tune the network’s free parameters (denoted by </a:t>
            </a:r>
            <a:r>
              <a:rPr lang="el-GR" b="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s in the figure) so that the network’s predictions closely match the available experimental data. This is usually done by minimizing the mean-squared-error between its predictions and the training points:</a:t>
            </a:r>
          </a:p>
        </p:txBody>
      </p:sp>
      <p:sp>
        <p:nvSpPr>
          <p:cNvPr id="8" name="Rectangle 7"/>
          <p:cNvSpPr/>
          <p:nvPr/>
        </p:nvSpPr>
        <p:spPr>
          <a:xfrm>
            <a:off x="194822" y="43206"/>
            <a:ext cx="11824354" cy="530915"/>
          </a:xfrm>
          <a:prstGeom prst="rect">
            <a:avLst/>
          </a:prstGeom>
          <a:noFill/>
        </p:spPr>
        <p:txBody>
          <a:bodyPr wrap="square" lIns="68580" tIns="34290" rIns="68580" bIns="34290">
            <a:spAutoFit/>
          </a:bodyPr>
          <a:lstStyle/>
          <a:p>
            <a:pPr algn="ctr"/>
            <a:r>
              <a:rPr lang="en-US" sz="3000" b="1" dirty="0">
                <a:ln w="0"/>
                <a:effectLst>
                  <a:outerShdw blurRad="38100" dist="19050" dir="2700000" algn="tl" rotWithShape="0">
                    <a:schemeClr val="dk1">
                      <a:alpha val="40000"/>
                    </a:schemeClr>
                  </a:outerShdw>
                </a:effectLst>
              </a:rPr>
              <a:t>Traditional neural network (NN) model training objective: </a:t>
            </a:r>
            <a:r>
              <a:rPr lang="en-US" sz="3000" b="1" dirty="0">
                <a:ln w="0"/>
                <a:solidFill>
                  <a:srgbClr val="FF0000"/>
                </a:solidFill>
                <a:effectLst>
                  <a:outerShdw blurRad="38100" dist="19050" dir="2700000" algn="tl" rotWithShape="0">
                    <a:schemeClr val="dk1">
                      <a:alpha val="40000"/>
                    </a:schemeClr>
                  </a:outerShdw>
                </a:effectLst>
              </a:rPr>
              <a:t>Fit training data</a:t>
            </a:r>
          </a:p>
        </p:txBody>
      </p:sp>
      <p:sp>
        <p:nvSpPr>
          <p:cNvPr id="2" name="Rectangle 1"/>
          <p:cNvSpPr/>
          <p:nvPr/>
        </p:nvSpPr>
        <p:spPr>
          <a:xfrm>
            <a:off x="5331434" y="5217015"/>
            <a:ext cx="6753594" cy="1200329"/>
          </a:xfrm>
          <a:prstGeom prst="rect">
            <a:avLst/>
          </a:prstGeom>
        </p:spPr>
        <p:txBody>
          <a:bodyPr wrap="square">
            <a:spAutoFit/>
          </a:bodyPr>
          <a:lstStyle/>
          <a:p>
            <a:pPr algn="just"/>
            <a:r>
              <a:rPr lang="en-US" dirty="0">
                <a:solidFill>
                  <a:srgbClr val="333333"/>
                </a:solidFill>
              </a:rPr>
              <a:t>You can see that whilst the </a:t>
            </a:r>
            <a:r>
              <a:rPr lang="en-US" b="1" dirty="0">
                <a:solidFill>
                  <a:srgbClr val="C00000"/>
                </a:solidFill>
              </a:rPr>
              <a:t>neural network </a:t>
            </a:r>
            <a:r>
              <a:rPr lang="en-US" dirty="0">
                <a:solidFill>
                  <a:srgbClr val="333333"/>
                </a:solidFill>
              </a:rPr>
              <a:t>accurately models the physical process within the vicinity of the experimental data, it </a:t>
            </a:r>
            <a:r>
              <a:rPr lang="en-US" b="1" dirty="0">
                <a:solidFill>
                  <a:srgbClr val="C00000"/>
                </a:solidFill>
              </a:rPr>
              <a:t>fails to generalize</a:t>
            </a:r>
            <a:r>
              <a:rPr lang="en-US" dirty="0">
                <a:solidFill>
                  <a:srgbClr val="333333"/>
                </a:solidFill>
              </a:rPr>
              <a:t> away from this training data. By only relying on the data, one could argue it hasn’t truly “understood” the scientific problem.</a:t>
            </a:r>
            <a:endParaRPr lang="en-US" dirty="0"/>
          </a:p>
        </p:txBody>
      </p:sp>
      <p:sp>
        <p:nvSpPr>
          <p:cNvPr id="3" name="Rectangle 2"/>
          <p:cNvSpPr/>
          <p:nvPr/>
        </p:nvSpPr>
        <p:spPr>
          <a:xfrm>
            <a:off x="8159386" y="1440460"/>
            <a:ext cx="3940404" cy="584775"/>
          </a:xfrm>
          <a:prstGeom prst="rect">
            <a:avLst/>
          </a:prstGeom>
        </p:spPr>
        <p:txBody>
          <a:bodyPr wrap="square">
            <a:spAutoFit/>
          </a:bodyPr>
          <a:lstStyle/>
          <a:p>
            <a:r>
              <a:rPr lang="en-US" sz="1600" dirty="0">
                <a:hlinkClick r:id="rId4"/>
              </a:rPr>
              <a:t>https://benmoseley.blog/my-research/so-what-is-a-physics-informed-neural-network/</a:t>
            </a:r>
            <a:r>
              <a:rPr lang="en-US" sz="1600" dirty="0"/>
              <a:t> </a:t>
            </a:r>
          </a:p>
        </p:txBody>
      </p:sp>
      <p:grpSp>
        <p:nvGrpSpPr>
          <p:cNvPr id="5" name="Group 4"/>
          <p:cNvGrpSpPr/>
          <p:nvPr/>
        </p:nvGrpSpPr>
        <p:grpSpPr>
          <a:xfrm>
            <a:off x="5315143" y="4432877"/>
            <a:ext cx="5621843" cy="814362"/>
            <a:chOff x="5494256" y="4310326"/>
            <a:chExt cx="5621843" cy="814362"/>
          </a:xfrm>
        </p:grpSpPr>
        <p:pic>
          <p:nvPicPr>
            <p:cNvPr id="7" name="Picture 6"/>
            <p:cNvPicPr>
              <a:picLocks noChangeAspect="1"/>
            </p:cNvPicPr>
            <p:nvPr/>
          </p:nvPicPr>
          <p:blipFill>
            <a:blip r:embed="rId5"/>
            <a:stretch>
              <a:fillRect/>
            </a:stretch>
          </p:blipFill>
          <p:spPr>
            <a:xfrm>
              <a:off x="7291064" y="4310326"/>
              <a:ext cx="3825035" cy="814362"/>
            </a:xfrm>
            <a:prstGeom prst="rect">
              <a:avLst/>
            </a:prstGeom>
          </p:spPr>
        </p:pic>
        <p:sp>
          <p:nvSpPr>
            <p:cNvPr id="4" name="Rectangle 3"/>
            <p:cNvSpPr/>
            <p:nvPr/>
          </p:nvSpPr>
          <p:spPr>
            <a:xfrm>
              <a:off x="5494256" y="4527263"/>
              <a:ext cx="1697131" cy="438582"/>
            </a:xfrm>
            <a:prstGeom prst="rect">
              <a:avLst/>
            </a:prstGeom>
            <a:noFill/>
          </p:spPr>
          <p:txBody>
            <a:bodyPr wrap="none" lIns="68580" tIns="34290" rIns="68580" bIns="34290">
              <a:spAutoFit/>
            </a:bodyPr>
            <a:lstStyle/>
            <a:p>
              <a:pPr algn="ctr"/>
              <a:r>
                <a:rPr lang="en-US" sz="2400" b="1" dirty="0">
                  <a:ln w="0"/>
                  <a:solidFill>
                    <a:srgbClr val="FF0000"/>
                  </a:solidFill>
                  <a:effectLst>
                    <a:outerShdw blurRad="38100" dist="19050" dir="2700000" algn="tl" rotWithShape="0">
                      <a:schemeClr val="dk1">
                        <a:alpha val="40000"/>
                      </a:schemeClr>
                    </a:outerShdw>
                  </a:effectLst>
                </a:rPr>
                <a:t>Data Loss →</a:t>
              </a:r>
            </a:p>
          </p:txBody>
        </p:sp>
      </p:grpSp>
    </p:spTree>
    <p:extLst>
      <p:ext uri="{BB962C8B-B14F-4D97-AF65-F5344CB8AC3E}">
        <p14:creationId xmlns:p14="http://schemas.microsoft.com/office/powerpoint/2010/main" val="344234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414" y="35359"/>
            <a:ext cx="10592587" cy="561692"/>
          </a:xfrm>
          <a:prstGeom prst="rect">
            <a:avLst/>
          </a:prstGeom>
          <a:noFill/>
        </p:spPr>
        <p:txBody>
          <a:bodyPr wrap="square" lIns="68580" tIns="34290" rIns="68580" bIns="34290">
            <a:spAutoFit/>
          </a:bodyPr>
          <a:lstStyle/>
          <a:p>
            <a:pPr algn="ctr"/>
            <a:r>
              <a:rPr lang="en-US" sz="3200" b="1" dirty="0">
                <a:ln w="0"/>
                <a:effectLst>
                  <a:outerShdw blurRad="38100" dist="19050" dir="2700000" algn="tl" rotWithShape="0">
                    <a:schemeClr val="dk1">
                      <a:alpha val="40000"/>
                    </a:schemeClr>
                  </a:outerShdw>
                </a:effectLst>
              </a:rPr>
              <a:t>Additional </a:t>
            </a:r>
            <a:r>
              <a:rPr lang="en-US" sz="3200" b="1" dirty="0">
                <a:ln w="0"/>
                <a:solidFill>
                  <a:srgbClr val="FF0000"/>
                </a:solidFill>
                <a:effectLst>
                  <a:outerShdw blurRad="38100" dist="19050" dir="2700000" algn="tl" rotWithShape="0">
                    <a:schemeClr val="dk1">
                      <a:alpha val="40000"/>
                    </a:schemeClr>
                  </a:outerShdw>
                </a:effectLst>
              </a:rPr>
              <a:t>knowledge</a:t>
            </a:r>
            <a:r>
              <a:rPr lang="en-US" sz="3200" b="1" dirty="0">
                <a:ln w="0"/>
                <a:effectLst>
                  <a:outerShdw blurRad="38100" dist="19050" dir="2700000" algn="tl" rotWithShape="0">
                    <a:schemeClr val="dk1">
                      <a:alpha val="40000"/>
                    </a:schemeClr>
                  </a:outerShdw>
                </a:effectLst>
              </a:rPr>
              <a:t> about the physics of the process</a:t>
            </a:r>
          </a:p>
        </p:txBody>
      </p:sp>
      <p:sp>
        <p:nvSpPr>
          <p:cNvPr id="11" name="Rectangle 10"/>
          <p:cNvSpPr/>
          <p:nvPr/>
        </p:nvSpPr>
        <p:spPr>
          <a:xfrm>
            <a:off x="3023159" y="704651"/>
            <a:ext cx="4357214" cy="646331"/>
          </a:xfrm>
          <a:prstGeom prst="rect">
            <a:avLst/>
          </a:prstGeom>
        </p:spPr>
        <p:txBody>
          <a:bodyPr wrap="square">
            <a:spAutoFit/>
          </a:bodyPr>
          <a:lstStyle/>
          <a:p>
            <a:r>
              <a:rPr lang="en-US" dirty="0">
                <a:hlinkClick r:id="rId2"/>
              </a:rPr>
              <a:t>https://benmoseley.blog/my-research/so-what-is-a-physics-informed-neural-network/</a:t>
            </a:r>
            <a:r>
              <a:rPr lang="en-US" dirty="0"/>
              <a:t> </a:t>
            </a:r>
          </a:p>
        </p:txBody>
      </p:sp>
      <p:pic>
        <p:nvPicPr>
          <p:cNvPr id="1032" name="Picture 8" descr="https://benmoseley.blog/wp-content/uploads/2021/08/oscillato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254" y="1583965"/>
            <a:ext cx="7220119" cy="29243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p:cNvSpPr/>
              <p:nvPr/>
            </p:nvSpPr>
            <p:spPr>
              <a:xfrm>
                <a:off x="7493781" y="1135048"/>
                <a:ext cx="4610235" cy="3600986"/>
              </a:xfrm>
              <a:prstGeom prst="rect">
                <a:avLst/>
              </a:prstGeom>
              <a:solidFill>
                <a:schemeClr val="bg1">
                  <a:lumMod val="85000"/>
                </a:schemeClr>
              </a:solidFill>
              <a:ln w="25400">
                <a:solidFill>
                  <a:srgbClr val="000000"/>
                </a:solidFill>
              </a:ln>
            </p:spPr>
            <p:txBody>
              <a:bodyPr wrap="square">
                <a:spAutoFit/>
              </a:bodyPr>
              <a:lstStyle/>
              <a:p>
                <a:pPr algn="just"/>
                <a:r>
                  <a:rPr lang="en-US" dirty="0">
                    <a:solidFill>
                      <a:srgbClr val="333333"/>
                    </a:solidFill>
                  </a:rPr>
                  <a:t>Assume that we already knew something about the physics of this process? Specifically, that the data points are actually measurements of the position of a damped harmonic oscillator. This is a classic physics problem, and we know that the underlying physics can be described by the following differential equation:</a:t>
                </a:r>
              </a:p>
              <a:p>
                <a:pPr algn="just"/>
                <a:endParaRPr lang="en-US" sz="1600" dirty="0">
                  <a:solidFill>
                    <a:srgbClr val="333333"/>
                  </a:solidFill>
                </a:endParaRPr>
              </a:p>
              <a:p>
                <a:pPr algn="just"/>
                <a:endParaRPr lang="en-US" sz="1600" dirty="0">
                  <a:solidFill>
                    <a:srgbClr val="333333"/>
                  </a:solidFill>
                </a:endParaRPr>
              </a:p>
              <a:p>
                <a:pPr algn="just"/>
                <a:endParaRPr lang="en-US" sz="1600" dirty="0">
                  <a:solidFill>
                    <a:srgbClr val="333333"/>
                  </a:solidFill>
                </a:endParaRPr>
              </a:p>
              <a:p>
                <a:pPr algn="just"/>
                <a:r>
                  <a:rPr lang="en-US" dirty="0">
                    <a:solidFill>
                      <a:srgbClr val="333333"/>
                    </a:solidFill>
                  </a:rPr>
                  <a:t>… where </a:t>
                </a:r>
                <a14:m>
                  <m:oMath xmlns:m="http://schemas.openxmlformats.org/officeDocument/2006/math">
                    <m:r>
                      <m:rPr>
                        <m:sty m:val="p"/>
                      </m:rPr>
                      <a:rPr lang="en-US" dirty="0">
                        <a:solidFill>
                          <a:srgbClr val="333333"/>
                        </a:solidFill>
                        <a:latin typeface="Cambria Math" panose="02040503050406030204" pitchFamily="18" charset="0"/>
                      </a:rPr>
                      <m:t>m</m:t>
                    </m:r>
                  </m:oMath>
                </a14:m>
                <a:r>
                  <a:rPr lang="en-US" dirty="0">
                    <a:solidFill>
                      <a:srgbClr val="333333"/>
                    </a:solidFill>
                  </a:rPr>
                  <a:t> is the mass of the oscillator, </a:t>
                </a:r>
                <a14:m>
                  <m:oMath xmlns:m="http://schemas.openxmlformats.org/officeDocument/2006/math">
                    <m:r>
                      <m:rPr>
                        <m:sty m:val="p"/>
                      </m:rPr>
                      <a:rPr lang="en-US" dirty="0">
                        <a:solidFill>
                          <a:srgbClr val="333333"/>
                        </a:solidFill>
                        <a:latin typeface="Cambria Math" panose="02040503050406030204" pitchFamily="18" charset="0"/>
                        <a:ea typeface="Cambria Math" panose="02040503050406030204" pitchFamily="18" charset="0"/>
                      </a:rPr>
                      <m:t>μ</m:t>
                    </m:r>
                  </m:oMath>
                </a14:m>
                <a:r>
                  <a:rPr lang="en-US" dirty="0">
                    <a:solidFill>
                      <a:srgbClr val="333333"/>
                    </a:solidFill>
                  </a:rPr>
                  <a:t> is the coefficient of friction and </a:t>
                </a:r>
                <a14:m>
                  <m:oMath xmlns:m="http://schemas.openxmlformats.org/officeDocument/2006/math">
                    <m:r>
                      <m:rPr>
                        <m:sty m:val="p"/>
                      </m:rPr>
                      <a:rPr lang="en-US" dirty="0">
                        <a:solidFill>
                          <a:srgbClr val="333333"/>
                        </a:solidFill>
                        <a:latin typeface="Cambria Math" panose="02040503050406030204" pitchFamily="18" charset="0"/>
                      </a:rPr>
                      <m:t>k</m:t>
                    </m:r>
                  </m:oMath>
                </a14:m>
                <a:r>
                  <a:rPr lang="en-US" dirty="0">
                    <a:solidFill>
                      <a:srgbClr val="333333"/>
                    </a:solidFill>
                  </a:rPr>
                  <a:t> is the spring constant.</a:t>
                </a:r>
              </a:p>
            </p:txBody>
          </p:sp>
        </mc:Choice>
        <mc:Fallback xmlns="">
          <p:sp>
            <p:nvSpPr>
              <p:cNvPr id="9" name="Rectangle 8"/>
              <p:cNvSpPr>
                <a:spLocks noRot="1" noChangeAspect="1" noMove="1" noResize="1" noEditPoints="1" noAdjustHandles="1" noChangeArrowheads="1" noChangeShapeType="1" noTextEdit="1"/>
              </p:cNvSpPr>
              <p:nvPr/>
            </p:nvSpPr>
            <p:spPr>
              <a:xfrm>
                <a:off x="7493781" y="1135048"/>
                <a:ext cx="4610235" cy="3600986"/>
              </a:xfrm>
              <a:prstGeom prst="rect">
                <a:avLst/>
              </a:prstGeom>
              <a:blipFill>
                <a:blip r:embed="rId4"/>
                <a:stretch>
                  <a:fillRect l="-788" t="-504" r="-788" b="-1345"/>
                </a:stretch>
              </a:blipFill>
              <a:ln w="25400">
                <a:solidFill>
                  <a:srgbClr val="000000"/>
                </a:solidFill>
              </a:ln>
            </p:spPr>
            <p:txBody>
              <a:bodyPr/>
              <a:lstStyle/>
              <a:p>
                <a:r>
                  <a:rPr lang="en-US">
                    <a:noFill/>
                  </a:rPr>
                  <a:t> </a:t>
                </a:r>
              </a:p>
            </p:txBody>
          </p:sp>
        </mc:Fallback>
      </mc:AlternateContent>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8693278" y="3070132"/>
            <a:ext cx="2700129" cy="728869"/>
          </a:xfrm>
          <a:prstGeom prst="rect">
            <a:avLst/>
          </a:prstGeom>
        </p:spPr>
      </p:pic>
      <p:sp>
        <p:nvSpPr>
          <p:cNvPr id="13" name="AutoShape 10" descr="m"/>
          <p:cNvSpPr>
            <a:spLocks noChangeAspect="1" noChangeArrowheads="1"/>
          </p:cNvSpPr>
          <p:nvPr/>
        </p:nvSpPr>
        <p:spPr bwMode="auto">
          <a:xfrm>
            <a:off x="1982391" y="-67866"/>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 name="AutoShape 11" descr="\mu"/>
          <p:cNvSpPr>
            <a:spLocks noChangeAspect="1" noChangeArrowheads="1"/>
          </p:cNvSpPr>
          <p:nvPr/>
        </p:nvSpPr>
        <p:spPr bwMode="auto">
          <a:xfrm>
            <a:off x="3479007" y="7893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 name="AutoShape 12" descr="k"/>
          <p:cNvSpPr>
            <a:spLocks noChangeAspect="1" noChangeArrowheads="1"/>
          </p:cNvSpPr>
          <p:nvPr/>
        </p:nvSpPr>
        <p:spPr bwMode="auto">
          <a:xfrm>
            <a:off x="5107781" y="7893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 name="AutoShape 14" descr="m"/>
          <p:cNvSpPr>
            <a:spLocks noChangeAspect="1" noChangeArrowheads="1"/>
          </p:cNvSpPr>
          <p:nvPr/>
        </p:nvSpPr>
        <p:spPr bwMode="auto">
          <a:xfrm>
            <a:off x="2096691" y="903684"/>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8" name="AutoShape 15" descr="\mu"/>
          <p:cNvSpPr>
            <a:spLocks noChangeAspect="1" noChangeArrowheads="1"/>
          </p:cNvSpPr>
          <p:nvPr/>
        </p:nvSpPr>
        <p:spPr bwMode="auto">
          <a:xfrm>
            <a:off x="3593307" y="9036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9" name="AutoShape 16" descr="k"/>
          <p:cNvSpPr>
            <a:spLocks noChangeAspect="1" noChangeArrowheads="1"/>
          </p:cNvSpPr>
          <p:nvPr/>
        </p:nvSpPr>
        <p:spPr bwMode="auto">
          <a:xfrm>
            <a:off x="5222081" y="9036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1" name="AutoShape 18" descr="m"/>
          <p:cNvSpPr>
            <a:spLocks noChangeAspect="1" noChangeArrowheads="1"/>
          </p:cNvSpPr>
          <p:nvPr/>
        </p:nvSpPr>
        <p:spPr bwMode="auto">
          <a:xfrm>
            <a:off x="2210991" y="1017984"/>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2" name="AutoShape 19" descr="\mu"/>
          <p:cNvSpPr>
            <a:spLocks noChangeAspect="1" noChangeArrowheads="1"/>
          </p:cNvSpPr>
          <p:nvPr/>
        </p:nvSpPr>
        <p:spPr bwMode="auto">
          <a:xfrm>
            <a:off x="3707607" y="10179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3" name="AutoShape 20" descr="k"/>
          <p:cNvSpPr>
            <a:spLocks noChangeAspect="1" noChangeArrowheads="1"/>
          </p:cNvSpPr>
          <p:nvPr/>
        </p:nvSpPr>
        <p:spPr bwMode="auto">
          <a:xfrm>
            <a:off x="5336381" y="10179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4" name="Rectangle 23"/>
          <p:cNvSpPr/>
          <p:nvPr/>
        </p:nvSpPr>
        <p:spPr>
          <a:xfrm>
            <a:off x="345578" y="5237721"/>
            <a:ext cx="11268244" cy="1177245"/>
          </a:xfrm>
          <a:prstGeom prst="rect">
            <a:avLst/>
          </a:prstGeom>
          <a:noFill/>
        </p:spPr>
        <p:txBody>
          <a:bodyPr wrap="square" lIns="68580" tIns="34290" rIns="68580" bIns="34290">
            <a:spAutoFit/>
          </a:bodyPr>
          <a:lstStyle/>
          <a:p>
            <a:pPr algn="just"/>
            <a:r>
              <a:rPr lang="en-US" sz="2400" b="1" dirty="0">
                <a:ln w="0"/>
                <a:solidFill>
                  <a:srgbClr val="FF0000"/>
                </a:solidFill>
                <a:effectLst>
                  <a:outerShdw blurRad="38100" dist="19050" dir="2700000" algn="tl" rotWithShape="0">
                    <a:schemeClr val="dk1">
                      <a:alpha val="40000"/>
                    </a:schemeClr>
                  </a:outerShdw>
                </a:effectLst>
              </a:rPr>
              <a:t>Physics-Informed Neural Network (PINN)</a:t>
            </a:r>
            <a:r>
              <a:rPr lang="en-US" sz="2400" dirty="0">
                <a:ln w="0"/>
                <a:effectLst>
                  <a:outerShdw blurRad="38100" dist="19050" dir="2700000" algn="tl" rotWithShape="0">
                    <a:schemeClr val="dk1">
                      <a:alpha val="40000"/>
                    </a:schemeClr>
                  </a:outerShdw>
                </a:effectLst>
              </a:rPr>
              <a:t> objective would be to find the way to configure and train the NN model based on available </a:t>
            </a:r>
            <a:r>
              <a:rPr lang="en-US" sz="2400" b="1" dirty="0">
                <a:ln w="0"/>
                <a:solidFill>
                  <a:srgbClr val="FF0000"/>
                </a:solidFill>
                <a:effectLst>
                  <a:outerShdw blurRad="38100" dist="19050" dir="2700000" algn="tl" rotWithShape="0">
                    <a:schemeClr val="dk1">
                      <a:alpha val="40000"/>
                    </a:schemeClr>
                  </a:outerShdw>
                </a:effectLst>
              </a:rPr>
              <a:t>data</a:t>
            </a:r>
            <a:r>
              <a:rPr lang="en-US" sz="2400" dirty="0">
                <a:ln w="0"/>
                <a:effectLst>
                  <a:outerShdw blurRad="38100" dist="19050" dir="2700000" algn="tl" rotWithShape="0">
                    <a:schemeClr val="dk1">
                      <a:alpha val="40000"/>
                    </a:schemeClr>
                  </a:outerShdw>
                </a:effectLst>
              </a:rPr>
              <a:t> but, in addition, with respect to available </a:t>
            </a:r>
            <a:r>
              <a:rPr lang="en-US" sz="2400" b="1" dirty="0">
                <a:ln w="0"/>
                <a:solidFill>
                  <a:srgbClr val="FF0000"/>
                </a:solidFill>
                <a:effectLst>
                  <a:outerShdw blurRad="38100" dist="19050" dir="2700000" algn="tl" rotWithShape="0">
                    <a:schemeClr val="dk1">
                      <a:alpha val="40000"/>
                    </a:schemeClr>
                  </a:outerShdw>
                </a:effectLst>
              </a:rPr>
              <a:t>knowledge</a:t>
            </a:r>
            <a:r>
              <a:rPr lang="en-US" sz="2400" dirty="0">
                <a:ln w="0"/>
                <a:effectLst>
                  <a:outerShdw blurRad="38100" dist="19050" dir="2700000" algn="tl" rotWithShape="0">
                    <a:schemeClr val="dk1">
                      <a:alpha val="40000"/>
                    </a:schemeClr>
                  </a:outerShdw>
                </a:effectLst>
              </a:rPr>
              <a:t> on actual physical process  behind the data …</a:t>
            </a:r>
          </a:p>
        </p:txBody>
      </p:sp>
    </p:spTree>
    <p:extLst>
      <p:ext uri="{BB962C8B-B14F-4D97-AF65-F5344CB8AC3E}">
        <p14:creationId xmlns:p14="http://schemas.microsoft.com/office/powerpoint/2010/main" val="41475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enmoseley.blog/wp-content/uploads/2021/08/pinn-1024x40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40" y="714580"/>
            <a:ext cx="5350579" cy="21813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7139" y="110568"/>
            <a:ext cx="4020953" cy="561692"/>
          </a:xfrm>
          <a:prstGeom prst="rect">
            <a:avLst/>
          </a:prstGeom>
          <a:noFill/>
        </p:spPr>
        <p:txBody>
          <a:bodyPr wrap="square" lIns="68580" tIns="34290" rIns="68580" bIns="3429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Loss function in PINN</a:t>
            </a:r>
            <a:endParaRPr lang="en-US" sz="3200" dirty="0">
              <a:ln w="0"/>
              <a:effectLst>
                <a:outerShdw blurRad="38100" dist="19050" dir="2700000" algn="tl" rotWithShape="0">
                  <a:schemeClr val="dk1">
                    <a:alpha val="40000"/>
                  </a:schemeClr>
                </a:outerShdw>
              </a:effectLst>
            </a:endParaRPr>
          </a:p>
        </p:txBody>
      </p:sp>
      <p:sp>
        <p:nvSpPr>
          <p:cNvPr id="11" name="Rectangle 10"/>
          <p:cNvSpPr/>
          <p:nvPr/>
        </p:nvSpPr>
        <p:spPr>
          <a:xfrm>
            <a:off x="7553985" y="68248"/>
            <a:ext cx="4446337" cy="646331"/>
          </a:xfrm>
          <a:prstGeom prst="rect">
            <a:avLst/>
          </a:prstGeom>
        </p:spPr>
        <p:txBody>
          <a:bodyPr wrap="square">
            <a:spAutoFit/>
          </a:bodyPr>
          <a:lstStyle/>
          <a:p>
            <a:r>
              <a:rPr lang="en-US" dirty="0">
                <a:hlinkClick r:id="rId3"/>
              </a:rPr>
              <a:t>https://benmoseley.blog/my-research/so-what-is-a-physics-informed-neural-network/</a:t>
            </a:r>
            <a:r>
              <a:rPr lang="en-US" dirty="0"/>
              <a:t> </a:t>
            </a:r>
          </a:p>
        </p:txBody>
      </p:sp>
      <p:sp>
        <p:nvSpPr>
          <p:cNvPr id="13" name="AutoShape 10" descr="m"/>
          <p:cNvSpPr>
            <a:spLocks noChangeAspect="1" noChangeArrowheads="1"/>
          </p:cNvSpPr>
          <p:nvPr/>
        </p:nvSpPr>
        <p:spPr bwMode="auto">
          <a:xfrm>
            <a:off x="1982391" y="-67866"/>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 name="AutoShape 11" descr="\mu"/>
          <p:cNvSpPr>
            <a:spLocks noChangeAspect="1" noChangeArrowheads="1"/>
          </p:cNvSpPr>
          <p:nvPr/>
        </p:nvSpPr>
        <p:spPr bwMode="auto">
          <a:xfrm>
            <a:off x="3479007" y="7893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 name="AutoShape 12" descr="k"/>
          <p:cNvSpPr>
            <a:spLocks noChangeAspect="1" noChangeArrowheads="1"/>
          </p:cNvSpPr>
          <p:nvPr/>
        </p:nvSpPr>
        <p:spPr bwMode="auto">
          <a:xfrm>
            <a:off x="5107781" y="7893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 name="AutoShape 14" descr="m"/>
          <p:cNvSpPr>
            <a:spLocks noChangeAspect="1" noChangeArrowheads="1"/>
          </p:cNvSpPr>
          <p:nvPr/>
        </p:nvSpPr>
        <p:spPr bwMode="auto">
          <a:xfrm>
            <a:off x="2096691" y="903684"/>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8" name="AutoShape 15" descr="\mu"/>
          <p:cNvSpPr>
            <a:spLocks noChangeAspect="1" noChangeArrowheads="1"/>
          </p:cNvSpPr>
          <p:nvPr/>
        </p:nvSpPr>
        <p:spPr bwMode="auto">
          <a:xfrm>
            <a:off x="3593307" y="9036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9" name="AutoShape 16" descr="k"/>
          <p:cNvSpPr>
            <a:spLocks noChangeAspect="1" noChangeArrowheads="1"/>
          </p:cNvSpPr>
          <p:nvPr/>
        </p:nvSpPr>
        <p:spPr bwMode="auto">
          <a:xfrm>
            <a:off x="5222081" y="9036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1" name="AutoShape 18" descr="m"/>
          <p:cNvSpPr>
            <a:spLocks noChangeAspect="1" noChangeArrowheads="1"/>
          </p:cNvSpPr>
          <p:nvPr/>
        </p:nvSpPr>
        <p:spPr bwMode="auto">
          <a:xfrm>
            <a:off x="2210991" y="1017984"/>
            <a:ext cx="121444" cy="642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2" name="AutoShape 19" descr="\mu"/>
          <p:cNvSpPr>
            <a:spLocks noChangeAspect="1" noChangeArrowheads="1"/>
          </p:cNvSpPr>
          <p:nvPr/>
        </p:nvSpPr>
        <p:spPr bwMode="auto">
          <a:xfrm>
            <a:off x="3707607" y="1017984"/>
            <a:ext cx="85725" cy="92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23" name="AutoShape 20" descr="k"/>
          <p:cNvSpPr>
            <a:spLocks noChangeAspect="1" noChangeArrowheads="1"/>
          </p:cNvSpPr>
          <p:nvPr/>
        </p:nvSpPr>
        <p:spPr bwMode="auto">
          <a:xfrm>
            <a:off x="5336381" y="1017986"/>
            <a:ext cx="71438" cy="100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grpSp>
        <p:nvGrpSpPr>
          <p:cNvPr id="28" name="Group 27"/>
          <p:cNvGrpSpPr/>
          <p:nvPr/>
        </p:nvGrpSpPr>
        <p:grpSpPr>
          <a:xfrm>
            <a:off x="5449506" y="2925128"/>
            <a:ext cx="6663940" cy="1150646"/>
            <a:chOff x="3496225" y="2721541"/>
            <a:chExt cx="8695871" cy="1534194"/>
          </a:xfrm>
        </p:grpSpPr>
        <p:sp>
          <p:nvSpPr>
            <p:cNvPr id="16" name="Rectangle 15"/>
            <p:cNvSpPr/>
            <p:nvPr/>
          </p:nvSpPr>
          <p:spPr>
            <a:xfrm>
              <a:off x="3496225" y="2760041"/>
              <a:ext cx="8658151" cy="149569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6522532" y="2892821"/>
              <a:ext cx="1741245" cy="461665"/>
            </a:xfrm>
            <a:prstGeom prst="rect">
              <a:avLst/>
            </a:prstGeom>
            <a:noFill/>
          </p:spPr>
          <p:txBody>
            <a:bodyPr wrap="none" lIns="68580" tIns="34290" rIns="68580" bIns="34290">
              <a:spAutoFit/>
            </a:bodyPr>
            <a:lstStyle/>
            <a:p>
              <a:pPr algn="ctr"/>
              <a:r>
                <a:rPr lang="en-US" b="1" dirty="0">
                  <a:ln w="0"/>
                  <a:solidFill>
                    <a:srgbClr val="FF0000"/>
                  </a:solidFill>
                  <a:effectLst>
                    <a:outerShdw blurRad="38100" dist="19050" dir="2700000" algn="tl" rotWithShape="0">
                      <a:schemeClr val="dk1">
                        <a:alpha val="40000"/>
                      </a:schemeClr>
                    </a:outerShdw>
                  </a:effectLst>
                </a:rPr>
                <a:t>Data Loss →</a:t>
              </a:r>
            </a:p>
          </p:txBody>
        </p:sp>
        <p:sp>
          <p:nvSpPr>
            <p:cNvPr id="25" name="Rectangle 24"/>
            <p:cNvSpPr/>
            <p:nvPr/>
          </p:nvSpPr>
          <p:spPr>
            <a:xfrm>
              <a:off x="5875785" y="3634489"/>
              <a:ext cx="2554118" cy="461665"/>
            </a:xfrm>
            <a:prstGeom prst="rect">
              <a:avLst/>
            </a:prstGeom>
            <a:noFill/>
          </p:spPr>
          <p:txBody>
            <a:bodyPr wrap="none" lIns="68580" tIns="34290" rIns="68580" bIns="34290">
              <a:spAutoFit/>
            </a:bodyPr>
            <a:lstStyle/>
            <a:p>
              <a:pPr algn="ctr"/>
              <a:r>
                <a:rPr lang="en-US" b="1" dirty="0">
                  <a:ln w="0"/>
                  <a:solidFill>
                    <a:srgbClr val="FF0000"/>
                  </a:solidFill>
                  <a:effectLst>
                    <a:outerShdw blurRad="38100" dist="19050" dir="2700000" algn="tl" rotWithShape="0">
                      <a:schemeClr val="dk1">
                        <a:alpha val="40000"/>
                      </a:schemeClr>
                    </a:outerShdw>
                  </a:effectLst>
                </a:rPr>
                <a:t>Knowledge Loss →</a:t>
              </a:r>
            </a:p>
          </p:txBody>
        </p:sp>
        <p:sp>
          <p:nvSpPr>
            <p:cNvPr id="26" name="Right Brace 25"/>
            <p:cNvSpPr/>
            <p:nvPr/>
          </p:nvSpPr>
          <p:spPr>
            <a:xfrm rot="10800000">
              <a:off x="5596614" y="2926813"/>
              <a:ext cx="367740" cy="1156771"/>
            </a:xfrm>
            <a:prstGeom prst="rightBrace">
              <a:avLst>
                <a:gd name="adj1" fmla="val 62054"/>
                <a:gd name="adj2" fmla="val 4981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8322745" y="2721541"/>
              <a:ext cx="3869351" cy="1497595"/>
            </a:xfrm>
            <a:prstGeom prst="rect">
              <a:avLst/>
            </a:prstGeom>
          </p:spPr>
        </p:pic>
        <p:sp>
          <p:nvSpPr>
            <p:cNvPr id="27" name="Rectangle 26"/>
            <p:cNvSpPr/>
            <p:nvPr/>
          </p:nvSpPr>
          <p:spPr>
            <a:xfrm>
              <a:off x="3592742" y="3201282"/>
              <a:ext cx="1370888" cy="584776"/>
            </a:xfrm>
            <a:prstGeom prst="rect">
              <a:avLst/>
            </a:prstGeom>
            <a:noFill/>
          </p:spPr>
          <p:txBody>
            <a:bodyPr wrap="none" lIns="68580" tIns="34290" rIns="68580" bIns="34290">
              <a:spAutoFit/>
            </a:bodyPr>
            <a:lstStyle/>
            <a:p>
              <a:pPr algn="ctr"/>
              <a:r>
                <a:rPr lang="en-US" sz="2400" b="1" dirty="0">
                  <a:ln w="0"/>
                  <a:solidFill>
                    <a:srgbClr val="FF0000"/>
                  </a:solidFill>
                  <a:effectLst>
                    <a:outerShdw blurRad="38100" dist="19050" dir="2700000" algn="tl" rotWithShape="0">
                      <a:schemeClr val="dk1">
                        <a:alpha val="40000"/>
                      </a:schemeClr>
                    </a:outerShdw>
                  </a:effectLst>
                </a:rPr>
                <a:t>Loss →</a:t>
              </a:r>
            </a:p>
          </p:txBody>
        </p:sp>
        <p:sp>
          <p:nvSpPr>
            <p:cNvPr id="5" name="Oval 4"/>
            <p:cNvSpPr/>
            <p:nvPr/>
          </p:nvSpPr>
          <p:spPr>
            <a:xfrm>
              <a:off x="4994041" y="3242882"/>
              <a:ext cx="546869" cy="54864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5049309" y="3153967"/>
              <a:ext cx="424049" cy="666849"/>
            </a:xfrm>
            <a:prstGeom prst="rect">
              <a:avLst/>
            </a:prstGeom>
            <a:noFill/>
          </p:spPr>
          <p:txBody>
            <a:bodyPr wrap="none" lIns="68580" tIns="34290" rIns="68580" bIns="34290">
              <a:spAutoFit/>
            </a:bodyPr>
            <a:lstStyle/>
            <a:p>
              <a:pPr algn="ctr"/>
              <a:r>
                <a:rPr lang="en-US" sz="2800" b="1" dirty="0">
                  <a:ln w="0"/>
                  <a:solidFill>
                    <a:srgbClr val="FF0000"/>
                  </a:solidFill>
                  <a:effectLst>
                    <a:outerShdw blurRad="38100" dist="19050" dir="2700000" algn="tl" rotWithShape="0">
                      <a:schemeClr val="dk1">
                        <a:alpha val="40000"/>
                      </a:schemeClr>
                    </a:outerShdw>
                  </a:effectLst>
                </a:rPr>
                <a:t>+</a:t>
              </a:r>
            </a:p>
          </p:txBody>
        </p:sp>
      </p:grpSp>
      <mc:AlternateContent xmlns:mc="http://schemas.openxmlformats.org/markup-compatibility/2006" xmlns:a14="http://schemas.microsoft.com/office/drawing/2010/main">
        <mc:Choice Requires="a14">
          <p:sp>
            <p:nvSpPr>
              <p:cNvPr id="12" name="Rectangle 11"/>
              <p:cNvSpPr/>
              <p:nvPr/>
            </p:nvSpPr>
            <p:spPr>
              <a:xfrm>
                <a:off x="5445527" y="915323"/>
                <a:ext cx="6705626" cy="1780039"/>
              </a:xfrm>
              <a:prstGeom prst="rect">
                <a:avLst/>
              </a:prstGeom>
              <a:solidFill>
                <a:schemeClr val="bg1">
                  <a:lumMod val="85000"/>
                </a:schemeClr>
              </a:solidFill>
              <a:ln w="25400">
                <a:solidFill>
                  <a:schemeClr val="tx1"/>
                </a:solidFill>
              </a:ln>
            </p:spPr>
            <p:txBody>
              <a:bodyPr wrap="square">
                <a:spAutoFit/>
              </a:bodyPr>
              <a:lstStyle/>
              <a:p>
                <a:pPr algn="just"/>
                <a:r>
                  <a:rPr lang="en-US" dirty="0"/>
                  <a:t>We get derivatives by sampling a set of input training locations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m:rPr>
                            <m:sty m:val="p"/>
                          </m:rPr>
                          <a:rPr lang="en-US">
                            <a:latin typeface="Cambria Math" panose="02040503050406030204" pitchFamily="18" charset="0"/>
                          </a:rPr>
                          <m:t>j</m:t>
                        </m:r>
                      </m:sub>
                    </m:sSub>
                    <m:r>
                      <a:rPr lang="en-US">
                        <a:latin typeface="Cambria Math" panose="02040503050406030204" pitchFamily="18" charset="0"/>
                      </a:rPr>
                      <m:t>}</m:t>
                    </m:r>
                  </m:oMath>
                </a14:m>
                <a:r>
                  <a:rPr lang="en-US" dirty="0"/>
                  <a:t> and passing them through the network. Gradients of the network’s output with respect to its input are computed at these locations (using </a:t>
                </a:r>
                <a:r>
                  <a:rPr lang="en-US" dirty="0">
                    <a:hlinkClick r:id="rId5"/>
                  </a:rPr>
                  <a:t>automatic differentiation</a:t>
                </a:r>
                <a:r>
                  <a:rPr lang="en-US" dirty="0"/>
                  <a:t>. Finally, the residual of the underlying differential equation is computed using these gradients, and added as an extra term (Knowledge Loss) in the loss function (see below).</a:t>
                </a:r>
              </a:p>
            </p:txBody>
          </p:sp>
        </mc:Choice>
        <mc:Fallback xmlns="">
          <p:sp>
            <p:nvSpPr>
              <p:cNvPr id="12" name="Rectangle 11"/>
              <p:cNvSpPr>
                <a:spLocks noRot="1" noChangeAspect="1" noMove="1" noResize="1" noEditPoints="1" noAdjustHandles="1" noChangeArrowheads="1" noChangeShapeType="1" noTextEdit="1"/>
              </p:cNvSpPr>
              <p:nvPr/>
            </p:nvSpPr>
            <p:spPr>
              <a:xfrm>
                <a:off x="5445527" y="915323"/>
                <a:ext cx="6705626" cy="1780039"/>
              </a:xfrm>
              <a:prstGeom prst="rect">
                <a:avLst/>
              </a:prstGeom>
              <a:blipFill>
                <a:blip r:embed="rId6"/>
                <a:stretch>
                  <a:fillRect l="-543" t="-676" r="-634" b="-3716"/>
                </a:stretch>
              </a:blipFill>
              <a:ln w="25400">
                <a:solidFill>
                  <a:schemeClr val="tx1"/>
                </a:solidFill>
              </a:ln>
            </p:spPr>
            <p:txBody>
              <a:bodyPr/>
              <a:lstStyle/>
              <a:p>
                <a:r>
                  <a:rPr lang="en-US">
                    <a:noFill/>
                  </a:rPr>
                  <a:t> </a:t>
                </a:r>
              </a:p>
            </p:txBody>
          </p:sp>
        </mc:Fallback>
      </mc:AlternateContent>
      <p:pic>
        <p:nvPicPr>
          <p:cNvPr id="3076" name="Picture 4" descr="https://benmoseley.blog/wp-content/uploads/2021/08/pinn.gif"/>
          <p:cNvPicPr>
            <a:picLocks noChangeAspect="1" noChangeArrowheads="1" noCrop="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8536" y="4191425"/>
            <a:ext cx="7696776" cy="259514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012784" y="4258327"/>
            <a:ext cx="3987538" cy="2308324"/>
          </a:xfrm>
          <a:prstGeom prst="rect">
            <a:avLst/>
          </a:prstGeom>
          <a:solidFill>
            <a:schemeClr val="bg1">
              <a:lumMod val="85000"/>
            </a:schemeClr>
          </a:solidFill>
          <a:ln w="25400">
            <a:solidFill>
              <a:schemeClr val="tx1"/>
            </a:solidFill>
          </a:ln>
        </p:spPr>
        <p:txBody>
          <a:bodyPr wrap="square">
            <a:spAutoFit/>
          </a:bodyPr>
          <a:lstStyle/>
          <a:p>
            <a:pPr algn="just"/>
            <a:r>
              <a:rPr lang="en-US" sz="2400" dirty="0">
                <a:solidFill>
                  <a:srgbClr val="333333"/>
                </a:solidFill>
              </a:rPr>
              <a:t>We can see that the additional “Knowledge Loss” in the loss function tries to ensure that the solution learned by the network is consistent with the known physics.</a:t>
            </a:r>
            <a:endParaRPr lang="en-US" sz="2400" dirty="0"/>
          </a:p>
        </p:txBody>
      </p:sp>
      <p:sp>
        <p:nvSpPr>
          <p:cNvPr id="30" name="Rectangle 29"/>
          <p:cNvSpPr/>
          <p:nvPr/>
        </p:nvSpPr>
        <p:spPr>
          <a:xfrm>
            <a:off x="65986" y="2949200"/>
            <a:ext cx="5179223" cy="1323439"/>
          </a:xfrm>
          <a:prstGeom prst="rect">
            <a:avLst/>
          </a:prstGeom>
          <a:solidFill>
            <a:schemeClr val="bg1">
              <a:lumMod val="85000"/>
            </a:schemeClr>
          </a:solidFill>
          <a:ln w="25400">
            <a:solidFill>
              <a:schemeClr val="tx1"/>
            </a:solidFill>
          </a:ln>
        </p:spPr>
        <p:txBody>
          <a:bodyPr wrap="square">
            <a:spAutoFit/>
          </a:bodyPr>
          <a:lstStyle/>
          <a:p>
            <a:pPr algn="just"/>
            <a:r>
              <a:rPr lang="en-US" sz="2000" dirty="0">
                <a:solidFill>
                  <a:srgbClr val="333333"/>
                </a:solidFill>
              </a:rPr>
              <a:t>By incorporating existing physical principles into machine learning we are able to create more powerful models that learn from data and build upon our existing scientific knowledge.</a:t>
            </a:r>
            <a:endParaRPr lang="en-US" sz="2000" dirty="0"/>
          </a:p>
        </p:txBody>
      </p:sp>
    </p:spTree>
    <p:extLst>
      <p:ext uri="{BB962C8B-B14F-4D97-AF65-F5344CB8AC3E}">
        <p14:creationId xmlns:p14="http://schemas.microsoft.com/office/powerpoint/2010/main" val="281568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5567" y="239596"/>
            <a:ext cx="5392132" cy="313932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In Terziyan &amp; Vitko (2023), we have suggested the way to discover (and take into account in image classification and generation) hidden causal relationships among image features as additional knowledge to improve neural networks’ training. We introduced an architecture for </a:t>
            </a:r>
            <a:r>
              <a:rPr lang="en-US" b="1" i="1" dirty="0">
                <a:solidFill>
                  <a:srgbClr val="7030A0"/>
                </a:solidFill>
                <a:latin typeface="Times New Roman" panose="02020603050405020304" pitchFamily="18" charset="0"/>
                <a:ea typeface="Calibri" panose="020F0502020204030204" pitchFamily="34" charset="0"/>
              </a:rPr>
              <a:t>causality-aware convolutional neural network</a:t>
            </a:r>
            <a:r>
              <a:rPr lang="en-US" dirty="0">
                <a:latin typeface="Times New Roman" panose="02020603050405020304" pitchFamily="18" charset="0"/>
                <a:ea typeface="Calibri" panose="020F0502020204030204" pitchFamily="34" charset="0"/>
              </a:rPr>
              <a:t>, which is enhanced by a causality map (as a special type of self-attention mechanism). Such architecture if applied with generative adversarial networks can generate images, which are realistically looking also from the causality point of view.</a:t>
            </a:r>
          </a:p>
        </p:txBody>
      </p:sp>
      <p:sp>
        <p:nvSpPr>
          <p:cNvPr id="5" name="Rectangle 4"/>
          <p:cNvSpPr/>
          <p:nvPr/>
        </p:nvSpPr>
        <p:spPr>
          <a:xfrm>
            <a:off x="177241" y="5203442"/>
            <a:ext cx="6287679" cy="1277786"/>
          </a:xfrm>
          <a:prstGeom prst="rect">
            <a:avLst/>
          </a:prstGeom>
          <a:solidFill>
            <a:schemeClr val="bg1">
              <a:lumMod val="85000"/>
            </a:schemeClr>
          </a:solidFill>
          <a:ln w="25400">
            <a:solidFill>
              <a:schemeClr val="tx1"/>
            </a:solidFill>
          </a:ln>
        </p:spPr>
        <p:txBody>
          <a:bodyPr wrap="square">
            <a:spAutoFit/>
          </a:bodyPr>
          <a:lstStyle/>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Terziyan, V., &amp; Vitko, O., (2023).</a:t>
            </a:r>
            <a:r>
              <a:rPr lang="en-US" dirty="0"/>
              <a:t> </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Causality-Aware Convolutional Neural Networks for Advanced Image Classification and Generation</a:t>
            </a:r>
            <a:r>
              <a:rPr lang="en-US" dirty="0"/>
              <a:t>.</a:t>
            </a:r>
            <a:r>
              <a:rPr lang="en-US" i="1" dirty="0"/>
              <a:t> </a:t>
            </a:r>
            <a:r>
              <a:rPr lang="en-US"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Procedia Computer Science</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217, 495-506. </a:t>
            </a: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Elsevier.</a:t>
            </a:r>
            <a:r>
              <a:rPr lang="en-US" dirty="0"/>
              <a:t> </a:t>
            </a:r>
            <a:r>
              <a:rPr lang="en-US" u="sng" dirty="0">
                <a:latin typeface="Times New Roman" panose="02020603050405020304" pitchFamily="18" charset="0"/>
                <a:cs typeface="Times New Roman" panose="02020603050405020304" pitchFamily="18" charset="0"/>
                <a:hlinkClick r:id="rId2" tooltip="Persistent link using digital object identifier"/>
              </a:rPr>
              <a:t>https://doi.org/10.1016/j.procs.2022.12.245</a:t>
            </a:r>
            <a:r>
              <a:rPr lang="en-US" dirty="0">
                <a:latin typeface="Times New Roman" panose="02020603050405020304" pitchFamily="18" charset="0"/>
                <a:cs typeface="Times New Roman" panose="02020603050405020304" pitchFamily="18" charset="0"/>
              </a:rPr>
              <a:t>.</a:t>
            </a:r>
            <a:endParaRPr lang="fi-FI"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50793" y="129950"/>
            <a:ext cx="5358155" cy="1200329"/>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“Causality-Informed” NNs (our former study)</a:t>
            </a:r>
            <a:endParaRPr lang="en-US" sz="3600"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120744" y="1701394"/>
            <a:ext cx="6344176" cy="3271101"/>
          </a:xfrm>
          <a:prstGeom prst="rect">
            <a:avLst/>
          </a:prstGeom>
        </p:spPr>
      </p:pic>
      <p:pic>
        <p:nvPicPr>
          <p:cNvPr id="9" name="Picture 8"/>
          <p:cNvPicPr>
            <a:picLocks noChangeAspect="1"/>
          </p:cNvPicPr>
          <p:nvPr/>
        </p:nvPicPr>
        <p:blipFill>
          <a:blip r:embed="rId4"/>
          <a:stretch>
            <a:fillRect/>
          </a:stretch>
        </p:blipFill>
        <p:spPr>
          <a:xfrm>
            <a:off x="6543181" y="3463760"/>
            <a:ext cx="5581654" cy="3017471"/>
          </a:xfrm>
          <a:prstGeom prst="rect">
            <a:avLst/>
          </a:prstGeom>
          <a:ln w="19050">
            <a:solidFill>
              <a:schemeClr val="tx1"/>
            </a:solidFill>
          </a:ln>
        </p:spPr>
      </p:pic>
    </p:spTree>
    <p:extLst>
      <p:ext uri="{BB962C8B-B14F-4D97-AF65-F5344CB8AC3E}">
        <p14:creationId xmlns:p14="http://schemas.microsoft.com/office/powerpoint/2010/main" val="2874518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3738</TotalTime>
  <Words>3458</Words>
  <Application>Microsoft Office PowerPoint</Application>
  <PresentationFormat>Widescreen</PresentationFormat>
  <Paragraphs>145</Paragraphs>
  <Slides>21</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SimSun</vt:lpstr>
      <vt:lpstr>Arial</vt:lpstr>
      <vt:lpstr>Calibri</vt:lpstr>
      <vt:lpstr>Calibri Light</vt:lpstr>
      <vt:lpstr>Cambria Math</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369</cp:revision>
  <dcterms:created xsi:type="dcterms:W3CDTF">2020-10-19T08:16:34Z</dcterms:created>
  <dcterms:modified xsi:type="dcterms:W3CDTF">2024-03-15T13:26:52Z</dcterms:modified>
</cp:coreProperties>
</file>